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7"/>
  </p:normalViewPr>
  <p:slideViewPr>
    <p:cSldViewPr snapToGrid="0" snapToObjects="1">
      <p:cViewPr>
        <p:scale>
          <a:sx n="87" d="100"/>
          <a:sy n="87" d="100"/>
        </p:scale>
        <p:origin x="24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03874-8961-9447-9544-64BFFC8C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C3D9F9-605F-B340-A7A4-AF7160AC3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E8EF4E-BF60-514F-A986-B34571DF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AFAF13-F477-F94D-BD94-BAAA8FAB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DF09A8-030C-DB4A-AEAC-7A48AF69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2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DD241-C1BA-0543-BDE8-AF2BDE8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C45271-39A8-A349-9DA4-4709944F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E844A-5C99-B541-A1D7-477CC180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8D807-7AAE-254A-97E3-8A86EB44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8AD6A8-8632-E547-986E-26F3ABDE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4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CF6DDE-9762-8A46-B050-1D7468E11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0BDA54-806C-204E-A0F0-82B8949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2FAEF6-963B-BB4F-A5C3-A3081D6E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E732BD-D2EF-BB48-A1AA-B00A4EFC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774760-B4B1-294B-ACC8-361E961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57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B6334-989A-8F4B-AC28-786CEEA4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094526-DA16-DB42-B015-6831EDF7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C6C77F-F0E9-C14D-B0EF-066672F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9E9505-A68C-1044-A1FF-C0CB0C28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7B26B3-D689-684E-B711-22C1CFB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4AF7A-557D-024D-9A34-5D4DB6E2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80EAD6-9E80-FB4A-99CB-14216A65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58F03-A96B-CF4E-BF13-4DC1C5D0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B6C775-AE0D-D840-AF48-31960F4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C68155-9A16-3F4B-ABAA-E1FFA5CF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21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4450C-2A70-C34E-8B20-6220EF6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C851DE-E734-AB47-BE3B-8CC019638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84611D-5D87-2546-89B8-2D80601C6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3F3082-F703-2E4F-8F40-00F940FF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0576A9-8A81-994D-AA17-243E4EE7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4985BA-4547-DD4F-B737-3114E6A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28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ECCD1-3D52-3D45-95D6-2F5FB3A0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48003C-DCB8-B34C-BBFF-E06A4397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DA9FEF-8B06-A04F-9AC4-4F5B4C14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B8BC18-3763-D441-B9B7-4CB69762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EC62C9-ABF9-5C45-9965-E9246DB4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C834C9-4800-7C44-804F-A08039E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E8E794-727C-FB4D-AF0B-EECCDDFC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463664-1EC2-DC4E-A219-D27EBAF7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02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EE8AB-AA8D-5544-BAFE-628298DB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305F4C-4525-4442-8CD3-FFDFB908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FDFAD2-6271-3248-A08E-19B32FEC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285DA9-7B7A-3E43-A6EF-8116C605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9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D0DB71-B210-5248-8820-1BADA33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4E8505-C22A-1540-BE62-51A063F0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CFCBCD-78E5-1A4B-B18F-D4C7F776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8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CE280-9CD7-8E4D-A0C5-59E9C9DE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0E295-19AC-1943-8E99-3580B14C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C36AD2-0889-A14C-BAFB-E485F194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1BF2C9-4E0B-354B-AF77-EBFB174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EAC707-CE4A-2545-8295-0E0607A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3850DA-C9F5-2247-BA9B-1B1095F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2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70431-5B14-3C45-8D4A-3281534B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F58DDC-7012-FE45-BD15-5C4ECEAF4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97E978-27F6-8B47-AA85-21E88373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28ACF3-361D-7747-BE1A-D02E71EF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CDF67-FD48-584C-926E-AF828363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ADFECC-77A2-AF4A-BBB6-4B53616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5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7D7208-4DBF-C64E-9DE4-F591AF07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5C2125-5CAC-A24F-ADB9-07AE85F4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EB8720-3F17-6241-9CAD-D224B074C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FD8C-5C6F-7344-9FBF-40F3B192D2B4}" type="datetimeFigureOut">
              <a:rPr lang="it-IT" smtClean="0"/>
              <a:t>17/10/21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0C3A7-FB3D-5441-9388-F69D94851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F590B2-29FA-A84F-A1C4-3260C8521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4A68-345A-6643-9C6B-A8FAA62B88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1E42DC-A9FC-6C41-A01E-42282F874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Visualization research recommender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63BC6-B92F-8F4F-8558-1D4106B7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2800"/>
              <a:t>Simone Bartolini 1752197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18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AFBDFA-14B0-9945-8F0A-5B3DC06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Trends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B8437E-2448-3F40-8B26-1891700E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table will be populated with the list of all papers in the topic.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C2BE28-4ED0-7348-A71C-BA0DEF7E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5" t="50000"/>
          <a:stretch/>
        </p:blipFill>
        <p:spPr>
          <a:xfrm>
            <a:off x="2428151" y="2633472"/>
            <a:ext cx="733264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442C70-3E6F-874F-847A-964A55A1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7EF733-E48E-FC4B-AEFB-C351698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The goal of the project is to design a tool to help researchers explore the literature in the visualization field to find the best topics to study by analyzing their trends.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84ED9-8DFB-EB4D-A223-9902EE61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E79724-6C03-2C4B-900A-C724CAFF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vispubdata</a:t>
            </a:r>
            <a:r>
              <a:rPr lang="en-US" sz="2400" dirty="0"/>
              <a:t> dataset contains information on visualization publications from 1990 to 2020. Out of all attributes present in the dataset, these are the ones we are interested in: </a:t>
            </a:r>
          </a:p>
          <a:p>
            <a:pPr lvl="1" algn="just"/>
            <a:r>
              <a:rPr lang="en-US" dirty="0"/>
              <a:t>the conference where the paper was presented; </a:t>
            </a:r>
          </a:p>
          <a:p>
            <a:pPr lvl="1" algn="just"/>
            <a:r>
              <a:rPr lang="en-US" dirty="0"/>
              <a:t>the year the paper appeared at the conference; </a:t>
            </a:r>
          </a:p>
          <a:p>
            <a:pPr lvl="1" algn="just"/>
            <a:r>
              <a:rPr lang="en-US" dirty="0"/>
              <a:t>the title of the paper;</a:t>
            </a:r>
          </a:p>
          <a:p>
            <a:pPr lvl="1" algn="just"/>
            <a:r>
              <a:rPr lang="en-US" dirty="0"/>
              <a:t>the digital object identifier (DOI); </a:t>
            </a:r>
          </a:p>
          <a:p>
            <a:pPr lvl="1" algn="just"/>
            <a:r>
              <a:rPr lang="en-US" dirty="0"/>
              <a:t>the type of paper (conference paper, journal paper or miscellaneous);</a:t>
            </a:r>
          </a:p>
          <a:p>
            <a:pPr lvl="1" algn="just"/>
            <a:r>
              <a:rPr lang="en-US" dirty="0"/>
              <a:t>the authors of the paper;</a:t>
            </a:r>
          </a:p>
          <a:p>
            <a:pPr lvl="1" algn="just"/>
            <a:r>
              <a:rPr lang="en-US" dirty="0"/>
              <a:t>the references of the papers;</a:t>
            </a:r>
          </a:p>
          <a:p>
            <a:pPr lvl="1" algn="just"/>
            <a:r>
              <a:rPr lang="en-US" dirty="0"/>
              <a:t>the keywords chosen by the authors. </a:t>
            </a:r>
          </a:p>
        </p:txBody>
      </p:sp>
    </p:spTree>
    <p:extLst>
      <p:ext uri="{BB962C8B-B14F-4D97-AF65-F5344CB8AC3E}">
        <p14:creationId xmlns:p14="http://schemas.microsoft.com/office/powerpoint/2010/main" val="35400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63A72D-0A71-5A47-A34F-625532BB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Topic extraction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DE7900-64A5-2242-B161-706113FD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first thing to do is defining the topics. This is done by finding clusters of keywords that often occur together using hierarchical clustering. </a:t>
            </a:r>
          </a:p>
          <a:p>
            <a:pPr algn="just"/>
            <a:r>
              <a:rPr lang="en-US" sz="3600" dirty="0"/>
              <a:t>The user can adjust the distance threshold of the clustering and filter out specific keywords in order to find the right clusters.</a:t>
            </a:r>
          </a:p>
        </p:txBody>
      </p:sp>
    </p:spTree>
    <p:extLst>
      <p:ext uri="{BB962C8B-B14F-4D97-AF65-F5344CB8AC3E}">
        <p14:creationId xmlns:p14="http://schemas.microsoft.com/office/powerpoint/2010/main" val="222694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3958B-4EBA-8B4F-BF69-CEC0671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To aid the user in this task the tool shows:</a:t>
            </a:r>
            <a:endParaRPr lang="it-IT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9A76B-37FE-A342-92AB-37905C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958102" cy="3410712"/>
          </a:xfrm>
        </p:spPr>
        <p:txBody>
          <a:bodyPr anchor="t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A table of all keywords with their occurrences.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79AF4C-5136-3548-8667-EE66C184E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398" r="49892" b="50000"/>
          <a:stretch/>
        </p:blipFill>
        <p:spPr>
          <a:xfrm>
            <a:off x="6096000" y="640080"/>
            <a:ext cx="543782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3958B-4EBA-8B4F-BF69-CEC0671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To aid the user in this task the tool shows:</a:t>
            </a:r>
            <a:endParaRPr lang="it-IT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9A76B-37FE-A342-92AB-37905C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5224175" cy="341071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ga-IE" dirty="0"/>
              <a:t>The number of keywords selected as input of the clustering and the resulting number of topics.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59ECBA-41DD-064D-9A0C-45ACCCFB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t="50005" r="49905" b="393"/>
          <a:stretch/>
        </p:blipFill>
        <p:spPr>
          <a:xfrm>
            <a:off x="6096000" y="639520"/>
            <a:ext cx="5437827" cy="5577840"/>
          </a:xfrm>
          <a:prstGeom prst="rect">
            <a:avLst/>
          </a:prstGeom>
        </p:spPr>
      </p:pic>
      <p:sp>
        <p:nvSpPr>
          <p:cNvPr id="7" name="Anello 6">
            <a:extLst>
              <a:ext uri="{FF2B5EF4-FFF2-40B4-BE49-F238E27FC236}">
                <a16:creationId xmlns:a16="http://schemas.microsoft.com/office/drawing/2014/main" id="{2F67C7A0-81C7-0841-9548-625ADC642405}"/>
              </a:ext>
            </a:extLst>
          </p:cNvPr>
          <p:cNvSpPr/>
          <p:nvPr/>
        </p:nvSpPr>
        <p:spPr>
          <a:xfrm>
            <a:off x="6096001" y="2807208"/>
            <a:ext cx="1514168" cy="1086366"/>
          </a:xfrm>
          <a:prstGeom prst="donut">
            <a:avLst>
              <a:gd name="adj" fmla="val 75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0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3958B-4EBA-8B4F-BF69-CEC0671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To aid the user in this task the tool shows:</a:t>
            </a:r>
            <a:endParaRPr lang="it-IT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9A76B-37FE-A342-92AB-37905C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5209426" cy="341071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ga-IE" dirty="0"/>
              <a:t>A </a:t>
            </a:r>
            <a:r>
              <a:rPr lang="en-US" dirty="0"/>
              <a:t>table of the topics with the relative keywords, the number of papers covering the topic and their total citations count.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F95B3DE-ED39-194D-92F2-716E93C6F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1" t="380" r="-99" b="50018"/>
          <a:stretch/>
        </p:blipFill>
        <p:spPr>
          <a:xfrm>
            <a:off x="6096000" y="639520"/>
            <a:ext cx="5436423" cy="5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3958B-4EBA-8B4F-BF69-CEC0671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To aid the user in this task the tool shows:</a:t>
            </a:r>
            <a:endParaRPr lang="it-IT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9A76B-37FE-A342-92AB-37905C68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5327413" cy="341071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ga-IE" dirty="0"/>
              <a:t>A</a:t>
            </a:r>
            <a:r>
              <a:rPr lang="en-US" dirty="0"/>
              <a:t> scatterplot of the keywords where:</a:t>
            </a:r>
          </a:p>
          <a:p>
            <a:pPr lvl="1"/>
            <a:r>
              <a:rPr lang="en-US" dirty="0"/>
              <a:t>The position is obtained using TSNE based on the co-occurrence matrix;</a:t>
            </a:r>
          </a:p>
          <a:p>
            <a:pPr lvl="1"/>
            <a:r>
              <a:rPr lang="en-US" dirty="0"/>
              <a:t>The size represent the frequency of the keyword;</a:t>
            </a:r>
          </a:p>
          <a:p>
            <a:pPr lvl="1"/>
            <a:r>
              <a:rPr lang="en-US" dirty="0"/>
              <a:t>The color represents the topic.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E8CCFC-D101-9849-AE95-B86EF8CA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3" t="50380" r="149" b="18"/>
          <a:stretch/>
        </p:blipFill>
        <p:spPr>
          <a:xfrm>
            <a:off x="6096000" y="639520"/>
            <a:ext cx="5436423" cy="5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4DD1EA-067A-3942-B24D-FC42B15B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Trends analysis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96F873-A786-A047-8603-DA2CCD9AC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6" r="33324" b="50000"/>
          <a:stretch/>
        </p:blipFill>
        <p:spPr>
          <a:xfrm>
            <a:off x="630936" y="790500"/>
            <a:ext cx="5458968" cy="5276999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B44DF-1DCE-274E-B177-A972AF32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Once the topics have been defined, the user can analyze their evolution over time by selecting them from the table. A line chart will be populated with the evolution over time of the number of published articles dealing with that topic and their citations.</a:t>
            </a:r>
          </a:p>
        </p:txBody>
      </p:sp>
    </p:spTree>
    <p:extLst>
      <p:ext uri="{BB962C8B-B14F-4D97-AF65-F5344CB8AC3E}">
        <p14:creationId xmlns:p14="http://schemas.microsoft.com/office/powerpoint/2010/main" val="3627875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379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Visualization research recommender</vt:lpstr>
      <vt:lpstr>Goal</vt:lpstr>
      <vt:lpstr>Dataset</vt:lpstr>
      <vt:lpstr>Topic extraction</vt:lpstr>
      <vt:lpstr>To aid the user in this task the tool shows:</vt:lpstr>
      <vt:lpstr>To aid the user in this task the tool shows:</vt:lpstr>
      <vt:lpstr>To aid the user in this task the tool shows:</vt:lpstr>
      <vt:lpstr>To aid the user in this task the tool shows:</vt:lpstr>
      <vt:lpstr>Trends analysis</vt:lpstr>
      <vt:lpstr>Trends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research recommender</dc:title>
  <dc:creator>Simone Bartolini</dc:creator>
  <cp:lastModifiedBy>Simone Bartolini</cp:lastModifiedBy>
  <cp:revision>7</cp:revision>
  <dcterms:created xsi:type="dcterms:W3CDTF">2021-10-17T20:36:49Z</dcterms:created>
  <dcterms:modified xsi:type="dcterms:W3CDTF">2021-10-17T21:36:45Z</dcterms:modified>
</cp:coreProperties>
</file>