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/>
    <p:restoredTop sz="94688"/>
  </p:normalViewPr>
  <p:slideViewPr>
    <p:cSldViewPr snapToGrid="0">
      <p:cViewPr varScale="1">
        <p:scale>
          <a:sx n="172" d="100"/>
          <a:sy n="17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2587-1EF9-3D9D-3A79-6229ECFA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040A4-B046-7C33-B162-AA885991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ECF3-78CB-B716-93AD-5D2FB15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F857-B6EE-F024-F50A-053622F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1C98-29A8-04B6-5445-E03C660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CBAA-A8F1-42AC-0573-5930F53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63FE-7E6B-D8EF-586D-B0F7260B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29AC-7A28-4A8B-590A-576CCFC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7158-F2F7-5265-C13C-4B32E44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74E2-81CB-7CA5-701D-CE35641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0D4C6-4C39-DCD3-C17A-5114AC8E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66CD-41BD-553F-CC5B-738EB291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3F-72EC-F111-A68A-B52F77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AA38-F3E4-D33D-2D81-4148C6E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7550F-19D2-6926-2B73-BB03270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AF0-607C-802C-A234-DA486EE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2D1-A257-4A99-76DF-A2852B6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891F-9218-28FF-5ED6-9CA8D2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181CD-A1BA-F866-6F94-CE8E85E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699AC-578D-549A-39A6-03BC50A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2B1F-2EAF-A781-A44A-A5C15BF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723E-E120-D061-63B9-09F1B31D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4CE1-86B8-52E3-C118-8EB8E90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5E52-B894-1859-0423-00CE941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0677-8849-14FC-CA81-C274E0D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9BF-778F-8EDA-38CF-F54EEEC4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9F4C-198B-CFA1-6655-4FC7985B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FE567-72A1-28E4-949F-7A55D72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9F84F-E935-5FA1-8A4F-9F686FA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DBB9-13B2-1FB6-B268-F77EA9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9B0D-D43B-B51C-4F55-A3568C4C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0BE2-16E0-8D90-B1AE-BE94AE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9F03F-E8CC-130D-C2AA-B6C4DB9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19926-75F1-B048-CE96-55F08891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96AB1-D4FE-1525-6685-46724AC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1D1CC-0BBB-2089-5C93-93A902DF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F6E44-E57F-A260-0772-F7399B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A141B-023A-EB03-1888-9078965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91DD-0973-6763-C0AE-F622676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D81-17E0-1A03-92A9-1AAD37B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C94-2B25-0CD3-0101-27C5A9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D0352-9848-B57F-0DBD-A1A8A64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8596-A409-A145-2DFB-1B30BAC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6CD7E-2F8B-2009-7FCC-496DBE2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CA4FC-6C29-F6F3-C713-44D2548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CCBB-3974-413F-629A-2D3A114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71A4-1C0B-4108-49D2-2467443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FCD5E-AEA4-C3DF-18B6-B74FCD3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3E28A-5F49-19AE-75AB-1A54E2CA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688D-1A9F-2F89-555B-FE03085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3CA91-22AE-49D6-DA28-80442E9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5EFDF-0432-4D42-E267-48026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ECB1-7064-266D-1178-D26B3798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AC2B-28D8-B0B4-062B-2E8A96864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10AC-691B-D372-8353-6540235B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BED-3346-5CD1-93FA-78FABBA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4AD0-59FA-5187-469F-4E05064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5DC65-68A2-F6F0-04E5-D7902D5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5BD20-F481-1F32-3A95-118A50E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CC1D5-E753-1EA1-2E98-7FB9D989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C4CE-B77C-A778-1529-076DF246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324-CAE9-C448-AEBB-5F479A408AD6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A043-D02E-090B-9008-16CBC642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E4B3D-7A4F-6901-F9E7-44F51AD2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6.png"/><Relationship Id="rId5" Type="http://schemas.openxmlformats.org/officeDocument/2006/relationships/image" Target="../media/image31.gif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97-D2AB-FD3D-058D-DF977B2D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对于气象数据而言,这个模型同样能够适用.">
            <a:extLst>
              <a:ext uri="{FF2B5EF4-FFF2-40B4-BE49-F238E27FC236}">
                <a16:creationId xmlns:a16="http://schemas.microsoft.com/office/drawing/2014/main" id="{655C3EC1-A1B8-762E-8A7F-069E39D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1" y="87643"/>
            <a:ext cx="5649899" cy="44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kw模型">
            <a:extLst>
              <a:ext uri="{FF2B5EF4-FFF2-40B4-BE49-F238E27FC236}">
                <a16:creationId xmlns:a16="http://schemas.microsoft.com/office/drawing/2014/main" id="{C6F822F0-68D2-1F48-0B65-824BEA90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79" y="249059"/>
            <a:ext cx="6372002" cy="3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7E6AE78-4064-952C-A912-4B207780AA32}"/>
              </a:ext>
            </a:extLst>
          </p:cNvPr>
          <p:cNvSpPr/>
          <p:nvPr/>
        </p:nvSpPr>
        <p:spPr>
          <a:xfrm>
            <a:off x="862361" y="349405"/>
            <a:ext cx="3040566" cy="3345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竖卷形 3">
            <a:extLst>
              <a:ext uri="{FF2B5EF4-FFF2-40B4-BE49-F238E27FC236}">
                <a16:creationId xmlns:a16="http://schemas.microsoft.com/office/drawing/2014/main" id="{12EB60D2-65F9-08CA-E499-DC01A0B1EA9C}"/>
              </a:ext>
            </a:extLst>
          </p:cNvPr>
          <p:cNvSpPr/>
          <p:nvPr/>
        </p:nvSpPr>
        <p:spPr>
          <a:xfrm>
            <a:off x="2665141" y="1616927"/>
            <a:ext cx="828908" cy="75456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HTML</a:t>
            </a:r>
            <a:endParaRPr kumimoji="1" lang="zh-CN" altLang="en-US" sz="1400" dirty="0"/>
          </a:p>
        </p:txBody>
      </p:sp>
      <p:sp>
        <p:nvSpPr>
          <p:cNvPr id="5" name="竖卷形 4">
            <a:extLst>
              <a:ext uri="{FF2B5EF4-FFF2-40B4-BE49-F238E27FC236}">
                <a16:creationId xmlns:a16="http://schemas.microsoft.com/office/drawing/2014/main" id="{5071C7FE-B3C4-5F5C-A1F9-63086707BAA0}"/>
              </a:ext>
            </a:extLst>
          </p:cNvPr>
          <p:cNvSpPr/>
          <p:nvPr/>
        </p:nvSpPr>
        <p:spPr>
          <a:xfrm>
            <a:off x="2382644" y="572430"/>
            <a:ext cx="951571" cy="75456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Image</a:t>
            </a:r>
            <a:endParaRPr kumimoji="1" lang="zh-CN" altLang="en-US" sz="1400" dirty="0"/>
          </a:p>
        </p:txBody>
      </p:sp>
      <p:sp>
        <p:nvSpPr>
          <p:cNvPr id="6" name="竖卷形 5">
            <a:extLst>
              <a:ext uri="{FF2B5EF4-FFF2-40B4-BE49-F238E27FC236}">
                <a16:creationId xmlns:a16="http://schemas.microsoft.com/office/drawing/2014/main" id="{5875333B-A27C-3515-C13B-BFECFF0252DE}"/>
              </a:ext>
            </a:extLst>
          </p:cNvPr>
          <p:cNvSpPr/>
          <p:nvPr/>
        </p:nvSpPr>
        <p:spPr>
          <a:xfrm>
            <a:off x="2613102" y="2732049"/>
            <a:ext cx="698810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CSS</a:t>
            </a:r>
            <a:endParaRPr kumimoji="1" lang="zh-CN" altLang="en-US" sz="1400" dirty="0"/>
          </a:p>
        </p:txBody>
      </p:sp>
      <p:sp>
        <p:nvSpPr>
          <p:cNvPr id="7" name="竖卷形 6">
            <a:extLst>
              <a:ext uri="{FF2B5EF4-FFF2-40B4-BE49-F238E27FC236}">
                <a16:creationId xmlns:a16="http://schemas.microsoft.com/office/drawing/2014/main" id="{EF421C1A-7D64-4BFF-1BF7-3F0B6992326A}"/>
              </a:ext>
            </a:extLst>
          </p:cNvPr>
          <p:cNvSpPr/>
          <p:nvPr/>
        </p:nvSpPr>
        <p:spPr>
          <a:xfrm>
            <a:off x="1371599" y="1312127"/>
            <a:ext cx="698810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JS</a:t>
            </a:r>
            <a:endParaRPr kumimoji="1" lang="zh-CN" altLang="en-US" sz="14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D537960-67E5-17C8-FCBE-86FD9D391E86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858430" y="1326996"/>
            <a:ext cx="221165" cy="28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51F9FDD-42FB-66EC-3A97-F3B6CD66628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962507" y="2371493"/>
            <a:ext cx="117088" cy="36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8F83A9E-07C6-4313-ED7B-060D541B85B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983058" y="1661532"/>
            <a:ext cx="776404" cy="332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竖卷形 16">
            <a:extLst>
              <a:ext uri="{FF2B5EF4-FFF2-40B4-BE49-F238E27FC236}">
                <a16:creationId xmlns:a16="http://schemas.microsoft.com/office/drawing/2014/main" id="{02B8135E-553B-C1AC-6828-90DD39E1780E}"/>
              </a:ext>
            </a:extLst>
          </p:cNvPr>
          <p:cNvSpPr/>
          <p:nvPr/>
        </p:nvSpPr>
        <p:spPr>
          <a:xfrm>
            <a:off x="1475677" y="2551771"/>
            <a:ext cx="836342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Media</a:t>
            </a:r>
            <a:endParaRPr kumimoji="1" lang="zh-CN" altLang="en-US" sz="14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7732A4B-7F0A-271C-5585-D4D6A2F3FC7E}"/>
              </a:ext>
            </a:extLst>
          </p:cNvPr>
          <p:cNvCxnSpPr>
            <a:cxnSpLocks/>
            <a:stCxn id="17" idx="0"/>
            <a:endCxn id="4" idx="1"/>
          </p:cNvCxnSpPr>
          <p:nvPr/>
        </p:nvCxnSpPr>
        <p:spPr>
          <a:xfrm flipV="1">
            <a:off x="1893848" y="1994210"/>
            <a:ext cx="865614" cy="55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D8DC2DF-D69E-FA93-0EF6-A8C4EF69FB3F}"/>
              </a:ext>
            </a:extLst>
          </p:cNvPr>
          <p:cNvSpPr txBox="1"/>
          <p:nvPr/>
        </p:nvSpPr>
        <p:spPr>
          <a:xfrm>
            <a:off x="1077950" y="520390"/>
            <a:ext cx="81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网页</a:t>
            </a:r>
          </a:p>
        </p:txBody>
      </p:sp>
      <p:sp>
        <p:nvSpPr>
          <p:cNvPr id="25" name="磁盘 24">
            <a:extLst>
              <a:ext uri="{FF2B5EF4-FFF2-40B4-BE49-F238E27FC236}">
                <a16:creationId xmlns:a16="http://schemas.microsoft.com/office/drawing/2014/main" id="{7040AC8B-015B-66BC-E1B8-0B55593CB692}"/>
              </a:ext>
            </a:extLst>
          </p:cNvPr>
          <p:cNvSpPr/>
          <p:nvPr/>
        </p:nvSpPr>
        <p:spPr>
          <a:xfrm>
            <a:off x="5865542" y="1405053"/>
            <a:ext cx="973873" cy="1237785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27" name="可选流程 26">
            <a:extLst>
              <a:ext uri="{FF2B5EF4-FFF2-40B4-BE49-F238E27FC236}">
                <a16:creationId xmlns:a16="http://schemas.microsoft.com/office/drawing/2014/main" id="{8CA3BC8D-6C17-80C3-6FD0-B797C10C1329}"/>
              </a:ext>
            </a:extLst>
          </p:cNvPr>
          <p:cNvSpPr/>
          <p:nvPr/>
        </p:nvSpPr>
        <p:spPr>
          <a:xfrm>
            <a:off x="4267199" y="1713571"/>
            <a:ext cx="1248937" cy="62446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Clipper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D7C634-378A-05C5-2E8F-B1E4748D427D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3902927" y="2022088"/>
            <a:ext cx="364272" cy="37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4D6A40E-607C-4229-66CB-97DB72534326}"/>
              </a:ext>
            </a:extLst>
          </p:cNvPr>
          <p:cNvCxnSpPr>
            <a:cxnSpLocks/>
            <a:stCxn id="27" idx="3"/>
            <a:endCxn id="25" idx="2"/>
          </p:cNvCxnSpPr>
          <p:nvPr/>
        </p:nvCxnSpPr>
        <p:spPr>
          <a:xfrm flipV="1">
            <a:off x="5516136" y="2023946"/>
            <a:ext cx="349406" cy="18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706143-20CC-58EF-C459-1D300D077E2E}"/>
              </a:ext>
            </a:extLst>
          </p:cNvPr>
          <p:cNvSpPr txBox="1"/>
          <p:nvPr/>
        </p:nvSpPr>
        <p:spPr>
          <a:xfrm>
            <a:off x="4200293" y="2433858"/>
            <a:ext cx="214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下载所有资源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去掉网页中多余部分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修改格式（可选）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5CC39A-6AD5-9E70-F994-0B87A21F554C}"/>
              </a:ext>
            </a:extLst>
          </p:cNvPr>
          <p:cNvSpPr txBox="1"/>
          <p:nvPr/>
        </p:nvSpPr>
        <p:spPr>
          <a:xfrm>
            <a:off x="4224260" y="798451"/>
            <a:ext cx="287290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知识库内置，</a:t>
            </a:r>
            <a:r>
              <a:rPr kumimoji="1" lang="en-US" altLang="zh-CN" sz="1400" dirty="0">
                <a:solidFill>
                  <a:schemeClr val="bg1"/>
                </a:solidFill>
              </a:rPr>
              <a:t>Notion</a:t>
            </a:r>
            <a:r>
              <a:rPr kumimoji="1" lang="zh-CN" altLang="en-US" sz="1400" dirty="0">
                <a:solidFill>
                  <a:schemeClr val="bg1"/>
                </a:solidFill>
              </a:rPr>
              <a:t>，印象</a:t>
            </a:r>
            <a:r>
              <a:rPr kumimoji="1" lang="en-US" altLang="zh-CN" sz="1400" dirty="0">
                <a:solidFill>
                  <a:schemeClr val="bg1"/>
                </a:solidFill>
              </a:rPr>
              <a:t>……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独立的扩展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稍后阅读内置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3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95CAC2-145E-38AF-14AD-0A0979E2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1" y="2294673"/>
            <a:ext cx="2667000" cy="238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FF7E76-BE36-3E68-8DD7-0B7EDB0F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3" y="886134"/>
            <a:ext cx="6325135" cy="2817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C8192B-CBC0-22B8-3868-F6DD1EB7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79" y="3648521"/>
            <a:ext cx="4673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磁盘 4">
            <a:extLst>
              <a:ext uri="{FF2B5EF4-FFF2-40B4-BE49-F238E27FC236}">
                <a16:creationId xmlns:a16="http://schemas.microsoft.com/office/drawing/2014/main" id="{D1A4E3E6-22AC-CD6C-6815-D62493042CDD}"/>
              </a:ext>
            </a:extLst>
          </p:cNvPr>
          <p:cNvSpPr/>
          <p:nvPr/>
        </p:nvSpPr>
        <p:spPr>
          <a:xfrm>
            <a:off x="1613210" y="2966224"/>
            <a:ext cx="951571" cy="1055649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7AC9DE-019F-AE44-4143-BC8B187C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00" y="1548066"/>
            <a:ext cx="800410" cy="80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8B7A239A-9190-B469-7ABA-76660268B250}"/>
              </a:ext>
            </a:extLst>
          </p:cNvPr>
          <p:cNvCxnSpPr>
            <a:cxnSpLocks/>
            <a:stCxn id="5" idx="1"/>
            <a:endCxn id="1030" idx="2"/>
          </p:cNvCxnSpPr>
          <p:nvPr/>
        </p:nvCxnSpPr>
        <p:spPr>
          <a:xfrm rot="5400000" flipH="1" flipV="1">
            <a:off x="2685063" y="1822085"/>
            <a:ext cx="548072" cy="174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E69BC128-423A-BDDA-6463-403744FC57F9}"/>
              </a:ext>
            </a:extLst>
          </p:cNvPr>
          <p:cNvCxnSpPr>
            <a:cxnSpLocks/>
            <a:stCxn id="5" idx="3"/>
            <a:endCxn id="1032" idx="0"/>
          </p:cNvCxnSpPr>
          <p:nvPr/>
        </p:nvCxnSpPr>
        <p:spPr>
          <a:xfrm rot="16200000" flipH="1">
            <a:off x="2748770" y="3362098"/>
            <a:ext cx="416207" cy="1735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D309514-906C-FE86-03A4-D431D7C7192A}"/>
              </a:ext>
            </a:extLst>
          </p:cNvPr>
          <p:cNvSpPr txBox="1"/>
          <p:nvPr/>
        </p:nvSpPr>
        <p:spPr>
          <a:xfrm>
            <a:off x="2502739" y="2525597"/>
            <a:ext cx="902811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Web</a:t>
            </a:r>
            <a:r>
              <a:rPr kumimoji="1" lang="zh-CN" altLang="en-US" sz="1400" dirty="0"/>
              <a:t>服务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E52A1B-663C-4DA1-98C9-F4789931760C}"/>
              </a:ext>
            </a:extLst>
          </p:cNvPr>
          <p:cNvSpPr txBox="1"/>
          <p:nvPr/>
        </p:nvSpPr>
        <p:spPr>
          <a:xfrm>
            <a:off x="2496314" y="4076088"/>
            <a:ext cx="833883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RSS</a:t>
            </a:r>
            <a:r>
              <a:rPr lang="zh-CN" altLang="en-US" dirty="0"/>
              <a:t>服务</a:t>
            </a:r>
          </a:p>
        </p:txBody>
      </p:sp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68F13CDF-6BF3-00DE-5DF3-DECC40B2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51" y="1481449"/>
            <a:ext cx="936703" cy="9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ML OR HTML? • Nigeria's Premier Digital Branding Partner">
            <a:extLst>
              <a:ext uri="{FF2B5EF4-FFF2-40B4-BE49-F238E27FC236}">
                <a16:creationId xmlns:a16="http://schemas.microsoft.com/office/drawing/2014/main" id="{8BAB9E34-FD12-4BA3-8345-FC727DF9E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65" y="4438080"/>
            <a:ext cx="971172" cy="8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XML Structure Overview">
            <a:extLst>
              <a:ext uri="{FF2B5EF4-FFF2-40B4-BE49-F238E27FC236}">
                <a16:creationId xmlns:a16="http://schemas.microsoft.com/office/drawing/2014/main" id="{E34A62DE-4369-D634-A632-94E45C2F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94" y="4577773"/>
            <a:ext cx="1568769" cy="9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Are HTML and CSS and What Are They For? - EPICODE">
            <a:extLst>
              <a:ext uri="{FF2B5EF4-FFF2-40B4-BE49-F238E27FC236}">
                <a16:creationId xmlns:a16="http://schemas.microsoft.com/office/drawing/2014/main" id="{AB75E515-55B2-99FB-7BD3-F0F84E08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95" y="1029379"/>
            <a:ext cx="1341399" cy="13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大象的墨水屏篇五十七：打破信息茧房，聊过时的RSS服务在墨水屏上订阅- 极客IT网">
            <a:extLst>
              <a:ext uri="{FF2B5EF4-FFF2-40B4-BE49-F238E27FC236}">
                <a16:creationId xmlns:a16="http://schemas.microsoft.com/office/drawing/2014/main" id="{F83C84C0-B581-2AE8-8937-C78D03DF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13829" r="57021" b="17955"/>
          <a:stretch/>
        </p:blipFill>
        <p:spPr bwMode="auto">
          <a:xfrm>
            <a:off x="2709124" y="3695647"/>
            <a:ext cx="408261" cy="3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免费的Web服务| 赢图云">
            <a:extLst>
              <a:ext uri="{FF2B5EF4-FFF2-40B4-BE49-F238E27FC236}">
                <a16:creationId xmlns:a16="http://schemas.microsoft.com/office/drawing/2014/main" id="{02C8D207-F1AE-9DD9-241F-0336DF6B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42" y="2845117"/>
            <a:ext cx="529450" cy="5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36AE3B37-ABFD-7E2E-8ADC-F9C3D9822DDD}"/>
              </a:ext>
            </a:extLst>
          </p:cNvPr>
          <p:cNvCxnSpPr>
            <a:cxnSpLocks/>
            <a:stCxn id="1030" idx="3"/>
            <a:endCxn id="1026" idx="1"/>
          </p:cNvCxnSpPr>
          <p:nvPr/>
        </p:nvCxnSpPr>
        <p:spPr>
          <a:xfrm flipV="1">
            <a:off x="4297554" y="1948271"/>
            <a:ext cx="471446" cy="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12" descr="Feedly - Wikipedia">
            <a:extLst>
              <a:ext uri="{FF2B5EF4-FFF2-40B4-BE49-F238E27FC236}">
                <a16:creationId xmlns:a16="http://schemas.microsoft.com/office/drawing/2014/main" id="{B217C5F2-AE18-E1CB-7FCD-957E23C2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00" y="4521155"/>
            <a:ext cx="802721" cy="7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3121D9E-04DD-8D03-D313-0EC8314BFCF1}"/>
              </a:ext>
            </a:extLst>
          </p:cNvPr>
          <p:cNvSpPr txBox="1"/>
          <p:nvPr/>
        </p:nvSpPr>
        <p:spPr>
          <a:xfrm>
            <a:off x="4769000" y="2417320"/>
            <a:ext cx="7232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/>
              <a:t>浏览器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77D42E-86A6-CD29-9650-459495B16C70}"/>
              </a:ext>
            </a:extLst>
          </p:cNvPr>
          <p:cNvSpPr txBox="1"/>
          <p:nvPr/>
        </p:nvSpPr>
        <p:spPr>
          <a:xfrm>
            <a:off x="4662495" y="5199500"/>
            <a:ext cx="101341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阅读器</a:t>
            </a:r>
          </a:p>
        </p:txBody>
      </p: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12A18B0E-91A0-FE23-E7BE-0A880A10E58D}"/>
              </a:ext>
            </a:extLst>
          </p:cNvPr>
          <p:cNvCxnSpPr>
            <a:cxnSpLocks/>
            <a:stCxn id="1032" idx="3"/>
            <a:endCxn id="31" idx="1"/>
          </p:cNvCxnSpPr>
          <p:nvPr/>
        </p:nvCxnSpPr>
        <p:spPr>
          <a:xfrm flipV="1">
            <a:off x="4310337" y="4881872"/>
            <a:ext cx="458663" cy="1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A52B836F-E1CA-2BDD-486D-F731CF27B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9207" y="412256"/>
            <a:ext cx="3179045" cy="2697586"/>
          </a:xfrm>
          <a:prstGeom prst="rect">
            <a:avLst/>
          </a:prstGeom>
        </p:spPr>
      </p:pic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002CC859-DB22-A4B6-D011-5CFE3E00DC8E}"/>
              </a:ext>
            </a:extLst>
          </p:cNvPr>
          <p:cNvCxnSpPr>
            <a:cxnSpLocks/>
            <a:stCxn id="1026" idx="3"/>
            <a:endCxn id="37" idx="1"/>
          </p:cNvCxnSpPr>
          <p:nvPr/>
        </p:nvCxnSpPr>
        <p:spPr>
          <a:xfrm flipV="1">
            <a:off x="5569410" y="1761049"/>
            <a:ext cx="939797" cy="187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C5D57F17-702B-1921-37BA-20DB12DE85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183" y="3695647"/>
            <a:ext cx="4693764" cy="2332350"/>
          </a:xfrm>
          <a:prstGeom prst="rect">
            <a:avLst/>
          </a:prstGeom>
        </p:spPr>
      </p:pic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72073CA9-9BF2-C561-9BBC-14DC8B83ACF5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 flipV="1">
            <a:off x="5571721" y="4861822"/>
            <a:ext cx="714462" cy="20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B49698F-D631-1BD8-9B28-AA943EF637EA}"/>
              </a:ext>
            </a:extLst>
          </p:cNvPr>
          <p:cNvSpPr/>
          <p:nvPr/>
        </p:nvSpPr>
        <p:spPr>
          <a:xfrm>
            <a:off x="1688203" y="3429984"/>
            <a:ext cx="2199416" cy="195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B80C97-AD4F-D71B-3E09-ED81D8A97B75}"/>
              </a:ext>
            </a:extLst>
          </p:cNvPr>
          <p:cNvSpPr/>
          <p:nvPr/>
        </p:nvSpPr>
        <p:spPr>
          <a:xfrm>
            <a:off x="1703183" y="833718"/>
            <a:ext cx="2199416" cy="253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磁盘 3">
            <a:extLst>
              <a:ext uri="{FF2B5EF4-FFF2-40B4-BE49-F238E27FC236}">
                <a16:creationId xmlns:a16="http://schemas.microsoft.com/office/drawing/2014/main" id="{4E38866D-54C9-1309-3BB5-0F7D49E047B9}"/>
              </a:ext>
            </a:extLst>
          </p:cNvPr>
          <p:cNvSpPr/>
          <p:nvPr/>
        </p:nvSpPr>
        <p:spPr>
          <a:xfrm>
            <a:off x="1933315" y="1557890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14" name="Picture 16" descr="大象的墨水屏篇五十七：打破信息茧房，聊过时的RSS服务在墨水屏上订阅- 极客IT网">
            <a:extLst>
              <a:ext uri="{FF2B5EF4-FFF2-40B4-BE49-F238E27FC236}">
                <a16:creationId xmlns:a16="http://schemas.microsoft.com/office/drawing/2014/main" id="{53971C0C-9CAA-E3A7-4A0D-EC6B4ECCF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13829" r="57021" b="17955"/>
          <a:stretch/>
        </p:blipFill>
        <p:spPr bwMode="auto">
          <a:xfrm>
            <a:off x="2927502" y="1946088"/>
            <a:ext cx="408261" cy="3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Feedly - Wikipedia">
            <a:extLst>
              <a:ext uri="{FF2B5EF4-FFF2-40B4-BE49-F238E27FC236}">
                <a16:creationId xmlns:a16="http://schemas.microsoft.com/office/drawing/2014/main" id="{AFA975B7-D865-D437-E4D6-2317A1CC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53" y="2765312"/>
            <a:ext cx="802721" cy="7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5612078-C983-40B2-6998-E9F14F5EFABA}"/>
              </a:ext>
            </a:extLst>
          </p:cNvPr>
          <p:cNvSpPr txBox="1"/>
          <p:nvPr/>
        </p:nvSpPr>
        <p:spPr>
          <a:xfrm>
            <a:off x="5336003" y="3555944"/>
            <a:ext cx="101341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阅读器</a:t>
            </a:r>
          </a:p>
        </p:txBody>
      </p:sp>
      <p:sp>
        <p:nvSpPr>
          <p:cNvPr id="46" name="磁盘 45">
            <a:extLst>
              <a:ext uri="{FF2B5EF4-FFF2-40B4-BE49-F238E27FC236}">
                <a16:creationId xmlns:a16="http://schemas.microsoft.com/office/drawing/2014/main" id="{7D21B39A-70DB-D491-7945-5D4060C30144}"/>
              </a:ext>
            </a:extLst>
          </p:cNvPr>
          <p:cNvSpPr/>
          <p:nvPr/>
        </p:nvSpPr>
        <p:spPr>
          <a:xfrm>
            <a:off x="1933313" y="4509247"/>
            <a:ext cx="657485" cy="7908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7" name="磁盘 46">
            <a:extLst>
              <a:ext uri="{FF2B5EF4-FFF2-40B4-BE49-F238E27FC236}">
                <a16:creationId xmlns:a16="http://schemas.microsoft.com/office/drawing/2014/main" id="{B201FF7E-1985-55FF-8CCE-7A18CE776A3F}"/>
              </a:ext>
            </a:extLst>
          </p:cNvPr>
          <p:cNvSpPr/>
          <p:nvPr/>
        </p:nvSpPr>
        <p:spPr>
          <a:xfrm>
            <a:off x="2787911" y="2437416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8" name="磁盘 47">
            <a:extLst>
              <a:ext uri="{FF2B5EF4-FFF2-40B4-BE49-F238E27FC236}">
                <a16:creationId xmlns:a16="http://schemas.microsoft.com/office/drawing/2014/main" id="{FF23573D-6B6B-EEEE-90DF-E7968B505322}"/>
              </a:ext>
            </a:extLst>
          </p:cNvPr>
          <p:cNvSpPr/>
          <p:nvPr/>
        </p:nvSpPr>
        <p:spPr>
          <a:xfrm>
            <a:off x="2802891" y="993661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9" name="磁盘 48">
            <a:extLst>
              <a:ext uri="{FF2B5EF4-FFF2-40B4-BE49-F238E27FC236}">
                <a16:creationId xmlns:a16="http://schemas.microsoft.com/office/drawing/2014/main" id="{7AC877CE-8EC8-7675-9BA8-F8C3548490D9}"/>
              </a:ext>
            </a:extLst>
          </p:cNvPr>
          <p:cNvSpPr/>
          <p:nvPr/>
        </p:nvSpPr>
        <p:spPr>
          <a:xfrm>
            <a:off x="1933315" y="3486745"/>
            <a:ext cx="657485" cy="79086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52" name="磁盘 51">
            <a:extLst>
              <a:ext uri="{FF2B5EF4-FFF2-40B4-BE49-F238E27FC236}">
                <a16:creationId xmlns:a16="http://schemas.microsoft.com/office/drawing/2014/main" id="{443815B4-E2E6-BC16-1AE7-583ABB483F1F}"/>
              </a:ext>
            </a:extLst>
          </p:cNvPr>
          <p:cNvSpPr/>
          <p:nvPr/>
        </p:nvSpPr>
        <p:spPr>
          <a:xfrm>
            <a:off x="2986247" y="4031801"/>
            <a:ext cx="657485" cy="790863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2050" name="Picture 2" descr="Introduction | RSSHub">
            <a:extLst>
              <a:ext uri="{FF2B5EF4-FFF2-40B4-BE49-F238E27FC236}">
                <a16:creationId xmlns:a16="http://schemas.microsoft.com/office/drawing/2014/main" id="{4922AF13-AE1B-660B-137A-703FFA00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21" y="3870165"/>
            <a:ext cx="662990" cy="6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DA68321D-7971-18DA-2A0A-BAA8454CC4C2}"/>
              </a:ext>
            </a:extLst>
          </p:cNvPr>
          <p:cNvCxnSpPr>
            <a:stCxn id="51" idx="3"/>
            <a:endCxn id="2050" idx="1"/>
          </p:cNvCxnSpPr>
          <p:nvPr/>
        </p:nvCxnSpPr>
        <p:spPr>
          <a:xfrm flipV="1">
            <a:off x="3887619" y="4201660"/>
            <a:ext cx="483402" cy="2067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01C31185-6A35-021B-F717-1C9B9E5EEF38}"/>
              </a:ext>
            </a:extLst>
          </p:cNvPr>
          <p:cNvCxnSpPr>
            <a:cxnSpLocks/>
            <a:stCxn id="50" idx="3"/>
            <a:endCxn id="17" idx="0"/>
          </p:cNvCxnSpPr>
          <p:nvPr/>
        </p:nvCxnSpPr>
        <p:spPr>
          <a:xfrm>
            <a:off x="3902599" y="2102322"/>
            <a:ext cx="1940115" cy="6629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3F2A17C-9088-00AE-CD89-36733B751C40}"/>
              </a:ext>
            </a:extLst>
          </p:cNvPr>
          <p:cNvSpPr txBox="1"/>
          <p:nvPr/>
        </p:nvSpPr>
        <p:spPr>
          <a:xfrm>
            <a:off x="4022904" y="4596901"/>
            <a:ext cx="16995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/>
              <a:t>转换器，如</a:t>
            </a:r>
            <a:r>
              <a:rPr kumimoji="1" lang="en-US" altLang="zh-CN" sz="1400" dirty="0" err="1"/>
              <a:t>RSSHub</a:t>
            </a:r>
            <a:endParaRPr kumimoji="1" lang="zh-CN" altLang="en-US" sz="1400" dirty="0"/>
          </a:p>
        </p:txBody>
      </p: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C6465703-42FA-C5C3-796C-5137AFEBA3DD}"/>
              </a:ext>
            </a:extLst>
          </p:cNvPr>
          <p:cNvCxnSpPr>
            <a:cxnSpLocks/>
            <a:stCxn id="2050" idx="3"/>
            <a:endCxn id="17" idx="1"/>
          </p:cNvCxnSpPr>
          <p:nvPr/>
        </p:nvCxnSpPr>
        <p:spPr>
          <a:xfrm flipV="1">
            <a:off x="5034011" y="3126029"/>
            <a:ext cx="407342" cy="10756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2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10">
            <a:extLst>
              <a:ext uri="{FF2B5EF4-FFF2-40B4-BE49-F238E27FC236}">
                <a16:creationId xmlns:a16="http://schemas.microsoft.com/office/drawing/2014/main" id="{490CC047-7AAD-615B-8709-4C0F831235EF}"/>
              </a:ext>
            </a:extLst>
          </p:cNvPr>
          <p:cNvSpPr/>
          <p:nvPr/>
        </p:nvSpPr>
        <p:spPr>
          <a:xfrm>
            <a:off x="338668" y="186267"/>
            <a:ext cx="4978399" cy="6434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磁盘 4">
            <a:extLst>
              <a:ext uri="{FF2B5EF4-FFF2-40B4-BE49-F238E27FC236}">
                <a16:creationId xmlns:a16="http://schemas.microsoft.com/office/drawing/2014/main" id="{738E081E-D03B-69CA-C5B7-DB1D42BD6DE3}"/>
              </a:ext>
            </a:extLst>
          </p:cNvPr>
          <p:cNvSpPr/>
          <p:nvPr/>
        </p:nvSpPr>
        <p:spPr>
          <a:xfrm>
            <a:off x="846667" y="2128592"/>
            <a:ext cx="956732" cy="121681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项目知识库</a:t>
            </a:r>
          </a:p>
        </p:txBody>
      </p:sp>
      <p:sp>
        <p:nvSpPr>
          <p:cNvPr id="10" name="流程图: 磁盘 7">
            <a:extLst>
              <a:ext uri="{FF2B5EF4-FFF2-40B4-BE49-F238E27FC236}">
                <a16:creationId xmlns:a16="http://schemas.microsoft.com/office/drawing/2014/main" id="{AD92BACB-812C-A62C-D318-E0BB40846A21}"/>
              </a:ext>
            </a:extLst>
          </p:cNvPr>
          <p:cNvSpPr/>
          <p:nvPr/>
        </p:nvSpPr>
        <p:spPr>
          <a:xfrm>
            <a:off x="846667" y="604592"/>
            <a:ext cx="956732" cy="121681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</a:t>
            </a:r>
          </a:p>
        </p:txBody>
      </p:sp>
      <p:sp>
        <p:nvSpPr>
          <p:cNvPr id="11" name="流程图: 磁盘 8">
            <a:extLst>
              <a:ext uri="{FF2B5EF4-FFF2-40B4-BE49-F238E27FC236}">
                <a16:creationId xmlns:a16="http://schemas.microsoft.com/office/drawing/2014/main" id="{D79DC93D-6B44-AECD-B966-79E8BEBBE35F}"/>
              </a:ext>
            </a:extLst>
          </p:cNvPr>
          <p:cNvSpPr/>
          <p:nvPr/>
        </p:nvSpPr>
        <p:spPr>
          <a:xfrm>
            <a:off x="846667" y="3652592"/>
            <a:ext cx="956732" cy="1216815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经验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</a:t>
            </a:r>
          </a:p>
        </p:txBody>
      </p:sp>
      <p:sp>
        <p:nvSpPr>
          <p:cNvPr id="12" name="流程图: 磁盘 9">
            <a:extLst>
              <a:ext uri="{FF2B5EF4-FFF2-40B4-BE49-F238E27FC236}">
                <a16:creationId xmlns:a16="http://schemas.microsoft.com/office/drawing/2014/main" id="{37F2BA26-15C4-CE77-FEA2-A8E66021AB88}"/>
              </a:ext>
            </a:extLst>
          </p:cNvPr>
          <p:cNvSpPr/>
          <p:nvPr/>
        </p:nvSpPr>
        <p:spPr>
          <a:xfrm>
            <a:off x="846667" y="5176592"/>
            <a:ext cx="956732" cy="121681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输出知识库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354CA5-47A0-41E2-1CF4-69763891CA91}"/>
              </a:ext>
            </a:extLst>
          </p:cNvPr>
          <p:cNvSpPr txBox="1"/>
          <p:nvPr/>
        </p:nvSpPr>
        <p:spPr>
          <a:xfrm>
            <a:off x="3716866" y="317469"/>
            <a:ext cx="9567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影响圈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27FE16-1401-10F7-8980-97ACB4DAFB96}"/>
              </a:ext>
            </a:extLst>
          </p:cNvPr>
          <p:cNvSpPr txBox="1"/>
          <p:nvPr/>
        </p:nvSpPr>
        <p:spPr>
          <a:xfrm>
            <a:off x="1972733" y="889000"/>
            <a:ext cx="2540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学习一项技能或者一个领域的知识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FF31AD-0AD4-A0D1-0AA4-49351AA3A59B}"/>
              </a:ext>
            </a:extLst>
          </p:cNvPr>
          <p:cNvSpPr txBox="1"/>
          <p:nvPr/>
        </p:nvSpPr>
        <p:spPr>
          <a:xfrm>
            <a:off x="1972733" y="1298187"/>
            <a:ext cx="2590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记录学习过程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心得领悟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6F43FA-2001-86AF-4FB9-D67DC5DC81D2}"/>
              </a:ext>
            </a:extLst>
          </p:cNvPr>
          <p:cNvSpPr txBox="1"/>
          <p:nvPr/>
        </p:nvSpPr>
        <p:spPr>
          <a:xfrm>
            <a:off x="1972733" y="2277919"/>
            <a:ext cx="2540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正在开展的阶段性项目</a:t>
            </a:r>
            <a:r>
              <a:rPr lang="en-US" altLang="zh-CN" sz="1200" dirty="0"/>
              <a:t>/</a:t>
            </a:r>
            <a:r>
              <a:rPr lang="zh-CN" altLang="en-US" sz="1200" dirty="0"/>
              <a:t>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BF09DD-121A-D4BC-D221-AF85BD66FB8A}"/>
              </a:ext>
            </a:extLst>
          </p:cNvPr>
          <p:cNvSpPr txBox="1"/>
          <p:nvPr/>
        </p:nvSpPr>
        <p:spPr>
          <a:xfrm>
            <a:off x="1972733" y="2749820"/>
            <a:ext cx="2590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记录遇到的事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总结</a:t>
            </a:r>
            <a:r>
              <a:rPr lang="en-US" altLang="zh-CN" sz="1400" dirty="0"/>
              <a:t>/</a:t>
            </a:r>
            <a:r>
              <a:rPr lang="zh-CN" altLang="en-US" sz="1400" dirty="0"/>
              <a:t>思考</a:t>
            </a:r>
          </a:p>
        </p:txBody>
      </p:sp>
      <p:sp>
        <p:nvSpPr>
          <p:cNvPr id="18" name="箭头: 左弧形 19">
            <a:extLst>
              <a:ext uri="{FF2B5EF4-FFF2-40B4-BE49-F238E27FC236}">
                <a16:creationId xmlns:a16="http://schemas.microsoft.com/office/drawing/2014/main" id="{6C82BFD8-6D9C-04B3-872E-E3A363A0B2E5}"/>
              </a:ext>
            </a:extLst>
          </p:cNvPr>
          <p:cNvSpPr/>
          <p:nvPr/>
        </p:nvSpPr>
        <p:spPr>
          <a:xfrm>
            <a:off x="406400" y="3011430"/>
            <a:ext cx="499534" cy="13890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直角上 20">
            <a:extLst>
              <a:ext uri="{FF2B5EF4-FFF2-40B4-BE49-F238E27FC236}">
                <a16:creationId xmlns:a16="http://schemas.microsoft.com/office/drawing/2014/main" id="{2649D641-832F-6B90-FB04-3EBA771D61F8}"/>
              </a:ext>
            </a:extLst>
          </p:cNvPr>
          <p:cNvSpPr/>
          <p:nvPr/>
        </p:nvSpPr>
        <p:spPr>
          <a:xfrm>
            <a:off x="1972733" y="3417774"/>
            <a:ext cx="1744133" cy="915592"/>
          </a:xfrm>
          <a:prstGeom prst="bentUpArrow">
            <a:avLst>
              <a:gd name="adj1" fmla="val 21301"/>
              <a:gd name="adj2" fmla="val 25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330CC6-0230-514D-C263-FEB5BE673059}"/>
              </a:ext>
            </a:extLst>
          </p:cNvPr>
          <p:cNvSpPr txBox="1"/>
          <p:nvPr/>
        </p:nvSpPr>
        <p:spPr>
          <a:xfrm>
            <a:off x="2163234" y="3664758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经验复用</a:t>
            </a:r>
            <a:endParaRPr lang="en-US" altLang="zh-CN" sz="1400" dirty="0"/>
          </a:p>
          <a:p>
            <a:r>
              <a:rPr lang="zh-CN" altLang="en-US" sz="1400" dirty="0"/>
              <a:t>新开项目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52FD4-7A68-945C-6C7B-9890C19B07B0}"/>
              </a:ext>
            </a:extLst>
          </p:cNvPr>
          <p:cNvSpPr txBox="1"/>
          <p:nvPr/>
        </p:nvSpPr>
        <p:spPr>
          <a:xfrm>
            <a:off x="340784" y="3352350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项目总结</a:t>
            </a:r>
            <a:endParaRPr lang="en-US" altLang="zh-CN" sz="1400" dirty="0"/>
          </a:p>
          <a:p>
            <a:r>
              <a:rPr lang="zh-CN" altLang="en-US" sz="1400" dirty="0"/>
              <a:t>形成经验</a:t>
            </a:r>
          </a:p>
        </p:txBody>
      </p:sp>
      <p:sp>
        <p:nvSpPr>
          <p:cNvPr id="22" name="箭头: 圆角右 24">
            <a:extLst>
              <a:ext uri="{FF2B5EF4-FFF2-40B4-BE49-F238E27FC236}">
                <a16:creationId xmlns:a16="http://schemas.microsoft.com/office/drawing/2014/main" id="{1B5484B0-BAF4-E9E9-5E9E-2588D4EF73DB}"/>
              </a:ext>
            </a:extLst>
          </p:cNvPr>
          <p:cNvSpPr/>
          <p:nvPr/>
        </p:nvSpPr>
        <p:spPr>
          <a:xfrm rot="10800000">
            <a:off x="1972733" y="3429000"/>
            <a:ext cx="2497665" cy="2722736"/>
          </a:xfrm>
          <a:prstGeom prst="bentArrow">
            <a:avLst>
              <a:gd name="adj1" fmla="val 10128"/>
              <a:gd name="adj2" fmla="val 15310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3C6A89-7CFF-F13E-B353-44D2679CF62F}"/>
              </a:ext>
            </a:extLst>
          </p:cNvPr>
          <p:cNvSpPr txBox="1"/>
          <p:nvPr/>
        </p:nvSpPr>
        <p:spPr>
          <a:xfrm>
            <a:off x="2637366" y="5207448"/>
            <a:ext cx="132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发视频、写文章，线下沟通</a:t>
            </a:r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id="{06851826-1429-6C99-DB2D-D4F2BE6BED73}"/>
              </a:ext>
            </a:extLst>
          </p:cNvPr>
          <p:cNvSpPr/>
          <p:nvPr/>
        </p:nvSpPr>
        <p:spPr>
          <a:xfrm>
            <a:off x="5981701" y="200441"/>
            <a:ext cx="4978399" cy="6434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磁盘 28">
            <a:extLst>
              <a:ext uri="{FF2B5EF4-FFF2-40B4-BE49-F238E27FC236}">
                <a16:creationId xmlns:a16="http://schemas.microsoft.com/office/drawing/2014/main" id="{F2F63333-F1F3-9558-57EE-DA13F985DEED}"/>
              </a:ext>
            </a:extLst>
          </p:cNvPr>
          <p:cNvSpPr/>
          <p:nvPr/>
        </p:nvSpPr>
        <p:spPr>
          <a:xfrm>
            <a:off x="6472765" y="47060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信息库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2357AF-0B4D-4D72-B18C-A1B68FA1D316}"/>
              </a:ext>
            </a:extLst>
          </p:cNvPr>
          <p:cNvSpPr txBox="1"/>
          <p:nvPr/>
        </p:nvSpPr>
        <p:spPr>
          <a:xfrm>
            <a:off x="9590620" y="221508"/>
            <a:ext cx="9567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关注圈</a:t>
            </a:r>
          </a:p>
        </p:txBody>
      </p:sp>
      <p:sp>
        <p:nvSpPr>
          <p:cNvPr id="27" name="流程图: 磁盘 42">
            <a:extLst>
              <a:ext uri="{FF2B5EF4-FFF2-40B4-BE49-F238E27FC236}">
                <a16:creationId xmlns:a16="http://schemas.microsoft.com/office/drawing/2014/main" id="{1F40F8E1-74F1-933E-BF40-04FDDFC35336}"/>
              </a:ext>
            </a:extLst>
          </p:cNvPr>
          <p:cNvSpPr/>
          <p:nvPr/>
        </p:nvSpPr>
        <p:spPr>
          <a:xfrm>
            <a:off x="6489700" y="147616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想法信息库</a:t>
            </a:r>
          </a:p>
        </p:txBody>
      </p:sp>
      <p:sp>
        <p:nvSpPr>
          <p:cNvPr id="28" name="流程图: 磁盘 43">
            <a:extLst>
              <a:ext uri="{FF2B5EF4-FFF2-40B4-BE49-F238E27FC236}">
                <a16:creationId xmlns:a16="http://schemas.microsoft.com/office/drawing/2014/main" id="{FC3ECE47-39BE-1035-9EE4-D0266FA2F62C}"/>
              </a:ext>
            </a:extLst>
          </p:cNvPr>
          <p:cNvSpPr/>
          <p:nvPr/>
        </p:nvSpPr>
        <p:spPr>
          <a:xfrm>
            <a:off x="6489700" y="248172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备用信息库</a:t>
            </a:r>
          </a:p>
        </p:txBody>
      </p:sp>
      <p:sp>
        <p:nvSpPr>
          <p:cNvPr id="29" name="流程图: 磁盘 44">
            <a:extLst>
              <a:ext uri="{FF2B5EF4-FFF2-40B4-BE49-F238E27FC236}">
                <a16:creationId xmlns:a16="http://schemas.microsoft.com/office/drawing/2014/main" id="{2B8FE111-F2EF-A1C8-41BD-33F4D5F07276}"/>
              </a:ext>
            </a:extLst>
          </p:cNvPr>
          <p:cNvSpPr/>
          <p:nvPr/>
        </p:nvSpPr>
        <p:spPr>
          <a:xfrm>
            <a:off x="6489700" y="348728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个人信息库</a:t>
            </a:r>
          </a:p>
        </p:txBody>
      </p:sp>
      <p:sp>
        <p:nvSpPr>
          <p:cNvPr id="30" name="流程图: 磁盘 45">
            <a:extLst>
              <a:ext uri="{FF2B5EF4-FFF2-40B4-BE49-F238E27FC236}">
                <a16:creationId xmlns:a16="http://schemas.microsoft.com/office/drawing/2014/main" id="{48A703A1-16C9-02E2-2D82-35C28D2C9231}"/>
              </a:ext>
            </a:extLst>
          </p:cNvPr>
          <p:cNvSpPr/>
          <p:nvPr/>
        </p:nvSpPr>
        <p:spPr>
          <a:xfrm>
            <a:off x="6489700" y="449284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家庭信息库</a:t>
            </a:r>
          </a:p>
        </p:txBody>
      </p:sp>
      <p:sp>
        <p:nvSpPr>
          <p:cNvPr id="31" name="流程图: 磁盘 46">
            <a:extLst>
              <a:ext uri="{FF2B5EF4-FFF2-40B4-BE49-F238E27FC236}">
                <a16:creationId xmlns:a16="http://schemas.microsoft.com/office/drawing/2014/main" id="{98A44DDE-E797-2990-6558-4D5F94CF8561}"/>
              </a:ext>
            </a:extLst>
          </p:cNvPr>
          <p:cNvSpPr/>
          <p:nvPr/>
        </p:nvSpPr>
        <p:spPr>
          <a:xfrm>
            <a:off x="6489700" y="549840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随想信息库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397C77-209D-37DA-87DC-E67A86A019A0}"/>
              </a:ext>
            </a:extLst>
          </p:cNvPr>
          <p:cNvSpPr txBox="1"/>
          <p:nvPr/>
        </p:nvSpPr>
        <p:spPr>
          <a:xfrm>
            <a:off x="7560733" y="610842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兴趣领域知识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问题解决方案</a:t>
            </a:r>
            <a:endParaRPr lang="en-US" altLang="zh-CN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AC739-1219-6F01-C868-6561FC417221}"/>
              </a:ext>
            </a:extLst>
          </p:cNvPr>
          <p:cNvSpPr txBox="1"/>
          <p:nvPr/>
        </p:nvSpPr>
        <p:spPr>
          <a:xfrm>
            <a:off x="7560733" y="1559797"/>
            <a:ext cx="2209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随时有想法随时记</a:t>
            </a:r>
            <a:endParaRPr lang="en-US" altLang="zh-CN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841F65-3BD3-FE6B-74B6-06C94EE3AEEE}"/>
              </a:ext>
            </a:extLst>
          </p:cNvPr>
          <p:cNvSpPr txBox="1"/>
          <p:nvPr/>
        </p:nvSpPr>
        <p:spPr>
          <a:xfrm>
            <a:off x="7560733" y="2554918"/>
            <a:ext cx="2209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手册之类的，比如</a:t>
            </a:r>
            <a:r>
              <a:rPr lang="en-US" altLang="zh-CN" sz="1200" dirty="0"/>
              <a:t>markdown</a:t>
            </a:r>
            <a:r>
              <a:rPr lang="zh-CN" altLang="en-US" sz="1200" dirty="0"/>
              <a:t>语法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行业基础信息</a:t>
            </a:r>
            <a:endParaRPr lang="en-US" altLang="zh-CN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E4E2B4-D415-FEBB-489F-5C001B26D6B7}"/>
              </a:ext>
            </a:extLst>
          </p:cNvPr>
          <p:cNvSpPr txBox="1"/>
          <p:nvPr/>
        </p:nvSpPr>
        <p:spPr>
          <a:xfrm>
            <a:off x="7560733" y="3610585"/>
            <a:ext cx="2209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身份证护照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体检报告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7CE91C-B68E-27B9-2C6A-B04DEB08CFFC}"/>
              </a:ext>
            </a:extLst>
          </p:cNvPr>
          <p:cNvSpPr txBox="1"/>
          <p:nvPr/>
        </p:nvSpPr>
        <p:spPr>
          <a:xfrm>
            <a:off x="7560733" y="4619850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宽带账户水电煤气账户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D7BDCB-64EF-22B3-EA4A-E2C897DC1061}"/>
              </a:ext>
            </a:extLst>
          </p:cNvPr>
          <p:cNvSpPr txBox="1"/>
          <p:nvPr/>
        </p:nvSpPr>
        <p:spPr>
          <a:xfrm>
            <a:off x="7560733" y="5625713"/>
            <a:ext cx="2209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随便想想</a:t>
            </a:r>
            <a:endParaRPr lang="en-US" altLang="zh-CN" sz="1200" dirty="0"/>
          </a:p>
        </p:txBody>
      </p:sp>
      <p:pic>
        <p:nvPicPr>
          <p:cNvPr id="38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BC8AEAD2-2FF4-D8A6-E6AF-AABEAAB32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9074" y="444909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BFBA698B-EA3D-578A-621C-3618A57E6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5948831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558C294E-9113-5D75-3452-0E73FA2D3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291386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3445D737-79E8-EA54-B75B-C48B6C524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144322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Obsidian (software) - Wikipedia">
            <a:extLst>
              <a:ext uri="{FF2B5EF4-FFF2-40B4-BE49-F238E27FC236}">
                <a16:creationId xmlns:a16="http://schemas.microsoft.com/office/drawing/2014/main" id="{B615583F-98CF-8D40-40CB-A179FD61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27" y="5982462"/>
            <a:ext cx="394631" cy="3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Obsidian (software) - Wikipedia">
            <a:extLst>
              <a:ext uri="{FF2B5EF4-FFF2-40B4-BE49-F238E27FC236}">
                <a16:creationId xmlns:a16="http://schemas.microsoft.com/office/drawing/2014/main" id="{6BD389E4-9B3E-E421-90DE-2AD918BD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01" y="1444396"/>
            <a:ext cx="394631" cy="3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lfish素材管理工具的个人空间-Billfish素材管理工具个人主页-哔哩哔哩视频">
            <a:extLst>
              <a:ext uri="{FF2B5EF4-FFF2-40B4-BE49-F238E27FC236}">
                <a16:creationId xmlns:a16="http://schemas.microsoft.com/office/drawing/2014/main" id="{390F788F-27B9-7A26-5B4C-C2DFA6AF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2" y="1276622"/>
            <a:ext cx="411354" cy="4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- laurent22/joplin: Joplin - the secure note taking and to-do app  with synchronisation capabilities for Windows, macOS, Linux, Android and  iOS.">
            <a:extLst>
              <a:ext uri="{FF2B5EF4-FFF2-40B4-BE49-F238E27FC236}">
                <a16:creationId xmlns:a16="http://schemas.microsoft.com/office/drawing/2014/main" id="{35ED7156-1396-A92A-ECCD-D1DEB48A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59" y="1809234"/>
            <a:ext cx="558041" cy="5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80931E61-A4D1-4516-7A86-61A87A36E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2373" r="21062" b="21150"/>
          <a:stretch/>
        </p:blipFill>
        <p:spPr bwMode="auto">
          <a:xfrm>
            <a:off x="10471322" y="2427356"/>
            <a:ext cx="459635" cy="4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下箭头 45">
            <a:extLst>
              <a:ext uri="{FF2B5EF4-FFF2-40B4-BE49-F238E27FC236}">
                <a16:creationId xmlns:a16="http://schemas.microsoft.com/office/drawing/2014/main" id="{6AD4CF9C-3786-EFCC-6BF1-3CC2913D3067}"/>
              </a:ext>
            </a:extLst>
          </p:cNvPr>
          <p:cNvSpPr/>
          <p:nvPr/>
        </p:nvSpPr>
        <p:spPr>
          <a:xfrm>
            <a:off x="1141299" y="1821407"/>
            <a:ext cx="336083" cy="3071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42542C-78BE-8B4C-FD2E-753C929D91DB}"/>
              </a:ext>
            </a:extLst>
          </p:cNvPr>
          <p:cNvSpPr txBox="1"/>
          <p:nvPr/>
        </p:nvSpPr>
        <p:spPr>
          <a:xfrm>
            <a:off x="353538" y="1809234"/>
            <a:ext cx="95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使用知识做项目</a:t>
            </a:r>
          </a:p>
        </p:txBody>
      </p:sp>
      <p:sp>
        <p:nvSpPr>
          <p:cNvPr id="49" name="竖卷形 48">
            <a:extLst>
              <a:ext uri="{FF2B5EF4-FFF2-40B4-BE49-F238E27FC236}">
                <a16:creationId xmlns:a16="http://schemas.microsoft.com/office/drawing/2014/main" id="{6C4F5682-84A6-CD15-A6B4-C3528F41D77C}"/>
              </a:ext>
            </a:extLst>
          </p:cNvPr>
          <p:cNvSpPr/>
          <p:nvPr/>
        </p:nvSpPr>
        <p:spPr>
          <a:xfrm>
            <a:off x="9677337" y="3300758"/>
            <a:ext cx="1251698" cy="1237225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收集</a:t>
            </a:r>
            <a:endParaRPr kumimoji="1" lang="en-US" altLang="zh-CN" sz="1400" dirty="0"/>
          </a:p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整理</a:t>
            </a:r>
            <a:endParaRPr kumimoji="1" lang="en-US" altLang="zh-CN" sz="1400" dirty="0"/>
          </a:p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使用</a:t>
            </a:r>
          </a:p>
        </p:txBody>
      </p:sp>
      <p:sp>
        <p:nvSpPr>
          <p:cNvPr id="50" name="左箭头 49">
            <a:extLst>
              <a:ext uri="{FF2B5EF4-FFF2-40B4-BE49-F238E27FC236}">
                <a16:creationId xmlns:a16="http://schemas.microsoft.com/office/drawing/2014/main" id="{D0DA44D4-86EB-26CA-AD31-DFF92A5CDE3D}"/>
              </a:ext>
            </a:extLst>
          </p:cNvPr>
          <p:cNvSpPr/>
          <p:nvPr/>
        </p:nvSpPr>
        <p:spPr>
          <a:xfrm>
            <a:off x="5317067" y="1809234"/>
            <a:ext cx="664634" cy="3912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7BEDDA9-E87A-90AB-AE8B-31A2CE0D2702}"/>
              </a:ext>
            </a:extLst>
          </p:cNvPr>
          <p:cNvSpPr txBox="1"/>
          <p:nvPr/>
        </p:nvSpPr>
        <p:spPr>
          <a:xfrm>
            <a:off x="5269195" y="1313576"/>
            <a:ext cx="95456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1:</a:t>
            </a:r>
            <a:r>
              <a:rPr lang="zh-CN" altLang="en-US" sz="1400" dirty="0"/>
              <a:t>升华为知识</a:t>
            </a:r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4DE5EFD0-D09B-3274-DDF9-C3CCB04CB1B0}"/>
              </a:ext>
            </a:extLst>
          </p:cNvPr>
          <p:cNvSpPr/>
          <p:nvPr/>
        </p:nvSpPr>
        <p:spPr>
          <a:xfrm rot="10800000">
            <a:off x="5434361" y="2549595"/>
            <a:ext cx="547340" cy="7387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C305D5-33A7-C2CD-0E31-CC64565E89CA}"/>
              </a:ext>
            </a:extLst>
          </p:cNvPr>
          <p:cNvSpPr txBox="1"/>
          <p:nvPr/>
        </p:nvSpPr>
        <p:spPr>
          <a:xfrm>
            <a:off x="5280053" y="3365542"/>
            <a:ext cx="95456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2</a:t>
            </a:r>
            <a:r>
              <a:rPr lang="zh-CN" altLang="en-US" sz="1400" dirty="0"/>
              <a:t>：可能有用，归档</a:t>
            </a:r>
          </a:p>
        </p:txBody>
      </p:sp>
      <p:sp>
        <p:nvSpPr>
          <p:cNvPr id="54" name="直角上箭头 53">
            <a:extLst>
              <a:ext uri="{FF2B5EF4-FFF2-40B4-BE49-F238E27FC236}">
                <a16:creationId xmlns:a16="http://schemas.microsoft.com/office/drawing/2014/main" id="{428E5DE0-30CB-2FEB-738E-48E2558F84DB}"/>
              </a:ext>
            </a:extLst>
          </p:cNvPr>
          <p:cNvSpPr/>
          <p:nvPr/>
        </p:nvSpPr>
        <p:spPr>
          <a:xfrm rot="10800000">
            <a:off x="5431368" y="4333366"/>
            <a:ext cx="547340" cy="7387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E165E4-5948-9513-2384-B98377FB8897}"/>
              </a:ext>
            </a:extLst>
          </p:cNvPr>
          <p:cNvSpPr txBox="1"/>
          <p:nvPr/>
        </p:nvSpPr>
        <p:spPr>
          <a:xfrm>
            <a:off x="5237720" y="5099726"/>
            <a:ext cx="95456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3</a:t>
            </a:r>
            <a:r>
              <a:rPr lang="zh-CN" altLang="en-US" sz="1400" dirty="0"/>
              <a:t>：阅后即焚，</a:t>
            </a:r>
            <a:endParaRPr lang="en-US" altLang="zh-CN" sz="1400" dirty="0"/>
          </a:p>
          <a:p>
            <a:r>
              <a:rPr lang="zh-CN" altLang="en-US" sz="1400" dirty="0"/>
              <a:t>删</a:t>
            </a:r>
          </a:p>
        </p:txBody>
      </p:sp>
    </p:spTree>
    <p:extLst>
      <p:ext uri="{BB962C8B-B14F-4D97-AF65-F5344CB8AC3E}">
        <p14:creationId xmlns:p14="http://schemas.microsoft.com/office/powerpoint/2010/main" val="217371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08B5-F5CD-7C0E-CA29-5B02828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C15E-8430-342D-E1B2-5259F92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數據分析者必備! 探索DIKW模型 - 個人看板板 | Dcard">
            <a:extLst>
              <a:ext uri="{FF2B5EF4-FFF2-40B4-BE49-F238E27FC236}">
                <a16:creationId xmlns:a16="http://schemas.microsoft.com/office/drawing/2014/main" id="{31225488-73F7-77A9-CBBA-C1D8100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" y="0"/>
            <a:ext cx="5584004" cy="5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KW体系- Wikiwand">
            <a:extLst>
              <a:ext uri="{FF2B5EF4-FFF2-40B4-BE49-F238E27FC236}">
                <a16:creationId xmlns:a16="http://schemas.microsoft.com/office/drawing/2014/main" id="{94A9AF1A-28C2-F0B4-AA83-4B5CC937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S | Slack App Directory">
            <a:extLst>
              <a:ext uri="{FF2B5EF4-FFF2-40B4-BE49-F238E27FC236}">
                <a16:creationId xmlns:a16="http://schemas.microsoft.com/office/drawing/2014/main" id="{8D556AB5-A298-D5F4-82DF-C033EC48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11" y="895846"/>
            <a:ext cx="1625602" cy="16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note - open source alternative to Evernote · GitHub">
            <a:extLst>
              <a:ext uri="{FF2B5EF4-FFF2-40B4-BE49-F238E27FC236}">
                <a16:creationId xmlns:a16="http://schemas.microsoft.com/office/drawing/2014/main" id="{0612DE76-81A3-7199-6DF5-BF23F45C1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284537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cket: Save. Read. Grow. - Apps on Google Play">
            <a:extLst>
              <a:ext uri="{FF2B5EF4-FFF2-40B4-BE49-F238E27FC236}">
                <a16:creationId xmlns:a16="http://schemas.microsoft.com/office/drawing/2014/main" id="{608EDF06-FEA8-2603-AF1A-401724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1" y="915283"/>
            <a:ext cx="1529779" cy="15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st Read">
            <a:extLst>
              <a:ext uri="{FF2B5EF4-FFF2-40B4-BE49-F238E27FC236}">
                <a16:creationId xmlns:a16="http://schemas.microsoft.com/office/drawing/2014/main" id="{A393A379-5ED9-BD1C-048E-C0266FE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4" y="4704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kMD - Crunchbase Company Profile &amp; Funding">
            <a:extLst>
              <a:ext uri="{FF2B5EF4-FFF2-40B4-BE49-F238E27FC236}">
                <a16:creationId xmlns:a16="http://schemas.microsoft.com/office/drawing/2014/main" id="{9D8216BF-6EB3-E13B-A8E6-68F72023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2897" r="5134" b="22402"/>
          <a:stretch/>
        </p:blipFill>
        <p:spPr bwMode="auto">
          <a:xfrm>
            <a:off x="3977704" y="400664"/>
            <a:ext cx="2397946" cy="21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eedly - Wikipedia">
            <a:extLst>
              <a:ext uri="{FF2B5EF4-FFF2-40B4-BE49-F238E27FC236}">
                <a16:creationId xmlns:a16="http://schemas.microsoft.com/office/drawing/2014/main" id="{7A82D700-F9B7-D80F-60D6-C050D6E9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22" y="2712942"/>
            <a:ext cx="1896154" cy="17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F68962F3-7049-95D4-D09B-BA7C5DFA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7573041" y="2653786"/>
            <a:ext cx="209621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bsidian (software) - Wikipedia">
            <a:extLst>
              <a:ext uri="{FF2B5EF4-FFF2-40B4-BE49-F238E27FC236}">
                <a16:creationId xmlns:a16="http://schemas.microsoft.com/office/drawing/2014/main" id="{559FD828-5993-A5A5-D7F6-6B75C1D0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639245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ynology: 5 Official Apps For Your Office – Marius Hosting">
            <a:extLst>
              <a:ext uri="{FF2B5EF4-FFF2-40B4-BE49-F238E27FC236}">
                <a16:creationId xmlns:a16="http://schemas.microsoft.com/office/drawing/2014/main" id="{7C50D6B2-7897-C9F2-7B9D-35B03CE2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81155"/>
            <a:ext cx="1270001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印象笔记Desktop App for Mac and PC - WebCatalog">
            <a:extLst>
              <a:ext uri="{FF2B5EF4-FFF2-40B4-BE49-F238E27FC236}">
                <a16:creationId xmlns:a16="http://schemas.microsoft.com/office/drawing/2014/main" id="{E956B27F-B742-4132-875A-E0A73D0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4699000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OneNote - Wikipedia">
            <a:extLst>
              <a:ext uri="{FF2B5EF4-FFF2-40B4-BE49-F238E27FC236}">
                <a16:creationId xmlns:a16="http://schemas.microsoft.com/office/drawing/2014/main" id="{760232DF-83DA-09E3-446C-7F6F7414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4757289"/>
            <a:ext cx="142989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lfish素材管理工具的个人空间-Billfish素材管理工具个人主页-哔哩哔哩视频">
            <a:extLst>
              <a:ext uri="{FF2B5EF4-FFF2-40B4-BE49-F238E27FC236}">
                <a16:creationId xmlns:a16="http://schemas.microsoft.com/office/drawing/2014/main" id="{4D57CA59-1DFA-4445-EBDB-12E85405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11" y="1406014"/>
            <a:ext cx="1019872" cy="10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itHub - laurent22/joplin: Joplin - the secure note taking and to-do app  with synchronisation capabilities for Windows, macOS, Linux, Android and  iOS.">
            <a:extLst>
              <a:ext uri="{FF2B5EF4-FFF2-40B4-BE49-F238E27FC236}">
                <a16:creationId xmlns:a16="http://schemas.microsoft.com/office/drawing/2014/main" id="{A5710C36-B1FF-7EF7-9E2B-D1283480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59" y="1809234"/>
            <a:ext cx="971921" cy="97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C2E5B890-7A50-14E8-D623-98C23D9E1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2373" r="21062" b="21150"/>
          <a:stretch/>
        </p:blipFill>
        <p:spPr bwMode="auto">
          <a:xfrm>
            <a:off x="10275272" y="3742309"/>
            <a:ext cx="682297" cy="6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3FE9A6-0A03-92EB-E7A7-461D8C28E29D}"/>
              </a:ext>
            </a:extLst>
          </p:cNvPr>
          <p:cNvSpPr/>
          <p:nvPr/>
        </p:nvSpPr>
        <p:spPr>
          <a:xfrm>
            <a:off x="1513502" y="333632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9ED543-E8C6-8D46-EF27-DF6040997AE2}"/>
              </a:ext>
            </a:extLst>
          </p:cNvPr>
          <p:cNvSpPr/>
          <p:nvPr/>
        </p:nvSpPr>
        <p:spPr>
          <a:xfrm>
            <a:off x="2432021" y="333631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0A642E-667C-B583-C976-B3B16C425A0D}"/>
              </a:ext>
            </a:extLst>
          </p:cNvPr>
          <p:cNvSpPr/>
          <p:nvPr/>
        </p:nvSpPr>
        <p:spPr>
          <a:xfrm>
            <a:off x="3399967" y="333630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5E9CE-C8F2-1671-7603-43D1EDF23E40}"/>
              </a:ext>
            </a:extLst>
          </p:cNvPr>
          <p:cNvSpPr/>
          <p:nvPr/>
        </p:nvSpPr>
        <p:spPr>
          <a:xfrm>
            <a:off x="4367913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872EF13-A4DF-7E43-5AF1-DDD13E3DBBDA}"/>
              </a:ext>
            </a:extLst>
          </p:cNvPr>
          <p:cNvSpPr/>
          <p:nvPr/>
        </p:nvSpPr>
        <p:spPr>
          <a:xfrm>
            <a:off x="5335859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605EC1-D8EE-BADA-8D2C-9116BB4650FE}"/>
              </a:ext>
            </a:extLst>
          </p:cNvPr>
          <p:cNvSpPr/>
          <p:nvPr/>
        </p:nvSpPr>
        <p:spPr>
          <a:xfrm>
            <a:off x="6303805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77B5A1-5ED6-0360-CCD8-474356065FFA}"/>
              </a:ext>
            </a:extLst>
          </p:cNvPr>
          <p:cNvSpPr/>
          <p:nvPr/>
        </p:nvSpPr>
        <p:spPr>
          <a:xfrm>
            <a:off x="3362769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EB020F-3287-1A27-3A09-10FEBF39C1F2}"/>
              </a:ext>
            </a:extLst>
          </p:cNvPr>
          <p:cNvSpPr/>
          <p:nvPr/>
        </p:nvSpPr>
        <p:spPr>
          <a:xfrm>
            <a:off x="5496370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10B1B4-121B-72E9-4342-252AE46C29CD}"/>
              </a:ext>
            </a:extLst>
          </p:cNvPr>
          <p:cNvSpPr/>
          <p:nvPr/>
        </p:nvSpPr>
        <p:spPr>
          <a:xfrm>
            <a:off x="1402163" y="1626971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3AE3D1-3EBA-5F35-DC0A-EDFCB87C3D2F}"/>
              </a:ext>
            </a:extLst>
          </p:cNvPr>
          <p:cNvSpPr/>
          <p:nvPr/>
        </p:nvSpPr>
        <p:spPr>
          <a:xfrm>
            <a:off x="2168282" y="3429000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隐性知识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CF7356-70F0-BB6E-3370-5C1AD9CC5D7C}"/>
              </a:ext>
            </a:extLst>
          </p:cNvPr>
          <p:cNvSpPr/>
          <p:nvPr/>
        </p:nvSpPr>
        <p:spPr>
          <a:xfrm>
            <a:off x="4553137" y="3514024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显性知识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077CEF-846D-8E80-87D0-29AAED67BAAC}"/>
              </a:ext>
            </a:extLst>
          </p:cNvPr>
          <p:cNvSpPr/>
          <p:nvPr/>
        </p:nvSpPr>
        <p:spPr>
          <a:xfrm>
            <a:off x="3341090" y="5208068"/>
            <a:ext cx="1886465" cy="14786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  <a:endParaRPr kumimoji="1" lang="zh-CN" altLang="en-US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9A7C074-0368-2E1A-1F0E-6AD532761BDF}"/>
              </a:ext>
            </a:extLst>
          </p:cNvPr>
          <p:cNvSpPr/>
          <p:nvPr/>
        </p:nvSpPr>
        <p:spPr>
          <a:xfrm>
            <a:off x="7271751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00A7B8-DC25-FE70-2B4A-D4C9161A1834}"/>
              </a:ext>
            </a:extLst>
          </p:cNvPr>
          <p:cNvSpPr/>
          <p:nvPr/>
        </p:nvSpPr>
        <p:spPr>
          <a:xfrm>
            <a:off x="476884" y="384873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DF257D-5499-41C1-1A7C-E79F087F5A1B}"/>
              </a:ext>
            </a:extLst>
          </p:cNvPr>
          <p:cNvCxnSpPr/>
          <p:nvPr/>
        </p:nvCxnSpPr>
        <p:spPr>
          <a:xfrm>
            <a:off x="500517" y="1443789"/>
            <a:ext cx="78445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91E9FAE-6FC3-63B1-FF94-3B84B6B600E6}"/>
              </a:ext>
            </a:extLst>
          </p:cNvPr>
          <p:cNvCxnSpPr/>
          <p:nvPr/>
        </p:nvCxnSpPr>
        <p:spPr>
          <a:xfrm>
            <a:off x="500516" y="3280610"/>
            <a:ext cx="78445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0282969-53AA-C67C-EF94-34344608BB6A}"/>
              </a:ext>
            </a:extLst>
          </p:cNvPr>
          <p:cNvCxnSpPr/>
          <p:nvPr/>
        </p:nvCxnSpPr>
        <p:spPr>
          <a:xfrm>
            <a:off x="534597" y="5110212"/>
            <a:ext cx="7844589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下箭头 25">
            <a:extLst>
              <a:ext uri="{FF2B5EF4-FFF2-40B4-BE49-F238E27FC236}">
                <a16:creationId xmlns:a16="http://schemas.microsoft.com/office/drawing/2014/main" id="{98813FD6-BAF1-A302-C45D-E590AD6AEE9F}"/>
              </a:ext>
            </a:extLst>
          </p:cNvPr>
          <p:cNvSpPr/>
          <p:nvPr/>
        </p:nvSpPr>
        <p:spPr>
          <a:xfrm>
            <a:off x="8013156" y="1626970"/>
            <a:ext cx="322318" cy="147869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31A8522-6661-C1D7-9D5F-3013B53DFA2F}"/>
              </a:ext>
            </a:extLst>
          </p:cNvPr>
          <p:cNvSpPr/>
          <p:nvPr/>
        </p:nvSpPr>
        <p:spPr>
          <a:xfrm>
            <a:off x="8013156" y="3530259"/>
            <a:ext cx="322318" cy="14786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4FD77700-C623-88E2-CEFC-9D9977C6996F}"/>
              </a:ext>
            </a:extLst>
          </p:cNvPr>
          <p:cNvSpPr/>
          <p:nvPr/>
        </p:nvSpPr>
        <p:spPr>
          <a:xfrm>
            <a:off x="7993908" y="169075"/>
            <a:ext cx="322318" cy="938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130ED-FD3F-6124-8DFE-EF7BDD435AB1}"/>
              </a:ext>
            </a:extLst>
          </p:cNvPr>
          <p:cNvSpPr txBox="1"/>
          <p:nvPr/>
        </p:nvSpPr>
        <p:spPr>
          <a:xfrm>
            <a:off x="563472" y="2714324"/>
            <a:ext cx="351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4W</a:t>
            </a:r>
            <a:r>
              <a:rPr kumimoji="1" lang="zh-CN" altLang="en-US" dirty="0"/>
              <a:t>（时间、地点、人物、事件）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C9865-E9D3-93E4-5D33-6C9C7CEAFA05}"/>
              </a:ext>
            </a:extLst>
          </p:cNvPr>
          <p:cNvSpPr txBox="1"/>
          <p:nvPr/>
        </p:nvSpPr>
        <p:spPr>
          <a:xfrm>
            <a:off x="564141" y="4533894"/>
            <a:ext cx="325441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What+How</a:t>
            </a:r>
            <a:r>
              <a:rPr kumimoji="1" lang="zh-CN" altLang="en-US" dirty="0"/>
              <a:t>（发生了啥</a:t>
            </a:r>
            <a:r>
              <a:rPr kumimoji="1" lang="en-US" altLang="zh-CN" dirty="0"/>
              <a:t>/</a:t>
            </a:r>
            <a:r>
              <a:rPr kumimoji="1" lang="zh-CN" altLang="en-US" dirty="0"/>
              <a:t>事件）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720629-F6BF-E221-BD2E-F1589C453E92}"/>
              </a:ext>
            </a:extLst>
          </p:cNvPr>
          <p:cNvSpPr txBox="1"/>
          <p:nvPr/>
        </p:nvSpPr>
        <p:spPr>
          <a:xfrm>
            <a:off x="-5259" y="71224"/>
            <a:ext cx="461665" cy="5038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现有事实整理、分析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6B16C8-7EEF-8750-2065-6CF4AE50FEC1}"/>
              </a:ext>
            </a:extLst>
          </p:cNvPr>
          <p:cNvSpPr txBox="1"/>
          <p:nvPr/>
        </p:nvSpPr>
        <p:spPr>
          <a:xfrm>
            <a:off x="-10762" y="5110212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未来发展方向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C53922-092A-254E-4F00-428FF6D0D720}"/>
              </a:ext>
            </a:extLst>
          </p:cNvPr>
          <p:cNvSpPr txBox="1"/>
          <p:nvPr/>
        </p:nvSpPr>
        <p:spPr>
          <a:xfrm>
            <a:off x="8480683" y="71224"/>
            <a:ext cx="461665" cy="5038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单一领域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31B3F-DF7C-B87F-EE6E-8459808DFD08}"/>
              </a:ext>
            </a:extLst>
          </p:cNvPr>
          <p:cNvSpPr txBox="1"/>
          <p:nvPr/>
        </p:nvSpPr>
        <p:spPr>
          <a:xfrm>
            <a:off x="8490311" y="5111101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跨领域</a:t>
            </a:r>
          </a:p>
        </p:txBody>
      </p:sp>
      <p:sp>
        <p:nvSpPr>
          <p:cNvPr id="36" name="爆炸形 1 35">
            <a:extLst>
              <a:ext uri="{FF2B5EF4-FFF2-40B4-BE49-F238E27FC236}">
                <a16:creationId xmlns:a16="http://schemas.microsoft.com/office/drawing/2014/main" id="{795D9F5F-947E-59B0-AF11-BC829A840F2F}"/>
              </a:ext>
            </a:extLst>
          </p:cNvPr>
          <p:cNvSpPr/>
          <p:nvPr/>
        </p:nvSpPr>
        <p:spPr>
          <a:xfrm>
            <a:off x="5877051" y="5546825"/>
            <a:ext cx="1549667" cy="10982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深度知识</a:t>
            </a: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07BC6CB-5E05-12DD-A321-4C3373FC596C}"/>
              </a:ext>
            </a:extLst>
          </p:cNvPr>
          <p:cNvSpPr/>
          <p:nvPr/>
        </p:nvSpPr>
        <p:spPr>
          <a:xfrm>
            <a:off x="9115124" y="169075"/>
            <a:ext cx="529390" cy="31115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7245EC68-A615-DF3E-6063-3E843A294429}"/>
              </a:ext>
            </a:extLst>
          </p:cNvPr>
          <p:cNvSpPr/>
          <p:nvPr/>
        </p:nvSpPr>
        <p:spPr>
          <a:xfrm>
            <a:off x="9113765" y="3347458"/>
            <a:ext cx="529390" cy="311153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知识库</a:t>
            </a:r>
          </a:p>
        </p:txBody>
      </p:sp>
    </p:spTree>
    <p:extLst>
      <p:ext uri="{BB962C8B-B14F-4D97-AF65-F5344CB8AC3E}">
        <p14:creationId xmlns:p14="http://schemas.microsoft.com/office/powerpoint/2010/main" val="28783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184D2297-305B-DE74-A316-BC88E1AAAA24}"/>
              </a:ext>
            </a:extLst>
          </p:cNvPr>
          <p:cNvSpPr/>
          <p:nvPr/>
        </p:nvSpPr>
        <p:spPr>
          <a:xfrm>
            <a:off x="647272" y="654977"/>
            <a:ext cx="3883632" cy="554804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30E16ADD-3F9D-EEF9-726B-59F53B871C63}"/>
              </a:ext>
            </a:extLst>
          </p:cNvPr>
          <p:cNvSpPr/>
          <p:nvPr/>
        </p:nvSpPr>
        <p:spPr>
          <a:xfrm>
            <a:off x="647272" y="3965825"/>
            <a:ext cx="3883632" cy="2237197"/>
          </a:xfrm>
          <a:prstGeom prst="trapezoid">
            <a:avLst>
              <a:gd name="adj" fmla="val 3464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04FAE841-1AC6-B82B-6BC3-8F9DA06D1BC7}"/>
              </a:ext>
            </a:extLst>
          </p:cNvPr>
          <p:cNvSpPr/>
          <p:nvPr/>
        </p:nvSpPr>
        <p:spPr>
          <a:xfrm>
            <a:off x="1416122" y="2455525"/>
            <a:ext cx="2364768" cy="1510300"/>
          </a:xfrm>
          <a:prstGeom prst="trapezoid">
            <a:avLst>
              <a:gd name="adj" fmla="val 3556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66ECE40-9125-9D59-EC2B-FAD0C0662687}"/>
              </a:ext>
            </a:extLst>
          </p:cNvPr>
          <p:cNvCxnSpPr/>
          <p:nvPr/>
        </p:nvCxnSpPr>
        <p:spPr>
          <a:xfrm>
            <a:off x="4530904" y="6203022"/>
            <a:ext cx="3318552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D7D129D-1500-6B8D-7C57-C7D4CF2612D1}"/>
              </a:ext>
            </a:extLst>
          </p:cNvPr>
          <p:cNvCxnSpPr>
            <a:cxnSpLocks/>
          </p:cNvCxnSpPr>
          <p:nvPr/>
        </p:nvCxnSpPr>
        <p:spPr>
          <a:xfrm>
            <a:off x="3780890" y="3965825"/>
            <a:ext cx="4007008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60449FD-50F3-BE51-185C-C6999598EAD7}"/>
              </a:ext>
            </a:extLst>
          </p:cNvPr>
          <p:cNvCxnSpPr>
            <a:cxnSpLocks/>
          </p:cNvCxnSpPr>
          <p:nvPr/>
        </p:nvCxnSpPr>
        <p:spPr>
          <a:xfrm>
            <a:off x="3228117" y="2455525"/>
            <a:ext cx="443579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E8240F8-8CD0-EFB2-B188-13E2D27FED70}"/>
              </a:ext>
            </a:extLst>
          </p:cNvPr>
          <p:cNvCxnSpPr>
            <a:cxnSpLocks/>
          </p:cNvCxnSpPr>
          <p:nvPr/>
        </p:nvCxnSpPr>
        <p:spPr>
          <a:xfrm flipV="1">
            <a:off x="2608185" y="654977"/>
            <a:ext cx="4916242" cy="1117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804D5-03F4-3325-6992-4C67C88DC0B3}"/>
              </a:ext>
            </a:extLst>
          </p:cNvPr>
          <p:cNvSpPr txBox="1"/>
          <p:nvPr/>
        </p:nvSpPr>
        <p:spPr>
          <a:xfrm>
            <a:off x="5528946" y="4275913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基础知识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E97C7-2722-CB96-34ED-67794F6D6F48}"/>
              </a:ext>
            </a:extLst>
          </p:cNvPr>
          <p:cNvSpPr txBox="1"/>
          <p:nvPr/>
        </p:nvSpPr>
        <p:spPr>
          <a:xfrm>
            <a:off x="4862628" y="2518178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30%-40%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8BB51D-D523-5651-4705-D09857BCF5F8}"/>
              </a:ext>
            </a:extLst>
          </p:cNvPr>
          <p:cNvSpPr txBox="1"/>
          <p:nvPr/>
        </p:nvSpPr>
        <p:spPr>
          <a:xfrm>
            <a:off x="4416462" y="795536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高级专业知识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20%-30%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100AF4-ECDD-F0BB-5660-0ACC2DF0BD6A}"/>
              </a:ext>
            </a:extLst>
          </p:cNvPr>
          <p:cNvSpPr txBox="1"/>
          <p:nvPr/>
        </p:nvSpPr>
        <p:spPr>
          <a:xfrm>
            <a:off x="5515348" y="469665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职场社交礼仪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91313C-6FAD-04D3-D74B-7B7740BB5F2F}"/>
              </a:ext>
            </a:extLst>
          </p:cNvPr>
          <p:cNvSpPr txBox="1"/>
          <p:nvPr/>
        </p:nvSpPr>
        <p:spPr>
          <a:xfrm>
            <a:off x="5515347" y="2959384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职业基本要求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程序员编程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编辑写文案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爆炸形 1 21">
            <a:extLst>
              <a:ext uri="{FF2B5EF4-FFF2-40B4-BE49-F238E27FC236}">
                <a16:creationId xmlns:a16="http://schemas.microsoft.com/office/drawing/2014/main" id="{20AAE634-AA21-6E66-E1CC-B21347FD4B23}"/>
              </a:ext>
            </a:extLst>
          </p:cNvPr>
          <p:cNvSpPr/>
          <p:nvPr/>
        </p:nvSpPr>
        <p:spPr>
          <a:xfrm>
            <a:off x="4795084" y="1052735"/>
            <a:ext cx="3109051" cy="1280490"/>
          </a:xfrm>
          <a:prstGeom prst="irregularSeal1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突破行业薪资均值的前提</a:t>
            </a:r>
          </a:p>
        </p:txBody>
      </p:sp>
    </p:spTree>
    <p:extLst>
      <p:ext uri="{BB962C8B-B14F-4D97-AF65-F5344CB8AC3E}">
        <p14:creationId xmlns:p14="http://schemas.microsoft.com/office/powerpoint/2010/main" val="27920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3AAA15-9C7C-A290-1478-71AF76687499}"/>
              </a:ext>
            </a:extLst>
          </p:cNvPr>
          <p:cNvSpPr/>
          <p:nvPr/>
        </p:nvSpPr>
        <p:spPr>
          <a:xfrm>
            <a:off x="1935480" y="49149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D39DE0-AA5E-EF3F-39E7-4BDF65B154F0}"/>
              </a:ext>
            </a:extLst>
          </p:cNvPr>
          <p:cNvSpPr/>
          <p:nvPr/>
        </p:nvSpPr>
        <p:spPr>
          <a:xfrm>
            <a:off x="1935480" y="187452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5943B-CDF8-7F06-38D2-C51B70C9C673}"/>
              </a:ext>
            </a:extLst>
          </p:cNvPr>
          <p:cNvSpPr/>
          <p:nvPr/>
        </p:nvSpPr>
        <p:spPr>
          <a:xfrm>
            <a:off x="1935480" y="325755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954D2-FFF4-CEC9-0E07-B0DDD4FC2696}"/>
              </a:ext>
            </a:extLst>
          </p:cNvPr>
          <p:cNvSpPr/>
          <p:nvPr/>
        </p:nvSpPr>
        <p:spPr>
          <a:xfrm>
            <a:off x="1935480" y="464058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创新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E577D67-8433-CE59-50BB-D7F09B83321F}"/>
              </a:ext>
            </a:extLst>
          </p:cNvPr>
          <p:cNvSpPr/>
          <p:nvPr/>
        </p:nvSpPr>
        <p:spPr>
          <a:xfrm>
            <a:off x="4434840" y="38100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F10FC0E-3550-AA5A-9D6D-3C920D0E394C}"/>
              </a:ext>
            </a:extLst>
          </p:cNvPr>
          <p:cNvSpPr/>
          <p:nvPr/>
        </p:nvSpPr>
        <p:spPr>
          <a:xfrm>
            <a:off x="167640" y="1003935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学习知识库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3F3A6A67-D1AB-FABD-02E4-971B7E30C63D}"/>
              </a:ext>
            </a:extLst>
          </p:cNvPr>
          <p:cNvSpPr/>
          <p:nvPr/>
        </p:nvSpPr>
        <p:spPr>
          <a:xfrm>
            <a:off x="4434840" y="314706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经验知识库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69F6F64D-895D-5C8E-F2F4-A35A87C77A9A}"/>
              </a:ext>
            </a:extLst>
          </p:cNvPr>
          <p:cNvSpPr/>
          <p:nvPr/>
        </p:nvSpPr>
        <p:spPr>
          <a:xfrm>
            <a:off x="4434840" y="453009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想法信息库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BD97EF7-01B0-26CF-3AF6-A6B9D6FC6E18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3177540" y="83058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BE06FF1-C9AB-20C5-801B-253711758E71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177540" y="359664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C5ACB7B-5BD1-94F7-35E5-364EF168D403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3177540" y="497967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35D240-EF90-98A9-50BC-015F515C152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56510" y="116967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C23AE51-472F-65D7-22FF-B0EC5D5F95D8}"/>
              </a:ext>
            </a:extLst>
          </p:cNvPr>
          <p:cNvSpPr txBox="1"/>
          <p:nvPr/>
        </p:nvSpPr>
        <p:spPr>
          <a:xfrm>
            <a:off x="2233344" y="1286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学习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AC46F5A-1C84-7FF0-6740-B4F04E971A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56510" y="255270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3895A60-726C-D7E2-50DF-E9B3E5B29C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56510" y="393573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D58A66E-15F9-9E60-4268-311274FCA108}"/>
              </a:ext>
            </a:extLst>
          </p:cNvPr>
          <p:cNvSpPr txBox="1"/>
          <p:nvPr/>
        </p:nvSpPr>
        <p:spPr>
          <a:xfrm>
            <a:off x="2258992" y="27225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AF1E68-8FE0-8413-4609-1213316E0EAF}"/>
              </a:ext>
            </a:extLst>
          </p:cNvPr>
          <p:cNvSpPr txBox="1"/>
          <p:nvPr/>
        </p:nvSpPr>
        <p:spPr>
          <a:xfrm>
            <a:off x="2263139" y="41055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EB607A2-DC01-8774-577B-A3DAF33CDE36}"/>
              </a:ext>
            </a:extLst>
          </p:cNvPr>
          <p:cNvSpPr/>
          <p:nvPr/>
        </p:nvSpPr>
        <p:spPr>
          <a:xfrm>
            <a:off x="175260" y="244221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项目知识库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63C1966-AA67-7A8E-9149-348A421B70ED}"/>
              </a:ext>
            </a:extLst>
          </p:cNvPr>
          <p:cNvCxnSpPr>
            <a:cxnSpLocks/>
            <a:stCxn id="23" idx="1"/>
            <a:endCxn id="9" idx="4"/>
          </p:cNvCxnSpPr>
          <p:nvPr/>
        </p:nvCxnSpPr>
        <p:spPr>
          <a:xfrm flipH="1" flipV="1">
            <a:off x="1043940" y="1453515"/>
            <a:ext cx="1189404" cy="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D48C1BE-5E11-34F6-76D4-597FC323D3F3}"/>
              </a:ext>
            </a:extLst>
          </p:cNvPr>
          <p:cNvCxnSpPr>
            <a:cxnSpLocks/>
            <a:stCxn id="30" idx="1"/>
            <a:endCxn id="32" idx="4"/>
          </p:cNvCxnSpPr>
          <p:nvPr/>
        </p:nvCxnSpPr>
        <p:spPr>
          <a:xfrm flipH="1">
            <a:off x="1051560" y="2891790"/>
            <a:ext cx="1207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9A6C828-51DE-8474-8702-478904B0929E}"/>
              </a:ext>
            </a:extLst>
          </p:cNvPr>
          <p:cNvSpPr txBox="1"/>
          <p:nvPr/>
        </p:nvSpPr>
        <p:spPr>
          <a:xfrm>
            <a:off x="3497579" y="5997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收集信息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整合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B2DC204-D838-4426-0701-25836C65D240}"/>
              </a:ext>
            </a:extLst>
          </p:cNvPr>
          <p:cNvSpPr txBox="1"/>
          <p:nvPr/>
        </p:nvSpPr>
        <p:spPr>
          <a:xfrm>
            <a:off x="1204585" y="12299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学习内容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思考反思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D34589-3343-6321-F5DE-913E22CD1751}"/>
              </a:ext>
            </a:extLst>
          </p:cNvPr>
          <p:cNvSpPr txBox="1"/>
          <p:nvPr/>
        </p:nvSpPr>
        <p:spPr>
          <a:xfrm>
            <a:off x="1190505" y="26609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持续关注内容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提炼成项目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A8C492-A49F-F84C-8D4F-A102310EDCFE}"/>
              </a:ext>
            </a:extLst>
          </p:cNvPr>
          <p:cNvSpPr txBox="1"/>
          <p:nvPr/>
        </p:nvSpPr>
        <p:spPr>
          <a:xfrm>
            <a:off x="3329136" y="3365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完成的项目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可复用成经验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857460-FC2B-13FE-B62D-17018C67AF6D}"/>
              </a:ext>
            </a:extLst>
          </p:cNvPr>
          <p:cNvSpPr txBox="1"/>
          <p:nvPr/>
        </p:nvSpPr>
        <p:spPr>
          <a:xfrm>
            <a:off x="3177541" y="47488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可随时记录的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零散想法</a:t>
            </a:r>
          </a:p>
        </p:txBody>
      </p:sp>
    </p:spTree>
    <p:extLst>
      <p:ext uri="{BB962C8B-B14F-4D97-AF65-F5344CB8AC3E}">
        <p14:creationId xmlns:p14="http://schemas.microsoft.com/office/powerpoint/2010/main" val="246696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F3674D-3738-C848-D3A4-77D3F714B75B}"/>
              </a:ext>
            </a:extLst>
          </p:cNvPr>
          <p:cNvSpPr/>
          <p:nvPr/>
        </p:nvSpPr>
        <p:spPr>
          <a:xfrm>
            <a:off x="1051933" y="4505719"/>
            <a:ext cx="1345580" cy="676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收集</a:t>
            </a:r>
            <a:r>
              <a:rPr kumimoji="1" lang="en-US" altLang="zh-CN" dirty="0"/>
              <a:t>/</a:t>
            </a:r>
            <a:r>
              <a:rPr kumimoji="1" lang="zh-CN" altLang="en-US" dirty="0"/>
              <a:t>录入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BBBE15-BFC6-5A95-491F-5B76CAFE35D2}"/>
              </a:ext>
            </a:extLst>
          </p:cNvPr>
          <p:cNvSpPr/>
          <p:nvPr/>
        </p:nvSpPr>
        <p:spPr>
          <a:xfrm>
            <a:off x="3178098" y="4505719"/>
            <a:ext cx="1345580" cy="6765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整理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梳理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6B773A-896B-9277-0F81-B9CD89E0AD78}"/>
              </a:ext>
            </a:extLst>
          </p:cNvPr>
          <p:cNvSpPr/>
          <p:nvPr/>
        </p:nvSpPr>
        <p:spPr>
          <a:xfrm>
            <a:off x="5304263" y="4520586"/>
            <a:ext cx="1345580" cy="6765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提炼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8A0D1-29B1-2734-41A6-70517F73B8A2}"/>
              </a:ext>
            </a:extLst>
          </p:cNvPr>
          <p:cNvSpPr/>
          <p:nvPr/>
        </p:nvSpPr>
        <p:spPr>
          <a:xfrm>
            <a:off x="7430428" y="4520586"/>
            <a:ext cx="1345580" cy="6765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输出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726B47-8091-6411-41FF-F5606C244241}"/>
              </a:ext>
            </a:extLst>
          </p:cNvPr>
          <p:cNvSpPr txBox="1"/>
          <p:nvPr/>
        </p:nvSpPr>
        <p:spPr>
          <a:xfrm>
            <a:off x="1051933" y="1758983"/>
            <a:ext cx="15504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突发灵感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课程学习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读书笔记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网页文章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公众号内容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点赞收藏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推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油管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阶段性成果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各种工作文档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项目文档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RSS</a:t>
            </a:r>
            <a:r>
              <a:rPr kumimoji="1" lang="zh-CN" altLang="en-US" sz="1400" dirty="0"/>
              <a:t>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756E152F-82EA-0372-ACF7-3D6DD1DE8D6F}"/>
              </a:ext>
            </a:extLst>
          </p:cNvPr>
          <p:cNvSpPr/>
          <p:nvPr/>
        </p:nvSpPr>
        <p:spPr>
          <a:xfrm>
            <a:off x="124150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F721E-1861-99E5-265C-C597E01D4AAD}"/>
              </a:ext>
            </a:extLst>
          </p:cNvPr>
          <p:cNvSpPr txBox="1"/>
          <p:nvPr/>
        </p:nvSpPr>
        <p:spPr>
          <a:xfrm>
            <a:off x="3178098" y="3482532"/>
            <a:ext cx="1550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整理后的文章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音频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图片素材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522F6FCF-6F76-9356-46C3-7CDA1E9A0E1D}"/>
              </a:ext>
            </a:extLst>
          </p:cNvPr>
          <p:cNvSpPr/>
          <p:nvPr/>
        </p:nvSpPr>
        <p:spPr>
          <a:xfrm>
            <a:off x="7675756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F1C18A-C015-4C34-D11A-4561B9DEE75D}"/>
              </a:ext>
            </a:extLst>
          </p:cNvPr>
          <p:cNvSpPr txBox="1"/>
          <p:nvPr/>
        </p:nvSpPr>
        <p:spPr>
          <a:xfrm>
            <a:off x="7430428" y="3267088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发到公众号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发到博客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发到视频网站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内部分享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DAA2A608-6906-4563-638D-E8603D071F1D}"/>
              </a:ext>
            </a:extLst>
          </p:cNvPr>
          <p:cNvSpPr/>
          <p:nvPr/>
        </p:nvSpPr>
        <p:spPr>
          <a:xfrm>
            <a:off x="3367668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7FD9A31-4162-0DC2-3091-8BA35702EC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97513" y="4843973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C3468249-7BF3-A3A8-4C90-B186F34DF47A}"/>
              </a:ext>
            </a:extLst>
          </p:cNvPr>
          <p:cNvSpPr/>
          <p:nvPr/>
        </p:nvSpPr>
        <p:spPr>
          <a:xfrm>
            <a:off x="549383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A877D4-BAEA-2828-B556-78D22158A407}"/>
              </a:ext>
            </a:extLst>
          </p:cNvPr>
          <p:cNvSpPr txBox="1"/>
          <p:nvPr/>
        </p:nvSpPr>
        <p:spPr>
          <a:xfrm>
            <a:off x="5304263" y="390933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分析总结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0ADC00A-9851-3A27-2090-8F64FD5521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23678" y="4843973"/>
            <a:ext cx="780585" cy="1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3019716-A831-B3A7-7CF7-2FEDCC29E0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49843" y="4858840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Feedly - Wikipedia">
            <a:extLst>
              <a:ext uri="{FF2B5EF4-FFF2-40B4-BE49-F238E27FC236}">
                <a16:creationId xmlns:a16="http://schemas.microsoft.com/office/drawing/2014/main" id="{2FA2423B-3233-2A2E-FB63-30282CA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15" y="3994388"/>
            <a:ext cx="563127" cy="5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印象笔记Desktop App for Mac and PC - WebCatalog">
            <a:extLst>
              <a:ext uri="{FF2B5EF4-FFF2-40B4-BE49-F238E27FC236}">
                <a16:creationId xmlns:a16="http://schemas.microsoft.com/office/drawing/2014/main" id="{416DE577-44A9-9016-685E-7469E7DD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93" y="3900770"/>
            <a:ext cx="563126" cy="5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998D3E54-5717-C546-9517-56382D708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6595125" y="4011992"/>
            <a:ext cx="519124" cy="4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Obsidian (software) - Wikipedia">
            <a:extLst>
              <a:ext uri="{FF2B5EF4-FFF2-40B4-BE49-F238E27FC236}">
                <a16:creationId xmlns:a16="http://schemas.microsoft.com/office/drawing/2014/main" id="{A901DF15-C2C0-76ED-BEE6-F9BA7439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368" y="4041777"/>
            <a:ext cx="482819" cy="4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2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9059DF71-DF69-E577-28D1-95024D7355AC}"/>
              </a:ext>
            </a:extLst>
          </p:cNvPr>
          <p:cNvSpPr/>
          <p:nvPr/>
        </p:nvSpPr>
        <p:spPr>
          <a:xfrm>
            <a:off x="4887951" y="816392"/>
            <a:ext cx="4630377" cy="23212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A8D133BF-D2E0-E22E-8D1E-6483DC30960E}"/>
              </a:ext>
            </a:extLst>
          </p:cNvPr>
          <p:cNvSpPr/>
          <p:nvPr/>
        </p:nvSpPr>
        <p:spPr>
          <a:xfrm>
            <a:off x="1635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图文信息库</a:t>
            </a:r>
          </a:p>
        </p:txBody>
      </p:sp>
      <p:pic>
        <p:nvPicPr>
          <p:cNvPr id="1030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22D088A2-E378-FF0B-4FC6-383AA7A0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51" y="5117988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the Webpage? | What Makes a Webpage Works? | InforamtionQ.com">
            <a:extLst>
              <a:ext uri="{FF2B5EF4-FFF2-40B4-BE49-F238E27FC236}">
                <a16:creationId xmlns:a16="http://schemas.microsoft.com/office/drawing/2014/main" id="{C77B457A-817D-48A7-EF22-56F667CB2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3725135"/>
            <a:ext cx="1204332" cy="7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4C91D4DB-677A-FCA4-F9E7-FB4C51FBF5F4}"/>
              </a:ext>
            </a:extLst>
          </p:cNvPr>
          <p:cNvCxnSpPr>
            <a:stCxn id="1034" idx="2"/>
            <a:endCxn id="4" idx="2"/>
          </p:cNvCxnSpPr>
          <p:nvPr/>
        </p:nvCxnSpPr>
        <p:spPr>
          <a:xfrm rot="16200000" flipH="1">
            <a:off x="1014845" y="4388088"/>
            <a:ext cx="522323" cy="7190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5292FFC-818D-F6D2-36C8-13FE9500F64F}"/>
              </a:ext>
            </a:extLst>
          </p:cNvPr>
          <p:cNvSpPr txBox="1"/>
          <p:nvPr/>
        </p:nvSpPr>
        <p:spPr>
          <a:xfrm>
            <a:off x="396166" y="4747146"/>
            <a:ext cx="104067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Joplin</a:t>
            </a:r>
          </a:p>
          <a:p>
            <a:r>
              <a:rPr kumimoji="1" lang="en-US" altLang="zh-CN" sz="1400" dirty="0"/>
              <a:t>Web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Cliper</a:t>
            </a:r>
            <a:endParaRPr kumimoji="1" lang="zh-CN" altLang="en-US" sz="1400" dirty="0"/>
          </a:p>
        </p:txBody>
      </p:sp>
      <p:pic>
        <p:nvPicPr>
          <p:cNvPr id="1036" name="Picture 12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ED01EEB8-7455-AF3D-27DC-1C4100B50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1938" r="20722" b="3246"/>
          <a:stretch/>
        </p:blipFill>
        <p:spPr bwMode="auto">
          <a:xfrm>
            <a:off x="1873623" y="2445435"/>
            <a:ext cx="966439" cy="11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26F9413-CD48-0E78-0B9E-1EBFBB5021C0}"/>
              </a:ext>
            </a:extLst>
          </p:cNvPr>
          <p:cNvCxnSpPr>
            <a:cxnSpLocks/>
            <a:stCxn id="1036" idx="2"/>
            <a:endCxn id="4" idx="1"/>
          </p:cNvCxnSpPr>
          <p:nvPr/>
        </p:nvCxnSpPr>
        <p:spPr>
          <a:xfrm rot="5400000">
            <a:off x="1827889" y="3875778"/>
            <a:ext cx="819798" cy="238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332BBC1-6214-D7BE-7ED5-F6FE41B3A32C}"/>
              </a:ext>
            </a:extLst>
          </p:cNvPr>
          <p:cNvSpPr txBox="1"/>
          <p:nvPr/>
        </p:nvSpPr>
        <p:spPr>
          <a:xfrm>
            <a:off x="1976095" y="3941973"/>
            <a:ext cx="67999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iCloud</a:t>
            </a:r>
            <a:endParaRPr kumimoji="1" lang="zh-CN" altLang="en-US" sz="1400" dirty="0"/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122E7853-6A17-5E2F-BAB6-ED6B5C58AF0A}"/>
              </a:ext>
            </a:extLst>
          </p:cNvPr>
          <p:cNvSpPr/>
          <p:nvPr/>
        </p:nvSpPr>
        <p:spPr>
          <a:xfrm>
            <a:off x="3921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图片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视频信息库</a:t>
            </a:r>
          </a:p>
        </p:txBody>
      </p:sp>
      <p:pic>
        <p:nvPicPr>
          <p:cNvPr id="1038" name="Picture 14" descr="Billfish - 免费的图片设计素材采集、管理和查找软件，支持图像、视频、音频和字体等文件管理｜那些免费的砖">
            <a:extLst>
              <a:ext uri="{FF2B5EF4-FFF2-40B4-BE49-F238E27FC236}">
                <a16:creationId xmlns:a16="http://schemas.microsoft.com/office/drawing/2014/main" id="{7A532968-5013-A473-F328-5493B13D5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19067" r="36789" b="24373"/>
          <a:stretch/>
        </p:blipFill>
        <p:spPr bwMode="auto">
          <a:xfrm>
            <a:off x="4887951" y="5117988"/>
            <a:ext cx="548639" cy="6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圆柱体 18">
            <a:extLst>
              <a:ext uri="{FF2B5EF4-FFF2-40B4-BE49-F238E27FC236}">
                <a16:creationId xmlns:a16="http://schemas.microsoft.com/office/drawing/2014/main" id="{3F4D0A0B-54AE-9EC6-6647-EFC04C167F17}"/>
              </a:ext>
            </a:extLst>
          </p:cNvPr>
          <p:cNvSpPr/>
          <p:nvPr/>
        </p:nvSpPr>
        <p:spPr>
          <a:xfrm>
            <a:off x="6403029" y="44864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重要文件</a:t>
            </a: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9589B4CE-698A-DBA7-B855-DDCE31872D81}"/>
              </a:ext>
            </a:extLst>
          </p:cNvPr>
          <p:cNvSpPr/>
          <p:nvPr/>
        </p:nvSpPr>
        <p:spPr>
          <a:xfrm>
            <a:off x="8237925" y="4482583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普通文件</a:t>
            </a:r>
          </a:p>
        </p:txBody>
      </p:sp>
      <p:pic>
        <p:nvPicPr>
          <p:cNvPr id="1040" name="Picture 16" descr="糯词笔记- 高效的读书笔记管理工具">
            <a:extLst>
              <a:ext uri="{FF2B5EF4-FFF2-40B4-BE49-F238E27FC236}">
                <a16:creationId xmlns:a16="http://schemas.microsoft.com/office/drawing/2014/main" id="{18A1381E-471E-103C-D0AE-D2DDD773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" y="6043233"/>
            <a:ext cx="978937" cy="6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50E8885-9DFA-788C-DE7B-8AC5BBE335CB}"/>
              </a:ext>
            </a:extLst>
          </p:cNvPr>
          <p:cNvSpPr txBox="1"/>
          <p:nvPr/>
        </p:nvSpPr>
        <p:spPr>
          <a:xfrm>
            <a:off x="202703" y="2514734"/>
            <a:ext cx="13708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网页文章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公众号内容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点赞收藏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RSS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源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……</a:t>
            </a:r>
            <a:endParaRPr kumimoji="1"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722235-1EF5-A196-79DC-34785FA9D4DA}"/>
              </a:ext>
            </a:extLst>
          </p:cNvPr>
          <p:cNvSpPr txBox="1"/>
          <p:nvPr/>
        </p:nvSpPr>
        <p:spPr>
          <a:xfrm>
            <a:off x="1115568" y="6201257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Kindle</a:t>
            </a:r>
          </a:p>
          <a:p>
            <a:r>
              <a:rPr lang="en-US" altLang="zh-CN" dirty="0" err="1"/>
              <a:t>calibre</a:t>
            </a:r>
            <a:endParaRPr lang="en-US" altLang="zh-CN" dirty="0"/>
          </a:p>
        </p:txBody>
      </p:sp>
      <p:pic>
        <p:nvPicPr>
          <p:cNvPr id="1042" name="Picture 18" descr="2 Solutions to Transfer Microsoft Office to Another Computer [2023]">
            <a:extLst>
              <a:ext uri="{FF2B5EF4-FFF2-40B4-BE49-F238E27FC236}">
                <a16:creationId xmlns:a16="http://schemas.microsoft.com/office/drawing/2014/main" id="{6DD14787-66CB-717C-C275-C8E1BA012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0" y="3137689"/>
            <a:ext cx="1251712" cy="7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19E032F7-4AF8-7A28-64EF-EF614C1A1EC2}"/>
              </a:ext>
            </a:extLst>
          </p:cNvPr>
          <p:cNvCxnSpPr>
            <a:cxnSpLocks/>
            <a:stCxn id="1042" idx="2"/>
            <a:endCxn id="4" idx="4"/>
          </p:cNvCxnSpPr>
          <p:nvPr/>
        </p:nvCxnSpPr>
        <p:spPr>
          <a:xfrm rot="5400000">
            <a:off x="2528685" y="3915044"/>
            <a:ext cx="1166979" cy="1020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E9DABF-FCE0-E2BF-74FC-8CCDE9E7E917}"/>
              </a:ext>
            </a:extLst>
          </p:cNvPr>
          <p:cNvSpPr txBox="1"/>
          <p:nvPr/>
        </p:nvSpPr>
        <p:spPr>
          <a:xfrm>
            <a:off x="3126423" y="2169415"/>
            <a:ext cx="1370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课程学习</a:t>
            </a:r>
            <a:endParaRPr lang="en-US" altLang="zh-CN" dirty="0"/>
          </a:p>
          <a:p>
            <a:r>
              <a:rPr lang="zh-CN" altLang="en-US" dirty="0"/>
              <a:t>阶段性成果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044" name="Picture 20" descr="确保在正规的新闻媒体网站中进行在线新闻发布| Media OutReach Newswire">
            <a:extLst>
              <a:ext uri="{FF2B5EF4-FFF2-40B4-BE49-F238E27FC236}">
                <a16:creationId xmlns:a16="http://schemas.microsoft.com/office/drawing/2014/main" id="{60F9AAB3-3767-06ED-C08F-846D48EA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816392"/>
            <a:ext cx="801233" cy="8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899DAD0-FCE5-FEEE-2BD1-5900395C862E}"/>
              </a:ext>
            </a:extLst>
          </p:cNvPr>
          <p:cNvSpPr txBox="1"/>
          <p:nvPr/>
        </p:nvSpPr>
        <p:spPr>
          <a:xfrm>
            <a:off x="1095941" y="92302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推</a:t>
            </a:r>
            <a:r>
              <a:rPr lang="en-US" altLang="zh-CN" dirty="0"/>
              <a:t>/</a:t>
            </a:r>
            <a:r>
              <a:rPr lang="zh-CN" altLang="en-US" dirty="0"/>
              <a:t>油管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9937EFC-629B-87F9-7513-45CC0310DF30}"/>
              </a:ext>
            </a:extLst>
          </p:cNvPr>
          <p:cNvCxnSpPr>
            <a:cxnSpLocks/>
            <a:stCxn id="1044" idx="2"/>
            <a:endCxn id="22" idx="0"/>
          </p:cNvCxnSpPr>
          <p:nvPr/>
        </p:nvCxnSpPr>
        <p:spPr>
          <a:xfrm rot="16200000" flipH="1">
            <a:off x="378021" y="2004607"/>
            <a:ext cx="847057" cy="17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B25C422-72E3-3AFB-0F6F-4137087DCE6E}"/>
              </a:ext>
            </a:extLst>
          </p:cNvPr>
          <p:cNvSpPr txBox="1"/>
          <p:nvPr/>
        </p:nvSpPr>
        <p:spPr>
          <a:xfrm>
            <a:off x="202703" y="1955503"/>
            <a:ext cx="85151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Hub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983033-4B2C-3C5D-E61E-EE7CD23706A0}"/>
              </a:ext>
            </a:extLst>
          </p:cNvPr>
          <p:cNvSpPr txBox="1"/>
          <p:nvPr/>
        </p:nvSpPr>
        <p:spPr>
          <a:xfrm>
            <a:off x="2026023" y="1820077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突发灵感</a:t>
            </a:r>
            <a:endParaRPr lang="en-US" altLang="zh-CN" dirty="0"/>
          </a:p>
          <a:p>
            <a:r>
              <a:rPr lang="zh-CN" altLang="en-US" dirty="0"/>
              <a:t>沟通记录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7116CDC5-E6CC-705E-AE50-6EA8D7CD2F12}"/>
              </a:ext>
            </a:extLst>
          </p:cNvPr>
          <p:cNvCxnSpPr>
            <a:cxnSpLocks/>
            <a:stCxn id="1040" idx="0"/>
            <a:endCxn id="4" idx="3"/>
          </p:cNvCxnSpPr>
          <p:nvPr/>
        </p:nvCxnSpPr>
        <p:spPr>
          <a:xfrm rot="5400000" flipH="1" flipV="1">
            <a:off x="1157190" y="5081691"/>
            <a:ext cx="430453" cy="1492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D3CB030-EE41-00F2-3AF8-03E5523D10DF}"/>
              </a:ext>
            </a:extLst>
          </p:cNvPr>
          <p:cNvSpPr txBox="1"/>
          <p:nvPr/>
        </p:nvSpPr>
        <p:spPr>
          <a:xfrm>
            <a:off x="701653" y="5566689"/>
            <a:ext cx="81624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Knote</a:t>
            </a:r>
            <a:r>
              <a:rPr kumimoji="1" lang="zh-CN" altLang="en-US" sz="1400" dirty="0"/>
              <a:t>等</a:t>
            </a:r>
            <a:endParaRPr kumimoji="1" lang="en-US" altLang="zh-CN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D6BFED-C464-E1BB-57A0-034CC2804A0F}"/>
              </a:ext>
            </a:extLst>
          </p:cNvPr>
          <p:cNvSpPr txBox="1"/>
          <p:nvPr/>
        </p:nvSpPr>
        <p:spPr>
          <a:xfrm>
            <a:off x="4387058" y="3902046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日常素材收集</a:t>
            </a:r>
            <a:endParaRPr lang="en-US" altLang="zh-CN" dirty="0"/>
          </a:p>
          <a:p>
            <a:r>
              <a:rPr lang="zh-CN" altLang="en-US" dirty="0"/>
              <a:t>花瓣网之类的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82E3BA-5B2C-69E4-9E24-9D75A1EE62EB}"/>
              </a:ext>
            </a:extLst>
          </p:cNvPr>
          <p:cNvSpPr txBox="1"/>
          <p:nvPr/>
        </p:nvSpPr>
        <p:spPr>
          <a:xfrm>
            <a:off x="6289775" y="3209548"/>
            <a:ext cx="15985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各种工作文档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zh-CN" altLang="en-US" dirty="0"/>
              <a:t>护照身份证</a:t>
            </a:r>
            <a:endParaRPr lang="en-US" altLang="zh-CN" dirty="0"/>
          </a:p>
          <a:p>
            <a:r>
              <a:rPr lang="zh-CN" altLang="en-US" dirty="0"/>
              <a:t>病例诊断书</a:t>
            </a:r>
            <a:endParaRPr lang="en-US" altLang="zh-CN" dirty="0"/>
          </a:p>
          <a:p>
            <a:r>
              <a:rPr lang="zh-CN" altLang="en-US" dirty="0"/>
              <a:t>其他重要文件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AA051C-4029-3F21-AE38-ACCE63396D2E}"/>
              </a:ext>
            </a:extLst>
          </p:cNvPr>
          <p:cNvSpPr txBox="1"/>
          <p:nvPr/>
        </p:nvSpPr>
        <p:spPr>
          <a:xfrm>
            <a:off x="8237925" y="3429000"/>
            <a:ext cx="1191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无损音乐</a:t>
            </a:r>
            <a:endParaRPr lang="en-US" altLang="zh-CN" dirty="0"/>
          </a:p>
          <a:p>
            <a:r>
              <a:rPr lang="zh-CN" altLang="en-US" dirty="0"/>
              <a:t>高清电影</a:t>
            </a:r>
            <a:endParaRPr lang="en-US" altLang="zh-CN" dirty="0"/>
          </a:p>
          <a:p>
            <a:r>
              <a:rPr lang="zh-CN" altLang="en-US" dirty="0"/>
              <a:t>电子书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3052B535-E85E-D09A-BFBF-8E7355F84FEA}"/>
              </a:ext>
            </a:extLst>
          </p:cNvPr>
          <p:cNvSpPr/>
          <p:nvPr/>
        </p:nvSpPr>
        <p:spPr>
          <a:xfrm>
            <a:off x="6226927" y="1190311"/>
            <a:ext cx="193775" cy="17843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B16D7F5-890B-F272-BF51-FAB4147791A2}"/>
              </a:ext>
            </a:extLst>
          </p:cNvPr>
          <p:cNvSpPr txBox="1"/>
          <p:nvPr/>
        </p:nvSpPr>
        <p:spPr>
          <a:xfrm>
            <a:off x="6454347" y="1190311"/>
            <a:ext cx="14221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Inbox</a:t>
            </a:r>
            <a:r>
              <a:rPr kumimoji="1" lang="zh-CN" altLang="en-US" dirty="0"/>
              <a:t>文件夹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4BA571-EB9E-0FE1-DAD7-491A34AB807F}"/>
              </a:ext>
            </a:extLst>
          </p:cNvPr>
          <p:cNvSpPr txBox="1"/>
          <p:nvPr/>
        </p:nvSpPr>
        <p:spPr>
          <a:xfrm>
            <a:off x="6454347" y="2580696"/>
            <a:ext cx="14430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r>
              <a:rPr kumimoji="1" lang="zh-CN" altLang="en-US" dirty="0"/>
              <a:t>文件夹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417D765-37A9-1774-3AD4-BACE80A8240A}"/>
              </a:ext>
            </a:extLst>
          </p:cNvPr>
          <p:cNvSpPr txBox="1"/>
          <p:nvPr/>
        </p:nvSpPr>
        <p:spPr>
          <a:xfrm>
            <a:off x="7876531" y="12518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未整理的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CB8447A-A5E0-30CE-1E1D-FA063F260060}"/>
              </a:ext>
            </a:extLst>
          </p:cNvPr>
          <p:cNvSpPr txBox="1"/>
          <p:nvPr/>
        </p:nvSpPr>
        <p:spPr>
          <a:xfrm>
            <a:off x="7904120" y="26327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暂时用一下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0247CC-70D4-BE5D-8655-7F260264F4D6}"/>
              </a:ext>
            </a:extLst>
          </p:cNvPr>
          <p:cNvSpPr txBox="1"/>
          <p:nvPr/>
        </p:nvSpPr>
        <p:spPr>
          <a:xfrm>
            <a:off x="6492305" y="1924945"/>
            <a:ext cx="8771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未分类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941914-990E-BE09-DB86-AE6A2BEA2768}"/>
              </a:ext>
            </a:extLst>
          </p:cNvPr>
          <p:cNvSpPr txBox="1"/>
          <p:nvPr/>
        </p:nvSpPr>
        <p:spPr>
          <a:xfrm>
            <a:off x="7867770" y="1768860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减轻分类焦虑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整理的时候发现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不知道咋办的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E194FEE-E5AC-B651-6401-D6854C2B474C}"/>
              </a:ext>
            </a:extLst>
          </p:cNvPr>
          <p:cNvSpPr txBox="1"/>
          <p:nvPr/>
        </p:nvSpPr>
        <p:spPr>
          <a:xfrm>
            <a:off x="5047328" y="1904334"/>
            <a:ext cx="11079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资源结构</a:t>
            </a:r>
          </a:p>
        </p:txBody>
      </p:sp>
    </p:spTree>
    <p:extLst>
      <p:ext uri="{BB962C8B-B14F-4D97-AF65-F5344CB8AC3E}">
        <p14:creationId xmlns:p14="http://schemas.microsoft.com/office/powerpoint/2010/main" val="350583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F1C53A98-D940-F87F-CB2F-28F975EBF89B}"/>
              </a:ext>
            </a:extLst>
          </p:cNvPr>
          <p:cNvSpPr/>
          <p:nvPr/>
        </p:nvSpPr>
        <p:spPr>
          <a:xfrm>
            <a:off x="1689559" y="2824976"/>
            <a:ext cx="966439" cy="12080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0D6CD25F-936F-8FB5-CF3E-6FD6C192A945}"/>
              </a:ext>
            </a:extLst>
          </p:cNvPr>
          <p:cNvSpPr/>
          <p:nvPr/>
        </p:nvSpPr>
        <p:spPr>
          <a:xfrm>
            <a:off x="5946135" y="2824976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27BB1CB1-0FF0-4E7C-EC02-0E0B31FBF9B8}"/>
              </a:ext>
            </a:extLst>
          </p:cNvPr>
          <p:cNvSpPr/>
          <p:nvPr/>
        </p:nvSpPr>
        <p:spPr>
          <a:xfrm>
            <a:off x="3815724" y="2824976"/>
            <a:ext cx="966439" cy="1208048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浅层知识库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经验库</a:t>
            </a:r>
          </a:p>
        </p:txBody>
      </p:sp>
      <p:pic>
        <p:nvPicPr>
          <p:cNvPr id="9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F207E36E-32E6-5D9B-1D1A-4580124F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98" y="3655321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0FBC6131-B017-3BBF-1439-CE986E3AD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4783376" y="3655321"/>
            <a:ext cx="550771" cy="4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Obsidian (software) - Wikipedia">
            <a:extLst>
              <a:ext uri="{FF2B5EF4-FFF2-40B4-BE49-F238E27FC236}">
                <a16:creationId xmlns:a16="http://schemas.microsoft.com/office/drawing/2014/main" id="{A97ED0CA-8C4D-91B8-DFFE-DAE12DA6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54" y="3583391"/>
            <a:ext cx="550771" cy="5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395CE701-76C4-B437-26CB-7EA7DDAE9CDB}"/>
              </a:ext>
            </a:extLst>
          </p:cNvPr>
          <p:cNvSpPr/>
          <p:nvPr/>
        </p:nvSpPr>
        <p:spPr>
          <a:xfrm>
            <a:off x="1689559" y="2286000"/>
            <a:ext cx="5771966" cy="411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重要程度</a:t>
            </a: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649C4EBE-6334-54FB-F821-297D3783D0A0}"/>
              </a:ext>
            </a:extLst>
          </p:cNvPr>
          <p:cNvSpPr/>
          <p:nvPr/>
        </p:nvSpPr>
        <p:spPr>
          <a:xfrm rot="10800000">
            <a:off x="1689559" y="4187952"/>
            <a:ext cx="5771966" cy="411480"/>
          </a:xfrm>
          <a:prstGeom prst="rightArrow">
            <a:avLst>
              <a:gd name="adj1" fmla="val 50000"/>
              <a:gd name="adj2" fmla="val 61111"/>
            </a:avLst>
          </a:prstGeom>
          <a:ln cap="sq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dirty="0"/>
              <a:t>数据量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05E77-985D-425A-FC81-51E089EAF725}"/>
              </a:ext>
            </a:extLst>
          </p:cNvPr>
          <p:cNvSpPr txBox="1"/>
          <p:nvPr/>
        </p:nvSpPr>
        <p:spPr>
          <a:xfrm>
            <a:off x="4892040" y="3163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76E07-1CCE-1E6B-DE0B-C76317EA5B1B}"/>
              </a:ext>
            </a:extLst>
          </p:cNvPr>
          <p:cNvSpPr txBox="1"/>
          <p:nvPr/>
        </p:nvSpPr>
        <p:spPr>
          <a:xfrm>
            <a:off x="6910754" y="3160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FB286-A4B0-D104-699C-611EE806A732}"/>
              </a:ext>
            </a:extLst>
          </p:cNvPr>
          <p:cNvSpPr txBox="1"/>
          <p:nvPr/>
        </p:nvSpPr>
        <p:spPr>
          <a:xfrm>
            <a:off x="2584046" y="3167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收集的</a:t>
            </a:r>
          </a:p>
        </p:txBody>
      </p:sp>
    </p:spTree>
    <p:extLst>
      <p:ext uri="{BB962C8B-B14F-4D97-AF65-F5344CB8AC3E}">
        <p14:creationId xmlns:p14="http://schemas.microsoft.com/office/powerpoint/2010/main" val="186890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534</Words>
  <Application>Microsoft Macintosh PowerPoint</Application>
  <PresentationFormat>宽屏</PresentationFormat>
  <Paragraphs>212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2023-08-22T19:11:43Z</dcterms:created>
  <dcterms:modified xsi:type="dcterms:W3CDTF">2023-08-29T12:39:34Z</dcterms:modified>
</cp:coreProperties>
</file>