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/>
    <p:restoredTop sz="94688"/>
  </p:normalViewPr>
  <p:slideViewPr>
    <p:cSldViewPr snapToGrid="0">
      <p:cViewPr varScale="1">
        <p:scale>
          <a:sx n="139" d="100"/>
          <a:sy n="139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32587-1EF9-3D9D-3A79-6229ECFA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B040A4-B046-7C33-B162-AA8859918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8ECF3-78CB-B716-93AD-5D2FB156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9F857-B6EE-F024-F50A-053622F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11C98-29A8-04B6-5445-E03C660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7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3CBAA-A8F1-42AC-0573-5930F538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E63FE-7E6B-D8EF-586D-B0F7260BA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E29AC-7A28-4A8B-590A-576CCFCB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7158-F2F7-5265-C13C-4B32E444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974E2-81CB-7CA5-701D-CE35641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8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0D4C6-4C39-DCD3-C17A-5114AC8E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D66CD-41BD-553F-CC5B-738EB2911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8C33F-72EC-F111-A68A-B52F775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4AA38-F3E4-D33D-2D81-4148C6E6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7550F-19D2-6926-2B73-BB03270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5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C9AF0-607C-802C-A234-DA486EED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5F2D1-A257-4A99-76DF-A2852B6A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8891F-9218-28FF-5ED6-9CA8D23B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181CD-A1BA-F866-6F94-CE8E85E9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699AC-578D-549A-39A6-03BC50A2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2B1F-2EAF-A781-A44A-A5C15BF6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4723E-E120-D061-63B9-09F1B31D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54CE1-86B8-52E3-C118-8EB8E90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A5E52-B894-1859-0423-00CE9411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F0677-8849-14FC-CA81-C274E0D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89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69BF-778F-8EDA-38CF-F54EEEC4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9F4C-198B-CFA1-6655-4FC7985B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FE567-72A1-28E4-949F-7A55D72D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9F84F-E935-5FA1-8A4F-9F686FA9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6DBB9-13B2-1FB6-B268-F77EA950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89B0D-D43B-B51C-4F55-A3568C4C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5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80BE2-16E0-8D90-B1AE-BE94AE0F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9F03F-E8CC-130D-C2AA-B6C4DB9F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19926-75F1-B048-CE96-55F08891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896AB1-D4FE-1525-6685-46724AC41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21D1CC-0BBB-2089-5C93-93A902DF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F6E44-E57F-A260-0772-F7399BB7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EA141B-023A-EB03-1888-9078965F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991DD-0973-6763-C0AE-F6226768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1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F6D81-17E0-1A03-92A9-1AAD37B6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BFEC94-2B25-0CD3-0101-27C5A9F7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D0352-9848-B57F-0DBD-A1A8A64C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0D8596-A409-A145-2DFB-1B30BAC5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65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46CD7E-2F8B-2009-7FCC-496DBE27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7CA4FC-6C29-F6F3-C713-44D25485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9CCBB-3974-413F-629A-2D3A1142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1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671A4-1C0B-4108-49D2-2467443F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FCD5E-AEA4-C3DF-18B6-B74FCD3F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B3E28A-5F49-19AE-75AB-1A54E2CA7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4688D-1A9F-2F89-555B-FE03085C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3CA91-22AE-49D6-DA28-80442E9E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5EFDF-0432-4D42-E267-48026DAC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37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6ECB1-7064-266D-1178-D26B3798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FAC2B-28D8-B0B4-062B-2E8A96864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510AC-691B-D372-8353-6540235B8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ABED-3346-5CD1-93FA-78FABBAD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A4AD0-59FA-5187-469F-4E050642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5DC65-68A2-F6F0-04E5-D7902D56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7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25BD20-F481-1F32-3A95-118A50E7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CC1D5-E753-1EA1-2E98-7FB9D989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FC4CE-B77C-A778-1529-076DF2460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3324-CAE9-C448-AEBB-5F479A408AD6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6A043-D02E-090B-9008-16CBC6421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E4B3D-7A4F-6901-F9E7-44F51AD24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5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F097-D2AB-FD3D-058D-DF977B2DE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26" name="Picture 2" descr="对于气象数据而言,这个模型同样能够适用.">
            <a:extLst>
              <a:ext uri="{FF2B5EF4-FFF2-40B4-BE49-F238E27FC236}">
                <a16:creationId xmlns:a16="http://schemas.microsoft.com/office/drawing/2014/main" id="{655C3EC1-A1B8-762E-8A7F-069E39DA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1" y="87643"/>
            <a:ext cx="5649899" cy="44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kw模型">
            <a:extLst>
              <a:ext uri="{FF2B5EF4-FFF2-40B4-BE49-F238E27FC236}">
                <a16:creationId xmlns:a16="http://schemas.microsoft.com/office/drawing/2014/main" id="{C6F822F0-68D2-1F48-0B65-824BEA90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79" y="249059"/>
            <a:ext cx="6372002" cy="32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2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08B5-F5CD-7C0E-CA29-5B028284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0C15E-8430-342D-E1B2-5259F92C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 descr="數據分析者必備! 探索DIKW模型 - 個人看板板 | Dcard">
            <a:extLst>
              <a:ext uri="{FF2B5EF4-FFF2-40B4-BE49-F238E27FC236}">
                <a16:creationId xmlns:a16="http://schemas.microsoft.com/office/drawing/2014/main" id="{31225488-73F7-77A9-CBBA-C1D81005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3" y="0"/>
            <a:ext cx="5584004" cy="55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KW体系- Wikiwand">
            <a:extLst>
              <a:ext uri="{FF2B5EF4-FFF2-40B4-BE49-F238E27FC236}">
                <a16:creationId xmlns:a16="http://schemas.microsoft.com/office/drawing/2014/main" id="{94A9AF1A-28C2-F0B4-AA83-4B5CC937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0"/>
            <a:ext cx="10283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29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SS | Slack App Directory">
            <a:extLst>
              <a:ext uri="{FF2B5EF4-FFF2-40B4-BE49-F238E27FC236}">
                <a16:creationId xmlns:a16="http://schemas.microsoft.com/office/drawing/2014/main" id="{8D556AB5-A298-D5F4-82DF-C033EC48B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11" y="895846"/>
            <a:ext cx="1625602" cy="162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note - open source alternative to Evernote · GitHub">
            <a:extLst>
              <a:ext uri="{FF2B5EF4-FFF2-40B4-BE49-F238E27FC236}">
                <a16:creationId xmlns:a16="http://schemas.microsoft.com/office/drawing/2014/main" id="{0612DE76-81A3-7199-6DF5-BF23F45C1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284537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cket: Save. Read. Grow. - Apps on Google Play">
            <a:extLst>
              <a:ext uri="{FF2B5EF4-FFF2-40B4-BE49-F238E27FC236}">
                <a16:creationId xmlns:a16="http://schemas.microsoft.com/office/drawing/2014/main" id="{608EDF06-FEA8-2603-AF1A-40172490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41" y="915283"/>
            <a:ext cx="1529779" cy="15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ust Read">
            <a:extLst>
              <a:ext uri="{FF2B5EF4-FFF2-40B4-BE49-F238E27FC236}">
                <a16:creationId xmlns:a16="http://schemas.microsoft.com/office/drawing/2014/main" id="{A393A379-5ED9-BD1C-048E-C0266FE6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94" y="470413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ackMD - Crunchbase Company Profile &amp; Funding">
            <a:extLst>
              <a:ext uri="{FF2B5EF4-FFF2-40B4-BE49-F238E27FC236}">
                <a16:creationId xmlns:a16="http://schemas.microsoft.com/office/drawing/2014/main" id="{9D8216BF-6EB3-E13B-A8E6-68F72023C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4" t="2897" r="5134" b="22402"/>
          <a:stretch/>
        </p:blipFill>
        <p:spPr bwMode="auto">
          <a:xfrm>
            <a:off x="3977704" y="400664"/>
            <a:ext cx="2397946" cy="212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eedly - Wikipedia">
            <a:extLst>
              <a:ext uri="{FF2B5EF4-FFF2-40B4-BE49-F238E27FC236}">
                <a16:creationId xmlns:a16="http://schemas.microsoft.com/office/drawing/2014/main" id="{7A82D700-F9B7-D80F-60D6-C050D6E9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22" y="2712942"/>
            <a:ext cx="1896154" cy="17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F68962F3-7049-95D4-D09B-BA7C5DFAB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7573041" y="2653786"/>
            <a:ext cx="2096213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Obsidian (software) - Wikipedia">
            <a:extLst>
              <a:ext uri="{FF2B5EF4-FFF2-40B4-BE49-F238E27FC236}">
                <a16:creationId xmlns:a16="http://schemas.microsoft.com/office/drawing/2014/main" id="{559FD828-5993-A5A5-D7F6-6B75C1D0B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4639245"/>
            <a:ext cx="1822450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ynology: 5 Official Apps For Your Office – Marius Hosting">
            <a:extLst>
              <a:ext uri="{FF2B5EF4-FFF2-40B4-BE49-F238E27FC236}">
                <a16:creationId xmlns:a16="http://schemas.microsoft.com/office/drawing/2014/main" id="{7C50D6B2-7897-C9F2-7B9D-35B03CE2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56" y="2781155"/>
            <a:ext cx="1270001" cy="127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印象笔记Desktop App for Mac and PC - WebCatalog">
            <a:extLst>
              <a:ext uri="{FF2B5EF4-FFF2-40B4-BE49-F238E27FC236}">
                <a16:creationId xmlns:a16="http://schemas.microsoft.com/office/drawing/2014/main" id="{E956B27F-B742-4132-875A-E0A73D04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99" y="4699000"/>
            <a:ext cx="1625601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Microsoft OneNote - Wikipedia">
            <a:extLst>
              <a:ext uri="{FF2B5EF4-FFF2-40B4-BE49-F238E27FC236}">
                <a16:creationId xmlns:a16="http://schemas.microsoft.com/office/drawing/2014/main" id="{760232DF-83DA-09E3-446C-7F6F7414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4757289"/>
            <a:ext cx="1429891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3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3FE9A6-0A03-92EB-E7A7-461D8C28E29D}"/>
              </a:ext>
            </a:extLst>
          </p:cNvPr>
          <p:cNvSpPr/>
          <p:nvPr/>
        </p:nvSpPr>
        <p:spPr>
          <a:xfrm>
            <a:off x="1513502" y="333632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B9ED543-E8C6-8D46-EF27-DF6040997AE2}"/>
              </a:ext>
            </a:extLst>
          </p:cNvPr>
          <p:cNvSpPr/>
          <p:nvPr/>
        </p:nvSpPr>
        <p:spPr>
          <a:xfrm>
            <a:off x="2432021" y="333631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0A642E-667C-B583-C976-B3B16C425A0D}"/>
              </a:ext>
            </a:extLst>
          </p:cNvPr>
          <p:cNvSpPr/>
          <p:nvPr/>
        </p:nvSpPr>
        <p:spPr>
          <a:xfrm>
            <a:off x="3399967" y="333630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F65E9CE-C8F2-1671-7603-43D1EDF23E40}"/>
              </a:ext>
            </a:extLst>
          </p:cNvPr>
          <p:cNvSpPr/>
          <p:nvPr/>
        </p:nvSpPr>
        <p:spPr>
          <a:xfrm>
            <a:off x="4367913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872EF13-A4DF-7E43-5AF1-DDD13E3DBBDA}"/>
              </a:ext>
            </a:extLst>
          </p:cNvPr>
          <p:cNvSpPr/>
          <p:nvPr/>
        </p:nvSpPr>
        <p:spPr>
          <a:xfrm>
            <a:off x="5335859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E605EC1-D8EE-BADA-8D2C-9116BB4650FE}"/>
              </a:ext>
            </a:extLst>
          </p:cNvPr>
          <p:cNvSpPr/>
          <p:nvPr/>
        </p:nvSpPr>
        <p:spPr>
          <a:xfrm>
            <a:off x="6303805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177B5A1-5ED6-0360-CCD8-474356065FFA}"/>
              </a:ext>
            </a:extLst>
          </p:cNvPr>
          <p:cNvSpPr/>
          <p:nvPr/>
        </p:nvSpPr>
        <p:spPr>
          <a:xfrm>
            <a:off x="3362769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EB020F-3287-1A27-3A09-10FEBF39C1F2}"/>
              </a:ext>
            </a:extLst>
          </p:cNvPr>
          <p:cNvSpPr/>
          <p:nvPr/>
        </p:nvSpPr>
        <p:spPr>
          <a:xfrm>
            <a:off x="5496370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010B1B4-121B-72E9-4342-252AE46C29CD}"/>
              </a:ext>
            </a:extLst>
          </p:cNvPr>
          <p:cNvSpPr/>
          <p:nvPr/>
        </p:nvSpPr>
        <p:spPr>
          <a:xfrm>
            <a:off x="1402163" y="1626971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F3AE3D1-3EBA-5F35-DC0A-EDFCB87C3D2F}"/>
              </a:ext>
            </a:extLst>
          </p:cNvPr>
          <p:cNvSpPr/>
          <p:nvPr/>
        </p:nvSpPr>
        <p:spPr>
          <a:xfrm>
            <a:off x="2168282" y="3429000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隐性知识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CF7356-70F0-BB6E-3370-5C1AD9CC5D7C}"/>
              </a:ext>
            </a:extLst>
          </p:cNvPr>
          <p:cNvSpPr/>
          <p:nvPr/>
        </p:nvSpPr>
        <p:spPr>
          <a:xfrm>
            <a:off x="4553137" y="3514024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显性知识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C077CEF-846D-8E80-87D0-29AAED67BAAC}"/>
              </a:ext>
            </a:extLst>
          </p:cNvPr>
          <p:cNvSpPr/>
          <p:nvPr/>
        </p:nvSpPr>
        <p:spPr>
          <a:xfrm>
            <a:off x="3341090" y="5208068"/>
            <a:ext cx="1886465" cy="14786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  <a:endParaRPr kumimoji="1" lang="zh-CN" altLang="en-US" sz="16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9A7C074-0368-2E1A-1F0E-6AD532761BDF}"/>
              </a:ext>
            </a:extLst>
          </p:cNvPr>
          <p:cNvSpPr/>
          <p:nvPr/>
        </p:nvSpPr>
        <p:spPr>
          <a:xfrm>
            <a:off x="7271751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D00A7B8-DC25-FE70-2B4A-D4C9161A1834}"/>
              </a:ext>
            </a:extLst>
          </p:cNvPr>
          <p:cNvSpPr/>
          <p:nvPr/>
        </p:nvSpPr>
        <p:spPr>
          <a:xfrm>
            <a:off x="476884" y="384873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4DF257D-5499-41C1-1A7C-E79F087F5A1B}"/>
              </a:ext>
            </a:extLst>
          </p:cNvPr>
          <p:cNvCxnSpPr/>
          <p:nvPr/>
        </p:nvCxnSpPr>
        <p:spPr>
          <a:xfrm>
            <a:off x="500517" y="1443789"/>
            <a:ext cx="78445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91E9FAE-6FC3-63B1-FF94-3B84B6B600E6}"/>
              </a:ext>
            </a:extLst>
          </p:cNvPr>
          <p:cNvCxnSpPr/>
          <p:nvPr/>
        </p:nvCxnSpPr>
        <p:spPr>
          <a:xfrm>
            <a:off x="500516" y="3280610"/>
            <a:ext cx="7844589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0282969-53AA-C67C-EF94-34344608BB6A}"/>
              </a:ext>
            </a:extLst>
          </p:cNvPr>
          <p:cNvCxnSpPr/>
          <p:nvPr/>
        </p:nvCxnSpPr>
        <p:spPr>
          <a:xfrm>
            <a:off x="534597" y="5110212"/>
            <a:ext cx="7844589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下箭头 25">
            <a:extLst>
              <a:ext uri="{FF2B5EF4-FFF2-40B4-BE49-F238E27FC236}">
                <a16:creationId xmlns:a16="http://schemas.microsoft.com/office/drawing/2014/main" id="{98813FD6-BAF1-A302-C45D-E590AD6AEE9F}"/>
              </a:ext>
            </a:extLst>
          </p:cNvPr>
          <p:cNvSpPr/>
          <p:nvPr/>
        </p:nvSpPr>
        <p:spPr>
          <a:xfrm>
            <a:off x="8013156" y="1626970"/>
            <a:ext cx="322318" cy="147869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731A8522-6661-C1D7-9D5F-3013B53DFA2F}"/>
              </a:ext>
            </a:extLst>
          </p:cNvPr>
          <p:cNvSpPr/>
          <p:nvPr/>
        </p:nvSpPr>
        <p:spPr>
          <a:xfrm>
            <a:off x="8013156" y="3530259"/>
            <a:ext cx="322318" cy="147869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4FD77700-C623-88E2-CEFC-9D9977C6996F}"/>
              </a:ext>
            </a:extLst>
          </p:cNvPr>
          <p:cNvSpPr/>
          <p:nvPr/>
        </p:nvSpPr>
        <p:spPr>
          <a:xfrm>
            <a:off x="7993908" y="169075"/>
            <a:ext cx="322318" cy="9381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9130ED-FD3F-6124-8DFE-EF7BDD435AB1}"/>
              </a:ext>
            </a:extLst>
          </p:cNvPr>
          <p:cNvSpPr txBox="1"/>
          <p:nvPr/>
        </p:nvSpPr>
        <p:spPr>
          <a:xfrm>
            <a:off x="563472" y="2714324"/>
            <a:ext cx="351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4W</a:t>
            </a:r>
            <a:r>
              <a:rPr kumimoji="1" lang="zh-CN" altLang="en-US" dirty="0"/>
              <a:t>（时间、地点、人物、事件）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C9865-E9D3-93E4-5D33-6C9C7CEAFA05}"/>
              </a:ext>
            </a:extLst>
          </p:cNvPr>
          <p:cNvSpPr txBox="1"/>
          <p:nvPr/>
        </p:nvSpPr>
        <p:spPr>
          <a:xfrm>
            <a:off x="564141" y="4533894"/>
            <a:ext cx="3254417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What+How</a:t>
            </a:r>
            <a:r>
              <a:rPr kumimoji="1" lang="zh-CN" altLang="en-US" dirty="0"/>
              <a:t>（发生了啥</a:t>
            </a:r>
            <a:r>
              <a:rPr kumimoji="1" lang="en-US" altLang="zh-CN" dirty="0"/>
              <a:t>/</a:t>
            </a:r>
            <a:r>
              <a:rPr kumimoji="1" lang="zh-CN" altLang="en-US" dirty="0"/>
              <a:t>事件）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0720629-F6BF-E221-BD2E-F1589C453E92}"/>
              </a:ext>
            </a:extLst>
          </p:cNvPr>
          <p:cNvSpPr txBox="1"/>
          <p:nvPr/>
        </p:nvSpPr>
        <p:spPr>
          <a:xfrm>
            <a:off x="-5259" y="71224"/>
            <a:ext cx="461665" cy="50389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现有事实整理、分析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6B16C8-7EEF-8750-2065-6CF4AE50FEC1}"/>
              </a:ext>
            </a:extLst>
          </p:cNvPr>
          <p:cNvSpPr txBox="1"/>
          <p:nvPr/>
        </p:nvSpPr>
        <p:spPr>
          <a:xfrm>
            <a:off x="-10762" y="5110212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未来发展方向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C53922-092A-254E-4F00-428FF6D0D720}"/>
              </a:ext>
            </a:extLst>
          </p:cNvPr>
          <p:cNvSpPr txBox="1"/>
          <p:nvPr/>
        </p:nvSpPr>
        <p:spPr>
          <a:xfrm>
            <a:off x="8480683" y="71224"/>
            <a:ext cx="461665" cy="5038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单一领域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331B3F-DF7C-B87F-EE6E-8459808DFD08}"/>
              </a:ext>
            </a:extLst>
          </p:cNvPr>
          <p:cNvSpPr txBox="1"/>
          <p:nvPr/>
        </p:nvSpPr>
        <p:spPr>
          <a:xfrm>
            <a:off x="8490311" y="5111101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跨领域</a:t>
            </a:r>
          </a:p>
        </p:txBody>
      </p:sp>
      <p:sp>
        <p:nvSpPr>
          <p:cNvPr id="36" name="爆炸形 1 35">
            <a:extLst>
              <a:ext uri="{FF2B5EF4-FFF2-40B4-BE49-F238E27FC236}">
                <a16:creationId xmlns:a16="http://schemas.microsoft.com/office/drawing/2014/main" id="{795D9F5F-947E-59B0-AF11-BC829A840F2F}"/>
              </a:ext>
            </a:extLst>
          </p:cNvPr>
          <p:cNvSpPr/>
          <p:nvPr/>
        </p:nvSpPr>
        <p:spPr>
          <a:xfrm>
            <a:off x="5877051" y="5546825"/>
            <a:ext cx="1549667" cy="1098279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深度知识</a:t>
            </a:r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A07BC6CB-5E05-12DD-A321-4C3373FC596C}"/>
              </a:ext>
            </a:extLst>
          </p:cNvPr>
          <p:cNvSpPr/>
          <p:nvPr/>
        </p:nvSpPr>
        <p:spPr>
          <a:xfrm>
            <a:off x="9115124" y="169075"/>
            <a:ext cx="529390" cy="311153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7245EC68-A615-DF3E-6063-3E843A294429}"/>
              </a:ext>
            </a:extLst>
          </p:cNvPr>
          <p:cNvSpPr/>
          <p:nvPr/>
        </p:nvSpPr>
        <p:spPr>
          <a:xfrm>
            <a:off x="9113765" y="3347458"/>
            <a:ext cx="529390" cy="311153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知识库</a:t>
            </a:r>
          </a:p>
        </p:txBody>
      </p:sp>
    </p:spTree>
    <p:extLst>
      <p:ext uri="{BB962C8B-B14F-4D97-AF65-F5344CB8AC3E}">
        <p14:creationId xmlns:p14="http://schemas.microsoft.com/office/powerpoint/2010/main" val="287838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184D2297-305B-DE74-A316-BC88E1AAAA24}"/>
              </a:ext>
            </a:extLst>
          </p:cNvPr>
          <p:cNvSpPr/>
          <p:nvPr/>
        </p:nvSpPr>
        <p:spPr>
          <a:xfrm>
            <a:off x="647272" y="654977"/>
            <a:ext cx="3883632" cy="554804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30E16ADD-3F9D-EEF9-726B-59F53B871C63}"/>
              </a:ext>
            </a:extLst>
          </p:cNvPr>
          <p:cNvSpPr/>
          <p:nvPr/>
        </p:nvSpPr>
        <p:spPr>
          <a:xfrm>
            <a:off x="647272" y="3965825"/>
            <a:ext cx="3883632" cy="2237197"/>
          </a:xfrm>
          <a:prstGeom prst="trapezoid">
            <a:avLst>
              <a:gd name="adj" fmla="val 3464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04FAE841-1AC6-B82B-6BC3-8F9DA06D1BC7}"/>
              </a:ext>
            </a:extLst>
          </p:cNvPr>
          <p:cNvSpPr/>
          <p:nvPr/>
        </p:nvSpPr>
        <p:spPr>
          <a:xfrm>
            <a:off x="1416122" y="2455525"/>
            <a:ext cx="2364768" cy="1510300"/>
          </a:xfrm>
          <a:prstGeom prst="trapezoid">
            <a:avLst>
              <a:gd name="adj" fmla="val 3556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66ECE40-9125-9D59-EC2B-FAD0C0662687}"/>
              </a:ext>
            </a:extLst>
          </p:cNvPr>
          <p:cNvCxnSpPr/>
          <p:nvPr/>
        </p:nvCxnSpPr>
        <p:spPr>
          <a:xfrm>
            <a:off x="4530904" y="6203022"/>
            <a:ext cx="3318552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D7D129D-1500-6B8D-7C57-C7D4CF2612D1}"/>
              </a:ext>
            </a:extLst>
          </p:cNvPr>
          <p:cNvCxnSpPr>
            <a:cxnSpLocks/>
          </p:cNvCxnSpPr>
          <p:nvPr/>
        </p:nvCxnSpPr>
        <p:spPr>
          <a:xfrm>
            <a:off x="3780890" y="3965825"/>
            <a:ext cx="4007008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60449FD-50F3-BE51-185C-C6999598EAD7}"/>
              </a:ext>
            </a:extLst>
          </p:cNvPr>
          <p:cNvCxnSpPr>
            <a:cxnSpLocks/>
          </p:cNvCxnSpPr>
          <p:nvPr/>
        </p:nvCxnSpPr>
        <p:spPr>
          <a:xfrm>
            <a:off x="3228117" y="2455525"/>
            <a:ext cx="4435795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E8240F8-8CD0-EFB2-B188-13E2D27FED70}"/>
              </a:ext>
            </a:extLst>
          </p:cNvPr>
          <p:cNvCxnSpPr>
            <a:cxnSpLocks/>
          </p:cNvCxnSpPr>
          <p:nvPr/>
        </p:nvCxnSpPr>
        <p:spPr>
          <a:xfrm flipV="1">
            <a:off x="2608185" y="654977"/>
            <a:ext cx="4916242" cy="11174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A804D5-03F4-3325-6992-4C67C88DC0B3}"/>
              </a:ext>
            </a:extLst>
          </p:cNvPr>
          <p:cNvSpPr txBox="1"/>
          <p:nvPr/>
        </p:nvSpPr>
        <p:spPr>
          <a:xfrm>
            <a:off x="5528946" y="4275913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基础知识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40%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7E97C7-2722-CB96-34ED-67794F6D6F48}"/>
              </a:ext>
            </a:extLst>
          </p:cNvPr>
          <p:cNvSpPr txBox="1"/>
          <p:nvPr/>
        </p:nvSpPr>
        <p:spPr>
          <a:xfrm>
            <a:off x="4862628" y="2518178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专业知识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30%-40%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8BB51D-D523-5651-4705-D09857BCF5F8}"/>
              </a:ext>
            </a:extLst>
          </p:cNvPr>
          <p:cNvSpPr txBox="1"/>
          <p:nvPr/>
        </p:nvSpPr>
        <p:spPr>
          <a:xfrm>
            <a:off x="4416462" y="795536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高级专业知识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20%-30%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100AF4-ECDD-F0BB-5660-0ACC2DF0BD6A}"/>
              </a:ext>
            </a:extLst>
          </p:cNvPr>
          <p:cNvSpPr txBox="1"/>
          <p:nvPr/>
        </p:nvSpPr>
        <p:spPr>
          <a:xfrm>
            <a:off x="5515348" y="4696659"/>
            <a:ext cx="1704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Office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操作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职场社交礼仪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91313C-6FAD-04D3-D74B-7B7740BB5F2F}"/>
              </a:ext>
            </a:extLst>
          </p:cNvPr>
          <p:cNvSpPr txBox="1"/>
          <p:nvPr/>
        </p:nvSpPr>
        <p:spPr>
          <a:xfrm>
            <a:off x="5515347" y="2959384"/>
            <a:ext cx="1704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职业基本要求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程序员编程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编辑写文案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爆炸形 1 21">
            <a:extLst>
              <a:ext uri="{FF2B5EF4-FFF2-40B4-BE49-F238E27FC236}">
                <a16:creationId xmlns:a16="http://schemas.microsoft.com/office/drawing/2014/main" id="{20AAE634-AA21-6E66-E1CC-B21347FD4B23}"/>
              </a:ext>
            </a:extLst>
          </p:cNvPr>
          <p:cNvSpPr/>
          <p:nvPr/>
        </p:nvSpPr>
        <p:spPr>
          <a:xfrm>
            <a:off x="4795084" y="1052735"/>
            <a:ext cx="3109051" cy="1280490"/>
          </a:xfrm>
          <a:prstGeom prst="irregularSeal1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突破行业薪资均值的前提</a:t>
            </a:r>
          </a:p>
        </p:txBody>
      </p:sp>
    </p:spTree>
    <p:extLst>
      <p:ext uri="{BB962C8B-B14F-4D97-AF65-F5344CB8AC3E}">
        <p14:creationId xmlns:p14="http://schemas.microsoft.com/office/powerpoint/2010/main" val="279201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3AAA15-9C7C-A290-1478-71AF76687499}"/>
              </a:ext>
            </a:extLst>
          </p:cNvPr>
          <p:cNvSpPr/>
          <p:nvPr/>
        </p:nvSpPr>
        <p:spPr>
          <a:xfrm>
            <a:off x="1935480" y="49149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D39DE0-AA5E-EF3F-39E7-4BDF65B154F0}"/>
              </a:ext>
            </a:extLst>
          </p:cNvPr>
          <p:cNvSpPr/>
          <p:nvPr/>
        </p:nvSpPr>
        <p:spPr>
          <a:xfrm>
            <a:off x="1935480" y="187452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05943B-CDF8-7F06-38D2-C51B70C9C673}"/>
              </a:ext>
            </a:extLst>
          </p:cNvPr>
          <p:cNvSpPr/>
          <p:nvPr/>
        </p:nvSpPr>
        <p:spPr>
          <a:xfrm>
            <a:off x="1935480" y="325755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经验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9954D2-FFF4-CEC9-0E07-B0DDD4FC2696}"/>
              </a:ext>
            </a:extLst>
          </p:cNvPr>
          <p:cNvSpPr/>
          <p:nvPr/>
        </p:nvSpPr>
        <p:spPr>
          <a:xfrm>
            <a:off x="1935480" y="464058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创新</a:t>
            </a:r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4E577D67-8433-CE59-50BB-D7F09B83321F}"/>
              </a:ext>
            </a:extLst>
          </p:cNvPr>
          <p:cNvSpPr/>
          <p:nvPr/>
        </p:nvSpPr>
        <p:spPr>
          <a:xfrm>
            <a:off x="4434840" y="38100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8F10FC0E-3550-AA5A-9D6D-3C920D0E394C}"/>
              </a:ext>
            </a:extLst>
          </p:cNvPr>
          <p:cNvSpPr/>
          <p:nvPr/>
        </p:nvSpPr>
        <p:spPr>
          <a:xfrm>
            <a:off x="167640" y="1003935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学习知识库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3F3A6A67-D1AB-FABD-02E4-971B7E30C63D}"/>
              </a:ext>
            </a:extLst>
          </p:cNvPr>
          <p:cNvSpPr/>
          <p:nvPr/>
        </p:nvSpPr>
        <p:spPr>
          <a:xfrm>
            <a:off x="4434840" y="314706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经验知识库</a:t>
            </a:r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69F6F64D-895D-5C8E-F2F4-A35A87C77A9A}"/>
              </a:ext>
            </a:extLst>
          </p:cNvPr>
          <p:cNvSpPr/>
          <p:nvPr/>
        </p:nvSpPr>
        <p:spPr>
          <a:xfrm>
            <a:off x="4434840" y="453009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想法信息库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BD97EF7-01B0-26CF-3AF6-A6B9D6FC6E18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3177540" y="83058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BE06FF1-C9AB-20C5-801B-253711758E71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3177540" y="359664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C5ACB7B-5BD1-94F7-35E5-364EF168D403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>
            <a:off x="3177540" y="497967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935D240-EF90-98A9-50BC-015F515C152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56510" y="116967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C23AE51-472F-65D7-22FF-B0EC5D5F95D8}"/>
              </a:ext>
            </a:extLst>
          </p:cNvPr>
          <p:cNvSpPr txBox="1"/>
          <p:nvPr/>
        </p:nvSpPr>
        <p:spPr>
          <a:xfrm>
            <a:off x="2233344" y="1286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学习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AC46F5A-1C84-7FF0-6740-B4F04E971A4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556510" y="255270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3895A60-726C-D7E2-50DF-E9B3E5B29C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556510" y="393573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D58A66E-15F9-9E60-4268-311274FCA108}"/>
              </a:ext>
            </a:extLst>
          </p:cNvPr>
          <p:cNvSpPr txBox="1"/>
          <p:nvPr/>
        </p:nvSpPr>
        <p:spPr>
          <a:xfrm>
            <a:off x="2258992" y="27225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使用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AF1E68-8FE0-8413-4609-1213316E0EAF}"/>
              </a:ext>
            </a:extLst>
          </p:cNvPr>
          <p:cNvSpPr txBox="1"/>
          <p:nvPr/>
        </p:nvSpPr>
        <p:spPr>
          <a:xfrm>
            <a:off x="2263139" y="41055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共享</a:t>
            </a:r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6EB607A2-DC01-8774-577B-A3DAF33CDE36}"/>
              </a:ext>
            </a:extLst>
          </p:cNvPr>
          <p:cNvSpPr/>
          <p:nvPr/>
        </p:nvSpPr>
        <p:spPr>
          <a:xfrm>
            <a:off x="175260" y="244221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项目知识库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63C1966-AA67-7A8E-9149-348A421B70ED}"/>
              </a:ext>
            </a:extLst>
          </p:cNvPr>
          <p:cNvCxnSpPr>
            <a:cxnSpLocks/>
            <a:stCxn id="23" idx="1"/>
            <a:endCxn id="9" idx="4"/>
          </p:cNvCxnSpPr>
          <p:nvPr/>
        </p:nvCxnSpPr>
        <p:spPr>
          <a:xfrm flipH="1" flipV="1">
            <a:off x="1043940" y="1453515"/>
            <a:ext cx="1189404" cy="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D48C1BE-5E11-34F6-76D4-597FC323D3F3}"/>
              </a:ext>
            </a:extLst>
          </p:cNvPr>
          <p:cNvCxnSpPr>
            <a:cxnSpLocks/>
            <a:stCxn id="30" idx="1"/>
            <a:endCxn id="32" idx="4"/>
          </p:cNvCxnSpPr>
          <p:nvPr/>
        </p:nvCxnSpPr>
        <p:spPr>
          <a:xfrm flipH="1">
            <a:off x="1051560" y="2891790"/>
            <a:ext cx="12074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9A6C828-51DE-8474-8702-478904B0929E}"/>
              </a:ext>
            </a:extLst>
          </p:cNvPr>
          <p:cNvSpPr txBox="1"/>
          <p:nvPr/>
        </p:nvSpPr>
        <p:spPr>
          <a:xfrm>
            <a:off x="3497579" y="5997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收集信息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整合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B2DC204-D838-4426-0701-25836C65D240}"/>
              </a:ext>
            </a:extLst>
          </p:cNvPr>
          <p:cNvSpPr txBox="1"/>
          <p:nvPr/>
        </p:nvSpPr>
        <p:spPr>
          <a:xfrm>
            <a:off x="1204585" y="12299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学习内容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思考反思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D34589-3343-6321-F5DE-913E22CD1751}"/>
              </a:ext>
            </a:extLst>
          </p:cNvPr>
          <p:cNvSpPr txBox="1"/>
          <p:nvPr/>
        </p:nvSpPr>
        <p:spPr>
          <a:xfrm>
            <a:off x="1190505" y="26609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持续关注内容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提炼成项目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A8C492-A49F-F84C-8D4F-A102310EDCFE}"/>
              </a:ext>
            </a:extLst>
          </p:cNvPr>
          <p:cNvSpPr txBox="1"/>
          <p:nvPr/>
        </p:nvSpPr>
        <p:spPr>
          <a:xfrm>
            <a:off x="3329136" y="33658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完成的项目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可复用成经验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F857460-FC2B-13FE-B62D-17018C67AF6D}"/>
              </a:ext>
            </a:extLst>
          </p:cNvPr>
          <p:cNvSpPr txBox="1"/>
          <p:nvPr/>
        </p:nvSpPr>
        <p:spPr>
          <a:xfrm>
            <a:off x="3177541" y="47488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可随时记录的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零散想法</a:t>
            </a:r>
          </a:p>
        </p:txBody>
      </p:sp>
    </p:spTree>
    <p:extLst>
      <p:ext uri="{BB962C8B-B14F-4D97-AF65-F5344CB8AC3E}">
        <p14:creationId xmlns:p14="http://schemas.microsoft.com/office/powerpoint/2010/main" val="246696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F3674D-3738-C848-D3A4-77D3F714B75B}"/>
              </a:ext>
            </a:extLst>
          </p:cNvPr>
          <p:cNvSpPr/>
          <p:nvPr/>
        </p:nvSpPr>
        <p:spPr>
          <a:xfrm>
            <a:off x="1051933" y="4505719"/>
            <a:ext cx="1345580" cy="6765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收集</a:t>
            </a:r>
            <a:r>
              <a:rPr kumimoji="1" lang="en-US" altLang="zh-CN" dirty="0"/>
              <a:t>/</a:t>
            </a:r>
            <a:r>
              <a:rPr kumimoji="1" lang="zh-CN" altLang="en-US" dirty="0"/>
              <a:t>录入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BBBE15-BFC6-5A95-491F-5B76CAFE35D2}"/>
              </a:ext>
            </a:extLst>
          </p:cNvPr>
          <p:cNvSpPr/>
          <p:nvPr/>
        </p:nvSpPr>
        <p:spPr>
          <a:xfrm>
            <a:off x="3178098" y="4505719"/>
            <a:ext cx="1345580" cy="67650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整理</a:t>
            </a:r>
            <a:r>
              <a:rPr kumimoji="1" lang="en-US" altLang="zh-CN" dirty="0"/>
              <a:t>/</a:t>
            </a:r>
            <a:r>
              <a:rPr kumimoji="1" lang="zh-CN" altLang="en-US" dirty="0"/>
              <a:t>梳理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6B773A-896B-9277-0F81-B9CD89E0AD78}"/>
              </a:ext>
            </a:extLst>
          </p:cNvPr>
          <p:cNvSpPr/>
          <p:nvPr/>
        </p:nvSpPr>
        <p:spPr>
          <a:xfrm>
            <a:off x="5304263" y="4520586"/>
            <a:ext cx="1345580" cy="6765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提炼</a:t>
            </a:r>
            <a:r>
              <a:rPr kumimoji="1" lang="en-US" altLang="zh-CN" dirty="0"/>
              <a:t>/</a:t>
            </a:r>
            <a:r>
              <a:rPr kumimoji="1" lang="zh-CN" altLang="en-US" dirty="0"/>
              <a:t>使用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8A0D1-29B1-2734-41A6-70517F73B8A2}"/>
              </a:ext>
            </a:extLst>
          </p:cNvPr>
          <p:cNvSpPr/>
          <p:nvPr/>
        </p:nvSpPr>
        <p:spPr>
          <a:xfrm>
            <a:off x="7430428" y="4520586"/>
            <a:ext cx="1345580" cy="6765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输出</a:t>
            </a:r>
            <a:r>
              <a:rPr kumimoji="1" lang="en-US" altLang="zh-CN" dirty="0"/>
              <a:t>/</a:t>
            </a:r>
            <a:r>
              <a:rPr kumimoji="1" lang="zh-CN" altLang="en-US" dirty="0"/>
              <a:t>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726B47-8091-6411-41FF-F5606C244241}"/>
              </a:ext>
            </a:extLst>
          </p:cNvPr>
          <p:cNvSpPr txBox="1"/>
          <p:nvPr/>
        </p:nvSpPr>
        <p:spPr>
          <a:xfrm>
            <a:off x="1051933" y="1758983"/>
            <a:ext cx="15504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突发灵感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课程学习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读书笔记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网页文章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公众号内容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点赞收藏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推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油管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阶段性成果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各种工作文档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项目文档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RSS</a:t>
            </a:r>
            <a:r>
              <a:rPr kumimoji="1" lang="zh-CN" altLang="en-US" sz="1400" dirty="0"/>
              <a:t>源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756E152F-82EA-0372-ACF7-3D6DD1DE8D6F}"/>
              </a:ext>
            </a:extLst>
          </p:cNvPr>
          <p:cNvSpPr/>
          <p:nvPr/>
        </p:nvSpPr>
        <p:spPr>
          <a:xfrm>
            <a:off x="1241503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信息库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8F721E-1861-99E5-265C-C597E01D4AAD}"/>
              </a:ext>
            </a:extLst>
          </p:cNvPr>
          <p:cNvSpPr txBox="1"/>
          <p:nvPr/>
        </p:nvSpPr>
        <p:spPr>
          <a:xfrm>
            <a:off x="3178098" y="3482532"/>
            <a:ext cx="1550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整理后的文章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音频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视频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图片素材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522F6FCF-6F76-9356-46C3-7CDA1E9A0E1D}"/>
              </a:ext>
            </a:extLst>
          </p:cNvPr>
          <p:cNvSpPr/>
          <p:nvPr/>
        </p:nvSpPr>
        <p:spPr>
          <a:xfrm>
            <a:off x="7675756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深度知识库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F1C18A-C015-4C34-D11A-4561B9DEE75D}"/>
              </a:ext>
            </a:extLst>
          </p:cNvPr>
          <p:cNvSpPr txBox="1"/>
          <p:nvPr/>
        </p:nvSpPr>
        <p:spPr>
          <a:xfrm>
            <a:off x="7430428" y="3267088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发到公众号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发到博客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发到视频网站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内部分享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DAA2A608-6906-4563-638D-E8603D071F1D}"/>
              </a:ext>
            </a:extLst>
          </p:cNvPr>
          <p:cNvSpPr/>
          <p:nvPr/>
        </p:nvSpPr>
        <p:spPr>
          <a:xfrm>
            <a:off x="3367668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知识库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7FD9A31-4162-0DC2-3091-8BA35702EC3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97513" y="4843973"/>
            <a:ext cx="7805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圆柱体 16">
            <a:extLst>
              <a:ext uri="{FF2B5EF4-FFF2-40B4-BE49-F238E27FC236}">
                <a16:creationId xmlns:a16="http://schemas.microsoft.com/office/drawing/2014/main" id="{C3468249-7BF3-A3A8-4C90-B186F34DF47A}"/>
              </a:ext>
            </a:extLst>
          </p:cNvPr>
          <p:cNvSpPr/>
          <p:nvPr/>
        </p:nvSpPr>
        <p:spPr>
          <a:xfrm>
            <a:off x="5493833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知识库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A877D4-BAEA-2828-B556-78D22158A407}"/>
              </a:ext>
            </a:extLst>
          </p:cNvPr>
          <p:cNvSpPr txBox="1"/>
          <p:nvPr/>
        </p:nvSpPr>
        <p:spPr>
          <a:xfrm>
            <a:off x="5304263" y="3909336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分析总结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0ADC00A-9851-3A27-2090-8F64FD55218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23678" y="4843973"/>
            <a:ext cx="780585" cy="14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3019716-A831-B3A7-7CF7-2FEDCC29E03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49843" y="4858840"/>
            <a:ext cx="7805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12" descr="Feedly - Wikipedia">
            <a:extLst>
              <a:ext uri="{FF2B5EF4-FFF2-40B4-BE49-F238E27FC236}">
                <a16:creationId xmlns:a16="http://schemas.microsoft.com/office/drawing/2014/main" id="{2FA2423B-3233-2A2E-FB63-30282CAD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15" y="3994388"/>
            <a:ext cx="563127" cy="50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印象笔记Desktop App for Mac and PC - WebCatalog">
            <a:extLst>
              <a:ext uri="{FF2B5EF4-FFF2-40B4-BE49-F238E27FC236}">
                <a16:creationId xmlns:a16="http://schemas.microsoft.com/office/drawing/2014/main" id="{416DE577-44A9-9016-685E-7469E7DD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93" y="3900770"/>
            <a:ext cx="563126" cy="56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998D3E54-5717-C546-9517-56382D708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6595125" y="4011992"/>
            <a:ext cx="519124" cy="45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Obsidian (software) - Wikipedia">
            <a:extLst>
              <a:ext uri="{FF2B5EF4-FFF2-40B4-BE49-F238E27FC236}">
                <a16:creationId xmlns:a16="http://schemas.microsoft.com/office/drawing/2014/main" id="{A901DF15-C2C0-76ED-BEE6-F9BA7439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368" y="4041777"/>
            <a:ext cx="482819" cy="48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52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9059DF71-DF69-E577-28D1-95024D7355AC}"/>
              </a:ext>
            </a:extLst>
          </p:cNvPr>
          <p:cNvSpPr/>
          <p:nvPr/>
        </p:nvSpPr>
        <p:spPr>
          <a:xfrm>
            <a:off x="4887951" y="816392"/>
            <a:ext cx="4630377" cy="23212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A8D133BF-D2E0-E22E-8D1E-6483DC30960E}"/>
              </a:ext>
            </a:extLst>
          </p:cNvPr>
          <p:cNvSpPr/>
          <p:nvPr/>
        </p:nvSpPr>
        <p:spPr>
          <a:xfrm>
            <a:off x="1635512" y="4404732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图文信息库</a:t>
            </a:r>
          </a:p>
        </p:txBody>
      </p:sp>
      <p:pic>
        <p:nvPicPr>
          <p:cNvPr id="1030" name="Picture 6" descr="Joplin Open Source Cross-Platform Notebook App – by Knightwise - Podfeet  Podcasts">
            <a:extLst>
              <a:ext uri="{FF2B5EF4-FFF2-40B4-BE49-F238E27FC236}">
                <a16:creationId xmlns:a16="http://schemas.microsoft.com/office/drawing/2014/main" id="{22D088A2-E378-FF0B-4FC6-383AA7A0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51" y="5117988"/>
            <a:ext cx="836342" cy="3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the Webpage? | What Makes a Webpage Works? | InforamtionQ.com">
            <a:extLst>
              <a:ext uri="{FF2B5EF4-FFF2-40B4-BE49-F238E27FC236}">
                <a16:creationId xmlns:a16="http://schemas.microsoft.com/office/drawing/2014/main" id="{C77B457A-817D-48A7-EF22-56F667CB2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5" y="3725135"/>
            <a:ext cx="1204332" cy="76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4C91D4DB-677A-FCA4-F9E7-FB4C51FBF5F4}"/>
              </a:ext>
            </a:extLst>
          </p:cNvPr>
          <p:cNvCxnSpPr>
            <a:stCxn id="1034" idx="2"/>
            <a:endCxn id="4" idx="2"/>
          </p:cNvCxnSpPr>
          <p:nvPr/>
        </p:nvCxnSpPr>
        <p:spPr>
          <a:xfrm rot="16200000" flipH="1">
            <a:off x="1014845" y="4388088"/>
            <a:ext cx="522323" cy="7190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5292FFC-818D-F6D2-36C8-13FE9500F64F}"/>
              </a:ext>
            </a:extLst>
          </p:cNvPr>
          <p:cNvSpPr txBox="1"/>
          <p:nvPr/>
        </p:nvSpPr>
        <p:spPr>
          <a:xfrm>
            <a:off x="396166" y="4747146"/>
            <a:ext cx="104067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Joplin</a:t>
            </a:r>
          </a:p>
          <a:p>
            <a:r>
              <a:rPr kumimoji="1" lang="en-US" altLang="zh-CN" sz="1400" dirty="0"/>
              <a:t>Web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Cliper</a:t>
            </a:r>
            <a:endParaRPr kumimoji="1" lang="zh-CN" altLang="en-US" sz="1400" dirty="0"/>
          </a:p>
        </p:txBody>
      </p:sp>
      <p:pic>
        <p:nvPicPr>
          <p:cNvPr id="1036" name="Picture 12" descr="苹果手机备忘录怎么恢复？苹果恢复大师恢复iPhone备忘录教程">
            <a:extLst>
              <a:ext uri="{FF2B5EF4-FFF2-40B4-BE49-F238E27FC236}">
                <a16:creationId xmlns:a16="http://schemas.microsoft.com/office/drawing/2014/main" id="{ED01EEB8-7455-AF3D-27DC-1C4100B50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2" t="1938" r="20722" b="3246"/>
          <a:stretch/>
        </p:blipFill>
        <p:spPr bwMode="auto">
          <a:xfrm>
            <a:off x="1873623" y="2445435"/>
            <a:ext cx="966439" cy="11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26F9413-CD48-0E78-0B9E-1EBFBB5021C0}"/>
              </a:ext>
            </a:extLst>
          </p:cNvPr>
          <p:cNvCxnSpPr>
            <a:cxnSpLocks/>
            <a:stCxn id="1036" idx="2"/>
            <a:endCxn id="4" idx="1"/>
          </p:cNvCxnSpPr>
          <p:nvPr/>
        </p:nvCxnSpPr>
        <p:spPr>
          <a:xfrm rot="5400000">
            <a:off x="1827889" y="3875778"/>
            <a:ext cx="819798" cy="238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332BBC1-6214-D7BE-7ED5-F6FE41B3A32C}"/>
              </a:ext>
            </a:extLst>
          </p:cNvPr>
          <p:cNvSpPr txBox="1"/>
          <p:nvPr/>
        </p:nvSpPr>
        <p:spPr>
          <a:xfrm>
            <a:off x="1976095" y="3941973"/>
            <a:ext cx="67999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iCloud</a:t>
            </a:r>
            <a:endParaRPr kumimoji="1" lang="zh-CN" altLang="en-US" sz="1400" dirty="0"/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122E7853-6A17-5E2F-BAB6-ED6B5C58AF0A}"/>
              </a:ext>
            </a:extLst>
          </p:cNvPr>
          <p:cNvSpPr/>
          <p:nvPr/>
        </p:nvSpPr>
        <p:spPr>
          <a:xfrm>
            <a:off x="3921512" y="4404732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图片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视频信息库</a:t>
            </a:r>
          </a:p>
        </p:txBody>
      </p:sp>
      <p:pic>
        <p:nvPicPr>
          <p:cNvPr id="1038" name="Picture 14" descr="Billfish - 免费的图片设计素材采集、管理和查找软件，支持图像、视频、音频和字体等文件管理｜那些免费的砖">
            <a:extLst>
              <a:ext uri="{FF2B5EF4-FFF2-40B4-BE49-F238E27FC236}">
                <a16:creationId xmlns:a16="http://schemas.microsoft.com/office/drawing/2014/main" id="{7A532968-5013-A473-F328-5493B13D5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3" t="19067" r="36789" b="24373"/>
          <a:stretch/>
        </p:blipFill>
        <p:spPr bwMode="auto">
          <a:xfrm>
            <a:off x="4887951" y="5117988"/>
            <a:ext cx="548639" cy="6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圆柱体 18">
            <a:extLst>
              <a:ext uri="{FF2B5EF4-FFF2-40B4-BE49-F238E27FC236}">
                <a16:creationId xmlns:a16="http://schemas.microsoft.com/office/drawing/2014/main" id="{3F4D0A0B-54AE-9EC6-6647-EFC04C167F17}"/>
              </a:ext>
            </a:extLst>
          </p:cNvPr>
          <p:cNvSpPr/>
          <p:nvPr/>
        </p:nvSpPr>
        <p:spPr>
          <a:xfrm>
            <a:off x="6403029" y="4486432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—</a:t>
            </a:r>
            <a:r>
              <a:rPr kumimoji="1" lang="zh-CN" altLang="en-US" sz="1400" dirty="0"/>
              <a:t>重要文件</a:t>
            </a:r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9589B4CE-698A-DBA7-B855-DDCE31872D81}"/>
              </a:ext>
            </a:extLst>
          </p:cNvPr>
          <p:cNvSpPr/>
          <p:nvPr/>
        </p:nvSpPr>
        <p:spPr>
          <a:xfrm>
            <a:off x="8237925" y="4482583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—</a:t>
            </a:r>
            <a:r>
              <a:rPr kumimoji="1" lang="zh-CN" altLang="en-US" sz="1400" dirty="0"/>
              <a:t>普通文件</a:t>
            </a:r>
          </a:p>
        </p:txBody>
      </p:sp>
      <p:pic>
        <p:nvPicPr>
          <p:cNvPr id="1040" name="Picture 16" descr="糯词笔记- 高效的读书笔记管理工具">
            <a:extLst>
              <a:ext uri="{FF2B5EF4-FFF2-40B4-BE49-F238E27FC236}">
                <a16:creationId xmlns:a16="http://schemas.microsoft.com/office/drawing/2014/main" id="{18A1381E-471E-103C-D0AE-D2DDD773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1" y="6043233"/>
            <a:ext cx="978937" cy="68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50E8885-9DFA-788C-DE7B-8AC5BBE335CB}"/>
              </a:ext>
            </a:extLst>
          </p:cNvPr>
          <p:cNvSpPr txBox="1"/>
          <p:nvPr/>
        </p:nvSpPr>
        <p:spPr>
          <a:xfrm>
            <a:off x="202703" y="2514734"/>
            <a:ext cx="13708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网页文章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公众号内容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点赞收藏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</a:rPr>
              <a:t>RSS</a:t>
            </a: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源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</a:rPr>
              <a:t>……</a:t>
            </a:r>
            <a:endParaRPr kumimoji="1" lang="zh-CN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722235-1EF5-A196-79DC-34785FA9D4DA}"/>
              </a:ext>
            </a:extLst>
          </p:cNvPr>
          <p:cNvSpPr txBox="1"/>
          <p:nvPr/>
        </p:nvSpPr>
        <p:spPr>
          <a:xfrm>
            <a:off x="1115568" y="6201257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Kindle</a:t>
            </a:r>
          </a:p>
          <a:p>
            <a:r>
              <a:rPr lang="en-US" altLang="zh-CN" dirty="0" err="1"/>
              <a:t>calibre</a:t>
            </a:r>
            <a:endParaRPr lang="en-US" altLang="zh-CN" dirty="0"/>
          </a:p>
        </p:txBody>
      </p:sp>
      <p:pic>
        <p:nvPicPr>
          <p:cNvPr id="1042" name="Picture 18" descr="2 Solutions to Transfer Microsoft Office to Another Computer [2023]">
            <a:extLst>
              <a:ext uri="{FF2B5EF4-FFF2-40B4-BE49-F238E27FC236}">
                <a16:creationId xmlns:a16="http://schemas.microsoft.com/office/drawing/2014/main" id="{6DD14787-66CB-717C-C275-C8E1BA012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40" y="3137689"/>
            <a:ext cx="1251712" cy="70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19E032F7-4AF8-7A28-64EF-EF614C1A1EC2}"/>
              </a:ext>
            </a:extLst>
          </p:cNvPr>
          <p:cNvCxnSpPr>
            <a:cxnSpLocks/>
            <a:stCxn id="1042" idx="2"/>
            <a:endCxn id="4" idx="4"/>
          </p:cNvCxnSpPr>
          <p:nvPr/>
        </p:nvCxnSpPr>
        <p:spPr>
          <a:xfrm rot="5400000">
            <a:off x="2528685" y="3915044"/>
            <a:ext cx="1166979" cy="10204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9E9DABF-FCE0-E2BF-74FC-8CCDE9E7E917}"/>
              </a:ext>
            </a:extLst>
          </p:cNvPr>
          <p:cNvSpPr txBox="1"/>
          <p:nvPr/>
        </p:nvSpPr>
        <p:spPr>
          <a:xfrm>
            <a:off x="3126423" y="2169415"/>
            <a:ext cx="1370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课程学习</a:t>
            </a:r>
            <a:endParaRPr lang="en-US" altLang="zh-CN" dirty="0"/>
          </a:p>
          <a:p>
            <a:r>
              <a:rPr lang="zh-CN" altLang="en-US" dirty="0"/>
              <a:t>阶段性成果</a:t>
            </a:r>
            <a:endParaRPr lang="en-US" altLang="zh-CN" dirty="0"/>
          </a:p>
          <a:p>
            <a:r>
              <a:rPr lang="zh-CN" altLang="en-US" dirty="0"/>
              <a:t>项目文档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1044" name="Picture 20" descr="确保在正规的新闻媒体网站中进行在线新闻发布| Media OutReach Newswire">
            <a:extLst>
              <a:ext uri="{FF2B5EF4-FFF2-40B4-BE49-F238E27FC236}">
                <a16:creationId xmlns:a16="http://schemas.microsoft.com/office/drawing/2014/main" id="{60F9AAB3-3767-06ED-C08F-846D48EA9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5" y="816392"/>
            <a:ext cx="801233" cy="8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899DAD0-FCE5-FEEE-2BD1-5900395C862E}"/>
              </a:ext>
            </a:extLst>
          </p:cNvPr>
          <p:cNvSpPr txBox="1"/>
          <p:nvPr/>
        </p:nvSpPr>
        <p:spPr>
          <a:xfrm>
            <a:off x="1095941" y="923020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推</a:t>
            </a:r>
            <a:r>
              <a:rPr lang="en-US" altLang="zh-CN" dirty="0"/>
              <a:t>/</a:t>
            </a:r>
            <a:r>
              <a:rPr lang="zh-CN" altLang="en-US" dirty="0"/>
              <a:t>油管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09937EFC-629B-87F9-7513-45CC0310DF30}"/>
              </a:ext>
            </a:extLst>
          </p:cNvPr>
          <p:cNvCxnSpPr>
            <a:cxnSpLocks/>
            <a:stCxn id="1044" idx="2"/>
            <a:endCxn id="22" idx="0"/>
          </p:cNvCxnSpPr>
          <p:nvPr/>
        </p:nvCxnSpPr>
        <p:spPr>
          <a:xfrm rot="16200000" flipH="1">
            <a:off x="378021" y="2004607"/>
            <a:ext cx="847057" cy="173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B25C422-72E3-3AFB-0F6F-4137087DCE6E}"/>
              </a:ext>
            </a:extLst>
          </p:cNvPr>
          <p:cNvSpPr txBox="1"/>
          <p:nvPr/>
        </p:nvSpPr>
        <p:spPr>
          <a:xfrm>
            <a:off x="202703" y="1955503"/>
            <a:ext cx="851515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RSS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Hub</a:t>
            </a:r>
            <a:endParaRPr kumimoji="1"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D983033-4B2C-3C5D-E61E-EE7CD23706A0}"/>
              </a:ext>
            </a:extLst>
          </p:cNvPr>
          <p:cNvSpPr txBox="1"/>
          <p:nvPr/>
        </p:nvSpPr>
        <p:spPr>
          <a:xfrm>
            <a:off x="2026023" y="1820077"/>
            <a:ext cx="11913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突发灵感</a:t>
            </a:r>
            <a:endParaRPr lang="en-US" altLang="zh-CN" dirty="0"/>
          </a:p>
          <a:p>
            <a:r>
              <a:rPr lang="zh-CN" altLang="en-US" dirty="0"/>
              <a:t>沟通记录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7116CDC5-E6CC-705E-AE50-6EA8D7CD2F12}"/>
              </a:ext>
            </a:extLst>
          </p:cNvPr>
          <p:cNvCxnSpPr>
            <a:cxnSpLocks/>
            <a:stCxn id="1040" idx="0"/>
            <a:endCxn id="4" idx="3"/>
          </p:cNvCxnSpPr>
          <p:nvPr/>
        </p:nvCxnSpPr>
        <p:spPr>
          <a:xfrm rot="5400000" flipH="1" flipV="1">
            <a:off x="1157190" y="5081691"/>
            <a:ext cx="430453" cy="1492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D3CB030-EE41-00F2-3AF8-03E5523D10DF}"/>
              </a:ext>
            </a:extLst>
          </p:cNvPr>
          <p:cNvSpPr txBox="1"/>
          <p:nvPr/>
        </p:nvSpPr>
        <p:spPr>
          <a:xfrm>
            <a:off x="701653" y="5566689"/>
            <a:ext cx="81624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Knote</a:t>
            </a:r>
            <a:r>
              <a:rPr kumimoji="1" lang="zh-CN" altLang="en-US" sz="1400" dirty="0"/>
              <a:t>等</a:t>
            </a:r>
            <a:endParaRPr kumimoji="1" lang="en-US" altLang="zh-CN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AD6BFED-C464-E1BB-57A0-034CC2804A0F}"/>
              </a:ext>
            </a:extLst>
          </p:cNvPr>
          <p:cNvSpPr txBox="1"/>
          <p:nvPr/>
        </p:nvSpPr>
        <p:spPr>
          <a:xfrm>
            <a:off x="4387058" y="3902046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日常素材收集</a:t>
            </a:r>
            <a:endParaRPr lang="en-US" altLang="zh-CN" dirty="0"/>
          </a:p>
          <a:p>
            <a:r>
              <a:rPr lang="zh-CN" altLang="en-US" dirty="0"/>
              <a:t>花瓣网之类的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E82E3BA-5B2C-69E4-9E24-9D75A1EE62EB}"/>
              </a:ext>
            </a:extLst>
          </p:cNvPr>
          <p:cNvSpPr txBox="1"/>
          <p:nvPr/>
        </p:nvSpPr>
        <p:spPr>
          <a:xfrm>
            <a:off x="6289775" y="3209548"/>
            <a:ext cx="15985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各种工作文档</a:t>
            </a:r>
            <a:endParaRPr lang="en-US" altLang="zh-CN" dirty="0"/>
          </a:p>
          <a:p>
            <a:r>
              <a:rPr lang="zh-CN" altLang="en-US" dirty="0"/>
              <a:t>项目文档</a:t>
            </a:r>
            <a:endParaRPr lang="en-US" altLang="zh-CN" dirty="0"/>
          </a:p>
          <a:p>
            <a:r>
              <a:rPr lang="zh-CN" altLang="en-US" dirty="0"/>
              <a:t>护照身份证</a:t>
            </a:r>
            <a:endParaRPr lang="en-US" altLang="zh-CN" dirty="0"/>
          </a:p>
          <a:p>
            <a:r>
              <a:rPr lang="zh-CN" altLang="en-US" dirty="0"/>
              <a:t>病例诊断书</a:t>
            </a:r>
            <a:endParaRPr lang="en-US" altLang="zh-CN" dirty="0"/>
          </a:p>
          <a:p>
            <a:r>
              <a:rPr lang="zh-CN" altLang="en-US" dirty="0"/>
              <a:t>其他重要文件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FAA051C-4029-3F21-AE38-ACCE63396D2E}"/>
              </a:ext>
            </a:extLst>
          </p:cNvPr>
          <p:cNvSpPr txBox="1"/>
          <p:nvPr/>
        </p:nvSpPr>
        <p:spPr>
          <a:xfrm>
            <a:off x="8237925" y="3429000"/>
            <a:ext cx="1191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无损音乐</a:t>
            </a:r>
            <a:endParaRPr lang="en-US" altLang="zh-CN" dirty="0"/>
          </a:p>
          <a:p>
            <a:r>
              <a:rPr lang="zh-CN" altLang="en-US" dirty="0"/>
              <a:t>高清电影</a:t>
            </a:r>
            <a:endParaRPr lang="en-US" altLang="zh-CN" dirty="0"/>
          </a:p>
          <a:p>
            <a:r>
              <a:rPr lang="zh-CN" altLang="en-US" dirty="0"/>
              <a:t>电子书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3052B535-E85E-D09A-BFBF-8E7355F84FEA}"/>
              </a:ext>
            </a:extLst>
          </p:cNvPr>
          <p:cNvSpPr/>
          <p:nvPr/>
        </p:nvSpPr>
        <p:spPr>
          <a:xfrm>
            <a:off x="6226927" y="1190311"/>
            <a:ext cx="193775" cy="17843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B16D7F5-890B-F272-BF51-FAB4147791A2}"/>
              </a:ext>
            </a:extLst>
          </p:cNvPr>
          <p:cNvSpPr txBox="1"/>
          <p:nvPr/>
        </p:nvSpPr>
        <p:spPr>
          <a:xfrm>
            <a:off x="6454347" y="1190311"/>
            <a:ext cx="142218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Inbox</a:t>
            </a:r>
            <a:r>
              <a:rPr kumimoji="1" lang="zh-CN" altLang="en-US" dirty="0"/>
              <a:t>文件夹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4BA571-EB9E-0FE1-DAD7-491A34AB807F}"/>
              </a:ext>
            </a:extLst>
          </p:cNvPr>
          <p:cNvSpPr txBox="1"/>
          <p:nvPr/>
        </p:nvSpPr>
        <p:spPr>
          <a:xfrm>
            <a:off x="6454347" y="2580696"/>
            <a:ext cx="144302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r>
              <a:rPr kumimoji="1" lang="zh-CN" altLang="en-US" dirty="0"/>
              <a:t>文件夹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417D765-37A9-1774-3AD4-BACE80A8240A}"/>
              </a:ext>
            </a:extLst>
          </p:cNvPr>
          <p:cNvSpPr txBox="1"/>
          <p:nvPr/>
        </p:nvSpPr>
        <p:spPr>
          <a:xfrm>
            <a:off x="7876531" y="12518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indent="0">
              <a:buFont typeface="Wingdings" pitchFamily="2" charset="2"/>
              <a:buNone/>
              <a:defRPr kumimoji="1" sz="1400"/>
            </a:lvl1pPr>
          </a:lstStyle>
          <a:p>
            <a:r>
              <a:rPr lang="zh-CN" altLang="en-US" dirty="0"/>
              <a:t>未整理的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CB8447A-A5E0-30CE-1E1D-FA063F260060}"/>
              </a:ext>
            </a:extLst>
          </p:cNvPr>
          <p:cNvSpPr txBox="1"/>
          <p:nvPr/>
        </p:nvSpPr>
        <p:spPr>
          <a:xfrm>
            <a:off x="7904120" y="263274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indent="0">
              <a:buFont typeface="Wingdings" pitchFamily="2" charset="2"/>
              <a:buNone/>
              <a:defRPr kumimoji="1" sz="1400"/>
            </a:lvl1pPr>
          </a:lstStyle>
          <a:p>
            <a:r>
              <a:rPr lang="zh-CN" altLang="en-US" dirty="0"/>
              <a:t>暂时用一下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C0247CC-70D4-BE5D-8655-7F260264F4D6}"/>
              </a:ext>
            </a:extLst>
          </p:cNvPr>
          <p:cNvSpPr txBox="1"/>
          <p:nvPr/>
        </p:nvSpPr>
        <p:spPr>
          <a:xfrm>
            <a:off x="6492305" y="1924945"/>
            <a:ext cx="8771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未分类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A941914-990E-BE09-DB86-AE6A2BEA2768}"/>
              </a:ext>
            </a:extLst>
          </p:cNvPr>
          <p:cNvSpPr txBox="1"/>
          <p:nvPr/>
        </p:nvSpPr>
        <p:spPr>
          <a:xfrm>
            <a:off x="7867770" y="1768860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减轻分类焦虑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整理的时候发现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不知道咋办的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E194FEE-E5AC-B651-6401-D6854C2B474C}"/>
              </a:ext>
            </a:extLst>
          </p:cNvPr>
          <p:cNvSpPr txBox="1"/>
          <p:nvPr/>
        </p:nvSpPr>
        <p:spPr>
          <a:xfrm>
            <a:off x="5047328" y="1904334"/>
            <a:ext cx="110799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资源结构</a:t>
            </a:r>
          </a:p>
        </p:txBody>
      </p:sp>
    </p:spTree>
    <p:extLst>
      <p:ext uri="{BB962C8B-B14F-4D97-AF65-F5344CB8AC3E}">
        <p14:creationId xmlns:p14="http://schemas.microsoft.com/office/powerpoint/2010/main" val="350583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体 4">
            <a:extLst>
              <a:ext uri="{FF2B5EF4-FFF2-40B4-BE49-F238E27FC236}">
                <a16:creationId xmlns:a16="http://schemas.microsoft.com/office/drawing/2014/main" id="{F1C53A98-D940-F87F-CB2F-28F975EBF89B}"/>
              </a:ext>
            </a:extLst>
          </p:cNvPr>
          <p:cNvSpPr/>
          <p:nvPr/>
        </p:nvSpPr>
        <p:spPr>
          <a:xfrm>
            <a:off x="1689559" y="2824976"/>
            <a:ext cx="966439" cy="12080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信息库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0D6CD25F-936F-8FB5-CF3E-6FD6C192A945}"/>
              </a:ext>
            </a:extLst>
          </p:cNvPr>
          <p:cNvSpPr/>
          <p:nvPr/>
        </p:nvSpPr>
        <p:spPr>
          <a:xfrm>
            <a:off x="5946135" y="2824976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深度知识库</a:t>
            </a: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27BB1CB1-0FF0-4E7C-EC02-0E0B31FBF9B8}"/>
              </a:ext>
            </a:extLst>
          </p:cNvPr>
          <p:cNvSpPr/>
          <p:nvPr/>
        </p:nvSpPr>
        <p:spPr>
          <a:xfrm>
            <a:off x="3815724" y="2824976"/>
            <a:ext cx="966439" cy="1208048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浅层知识库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经验库</a:t>
            </a:r>
          </a:p>
        </p:txBody>
      </p:sp>
      <p:pic>
        <p:nvPicPr>
          <p:cNvPr id="9" name="Picture 6" descr="Joplin Open Source Cross-Platform Notebook App – by Knightwise - Podfeet  Podcasts">
            <a:extLst>
              <a:ext uri="{FF2B5EF4-FFF2-40B4-BE49-F238E27FC236}">
                <a16:creationId xmlns:a16="http://schemas.microsoft.com/office/drawing/2014/main" id="{F207E36E-32E6-5D9B-1D1A-4580124F7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98" y="3655321"/>
            <a:ext cx="836342" cy="3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0FBC6131-B017-3BBF-1439-CE986E3AD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4783376" y="3655321"/>
            <a:ext cx="550771" cy="4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Obsidian (software) - Wikipedia">
            <a:extLst>
              <a:ext uri="{FF2B5EF4-FFF2-40B4-BE49-F238E27FC236}">
                <a16:creationId xmlns:a16="http://schemas.microsoft.com/office/drawing/2014/main" id="{A97ED0CA-8C4D-91B8-DFFE-DAE12DA6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54" y="3583391"/>
            <a:ext cx="550771" cy="5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右箭头 11">
            <a:extLst>
              <a:ext uri="{FF2B5EF4-FFF2-40B4-BE49-F238E27FC236}">
                <a16:creationId xmlns:a16="http://schemas.microsoft.com/office/drawing/2014/main" id="{395CE701-76C4-B437-26CB-7EA7DDAE9CDB}"/>
              </a:ext>
            </a:extLst>
          </p:cNvPr>
          <p:cNvSpPr/>
          <p:nvPr/>
        </p:nvSpPr>
        <p:spPr>
          <a:xfrm>
            <a:off x="1689559" y="2286000"/>
            <a:ext cx="5771966" cy="411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重要程度</a:t>
            </a: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649C4EBE-6334-54FB-F821-297D3783D0A0}"/>
              </a:ext>
            </a:extLst>
          </p:cNvPr>
          <p:cNvSpPr/>
          <p:nvPr/>
        </p:nvSpPr>
        <p:spPr>
          <a:xfrm rot="10800000">
            <a:off x="1689559" y="4187952"/>
            <a:ext cx="5771966" cy="411480"/>
          </a:xfrm>
          <a:prstGeom prst="rightArrow">
            <a:avLst>
              <a:gd name="adj1" fmla="val 50000"/>
              <a:gd name="adj2" fmla="val 61111"/>
            </a:avLst>
          </a:prstGeom>
          <a:ln cap="sq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dirty="0"/>
              <a:t>数据量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705E77-985D-425A-FC81-51E089EAF725}"/>
              </a:ext>
            </a:extLst>
          </p:cNvPr>
          <p:cNvSpPr txBox="1"/>
          <p:nvPr/>
        </p:nvSpPr>
        <p:spPr>
          <a:xfrm>
            <a:off x="4892040" y="3163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D76E07-1CCE-1E6B-DE0B-C76317EA5B1B}"/>
              </a:ext>
            </a:extLst>
          </p:cNvPr>
          <p:cNvSpPr txBox="1"/>
          <p:nvPr/>
        </p:nvSpPr>
        <p:spPr>
          <a:xfrm>
            <a:off x="6910754" y="3160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自己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BFB286-A4B0-D104-699C-611EE806A732}"/>
              </a:ext>
            </a:extLst>
          </p:cNvPr>
          <p:cNvSpPr txBox="1"/>
          <p:nvPr/>
        </p:nvSpPr>
        <p:spPr>
          <a:xfrm>
            <a:off x="2584046" y="3167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收集的</a:t>
            </a:r>
          </a:p>
        </p:txBody>
      </p:sp>
    </p:spTree>
    <p:extLst>
      <p:ext uri="{BB962C8B-B14F-4D97-AF65-F5344CB8AC3E}">
        <p14:creationId xmlns:p14="http://schemas.microsoft.com/office/powerpoint/2010/main" val="186890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346</Words>
  <Application>Microsoft Macintosh PowerPoint</Application>
  <PresentationFormat>宽屏</PresentationFormat>
  <Paragraphs>143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2023-08-22T19:11:43Z</dcterms:created>
  <dcterms:modified xsi:type="dcterms:W3CDTF">2023-08-27T08:24:41Z</dcterms:modified>
</cp:coreProperties>
</file>