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5"/>
    <p:restoredTop sz="94688"/>
  </p:normalViewPr>
  <p:slideViewPr>
    <p:cSldViewPr snapToGrid="0">
      <p:cViewPr varScale="1">
        <p:scale>
          <a:sx n="164" d="100"/>
          <a:sy n="164" d="100"/>
        </p:scale>
        <p:origin x="1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32587-1EF9-3D9D-3A79-6229ECFA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B040A4-B046-7C33-B162-AA8859918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8ECF3-78CB-B716-93AD-5D2FB156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9F857-B6EE-F024-F50A-053622F5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11C98-29A8-04B6-5445-E03C6607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17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3CBAA-A8F1-42AC-0573-5930F538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4E63FE-7E6B-D8EF-586D-B0F7260BA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E29AC-7A28-4A8B-590A-576CCFCB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7158-F2F7-5265-C13C-4B32E444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974E2-81CB-7CA5-701D-CE356419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82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00D4C6-4C39-DCD3-C17A-5114AC8E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D66CD-41BD-553F-CC5B-738EB2911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8C33F-72EC-F111-A68A-B52F775F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4AA38-F3E4-D33D-2D81-4148C6E6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7550F-19D2-6926-2B73-BB03270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5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C9AF0-607C-802C-A234-DA486EED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5F2D1-A257-4A99-76DF-A2852B6A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8891F-9218-28FF-5ED6-9CA8D23B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181CD-A1BA-F866-6F94-CE8E85E9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699AC-578D-549A-39A6-03BC50A2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2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F2B1F-2EAF-A781-A44A-A5C15BF6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4723E-E120-D061-63B9-09F1B31D3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54CE1-86B8-52E3-C118-8EB8E90B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A5E52-B894-1859-0423-00CE9411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F0677-8849-14FC-CA81-C274E0D2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89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C69BF-778F-8EDA-38CF-F54EEEC4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F9F4C-198B-CFA1-6655-4FC7985BD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FE567-72A1-28E4-949F-7A55D72D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89F84F-E935-5FA1-8A4F-9F686FA9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6DBB9-13B2-1FB6-B268-F77EA950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F89B0D-D43B-B51C-4F55-A3568C4C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51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80BE2-16E0-8D90-B1AE-BE94AE0F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9F03F-E8CC-130D-C2AA-B6C4DB9F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19926-75F1-B048-CE96-55F088915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896AB1-D4FE-1525-6685-46724AC41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21D1CC-0BBB-2089-5C93-93A902DF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FF6E44-E57F-A260-0772-F7399BB7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EA141B-023A-EB03-1888-9078965F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1991DD-0973-6763-C0AE-F6226768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13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F6D81-17E0-1A03-92A9-1AAD37B6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BFEC94-2B25-0CD3-0101-27C5A9F7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CD0352-9848-B57F-0DBD-A1A8A64C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0D8596-A409-A145-2DFB-1B30BAC5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65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46CD7E-2F8B-2009-7FCC-496DBE27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7CA4FC-6C29-F6F3-C713-44D25485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9CCBB-3974-413F-629A-2D3A1142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17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671A4-1C0B-4108-49D2-2467443F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FCD5E-AEA4-C3DF-18B6-B74FCD3F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B3E28A-5F49-19AE-75AB-1A54E2CA7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4688D-1A9F-2F89-555B-FE03085C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3CA91-22AE-49D6-DA28-80442E9E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5EFDF-0432-4D42-E267-48026DAC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37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6ECB1-7064-266D-1178-D26B3798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0FAC2B-28D8-B0B4-062B-2E8A96864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E510AC-691B-D372-8353-6540235B8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ABED-3346-5CD1-93FA-78FABBAD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A4AD0-59FA-5187-469F-4E050642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5DC65-68A2-F6F0-04E5-D7902D56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7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25BD20-F481-1F32-3A95-118A50E7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2CC1D5-E753-1EA1-2E98-7FB9D989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FC4CE-B77C-A778-1529-076DF2460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3324-CAE9-C448-AEBB-5F479A408AD6}" type="datetimeFigureOut">
              <a:rPr kumimoji="1" lang="zh-CN" altLang="en-US" smtClean="0"/>
              <a:t>2023/8/25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6A043-D02E-090B-9008-16CBC6421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E4B3D-7A4F-6901-F9E7-44F51AD24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5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EF097-D2AB-FD3D-058D-DF977B2DE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1026" name="Picture 2" descr="对于气象数据而言,这个模型同样能够适用.">
            <a:extLst>
              <a:ext uri="{FF2B5EF4-FFF2-40B4-BE49-F238E27FC236}">
                <a16:creationId xmlns:a16="http://schemas.microsoft.com/office/drawing/2014/main" id="{655C3EC1-A1B8-762E-8A7F-069E39DA9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1" y="87643"/>
            <a:ext cx="5649899" cy="445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kw模型">
            <a:extLst>
              <a:ext uri="{FF2B5EF4-FFF2-40B4-BE49-F238E27FC236}">
                <a16:creationId xmlns:a16="http://schemas.microsoft.com/office/drawing/2014/main" id="{C6F822F0-68D2-1F48-0B65-824BEA90F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79" y="249059"/>
            <a:ext cx="6372002" cy="323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02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408B5-F5CD-7C0E-CA29-5B028284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0C15E-8430-342D-E1B2-5259F92CA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050" name="Picture 2" descr="數據分析者必備! 探索DIKW模型 - 個人看板板 | Dcard">
            <a:extLst>
              <a:ext uri="{FF2B5EF4-FFF2-40B4-BE49-F238E27FC236}">
                <a16:creationId xmlns:a16="http://schemas.microsoft.com/office/drawing/2014/main" id="{31225488-73F7-77A9-CBBA-C1D81005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3" y="0"/>
            <a:ext cx="5584004" cy="558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KW体系- Wikiwand">
            <a:extLst>
              <a:ext uri="{FF2B5EF4-FFF2-40B4-BE49-F238E27FC236}">
                <a16:creationId xmlns:a16="http://schemas.microsoft.com/office/drawing/2014/main" id="{94A9AF1A-28C2-F0B4-AA83-4B5CC9379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0"/>
            <a:ext cx="10283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29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SS | Slack App Directory">
            <a:extLst>
              <a:ext uri="{FF2B5EF4-FFF2-40B4-BE49-F238E27FC236}">
                <a16:creationId xmlns:a16="http://schemas.microsoft.com/office/drawing/2014/main" id="{8D556AB5-A298-D5F4-82DF-C033EC48B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011" y="895846"/>
            <a:ext cx="1625602" cy="162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anote - open source alternative to Evernote · GitHub">
            <a:extLst>
              <a:ext uri="{FF2B5EF4-FFF2-40B4-BE49-F238E27FC236}">
                <a16:creationId xmlns:a16="http://schemas.microsoft.com/office/drawing/2014/main" id="{0612DE76-81A3-7199-6DF5-BF23F45C16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67" y="284537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ocket: Save. Read. Grow. - Apps on Google Play">
            <a:extLst>
              <a:ext uri="{FF2B5EF4-FFF2-40B4-BE49-F238E27FC236}">
                <a16:creationId xmlns:a16="http://schemas.microsoft.com/office/drawing/2014/main" id="{608EDF06-FEA8-2603-AF1A-40172490E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41" y="915283"/>
            <a:ext cx="1529779" cy="152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ust Read">
            <a:extLst>
              <a:ext uri="{FF2B5EF4-FFF2-40B4-BE49-F238E27FC236}">
                <a16:creationId xmlns:a16="http://schemas.microsoft.com/office/drawing/2014/main" id="{A393A379-5ED9-BD1C-048E-C0266FE63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94" y="470413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ackMD - Crunchbase Company Profile &amp; Funding">
            <a:extLst>
              <a:ext uri="{FF2B5EF4-FFF2-40B4-BE49-F238E27FC236}">
                <a16:creationId xmlns:a16="http://schemas.microsoft.com/office/drawing/2014/main" id="{9D8216BF-6EB3-E13B-A8E6-68F72023C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4" t="2897" r="5134" b="22402"/>
          <a:stretch/>
        </p:blipFill>
        <p:spPr bwMode="auto">
          <a:xfrm>
            <a:off x="3977704" y="400664"/>
            <a:ext cx="2397946" cy="212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eedly - Wikipedia">
            <a:extLst>
              <a:ext uri="{FF2B5EF4-FFF2-40B4-BE49-F238E27FC236}">
                <a16:creationId xmlns:a16="http://schemas.microsoft.com/office/drawing/2014/main" id="{7A82D700-F9B7-D80F-60D6-C050D6E9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22" y="2712942"/>
            <a:ext cx="1896154" cy="17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F68962F3-7049-95D4-D09B-BA7C5DFAB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7573041" y="2653786"/>
            <a:ext cx="2096213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Obsidian (software) - Wikipedia">
            <a:extLst>
              <a:ext uri="{FF2B5EF4-FFF2-40B4-BE49-F238E27FC236}">
                <a16:creationId xmlns:a16="http://schemas.microsoft.com/office/drawing/2014/main" id="{559FD828-5993-A5A5-D7F6-6B75C1D0B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4639245"/>
            <a:ext cx="1822450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ynology: 5 Official Apps For Your Office – Marius Hosting">
            <a:extLst>
              <a:ext uri="{FF2B5EF4-FFF2-40B4-BE49-F238E27FC236}">
                <a16:creationId xmlns:a16="http://schemas.microsoft.com/office/drawing/2014/main" id="{7C50D6B2-7897-C9F2-7B9D-35B03CE2C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56" y="2781155"/>
            <a:ext cx="1270001" cy="127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印象笔记Desktop App for Mac and PC - WebCatalog">
            <a:extLst>
              <a:ext uri="{FF2B5EF4-FFF2-40B4-BE49-F238E27FC236}">
                <a16:creationId xmlns:a16="http://schemas.microsoft.com/office/drawing/2014/main" id="{E956B27F-B742-4132-875A-E0A73D04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899" y="4699000"/>
            <a:ext cx="1625601" cy="162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Microsoft OneNote - Wikipedia">
            <a:extLst>
              <a:ext uri="{FF2B5EF4-FFF2-40B4-BE49-F238E27FC236}">
                <a16:creationId xmlns:a16="http://schemas.microsoft.com/office/drawing/2014/main" id="{760232DF-83DA-09E3-446C-7F6F74142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67" y="4757289"/>
            <a:ext cx="1429891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3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63FE9A6-0A03-92EB-E7A7-461D8C28E29D}"/>
              </a:ext>
            </a:extLst>
          </p:cNvPr>
          <p:cNvSpPr/>
          <p:nvPr/>
        </p:nvSpPr>
        <p:spPr>
          <a:xfrm>
            <a:off x="1513502" y="333632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B9ED543-E8C6-8D46-EF27-DF6040997AE2}"/>
              </a:ext>
            </a:extLst>
          </p:cNvPr>
          <p:cNvSpPr/>
          <p:nvPr/>
        </p:nvSpPr>
        <p:spPr>
          <a:xfrm>
            <a:off x="2432021" y="333631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90A642E-667C-B583-C976-B3B16C425A0D}"/>
              </a:ext>
            </a:extLst>
          </p:cNvPr>
          <p:cNvSpPr/>
          <p:nvPr/>
        </p:nvSpPr>
        <p:spPr>
          <a:xfrm>
            <a:off x="3399967" y="333630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F65E9CE-C8F2-1671-7603-43D1EDF23E40}"/>
              </a:ext>
            </a:extLst>
          </p:cNvPr>
          <p:cNvSpPr/>
          <p:nvPr/>
        </p:nvSpPr>
        <p:spPr>
          <a:xfrm>
            <a:off x="4367913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872EF13-A4DF-7E43-5AF1-DDD13E3DBBDA}"/>
              </a:ext>
            </a:extLst>
          </p:cNvPr>
          <p:cNvSpPr/>
          <p:nvPr/>
        </p:nvSpPr>
        <p:spPr>
          <a:xfrm>
            <a:off x="5335859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E605EC1-D8EE-BADA-8D2C-9116BB4650FE}"/>
              </a:ext>
            </a:extLst>
          </p:cNvPr>
          <p:cNvSpPr/>
          <p:nvPr/>
        </p:nvSpPr>
        <p:spPr>
          <a:xfrm>
            <a:off x="6303805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177B5A1-5ED6-0360-CCD8-474356065FFA}"/>
              </a:ext>
            </a:extLst>
          </p:cNvPr>
          <p:cNvSpPr/>
          <p:nvPr/>
        </p:nvSpPr>
        <p:spPr>
          <a:xfrm>
            <a:off x="3362769" y="1626970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EB020F-3287-1A27-3A09-10FEBF39C1F2}"/>
              </a:ext>
            </a:extLst>
          </p:cNvPr>
          <p:cNvSpPr/>
          <p:nvPr/>
        </p:nvSpPr>
        <p:spPr>
          <a:xfrm>
            <a:off x="5496370" y="1626970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010B1B4-121B-72E9-4342-252AE46C29CD}"/>
              </a:ext>
            </a:extLst>
          </p:cNvPr>
          <p:cNvSpPr/>
          <p:nvPr/>
        </p:nvSpPr>
        <p:spPr>
          <a:xfrm>
            <a:off x="1402163" y="1626971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F3AE3D1-3EBA-5F35-DC0A-EDFCB87C3D2F}"/>
              </a:ext>
            </a:extLst>
          </p:cNvPr>
          <p:cNvSpPr/>
          <p:nvPr/>
        </p:nvSpPr>
        <p:spPr>
          <a:xfrm>
            <a:off x="2168282" y="3429000"/>
            <a:ext cx="1886465" cy="147869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</a:p>
          <a:p>
            <a:pPr algn="ctr"/>
            <a:r>
              <a:rPr kumimoji="1" lang="zh-CN" altLang="en-US" sz="1600" dirty="0"/>
              <a:t>隐性知识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CF7356-70F0-BB6E-3370-5C1AD9CC5D7C}"/>
              </a:ext>
            </a:extLst>
          </p:cNvPr>
          <p:cNvSpPr/>
          <p:nvPr/>
        </p:nvSpPr>
        <p:spPr>
          <a:xfrm>
            <a:off x="4553137" y="3514024"/>
            <a:ext cx="1886465" cy="147869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</a:p>
          <a:p>
            <a:pPr algn="ctr"/>
            <a:r>
              <a:rPr kumimoji="1" lang="zh-CN" altLang="en-US" sz="1600" dirty="0"/>
              <a:t>显性知识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C077CEF-846D-8E80-87D0-29AAED67BAAC}"/>
              </a:ext>
            </a:extLst>
          </p:cNvPr>
          <p:cNvSpPr/>
          <p:nvPr/>
        </p:nvSpPr>
        <p:spPr>
          <a:xfrm>
            <a:off x="3341090" y="5208068"/>
            <a:ext cx="1886465" cy="14786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  <a:endParaRPr kumimoji="1" lang="zh-CN" altLang="en-US" sz="16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9A7C074-0368-2E1A-1F0E-6AD532761BDF}"/>
              </a:ext>
            </a:extLst>
          </p:cNvPr>
          <p:cNvSpPr/>
          <p:nvPr/>
        </p:nvSpPr>
        <p:spPr>
          <a:xfrm>
            <a:off x="7271751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D00A7B8-DC25-FE70-2B4A-D4C9161A1834}"/>
              </a:ext>
            </a:extLst>
          </p:cNvPr>
          <p:cNvSpPr/>
          <p:nvPr/>
        </p:nvSpPr>
        <p:spPr>
          <a:xfrm>
            <a:off x="476884" y="384873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4DF257D-5499-41C1-1A7C-E79F087F5A1B}"/>
              </a:ext>
            </a:extLst>
          </p:cNvPr>
          <p:cNvCxnSpPr/>
          <p:nvPr/>
        </p:nvCxnSpPr>
        <p:spPr>
          <a:xfrm>
            <a:off x="500517" y="1443789"/>
            <a:ext cx="78445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691E9FAE-6FC3-63B1-FF94-3B84B6B600E6}"/>
              </a:ext>
            </a:extLst>
          </p:cNvPr>
          <p:cNvCxnSpPr/>
          <p:nvPr/>
        </p:nvCxnSpPr>
        <p:spPr>
          <a:xfrm>
            <a:off x="500516" y="3280610"/>
            <a:ext cx="7844589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70282969-53AA-C67C-EF94-34344608BB6A}"/>
              </a:ext>
            </a:extLst>
          </p:cNvPr>
          <p:cNvCxnSpPr/>
          <p:nvPr/>
        </p:nvCxnSpPr>
        <p:spPr>
          <a:xfrm>
            <a:off x="534597" y="5110212"/>
            <a:ext cx="7844589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下箭头 25">
            <a:extLst>
              <a:ext uri="{FF2B5EF4-FFF2-40B4-BE49-F238E27FC236}">
                <a16:creationId xmlns:a16="http://schemas.microsoft.com/office/drawing/2014/main" id="{98813FD6-BAF1-A302-C45D-E590AD6AEE9F}"/>
              </a:ext>
            </a:extLst>
          </p:cNvPr>
          <p:cNvSpPr/>
          <p:nvPr/>
        </p:nvSpPr>
        <p:spPr>
          <a:xfrm>
            <a:off x="8013156" y="1626970"/>
            <a:ext cx="322318" cy="147869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731A8522-6661-C1D7-9D5F-3013B53DFA2F}"/>
              </a:ext>
            </a:extLst>
          </p:cNvPr>
          <p:cNvSpPr/>
          <p:nvPr/>
        </p:nvSpPr>
        <p:spPr>
          <a:xfrm>
            <a:off x="8013156" y="3530259"/>
            <a:ext cx="322318" cy="147869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4FD77700-C623-88E2-CEFC-9D9977C6996F}"/>
              </a:ext>
            </a:extLst>
          </p:cNvPr>
          <p:cNvSpPr/>
          <p:nvPr/>
        </p:nvSpPr>
        <p:spPr>
          <a:xfrm>
            <a:off x="7993908" y="169075"/>
            <a:ext cx="322318" cy="9381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9130ED-FD3F-6124-8DFE-EF7BDD435AB1}"/>
              </a:ext>
            </a:extLst>
          </p:cNvPr>
          <p:cNvSpPr txBox="1"/>
          <p:nvPr/>
        </p:nvSpPr>
        <p:spPr>
          <a:xfrm>
            <a:off x="563472" y="2714324"/>
            <a:ext cx="351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4W</a:t>
            </a:r>
            <a:r>
              <a:rPr kumimoji="1" lang="zh-CN" altLang="en-US" dirty="0"/>
              <a:t>（时间、地点、人物、事件）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6C9865-E9D3-93E4-5D33-6C9C7CEAFA05}"/>
              </a:ext>
            </a:extLst>
          </p:cNvPr>
          <p:cNvSpPr txBox="1"/>
          <p:nvPr/>
        </p:nvSpPr>
        <p:spPr>
          <a:xfrm>
            <a:off x="564141" y="4533894"/>
            <a:ext cx="3254417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What+How</a:t>
            </a:r>
            <a:r>
              <a:rPr kumimoji="1" lang="zh-CN" altLang="en-US" dirty="0"/>
              <a:t>（发生了啥</a:t>
            </a:r>
            <a:r>
              <a:rPr kumimoji="1" lang="en-US" altLang="zh-CN" dirty="0"/>
              <a:t>/</a:t>
            </a:r>
            <a:r>
              <a:rPr kumimoji="1" lang="zh-CN" altLang="en-US" dirty="0"/>
              <a:t>事件）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0720629-F6BF-E221-BD2E-F1589C453E92}"/>
              </a:ext>
            </a:extLst>
          </p:cNvPr>
          <p:cNvSpPr txBox="1"/>
          <p:nvPr/>
        </p:nvSpPr>
        <p:spPr>
          <a:xfrm>
            <a:off x="-5259" y="71224"/>
            <a:ext cx="461665" cy="50389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现有事实整理、分析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06B16C8-7EEF-8750-2065-6CF4AE50FEC1}"/>
              </a:ext>
            </a:extLst>
          </p:cNvPr>
          <p:cNvSpPr txBox="1"/>
          <p:nvPr/>
        </p:nvSpPr>
        <p:spPr>
          <a:xfrm>
            <a:off x="-10762" y="5110212"/>
            <a:ext cx="461665" cy="14786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未来发展方向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C53922-092A-254E-4F00-428FF6D0D720}"/>
              </a:ext>
            </a:extLst>
          </p:cNvPr>
          <p:cNvSpPr txBox="1"/>
          <p:nvPr/>
        </p:nvSpPr>
        <p:spPr>
          <a:xfrm>
            <a:off x="8480683" y="71224"/>
            <a:ext cx="461665" cy="5038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单一领域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4331B3F-DF7C-B87F-EE6E-8459808DFD08}"/>
              </a:ext>
            </a:extLst>
          </p:cNvPr>
          <p:cNvSpPr txBox="1"/>
          <p:nvPr/>
        </p:nvSpPr>
        <p:spPr>
          <a:xfrm>
            <a:off x="8490311" y="5111101"/>
            <a:ext cx="461665" cy="14786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跨领域</a:t>
            </a:r>
          </a:p>
        </p:txBody>
      </p:sp>
      <p:sp>
        <p:nvSpPr>
          <p:cNvPr id="36" name="爆炸形 1 35">
            <a:extLst>
              <a:ext uri="{FF2B5EF4-FFF2-40B4-BE49-F238E27FC236}">
                <a16:creationId xmlns:a16="http://schemas.microsoft.com/office/drawing/2014/main" id="{795D9F5F-947E-59B0-AF11-BC829A840F2F}"/>
              </a:ext>
            </a:extLst>
          </p:cNvPr>
          <p:cNvSpPr/>
          <p:nvPr/>
        </p:nvSpPr>
        <p:spPr>
          <a:xfrm>
            <a:off x="5877051" y="5546825"/>
            <a:ext cx="1549667" cy="1098279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深度知识</a:t>
            </a:r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A07BC6CB-5E05-12DD-A321-4C3373FC596C}"/>
              </a:ext>
            </a:extLst>
          </p:cNvPr>
          <p:cNvSpPr/>
          <p:nvPr/>
        </p:nvSpPr>
        <p:spPr>
          <a:xfrm>
            <a:off x="9115124" y="169075"/>
            <a:ext cx="529390" cy="311153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信息库</a:t>
            </a: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7245EC68-A615-DF3E-6063-3E843A294429}"/>
              </a:ext>
            </a:extLst>
          </p:cNvPr>
          <p:cNvSpPr/>
          <p:nvPr/>
        </p:nvSpPr>
        <p:spPr>
          <a:xfrm>
            <a:off x="9113765" y="3347458"/>
            <a:ext cx="529390" cy="3111535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知识库</a:t>
            </a:r>
          </a:p>
        </p:txBody>
      </p:sp>
    </p:spTree>
    <p:extLst>
      <p:ext uri="{BB962C8B-B14F-4D97-AF65-F5344CB8AC3E}">
        <p14:creationId xmlns:p14="http://schemas.microsoft.com/office/powerpoint/2010/main" val="287838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184D2297-305B-DE74-A316-BC88E1AAAA24}"/>
              </a:ext>
            </a:extLst>
          </p:cNvPr>
          <p:cNvSpPr/>
          <p:nvPr/>
        </p:nvSpPr>
        <p:spPr>
          <a:xfrm>
            <a:off x="647272" y="654977"/>
            <a:ext cx="3883632" cy="554804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30E16ADD-3F9D-EEF9-726B-59F53B871C63}"/>
              </a:ext>
            </a:extLst>
          </p:cNvPr>
          <p:cNvSpPr/>
          <p:nvPr/>
        </p:nvSpPr>
        <p:spPr>
          <a:xfrm>
            <a:off x="647272" y="3965825"/>
            <a:ext cx="3883632" cy="2237197"/>
          </a:xfrm>
          <a:prstGeom prst="trapezoid">
            <a:avLst>
              <a:gd name="adj" fmla="val 3464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04FAE841-1AC6-B82B-6BC3-8F9DA06D1BC7}"/>
              </a:ext>
            </a:extLst>
          </p:cNvPr>
          <p:cNvSpPr/>
          <p:nvPr/>
        </p:nvSpPr>
        <p:spPr>
          <a:xfrm>
            <a:off x="1416122" y="2455525"/>
            <a:ext cx="2364768" cy="1510300"/>
          </a:xfrm>
          <a:prstGeom prst="trapezoid">
            <a:avLst>
              <a:gd name="adj" fmla="val 3556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66ECE40-9125-9D59-EC2B-FAD0C0662687}"/>
              </a:ext>
            </a:extLst>
          </p:cNvPr>
          <p:cNvCxnSpPr/>
          <p:nvPr/>
        </p:nvCxnSpPr>
        <p:spPr>
          <a:xfrm>
            <a:off x="4530904" y="6203022"/>
            <a:ext cx="3318552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0D7D129D-1500-6B8D-7C57-C7D4CF2612D1}"/>
              </a:ext>
            </a:extLst>
          </p:cNvPr>
          <p:cNvCxnSpPr>
            <a:cxnSpLocks/>
          </p:cNvCxnSpPr>
          <p:nvPr/>
        </p:nvCxnSpPr>
        <p:spPr>
          <a:xfrm>
            <a:off x="3780890" y="3965825"/>
            <a:ext cx="4007008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60449FD-50F3-BE51-185C-C6999598EAD7}"/>
              </a:ext>
            </a:extLst>
          </p:cNvPr>
          <p:cNvCxnSpPr>
            <a:cxnSpLocks/>
          </p:cNvCxnSpPr>
          <p:nvPr/>
        </p:nvCxnSpPr>
        <p:spPr>
          <a:xfrm>
            <a:off x="3228117" y="2455525"/>
            <a:ext cx="4435795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E8240F8-8CD0-EFB2-B188-13E2D27FED70}"/>
              </a:ext>
            </a:extLst>
          </p:cNvPr>
          <p:cNvCxnSpPr>
            <a:cxnSpLocks/>
          </p:cNvCxnSpPr>
          <p:nvPr/>
        </p:nvCxnSpPr>
        <p:spPr>
          <a:xfrm flipV="1">
            <a:off x="2608185" y="654977"/>
            <a:ext cx="4916242" cy="11174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A804D5-03F4-3325-6992-4C67C88DC0B3}"/>
              </a:ext>
            </a:extLst>
          </p:cNvPr>
          <p:cNvSpPr txBox="1"/>
          <p:nvPr/>
        </p:nvSpPr>
        <p:spPr>
          <a:xfrm>
            <a:off x="5528946" y="4275913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accent5">
                    <a:lumMod val="75000"/>
                  </a:schemeClr>
                </a:solidFill>
              </a:rPr>
              <a:t>基础知识   约占</a:t>
            </a:r>
            <a:r>
              <a:rPr kumimoji="1"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40%</a:t>
            </a:r>
            <a:endParaRPr kumimoji="1"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F7E97C7-2722-CB96-34ED-67794F6D6F48}"/>
              </a:ext>
            </a:extLst>
          </p:cNvPr>
          <p:cNvSpPr txBox="1"/>
          <p:nvPr/>
        </p:nvSpPr>
        <p:spPr>
          <a:xfrm>
            <a:off x="4862628" y="2518178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accent5">
                    <a:lumMod val="75000"/>
                  </a:schemeClr>
                </a:solidFill>
              </a:rPr>
              <a:t>专业知识   约占</a:t>
            </a:r>
            <a:r>
              <a:rPr kumimoji="1"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30%-40%</a:t>
            </a:r>
            <a:endParaRPr kumimoji="1"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8BB51D-D523-5651-4705-D09857BCF5F8}"/>
              </a:ext>
            </a:extLst>
          </p:cNvPr>
          <p:cNvSpPr txBox="1"/>
          <p:nvPr/>
        </p:nvSpPr>
        <p:spPr>
          <a:xfrm>
            <a:off x="4416462" y="795536"/>
            <a:ext cx="3371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accent5">
                    <a:lumMod val="75000"/>
                  </a:schemeClr>
                </a:solidFill>
              </a:rPr>
              <a:t>高级专业知识   约占</a:t>
            </a:r>
            <a:r>
              <a:rPr kumimoji="1"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20%-30%</a:t>
            </a:r>
            <a:endParaRPr kumimoji="1"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100AF4-ECDD-F0BB-5660-0ACC2DF0BD6A}"/>
              </a:ext>
            </a:extLst>
          </p:cNvPr>
          <p:cNvSpPr txBox="1"/>
          <p:nvPr/>
        </p:nvSpPr>
        <p:spPr>
          <a:xfrm>
            <a:off x="5515348" y="4696659"/>
            <a:ext cx="1704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Office</a:t>
            </a: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操作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职场社交礼仪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91313C-6FAD-04D3-D74B-7B7740BB5F2F}"/>
              </a:ext>
            </a:extLst>
          </p:cNvPr>
          <p:cNvSpPr txBox="1"/>
          <p:nvPr/>
        </p:nvSpPr>
        <p:spPr>
          <a:xfrm>
            <a:off x="5515347" y="2959384"/>
            <a:ext cx="17043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职业基本要求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程序员编程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编辑写文案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爆炸形 1 21">
            <a:extLst>
              <a:ext uri="{FF2B5EF4-FFF2-40B4-BE49-F238E27FC236}">
                <a16:creationId xmlns:a16="http://schemas.microsoft.com/office/drawing/2014/main" id="{20AAE634-AA21-6E66-E1CC-B21347FD4B23}"/>
              </a:ext>
            </a:extLst>
          </p:cNvPr>
          <p:cNvSpPr/>
          <p:nvPr/>
        </p:nvSpPr>
        <p:spPr>
          <a:xfrm>
            <a:off x="4795084" y="1052735"/>
            <a:ext cx="3109051" cy="1280490"/>
          </a:xfrm>
          <a:prstGeom prst="irregularSeal1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突破行业薪资均值的前提</a:t>
            </a:r>
          </a:p>
        </p:txBody>
      </p:sp>
    </p:spTree>
    <p:extLst>
      <p:ext uri="{BB962C8B-B14F-4D97-AF65-F5344CB8AC3E}">
        <p14:creationId xmlns:p14="http://schemas.microsoft.com/office/powerpoint/2010/main" val="279201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100</Words>
  <Application>Microsoft Macintosh PowerPoint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</cp:revision>
  <dcterms:created xsi:type="dcterms:W3CDTF">2023-08-22T19:11:43Z</dcterms:created>
  <dcterms:modified xsi:type="dcterms:W3CDTF">2023-08-25T11:28:52Z</dcterms:modified>
</cp:coreProperties>
</file>