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281"/>
    <p:restoredTop sz="94688"/>
  </p:normalViewPr>
  <p:slideViewPr>
    <p:cSldViewPr snapToGrid="0">
      <p:cViewPr varScale="1">
        <p:scale>
          <a:sx n="145" d="100"/>
          <a:sy n="145" d="100"/>
        </p:scale>
        <p:origin x="184" y="7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E32587-1EF9-3D9D-3A79-6229ECFA2E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5B040A4-B046-7C33-B162-AA88599185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38ECF3-78CB-B716-93AD-5D2FB156A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D3324-CAE9-C448-AEBB-5F479A408AD6}" type="datetimeFigureOut">
              <a:rPr kumimoji="1" lang="zh-CN" altLang="en-US" smtClean="0"/>
              <a:t>2023/8/31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69F857-B6EE-F024-F50A-053622F52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E11C98-29A8-04B6-5445-E03C66071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7DD03-06B1-8942-B830-497BE369CC4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67176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83CBAA-A8F1-42AC-0573-5930F538F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04E63FE-7E6B-D8EF-586D-B0F7260BAF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3E29AC-7A28-4A8B-590A-576CCFCBE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D3324-CAE9-C448-AEBB-5F479A408AD6}" type="datetimeFigureOut">
              <a:rPr kumimoji="1" lang="zh-CN" altLang="en-US" smtClean="0"/>
              <a:t>2023/8/31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5A7158-F2F7-5265-C13C-4B32E444B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3974E2-81CB-7CA5-701D-CE356419B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7DD03-06B1-8942-B830-497BE369CC4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22823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500D4C6-4C39-DCD3-C17A-5114AC8E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A9D66CD-41BD-553F-CC5B-738EB2911D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58C33F-72EC-F111-A68A-B52F775F7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D3324-CAE9-C448-AEBB-5F479A408AD6}" type="datetimeFigureOut">
              <a:rPr kumimoji="1" lang="zh-CN" altLang="en-US" smtClean="0"/>
              <a:t>2023/8/31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B4AA38-F3E4-D33D-2D81-4148C6E6F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37550F-19D2-6926-2B73-BB03270D5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7DD03-06B1-8942-B830-497BE369CC4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15500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DC9AF0-607C-802C-A234-DA486EED7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A5F2D1-A257-4A99-76DF-A2852B6AC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88891F-9218-28FF-5ED6-9CA8D23B6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D3324-CAE9-C448-AEBB-5F479A408AD6}" type="datetimeFigureOut">
              <a:rPr kumimoji="1" lang="zh-CN" altLang="en-US" smtClean="0"/>
              <a:t>2023/8/31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7181CD-A1BA-F866-6F94-CE8E85E94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B699AC-578D-549A-39A6-03BC50A25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7DD03-06B1-8942-B830-497BE369CC4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5621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4F2B1F-2EAF-A781-A44A-A5C15BF6C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E24723E-E120-D061-63B9-09F1B31D3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954CE1-86B8-52E3-C118-8EB8E90BF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D3324-CAE9-C448-AEBB-5F479A408AD6}" type="datetimeFigureOut">
              <a:rPr kumimoji="1" lang="zh-CN" altLang="en-US" smtClean="0"/>
              <a:t>2023/8/31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9A5E52-B894-1859-0423-00CE94110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2F0677-8849-14FC-CA81-C274E0D23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7DD03-06B1-8942-B830-497BE369CC4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36890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6C69BF-778F-8EDA-38CF-F54EEEC4F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4F9F4C-198B-CFA1-6655-4FC7985BDA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E9FE567-72A1-28E4-949F-7A55D72D1A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B89F84F-E935-5FA1-8A4F-9F686FA95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D3324-CAE9-C448-AEBB-5F479A408AD6}" type="datetimeFigureOut">
              <a:rPr kumimoji="1" lang="zh-CN" altLang="en-US" smtClean="0"/>
              <a:t>2023/8/31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F66DBB9-13B2-1FB6-B268-F77EA9505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4F89B0D-D43B-B51C-4F55-A3568C4CB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7DD03-06B1-8942-B830-497BE369CC4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73514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780BE2-16E0-8D90-B1AE-BE94AE0FB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EB9F03F-E8CC-130D-C2AA-B6C4DB9FBD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DE19926-75F1-B048-CE96-55F0889151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B896AB1-D4FE-1525-6685-46724AC41E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821D1CC-0BBB-2089-5C93-93A902DF19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AFF6E44-E57F-A260-0772-F7399BB77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D3324-CAE9-C448-AEBB-5F479A408AD6}" type="datetimeFigureOut">
              <a:rPr kumimoji="1" lang="zh-CN" altLang="en-US" smtClean="0"/>
              <a:t>2023/8/31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AEA141B-023A-EB03-1888-9078965F3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D1991DD-0973-6763-C0AE-F62267688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7DD03-06B1-8942-B830-497BE369CC4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66135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3F6D81-17E0-1A03-92A9-1AAD37B6B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BBFEC94-2B25-0CD3-0101-27C5A9F77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D3324-CAE9-C448-AEBB-5F479A408AD6}" type="datetimeFigureOut">
              <a:rPr kumimoji="1" lang="zh-CN" altLang="en-US" smtClean="0"/>
              <a:t>2023/8/31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4CD0352-9848-B57F-0DBD-A1A8A64CE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30D8596-A409-A145-2DFB-1B30BAC5F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7DD03-06B1-8942-B830-497BE369CC4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17653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846CD7E-2F8B-2009-7FCC-496DBE275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D3324-CAE9-C448-AEBB-5F479A408AD6}" type="datetimeFigureOut">
              <a:rPr kumimoji="1" lang="zh-CN" altLang="en-US" smtClean="0"/>
              <a:t>2023/8/31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37CA4FC-6C29-F6F3-C713-44D254857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6C9CCBB-3974-413F-629A-2D3A11429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7DD03-06B1-8942-B830-497BE369CC4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73177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9671A4-1C0B-4108-49D2-2467443F6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EFCD5E-AEA4-C3DF-18B6-B74FCD3F09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1B3E28A-5F49-19AE-75AB-1A54E2CA74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D4688D-1A9F-2F89-555B-FE03085C5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D3324-CAE9-C448-AEBB-5F479A408AD6}" type="datetimeFigureOut">
              <a:rPr kumimoji="1" lang="zh-CN" altLang="en-US" smtClean="0"/>
              <a:t>2023/8/31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833CA91-22AE-49D6-DA28-80442E9EE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955EFDF-0432-4D42-E267-48026DAC4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7DD03-06B1-8942-B830-497BE369CC4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52376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46ECB1-7064-266D-1178-D26B3798B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60FAC2B-28D8-B0B4-062B-2E8A96864C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5E510AC-691B-D372-8353-6540235B87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B60ABED-3346-5CD1-93FA-78FABBADA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D3324-CAE9-C448-AEBB-5F479A408AD6}" type="datetimeFigureOut">
              <a:rPr kumimoji="1" lang="zh-CN" altLang="en-US" smtClean="0"/>
              <a:t>2023/8/31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B0A4AD0-59FA-5187-469F-4E050642D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D15DC65-68A2-F6F0-04E5-D7902D56A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7DD03-06B1-8942-B830-497BE369CC4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82794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F25BD20-F481-1F32-3A95-118A50E71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F2CC1D5-E753-1EA1-2E98-7FB9D98966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2FC4CE-B77C-A778-1529-076DF24606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ED3324-CAE9-C448-AEBB-5F479A408AD6}" type="datetimeFigureOut">
              <a:rPr kumimoji="1" lang="zh-CN" altLang="en-US" smtClean="0"/>
              <a:t>2023/8/31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B6A043-D02E-090B-9008-16CBC64217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8E4B3D-7A4F-6901-F9E7-44F51AD247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67DD03-06B1-8942-B830-497BE369CC4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43456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jpeg"/><Relationship Id="rId3" Type="http://schemas.openxmlformats.org/officeDocument/2006/relationships/image" Target="../media/image29.png"/><Relationship Id="rId7" Type="http://schemas.openxmlformats.org/officeDocument/2006/relationships/image" Target="../media/image33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jpeg"/><Relationship Id="rId11" Type="http://schemas.openxmlformats.org/officeDocument/2006/relationships/image" Target="../media/image36.png"/><Relationship Id="rId5" Type="http://schemas.openxmlformats.org/officeDocument/2006/relationships/image" Target="../media/image31.gif"/><Relationship Id="rId10" Type="http://schemas.openxmlformats.org/officeDocument/2006/relationships/image" Target="../media/image35.png"/><Relationship Id="rId4" Type="http://schemas.openxmlformats.org/officeDocument/2006/relationships/image" Target="../media/image30.png"/><Relationship Id="rId9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13" Type="http://schemas.openxmlformats.org/officeDocument/2006/relationships/image" Target="../media/image16.jpe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jpeg"/><Relationship Id="rId15" Type="http://schemas.openxmlformats.org/officeDocument/2006/relationships/image" Target="../media/image18.png"/><Relationship Id="rId10" Type="http://schemas.openxmlformats.org/officeDocument/2006/relationships/image" Target="../media/image13.jpeg"/><Relationship Id="rId4" Type="http://schemas.openxmlformats.org/officeDocument/2006/relationships/image" Target="../media/image7.png"/><Relationship Id="rId9" Type="http://schemas.openxmlformats.org/officeDocument/2006/relationships/image" Target="../media/image12.jpeg"/><Relationship Id="rId14" Type="http://schemas.openxmlformats.org/officeDocument/2006/relationships/image" Target="../media/image17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jpeg"/><Relationship Id="rId3" Type="http://schemas.openxmlformats.org/officeDocument/2006/relationships/image" Target="../media/image20.jpeg"/><Relationship Id="rId7" Type="http://schemas.openxmlformats.org/officeDocument/2006/relationships/image" Target="../media/image23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jpe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8EF097-D2AB-FD3D-058D-DF977B2DEF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pic>
        <p:nvPicPr>
          <p:cNvPr id="1026" name="Picture 2" descr="对于气象数据而言,这个模型同样能够适用.">
            <a:extLst>
              <a:ext uri="{FF2B5EF4-FFF2-40B4-BE49-F238E27FC236}">
                <a16:creationId xmlns:a16="http://schemas.microsoft.com/office/drawing/2014/main" id="{655C3EC1-A1B8-762E-8A7F-069E39DA9D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101" y="87643"/>
            <a:ext cx="5649899" cy="4457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ikw模型">
            <a:extLst>
              <a:ext uri="{FF2B5EF4-FFF2-40B4-BE49-F238E27FC236}">
                <a16:creationId xmlns:a16="http://schemas.microsoft.com/office/drawing/2014/main" id="{C6F822F0-68D2-1F48-0B65-824BEA90FD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8079" y="249059"/>
            <a:ext cx="6372002" cy="3236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00235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B7E6AE78-4064-952C-A912-4B207780AA32}"/>
              </a:ext>
            </a:extLst>
          </p:cNvPr>
          <p:cNvSpPr/>
          <p:nvPr/>
        </p:nvSpPr>
        <p:spPr>
          <a:xfrm>
            <a:off x="862361" y="349405"/>
            <a:ext cx="3040566" cy="334536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" name="竖卷形 3">
            <a:extLst>
              <a:ext uri="{FF2B5EF4-FFF2-40B4-BE49-F238E27FC236}">
                <a16:creationId xmlns:a16="http://schemas.microsoft.com/office/drawing/2014/main" id="{12EB60D2-65F9-08CA-E499-DC01A0B1EA9C}"/>
              </a:ext>
            </a:extLst>
          </p:cNvPr>
          <p:cNvSpPr/>
          <p:nvPr/>
        </p:nvSpPr>
        <p:spPr>
          <a:xfrm>
            <a:off x="2665141" y="1616927"/>
            <a:ext cx="828908" cy="754566"/>
          </a:xfrm>
          <a:prstGeom prst="verticalScroll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HTML</a:t>
            </a:r>
            <a:endParaRPr kumimoji="1" lang="zh-CN" altLang="en-US" sz="1400" dirty="0"/>
          </a:p>
        </p:txBody>
      </p:sp>
      <p:sp>
        <p:nvSpPr>
          <p:cNvPr id="5" name="竖卷形 4">
            <a:extLst>
              <a:ext uri="{FF2B5EF4-FFF2-40B4-BE49-F238E27FC236}">
                <a16:creationId xmlns:a16="http://schemas.microsoft.com/office/drawing/2014/main" id="{5071C7FE-B3C4-5F5C-A1F9-63086707BAA0}"/>
              </a:ext>
            </a:extLst>
          </p:cNvPr>
          <p:cNvSpPr/>
          <p:nvPr/>
        </p:nvSpPr>
        <p:spPr>
          <a:xfrm>
            <a:off x="2382644" y="572430"/>
            <a:ext cx="951571" cy="754566"/>
          </a:xfrm>
          <a:prstGeom prst="verticalScroll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Image</a:t>
            </a:r>
            <a:endParaRPr kumimoji="1" lang="zh-CN" altLang="en-US" sz="1400" dirty="0"/>
          </a:p>
        </p:txBody>
      </p:sp>
      <p:sp>
        <p:nvSpPr>
          <p:cNvPr id="6" name="竖卷形 5">
            <a:extLst>
              <a:ext uri="{FF2B5EF4-FFF2-40B4-BE49-F238E27FC236}">
                <a16:creationId xmlns:a16="http://schemas.microsoft.com/office/drawing/2014/main" id="{5875333B-A27C-3515-C13B-BFECFF0252DE}"/>
              </a:ext>
            </a:extLst>
          </p:cNvPr>
          <p:cNvSpPr/>
          <p:nvPr/>
        </p:nvSpPr>
        <p:spPr>
          <a:xfrm>
            <a:off x="2613102" y="2732049"/>
            <a:ext cx="698810" cy="698810"/>
          </a:xfrm>
          <a:prstGeom prst="verticalScroll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CSS</a:t>
            </a:r>
            <a:endParaRPr kumimoji="1" lang="zh-CN" altLang="en-US" sz="1400" dirty="0"/>
          </a:p>
        </p:txBody>
      </p:sp>
      <p:sp>
        <p:nvSpPr>
          <p:cNvPr id="7" name="竖卷形 6">
            <a:extLst>
              <a:ext uri="{FF2B5EF4-FFF2-40B4-BE49-F238E27FC236}">
                <a16:creationId xmlns:a16="http://schemas.microsoft.com/office/drawing/2014/main" id="{EF421C1A-7D64-4BFF-1BF7-3F0B6992326A}"/>
              </a:ext>
            </a:extLst>
          </p:cNvPr>
          <p:cNvSpPr/>
          <p:nvPr/>
        </p:nvSpPr>
        <p:spPr>
          <a:xfrm>
            <a:off x="1371599" y="1312127"/>
            <a:ext cx="698810" cy="698810"/>
          </a:xfrm>
          <a:prstGeom prst="verticalScroll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JS</a:t>
            </a:r>
            <a:endParaRPr kumimoji="1" lang="zh-CN" altLang="en-US" sz="1400" dirty="0"/>
          </a:p>
        </p:txBody>
      </p:sp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5D537960-67E5-17C8-FCBE-86FD9D391E86}"/>
              </a:ext>
            </a:extLst>
          </p:cNvPr>
          <p:cNvCxnSpPr>
            <a:stCxn id="5" idx="2"/>
            <a:endCxn id="4" idx="0"/>
          </p:cNvCxnSpPr>
          <p:nvPr/>
        </p:nvCxnSpPr>
        <p:spPr>
          <a:xfrm>
            <a:off x="2858430" y="1326996"/>
            <a:ext cx="221165" cy="2899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751F9FDD-42FB-66EC-3A97-F3B6CD66628C}"/>
              </a:ext>
            </a:extLst>
          </p:cNvPr>
          <p:cNvCxnSpPr>
            <a:cxnSpLocks/>
            <a:stCxn id="6" idx="0"/>
            <a:endCxn id="4" idx="2"/>
          </p:cNvCxnSpPr>
          <p:nvPr/>
        </p:nvCxnSpPr>
        <p:spPr>
          <a:xfrm flipV="1">
            <a:off x="2962507" y="2371493"/>
            <a:ext cx="117088" cy="3605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68F83A9E-07C6-4313-ED7B-060D541B85B1}"/>
              </a:ext>
            </a:extLst>
          </p:cNvPr>
          <p:cNvCxnSpPr>
            <a:cxnSpLocks/>
            <a:stCxn id="7" idx="3"/>
            <a:endCxn id="4" idx="1"/>
          </p:cNvCxnSpPr>
          <p:nvPr/>
        </p:nvCxnSpPr>
        <p:spPr>
          <a:xfrm>
            <a:off x="1983058" y="1661532"/>
            <a:ext cx="776404" cy="3326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竖卷形 16">
            <a:extLst>
              <a:ext uri="{FF2B5EF4-FFF2-40B4-BE49-F238E27FC236}">
                <a16:creationId xmlns:a16="http://schemas.microsoft.com/office/drawing/2014/main" id="{02B8135E-553B-C1AC-6828-90DD39E1780E}"/>
              </a:ext>
            </a:extLst>
          </p:cNvPr>
          <p:cNvSpPr/>
          <p:nvPr/>
        </p:nvSpPr>
        <p:spPr>
          <a:xfrm>
            <a:off x="1475677" y="2551771"/>
            <a:ext cx="836342" cy="698810"/>
          </a:xfrm>
          <a:prstGeom prst="verticalScroll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Media</a:t>
            </a:r>
            <a:endParaRPr kumimoji="1" lang="zh-CN" altLang="en-US" sz="1400" dirty="0"/>
          </a:p>
        </p:txBody>
      </p: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67732A4B-7F0A-271C-5585-D4D6A2F3FC7E}"/>
              </a:ext>
            </a:extLst>
          </p:cNvPr>
          <p:cNvCxnSpPr>
            <a:cxnSpLocks/>
            <a:stCxn id="17" idx="0"/>
            <a:endCxn id="4" idx="1"/>
          </p:cNvCxnSpPr>
          <p:nvPr/>
        </p:nvCxnSpPr>
        <p:spPr>
          <a:xfrm flipV="1">
            <a:off x="1893848" y="1994210"/>
            <a:ext cx="865614" cy="5575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8D8DC2DF-D69E-FA93-0EF6-A8C4EF69FB3F}"/>
              </a:ext>
            </a:extLst>
          </p:cNvPr>
          <p:cNvSpPr txBox="1"/>
          <p:nvPr/>
        </p:nvSpPr>
        <p:spPr>
          <a:xfrm>
            <a:off x="1077950" y="520390"/>
            <a:ext cx="815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网页</a:t>
            </a:r>
          </a:p>
        </p:txBody>
      </p:sp>
      <p:sp>
        <p:nvSpPr>
          <p:cNvPr id="25" name="磁盘 24">
            <a:extLst>
              <a:ext uri="{FF2B5EF4-FFF2-40B4-BE49-F238E27FC236}">
                <a16:creationId xmlns:a16="http://schemas.microsoft.com/office/drawing/2014/main" id="{7040AC8B-015B-66BC-E1B8-0B55593CB692}"/>
              </a:ext>
            </a:extLst>
          </p:cNvPr>
          <p:cNvSpPr/>
          <p:nvPr/>
        </p:nvSpPr>
        <p:spPr>
          <a:xfrm>
            <a:off x="5865542" y="1405053"/>
            <a:ext cx="973873" cy="1237785"/>
          </a:xfrm>
          <a:prstGeom prst="flowChartMagneticDisk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信息库</a:t>
            </a:r>
          </a:p>
        </p:txBody>
      </p:sp>
      <p:sp>
        <p:nvSpPr>
          <p:cNvPr id="27" name="可选流程 26">
            <a:extLst>
              <a:ext uri="{FF2B5EF4-FFF2-40B4-BE49-F238E27FC236}">
                <a16:creationId xmlns:a16="http://schemas.microsoft.com/office/drawing/2014/main" id="{8CA3BC8D-6C17-80C3-6FD0-B797C10C1329}"/>
              </a:ext>
            </a:extLst>
          </p:cNvPr>
          <p:cNvSpPr/>
          <p:nvPr/>
        </p:nvSpPr>
        <p:spPr>
          <a:xfrm>
            <a:off x="4267199" y="1713571"/>
            <a:ext cx="1248937" cy="624468"/>
          </a:xfrm>
          <a:prstGeom prst="flowChartAlternate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Web</a:t>
            </a:r>
            <a:r>
              <a:rPr kumimoji="1" lang="zh-CN" altLang="en-US" dirty="0"/>
              <a:t> </a:t>
            </a:r>
            <a:r>
              <a:rPr kumimoji="1" lang="en-US" altLang="zh-CN" dirty="0"/>
              <a:t>Clipper</a:t>
            </a:r>
            <a:endParaRPr kumimoji="1" lang="zh-CN" altLang="en-US" dirty="0"/>
          </a:p>
        </p:txBody>
      </p:sp>
      <p:cxnSp>
        <p:nvCxnSpPr>
          <p:cNvPr id="28" name="直线箭头连接符 27">
            <a:extLst>
              <a:ext uri="{FF2B5EF4-FFF2-40B4-BE49-F238E27FC236}">
                <a16:creationId xmlns:a16="http://schemas.microsoft.com/office/drawing/2014/main" id="{88D7C634-378A-05C5-2E8F-B1E4748D427D}"/>
              </a:ext>
            </a:extLst>
          </p:cNvPr>
          <p:cNvCxnSpPr>
            <a:cxnSpLocks/>
            <a:stCxn id="8" idx="3"/>
            <a:endCxn id="27" idx="1"/>
          </p:cNvCxnSpPr>
          <p:nvPr/>
        </p:nvCxnSpPr>
        <p:spPr>
          <a:xfrm>
            <a:off x="3902927" y="2022088"/>
            <a:ext cx="364272" cy="3717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直线箭头连接符 30">
            <a:extLst>
              <a:ext uri="{FF2B5EF4-FFF2-40B4-BE49-F238E27FC236}">
                <a16:creationId xmlns:a16="http://schemas.microsoft.com/office/drawing/2014/main" id="{D4D6A40E-607C-4229-66CB-97DB72534326}"/>
              </a:ext>
            </a:extLst>
          </p:cNvPr>
          <p:cNvCxnSpPr>
            <a:cxnSpLocks/>
            <a:stCxn id="27" idx="3"/>
            <a:endCxn id="25" idx="2"/>
          </p:cNvCxnSpPr>
          <p:nvPr/>
        </p:nvCxnSpPr>
        <p:spPr>
          <a:xfrm flipV="1">
            <a:off x="5516136" y="2023946"/>
            <a:ext cx="349406" cy="1859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37706143-20CC-58EF-C459-1D300D077E2E}"/>
              </a:ext>
            </a:extLst>
          </p:cNvPr>
          <p:cNvSpPr txBox="1"/>
          <p:nvPr/>
        </p:nvSpPr>
        <p:spPr>
          <a:xfrm>
            <a:off x="4200293" y="2433858"/>
            <a:ext cx="214513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sz="1400" dirty="0"/>
              <a:t>下载所有资源</a:t>
            </a:r>
            <a:endParaRPr kumimoji="1" lang="en-US" altLang="zh-CN" sz="1400" dirty="0"/>
          </a:p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sz="1400" dirty="0"/>
              <a:t>去掉网页中多余部分</a:t>
            </a:r>
            <a:endParaRPr kumimoji="1" lang="en-US" altLang="zh-CN" sz="1400" dirty="0"/>
          </a:p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sz="1400" dirty="0"/>
              <a:t>修改格式（可选）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D95CC39A-6AD5-9E70-F994-0B87A21F554C}"/>
              </a:ext>
            </a:extLst>
          </p:cNvPr>
          <p:cNvSpPr txBox="1"/>
          <p:nvPr/>
        </p:nvSpPr>
        <p:spPr>
          <a:xfrm>
            <a:off x="4224260" y="798451"/>
            <a:ext cx="2872902" cy="73866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l"/>
            </a:pPr>
            <a:r>
              <a:rPr kumimoji="1" lang="zh-CN" altLang="en-US" sz="1400" dirty="0">
                <a:solidFill>
                  <a:schemeClr val="bg1"/>
                </a:solidFill>
              </a:rPr>
              <a:t>知识库内置，</a:t>
            </a:r>
            <a:r>
              <a:rPr kumimoji="1" lang="en-US" altLang="zh-CN" sz="1400" dirty="0">
                <a:solidFill>
                  <a:schemeClr val="bg1"/>
                </a:solidFill>
              </a:rPr>
              <a:t>Notion</a:t>
            </a:r>
            <a:r>
              <a:rPr kumimoji="1" lang="zh-CN" altLang="en-US" sz="1400" dirty="0">
                <a:solidFill>
                  <a:schemeClr val="bg1"/>
                </a:solidFill>
              </a:rPr>
              <a:t>，印象</a:t>
            </a:r>
            <a:r>
              <a:rPr kumimoji="1" lang="en-US" altLang="zh-CN" sz="1400" dirty="0">
                <a:solidFill>
                  <a:schemeClr val="bg1"/>
                </a:solidFill>
              </a:rPr>
              <a:t>……</a:t>
            </a:r>
          </a:p>
          <a:p>
            <a:pPr marL="285750" indent="-285750">
              <a:buFont typeface="Wingdings" pitchFamily="2" charset="2"/>
              <a:buChar char="l"/>
            </a:pPr>
            <a:r>
              <a:rPr kumimoji="1" lang="zh-CN" altLang="en-US" sz="1400" dirty="0">
                <a:solidFill>
                  <a:schemeClr val="bg1"/>
                </a:solidFill>
              </a:rPr>
              <a:t>独立的扩展</a:t>
            </a:r>
            <a:endParaRPr kumimoji="1" lang="en-US" altLang="zh-CN" sz="1400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l"/>
            </a:pPr>
            <a:r>
              <a:rPr kumimoji="1" lang="zh-CN" altLang="en-US" sz="1400" dirty="0">
                <a:solidFill>
                  <a:schemeClr val="bg1"/>
                </a:solidFill>
              </a:rPr>
              <a:t>稍后阅读内置</a:t>
            </a:r>
            <a:endParaRPr kumimoji="1" lang="en-US" altLang="zh-CN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36311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D95CAC2-145E-38AF-14AD-0A0979E24B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261" y="2294673"/>
            <a:ext cx="2667000" cy="23876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FFF7E76-BE36-3E68-8DD7-0B7EDB0FD2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1163" y="886134"/>
            <a:ext cx="6325135" cy="281707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1C8192B-CBC0-22B8-3868-F6DD1EB732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8479" y="3648521"/>
            <a:ext cx="4673600" cy="151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31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磁盘 4">
            <a:extLst>
              <a:ext uri="{FF2B5EF4-FFF2-40B4-BE49-F238E27FC236}">
                <a16:creationId xmlns:a16="http://schemas.microsoft.com/office/drawing/2014/main" id="{D1A4E3E6-22AC-CD6C-6815-D62493042CDD}"/>
              </a:ext>
            </a:extLst>
          </p:cNvPr>
          <p:cNvSpPr/>
          <p:nvPr/>
        </p:nvSpPr>
        <p:spPr>
          <a:xfrm>
            <a:off x="1613210" y="2966224"/>
            <a:ext cx="951571" cy="1055649"/>
          </a:xfrm>
          <a:prstGeom prst="flowChartMagneticDisk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网站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47AC9DE-019F-AE44-4143-BC8B187CC1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9000" y="1548066"/>
            <a:ext cx="800410" cy="800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肘形连接符 9">
            <a:extLst>
              <a:ext uri="{FF2B5EF4-FFF2-40B4-BE49-F238E27FC236}">
                <a16:creationId xmlns:a16="http://schemas.microsoft.com/office/drawing/2014/main" id="{8B7A239A-9190-B469-7ABA-76660268B250}"/>
              </a:ext>
            </a:extLst>
          </p:cNvPr>
          <p:cNvCxnSpPr>
            <a:cxnSpLocks/>
            <a:stCxn id="5" idx="1"/>
            <a:endCxn id="1030" idx="2"/>
          </p:cNvCxnSpPr>
          <p:nvPr/>
        </p:nvCxnSpPr>
        <p:spPr>
          <a:xfrm rot="5400000" flipH="1" flipV="1">
            <a:off x="2685063" y="1822085"/>
            <a:ext cx="548072" cy="174020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肘形连接符 12">
            <a:extLst>
              <a:ext uri="{FF2B5EF4-FFF2-40B4-BE49-F238E27FC236}">
                <a16:creationId xmlns:a16="http://schemas.microsoft.com/office/drawing/2014/main" id="{E69BC128-423A-BDDA-6463-403744FC57F9}"/>
              </a:ext>
            </a:extLst>
          </p:cNvPr>
          <p:cNvCxnSpPr>
            <a:cxnSpLocks/>
            <a:stCxn id="5" idx="3"/>
            <a:endCxn id="1032" idx="0"/>
          </p:cNvCxnSpPr>
          <p:nvPr/>
        </p:nvCxnSpPr>
        <p:spPr>
          <a:xfrm rot="16200000" flipH="1">
            <a:off x="2748770" y="3362098"/>
            <a:ext cx="416207" cy="173575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CD309514-906C-FE86-03A4-D431D7C7192A}"/>
              </a:ext>
            </a:extLst>
          </p:cNvPr>
          <p:cNvSpPr txBox="1"/>
          <p:nvPr/>
        </p:nvSpPr>
        <p:spPr>
          <a:xfrm>
            <a:off x="2502739" y="2525597"/>
            <a:ext cx="902811" cy="30777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en-US" altLang="zh-CN" sz="1400" dirty="0"/>
              <a:t>Web</a:t>
            </a:r>
            <a:r>
              <a:rPr kumimoji="1" lang="zh-CN" altLang="en-US" sz="1400" dirty="0"/>
              <a:t>服务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DBE52A1B-663C-4DA1-98C9-F4789931760C}"/>
              </a:ext>
            </a:extLst>
          </p:cNvPr>
          <p:cNvSpPr txBox="1"/>
          <p:nvPr/>
        </p:nvSpPr>
        <p:spPr>
          <a:xfrm>
            <a:off x="2496314" y="4076088"/>
            <a:ext cx="833883" cy="30777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>
              <a:defRPr kumimoji="1" sz="1400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dirty="0"/>
              <a:t>RSS</a:t>
            </a:r>
            <a:r>
              <a:rPr lang="zh-CN" altLang="en-US" dirty="0"/>
              <a:t>服务</a:t>
            </a:r>
          </a:p>
        </p:txBody>
      </p:sp>
      <p:pic>
        <p:nvPicPr>
          <p:cNvPr id="1030" name="Picture 6" descr="HTML - Wikipedia">
            <a:extLst>
              <a:ext uri="{FF2B5EF4-FFF2-40B4-BE49-F238E27FC236}">
                <a16:creationId xmlns:a16="http://schemas.microsoft.com/office/drawing/2014/main" id="{68F13CDF-6BF3-00DE-5DF3-DECC40B290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0851" y="1481449"/>
            <a:ext cx="936703" cy="936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XML OR HTML? • Nigeria's Premier Digital Branding Partner">
            <a:extLst>
              <a:ext uri="{FF2B5EF4-FFF2-40B4-BE49-F238E27FC236}">
                <a16:creationId xmlns:a16="http://schemas.microsoft.com/office/drawing/2014/main" id="{8BAB9E34-FD12-4BA3-8345-FC727DF9EA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9165" y="4438080"/>
            <a:ext cx="971172" cy="891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XML Structure Overview">
            <a:extLst>
              <a:ext uri="{FF2B5EF4-FFF2-40B4-BE49-F238E27FC236}">
                <a16:creationId xmlns:a16="http://schemas.microsoft.com/office/drawing/2014/main" id="{E34A62DE-4369-D634-A632-94E45C2FE0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894" y="4577773"/>
            <a:ext cx="1568769" cy="999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What Are HTML and CSS and What Are They For? - EPICODE">
            <a:extLst>
              <a:ext uri="{FF2B5EF4-FFF2-40B4-BE49-F238E27FC236}">
                <a16:creationId xmlns:a16="http://schemas.microsoft.com/office/drawing/2014/main" id="{AB75E515-55B2-99FB-7BD3-F0F84E0818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8995" y="1029379"/>
            <a:ext cx="1341399" cy="1341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大象的墨水屏篇五十七：打破信息茧房，聊过时的RSS服务在墨水屏上订阅- 极客IT网">
            <a:extLst>
              <a:ext uri="{FF2B5EF4-FFF2-40B4-BE49-F238E27FC236}">
                <a16:creationId xmlns:a16="http://schemas.microsoft.com/office/drawing/2014/main" id="{F83C84C0-B581-2AE8-8937-C78D03DFBF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53" t="13829" r="57021" b="17955"/>
          <a:stretch/>
        </p:blipFill>
        <p:spPr bwMode="auto">
          <a:xfrm>
            <a:off x="2709124" y="3695647"/>
            <a:ext cx="408261" cy="373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免费的Web服务| 赢图云">
            <a:extLst>
              <a:ext uri="{FF2B5EF4-FFF2-40B4-BE49-F238E27FC236}">
                <a16:creationId xmlns:a16="http://schemas.microsoft.com/office/drawing/2014/main" id="{02C8D207-F1AE-9DD9-241F-0336DF6BC6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542" y="2845117"/>
            <a:ext cx="529450" cy="52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8" name="肘形连接符 27">
            <a:extLst>
              <a:ext uri="{FF2B5EF4-FFF2-40B4-BE49-F238E27FC236}">
                <a16:creationId xmlns:a16="http://schemas.microsoft.com/office/drawing/2014/main" id="{36AE3B37-ABFD-7E2E-8ADC-F9C3D9822DDD}"/>
              </a:ext>
            </a:extLst>
          </p:cNvPr>
          <p:cNvCxnSpPr>
            <a:cxnSpLocks/>
            <a:stCxn id="1030" idx="3"/>
            <a:endCxn id="1026" idx="1"/>
          </p:cNvCxnSpPr>
          <p:nvPr/>
        </p:nvCxnSpPr>
        <p:spPr>
          <a:xfrm flipV="1">
            <a:off x="4297554" y="1948271"/>
            <a:ext cx="471446" cy="153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1" name="Picture 12" descr="Feedly - Wikipedia">
            <a:extLst>
              <a:ext uri="{FF2B5EF4-FFF2-40B4-BE49-F238E27FC236}">
                <a16:creationId xmlns:a16="http://schemas.microsoft.com/office/drawing/2014/main" id="{B217C5F2-AE18-E1CB-7FCD-957E23C2F0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9000" y="4521155"/>
            <a:ext cx="802721" cy="721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文本框 31">
            <a:extLst>
              <a:ext uri="{FF2B5EF4-FFF2-40B4-BE49-F238E27FC236}">
                <a16:creationId xmlns:a16="http://schemas.microsoft.com/office/drawing/2014/main" id="{93121D9E-04DD-8D03-D313-0EC8314BFCF1}"/>
              </a:ext>
            </a:extLst>
          </p:cNvPr>
          <p:cNvSpPr txBox="1"/>
          <p:nvPr/>
        </p:nvSpPr>
        <p:spPr>
          <a:xfrm>
            <a:off x="4769000" y="2417320"/>
            <a:ext cx="723275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zh-CN" altLang="en-US" sz="1400" dirty="0"/>
              <a:t>浏览器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D177D42E-86A6-CD29-9650-459495B16C70}"/>
              </a:ext>
            </a:extLst>
          </p:cNvPr>
          <p:cNvSpPr txBox="1"/>
          <p:nvPr/>
        </p:nvSpPr>
        <p:spPr>
          <a:xfrm>
            <a:off x="4662495" y="5199500"/>
            <a:ext cx="1013419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zh-CN" sz="1400" dirty="0"/>
              <a:t>RSS</a:t>
            </a:r>
            <a:r>
              <a:rPr kumimoji="1" lang="zh-CN" altLang="en-US" sz="1400" dirty="0"/>
              <a:t>阅读器</a:t>
            </a:r>
          </a:p>
        </p:txBody>
      </p:sp>
      <p:cxnSp>
        <p:nvCxnSpPr>
          <p:cNvPr id="34" name="肘形连接符 33">
            <a:extLst>
              <a:ext uri="{FF2B5EF4-FFF2-40B4-BE49-F238E27FC236}">
                <a16:creationId xmlns:a16="http://schemas.microsoft.com/office/drawing/2014/main" id="{12A18B0E-91A0-FE23-E7BE-0A880A10E58D}"/>
              </a:ext>
            </a:extLst>
          </p:cNvPr>
          <p:cNvCxnSpPr>
            <a:cxnSpLocks/>
            <a:stCxn id="1032" idx="3"/>
            <a:endCxn id="31" idx="1"/>
          </p:cNvCxnSpPr>
          <p:nvPr/>
        </p:nvCxnSpPr>
        <p:spPr>
          <a:xfrm flipV="1">
            <a:off x="4310337" y="4881872"/>
            <a:ext cx="458663" cy="177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7" name="图片 36">
            <a:extLst>
              <a:ext uri="{FF2B5EF4-FFF2-40B4-BE49-F238E27FC236}">
                <a16:creationId xmlns:a16="http://schemas.microsoft.com/office/drawing/2014/main" id="{A52B836F-E1CA-2BDD-486D-F731CF27B06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509207" y="412256"/>
            <a:ext cx="3179045" cy="2697586"/>
          </a:xfrm>
          <a:prstGeom prst="rect">
            <a:avLst/>
          </a:prstGeom>
        </p:spPr>
      </p:pic>
      <p:cxnSp>
        <p:nvCxnSpPr>
          <p:cNvPr id="38" name="肘形连接符 37">
            <a:extLst>
              <a:ext uri="{FF2B5EF4-FFF2-40B4-BE49-F238E27FC236}">
                <a16:creationId xmlns:a16="http://schemas.microsoft.com/office/drawing/2014/main" id="{002CC859-DB22-A4B6-D011-5CFE3E00DC8E}"/>
              </a:ext>
            </a:extLst>
          </p:cNvPr>
          <p:cNvCxnSpPr>
            <a:cxnSpLocks/>
            <a:stCxn id="1026" idx="3"/>
            <a:endCxn id="37" idx="1"/>
          </p:cNvCxnSpPr>
          <p:nvPr/>
        </p:nvCxnSpPr>
        <p:spPr>
          <a:xfrm flipV="1">
            <a:off x="5569410" y="1761049"/>
            <a:ext cx="939797" cy="18722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42" name="图片 41">
            <a:extLst>
              <a:ext uri="{FF2B5EF4-FFF2-40B4-BE49-F238E27FC236}">
                <a16:creationId xmlns:a16="http://schemas.microsoft.com/office/drawing/2014/main" id="{C5D57F17-702B-1921-37BA-20DB12DE857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286183" y="3695647"/>
            <a:ext cx="4693764" cy="2332350"/>
          </a:xfrm>
          <a:prstGeom prst="rect">
            <a:avLst/>
          </a:prstGeom>
        </p:spPr>
      </p:pic>
      <p:cxnSp>
        <p:nvCxnSpPr>
          <p:cNvPr id="43" name="肘形连接符 42">
            <a:extLst>
              <a:ext uri="{FF2B5EF4-FFF2-40B4-BE49-F238E27FC236}">
                <a16:creationId xmlns:a16="http://schemas.microsoft.com/office/drawing/2014/main" id="{72073CA9-9BF2-C561-9BBC-14DC8B83ACF5}"/>
              </a:ext>
            </a:extLst>
          </p:cNvPr>
          <p:cNvCxnSpPr>
            <a:cxnSpLocks/>
            <a:stCxn id="31" idx="3"/>
            <a:endCxn id="42" idx="1"/>
          </p:cNvCxnSpPr>
          <p:nvPr/>
        </p:nvCxnSpPr>
        <p:spPr>
          <a:xfrm flipV="1">
            <a:off x="5571721" y="4861822"/>
            <a:ext cx="714462" cy="2005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53137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矩形 50">
            <a:extLst>
              <a:ext uri="{FF2B5EF4-FFF2-40B4-BE49-F238E27FC236}">
                <a16:creationId xmlns:a16="http://schemas.microsoft.com/office/drawing/2014/main" id="{AB49698F-D631-1BD8-9B28-AA943EF637EA}"/>
              </a:ext>
            </a:extLst>
          </p:cNvPr>
          <p:cNvSpPr/>
          <p:nvPr/>
        </p:nvSpPr>
        <p:spPr>
          <a:xfrm>
            <a:off x="1688203" y="3429984"/>
            <a:ext cx="2199416" cy="195682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96B80C97-AD4F-D71B-3E09-ED81D8A97B75}"/>
              </a:ext>
            </a:extLst>
          </p:cNvPr>
          <p:cNvSpPr/>
          <p:nvPr/>
        </p:nvSpPr>
        <p:spPr>
          <a:xfrm>
            <a:off x="1703183" y="833718"/>
            <a:ext cx="2199416" cy="25372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磁盘 3">
            <a:extLst>
              <a:ext uri="{FF2B5EF4-FFF2-40B4-BE49-F238E27FC236}">
                <a16:creationId xmlns:a16="http://schemas.microsoft.com/office/drawing/2014/main" id="{4E38866D-54C9-1309-3BB5-0F7D49E047B9}"/>
              </a:ext>
            </a:extLst>
          </p:cNvPr>
          <p:cNvSpPr/>
          <p:nvPr/>
        </p:nvSpPr>
        <p:spPr>
          <a:xfrm>
            <a:off x="1933315" y="1557890"/>
            <a:ext cx="657485" cy="790863"/>
          </a:xfrm>
          <a:prstGeom prst="flowChartMagneticDisk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网站</a:t>
            </a:r>
          </a:p>
        </p:txBody>
      </p:sp>
      <p:pic>
        <p:nvPicPr>
          <p:cNvPr id="14" name="Picture 16" descr="大象的墨水屏篇五十七：打破信息茧房，聊过时的RSS服务在墨水屏上订阅- 极客IT网">
            <a:extLst>
              <a:ext uri="{FF2B5EF4-FFF2-40B4-BE49-F238E27FC236}">
                <a16:creationId xmlns:a16="http://schemas.microsoft.com/office/drawing/2014/main" id="{53971C0C-9CAA-E3A7-4A0D-EC6B4ECCF7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53" t="13829" r="57021" b="17955"/>
          <a:stretch/>
        </p:blipFill>
        <p:spPr bwMode="auto">
          <a:xfrm>
            <a:off x="2927502" y="1946088"/>
            <a:ext cx="408261" cy="373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2" descr="Feedly - Wikipedia">
            <a:extLst>
              <a:ext uri="{FF2B5EF4-FFF2-40B4-BE49-F238E27FC236}">
                <a16:creationId xmlns:a16="http://schemas.microsoft.com/office/drawing/2014/main" id="{AFA975B7-D865-D437-E4D6-2317A1CC32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1353" y="2765312"/>
            <a:ext cx="802721" cy="721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35612078-C983-40B2-6998-E9F14F5EFABA}"/>
              </a:ext>
            </a:extLst>
          </p:cNvPr>
          <p:cNvSpPr txBox="1"/>
          <p:nvPr/>
        </p:nvSpPr>
        <p:spPr>
          <a:xfrm>
            <a:off x="5336003" y="3555944"/>
            <a:ext cx="1013419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zh-CN" sz="1400" dirty="0"/>
              <a:t>RSS</a:t>
            </a:r>
            <a:r>
              <a:rPr kumimoji="1" lang="zh-CN" altLang="en-US" sz="1400" dirty="0"/>
              <a:t>阅读器</a:t>
            </a:r>
          </a:p>
        </p:txBody>
      </p:sp>
      <p:sp>
        <p:nvSpPr>
          <p:cNvPr id="46" name="磁盘 45">
            <a:extLst>
              <a:ext uri="{FF2B5EF4-FFF2-40B4-BE49-F238E27FC236}">
                <a16:creationId xmlns:a16="http://schemas.microsoft.com/office/drawing/2014/main" id="{7D21B39A-70DB-D491-7945-5D4060C30144}"/>
              </a:ext>
            </a:extLst>
          </p:cNvPr>
          <p:cNvSpPr/>
          <p:nvPr/>
        </p:nvSpPr>
        <p:spPr>
          <a:xfrm>
            <a:off x="1933313" y="4509247"/>
            <a:ext cx="657485" cy="790863"/>
          </a:xfrm>
          <a:prstGeom prst="flowChartMagneticDisk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网站</a:t>
            </a:r>
          </a:p>
        </p:txBody>
      </p:sp>
      <p:sp>
        <p:nvSpPr>
          <p:cNvPr id="47" name="磁盘 46">
            <a:extLst>
              <a:ext uri="{FF2B5EF4-FFF2-40B4-BE49-F238E27FC236}">
                <a16:creationId xmlns:a16="http://schemas.microsoft.com/office/drawing/2014/main" id="{B201FF7E-1985-55FF-8CCE-7A18CE776A3F}"/>
              </a:ext>
            </a:extLst>
          </p:cNvPr>
          <p:cNvSpPr/>
          <p:nvPr/>
        </p:nvSpPr>
        <p:spPr>
          <a:xfrm>
            <a:off x="2787911" y="2437416"/>
            <a:ext cx="657485" cy="790863"/>
          </a:xfrm>
          <a:prstGeom prst="flowChartMagneticDisk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网站</a:t>
            </a:r>
          </a:p>
        </p:txBody>
      </p:sp>
      <p:sp>
        <p:nvSpPr>
          <p:cNvPr id="48" name="磁盘 47">
            <a:extLst>
              <a:ext uri="{FF2B5EF4-FFF2-40B4-BE49-F238E27FC236}">
                <a16:creationId xmlns:a16="http://schemas.microsoft.com/office/drawing/2014/main" id="{FF23573D-6B6B-EEEE-90DF-E7968B505322}"/>
              </a:ext>
            </a:extLst>
          </p:cNvPr>
          <p:cNvSpPr/>
          <p:nvPr/>
        </p:nvSpPr>
        <p:spPr>
          <a:xfrm>
            <a:off x="2802891" y="993661"/>
            <a:ext cx="657485" cy="790863"/>
          </a:xfrm>
          <a:prstGeom prst="flowChartMagneticDisk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网站</a:t>
            </a:r>
          </a:p>
        </p:txBody>
      </p:sp>
      <p:sp>
        <p:nvSpPr>
          <p:cNvPr id="49" name="磁盘 48">
            <a:extLst>
              <a:ext uri="{FF2B5EF4-FFF2-40B4-BE49-F238E27FC236}">
                <a16:creationId xmlns:a16="http://schemas.microsoft.com/office/drawing/2014/main" id="{7AC877CE-8EC8-7675-9BA8-F8C3548490D9}"/>
              </a:ext>
            </a:extLst>
          </p:cNvPr>
          <p:cNvSpPr/>
          <p:nvPr/>
        </p:nvSpPr>
        <p:spPr>
          <a:xfrm>
            <a:off x="1933315" y="3486745"/>
            <a:ext cx="657485" cy="790863"/>
          </a:xfrm>
          <a:prstGeom prst="flowChartMagneticDisk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网站</a:t>
            </a:r>
          </a:p>
        </p:txBody>
      </p:sp>
      <p:sp>
        <p:nvSpPr>
          <p:cNvPr id="52" name="磁盘 51">
            <a:extLst>
              <a:ext uri="{FF2B5EF4-FFF2-40B4-BE49-F238E27FC236}">
                <a16:creationId xmlns:a16="http://schemas.microsoft.com/office/drawing/2014/main" id="{443815B4-E2E6-BC16-1AE7-583ABB483F1F}"/>
              </a:ext>
            </a:extLst>
          </p:cNvPr>
          <p:cNvSpPr/>
          <p:nvPr/>
        </p:nvSpPr>
        <p:spPr>
          <a:xfrm>
            <a:off x="2986247" y="4031801"/>
            <a:ext cx="657485" cy="790863"/>
          </a:xfrm>
          <a:prstGeom prst="flowChartMagneticDisk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网站</a:t>
            </a:r>
          </a:p>
        </p:txBody>
      </p:sp>
      <p:pic>
        <p:nvPicPr>
          <p:cNvPr id="2050" name="Picture 2" descr="Introduction | RSSHub">
            <a:extLst>
              <a:ext uri="{FF2B5EF4-FFF2-40B4-BE49-F238E27FC236}">
                <a16:creationId xmlns:a16="http://schemas.microsoft.com/office/drawing/2014/main" id="{4922AF13-AE1B-660B-137A-703FFA003D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1021" y="3870165"/>
            <a:ext cx="662990" cy="662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4" name="肘形连接符 53">
            <a:extLst>
              <a:ext uri="{FF2B5EF4-FFF2-40B4-BE49-F238E27FC236}">
                <a16:creationId xmlns:a16="http://schemas.microsoft.com/office/drawing/2014/main" id="{DA68321D-7971-18DA-2A0A-BAA8454CC4C2}"/>
              </a:ext>
            </a:extLst>
          </p:cNvPr>
          <p:cNvCxnSpPr>
            <a:stCxn id="51" idx="3"/>
            <a:endCxn id="2050" idx="1"/>
          </p:cNvCxnSpPr>
          <p:nvPr/>
        </p:nvCxnSpPr>
        <p:spPr>
          <a:xfrm flipV="1">
            <a:off x="3887619" y="4201660"/>
            <a:ext cx="483402" cy="206734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肘形连接符 54">
            <a:extLst>
              <a:ext uri="{FF2B5EF4-FFF2-40B4-BE49-F238E27FC236}">
                <a16:creationId xmlns:a16="http://schemas.microsoft.com/office/drawing/2014/main" id="{01C31185-6A35-021B-F717-1C9B9E5EEF38}"/>
              </a:ext>
            </a:extLst>
          </p:cNvPr>
          <p:cNvCxnSpPr>
            <a:cxnSpLocks/>
            <a:stCxn id="50" idx="3"/>
            <a:endCxn id="17" idx="0"/>
          </p:cNvCxnSpPr>
          <p:nvPr/>
        </p:nvCxnSpPr>
        <p:spPr>
          <a:xfrm>
            <a:off x="3902599" y="2102322"/>
            <a:ext cx="1940115" cy="662990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框 60">
            <a:extLst>
              <a:ext uri="{FF2B5EF4-FFF2-40B4-BE49-F238E27FC236}">
                <a16:creationId xmlns:a16="http://schemas.microsoft.com/office/drawing/2014/main" id="{03F2A17C-9088-00AE-CD89-36733B751C40}"/>
              </a:ext>
            </a:extLst>
          </p:cNvPr>
          <p:cNvSpPr txBox="1"/>
          <p:nvPr/>
        </p:nvSpPr>
        <p:spPr>
          <a:xfrm>
            <a:off x="4022904" y="4596901"/>
            <a:ext cx="1699504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zh-CN" altLang="en-US" sz="1400" dirty="0"/>
              <a:t>转换器，如</a:t>
            </a:r>
            <a:r>
              <a:rPr kumimoji="1" lang="en-US" altLang="zh-CN" sz="1400" dirty="0" err="1"/>
              <a:t>RSSHub</a:t>
            </a:r>
            <a:endParaRPr kumimoji="1" lang="zh-CN" altLang="en-US" sz="1400" dirty="0"/>
          </a:p>
        </p:txBody>
      </p:sp>
      <p:cxnSp>
        <p:nvCxnSpPr>
          <p:cNvPr id="62" name="肘形连接符 61">
            <a:extLst>
              <a:ext uri="{FF2B5EF4-FFF2-40B4-BE49-F238E27FC236}">
                <a16:creationId xmlns:a16="http://schemas.microsoft.com/office/drawing/2014/main" id="{C6465703-42FA-C5C3-796C-5137AFEBA3DD}"/>
              </a:ext>
            </a:extLst>
          </p:cNvPr>
          <p:cNvCxnSpPr>
            <a:cxnSpLocks/>
            <a:stCxn id="2050" idx="3"/>
            <a:endCxn id="17" idx="1"/>
          </p:cNvCxnSpPr>
          <p:nvPr/>
        </p:nvCxnSpPr>
        <p:spPr>
          <a:xfrm flipV="1">
            <a:off x="5034011" y="3126029"/>
            <a:ext cx="407342" cy="107563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47271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: 圆角 10">
            <a:extLst>
              <a:ext uri="{FF2B5EF4-FFF2-40B4-BE49-F238E27FC236}">
                <a16:creationId xmlns:a16="http://schemas.microsoft.com/office/drawing/2014/main" id="{490CC047-7AAD-615B-8709-4C0F831235EF}"/>
              </a:ext>
            </a:extLst>
          </p:cNvPr>
          <p:cNvSpPr/>
          <p:nvPr/>
        </p:nvSpPr>
        <p:spPr>
          <a:xfrm>
            <a:off x="338668" y="186267"/>
            <a:ext cx="4978399" cy="643466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流程图: 磁盘 4">
            <a:extLst>
              <a:ext uri="{FF2B5EF4-FFF2-40B4-BE49-F238E27FC236}">
                <a16:creationId xmlns:a16="http://schemas.microsoft.com/office/drawing/2014/main" id="{738E081E-D03B-69CA-C5B7-DB1D42BD6DE3}"/>
              </a:ext>
            </a:extLst>
          </p:cNvPr>
          <p:cNvSpPr/>
          <p:nvPr/>
        </p:nvSpPr>
        <p:spPr>
          <a:xfrm>
            <a:off x="846667" y="2128592"/>
            <a:ext cx="956732" cy="1216815"/>
          </a:xfrm>
          <a:prstGeom prst="flowChartMagneticDisk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0" i="0" dirty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项目知识库</a:t>
            </a:r>
          </a:p>
        </p:txBody>
      </p:sp>
      <p:sp>
        <p:nvSpPr>
          <p:cNvPr id="10" name="流程图: 磁盘 7">
            <a:extLst>
              <a:ext uri="{FF2B5EF4-FFF2-40B4-BE49-F238E27FC236}">
                <a16:creationId xmlns:a16="http://schemas.microsoft.com/office/drawing/2014/main" id="{AD92BACB-812C-A62C-D318-E0BB40846A21}"/>
              </a:ext>
            </a:extLst>
          </p:cNvPr>
          <p:cNvSpPr/>
          <p:nvPr/>
        </p:nvSpPr>
        <p:spPr>
          <a:xfrm>
            <a:off x="846667" y="604592"/>
            <a:ext cx="956732" cy="1216815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学习</a:t>
            </a:r>
            <a:r>
              <a:rPr lang="zh-CN" altLang="en-US" sz="1400" b="0" i="0" dirty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知识库</a:t>
            </a:r>
          </a:p>
        </p:txBody>
      </p:sp>
      <p:sp>
        <p:nvSpPr>
          <p:cNvPr id="11" name="流程图: 磁盘 8">
            <a:extLst>
              <a:ext uri="{FF2B5EF4-FFF2-40B4-BE49-F238E27FC236}">
                <a16:creationId xmlns:a16="http://schemas.microsoft.com/office/drawing/2014/main" id="{D79DC93D-6B44-AECD-B966-79E8BEBBE35F}"/>
              </a:ext>
            </a:extLst>
          </p:cNvPr>
          <p:cNvSpPr/>
          <p:nvPr/>
        </p:nvSpPr>
        <p:spPr>
          <a:xfrm>
            <a:off x="846667" y="3652592"/>
            <a:ext cx="956732" cy="1216815"/>
          </a:xfrm>
          <a:prstGeom prst="flowChartMagneticDisk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经验</a:t>
            </a:r>
            <a:r>
              <a:rPr lang="zh-CN" altLang="en-US" sz="1400" b="0" i="0" dirty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知识库</a:t>
            </a:r>
          </a:p>
        </p:txBody>
      </p:sp>
      <p:sp>
        <p:nvSpPr>
          <p:cNvPr id="12" name="流程图: 磁盘 9">
            <a:extLst>
              <a:ext uri="{FF2B5EF4-FFF2-40B4-BE49-F238E27FC236}">
                <a16:creationId xmlns:a16="http://schemas.microsoft.com/office/drawing/2014/main" id="{37F2BA26-15C4-CE77-FEA2-A8E66021AB88}"/>
              </a:ext>
            </a:extLst>
          </p:cNvPr>
          <p:cNvSpPr/>
          <p:nvPr/>
        </p:nvSpPr>
        <p:spPr>
          <a:xfrm>
            <a:off x="846667" y="5176592"/>
            <a:ext cx="956732" cy="1216815"/>
          </a:xfrm>
          <a:prstGeom prst="flowChartMagneticDisk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0" i="0" dirty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输出知识库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E354CA5-47A0-41E2-1CF4-69763891CA91}"/>
              </a:ext>
            </a:extLst>
          </p:cNvPr>
          <p:cNvSpPr txBox="1"/>
          <p:nvPr/>
        </p:nvSpPr>
        <p:spPr>
          <a:xfrm>
            <a:off x="3716866" y="317469"/>
            <a:ext cx="956732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影响圈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B27FE16-1401-10F7-8980-97ACB4DAFB96}"/>
              </a:ext>
            </a:extLst>
          </p:cNvPr>
          <p:cNvSpPr txBox="1"/>
          <p:nvPr/>
        </p:nvSpPr>
        <p:spPr>
          <a:xfrm>
            <a:off x="1972733" y="889000"/>
            <a:ext cx="2540000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200" dirty="0"/>
              <a:t>学习一项技能或者一个领域的知识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FFF31AD-0AD4-A0D1-0AA4-49351AA3A59B}"/>
              </a:ext>
            </a:extLst>
          </p:cNvPr>
          <p:cNvSpPr txBox="1"/>
          <p:nvPr/>
        </p:nvSpPr>
        <p:spPr>
          <a:xfrm>
            <a:off x="1972733" y="1298187"/>
            <a:ext cx="2590800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记录学习过程</a:t>
            </a:r>
            <a:endParaRPr lang="en-US" altLang="zh-C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心得领悟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B6F43FA-2001-86AF-4FB9-D67DC5DC81D2}"/>
              </a:ext>
            </a:extLst>
          </p:cNvPr>
          <p:cNvSpPr txBox="1"/>
          <p:nvPr/>
        </p:nvSpPr>
        <p:spPr>
          <a:xfrm>
            <a:off x="1972733" y="2277919"/>
            <a:ext cx="2540000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200" dirty="0"/>
              <a:t>正在开展的阶段性项目</a:t>
            </a:r>
            <a:r>
              <a:rPr lang="en-US" altLang="zh-CN" sz="1200" dirty="0"/>
              <a:t>/</a:t>
            </a:r>
            <a:r>
              <a:rPr lang="zh-CN" altLang="en-US" sz="1200" dirty="0"/>
              <a:t>任务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0BF09DD-121A-D4BC-D221-AF85BD66FB8A}"/>
              </a:ext>
            </a:extLst>
          </p:cNvPr>
          <p:cNvSpPr txBox="1"/>
          <p:nvPr/>
        </p:nvSpPr>
        <p:spPr>
          <a:xfrm>
            <a:off x="1972733" y="2749820"/>
            <a:ext cx="2590800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记录遇到的事</a:t>
            </a:r>
            <a:endParaRPr lang="en-US" altLang="zh-C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总结</a:t>
            </a:r>
            <a:r>
              <a:rPr lang="en-US" altLang="zh-CN" sz="1400" dirty="0"/>
              <a:t>/</a:t>
            </a:r>
            <a:r>
              <a:rPr lang="zh-CN" altLang="en-US" sz="1400" dirty="0"/>
              <a:t>思考</a:t>
            </a:r>
          </a:p>
        </p:txBody>
      </p:sp>
      <p:sp>
        <p:nvSpPr>
          <p:cNvPr id="18" name="箭头: 左弧形 19">
            <a:extLst>
              <a:ext uri="{FF2B5EF4-FFF2-40B4-BE49-F238E27FC236}">
                <a16:creationId xmlns:a16="http://schemas.microsoft.com/office/drawing/2014/main" id="{6C82BFD8-6D9C-04B3-872E-E3A363A0B2E5}"/>
              </a:ext>
            </a:extLst>
          </p:cNvPr>
          <p:cNvSpPr/>
          <p:nvPr/>
        </p:nvSpPr>
        <p:spPr>
          <a:xfrm>
            <a:off x="406400" y="3011430"/>
            <a:ext cx="499534" cy="1389033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9" name="箭头: 直角上 20">
            <a:extLst>
              <a:ext uri="{FF2B5EF4-FFF2-40B4-BE49-F238E27FC236}">
                <a16:creationId xmlns:a16="http://schemas.microsoft.com/office/drawing/2014/main" id="{2649D641-832F-6B90-FB04-3EBA771D61F8}"/>
              </a:ext>
            </a:extLst>
          </p:cNvPr>
          <p:cNvSpPr/>
          <p:nvPr/>
        </p:nvSpPr>
        <p:spPr>
          <a:xfrm>
            <a:off x="1972733" y="3417774"/>
            <a:ext cx="1744133" cy="915592"/>
          </a:xfrm>
          <a:prstGeom prst="bentUpArrow">
            <a:avLst>
              <a:gd name="adj1" fmla="val 21301"/>
              <a:gd name="adj2" fmla="val 25000"/>
              <a:gd name="adj3" fmla="val 250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09330CC6-0230-514D-C263-FEB5BE673059}"/>
              </a:ext>
            </a:extLst>
          </p:cNvPr>
          <p:cNvSpPr txBox="1"/>
          <p:nvPr/>
        </p:nvSpPr>
        <p:spPr>
          <a:xfrm>
            <a:off x="2163234" y="3664758"/>
            <a:ext cx="1134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经验复用</a:t>
            </a:r>
            <a:endParaRPr lang="en-US" altLang="zh-CN" sz="1400" dirty="0"/>
          </a:p>
          <a:p>
            <a:r>
              <a:rPr lang="zh-CN" altLang="en-US" sz="1400" dirty="0"/>
              <a:t>新开项目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9A752FD4-7A68-945C-6C7B-9890C19B07B0}"/>
              </a:ext>
            </a:extLst>
          </p:cNvPr>
          <p:cNvSpPr txBox="1"/>
          <p:nvPr/>
        </p:nvSpPr>
        <p:spPr>
          <a:xfrm>
            <a:off x="340784" y="3352350"/>
            <a:ext cx="1134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项目总结</a:t>
            </a:r>
            <a:endParaRPr lang="en-US" altLang="zh-CN" sz="1400" dirty="0"/>
          </a:p>
          <a:p>
            <a:r>
              <a:rPr lang="zh-CN" altLang="en-US" sz="1400" dirty="0"/>
              <a:t>形成经验</a:t>
            </a:r>
          </a:p>
        </p:txBody>
      </p:sp>
      <p:sp>
        <p:nvSpPr>
          <p:cNvPr id="22" name="箭头: 圆角右 24">
            <a:extLst>
              <a:ext uri="{FF2B5EF4-FFF2-40B4-BE49-F238E27FC236}">
                <a16:creationId xmlns:a16="http://schemas.microsoft.com/office/drawing/2014/main" id="{1B5484B0-BAF4-E9E9-5E9E-2588D4EF73DB}"/>
              </a:ext>
            </a:extLst>
          </p:cNvPr>
          <p:cNvSpPr/>
          <p:nvPr/>
        </p:nvSpPr>
        <p:spPr>
          <a:xfrm rot="10800000">
            <a:off x="1972733" y="3429000"/>
            <a:ext cx="2497665" cy="2722736"/>
          </a:xfrm>
          <a:prstGeom prst="bentArrow">
            <a:avLst>
              <a:gd name="adj1" fmla="val 10128"/>
              <a:gd name="adj2" fmla="val 15310"/>
              <a:gd name="adj3" fmla="val 25000"/>
              <a:gd name="adj4" fmla="val 4375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B83C6A89-7CFF-F13E-B353-44D2679CF62F}"/>
              </a:ext>
            </a:extLst>
          </p:cNvPr>
          <p:cNvSpPr txBox="1"/>
          <p:nvPr/>
        </p:nvSpPr>
        <p:spPr>
          <a:xfrm>
            <a:off x="2637366" y="5207448"/>
            <a:ext cx="13208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发视频、写文章，线下沟通</a:t>
            </a:r>
          </a:p>
        </p:txBody>
      </p:sp>
      <p:sp>
        <p:nvSpPr>
          <p:cNvPr id="24" name="矩形: 圆角 26">
            <a:extLst>
              <a:ext uri="{FF2B5EF4-FFF2-40B4-BE49-F238E27FC236}">
                <a16:creationId xmlns:a16="http://schemas.microsoft.com/office/drawing/2014/main" id="{06851826-1429-6C99-DB2D-D4F2BE6BED73}"/>
              </a:ext>
            </a:extLst>
          </p:cNvPr>
          <p:cNvSpPr/>
          <p:nvPr/>
        </p:nvSpPr>
        <p:spPr>
          <a:xfrm>
            <a:off x="5981701" y="200441"/>
            <a:ext cx="4978399" cy="643466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" name="流程图: 磁盘 28">
            <a:extLst>
              <a:ext uri="{FF2B5EF4-FFF2-40B4-BE49-F238E27FC236}">
                <a16:creationId xmlns:a16="http://schemas.microsoft.com/office/drawing/2014/main" id="{F2F63333-F1F3-9558-57EE-DA13F985DEED}"/>
              </a:ext>
            </a:extLst>
          </p:cNvPr>
          <p:cNvSpPr/>
          <p:nvPr/>
        </p:nvSpPr>
        <p:spPr>
          <a:xfrm>
            <a:off x="6472765" y="470608"/>
            <a:ext cx="956732" cy="827579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学习</a:t>
            </a:r>
            <a:r>
              <a:rPr lang="zh-CN" altLang="en-US" sz="1200" b="0" i="0" dirty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信息库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812357AF-0B4D-4D72-B18C-A1B68FA1D316}"/>
              </a:ext>
            </a:extLst>
          </p:cNvPr>
          <p:cNvSpPr txBox="1"/>
          <p:nvPr/>
        </p:nvSpPr>
        <p:spPr>
          <a:xfrm>
            <a:off x="9590620" y="221508"/>
            <a:ext cx="956732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关注圈</a:t>
            </a:r>
          </a:p>
        </p:txBody>
      </p:sp>
      <p:sp>
        <p:nvSpPr>
          <p:cNvPr id="27" name="流程图: 磁盘 42">
            <a:extLst>
              <a:ext uri="{FF2B5EF4-FFF2-40B4-BE49-F238E27FC236}">
                <a16:creationId xmlns:a16="http://schemas.microsoft.com/office/drawing/2014/main" id="{1F40F8E1-74F1-933E-BF40-04FDDFC35336}"/>
              </a:ext>
            </a:extLst>
          </p:cNvPr>
          <p:cNvSpPr/>
          <p:nvPr/>
        </p:nvSpPr>
        <p:spPr>
          <a:xfrm>
            <a:off x="6489700" y="1476168"/>
            <a:ext cx="956732" cy="827579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想法信息库</a:t>
            </a:r>
          </a:p>
        </p:txBody>
      </p:sp>
      <p:sp>
        <p:nvSpPr>
          <p:cNvPr id="28" name="流程图: 磁盘 43">
            <a:extLst>
              <a:ext uri="{FF2B5EF4-FFF2-40B4-BE49-F238E27FC236}">
                <a16:creationId xmlns:a16="http://schemas.microsoft.com/office/drawing/2014/main" id="{FC3ECE47-39BE-1035-9EE4-D0266FA2F62C}"/>
              </a:ext>
            </a:extLst>
          </p:cNvPr>
          <p:cNvSpPr/>
          <p:nvPr/>
        </p:nvSpPr>
        <p:spPr>
          <a:xfrm>
            <a:off x="6489700" y="2481728"/>
            <a:ext cx="956732" cy="827579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备用信息库</a:t>
            </a:r>
          </a:p>
        </p:txBody>
      </p:sp>
      <p:sp>
        <p:nvSpPr>
          <p:cNvPr id="29" name="流程图: 磁盘 44">
            <a:extLst>
              <a:ext uri="{FF2B5EF4-FFF2-40B4-BE49-F238E27FC236}">
                <a16:creationId xmlns:a16="http://schemas.microsoft.com/office/drawing/2014/main" id="{2B8FE111-F2EF-A1C8-41BD-33F4D5F07276}"/>
              </a:ext>
            </a:extLst>
          </p:cNvPr>
          <p:cNvSpPr/>
          <p:nvPr/>
        </p:nvSpPr>
        <p:spPr>
          <a:xfrm>
            <a:off x="6489700" y="3487288"/>
            <a:ext cx="956732" cy="827579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个人信息库</a:t>
            </a:r>
          </a:p>
        </p:txBody>
      </p:sp>
      <p:sp>
        <p:nvSpPr>
          <p:cNvPr id="30" name="流程图: 磁盘 45">
            <a:extLst>
              <a:ext uri="{FF2B5EF4-FFF2-40B4-BE49-F238E27FC236}">
                <a16:creationId xmlns:a16="http://schemas.microsoft.com/office/drawing/2014/main" id="{48A703A1-16C9-02E2-2D82-35C28D2C9231}"/>
              </a:ext>
            </a:extLst>
          </p:cNvPr>
          <p:cNvSpPr/>
          <p:nvPr/>
        </p:nvSpPr>
        <p:spPr>
          <a:xfrm>
            <a:off x="6489700" y="4492848"/>
            <a:ext cx="956732" cy="827579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家庭信息库</a:t>
            </a:r>
          </a:p>
        </p:txBody>
      </p:sp>
      <p:sp>
        <p:nvSpPr>
          <p:cNvPr id="31" name="流程图: 磁盘 46">
            <a:extLst>
              <a:ext uri="{FF2B5EF4-FFF2-40B4-BE49-F238E27FC236}">
                <a16:creationId xmlns:a16="http://schemas.microsoft.com/office/drawing/2014/main" id="{98A44DDE-E797-2990-6558-4D5F94CF8561}"/>
              </a:ext>
            </a:extLst>
          </p:cNvPr>
          <p:cNvSpPr/>
          <p:nvPr/>
        </p:nvSpPr>
        <p:spPr>
          <a:xfrm>
            <a:off x="6489700" y="5498408"/>
            <a:ext cx="956732" cy="827579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随想信息库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05397C77-209D-37DA-87DC-E67A86A019A0}"/>
              </a:ext>
            </a:extLst>
          </p:cNvPr>
          <p:cNvSpPr txBox="1"/>
          <p:nvPr/>
        </p:nvSpPr>
        <p:spPr>
          <a:xfrm>
            <a:off x="7560733" y="610842"/>
            <a:ext cx="2209800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200" dirty="0"/>
              <a:t>兴趣领域知识</a:t>
            </a:r>
            <a:endParaRPr lang="en-US" altLang="zh-CN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200" dirty="0"/>
              <a:t>问题解决方案</a:t>
            </a:r>
            <a:endParaRPr lang="en-US" altLang="zh-CN" sz="1200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FCBAC739-1219-6F01-C868-6561FC417221}"/>
              </a:ext>
            </a:extLst>
          </p:cNvPr>
          <p:cNvSpPr txBox="1"/>
          <p:nvPr/>
        </p:nvSpPr>
        <p:spPr>
          <a:xfrm>
            <a:off x="7560733" y="1559797"/>
            <a:ext cx="2209800" cy="27699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200" dirty="0"/>
              <a:t>随时有想法随时记</a:t>
            </a:r>
            <a:endParaRPr lang="en-US" altLang="zh-CN" sz="1200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FE841F65-3BD3-FE6B-74B6-06C94EE3AEEE}"/>
              </a:ext>
            </a:extLst>
          </p:cNvPr>
          <p:cNvSpPr txBox="1"/>
          <p:nvPr/>
        </p:nvSpPr>
        <p:spPr>
          <a:xfrm>
            <a:off x="7560733" y="2554918"/>
            <a:ext cx="2209800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200" dirty="0"/>
              <a:t>手册之类的，比如</a:t>
            </a:r>
            <a:r>
              <a:rPr lang="en-US" altLang="zh-CN" sz="1200" dirty="0"/>
              <a:t>markdown</a:t>
            </a:r>
            <a:r>
              <a:rPr lang="zh-CN" altLang="en-US" sz="1200" dirty="0"/>
              <a:t>语法</a:t>
            </a:r>
            <a:endParaRPr lang="en-US" altLang="zh-CN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200" dirty="0"/>
              <a:t>行业基础信息</a:t>
            </a:r>
            <a:endParaRPr lang="en-US" altLang="zh-CN" sz="1200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0CE4E2B4-D415-FEBB-489F-5C001B26D6B7}"/>
              </a:ext>
            </a:extLst>
          </p:cNvPr>
          <p:cNvSpPr txBox="1"/>
          <p:nvPr/>
        </p:nvSpPr>
        <p:spPr>
          <a:xfrm>
            <a:off x="7560733" y="3610585"/>
            <a:ext cx="2209800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200" dirty="0"/>
              <a:t>身份证护照</a:t>
            </a:r>
            <a:endParaRPr lang="en-US" altLang="zh-CN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200" dirty="0"/>
              <a:t>体检报告</a:t>
            </a:r>
            <a:endParaRPr lang="en-US" altLang="zh-CN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200" dirty="0"/>
              <a:t>……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467CE91C-B68E-27B9-2C6A-B04DEB08CFFC}"/>
              </a:ext>
            </a:extLst>
          </p:cNvPr>
          <p:cNvSpPr txBox="1"/>
          <p:nvPr/>
        </p:nvSpPr>
        <p:spPr>
          <a:xfrm>
            <a:off x="7560733" y="4619850"/>
            <a:ext cx="2209800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200" dirty="0"/>
              <a:t>宽带账户水电煤气账户</a:t>
            </a:r>
            <a:endParaRPr lang="en-US" altLang="zh-CN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200" dirty="0"/>
              <a:t>……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53D7BDCB-64EF-22B3-EA4A-E2C897DC1061}"/>
              </a:ext>
            </a:extLst>
          </p:cNvPr>
          <p:cNvSpPr txBox="1"/>
          <p:nvPr/>
        </p:nvSpPr>
        <p:spPr>
          <a:xfrm>
            <a:off x="7560733" y="5625713"/>
            <a:ext cx="2209800" cy="27699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200" dirty="0"/>
              <a:t>随便想想</a:t>
            </a:r>
            <a:endParaRPr lang="en-US" altLang="zh-CN" sz="1200" dirty="0"/>
          </a:p>
        </p:txBody>
      </p:sp>
      <p:pic>
        <p:nvPicPr>
          <p:cNvPr id="38" name="Picture 14" descr="Notion Reviews 2023: Details, Pricing, &amp; Features | G2">
            <a:extLst>
              <a:ext uri="{FF2B5EF4-FFF2-40B4-BE49-F238E27FC236}">
                <a16:creationId xmlns:a16="http://schemas.microsoft.com/office/drawing/2014/main" id="{BC8AEAD2-2FF4-D8A6-E6AF-AABEAAB321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49" t="9690" r="23208" b="2274"/>
          <a:stretch/>
        </p:blipFill>
        <p:spPr bwMode="auto">
          <a:xfrm>
            <a:off x="1809074" y="4449097"/>
            <a:ext cx="492594" cy="428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14" descr="Notion Reviews 2023: Details, Pricing, &amp; Features | G2">
            <a:extLst>
              <a:ext uri="{FF2B5EF4-FFF2-40B4-BE49-F238E27FC236}">
                <a16:creationId xmlns:a16="http://schemas.microsoft.com/office/drawing/2014/main" id="{BFBA698B-EA3D-578A-621C-3618A57E60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49" t="9690" r="23208" b="2274"/>
          <a:stretch/>
        </p:blipFill>
        <p:spPr bwMode="auto">
          <a:xfrm>
            <a:off x="1803833" y="5948831"/>
            <a:ext cx="492594" cy="428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14" descr="Notion Reviews 2023: Details, Pricing, &amp; Features | G2">
            <a:extLst>
              <a:ext uri="{FF2B5EF4-FFF2-40B4-BE49-F238E27FC236}">
                <a16:creationId xmlns:a16="http://schemas.microsoft.com/office/drawing/2014/main" id="{558C294E-9113-5D75-3452-0E73FA2D30E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49" t="9690" r="23208" b="2274"/>
          <a:stretch/>
        </p:blipFill>
        <p:spPr bwMode="auto">
          <a:xfrm>
            <a:off x="1803833" y="2913867"/>
            <a:ext cx="492594" cy="428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14" descr="Notion Reviews 2023: Details, Pricing, &amp; Features | G2">
            <a:extLst>
              <a:ext uri="{FF2B5EF4-FFF2-40B4-BE49-F238E27FC236}">
                <a16:creationId xmlns:a16="http://schemas.microsoft.com/office/drawing/2014/main" id="{3445D737-79E8-EA54-B75B-C48B6C524D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49" t="9690" r="23208" b="2274"/>
          <a:stretch/>
        </p:blipFill>
        <p:spPr bwMode="auto">
          <a:xfrm>
            <a:off x="1803833" y="1443227"/>
            <a:ext cx="492594" cy="428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16" descr="Obsidian (software) - Wikipedia">
            <a:extLst>
              <a:ext uri="{FF2B5EF4-FFF2-40B4-BE49-F238E27FC236}">
                <a16:creationId xmlns:a16="http://schemas.microsoft.com/office/drawing/2014/main" id="{B615583F-98CF-8D40-40CB-A179FD6178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6427" y="5982462"/>
            <a:ext cx="394631" cy="394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16" descr="Obsidian (software) - Wikipedia">
            <a:extLst>
              <a:ext uri="{FF2B5EF4-FFF2-40B4-BE49-F238E27FC236}">
                <a16:creationId xmlns:a16="http://schemas.microsoft.com/office/drawing/2014/main" id="{6BD389E4-9B3E-E421-90DE-2AD918BD7F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3801" y="1444396"/>
            <a:ext cx="394631" cy="394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2" descr="Billfish素材管理工具的个人空间-Billfish素材管理工具个人主页-哔哩哔哩视频">
            <a:extLst>
              <a:ext uri="{FF2B5EF4-FFF2-40B4-BE49-F238E27FC236}">
                <a16:creationId xmlns:a16="http://schemas.microsoft.com/office/drawing/2014/main" id="{390F788F-27B9-7A26-5B4C-C2DFA6AF18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1322" y="1276622"/>
            <a:ext cx="411354" cy="411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GitHub - laurent22/joplin: Joplin - the secure note taking and to-do app  with synchronisation capabilities for Windows, macOS, Linux, Android and  iOS.">
            <a:extLst>
              <a:ext uri="{FF2B5EF4-FFF2-40B4-BE49-F238E27FC236}">
                <a16:creationId xmlns:a16="http://schemas.microsoft.com/office/drawing/2014/main" id="{35ED7156-1396-A92A-ECCD-D1DEB48A89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2059" y="1809234"/>
            <a:ext cx="558041" cy="558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4" descr="苹果手机备忘录怎么恢复？苹果恢复大师恢复iPhone备忘录教程">
            <a:extLst>
              <a:ext uri="{FF2B5EF4-FFF2-40B4-BE49-F238E27FC236}">
                <a16:creationId xmlns:a16="http://schemas.microsoft.com/office/drawing/2014/main" id="{80931E61-A4D1-4516-7A86-61A87A36E6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98" t="2373" r="21062" b="21150"/>
          <a:stretch/>
        </p:blipFill>
        <p:spPr bwMode="auto">
          <a:xfrm>
            <a:off x="10471322" y="2427356"/>
            <a:ext cx="459635" cy="450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下箭头 45">
            <a:extLst>
              <a:ext uri="{FF2B5EF4-FFF2-40B4-BE49-F238E27FC236}">
                <a16:creationId xmlns:a16="http://schemas.microsoft.com/office/drawing/2014/main" id="{6AD4CF9C-3786-EFCC-6BF1-3CC2913D3067}"/>
              </a:ext>
            </a:extLst>
          </p:cNvPr>
          <p:cNvSpPr/>
          <p:nvPr/>
        </p:nvSpPr>
        <p:spPr>
          <a:xfrm>
            <a:off x="1141299" y="1821407"/>
            <a:ext cx="336083" cy="307185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6F42542C-78BE-8B4C-FD2E-753C929D91DB}"/>
              </a:ext>
            </a:extLst>
          </p:cNvPr>
          <p:cNvSpPr txBox="1"/>
          <p:nvPr/>
        </p:nvSpPr>
        <p:spPr>
          <a:xfrm>
            <a:off x="353538" y="1809234"/>
            <a:ext cx="9545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使用知识做项目</a:t>
            </a:r>
          </a:p>
        </p:txBody>
      </p:sp>
      <p:sp>
        <p:nvSpPr>
          <p:cNvPr id="49" name="竖卷形 48">
            <a:extLst>
              <a:ext uri="{FF2B5EF4-FFF2-40B4-BE49-F238E27FC236}">
                <a16:creationId xmlns:a16="http://schemas.microsoft.com/office/drawing/2014/main" id="{6C4F5682-84A6-CD15-A6B4-C3528F41D77C}"/>
              </a:ext>
            </a:extLst>
          </p:cNvPr>
          <p:cNvSpPr/>
          <p:nvPr/>
        </p:nvSpPr>
        <p:spPr>
          <a:xfrm>
            <a:off x="9677337" y="3300758"/>
            <a:ext cx="1251698" cy="1237225"/>
          </a:xfrm>
          <a:prstGeom prst="verticalScroll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pitchFamily="2" charset="2"/>
              <a:buChar char="Ø"/>
            </a:pPr>
            <a:r>
              <a:rPr kumimoji="1" lang="zh-CN" altLang="en-US" sz="1400" dirty="0"/>
              <a:t>收集</a:t>
            </a:r>
            <a:endParaRPr kumimoji="1" lang="en-US" altLang="zh-CN" sz="1400" dirty="0"/>
          </a:p>
          <a:p>
            <a:pPr marL="285750" indent="-285750" algn="ctr">
              <a:buFont typeface="Wingdings" pitchFamily="2" charset="2"/>
              <a:buChar char="Ø"/>
            </a:pPr>
            <a:r>
              <a:rPr kumimoji="1" lang="zh-CN" altLang="en-US" sz="1400" dirty="0"/>
              <a:t>整理</a:t>
            </a:r>
            <a:endParaRPr kumimoji="1" lang="en-US" altLang="zh-CN" sz="1400" dirty="0"/>
          </a:p>
          <a:p>
            <a:pPr marL="285750" indent="-285750" algn="ctr">
              <a:buFont typeface="Wingdings" pitchFamily="2" charset="2"/>
              <a:buChar char="Ø"/>
            </a:pPr>
            <a:r>
              <a:rPr kumimoji="1" lang="zh-CN" altLang="en-US" sz="1400" dirty="0"/>
              <a:t>使用</a:t>
            </a:r>
          </a:p>
        </p:txBody>
      </p:sp>
      <p:sp>
        <p:nvSpPr>
          <p:cNvPr id="50" name="左箭头 49">
            <a:extLst>
              <a:ext uri="{FF2B5EF4-FFF2-40B4-BE49-F238E27FC236}">
                <a16:creationId xmlns:a16="http://schemas.microsoft.com/office/drawing/2014/main" id="{D0DA44D4-86EB-26CA-AD31-DFF92A5CDE3D}"/>
              </a:ext>
            </a:extLst>
          </p:cNvPr>
          <p:cNvSpPr/>
          <p:nvPr/>
        </p:nvSpPr>
        <p:spPr>
          <a:xfrm>
            <a:off x="5317067" y="1809234"/>
            <a:ext cx="664634" cy="391273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37BEDDA9-E87A-90AB-AE8B-31A2CE0D2702}"/>
              </a:ext>
            </a:extLst>
          </p:cNvPr>
          <p:cNvSpPr txBox="1"/>
          <p:nvPr/>
        </p:nvSpPr>
        <p:spPr>
          <a:xfrm>
            <a:off x="5269195" y="1313576"/>
            <a:ext cx="954562" cy="52322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1400" dirty="0"/>
              <a:t>命运</a:t>
            </a:r>
            <a:r>
              <a:rPr lang="en-US" altLang="zh-CN" sz="1400" dirty="0"/>
              <a:t>1:</a:t>
            </a:r>
            <a:r>
              <a:rPr lang="zh-CN" altLang="en-US" sz="1400" dirty="0"/>
              <a:t>升华为知识</a:t>
            </a:r>
          </a:p>
        </p:txBody>
      </p:sp>
      <p:sp>
        <p:nvSpPr>
          <p:cNvPr id="52" name="直角上箭头 51">
            <a:extLst>
              <a:ext uri="{FF2B5EF4-FFF2-40B4-BE49-F238E27FC236}">
                <a16:creationId xmlns:a16="http://schemas.microsoft.com/office/drawing/2014/main" id="{4DE5EFD0-D09B-3274-DDF9-C3CCB04CB1B0}"/>
              </a:ext>
            </a:extLst>
          </p:cNvPr>
          <p:cNvSpPr/>
          <p:nvPr/>
        </p:nvSpPr>
        <p:spPr>
          <a:xfrm rot="10800000">
            <a:off x="5434361" y="2549595"/>
            <a:ext cx="547340" cy="738725"/>
          </a:xfrm>
          <a:prstGeom prst="bent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6FC305D5-33A7-C2CD-0E31-CC64565E89CA}"/>
              </a:ext>
            </a:extLst>
          </p:cNvPr>
          <p:cNvSpPr txBox="1"/>
          <p:nvPr/>
        </p:nvSpPr>
        <p:spPr>
          <a:xfrm>
            <a:off x="5280053" y="3365542"/>
            <a:ext cx="954562" cy="73866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1400" dirty="0"/>
              <a:t>命运</a:t>
            </a:r>
            <a:r>
              <a:rPr lang="en-US" altLang="zh-CN" sz="1400" dirty="0"/>
              <a:t>2</a:t>
            </a:r>
            <a:r>
              <a:rPr lang="zh-CN" altLang="en-US" sz="1400" dirty="0"/>
              <a:t>：可能有用，归档</a:t>
            </a:r>
          </a:p>
        </p:txBody>
      </p:sp>
      <p:sp>
        <p:nvSpPr>
          <p:cNvPr id="54" name="直角上箭头 53">
            <a:extLst>
              <a:ext uri="{FF2B5EF4-FFF2-40B4-BE49-F238E27FC236}">
                <a16:creationId xmlns:a16="http://schemas.microsoft.com/office/drawing/2014/main" id="{428E5DE0-30CB-2FEB-738E-48E2558F84DB}"/>
              </a:ext>
            </a:extLst>
          </p:cNvPr>
          <p:cNvSpPr/>
          <p:nvPr/>
        </p:nvSpPr>
        <p:spPr>
          <a:xfrm rot="10800000">
            <a:off x="5431368" y="4333366"/>
            <a:ext cx="547340" cy="738725"/>
          </a:xfrm>
          <a:prstGeom prst="bent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91E165E4-5948-9513-2384-B98377FB8897}"/>
              </a:ext>
            </a:extLst>
          </p:cNvPr>
          <p:cNvSpPr txBox="1"/>
          <p:nvPr/>
        </p:nvSpPr>
        <p:spPr>
          <a:xfrm>
            <a:off x="5237720" y="5099726"/>
            <a:ext cx="954562" cy="73866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1400" dirty="0"/>
              <a:t>命运</a:t>
            </a:r>
            <a:r>
              <a:rPr lang="en-US" altLang="zh-CN" sz="1400" dirty="0"/>
              <a:t>3</a:t>
            </a:r>
            <a:r>
              <a:rPr lang="zh-CN" altLang="en-US" sz="1400" dirty="0"/>
              <a:t>：阅后即焚，</a:t>
            </a:r>
            <a:endParaRPr lang="en-US" altLang="zh-CN" sz="1400" dirty="0"/>
          </a:p>
          <a:p>
            <a:r>
              <a:rPr lang="zh-CN" altLang="en-US" sz="1400" dirty="0"/>
              <a:t>删</a:t>
            </a:r>
          </a:p>
        </p:txBody>
      </p:sp>
    </p:spTree>
    <p:extLst>
      <p:ext uri="{BB962C8B-B14F-4D97-AF65-F5344CB8AC3E}">
        <p14:creationId xmlns:p14="http://schemas.microsoft.com/office/powerpoint/2010/main" val="21737192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B19263A-5BE4-7633-9E1C-DC0CC48EABFF}"/>
              </a:ext>
            </a:extLst>
          </p:cNvPr>
          <p:cNvSpPr txBox="1"/>
          <p:nvPr/>
        </p:nvSpPr>
        <p:spPr>
          <a:xfrm>
            <a:off x="282498" y="208156"/>
            <a:ext cx="3102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任务：最近学习安装群晖</a:t>
            </a:r>
            <a:r>
              <a:rPr kumimoji="1" lang="en-US" altLang="zh-CN" dirty="0" err="1"/>
              <a:t>Nas</a:t>
            </a:r>
            <a:endParaRPr kumimoji="1" lang="zh-CN" altLang="en-US" dirty="0"/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B604CDCB-3862-A1FF-FDC4-0960BA14F9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847300"/>
              </p:ext>
            </p:extLst>
          </p:nvPr>
        </p:nvGraphicFramePr>
        <p:xfrm>
          <a:off x="104078" y="577488"/>
          <a:ext cx="12087922" cy="6124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0089">
                  <a:extLst>
                    <a:ext uri="{9D8B030D-6E8A-4147-A177-3AD203B41FA5}">
                      <a16:colId xmlns:a16="http://schemas.microsoft.com/office/drawing/2014/main" val="3657672727"/>
                    </a:ext>
                  </a:extLst>
                </a:gridCol>
                <a:gridCol w="1789217">
                  <a:extLst>
                    <a:ext uri="{9D8B030D-6E8A-4147-A177-3AD203B41FA5}">
                      <a16:colId xmlns:a16="http://schemas.microsoft.com/office/drawing/2014/main" val="2643957050"/>
                    </a:ext>
                  </a:extLst>
                </a:gridCol>
                <a:gridCol w="2014654">
                  <a:extLst>
                    <a:ext uri="{9D8B030D-6E8A-4147-A177-3AD203B41FA5}">
                      <a16:colId xmlns:a16="http://schemas.microsoft.com/office/drawing/2014/main" val="3515655341"/>
                    </a:ext>
                  </a:extLst>
                </a:gridCol>
                <a:gridCol w="2014654">
                  <a:extLst>
                    <a:ext uri="{9D8B030D-6E8A-4147-A177-3AD203B41FA5}">
                      <a16:colId xmlns:a16="http://schemas.microsoft.com/office/drawing/2014/main" val="4014197800"/>
                    </a:ext>
                  </a:extLst>
                </a:gridCol>
                <a:gridCol w="2014654">
                  <a:extLst>
                    <a:ext uri="{9D8B030D-6E8A-4147-A177-3AD203B41FA5}">
                      <a16:colId xmlns:a16="http://schemas.microsoft.com/office/drawing/2014/main" val="1899363383"/>
                    </a:ext>
                  </a:extLst>
                </a:gridCol>
                <a:gridCol w="2014654">
                  <a:extLst>
                    <a:ext uri="{9D8B030D-6E8A-4147-A177-3AD203B41FA5}">
                      <a16:colId xmlns:a16="http://schemas.microsoft.com/office/drawing/2014/main" val="1183439644"/>
                    </a:ext>
                  </a:extLst>
                </a:gridCol>
              </a:tblGrid>
              <a:tr h="285060"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信息库</a:t>
                      </a:r>
                      <a:r>
                        <a:rPr lang="en-US" altLang="zh-CN" sz="1400" dirty="0"/>
                        <a:t>Joplin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学习知识库</a:t>
                      </a:r>
                      <a:r>
                        <a:rPr lang="en-US" altLang="zh-CN" sz="1400" dirty="0"/>
                        <a:t>Notion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项目知识库</a:t>
                      </a:r>
                      <a:r>
                        <a:rPr lang="en-US" altLang="zh-CN" sz="1400" dirty="0"/>
                        <a:t>Notion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经验知识库</a:t>
                      </a:r>
                      <a:r>
                        <a:rPr lang="en-US" altLang="zh-CN" sz="1400" dirty="0"/>
                        <a:t>Notion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深度知识</a:t>
                      </a:r>
                      <a:r>
                        <a:rPr lang="en-US" altLang="zh-CN" sz="1400" dirty="0"/>
                        <a:t>OB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2573877"/>
                  </a:ext>
                </a:extLst>
              </a:tr>
              <a:tr h="285060"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solidFill>
                            <a:schemeClr val="bg1"/>
                          </a:solidFill>
                        </a:rPr>
                        <a:t>收集了很多网页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存入</a:t>
                      </a:r>
                      <a:r>
                        <a:rPr lang="en-US" altLang="zh-CN" sz="1200" dirty="0" err="1"/>
                        <a:t>Joplin_inbox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3612813"/>
                  </a:ext>
                </a:extLst>
              </a:tr>
              <a:tr h="285060"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solidFill>
                            <a:schemeClr val="bg1"/>
                          </a:solidFill>
                        </a:rPr>
                        <a:t>阅读这些信息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移到</a:t>
                      </a:r>
                      <a:r>
                        <a:rPr lang="en-US" altLang="zh-CN" sz="1200" dirty="0"/>
                        <a:t>Joplin</a:t>
                      </a:r>
                      <a:r>
                        <a:rPr lang="zh-CN" altLang="en-US" sz="1200" dirty="0"/>
                        <a:t>知识笔记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把</a:t>
                      </a:r>
                      <a:r>
                        <a:rPr lang="en-US" altLang="zh-CN" sz="1200" dirty="0"/>
                        <a:t>Joplin</a:t>
                      </a:r>
                      <a:r>
                        <a:rPr lang="zh-CN" altLang="en-US" sz="1200" dirty="0"/>
                        <a:t>中知识点</a:t>
                      </a:r>
                      <a:r>
                        <a:rPr lang="en-US" altLang="zh-CN" sz="1200" dirty="0"/>
                        <a:t>inbox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3756183"/>
                  </a:ext>
                </a:extLst>
              </a:tr>
              <a:tr h="285060"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solidFill>
                            <a:schemeClr val="bg1"/>
                          </a:solidFill>
                        </a:rPr>
                        <a:t>学习这些知识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整理这些</a:t>
                      </a:r>
                      <a:r>
                        <a:rPr lang="en-US" altLang="zh-CN" sz="1200" dirty="0"/>
                        <a:t>inbox</a:t>
                      </a:r>
                      <a:r>
                        <a:rPr lang="zh-CN" altLang="en-US" sz="1200" dirty="0"/>
                        <a:t>到文件夹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1376262"/>
                  </a:ext>
                </a:extLst>
              </a:tr>
              <a:tr h="285060"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solidFill>
                            <a:schemeClr val="bg1"/>
                          </a:solidFill>
                        </a:rPr>
                        <a:t>开始操作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建立一个项目笔记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5193694"/>
                  </a:ext>
                </a:extLst>
              </a:tr>
              <a:tr h="285060"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solidFill>
                            <a:schemeClr val="bg1"/>
                          </a:solidFill>
                        </a:rPr>
                        <a:t>记录操作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在项目中记录笔记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302980"/>
                  </a:ext>
                </a:extLst>
              </a:tr>
              <a:tr h="285060"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solidFill>
                            <a:schemeClr val="bg1"/>
                          </a:solidFill>
                        </a:rPr>
                        <a:t>遇到问题继续找资料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/>
                        <a:t>存入</a:t>
                      </a:r>
                      <a:r>
                        <a:rPr lang="en-US" altLang="zh-CN" sz="1200" dirty="0" err="1"/>
                        <a:t>Joplin_inbox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0893045"/>
                  </a:ext>
                </a:extLst>
              </a:tr>
              <a:tr h="351444"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solidFill>
                            <a:schemeClr val="bg1"/>
                          </a:solidFill>
                        </a:rPr>
                        <a:t>研究这些资料并改进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/>
                        <a:t>移到</a:t>
                      </a:r>
                      <a:r>
                        <a:rPr lang="en-US" altLang="zh-CN" sz="1200" dirty="0"/>
                        <a:t>Joplin</a:t>
                      </a:r>
                      <a:r>
                        <a:rPr lang="zh-CN" altLang="en-US" sz="1200" dirty="0"/>
                        <a:t>知识笔记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/>
                        <a:t>把</a:t>
                      </a:r>
                      <a:r>
                        <a:rPr lang="en-US" altLang="zh-CN" sz="1200" dirty="0"/>
                        <a:t>Joplin</a:t>
                      </a:r>
                      <a:r>
                        <a:rPr lang="zh-CN" altLang="en-US" sz="1200" dirty="0"/>
                        <a:t>中知识点</a:t>
                      </a:r>
                      <a:r>
                        <a:rPr lang="en-US" altLang="zh-CN" sz="1200" dirty="0"/>
                        <a:t>inbox</a:t>
                      </a:r>
                      <a:endParaRPr lang="zh-CN" altLang="en-US" sz="12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/>
                        <a:t>整理这些</a:t>
                      </a:r>
                      <a:r>
                        <a:rPr lang="en-US" altLang="zh-CN" sz="1200" dirty="0"/>
                        <a:t>inbox</a:t>
                      </a:r>
                      <a:r>
                        <a:rPr lang="zh-CN" altLang="en-US" sz="1200" dirty="0"/>
                        <a:t>到文件夹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2012258"/>
                  </a:ext>
                </a:extLst>
              </a:tr>
              <a:tr h="351444"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solidFill>
                            <a:schemeClr val="bg1"/>
                          </a:solidFill>
                        </a:rPr>
                        <a:t>发现搞不定了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请教朋友</a:t>
                      </a:r>
                      <a:r>
                        <a:rPr lang="en-US" altLang="zh-CN" sz="1200" dirty="0" err="1"/>
                        <a:t>Joplin_inbox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/>
                        <a:t>把</a:t>
                      </a:r>
                      <a:r>
                        <a:rPr lang="en-US" altLang="zh-CN" sz="1200" dirty="0"/>
                        <a:t>Joplin</a:t>
                      </a:r>
                      <a:r>
                        <a:rPr lang="zh-CN" altLang="en-US" sz="1200" dirty="0"/>
                        <a:t>中知识点</a:t>
                      </a:r>
                      <a:r>
                        <a:rPr lang="en-US" altLang="zh-CN" sz="1200" dirty="0"/>
                        <a:t>inbox</a:t>
                      </a:r>
                      <a:endParaRPr lang="zh-CN" altLang="en-US" sz="12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/>
                        <a:t>整理这些</a:t>
                      </a:r>
                      <a:r>
                        <a:rPr lang="en-US" altLang="zh-CN" sz="1200" dirty="0"/>
                        <a:t>inbox</a:t>
                      </a:r>
                      <a:r>
                        <a:rPr lang="zh-CN" altLang="en-US" sz="1200" dirty="0"/>
                        <a:t>到文件夹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/>
                        <a:t>在项目中记录笔记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834010"/>
                  </a:ext>
                </a:extLst>
              </a:tr>
              <a:tr h="285060"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solidFill>
                            <a:schemeClr val="bg1"/>
                          </a:solidFill>
                        </a:rPr>
                        <a:t>头大先不弄了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加个标记，放几天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257436"/>
                  </a:ext>
                </a:extLst>
              </a:tr>
              <a:tr h="351444"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solidFill>
                            <a:schemeClr val="bg1"/>
                          </a:solidFill>
                        </a:rPr>
                        <a:t>隔了几天发现新文章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/>
                        <a:t>存入</a:t>
                      </a:r>
                      <a:r>
                        <a:rPr lang="en-US" altLang="zh-CN" sz="1200" dirty="0" err="1"/>
                        <a:t>Joplin_inbox</a:t>
                      </a:r>
                      <a:endParaRPr lang="en-US" altLang="zh-CN" sz="12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/>
                        <a:t>移到</a:t>
                      </a:r>
                      <a:r>
                        <a:rPr lang="en-US" altLang="zh-CN" sz="1200" dirty="0"/>
                        <a:t>Joplin</a:t>
                      </a:r>
                      <a:r>
                        <a:rPr lang="zh-CN" altLang="en-US" sz="1200" dirty="0"/>
                        <a:t>知识笔记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/>
                        <a:t>把</a:t>
                      </a:r>
                      <a:r>
                        <a:rPr lang="en-US" altLang="zh-CN" sz="1200" dirty="0"/>
                        <a:t>Joplin</a:t>
                      </a:r>
                      <a:r>
                        <a:rPr lang="zh-CN" altLang="en-US" sz="1200" dirty="0"/>
                        <a:t>中知识点</a:t>
                      </a:r>
                      <a:r>
                        <a:rPr lang="en-US" altLang="zh-CN" sz="1200" dirty="0"/>
                        <a:t>inbox</a:t>
                      </a:r>
                      <a:endParaRPr lang="zh-CN" altLang="en-US" sz="12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/>
                        <a:t>整理这些</a:t>
                      </a:r>
                      <a:r>
                        <a:rPr lang="en-US" altLang="zh-CN" sz="1200" dirty="0"/>
                        <a:t>inbox</a:t>
                      </a:r>
                      <a:r>
                        <a:rPr lang="zh-CN" altLang="en-US" sz="1200" dirty="0"/>
                        <a:t>到文件夹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在项目中记录笔记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036396"/>
                  </a:ext>
                </a:extLst>
              </a:tr>
              <a:tr h="285060"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solidFill>
                            <a:schemeClr val="bg1"/>
                          </a:solidFill>
                        </a:rPr>
                        <a:t>终于搞定了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项目归档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整理项目文档形成清单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640223"/>
                  </a:ext>
                </a:extLst>
              </a:tr>
              <a:tr h="285060"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solidFill>
                            <a:schemeClr val="bg1"/>
                          </a:solidFill>
                        </a:rPr>
                        <a:t>又发现新玩法，空了玩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存入</a:t>
                      </a:r>
                      <a:r>
                        <a:rPr lang="en-US" altLang="zh-CN" sz="1200" dirty="0" err="1"/>
                        <a:t>Joplin_inbox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975345"/>
                  </a:ext>
                </a:extLst>
              </a:tr>
              <a:tr h="285060"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solidFill>
                            <a:schemeClr val="bg1"/>
                          </a:solidFill>
                        </a:rPr>
                        <a:t>感觉一个阶段完成了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整理成文档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1656178"/>
                  </a:ext>
                </a:extLst>
              </a:tr>
              <a:tr h="285060"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solidFill>
                            <a:schemeClr val="bg1"/>
                          </a:solidFill>
                        </a:rPr>
                        <a:t>发现有东西不清楚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/>
                        <a:t>存入</a:t>
                      </a:r>
                      <a:r>
                        <a:rPr lang="en-US" altLang="zh-CN" sz="1200" dirty="0" err="1"/>
                        <a:t>Joplin_inbox</a:t>
                      </a:r>
                      <a:endParaRPr lang="en-US" altLang="zh-CN" sz="12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/>
                        <a:t>移到</a:t>
                      </a:r>
                      <a:r>
                        <a:rPr lang="en-US" altLang="zh-CN" sz="1200" dirty="0"/>
                        <a:t>Joplin</a:t>
                      </a:r>
                      <a:r>
                        <a:rPr lang="zh-CN" altLang="en-US" sz="1200" dirty="0"/>
                        <a:t>知识笔记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/>
                        <a:t>把</a:t>
                      </a:r>
                      <a:r>
                        <a:rPr lang="en-US" altLang="zh-CN" sz="1200" dirty="0"/>
                        <a:t>Joplin</a:t>
                      </a:r>
                      <a:r>
                        <a:rPr lang="zh-CN" altLang="en-US" sz="1200" dirty="0"/>
                        <a:t>中知识点</a:t>
                      </a:r>
                      <a:r>
                        <a:rPr lang="en-US" altLang="zh-CN" sz="1200" dirty="0"/>
                        <a:t>inbox</a:t>
                      </a:r>
                      <a:endParaRPr lang="zh-CN" altLang="en-US" sz="12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/>
                        <a:t>整理这些</a:t>
                      </a:r>
                      <a:r>
                        <a:rPr lang="en-US" altLang="zh-CN" sz="1200" dirty="0"/>
                        <a:t>inbox</a:t>
                      </a:r>
                      <a:r>
                        <a:rPr lang="zh-CN" altLang="en-US" sz="1200" dirty="0"/>
                        <a:t>到文件夹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弄个出链接着写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7013480"/>
                  </a:ext>
                </a:extLst>
              </a:tr>
              <a:tr h="285060"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solidFill>
                            <a:schemeClr val="bg1"/>
                          </a:solidFill>
                        </a:rPr>
                        <a:t>头大先不弄了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打个标记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8054811"/>
                  </a:ext>
                </a:extLst>
              </a:tr>
              <a:tr h="285060"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solidFill>
                            <a:schemeClr val="bg1"/>
                          </a:solidFill>
                        </a:rPr>
                        <a:t>想到一些东西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继续完善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917768"/>
                  </a:ext>
                </a:extLst>
              </a:tr>
              <a:tr h="285060"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solidFill>
                            <a:schemeClr val="bg1"/>
                          </a:solidFill>
                        </a:rPr>
                        <a:t>发布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在</a:t>
                      </a:r>
                      <a:r>
                        <a:rPr lang="en-US" altLang="zh-CN" sz="1200" dirty="0"/>
                        <a:t>Notion</a:t>
                      </a:r>
                      <a:r>
                        <a:rPr lang="zh-CN" altLang="en-US" sz="1200" dirty="0"/>
                        <a:t>记录一下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2062903"/>
                  </a:ext>
                </a:extLst>
              </a:tr>
              <a:tr h="285060"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solidFill>
                            <a:schemeClr val="bg1"/>
                          </a:solidFill>
                        </a:rPr>
                        <a:t>又有新文章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/>
                        <a:t>存入</a:t>
                      </a:r>
                      <a:r>
                        <a:rPr lang="en-US" altLang="zh-CN" sz="1200" dirty="0" err="1"/>
                        <a:t>Joplin_inbox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76992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80831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凌亂的廚房-照片素材（圖片） [67017526] - PIXTA圖庫">
            <a:extLst>
              <a:ext uri="{FF2B5EF4-FFF2-40B4-BE49-F238E27FC236}">
                <a16:creationId xmlns:a16="http://schemas.microsoft.com/office/drawing/2014/main" id="{80E4C692-08BD-F101-B8D0-D5BEA691DBD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10" b="7153"/>
          <a:stretch/>
        </p:blipFill>
        <p:spPr bwMode="auto">
          <a:xfrm>
            <a:off x="6624847" y="2192480"/>
            <a:ext cx="3963988" cy="2720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蓝色大海手机桌面壁纸| Free iphone wallpaper, Landscape, Nature">
            <a:extLst>
              <a:ext uri="{FF2B5EF4-FFF2-40B4-BE49-F238E27FC236}">
                <a16:creationId xmlns:a16="http://schemas.microsoft.com/office/drawing/2014/main" id="{052FF107-38BA-FB6B-254F-24DCA0CC1A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1683" y="2192481"/>
            <a:ext cx="1813870" cy="2720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伦敦通票带你游景点之：伦敦最古老的哥特式建筑——萨瑟克大教堂-世界游网World Travel Online">
            <a:extLst>
              <a:ext uri="{FF2B5EF4-FFF2-40B4-BE49-F238E27FC236}">
                <a16:creationId xmlns:a16="http://schemas.microsoft.com/office/drawing/2014/main" id="{CF83A80A-4B85-6AC0-E105-B42800379F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87" r="11349"/>
          <a:stretch/>
        </p:blipFill>
        <p:spPr bwMode="auto">
          <a:xfrm>
            <a:off x="1227158" y="2192480"/>
            <a:ext cx="3165231" cy="2720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71581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>
            <a:extLst>
              <a:ext uri="{FF2B5EF4-FFF2-40B4-BE49-F238E27FC236}">
                <a16:creationId xmlns:a16="http://schemas.microsoft.com/office/drawing/2014/main" id="{62F14640-734A-B51A-C8A8-F02F092028C1}"/>
              </a:ext>
            </a:extLst>
          </p:cNvPr>
          <p:cNvSpPr/>
          <p:nvPr/>
        </p:nvSpPr>
        <p:spPr>
          <a:xfrm>
            <a:off x="4798446" y="1230923"/>
            <a:ext cx="2270569" cy="1874911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A33C04E-B3F1-611F-118A-BEA7BEAFCDB4}"/>
              </a:ext>
            </a:extLst>
          </p:cNvPr>
          <p:cNvSpPr/>
          <p:nvPr/>
        </p:nvSpPr>
        <p:spPr>
          <a:xfrm>
            <a:off x="293076" y="1143000"/>
            <a:ext cx="3487616" cy="463354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F051CBB-49AB-2AC1-F251-B173EB776797}"/>
              </a:ext>
            </a:extLst>
          </p:cNvPr>
          <p:cNvSpPr txBox="1"/>
          <p:nvPr/>
        </p:nvSpPr>
        <p:spPr>
          <a:xfrm>
            <a:off x="1979607" y="1397674"/>
            <a:ext cx="1742785" cy="203132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zh-CN" altLang="en-US" dirty="0"/>
              <a:t>编程语言</a:t>
            </a:r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/>
              <a:t>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/>
              <a:t>Rust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/>
              <a:t>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/>
              <a:t>Java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 err="1"/>
              <a:t>Javascript</a:t>
            </a:r>
            <a:endParaRPr kumimoji="1"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zh-CN" dirty="0"/>
              <a:t>《</a:t>
            </a:r>
            <a:r>
              <a:rPr kumimoji="1" lang="en-US" altLang="zh-CN" dirty="0" err="1"/>
              <a:t>aaa</a:t>
            </a:r>
            <a:r>
              <a:rPr kumimoji="1" lang="en-US" altLang="zh-CN" dirty="0"/>
              <a:t>》</a:t>
            </a:r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3E72E9F-DEA0-4D4E-94B1-5A94B2D4883C}"/>
              </a:ext>
            </a:extLst>
          </p:cNvPr>
          <p:cNvSpPr txBox="1"/>
          <p:nvPr/>
        </p:nvSpPr>
        <p:spPr>
          <a:xfrm>
            <a:off x="1921307" y="3960674"/>
            <a:ext cx="1795684" cy="175432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zh-CN" altLang="en-US" dirty="0"/>
              <a:t>知识管理</a:t>
            </a:r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/>
              <a:t>OB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zh-CN" dirty="0"/>
              <a:t>《</a:t>
            </a:r>
            <a:r>
              <a:rPr kumimoji="1" lang="en-US" altLang="zh-CN" dirty="0" err="1"/>
              <a:t>bbb</a:t>
            </a:r>
            <a:r>
              <a:rPr kumimoji="1" lang="en-US" altLang="zh-CN" dirty="0"/>
              <a:t>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/>
              <a:t>Notion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/>
              <a:t>Tana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5F773AB-306C-CA42-E8B1-F1C2EB34CAA1}"/>
              </a:ext>
            </a:extLst>
          </p:cNvPr>
          <p:cNvSpPr txBox="1"/>
          <p:nvPr/>
        </p:nvSpPr>
        <p:spPr>
          <a:xfrm>
            <a:off x="293076" y="3105834"/>
            <a:ext cx="877163" cy="64633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zh-CN" altLang="en-US" dirty="0"/>
              <a:t>服务器</a:t>
            </a:r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/>
              <a:t>Git</a:t>
            </a:r>
            <a:endParaRPr kumimoji="1"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7D7FCD0-F8D7-BF36-168E-5EFBDD85F1AA}"/>
              </a:ext>
            </a:extLst>
          </p:cNvPr>
          <p:cNvSpPr txBox="1"/>
          <p:nvPr/>
        </p:nvSpPr>
        <p:spPr>
          <a:xfrm>
            <a:off x="4862147" y="1529862"/>
            <a:ext cx="185820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做一个</a:t>
            </a:r>
            <a:r>
              <a:rPr kumimoji="1" lang="en-US" altLang="zh-CN" dirty="0"/>
              <a:t>OB</a:t>
            </a:r>
            <a:r>
              <a:rPr kumimoji="1" lang="zh-CN" altLang="en-US" dirty="0"/>
              <a:t>插件</a:t>
            </a:r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/>
              <a:t>《</a:t>
            </a:r>
            <a:r>
              <a:rPr kumimoji="1" lang="en-US" altLang="zh-CN" dirty="0" err="1"/>
              <a:t>aaa</a:t>
            </a:r>
            <a:r>
              <a:rPr kumimoji="1" lang="en-US" altLang="zh-CN" dirty="0"/>
              <a:t>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/>
              <a:t>《</a:t>
            </a:r>
            <a:r>
              <a:rPr kumimoji="1" lang="en-US" altLang="zh-CN" dirty="0" err="1"/>
              <a:t>bbb</a:t>
            </a:r>
            <a:r>
              <a:rPr kumimoji="1" lang="en-US" altLang="zh-CN" dirty="0"/>
              <a:t>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/>
              <a:t>我做插件记录</a:t>
            </a:r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/>
              <a:t>如何发布插件</a:t>
            </a:r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7BFB551-E26B-8B78-3A9C-8F6E38351802}"/>
              </a:ext>
            </a:extLst>
          </p:cNvPr>
          <p:cNvSpPr txBox="1"/>
          <p:nvPr/>
        </p:nvSpPr>
        <p:spPr>
          <a:xfrm>
            <a:off x="293938" y="1801252"/>
            <a:ext cx="1627369" cy="64633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zh-CN" altLang="en-US" dirty="0"/>
              <a:t>心理学</a:t>
            </a:r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/>
              <a:t>消费心理学</a:t>
            </a:r>
          </a:p>
        </p:txBody>
      </p: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410227AE-3351-A4C7-F71C-F4242F96D058}"/>
              </a:ext>
            </a:extLst>
          </p:cNvPr>
          <p:cNvCxnSpPr>
            <a:cxnSpLocks/>
          </p:cNvCxnSpPr>
          <p:nvPr/>
        </p:nvCxnSpPr>
        <p:spPr>
          <a:xfrm flipV="1">
            <a:off x="3631223" y="1987062"/>
            <a:ext cx="1230924" cy="12221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B355B164-9E9A-90B3-3C6D-8B80E3BA56EF}"/>
              </a:ext>
            </a:extLst>
          </p:cNvPr>
          <p:cNvCxnSpPr>
            <a:cxnSpLocks/>
          </p:cNvCxnSpPr>
          <p:nvPr/>
        </p:nvCxnSpPr>
        <p:spPr>
          <a:xfrm flipV="1">
            <a:off x="3569914" y="2447583"/>
            <a:ext cx="1228532" cy="21947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6987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BF919B5-E97D-B77A-0309-47441E76124E}"/>
              </a:ext>
            </a:extLst>
          </p:cNvPr>
          <p:cNvSpPr/>
          <p:nvPr/>
        </p:nvSpPr>
        <p:spPr>
          <a:xfrm>
            <a:off x="2822327" y="641835"/>
            <a:ext cx="1811215" cy="8001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>
                <a:solidFill>
                  <a:schemeClr val="accent2">
                    <a:lumMod val="75000"/>
                  </a:schemeClr>
                </a:solidFill>
              </a:rPr>
              <a:t>P</a:t>
            </a:r>
            <a:r>
              <a:rPr kumimoji="1" lang="en-US" altLang="zh-CN" dirty="0"/>
              <a:t>roject</a:t>
            </a:r>
            <a:r>
              <a:rPr kumimoji="1" lang="zh-CN" altLang="en-US" dirty="0"/>
              <a:t>项目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C8369E8-1768-0610-E22C-89DE3C3BDBD0}"/>
              </a:ext>
            </a:extLst>
          </p:cNvPr>
          <p:cNvSpPr/>
          <p:nvPr/>
        </p:nvSpPr>
        <p:spPr>
          <a:xfrm>
            <a:off x="2822327" y="2142390"/>
            <a:ext cx="1811215" cy="8001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>
                <a:solidFill>
                  <a:schemeClr val="accent2">
                    <a:lumMod val="75000"/>
                  </a:schemeClr>
                </a:solidFill>
              </a:rPr>
              <a:t>A</a:t>
            </a:r>
            <a:r>
              <a:rPr kumimoji="1" lang="en-US" altLang="zh-CN"/>
              <a:t>rea</a:t>
            </a:r>
            <a:r>
              <a:rPr kumimoji="1" lang="zh-CN" altLang="en-US"/>
              <a:t>领域</a:t>
            </a:r>
            <a:endParaRPr kumimoji="1"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DB8BC5C-3D94-EEE8-B828-3848B8042AA8}"/>
              </a:ext>
            </a:extLst>
          </p:cNvPr>
          <p:cNvSpPr/>
          <p:nvPr/>
        </p:nvSpPr>
        <p:spPr>
          <a:xfrm>
            <a:off x="2822327" y="3642945"/>
            <a:ext cx="1811215" cy="8001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>
                <a:solidFill>
                  <a:schemeClr val="accent2">
                    <a:lumMod val="75000"/>
                  </a:schemeClr>
                </a:solidFill>
              </a:rPr>
              <a:t>R</a:t>
            </a:r>
            <a:r>
              <a:rPr kumimoji="1" lang="en-US" altLang="zh-CN" dirty="0"/>
              <a:t>esource</a:t>
            </a:r>
            <a:r>
              <a:rPr kumimoji="1" lang="zh-CN" altLang="en-US" dirty="0"/>
              <a:t>资源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0766597-88CB-39F8-8956-846CFBF65EC2}"/>
              </a:ext>
            </a:extLst>
          </p:cNvPr>
          <p:cNvSpPr/>
          <p:nvPr/>
        </p:nvSpPr>
        <p:spPr>
          <a:xfrm>
            <a:off x="2822327" y="5143500"/>
            <a:ext cx="1811215" cy="8001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>
                <a:solidFill>
                  <a:schemeClr val="accent2">
                    <a:lumMod val="75000"/>
                  </a:schemeClr>
                </a:solidFill>
              </a:rPr>
              <a:t>A</a:t>
            </a:r>
            <a:r>
              <a:rPr kumimoji="1" lang="en-US" altLang="zh-CN" dirty="0"/>
              <a:t>rchive</a:t>
            </a:r>
            <a:r>
              <a:rPr kumimoji="1" lang="zh-CN" altLang="en-US" dirty="0"/>
              <a:t>归档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871509C-D21A-9E4E-BFD4-5D17E1AC8270}"/>
              </a:ext>
            </a:extLst>
          </p:cNvPr>
          <p:cNvSpPr txBox="1"/>
          <p:nvPr/>
        </p:nvSpPr>
        <p:spPr>
          <a:xfrm>
            <a:off x="4765431" y="663811"/>
            <a:ext cx="4932484" cy="64633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zh-CN" altLang="en-US" dirty="0"/>
              <a:t>有时间期限的一件事</a:t>
            </a:r>
            <a:r>
              <a:rPr kumimoji="1" lang="en-US" altLang="zh-CN" dirty="0"/>
              <a:t>/</a:t>
            </a:r>
            <a:r>
              <a:rPr kumimoji="1" lang="zh-CN" altLang="en-US" dirty="0"/>
              <a:t>项目，关乎目标</a:t>
            </a:r>
            <a:endParaRPr kumimoji="1" lang="en-US" altLang="zh-CN" dirty="0"/>
          </a:p>
          <a:p>
            <a:r>
              <a:rPr kumimoji="1" lang="zh-CN" altLang="en-US" dirty="0"/>
              <a:t>是最小执行单位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0603BC7-05EE-5EC3-AD40-0CFE7A28871E}"/>
              </a:ext>
            </a:extLst>
          </p:cNvPr>
          <p:cNvSpPr txBox="1"/>
          <p:nvPr/>
        </p:nvSpPr>
        <p:spPr>
          <a:xfrm>
            <a:off x="4765430" y="1419919"/>
            <a:ext cx="4532010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/>
              <a:t>比如</a:t>
            </a:r>
            <a:r>
              <a:rPr kumimoji="1" lang="en-US" altLang="zh-CN" dirty="0"/>
              <a:t>3</a:t>
            </a:r>
            <a:r>
              <a:rPr kumimoji="1" lang="zh-CN" altLang="en-US" dirty="0"/>
              <a:t>个月减肥</a:t>
            </a:r>
            <a:r>
              <a:rPr kumimoji="1" lang="en-US" altLang="zh-CN" dirty="0"/>
              <a:t>10</a:t>
            </a:r>
            <a:r>
              <a:rPr kumimoji="1" lang="zh-CN" altLang="en-US" dirty="0"/>
              <a:t>斤，里面所有相关内容</a:t>
            </a:r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/>
              <a:t>比如最近要出去旅游、搭建群晖</a:t>
            </a:r>
            <a:r>
              <a:rPr kumimoji="1" lang="en-US" altLang="zh-CN" dirty="0" err="1"/>
              <a:t>Nas</a:t>
            </a:r>
            <a:endParaRPr kumimoji="1"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6A59B7D-B45F-1813-AF82-E996D84D4162}"/>
              </a:ext>
            </a:extLst>
          </p:cNvPr>
          <p:cNvSpPr txBox="1"/>
          <p:nvPr/>
        </p:nvSpPr>
        <p:spPr>
          <a:xfrm>
            <a:off x="4765430" y="2142390"/>
            <a:ext cx="4932484" cy="64633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zh-CN" altLang="en-US" dirty="0"/>
              <a:t>你想管理的长期职责</a:t>
            </a:r>
            <a:r>
              <a:rPr kumimoji="1" lang="en-US" altLang="zh-CN" dirty="0"/>
              <a:t>/</a:t>
            </a:r>
            <a:r>
              <a:rPr kumimoji="1" lang="zh-CN" altLang="en-US" dirty="0"/>
              <a:t>具有长期标准的活动范围，无时间期间，</a:t>
            </a:r>
            <a:r>
              <a:rPr kumimoji="1" lang="zh-CN" altLang="en-US" dirty="0">
                <a:solidFill>
                  <a:schemeClr val="accent2">
                    <a:lumMod val="75000"/>
                  </a:schemeClr>
                </a:solidFill>
              </a:rPr>
              <a:t>项目属于领域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9E5F0EE-454F-0BC7-D43A-A40B695B0FD7}"/>
              </a:ext>
            </a:extLst>
          </p:cNvPr>
          <p:cNvSpPr txBox="1"/>
          <p:nvPr/>
        </p:nvSpPr>
        <p:spPr>
          <a:xfrm>
            <a:off x="4765429" y="2910209"/>
            <a:ext cx="5232523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/>
              <a:t>比如健身、健康、产品研发、旅游、兴趣爱好</a:t>
            </a:r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/>
              <a:t>比如财务、公司制度建设、绩效管理</a:t>
            </a:r>
            <a:endParaRPr kumimoji="1" lang="en-US" altLang="zh-CN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7F45648-2B1E-48ED-5512-061A68893D67}"/>
              </a:ext>
            </a:extLst>
          </p:cNvPr>
          <p:cNvSpPr txBox="1"/>
          <p:nvPr/>
        </p:nvSpPr>
        <p:spPr>
          <a:xfrm>
            <a:off x="4765430" y="3642945"/>
            <a:ext cx="4932484" cy="64633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b="0" i="0" dirty="0">
                <a:solidFill>
                  <a:srgbClr val="777777"/>
                </a:solidFill>
                <a:effectLst/>
                <a:latin typeface="Helvetica" pitchFamily="2" charset="0"/>
              </a:rPr>
              <a:t>将来可能有用的主题或兴趣。可以支持前面</a:t>
            </a:r>
            <a:r>
              <a:rPr lang="en-US" altLang="zh-CN" b="0" i="0" dirty="0">
                <a:solidFill>
                  <a:srgbClr val="777777"/>
                </a:solidFill>
                <a:effectLst/>
                <a:latin typeface="Helvetica" pitchFamily="2" charset="0"/>
              </a:rPr>
              <a:t>2</a:t>
            </a:r>
            <a:r>
              <a:rPr lang="zh-CN" altLang="en-US" b="0" i="0" dirty="0">
                <a:solidFill>
                  <a:srgbClr val="777777"/>
                </a:solidFill>
                <a:effectLst/>
                <a:latin typeface="Helvetica" pitchFamily="2" charset="0"/>
              </a:rPr>
              <a:t>项，也可以只是自己的兴趣</a:t>
            </a:r>
            <a:endParaRPr kumimoji="1"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5B81233-5DB8-40EE-C37D-8898EDCFE174}"/>
              </a:ext>
            </a:extLst>
          </p:cNvPr>
          <p:cNvSpPr txBox="1"/>
          <p:nvPr/>
        </p:nvSpPr>
        <p:spPr>
          <a:xfrm>
            <a:off x="4765428" y="4410764"/>
            <a:ext cx="4288353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/>
              <a:t>比如摄影、脱口秀、编剧、跨境电商</a:t>
            </a:r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/>
              <a:t>比如茶文化、高效学习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A0CFC66-32FC-C2B9-81CA-CD49FB189124}"/>
              </a:ext>
            </a:extLst>
          </p:cNvPr>
          <p:cNvSpPr txBox="1"/>
          <p:nvPr/>
        </p:nvSpPr>
        <p:spPr>
          <a:xfrm>
            <a:off x="4765430" y="5143500"/>
            <a:ext cx="4932484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b="0" i="0" dirty="0">
                <a:solidFill>
                  <a:srgbClr val="777777"/>
                </a:solidFill>
                <a:effectLst/>
                <a:latin typeface="Helvetica" pitchFamily="2" charset="0"/>
              </a:rPr>
              <a:t>来自其他三个类别的非活动项目。</a:t>
            </a:r>
            <a:endParaRPr kumimoji="1"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0A95309-9CF0-00D3-7B6A-CB4BB409A142}"/>
              </a:ext>
            </a:extLst>
          </p:cNvPr>
          <p:cNvSpPr txBox="1"/>
          <p:nvPr/>
        </p:nvSpPr>
        <p:spPr>
          <a:xfrm>
            <a:off x="4765429" y="5547915"/>
            <a:ext cx="4570482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zh-CN" altLang="en-US" dirty="0"/>
              <a:t>项目做完了可以放这里、不再感兴趣的资源</a:t>
            </a:r>
            <a:endParaRPr kumimoji="1" lang="en-US" altLang="zh-CN" dirty="0"/>
          </a:p>
          <a:p>
            <a:r>
              <a:rPr kumimoji="1" lang="zh-CN" altLang="en-US" dirty="0"/>
              <a:t>不再维护的领域</a:t>
            </a:r>
          </a:p>
        </p:txBody>
      </p:sp>
      <p:sp>
        <p:nvSpPr>
          <p:cNvPr id="16" name="决策 15">
            <a:extLst>
              <a:ext uri="{FF2B5EF4-FFF2-40B4-BE49-F238E27FC236}">
                <a16:creationId xmlns:a16="http://schemas.microsoft.com/office/drawing/2014/main" id="{DCD982AE-74B2-E341-7B64-B3B682E2ACBB}"/>
              </a:ext>
            </a:extLst>
          </p:cNvPr>
          <p:cNvSpPr/>
          <p:nvPr/>
        </p:nvSpPr>
        <p:spPr>
          <a:xfrm>
            <a:off x="298937" y="1754088"/>
            <a:ext cx="1811215" cy="800100"/>
          </a:xfrm>
          <a:prstGeom prst="flowChartDecisi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b="0" i="0" dirty="0">
                <a:solidFill>
                  <a:srgbClr val="777777"/>
                </a:solidFill>
                <a:effectLst/>
                <a:latin typeface="Helvetica" pitchFamily="2" charset="0"/>
              </a:rPr>
              <a:t>在哪个项目中最有用？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77D51AC-BCCB-910C-B317-9A0F401E8FEA}"/>
              </a:ext>
            </a:extLst>
          </p:cNvPr>
          <p:cNvSpPr txBox="1"/>
          <p:nvPr/>
        </p:nvSpPr>
        <p:spPr>
          <a:xfrm>
            <a:off x="2822327" y="1441935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i="0" dirty="0">
                <a:solidFill>
                  <a:srgbClr val="1EA089"/>
                </a:solidFill>
                <a:effectLst/>
                <a:latin typeface="Helvetica" pitchFamily="2" charset="0"/>
              </a:rPr>
              <a:t>我现在正在做的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9394502-9579-AEF3-C321-0DBAD0A04F38}"/>
              </a:ext>
            </a:extLst>
          </p:cNvPr>
          <p:cNvSpPr txBox="1"/>
          <p:nvPr/>
        </p:nvSpPr>
        <p:spPr>
          <a:xfrm>
            <a:off x="2795946" y="2950447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b="1" i="0" dirty="0">
                <a:solidFill>
                  <a:srgbClr val="1EA089"/>
                </a:solidFill>
                <a:effectLst/>
                <a:latin typeface="Helvetica" pitchFamily="2" charset="0"/>
              </a:rPr>
              <a:t>随着时间的推移</a:t>
            </a:r>
            <a:endParaRPr lang="en-US" altLang="zh-CN" b="1" i="0" dirty="0">
              <a:solidFill>
                <a:srgbClr val="1EA089"/>
              </a:solidFill>
              <a:effectLst/>
              <a:latin typeface="Helvetica" pitchFamily="2" charset="0"/>
            </a:endParaRPr>
          </a:p>
          <a:p>
            <a:pPr algn="l"/>
            <a:r>
              <a:rPr lang="zh-CN" altLang="en-US" b="1" i="0" dirty="0">
                <a:solidFill>
                  <a:srgbClr val="1EA089"/>
                </a:solidFill>
                <a:effectLst/>
                <a:latin typeface="Helvetica" pitchFamily="2" charset="0"/>
              </a:rPr>
              <a:t>我致力于什么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75FD32E5-4DD1-AA58-81B8-FFE25773D5E6}"/>
              </a:ext>
            </a:extLst>
          </p:cNvPr>
          <p:cNvSpPr txBox="1"/>
          <p:nvPr/>
        </p:nvSpPr>
        <p:spPr>
          <a:xfrm>
            <a:off x="2822327" y="4528758"/>
            <a:ext cx="21101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b="1" i="0" dirty="0">
                <a:solidFill>
                  <a:srgbClr val="1EA089"/>
                </a:solidFill>
                <a:effectLst/>
                <a:latin typeface="Helvetica" pitchFamily="2" charset="0"/>
              </a:rPr>
              <a:t>以后想参考的东西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4340A470-B81F-97F0-5D15-6ABAED756D66}"/>
              </a:ext>
            </a:extLst>
          </p:cNvPr>
          <p:cNvSpPr txBox="1"/>
          <p:nvPr/>
        </p:nvSpPr>
        <p:spPr>
          <a:xfrm>
            <a:off x="2822327" y="6024073"/>
            <a:ext cx="20310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b="1" i="0" dirty="0">
                <a:solidFill>
                  <a:srgbClr val="1EA089"/>
                </a:solidFill>
                <a:effectLst/>
                <a:latin typeface="Helvetica" pitchFamily="2" charset="0"/>
              </a:rPr>
              <a:t>已经完成或搁置的</a:t>
            </a:r>
          </a:p>
        </p:txBody>
      </p:sp>
      <p:sp>
        <p:nvSpPr>
          <p:cNvPr id="23" name="决策 22">
            <a:extLst>
              <a:ext uri="{FF2B5EF4-FFF2-40B4-BE49-F238E27FC236}">
                <a16:creationId xmlns:a16="http://schemas.microsoft.com/office/drawing/2014/main" id="{A1090CFD-B380-07E4-3ACA-1262B986C475}"/>
              </a:ext>
            </a:extLst>
          </p:cNvPr>
          <p:cNvSpPr/>
          <p:nvPr/>
        </p:nvSpPr>
        <p:spPr>
          <a:xfrm>
            <a:off x="298937" y="3048142"/>
            <a:ext cx="1811215" cy="800100"/>
          </a:xfrm>
          <a:prstGeom prst="flowChartDecisi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b="0" i="0" dirty="0">
                <a:solidFill>
                  <a:srgbClr val="777777"/>
                </a:solidFill>
                <a:effectLst/>
                <a:latin typeface="Helvetica" pitchFamily="2" charset="0"/>
              </a:rPr>
              <a:t>在哪个领域最有用？</a:t>
            </a:r>
          </a:p>
        </p:txBody>
      </p:sp>
      <p:sp>
        <p:nvSpPr>
          <p:cNvPr id="24" name="决策 23">
            <a:extLst>
              <a:ext uri="{FF2B5EF4-FFF2-40B4-BE49-F238E27FC236}">
                <a16:creationId xmlns:a16="http://schemas.microsoft.com/office/drawing/2014/main" id="{D0522060-40B0-A3F8-C0AB-B671D557FA5B}"/>
              </a:ext>
            </a:extLst>
          </p:cNvPr>
          <p:cNvSpPr/>
          <p:nvPr/>
        </p:nvSpPr>
        <p:spPr>
          <a:xfrm>
            <a:off x="298937" y="4333879"/>
            <a:ext cx="1811215" cy="800100"/>
          </a:xfrm>
          <a:prstGeom prst="flowChartDecisi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b="0" i="0" dirty="0">
                <a:solidFill>
                  <a:srgbClr val="777777"/>
                </a:solidFill>
                <a:effectLst/>
                <a:latin typeface="Helvetica" pitchFamily="2" charset="0"/>
              </a:rPr>
              <a:t>属于哪个资源？</a:t>
            </a:r>
          </a:p>
        </p:txBody>
      </p:sp>
      <p:cxnSp>
        <p:nvCxnSpPr>
          <p:cNvPr id="28" name="肘形连接符 27">
            <a:extLst>
              <a:ext uri="{FF2B5EF4-FFF2-40B4-BE49-F238E27FC236}">
                <a16:creationId xmlns:a16="http://schemas.microsoft.com/office/drawing/2014/main" id="{4790F5D9-BD2B-6EF4-653C-BF8282002CF7}"/>
              </a:ext>
            </a:extLst>
          </p:cNvPr>
          <p:cNvCxnSpPr>
            <a:stCxn id="16" idx="3"/>
            <a:endCxn id="4" idx="1"/>
          </p:cNvCxnSpPr>
          <p:nvPr/>
        </p:nvCxnSpPr>
        <p:spPr>
          <a:xfrm flipV="1">
            <a:off x="2110152" y="1041885"/>
            <a:ext cx="712175" cy="1112253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肘形连接符 28">
            <a:extLst>
              <a:ext uri="{FF2B5EF4-FFF2-40B4-BE49-F238E27FC236}">
                <a16:creationId xmlns:a16="http://schemas.microsoft.com/office/drawing/2014/main" id="{E1F135A0-2B0A-DF04-5A3C-F78BCA27C6BF}"/>
              </a:ext>
            </a:extLst>
          </p:cNvPr>
          <p:cNvCxnSpPr>
            <a:cxnSpLocks/>
            <a:stCxn id="23" idx="3"/>
            <a:endCxn id="5" idx="1"/>
          </p:cNvCxnSpPr>
          <p:nvPr/>
        </p:nvCxnSpPr>
        <p:spPr>
          <a:xfrm flipV="1">
            <a:off x="2110152" y="2542440"/>
            <a:ext cx="712175" cy="90575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肘形连接符 33">
            <a:extLst>
              <a:ext uri="{FF2B5EF4-FFF2-40B4-BE49-F238E27FC236}">
                <a16:creationId xmlns:a16="http://schemas.microsoft.com/office/drawing/2014/main" id="{1581267C-B928-B45C-8FB1-BC4BFFFBA184}"/>
              </a:ext>
            </a:extLst>
          </p:cNvPr>
          <p:cNvCxnSpPr>
            <a:cxnSpLocks/>
            <a:stCxn id="24" idx="3"/>
            <a:endCxn id="6" idx="1"/>
          </p:cNvCxnSpPr>
          <p:nvPr/>
        </p:nvCxnSpPr>
        <p:spPr>
          <a:xfrm flipV="1">
            <a:off x="2110152" y="4042995"/>
            <a:ext cx="712175" cy="69093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肘形连接符 36">
            <a:extLst>
              <a:ext uri="{FF2B5EF4-FFF2-40B4-BE49-F238E27FC236}">
                <a16:creationId xmlns:a16="http://schemas.microsoft.com/office/drawing/2014/main" id="{5F4ADAAC-8188-B545-2D6A-B48AEAB6D897}"/>
              </a:ext>
            </a:extLst>
          </p:cNvPr>
          <p:cNvCxnSpPr>
            <a:cxnSpLocks/>
            <a:stCxn id="24" idx="2"/>
            <a:endCxn id="7" idx="1"/>
          </p:cNvCxnSpPr>
          <p:nvPr/>
        </p:nvCxnSpPr>
        <p:spPr>
          <a:xfrm rot="16200000" flipH="1">
            <a:off x="1808651" y="4529873"/>
            <a:ext cx="409571" cy="161778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D9391F0A-40C5-3486-DC60-45226C881A9C}"/>
              </a:ext>
            </a:extLst>
          </p:cNvPr>
          <p:cNvCxnSpPr>
            <a:stCxn id="16" idx="2"/>
            <a:endCxn id="23" idx="0"/>
          </p:cNvCxnSpPr>
          <p:nvPr/>
        </p:nvCxnSpPr>
        <p:spPr>
          <a:xfrm>
            <a:off x="1204545" y="2554188"/>
            <a:ext cx="0" cy="4939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054C4767-722D-324A-E7E8-ABD01892C510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>
            <a:off x="1204545" y="3848242"/>
            <a:ext cx="0" cy="4856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9" name="矩形 48">
            <a:extLst>
              <a:ext uri="{FF2B5EF4-FFF2-40B4-BE49-F238E27FC236}">
                <a16:creationId xmlns:a16="http://schemas.microsoft.com/office/drawing/2014/main" id="{9B5CF343-9F39-DAB8-9D0F-8FC016F4D7AE}"/>
              </a:ext>
            </a:extLst>
          </p:cNvPr>
          <p:cNvSpPr/>
          <p:nvPr/>
        </p:nvSpPr>
        <p:spPr>
          <a:xfrm>
            <a:off x="663817" y="729755"/>
            <a:ext cx="1081453" cy="637403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新知识</a:t>
            </a:r>
          </a:p>
        </p:txBody>
      </p:sp>
      <p:cxnSp>
        <p:nvCxnSpPr>
          <p:cNvPr id="50" name="直线箭头连接符 49">
            <a:extLst>
              <a:ext uri="{FF2B5EF4-FFF2-40B4-BE49-F238E27FC236}">
                <a16:creationId xmlns:a16="http://schemas.microsoft.com/office/drawing/2014/main" id="{C9EA6DC4-3DE5-1017-740D-31CB15FD032A}"/>
              </a:ext>
            </a:extLst>
          </p:cNvPr>
          <p:cNvCxnSpPr>
            <a:cxnSpLocks/>
            <a:stCxn id="49" idx="2"/>
            <a:endCxn id="16" idx="0"/>
          </p:cNvCxnSpPr>
          <p:nvPr/>
        </p:nvCxnSpPr>
        <p:spPr>
          <a:xfrm>
            <a:off x="1204544" y="1367158"/>
            <a:ext cx="1" cy="3869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3" name="文本框 52">
            <a:extLst>
              <a:ext uri="{FF2B5EF4-FFF2-40B4-BE49-F238E27FC236}">
                <a16:creationId xmlns:a16="http://schemas.microsoft.com/office/drawing/2014/main" id="{C8D55A90-DD2F-8A0A-0240-E33A2FE27524}"/>
              </a:ext>
            </a:extLst>
          </p:cNvPr>
          <p:cNvSpPr txBox="1"/>
          <p:nvPr/>
        </p:nvSpPr>
        <p:spPr>
          <a:xfrm>
            <a:off x="2268415" y="159801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是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F4C386F4-D6A5-5335-8CBB-45F0B96A963F}"/>
              </a:ext>
            </a:extLst>
          </p:cNvPr>
          <p:cNvSpPr txBox="1"/>
          <p:nvPr/>
        </p:nvSpPr>
        <p:spPr>
          <a:xfrm>
            <a:off x="2258490" y="286404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是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53D0C143-1C5D-D1D9-D000-BA91C8EFFC20}"/>
              </a:ext>
            </a:extLst>
          </p:cNvPr>
          <p:cNvSpPr txBox="1"/>
          <p:nvPr/>
        </p:nvSpPr>
        <p:spPr>
          <a:xfrm>
            <a:off x="2258490" y="420379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是</a:t>
            </a: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263E4A6D-B9BD-AFED-2432-BAB4BE626815}"/>
              </a:ext>
            </a:extLst>
          </p:cNvPr>
          <p:cNvSpPr txBox="1"/>
          <p:nvPr/>
        </p:nvSpPr>
        <p:spPr>
          <a:xfrm>
            <a:off x="1392115" y="533876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否</a:t>
            </a: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7EFA6E1A-D366-D81D-0F89-C6864E6F00EA}"/>
              </a:ext>
            </a:extLst>
          </p:cNvPr>
          <p:cNvSpPr txBox="1"/>
          <p:nvPr/>
        </p:nvSpPr>
        <p:spPr>
          <a:xfrm>
            <a:off x="1093513" y="392394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否</a:t>
            </a: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0225EB81-CF0A-035E-09C7-736D80A7B58C}"/>
              </a:ext>
            </a:extLst>
          </p:cNvPr>
          <p:cNvSpPr txBox="1"/>
          <p:nvPr/>
        </p:nvSpPr>
        <p:spPr>
          <a:xfrm>
            <a:off x="1130818" y="261649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否</a:t>
            </a:r>
          </a:p>
        </p:txBody>
      </p:sp>
    </p:spTree>
    <p:extLst>
      <p:ext uri="{BB962C8B-B14F-4D97-AF65-F5344CB8AC3E}">
        <p14:creationId xmlns:p14="http://schemas.microsoft.com/office/powerpoint/2010/main" val="15668319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3C14AB8F-3CE5-B57E-F815-F8FA8CFD421C}"/>
              </a:ext>
            </a:extLst>
          </p:cNvPr>
          <p:cNvSpPr/>
          <p:nvPr/>
        </p:nvSpPr>
        <p:spPr>
          <a:xfrm>
            <a:off x="3138854" y="580293"/>
            <a:ext cx="2233246" cy="2233246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运动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A0039758-6D63-7811-C07A-26D3A373FBDB}"/>
              </a:ext>
            </a:extLst>
          </p:cNvPr>
          <p:cNvSpPr/>
          <p:nvPr/>
        </p:nvSpPr>
        <p:spPr>
          <a:xfrm>
            <a:off x="3138854" y="3748454"/>
            <a:ext cx="2233246" cy="2233246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财务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9F053549-B733-211D-AD21-03814FACB706}"/>
              </a:ext>
            </a:extLst>
          </p:cNvPr>
          <p:cNvSpPr/>
          <p:nvPr/>
        </p:nvSpPr>
        <p:spPr>
          <a:xfrm>
            <a:off x="7027985" y="580293"/>
            <a:ext cx="2233246" cy="2233246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学习</a:t>
            </a: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617F2B6-8687-1A07-5629-016233374A78}"/>
              </a:ext>
            </a:extLst>
          </p:cNvPr>
          <p:cNvSpPr/>
          <p:nvPr/>
        </p:nvSpPr>
        <p:spPr>
          <a:xfrm>
            <a:off x="7027985" y="3748454"/>
            <a:ext cx="2233246" cy="2233246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旅游</a:t>
            </a: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0B7C03CD-7E25-832F-7E24-E82E902C2B4D}"/>
              </a:ext>
            </a:extLst>
          </p:cNvPr>
          <p:cNvSpPr/>
          <p:nvPr/>
        </p:nvSpPr>
        <p:spPr>
          <a:xfrm>
            <a:off x="7798777" y="3982915"/>
            <a:ext cx="800100" cy="738554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/>
              <a:t>这个暑假去</a:t>
            </a:r>
            <a:r>
              <a:rPr kumimoji="1" lang="en-US" altLang="zh-CN" sz="1200" dirty="0"/>
              <a:t>xxx</a:t>
            </a:r>
            <a:endParaRPr kumimoji="1" lang="zh-CN" altLang="en-US" sz="1200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AC152F6-C955-2B60-C6EA-CD2030C72144}"/>
              </a:ext>
            </a:extLst>
          </p:cNvPr>
          <p:cNvSpPr/>
          <p:nvPr/>
        </p:nvSpPr>
        <p:spPr>
          <a:xfrm>
            <a:off x="7744558" y="5102469"/>
            <a:ext cx="800100" cy="738554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/>
              <a:t>下周去爬</a:t>
            </a:r>
            <a:r>
              <a:rPr kumimoji="1" lang="en-US" altLang="zh-CN" sz="1200" dirty="0"/>
              <a:t>xxx</a:t>
            </a:r>
            <a:r>
              <a:rPr kumimoji="1" lang="zh-CN" altLang="en-US" sz="1200" dirty="0"/>
              <a:t>山</a:t>
            </a: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20264BFF-FEF3-BD94-0923-EC1B1915CB9B}"/>
              </a:ext>
            </a:extLst>
          </p:cNvPr>
          <p:cNvSpPr/>
          <p:nvPr/>
        </p:nvSpPr>
        <p:spPr>
          <a:xfrm>
            <a:off x="7082204" y="4542692"/>
            <a:ext cx="800100" cy="738554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/>
              <a:t>这次过年去</a:t>
            </a:r>
            <a:r>
              <a:rPr kumimoji="1" lang="en-US" altLang="zh-CN" sz="1200" dirty="0"/>
              <a:t>xxx</a:t>
            </a:r>
            <a:endParaRPr kumimoji="1" lang="zh-CN" altLang="en-US" sz="1200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D7C56DF4-573D-296E-2ACB-BA7959979B77}"/>
              </a:ext>
            </a:extLst>
          </p:cNvPr>
          <p:cNvSpPr/>
          <p:nvPr/>
        </p:nvSpPr>
        <p:spPr>
          <a:xfrm>
            <a:off x="3855427" y="3804138"/>
            <a:ext cx="800100" cy="738554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/>
              <a:t>整理去年信用卡</a:t>
            </a: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BD7327D4-2A19-D6FD-51D2-ACCE8656BD1F}"/>
              </a:ext>
            </a:extLst>
          </p:cNvPr>
          <p:cNvSpPr/>
          <p:nvPr/>
        </p:nvSpPr>
        <p:spPr>
          <a:xfrm>
            <a:off x="3411415" y="5102469"/>
            <a:ext cx="956897" cy="738554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/>
              <a:t>如何下个月快乐吃土</a:t>
            </a: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58BB925D-568A-17DD-4773-9C5A5197E3E3}"/>
              </a:ext>
            </a:extLst>
          </p:cNvPr>
          <p:cNvSpPr/>
          <p:nvPr/>
        </p:nvSpPr>
        <p:spPr>
          <a:xfrm>
            <a:off x="3770435" y="1985597"/>
            <a:ext cx="885092" cy="738554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3</a:t>
            </a:r>
            <a:r>
              <a:rPr kumimoji="1" lang="zh-CN" altLang="en-US" sz="1200" dirty="0"/>
              <a:t>个月学会游泳</a:t>
            </a: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A3B081CB-5874-DCDD-8D4F-642A487A8EEA}"/>
              </a:ext>
            </a:extLst>
          </p:cNvPr>
          <p:cNvSpPr/>
          <p:nvPr/>
        </p:nvSpPr>
        <p:spPr>
          <a:xfrm>
            <a:off x="3889862" y="687266"/>
            <a:ext cx="981075" cy="738554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/>
              <a:t>报名</a:t>
            </a:r>
            <a:r>
              <a:rPr kumimoji="1" lang="en-US" altLang="zh-CN" sz="1200" dirty="0"/>
              <a:t>50</a:t>
            </a:r>
            <a:r>
              <a:rPr kumimoji="1" lang="zh-CN" altLang="en-US" sz="1200" dirty="0"/>
              <a:t>公里毅行</a:t>
            </a: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EE2C6410-1B15-8A32-A461-8AFAC899E468}"/>
              </a:ext>
            </a:extLst>
          </p:cNvPr>
          <p:cNvSpPr/>
          <p:nvPr/>
        </p:nvSpPr>
        <p:spPr>
          <a:xfrm>
            <a:off x="7659566" y="687266"/>
            <a:ext cx="885092" cy="738554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/>
              <a:t>准备考雅思</a:t>
            </a: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989B2E9D-A0E8-F353-AA9F-46D4C8939D61}"/>
              </a:ext>
            </a:extLst>
          </p:cNvPr>
          <p:cNvSpPr/>
          <p:nvPr/>
        </p:nvSpPr>
        <p:spPr>
          <a:xfrm>
            <a:off x="7659566" y="1975340"/>
            <a:ext cx="885092" cy="738554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/>
              <a:t>学习</a:t>
            </a:r>
            <a:r>
              <a:rPr kumimoji="1" lang="en-US" altLang="zh-CN" sz="1200" dirty="0"/>
              <a:t>rust</a:t>
            </a:r>
            <a:endParaRPr kumimoji="1" lang="zh-CN" altLang="en-US" sz="1200" dirty="0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42BEBC30-10B3-5C04-529C-7BD694900D95}"/>
              </a:ext>
            </a:extLst>
          </p:cNvPr>
          <p:cNvSpPr/>
          <p:nvPr/>
        </p:nvSpPr>
        <p:spPr>
          <a:xfrm>
            <a:off x="4625487" y="1630241"/>
            <a:ext cx="3034810" cy="3301511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领域：生活工作中的重要事项，没有明确日期，除非不重要</a:t>
            </a:r>
            <a:r>
              <a:rPr kumimoji="1" lang="en-US" altLang="zh-CN" dirty="0"/>
              <a:t>/</a:t>
            </a:r>
            <a:r>
              <a:rPr kumimoji="1" lang="zh-CN" altLang="en-US" dirty="0"/>
              <a:t>不感兴趣了</a:t>
            </a: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35147CCC-5B96-FCD6-2034-EBEE11DB708B}"/>
              </a:ext>
            </a:extLst>
          </p:cNvPr>
          <p:cNvSpPr/>
          <p:nvPr/>
        </p:nvSpPr>
        <p:spPr>
          <a:xfrm>
            <a:off x="5550145" y="3890595"/>
            <a:ext cx="1308588" cy="652097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/>
              <a:t>明确目标，有时间限制</a:t>
            </a:r>
          </a:p>
        </p:txBody>
      </p:sp>
    </p:spTree>
    <p:extLst>
      <p:ext uri="{BB962C8B-B14F-4D97-AF65-F5344CB8AC3E}">
        <p14:creationId xmlns:p14="http://schemas.microsoft.com/office/powerpoint/2010/main" val="2926431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0408B5-F5CD-7C0E-CA29-5B0282840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F0C15E-8430-342D-E1B2-5259F92CAF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2050" name="Picture 2" descr="數據分析者必備! 探索DIKW模型 - 個人看板板 | Dcard">
            <a:extLst>
              <a:ext uri="{FF2B5EF4-FFF2-40B4-BE49-F238E27FC236}">
                <a16:creationId xmlns:a16="http://schemas.microsoft.com/office/drawing/2014/main" id="{31225488-73F7-77A9-CBBA-C1D810052A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13" y="0"/>
            <a:ext cx="5584004" cy="5584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DIKW体系- Wikiwand">
            <a:extLst>
              <a:ext uri="{FF2B5EF4-FFF2-40B4-BE49-F238E27FC236}">
                <a16:creationId xmlns:a16="http://schemas.microsoft.com/office/drawing/2014/main" id="{94A9AF1A-28C2-F0B4-AA83-4B5CC93796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088" y="0"/>
            <a:ext cx="102838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7290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RSS | Slack App Directory">
            <a:extLst>
              <a:ext uri="{FF2B5EF4-FFF2-40B4-BE49-F238E27FC236}">
                <a16:creationId xmlns:a16="http://schemas.microsoft.com/office/drawing/2014/main" id="{8D556AB5-A298-D5F4-82DF-C033EC48BB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011" y="895846"/>
            <a:ext cx="1625602" cy="1625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Leanote - open source alternative to Evernote · GitHub">
            <a:extLst>
              <a:ext uri="{FF2B5EF4-FFF2-40B4-BE49-F238E27FC236}">
                <a16:creationId xmlns:a16="http://schemas.microsoft.com/office/drawing/2014/main" id="{0612DE76-81A3-7199-6DF5-BF23F45C16F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467" y="2845370"/>
            <a:ext cx="12700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Pocket: Save. Read. Grow. - Apps on Google Play">
            <a:extLst>
              <a:ext uri="{FF2B5EF4-FFF2-40B4-BE49-F238E27FC236}">
                <a16:creationId xmlns:a16="http://schemas.microsoft.com/office/drawing/2014/main" id="{608EDF06-FEA8-2603-AF1A-40172490E2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5741" y="915283"/>
            <a:ext cx="1529779" cy="1529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Just Read">
            <a:extLst>
              <a:ext uri="{FF2B5EF4-FFF2-40B4-BE49-F238E27FC236}">
                <a16:creationId xmlns:a16="http://schemas.microsoft.com/office/drawing/2014/main" id="{A393A379-5ED9-BD1C-048E-C0266FE633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4594" y="4704136"/>
            <a:ext cx="1625600" cy="162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HackMD - Crunchbase Company Profile &amp; Funding">
            <a:extLst>
              <a:ext uri="{FF2B5EF4-FFF2-40B4-BE49-F238E27FC236}">
                <a16:creationId xmlns:a16="http://schemas.microsoft.com/office/drawing/2014/main" id="{9D8216BF-6EB3-E13B-A8E6-68F72023C3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74" t="2897" r="5134" b="22402"/>
          <a:stretch/>
        </p:blipFill>
        <p:spPr bwMode="auto">
          <a:xfrm>
            <a:off x="3977704" y="400664"/>
            <a:ext cx="2397946" cy="2125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Feedly - Wikipedia">
            <a:extLst>
              <a:ext uri="{FF2B5EF4-FFF2-40B4-BE49-F238E27FC236}">
                <a16:creationId xmlns:a16="http://schemas.microsoft.com/office/drawing/2014/main" id="{7A82D700-F9B7-D80F-60D6-C050D6E938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2922" y="2712942"/>
            <a:ext cx="1896154" cy="1704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Notion Reviews 2023: Details, Pricing, &amp; Features | G2">
            <a:extLst>
              <a:ext uri="{FF2B5EF4-FFF2-40B4-BE49-F238E27FC236}">
                <a16:creationId xmlns:a16="http://schemas.microsoft.com/office/drawing/2014/main" id="{F68962F3-7049-95D4-D09B-BA7C5DFAB1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49" t="9690" r="23208" b="2274"/>
          <a:stretch/>
        </p:blipFill>
        <p:spPr bwMode="auto">
          <a:xfrm>
            <a:off x="7573041" y="2653786"/>
            <a:ext cx="2096213" cy="182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 descr="Obsidian (software) - Wikipedia">
            <a:extLst>
              <a:ext uri="{FF2B5EF4-FFF2-40B4-BE49-F238E27FC236}">
                <a16:creationId xmlns:a16="http://schemas.microsoft.com/office/drawing/2014/main" id="{559FD828-5993-A5A5-D7F6-6B75C1D0B7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0150" y="4639245"/>
            <a:ext cx="1822450" cy="182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0" name="Picture 18" descr="Synology: 5 Official Apps For Your Office – Marius Hosting">
            <a:extLst>
              <a:ext uri="{FF2B5EF4-FFF2-40B4-BE49-F238E27FC236}">
                <a16:creationId xmlns:a16="http://schemas.microsoft.com/office/drawing/2014/main" id="{7C50D6B2-7897-C9F2-7B9D-35B03CE2C0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8956" y="2781155"/>
            <a:ext cx="1270001" cy="1270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2" name="Picture 20" descr="印象笔记Desktop App for Mac and PC - WebCatalog">
            <a:extLst>
              <a:ext uri="{FF2B5EF4-FFF2-40B4-BE49-F238E27FC236}">
                <a16:creationId xmlns:a16="http://schemas.microsoft.com/office/drawing/2014/main" id="{E956B27F-B742-4132-875A-E0A73D0427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2899" y="4699000"/>
            <a:ext cx="1625601" cy="1625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4" name="Picture 22" descr="Microsoft OneNote - Wikipedia">
            <a:extLst>
              <a:ext uri="{FF2B5EF4-FFF2-40B4-BE49-F238E27FC236}">
                <a16:creationId xmlns:a16="http://schemas.microsoft.com/office/drawing/2014/main" id="{760232DF-83DA-09E3-446C-7F6F741420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467" y="4757289"/>
            <a:ext cx="1429891" cy="1325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Billfish素材管理工具的个人空间-Billfish素材管理工具个人主页-哔哩哔哩视频">
            <a:extLst>
              <a:ext uri="{FF2B5EF4-FFF2-40B4-BE49-F238E27FC236}">
                <a16:creationId xmlns:a16="http://schemas.microsoft.com/office/drawing/2014/main" id="{4D57CA59-1DFA-4445-EBDB-12E854055E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5611" y="1406014"/>
            <a:ext cx="1019872" cy="1019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GitHub - laurent22/joplin: Joplin - the secure note taking and to-do app  with synchronisation capabilities for Windows, macOS, Linux, Android and  iOS.">
            <a:extLst>
              <a:ext uri="{FF2B5EF4-FFF2-40B4-BE49-F238E27FC236}">
                <a16:creationId xmlns:a16="http://schemas.microsoft.com/office/drawing/2014/main" id="{A5710C36-B1FF-7EF7-9E2B-D128348028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2059" y="1809234"/>
            <a:ext cx="971921" cy="971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苹果手机备忘录怎么恢复？苹果恢复大师恢复iPhone备忘录教程">
            <a:extLst>
              <a:ext uri="{FF2B5EF4-FFF2-40B4-BE49-F238E27FC236}">
                <a16:creationId xmlns:a16="http://schemas.microsoft.com/office/drawing/2014/main" id="{C2E5B890-7A50-14E8-D623-98C23D9E1E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98" t="2373" r="21062" b="21150"/>
          <a:stretch/>
        </p:blipFill>
        <p:spPr bwMode="auto">
          <a:xfrm>
            <a:off x="10275272" y="3742309"/>
            <a:ext cx="682297" cy="669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4538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963FE9A6-0A03-92EB-E7A7-461D8C28E29D}"/>
              </a:ext>
            </a:extLst>
          </p:cNvPr>
          <p:cNvSpPr/>
          <p:nvPr/>
        </p:nvSpPr>
        <p:spPr>
          <a:xfrm>
            <a:off x="1513502" y="333632"/>
            <a:ext cx="741405" cy="667265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Data</a:t>
            </a:r>
            <a:endParaRPr kumimoji="1" lang="zh-CN" altLang="en-US" sz="1200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EB9ED543-E8C6-8D46-EF27-DF6040997AE2}"/>
              </a:ext>
            </a:extLst>
          </p:cNvPr>
          <p:cNvSpPr/>
          <p:nvPr/>
        </p:nvSpPr>
        <p:spPr>
          <a:xfrm>
            <a:off x="2432021" y="333631"/>
            <a:ext cx="741405" cy="667265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Data</a:t>
            </a:r>
            <a:endParaRPr kumimoji="1" lang="zh-CN" altLang="en-US" sz="1200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390A642E-667C-B583-C976-B3B16C425A0D}"/>
              </a:ext>
            </a:extLst>
          </p:cNvPr>
          <p:cNvSpPr/>
          <p:nvPr/>
        </p:nvSpPr>
        <p:spPr>
          <a:xfrm>
            <a:off x="3399967" y="333630"/>
            <a:ext cx="741405" cy="667265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Data</a:t>
            </a:r>
            <a:endParaRPr kumimoji="1" lang="zh-CN" altLang="en-US" sz="1200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0F65E9CE-C8F2-1671-7603-43D1EDF23E40}"/>
              </a:ext>
            </a:extLst>
          </p:cNvPr>
          <p:cNvSpPr/>
          <p:nvPr/>
        </p:nvSpPr>
        <p:spPr>
          <a:xfrm>
            <a:off x="4367913" y="333629"/>
            <a:ext cx="741405" cy="667265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Data</a:t>
            </a:r>
            <a:endParaRPr kumimoji="1" lang="zh-CN" altLang="en-US" sz="1200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9872EF13-A4DF-7E43-5AF1-DDD13E3DBBDA}"/>
              </a:ext>
            </a:extLst>
          </p:cNvPr>
          <p:cNvSpPr/>
          <p:nvPr/>
        </p:nvSpPr>
        <p:spPr>
          <a:xfrm>
            <a:off x="5335859" y="333629"/>
            <a:ext cx="741405" cy="667265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Data</a:t>
            </a:r>
            <a:endParaRPr kumimoji="1" lang="zh-CN" altLang="en-US" sz="1200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5E605EC1-D8EE-BADA-8D2C-9116BB4650FE}"/>
              </a:ext>
            </a:extLst>
          </p:cNvPr>
          <p:cNvSpPr/>
          <p:nvPr/>
        </p:nvSpPr>
        <p:spPr>
          <a:xfrm>
            <a:off x="6303805" y="333629"/>
            <a:ext cx="741405" cy="667265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Data</a:t>
            </a:r>
            <a:endParaRPr kumimoji="1" lang="zh-CN" altLang="en-US" sz="1200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D177B5A1-5ED6-0360-CCD8-474356065FFA}"/>
              </a:ext>
            </a:extLst>
          </p:cNvPr>
          <p:cNvSpPr/>
          <p:nvPr/>
        </p:nvSpPr>
        <p:spPr>
          <a:xfrm>
            <a:off x="3362769" y="1626970"/>
            <a:ext cx="1886465" cy="1478693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Information</a:t>
            </a:r>
            <a:endParaRPr kumimoji="1" lang="zh-CN" altLang="en-US" sz="1600" dirty="0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62EB020F-3287-1A27-3A09-10FEBF39C1F2}"/>
              </a:ext>
            </a:extLst>
          </p:cNvPr>
          <p:cNvSpPr/>
          <p:nvPr/>
        </p:nvSpPr>
        <p:spPr>
          <a:xfrm>
            <a:off x="5496370" y="1626970"/>
            <a:ext cx="1886465" cy="1478693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Information</a:t>
            </a:r>
            <a:endParaRPr kumimoji="1" lang="zh-CN" altLang="en-US" sz="1600" dirty="0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D010B1B4-121B-72E9-4342-252AE46C29CD}"/>
              </a:ext>
            </a:extLst>
          </p:cNvPr>
          <p:cNvSpPr/>
          <p:nvPr/>
        </p:nvSpPr>
        <p:spPr>
          <a:xfrm>
            <a:off x="1402163" y="1626971"/>
            <a:ext cx="1886465" cy="1478693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Information</a:t>
            </a:r>
            <a:endParaRPr kumimoji="1" lang="zh-CN" altLang="en-US" sz="1600" dirty="0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BF3AE3D1-3EBA-5F35-DC0A-EDFCB87C3D2F}"/>
              </a:ext>
            </a:extLst>
          </p:cNvPr>
          <p:cNvSpPr/>
          <p:nvPr/>
        </p:nvSpPr>
        <p:spPr>
          <a:xfrm>
            <a:off x="2168282" y="3429000"/>
            <a:ext cx="1886465" cy="1478693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Knowledge</a:t>
            </a:r>
          </a:p>
          <a:p>
            <a:pPr algn="ctr"/>
            <a:r>
              <a:rPr kumimoji="1" lang="zh-CN" altLang="en-US" sz="1600" dirty="0"/>
              <a:t>隐性知识</a:t>
            </a: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C2CF7356-70F0-BB6E-3370-5C1AD9CC5D7C}"/>
              </a:ext>
            </a:extLst>
          </p:cNvPr>
          <p:cNvSpPr/>
          <p:nvPr/>
        </p:nvSpPr>
        <p:spPr>
          <a:xfrm>
            <a:off x="4553137" y="3514024"/>
            <a:ext cx="1886465" cy="1478693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Knowledge</a:t>
            </a:r>
          </a:p>
          <a:p>
            <a:pPr algn="ctr"/>
            <a:r>
              <a:rPr kumimoji="1" lang="zh-CN" altLang="en-US" sz="1600" dirty="0"/>
              <a:t>显性知识</a:t>
            </a: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CC077CEF-846D-8E80-87D0-29AAED67BAAC}"/>
              </a:ext>
            </a:extLst>
          </p:cNvPr>
          <p:cNvSpPr/>
          <p:nvPr/>
        </p:nvSpPr>
        <p:spPr>
          <a:xfrm>
            <a:off x="3341090" y="5208068"/>
            <a:ext cx="1886465" cy="1478693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Knowledge</a:t>
            </a:r>
            <a:endParaRPr kumimoji="1" lang="zh-CN" altLang="en-US" sz="1600" dirty="0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19A7C074-0368-2E1A-1F0E-6AD532761BDF}"/>
              </a:ext>
            </a:extLst>
          </p:cNvPr>
          <p:cNvSpPr/>
          <p:nvPr/>
        </p:nvSpPr>
        <p:spPr>
          <a:xfrm>
            <a:off x="7271751" y="333629"/>
            <a:ext cx="741405" cy="667265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Data</a:t>
            </a:r>
            <a:endParaRPr kumimoji="1" lang="zh-CN" altLang="en-US" sz="1200" dirty="0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AD00A7B8-DC25-FE70-2B4A-D4C9161A1834}"/>
              </a:ext>
            </a:extLst>
          </p:cNvPr>
          <p:cNvSpPr/>
          <p:nvPr/>
        </p:nvSpPr>
        <p:spPr>
          <a:xfrm>
            <a:off x="476884" y="384873"/>
            <a:ext cx="741405" cy="667265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Data</a:t>
            </a:r>
            <a:endParaRPr kumimoji="1" lang="zh-CN" altLang="en-US" sz="1200" dirty="0"/>
          </a:p>
        </p:txBody>
      </p:sp>
      <p:cxnSp>
        <p:nvCxnSpPr>
          <p:cNvPr id="23" name="直线连接符 22">
            <a:extLst>
              <a:ext uri="{FF2B5EF4-FFF2-40B4-BE49-F238E27FC236}">
                <a16:creationId xmlns:a16="http://schemas.microsoft.com/office/drawing/2014/main" id="{24DF257D-5499-41C1-1A7C-E79F087F5A1B}"/>
              </a:ext>
            </a:extLst>
          </p:cNvPr>
          <p:cNvCxnSpPr/>
          <p:nvPr/>
        </p:nvCxnSpPr>
        <p:spPr>
          <a:xfrm>
            <a:off x="500517" y="1443789"/>
            <a:ext cx="7844589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691E9FAE-6FC3-63B1-FF94-3B84B6B600E6}"/>
              </a:ext>
            </a:extLst>
          </p:cNvPr>
          <p:cNvCxnSpPr/>
          <p:nvPr/>
        </p:nvCxnSpPr>
        <p:spPr>
          <a:xfrm>
            <a:off x="500516" y="3280610"/>
            <a:ext cx="7844589" cy="0"/>
          </a:xfrm>
          <a:prstGeom prst="line">
            <a:avLst/>
          </a:prstGeom>
          <a:ln w="7620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5" name="直线连接符 24">
            <a:extLst>
              <a:ext uri="{FF2B5EF4-FFF2-40B4-BE49-F238E27FC236}">
                <a16:creationId xmlns:a16="http://schemas.microsoft.com/office/drawing/2014/main" id="{70282969-53AA-C67C-EF94-34344608BB6A}"/>
              </a:ext>
            </a:extLst>
          </p:cNvPr>
          <p:cNvCxnSpPr/>
          <p:nvPr/>
        </p:nvCxnSpPr>
        <p:spPr>
          <a:xfrm>
            <a:off x="534597" y="5110212"/>
            <a:ext cx="7844589" cy="0"/>
          </a:xfrm>
          <a:prstGeom prst="line">
            <a:avLst/>
          </a:prstGeom>
          <a:ln w="762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6" name="下箭头 25">
            <a:extLst>
              <a:ext uri="{FF2B5EF4-FFF2-40B4-BE49-F238E27FC236}">
                <a16:creationId xmlns:a16="http://schemas.microsoft.com/office/drawing/2014/main" id="{98813FD6-BAF1-A302-C45D-E590AD6AEE9F}"/>
              </a:ext>
            </a:extLst>
          </p:cNvPr>
          <p:cNvSpPr/>
          <p:nvPr/>
        </p:nvSpPr>
        <p:spPr>
          <a:xfrm>
            <a:off x="8013156" y="1626970"/>
            <a:ext cx="322318" cy="1478693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下箭头 26">
            <a:extLst>
              <a:ext uri="{FF2B5EF4-FFF2-40B4-BE49-F238E27FC236}">
                <a16:creationId xmlns:a16="http://schemas.microsoft.com/office/drawing/2014/main" id="{731A8522-6661-C1D7-9D5F-3013B53DFA2F}"/>
              </a:ext>
            </a:extLst>
          </p:cNvPr>
          <p:cNvSpPr/>
          <p:nvPr/>
        </p:nvSpPr>
        <p:spPr>
          <a:xfrm>
            <a:off x="8013156" y="3530259"/>
            <a:ext cx="322318" cy="1478693"/>
          </a:xfrm>
          <a:prstGeom prst="down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下箭头 27">
            <a:extLst>
              <a:ext uri="{FF2B5EF4-FFF2-40B4-BE49-F238E27FC236}">
                <a16:creationId xmlns:a16="http://schemas.microsoft.com/office/drawing/2014/main" id="{4FD77700-C623-88E2-CEFC-9D9977C6996F}"/>
              </a:ext>
            </a:extLst>
          </p:cNvPr>
          <p:cNvSpPr/>
          <p:nvPr/>
        </p:nvSpPr>
        <p:spPr>
          <a:xfrm>
            <a:off x="7993908" y="169075"/>
            <a:ext cx="322318" cy="93817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969130ED-FD3F-6124-8DFE-EF7BDD435AB1}"/>
              </a:ext>
            </a:extLst>
          </p:cNvPr>
          <p:cNvSpPr txBox="1"/>
          <p:nvPr/>
        </p:nvSpPr>
        <p:spPr>
          <a:xfrm>
            <a:off x="563472" y="2714324"/>
            <a:ext cx="3518912" cy="369332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en-US" altLang="zh-CN" dirty="0"/>
              <a:t>4W</a:t>
            </a:r>
            <a:r>
              <a:rPr kumimoji="1" lang="zh-CN" altLang="en-US" dirty="0"/>
              <a:t>（时间、地点、人物、事件）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C76C9865-E9D3-93E4-5D33-6C9C7CEAFA05}"/>
              </a:ext>
            </a:extLst>
          </p:cNvPr>
          <p:cNvSpPr txBox="1"/>
          <p:nvPr/>
        </p:nvSpPr>
        <p:spPr>
          <a:xfrm>
            <a:off x="564141" y="4533894"/>
            <a:ext cx="3254417" cy="369332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en-US" altLang="zh-CN" dirty="0" err="1"/>
              <a:t>What+How</a:t>
            </a:r>
            <a:r>
              <a:rPr kumimoji="1" lang="zh-CN" altLang="en-US" dirty="0"/>
              <a:t>（发生了啥</a:t>
            </a:r>
            <a:r>
              <a:rPr kumimoji="1" lang="en-US" altLang="zh-CN" dirty="0"/>
              <a:t>/</a:t>
            </a:r>
            <a:r>
              <a:rPr kumimoji="1" lang="zh-CN" altLang="en-US" dirty="0"/>
              <a:t>事件）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00720629-F6BF-E221-BD2E-F1589C453E92}"/>
              </a:ext>
            </a:extLst>
          </p:cNvPr>
          <p:cNvSpPr txBox="1"/>
          <p:nvPr/>
        </p:nvSpPr>
        <p:spPr>
          <a:xfrm>
            <a:off x="-5259" y="71224"/>
            <a:ext cx="461665" cy="503898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vert" wrap="square" rtlCol="0">
            <a:spAutoFit/>
          </a:bodyPr>
          <a:lstStyle/>
          <a:p>
            <a:pPr algn="ctr"/>
            <a:r>
              <a:rPr kumimoji="1" lang="zh-CN" altLang="en-US" dirty="0"/>
              <a:t>现有事实整理、分析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406B16C8-7EEF-8750-2065-6CF4AE50FEC1}"/>
              </a:ext>
            </a:extLst>
          </p:cNvPr>
          <p:cNvSpPr txBox="1"/>
          <p:nvPr/>
        </p:nvSpPr>
        <p:spPr>
          <a:xfrm>
            <a:off x="-10762" y="5110212"/>
            <a:ext cx="461665" cy="147869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vert" wrap="square" rtlCol="0">
            <a:spAutoFit/>
          </a:bodyPr>
          <a:lstStyle/>
          <a:p>
            <a:pPr algn="ctr"/>
            <a:r>
              <a:rPr kumimoji="1" lang="zh-CN" altLang="en-US" dirty="0"/>
              <a:t>未来发展方向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D3C53922-092A-254E-4F00-428FF6D0D720}"/>
              </a:ext>
            </a:extLst>
          </p:cNvPr>
          <p:cNvSpPr txBox="1"/>
          <p:nvPr/>
        </p:nvSpPr>
        <p:spPr>
          <a:xfrm>
            <a:off x="8480683" y="71224"/>
            <a:ext cx="461665" cy="50389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vert" wrap="square" rtlCol="0">
            <a:spAutoFit/>
          </a:bodyPr>
          <a:lstStyle/>
          <a:p>
            <a:pPr algn="ctr"/>
            <a:r>
              <a:rPr kumimoji="1" lang="zh-CN" altLang="en-US" dirty="0"/>
              <a:t>单一领域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24331B3F-DF7C-B87F-EE6E-8459808DFD08}"/>
              </a:ext>
            </a:extLst>
          </p:cNvPr>
          <p:cNvSpPr txBox="1"/>
          <p:nvPr/>
        </p:nvSpPr>
        <p:spPr>
          <a:xfrm>
            <a:off x="8490311" y="5111101"/>
            <a:ext cx="461665" cy="147869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vert" wrap="square" rtlCol="0">
            <a:spAutoFit/>
          </a:bodyPr>
          <a:lstStyle/>
          <a:p>
            <a:pPr algn="ctr"/>
            <a:r>
              <a:rPr kumimoji="1" lang="zh-CN" altLang="en-US" dirty="0"/>
              <a:t>跨领域</a:t>
            </a:r>
          </a:p>
        </p:txBody>
      </p:sp>
      <p:sp>
        <p:nvSpPr>
          <p:cNvPr id="36" name="爆炸形 1 35">
            <a:extLst>
              <a:ext uri="{FF2B5EF4-FFF2-40B4-BE49-F238E27FC236}">
                <a16:creationId xmlns:a16="http://schemas.microsoft.com/office/drawing/2014/main" id="{795D9F5F-947E-59B0-AF11-BC829A840F2F}"/>
              </a:ext>
            </a:extLst>
          </p:cNvPr>
          <p:cNvSpPr/>
          <p:nvPr/>
        </p:nvSpPr>
        <p:spPr>
          <a:xfrm>
            <a:off x="5877051" y="5546825"/>
            <a:ext cx="1549667" cy="1098279"/>
          </a:xfrm>
          <a:prstGeom prst="irregularSeal1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深度知识</a:t>
            </a:r>
          </a:p>
        </p:txBody>
      </p:sp>
      <p:sp>
        <p:nvSpPr>
          <p:cNvPr id="37" name="右大括号 36">
            <a:extLst>
              <a:ext uri="{FF2B5EF4-FFF2-40B4-BE49-F238E27FC236}">
                <a16:creationId xmlns:a16="http://schemas.microsoft.com/office/drawing/2014/main" id="{A07BC6CB-5E05-12DD-A321-4C3373FC596C}"/>
              </a:ext>
            </a:extLst>
          </p:cNvPr>
          <p:cNvSpPr/>
          <p:nvPr/>
        </p:nvSpPr>
        <p:spPr>
          <a:xfrm>
            <a:off x="9115124" y="169075"/>
            <a:ext cx="529390" cy="3111535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信息库</a:t>
            </a:r>
          </a:p>
        </p:txBody>
      </p:sp>
      <p:sp>
        <p:nvSpPr>
          <p:cNvPr id="38" name="右大括号 37">
            <a:extLst>
              <a:ext uri="{FF2B5EF4-FFF2-40B4-BE49-F238E27FC236}">
                <a16:creationId xmlns:a16="http://schemas.microsoft.com/office/drawing/2014/main" id="{7245EC68-A615-DF3E-6063-3E843A294429}"/>
              </a:ext>
            </a:extLst>
          </p:cNvPr>
          <p:cNvSpPr/>
          <p:nvPr/>
        </p:nvSpPr>
        <p:spPr>
          <a:xfrm>
            <a:off x="9113765" y="3347458"/>
            <a:ext cx="529390" cy="3111535"/>
          </a:xfrm>
          <a:prstGeom prst="rightBrac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知识库</a:t>
            </a:r>
          </a:p>
        </p:txBody>
      </p:sp>
    </p:spTree>
    <p:extLst>
      <p:ext uri="{BB962C8B-B14F-4D97-AF65-F5344CB8AC3E}">
        <p14:creationId xmlns:p14="http://schemas.microsoft.com/office/powerpoint/2010/main" val="2878385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三角形 3">
            <a:extLst>
              <a:ext uri="{FF2B5EF4-FFF2-40B4-BE49-F238E27FC236}">
                <a16:creationId xmlns:a16="http://schemas.microsoft.com/office/drawing/2014/main" id="{184D2297-305B-DE74-A316-BC88E1AAAA24}"/>
              </a:ext>
            </a:extLst>
          </p:cNvPr>
          <p:cNvSpPr/>
          <p:nvPr/>
        </p:nvSpPr>
        <p:spPr>
          <a:xfrm>
            <a:off x="647272" y="654977"/>
            <a:ext cx="3883632" cy="5548045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梯形 5">
            <a:extLst>
              <a:ext uri="{FF2B5EF4-FFF2-40B4-BE49-F238E27FC236}">
                <a16:creationId xmlns:a16="http://schemas.microsoft.com/office/drawing/2014/main" id="{30E16ADD-3F9D-EEF9-726B-59F53B871C63}"/>
              </a:ext>
            </a:extLst>
          </p:cNvPr>
          <p:cNvSpPr/>
          <p:nvPr/>
        </p:nvSpPr>
        <p:spPr>
          <a:xfrm>
            <a:off x="647272" y="3965825"/>
            <a:ext cx="3883632" cy="2237197"/>
          </a:xfrm>
          <a:prstGeom prst="trapezoid">
            <a:avLst>
              <a:gd name="adj" fmla="val 34644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梯形 6">
            <a:extLst>
              <a:ext uri="{FF2B5EF4-FFF2-40B4-BE49-F238E27FC236}">
                <a16:creationId xmlns:a16="http://schemas.microsoft.com/office/drawing/2014/main" id="{04FAE841-1AC6-B82B-6BC3-8F9DA06D1BC7}"/>
              </a:ext>
            </a:extLst>
          </p:cNvPr>
          <p:cNvSpPr/>
          <p:nvPr/>
        </p:nvSpPr>
        <p:spPr>
          <a:xfrm>
            <a:off x="1416122" y="2455525"/>
            <a:ext cx="2364768" cy="1510300"/>
          </a:xfrm>
          <a:prstGeom prst="trapezoid">
            <a:avLst>
              <a:gd name="adj" fmla="val 35562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766ECE40-9125-9D59-EC2B-FAD0C0662687}"/>
              </a:ext>
            </a:extLst>
          </p:cNvPr>
          <p:cNvCxnSpPr/>
          <p:nvPr/>
        </p:nvCxnSpPr>
        <p:spPr>
          <a:xfrm>
            <a:off x="4530904" y="6203022"/>
            <a:ext cx="3318552" cy="0"/>
          </a:xfrm>
          <a:prstGeom prst="line">
            <a:avLst/>
          </a:prstGeom>
          <a:ln>
            <a:prstDash val="dashDot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0D7D129D-1500-6B8D-7C57-C7D4CF2612D1}"/>
              </a:ext>
            </a:extLst>
          </p:cNvPr>
          <p:cNvCxnSpPr>
            <a:cxnSpLocks/>
          </p:cNvCxnSpPr>
          <p:nvPr/>
        </p:nvCxnSpPr>
        <p:spPr>
          <a:xfrm>
            <a:off x="3780890" y="3965825"/>
            <a:ext cx="4007008" cy="0"/>
          </a:xfrm>
          <a:prstGeom prst="line">
            <a:avLst/>
          </a:prstGeom>
          <a:ln>
            <a:prstDash val="dashDot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A60449FD-50F3-BE51-185C-C6999598EAD7}"/>
              </a:ext>
            </a:extLst>
          </p:cNvPr>
          <p:cNvCxnSpPr>
            <a:cxnSpLocks/>
          </p:cNvCxnSpPr>
          <p:nvPr/>
        </p:nvCxnSpPr>
        <p:spPr>
          <a:xfrm>
            <a:off x="3228117" y="2455525"/>
            <a:ext cx="4435795" cy="0"/>
          </a:xfrm>
          <a:prstGeom prst="line">
            <a:avLst/>
          </a:prstGeom>
          <a:ln>
            <a:prstDash val="dashDot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DE8240F8-8CD0-EFB2-B188-13E2D27FED70}"/>
              </a:ext>
            </a:extLst>
          </p:cNvPr>
          <p:cNvCxnSpPr>
            <a:cxnSpLocks/>
          </p:cNvCxnSpPr>
          <p:nvPr/>
        </p:nvCxnSpPr>
        <p:spPr>
          <a:xfrm flipV="1">
            <a:off x="2608185" y="654977"/>
            <a:ext cx="4916242" cy="11174"/>
          </a:xfrm>
          <a:prstGeom prst="line">
            <a:avLst/>
          </a:prstGeom>
          <a:ln>
            <a:prstDash val="dashDot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EAA804D5-03F4-3325-6992-4C67C88DC0B3}"/>
              </a:ext>
            </a:extLst>
          </p:cNvPr>
          <p:cNvSpPr txBox="1"/>
          <p:nvPr/>
        </p:nvSpPr>
        <p:spPr>
          <a:xfrm>
            <a:off x="5528946" y="4275913"/>
            <a:ext cx="2258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>
                <a:solidFill>
                  <a:schemeClr val="accent5">
                    <a:lumMod val="75000"/>
                  </a:schemeClr>
                </a:solidFill>
              </a:rPr>
              <a:t>基础知识   约占</a:t>
            </a:r>
            <a:r>
              <a:rPr kumimoji="1" lang="en-US" altLang="zh-CN" sz="2400" b="1" dirty="0">
                <a:solidFill>
                  <a:schemeClr val="accent5">
                    <a:lumMod val="75000"/>
                  </a:schemeClr>
                </a:solidFill>
              </a:rPr>
              <a:t>40%</a:t>
            </a:r>
            <a:endParaRPr kumimoji="1" lang="zh-CN" altLang="en-US" sz="2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F7E97C7-2722-CB96-34ED-67794F6D6F48}"/>
              </a:ext>
            </a:extLst>
          </p:cNvPr>
          <p:cNvSpPr txBox="1"/>
          <p:nvPr/>
        </p:nvSpPr>
        <p:spPr>
          <a:xfrm>
            <a:off x="4862628" y="2518178"/>
            <a:ext cx="29097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>
                <a:solidFill>
                  <a:schemeClr val="accent5">
                    <a:lumMod val="75000"/>
                  </a:schemeClr>
                </a:solidFill>
              </a:rPr>
              <a:t>专业知识   约占</a:t>
            </a:r>
            <a:r>
              <a:rPr kumimoji="1" lang="en-US" altLang="zh-CN" sz="2400" b="1" dirty="0">
                <a:solidFill>
                  <a:schemeClr val="accent5">
                    <a:lumMod val="75000"/>
                  </a:schemeClr>
                </a:solidFill>
              </a:rPr>
              <a:t>30%-40%</a:t>
            </a:r>
            <a:endParaRPr kumimoji="1" lang="zh-CN" altLang="en-US" sz="2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98BB51D-D523-5651-4705-D09857BCF5F8}"/>
              </a:ext>
            </a:extLst>
          </p:cNvPr>
          <p:cNvSpPr txBox="1"/>
          <p:nvPr/>
        </p:nvSpPr>
        <p:spPr>
          <a:xfrm>
            <a:off x="4416462" y="795536"/>
            <a:ext cx="33714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>
                <a:solidFill>
                  <a:schemeClr val="accent5">
                    <a:lumMod val="75000"/>
                  </a:schemeClr>
                </a:solidFill>
              </a:rPr>
              <a:t>高级专业知识   约占</a:t>
            </a:r>
            <a:r>
              <a:rPr kumimoji="1" lang="en-US" altLang="zh-CN" sz="2400" b="1" dirty="0">
                <a:solidFill>
                  <a:schemeClr val="accent5">
                    <a:lumMod val="75000"/>
                  </a:schemeClr>
                </a:solidFill>
              </a:rPr>
              <a:t>20%-30%</a:t>
            </a:r>
            <a:endParaRPr kumimoji="1" lang="zh-CN" altLang="en-US" sz="2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9100AF4-ECDD-F0BB-5660-0ACC2DF0BD6A}"/>
              </a:ext>
            </a:extLst>
          </p:cNvPr>
          <p:cNvSpPr txBox="1"/>
          <p:nvPr/>
        </p:nvSpPr>
        <p:spPr>
          <a:xfrm>
            <a:off x="5515348" y="4696659"/>
            <a:ext cx="17043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Office</a:t>
            </a:r>
            <a:r>
              <a:rPr kumimoji="1"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操作</a:t>
            </a:r>
            <a:endParaRPr kumimoji="1" lang="en-US" altLang="zh-CN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职场社交礼仪</a:t>
            </a:r>
            <a:endParaRPr kumimoji="1" lang="en-US" altLang="zh-CN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……</a:t>
            </a:r>
            <a:endParaRPr kumimoji="1"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B091313C-6FAD-04D3-D74B-7B7740BB5F2F}"/>
              </a:ext>
            </a:extLst>
          </p:cNvPr>
          <p:cNvSpPr txBox="1"/>
          <p:nvPr/>
        </p:nvSpPr>
        <p:spPr>
          <a:xfrm>
            <a:off x="5515347" y="2959384"/>
            <a:ext cx="170431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职业基本要求</a:t>
            </a:r>
            <a:endParaRPr kumimoji="1" lang="en-US" altLang="zh-CN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程序员编程</a:t>
            </a:r>
            <a:endParaRPr kumimoji="1" lang="en-US" altLang="zh-CN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编辑写文案</a:t>
            </a:r>
            <a:endParaRPr kumimoji="1" lang="en-US" altLang="zh-CN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……</a:t>
            </a:r>
            <a:endParaRPr kumimoji="1"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" name="爆炸形 1 21">
            <a:extLst>
              <a:ext uri="{FF2B5EF4-FFF2-40B4-BE49-F238E27FC236}">
                <a16:creationId xmlns:a16="http://schemas.microsoft.com/office/drawing/2014/main" id="{20AAE634-AA21-6E66-E1CC-B21347FD4B23}"/>
              </a:ext>
            </a:extLst>
          </p:cNvPr>
          <p:cNvSpPr/>
          <p:nvPr/>
        </p:nvSpPr>
        <p:spPr>
          <a:xfrm>
            <a:off x="4795084" y="1052735"/>
            <a:ext cx="3109051" cy="1280490"/>
          </a:xfrm>
          <a:prstGeom prst="irregularSeal1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突破行业薪资均值的前提</a:t>
            </a:r>
          </a:p>
        </p:txBody>
      </p:sp>
    </p:spTree>
    <p:extLst>
      <p:ext uri="{BB962C8B-B14F-4D97-AF65-F5344CB8AC3E}">
        <p14:creationId xmlns:p14="http://schemas.microsoft.com/office/powerpoint/2010/main" val="2792017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83AAA15-9C7C-A290-1478-71AF76687499}"/>
              </a:ext>
            </a:extLst>
          </p:cNvPr>
          <p:cNvSpPr/>
          <p:nvPr/>
        </p:nvSpPr>
        <p:spPr>
          <a:xfrm>
            <a:off x="1935480" y="491490"/>
            <a:ext cx="1242060" cy="67818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信息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2D39DE0-AA5E-EF3F-39E7-4BDF65B154F0}"/>
              </a:ext>
            </a:extLst>
          </p:cNvPr>
          <p:cNvSpPr/>
          <p:nvPr/>
        </p:nvSpPr>
        <p:spPr>
          <a:xfrm>
            <a:off x="1935480" y="1874520"/>
            <a:ext cx="1242060" cy="67818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知识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405943B-CDF8-7F06-38D2-C51B70C9C673}"/>
              </a:ext>
            </a:extLst>
          </p:cNvPr>
          <p:cNvSpPr/>
          <p:nvPr/>
        </p:nvSpPr>
        <p:spPr>
          <a:xfrm>
            <a:off x="1935480" y="3257550"/>
            <a:ext cx="1242060" cy="67818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经验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E9954D2-FFF4-CEC9-0E07-B0DDD4FC2696}"/>
              </a:ext>
            </a:extLst>
          </p:cNvPr>
          <p:cNvSpPr/>
          <p:nvPr/>
        </p:nvSpPr>
        <p:spPr>
          <a:xfrm>
            <a:off x="1935480" y="4640580"/>
            <a:ext cx="1242060" cy="67818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创新</a:t>
            </a:r>
          </a:p>
        </p:txBody>
      </p:sp>
      <p:sp>
        <p:nvSpPr>
          <p:cNvPr id="8" name="圆柱体 7">
            <a:extLst>
              <a:ext uri="{FF2B5EF4-FFF2-40B4-BE49-F238E27FC236}">
                <a16:creationId xmlns:a16="http://schemas.microsoft.com/office/drawing/2014/main" id="{4E577D67-8433-CE59-50BB-D7F09B83321F}"/>
              </a:ext>
            </a:extLst>
          </p:cNvPr>
          <p:cNvSpPr/>
          <p:nvPr/>
        </p:nvSpPr>
        <p:spPr>
          <a:xfrm>
            <a:off x="4434840" y="381000"/>
            <a:ext cx="876300" cy="899160"/>
          </a:xfrm>
          <a:prstGeom prst="ca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信息库</a:t>
            </a:r>
          </a:p>
        </p:txBody>
      </p:sp>
      <p:sp>
        <p:nvSpPr>
          <p:cNvPr id="9" name="圆柱体 8">
            <a:extLst>
              <a:ext uri="{FF2B5EF4-FFF2-40B4-BE49-F238E27FC236}">
                <a16:creationId xmlns:a16="http://schemas.microsoft.com/office/drawing/2014/main" id="{8F10FC0E-3550-AA5A-9D6D-3C920D0E394C}"/>
              </a:ext>
            </a:extLst>
          </p:cNvPr>
          <p:cNvSpPr/>
          <p:nvPr/>
        </p:nvSpPr>
        <p:spPr>
          <a:xfrm>
            <a:off x="167640" y="1003935"/>
            <a:ext cx="876300" cy="899160"/>
          </a:xfrm>
          <a:prstGeom prst="ca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学习知识库</a:t>
            </a:r>
          </a:p>
        </p:txBody>
      </p:sp>
      <p:sp>
        <p:nvSpPr>
          <p:cNvPr id="10" name="圆柱体 9">
            <a:extLst>
              <a:ext uri="{FF2B5EF4-FFF2-40B4-BE49-F238E27FC236}">
                <a16:creationId xmlns:a16="http://schemas.microsoft.com/office/drawing/2014/main" id="{3F3A6A67-D1AB-FABD-02E4-971B7E30C63D}"/>
              </a:ext>
            </a:extLst>
          </p:cNvPr>
          <p:cNvSpPr/>
          <p:nvPr/>
        </p:nvSpPr>
        <p:spPr>
          <a:xfrm>
            <a:off x="4434840" y="3147060"/>
            <a:ext cx="876300" cy="899160"/>
          </a:xfrm>
          <a:prstGeom prst="ca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经验知识库</a:t>
            </a:r>
          </a:p>
        </p:txBody>
      </p:sp>
      <p:sp>
        <p:nvSpPr>
          <p:cNvPr id="11" name="圆柱体 10">
            <a:extLst>
              <a:ext uri="{FF2B5EF4-FFF2-40B4-BE49-F238E27FC236}">
                <a16:creationId xmlns:a16="http://schemas.microsoft.com/office/drawing/2014/main" id="{69F6F64D-895D-5C8E-F2F4-A35A87C77A9A}"/>
              </a:ext>
            </a:extLst>
          </p:cNvPr>
          <p:cNvSpPr/>
          <p:nvPr/>
        </p:nvSpPr>
        <p:spPr>
          <a:xfrm>
            <a:off x="4434840" y="4530090"/>
            <a:ext cx="876300" cy="899160"/>
          </a:xfrm>
          <a:prstGeom prst="ca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想法信息库</a:t>
            </a:r>
          </a:p>
        </p:txBody>
      </p: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4BD97EF7-01B0-26CF-3AF6-A6B9D6FC6E18}"/>
              </a:ext>
            </a:extLst>
          </p:cNvPr>
          <p:cNvCxnSpPr>
            <a:stCxn id="4" idx="3"/>
            <a:endCxn id="8" idx="2"/>
          </p:cNvCxnSpPr>
          <p:nvPr/>
        </p:nvCxnSpPr>
        <p:spPr>
          <a:xfrm>
            <a:off x="3177540" y="830580"/>
            <a:ext cx="12573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ABE06FF1-C9AB-20C5-801B-253711758E71}"/>
              </a:ext>
            </a:extLst>
          </p:cNvPr>
          <p:cNvCxnSpPr>
            <a:cxnSpLocks/>
            <a:stCxn id="6" idx="3"/>
            <a:endCxn id="10" idx="2"/>
          </p:cNvCxnSpPr>
          <p:nvPr/>
        </p:nvCxnSpPr>
        <p:spPr>
          <a:xfrm>
            <a:off x="3177540" y="3596640"/>
            <a:ext cx="12573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1C5ACB7B-5BD1-94F7-35E5-364EF168D403}"/>
              </a:ext>
            </a:extLst>
          </p:cNvPr>
          <p:cNvCxnSpPr>
            <a:cxnSpLocks/>
            <a:stCxn id="7" idx="3"/>
            <a:endCxn id="11" idx="2"/>
          </p:cNvCxnSpPr>
          <p:nvPr/>
        </p:nvCxnSpPr>
        <p:spPr>
          <a:xfrm>
            <a:off x="3177540" y="4979670"/>
            <a:ext cx="12573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7935D240-EF90-98A9-50BC-015F515C1524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2556510" y="1169670"/>
            <a:ext cx="0" cy="704850"/>
          </a:xfrm>
          <a:prstGeom prst="straightConnector1">
            <a:avLst/>
          </a:prstGeom>
          <a:ln w="76200"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2C23AE51-472F-65D7-22FF-B0EC5D5F95D8}"/>
              </a:ext>
            </a:extLst>
          </p:cNvPr>
          <p:cNvSpPr txBox="1"/>
          <p:nvPr/>
        </p:nvSpPr>
        <p:spPr>
          <a:xfrm>
            <a:off x="2233344" y="1286113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学习</a:t>
            </a:r>
          </a:p>
        </p:txBody>
      </p:sp>
      <p:cxnSp>
        <p:nvCxnSpPr>
          <p:cNvPr id="24" name="直线箭头连接符 23">
            <a:extLst>
              <a:ext uri="{FF2B5EF4-FFF2-40B4-BE49-F238E27FC236}">
                <a16:creationId xmlns:a16="http://schemas.microsoft.com/office/drawing/2014/main" id="{3AC46F5A-1C84-7FF0-6740-B4F04E971A45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2556510" y="2552700"/>
            <a:ext cx="0" cy="704850"/>
          </a:xfrm>
          <a:prstGeom prst="straightConnector1">
            <a:avLst/>
          </a:prstGeom>
          <a:ln w="76200"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7" name="直线箭头连接符 26">
            <a:extLst>
              <a:ext uri="{FF2B5EF4-FFF2-40B4-BE49-F238E27FC236}">
                <a16:creationId xmlns:a16="http://schemas.microsoft.com/office/drawing/2014/main" id="{13895A60-726C-D7E2-50DF-E9B3E5B29C16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2556510" y="3935730"/>
            <a:ext cx="0" cy="704850"/>
          </a:xfrm>
          <a:prstGeom prst="straightConnector1">
            <a:avLst/>
          </a:prstGeom>
          <a:ln w="76200"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8D58A66E-15F9-9E60-4268-311274FCA108}"/>
              </a:ext>
            </a:extLst>
          </p:cNvPr>
          <p:cNvSpPr txBox="1"/>
          <p:nvPr/>
        </p:nvSpPr>
        <p:spPr>
          <a:xfrm>
            <a:off x="2258992" y="2722513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使用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A5AF1E68-8FE0-8413-4609-1213316E0EAF}"/>
              </a:ext>
            </a:extLst>
          </p:cNvPr>
          <p:cNvSpPr txBox="1"/>
          <p:nvPr/>
        </p:nvSpPr>
        <p:spPr>
          <a:xfrm>
            <a:off x="2263139" y="4105543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共享</a:t>
            </a:r>
          </a:p>
        </p:txBody>
      </p:sp>
      <p:sp>
        <p:nvSpPr>
          <p:cNvPr id="32" name="圆柱体 31">
            <a:extLst>
              <a:ext uri="{FF2B5EF4-FFF2-40B4-BE49-F238E27FC236}">
                <a16:creationId xmlns:a16="http://schemas.microsoft.com/office/drawing/2014/main" id="{6EB607A2-DC01-8774-577B-A3DAF33CDE36}"/>
              </a:ext>
            </a:extLst>
          </p:cNvPr>
          <p:cNvSpPr/>
          <p:nvPr/>
        </p:nvSpPr>
        <p:spPr>
          <a:xfrm>
            <a:off x="175260" y="2442210"/>
            <a:ext cx="876300" cy="899160"/>
          </a:xfrm>
          <a:prstGeom prst="ca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项目知识库</a:t>
            </a:r>
          </a:p>
        </p:txBody>
      </p:sp>
      <p:cxnSp>
        <p:nvCxnSpPr>
          <p:cNvPr id="33" name="直线箭头连接符 32">
            <a:extLst>
              <a:ext uri="{FF2B5EF4-FFF2-40B4-BE49-F238E27FC236}">
                <a16:creationId xmlns:a16="http://schemas.microsoft.com/office/drawing/2014/main" id="{963C1966-AA67-7A8E-9149-348A421B70ED}"/>
              </a:ext>
            </a:extLst>
          </p:cNvPr>
          <p:cNvCxnSpPr>
            <a:cxnSpLocks/>
            <a:stCxn id="23" idx="1"/>
            <a:endCxn id="9" idx="4"/>
          </p:cNvCxnSpPr>
          <p:nvPr/>
        </p:nvCxnSpPr>
        <p:spPr>
          <a:xfrm flipH="1" flipV="1">
            <a:off x="1043940" y="1453515"/>
            <a:ext cx="1189404" cy="18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直线箭头连接符 35">
            <a:extLst>
              <a:ext uri="{FF2B5EF4-FFF2-40B4-BE49-F238E27FC236}">
                <a16:creationId xmlns:a16="http://schemas.microsoft.com/office/drawing/2014/main" id="{3D48C1BE-5E11-34F6-76D4-597FC323D3F3}"/>
              </a:ext>
            </a:extLst>
          </p:cNvPr>
          <p:cNvCxnSpPr>
            <a:cxnSpLocks/>
            <a:stCxn id="30" idx="1"/>
            <a:endCxn id="32" idx="4"/>
          </p:cNvCxnSpPr>
          <p:nvPr/>
        </p:nvCxnSpPr>
        <p:spPr>
          <a:xfrm flipH="1">
            <a:off x="1051560" y="2891790"/>
            <a:ext cx="120743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59A6C828-51DE-8474-8702-478904B0929E}"/>
              </a:ext>
            </a:extLst>
          </p:cNvPr>
          <p:cNvSpPr txBox="1"/>
          <p:nvPr/>
        </p:nvSpPr>
        <p:spPr>
          <a:xfrm>
            <a:off x="3497579" y="59974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>
                <a:solidFill>
                  <a:schemeClr val="accent2">
                    <a:lumMod val="75000"/>
                  </a:schemeClr>
                </a:solidFill>
              </a:rPr>
              <a:t>收集信息</a:t>
            </a:r>
            <a:endParaRPr kumimoji="1" lang="en-US" altLang="zh-CN" sz="1200" dirty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kumimoji="1" lang="zh-CN" altLang="en-US" sz="1200" dirty="0">
                <a:solidFill>
                  <a:schemeClr val="accent2">
                    <a:lumMod val="75000"/>
                  </a:schemeClr>
                </a:solidFill>
              </a:rPr>
              <a:t>整合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5B2DC204-D838-4426-0701-25836C65D240}"/>
              </a:ext>
            </a:extLst>
          </p:cNvPr>
          <p:cNvSpPr txBox="1"/>
          <p:nvPr/>
        </p:nvSpPr>
        <p:spPr>
          <a:xfrm>
            <a:off x="1204585" y="122997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>
                <a:solidFill>
                  <a:schemeClr val="accent2">
                    <a:lumMod val="75000"/>
                  </a:schemeClr>
                </a:solidFill>
              </a:rPr>
              <a:t>学习内容</a:t>
            </a:r>
            <a:endParaRPr kumimoji="1" lang="en-US" altLang="zh-CN" sz="12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kumimoji="1" lang="zh-CN" altLang="en-US" sz="1200" dirty="0">
                <a:solidFill>
                  <a:schemeClr val="accent2">
                    <a:lumMod val="75000"/>
                  </a:schemeClr>
                </a:solidFill>
              </a:rPr>
              <a:t>思考反思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A6D34589-3343-6321-F5DE-913E22CD1751}"/>
              </a:ext>
            </a:extLst>
          </p:cNvPr>
          <p:cNvSpPr txBox="1"/>
          <p:nvPr/>
        </p:nvSpPr>
        <p:spPr>
          <a:xfrm>
            <a:off x="1190505" y="2660957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>
                <a:solidFill>
                  <a:schemeClr val="accent2">
                    <a:lumMod val="75000"/>
                  </a:schemeClr>
                </a:solidFill>
              </a:rPr>
              <a:t>持续关注内容</a:t>
            </a:r>
            <a:endParaRPr kumimoji="1" lang="en-US" altLang="zh-CN" sz="1200" dirty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kumimoji="1" lang="zh-CN" altLang="en-US" sz="1200" dirty="0">
                <a:solidFill>
                  <a:schemeClr val="accent2">
                    <a:lumMod val="75000"/>
                  </a:schemeClr>
                </a:solidFill>
              </a:rPr>
              <a:t>提炼成项目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81A8C492-A49F-F84C-8D4F-A102310EDCFE}"/>
              </a:ext>
            </a:extLst>
          </p:cNvPr>
          <p:cNvSpPr txBox="1"/>
          <p:nvPr/>
        </p:nvSpPr>
        <p:spPr>
          <a:xfrm>
            <a:off x="3329136" y="3365807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1200" dirty="0">
                <a:solidFill>
                  <a:schemeClr val="accent2">
                    <a:lumMod val="75000"/>
                  </a:schemeClr>
                </a:solidFill>
              </a:rPr>
              <a:t>完成的项目</a:t>
            </a:r>
            <a:endParaRPr kumimoji="1" lang="en-US" altLang="zh-CN" sz="12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kumimoji="1" lang="zh-CN" altLang="en-US" sz="1200" dirty="0">
                <a:solidFill>
                  <a:schemeClr val="accent2">
                    <a:lumMod val="75000"/>
                  </a:schemeClr>
                </a:solidFill>
              </a:rPr>
              <a:t>可复用成经验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6F857460-FC2B-13FE-B62D-17018C67AF6D}"/>
              </a:ext>
            </a:extLst>
          </p:cNvPr>
          <p:cNvSpPr txBox="1"/>
          <p:nvPr/>
        </p:nvSpPr>
        <p:spPr>
          <a:xfrm>
            <a:off x="3177541" y="4748837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1200" dirty="0">
                <a:solidFill>
                  <a:schemeClr val="accent2">
                    <a:lumMod val="75000"/>
                  </a:schemeClr>
                </a:solidFill>
              </a:rPr>
              <a:t>可随时记录的</a:t>
            </a:r>
            <a:endParaRPr kumimoji="1" lang="en-US" altLang="zh-CN" sz="1200" dirty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kumimoji="1" lang="zh-CN" altLang="en-US" sz="1200" dirty="0">
                <a:solidFill>
                  <a:schemeClr val="accent2">
                    <a:lumMod val="75000"/>
                  </a:schemeClr>
                </a:solidFill>
              </a:rPr>
              <a:t>零散想法</a:t>
            </a:r>
          </a:p>
        </p:txBody>
      </p:sp>
    </p:spTree>
    <p:extLst>
      <p:ext uri="{BB962C8B-B14F-4D97-AF65-F5344CB8AC3E}">
        <p14:creationId xmlns:p14="http://schemas.microsoft.com/office/powerpoint/2010/main" val="2466968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5F3674D-3738-C848-D3A4-77D3F714B75B}"/>
              </a:ext>
            </a:extLst>
          </p:cNvPr>
          <p:cNvSpPr/>
          <p:nvPr/>
        </p:nvSpPr>
        <p:spPr>
          <a:xfrm>
            <a:off x="1051933" y="4505719"/>
            <a:ext cx="1345580" cy="67650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收集</a:t>
            </a:r>
            <a:r>
              <a:rPr kumimoji="1" lang="en-US" altLang="zh-CN" dirty="0"/>
              <a:t>/</a:t>
            </a:r>
            <a:r>
              <a:rPr kumimoji="1" lang="zh-CN" altLang="en-US" dirty="0"/>
              <a:t>录入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7BBBE15-BFC6-5A95-491F-5B76CAFE35D2}"/>
              </a:ext>
            </a:extLst>
          </p:cNvPr>
          <p:cNvSpPr/>
          <p:nvPr/>
        </p:nvSpPr>
        <p:spPr>
          <a:xfrm>
            <a:off x="3178098" y="4505719"/>
            <a:ext cx="1345580" cy="67650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整理</a:t>
            </a:r>
            <a:r>
              <a:rPr kumimoji="1" lang="en-US" altLang="zh-CN" dirty="0"/>
              <a:t>/</a:t>
            </a:r>
            <a:r>
              <a:rPr kumimoji="1" lang="zh-CN" altLang="en-US" dirty="0"/>
              <a:t>梳理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66B773A-896B-9277-0F81-B9CD89E0AD78}"/>
              </a:ext>
            </a:extLst>
          </p:cNvPr>
          <p:cNvSpPr/>
          <p:nvPr/>
        </p:nvSpPr>
        <p:spPr>
          <a:xfrm>
            <a:off x="5304263" y="4520586"/>
            <a:ext cx="1345580" cy="676507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提炼</a:t>
            </a:r>
            <a:r>
              <a:rPr kumimoji="1" lang="en-US" altLang="zh-CN" dirty="0"/>
              <a:t>/</a:t>
            </a:r>
            <a:r>
              <a:rPr kumimoji="1" lang="zh-CN" altLang="en-US" dirty="0"/>
              <a:t>使用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FF8A0D1-29B1-2734-41A6-70517F73B8A2}"/>
              </a:ext>
            </a:extLst>
          </p:cNvPr>
          <p:cNvSpPr/>
          <p:nvPr/>
        </p:nvSpPr>
        <p:spPr>
          <a:xfrm>
            <a:off x="7430428" y="4520586"/>
            <a:ext cx="1345580" cy="67650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输出</a:t>
            </a:r>
            <a:r>
              <a:rPr kumimoji="1" lang="en-US" altLang="zh-CN" dirty="0"/>
              <a:t>/</a:t>
            </a:r>
            <a:r>
              <a:rPr kumimoji="1" lang="zh-CN" altLang="en-US" dirty="0"/>
              <a:t>使用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6726B47-8091-6411-41FF-F5606C244241}"/>
              </a:ext>
            </a:extLst>
          </p:cNvPr>
          <p:cNvSpPr txBox="1"/>
          <p:nvPr/>
        </p:nvSpPr>
        <p:spPr>
          <a:xfrm>
            <a:off x="1051933" y="1758983"/>
            <a:ext cx="1550424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sz="1400" dirty="0"/>
              <a:t>突发灵感</a:t>
            </a:r>
            <a:endParaRPr kumimoji="1" lang="en-US" altLang="zh-CN" sz="1400" dirty="0"/>
          </a:p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sz="1400" dirty="0"/>
              <a:t>课程学习</a:t>
            </a:r>
            <a:endParaRPr kumimoji="1" lang="en-US" altLang="zh-CN" sz="1400" dirty="0"/>
          </a:p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sz="1400" dirty="0"/>
              <a:t>读书笔记</a:t>
            </a:r>
            <a:endParaRPr kumimoji="1" lang="en-US" altLang="zh-CN" sz="1400" dirty="0"/>
          </a:p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sz="1400" dirty="0"/>
              <a:t>网页文章</a:t>
            </a:r>
            <a:endParaRPr kumimoji="1" lang="en-US" altLang="zh-CN" sz="1400" dirty="0"/>
          </a:p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sz="1400" dirty="0"/>
              <a:t>公众号内容</a:t>
            </a:r>
            <a:endParaRPr kumimoji="1" lang="en-US" altLang="zh-CN" sz="1400" dirty="0"/>
          </a:p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sz="1400" dirty="0"/>
              <a:t>点赞收藏</a:t>
            </a:r>
            <a:endParaRPr kumimoji="1" lang="en-US" altLang="zh-CN" sz="1400" dirty="0"/>
          </a:p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sz="1400" dirty="0"/>
              <a:t>推</a:t>
            </a:r>
            <a:r>
              <a:rPr kumimoji="1" lang="en-US" altLang="zh-CN" sz="1400" dirty="0"/>
              <a:t>/</a:t>
            </a:r>
            <a:r>
              <a:rPr kumimoji="1" lang="zh-CN" altLang="en-US" sz="1400" dirty="0"/>
              <a:t>油管</a:t>
            </a:r>
            <a:endParaRPr kumimoji="1" lang="en-US" altLang="zh-CN" sz="1400" dirty="0"/>
          </a:p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sz="1400" dirty="0"/>
              <a:t>阶段性成果</a:t>
            </a:r>
            <a:endParaRPr kumimoji="1" lang="en-US" altLang="zh-CN" sz="1400" dirty="0"/>
          </a:p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sz="1400" dirty="0"/>
              <a:t>各种工作文档</a:t>
            </a:r>
            <a:endParaRPr kumimoji="1" lang="en-US" altLang="zh-CN" sz="1400" dirty="0"/>
          </a:p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sz="1400" dirty="0"/>
              <a:t>项目文档</a:t>
            </a:r>
            <a:endParaRPr kumimoji="1" lang="en-US" altLang="zh-CN" sz="1400" dirty="0"/>
          </a:p>
          <a:p>
            <a:pPr marL="285750" indent="-285750">
              <a:buFont typeface="Wingdings" pitchFamily="2" charset="2"/>
              <a:buChar char="Ø"/>
            </a:pPr>
            <a:r>
              <a:rPr kumimoji="1" lang="en-US" altLang="zh-CN" sz="1400" dirty="0"/>
              <a:t>RSS</a:t>
            </a:r>
            <a:r>
              <a:rPr kumimoji="1" lang="zh-CN" altLang="en-US" sz="1400" dirty="0"/>
              <a:t>源</a:t>
            </a:r>
            <a:endParaRPr kumimoji="1" lang="en-US" altLang="zh-CN" sz="1400" dirty="0"/>
          </a:p>
          <a:p>
            <a:pPr marL="285750" indent="-285750">
              <a:buFont typeface="Wingdings" pitchFamily="2" charset="2"/>
              <a:buChar char="Ø"/>
            </a:pPr>
            <a:r>
              <a:rPr kumimoji="1" lang="en-US" altLang="zh-CN" sz="1400" dirty="0"/>
              <a:t>……</a:t>
            </a:r>
            <a:endParaRPr kumimoji="1" lang="zh-CN" altLang="en-US" sz="1400" dirty="0"/>
          </a:p>
        </p:txBody>
      </p:sp>
      <p:sp>
        <p:nvSpPr>
          <p:cNvPr id="10" name="圆柱体 9">
            <a:extLst>
              <a:ext uri="{FF2B5EF4-FFF2-40B4-BE49-F238E27FC236}">
                <a16:creationId xmlns:a16="http://schemas.microsoft.com/office/drawing/2014/main" id="{756E152F-82EA-0372-ACF7-3D6DD1DE8D6F}"/>
              </a:ext>
            </a:extLst>
          </p:cNvPr>
          <p:cNvSpPr/>
          <p:nvPr/>
        </p:nvSpPr>
        <p:spPr>
          <a:xfrm>
            <a:off x="1241503" y="5460381"/>
            <a:ext cx="966439" cy="1208048"/>
          </a:xfrm>
          <a:prstGeom prst="ca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/>
              <a:t>文件系统</a:t>
            </a:r>
            <a:r>
              <a:rPr kumimoji="1" lang="en-US" altLang="zh-CN" sz="1400" dirty="0"/>
              <a:t>/</a:t>
            </a:r>
            <a:r>
              <a:rPr kumimoji="1" lang="zh-CN" altLang="en-US" sz="1400" dirty="0"/>
              <a:t>信息库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B8F721E-1861-99E5-265C-C597E01D4AAD}"/>
              </a:ext>
            </a:extLst>
          </p:cNvPr>
          <p:cNvSpPr txBox="1"/>
          <p:nvPr/>
        </p:nvSpPr>
        <p:spPr>
          <a:xfrm>
            <a:off x="3178098" y="3482532"/>
            <a:ext cx="155042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sz="1400" dirty="0"/>
              <a:t>整理后的文章</a:t>
            </a:r>
            <a:endParaRPr kumimoji="1" lang="en-US" altLang="zh-CN" sz="1400" dirty="0"/>
          </a:p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sz="1400" dirty="0"/>
              <a:t>音频</a:t>
            </a:r>
            <a:r>
              <a:rPr kumimoji="1" lang="en-US" altLang="zh-CN" sz="1400" dirty="0"/>
              <a:t>/</a:t>
            </a:r>
            <a:r>
              <a:rPr kumimoji="1" lang="zh-CN" altLang="en-US" sz="1400" dirty="0"/>
              <a:t>视频</a:t>
            </a:r>
            <a:endParaRPr kumimoji="1" lang="en-US" altLang="zh-CN" sz="1400" dirty="0"/>
          </a:p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sz="1400" dirty="0"/>
              <a:t>图片素材</a:t>
            </a:r>
            <a:endParaRPr kumimoji="1" lang="en-US" altLang="zh-CN" sz="1400" dirty="0"/>
          </a:p>
          <a:p>
            <a:pPr marL="285750" indent="-285750">
              <a:buFont typeface="Wingdings" pitchFamily="2" charset="2"/>
              <a:buChar char="Ø"/>
            </a:pPr>
            <a:r>
              <a:rPr kumimoji="1" lang="en-US" altLang="zh-CN" sz="1400" dirty="0"/>
              <a:t>……</a:t>
            </a:r>
            <a:endParaRPr kumimoji="1" lang="zh-CN" altLang="en-US" sz="1400" dirty="0"/>
          </a:p>
        </p:txBody>
      </p:sp>
      <p:sp>
        <p:nvSpPr>
          <p:cNvPr id="12" name="圆柱体 11">
            <a:extLst>
              <a:ext uri="{FF2B5EF4-FFF2-40B4-BE49-F238E27FC236}">
                <a16:creationId xmlns:a16="http://schemas.microsoft.com/office/drawing/2014/main" id="{522F6FCF-6F76-9356-46C3-7CDA1E9A0E1D}"/>
              </a:ext>
            </a:extLst>
          </p:cNvPr>
          <p:cNvSpPr/>
          <p:nvPr/>
        </p:nvSpPr>
        <p:spPr>
          <a:xfrm>
            <a:off x="7675756" y="5460381"/>
            <a:ext cx="966439" cy="1208048"/>
          </a:xfrm>
          <a:prstGeom prst="ca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/>
              <a:t>深度知识库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2F1C18A-C015-4C34-D11A-4561B9DEE75D}"/>
              </a:ext>
            </a:extLst>
          </p:cNvPr>
          <p:cNvSpPr txBox="1"/>
          <p:nvPr/>
        </p:nvSpPr>
        <p:spPr>
          <a:xfrm>
            <a:off x="7430428" y="3267088"/>
            <a:ext cx="1550424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sz="1400" dirty="0"/>
              <a:t>发到公众号</a:t>
            </a:r>
            <a:endParaRPr kumimoji="1" lang="en-US" altLang="zh-CN" sz="1400" dirty="0"/>
          </a:p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sz="1400" dirty="0"/>
              <a:t>发到博客</a:t>
            </a:r>
            <a:endParaRPr kumimoji="1" lang="en-US" altLang="zh-CN" sz="1400" dirty="0"/>
          </a:p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sz="1400" dirty="0"/>
              <a:t>发到视频网站</a:t>
            </a:r>
            <a:endParaRPr kumimoji="1" lang="en-US" altLang="zh-CN" sz="1400" dirty="0"/>
          </a:p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sz="1400" dirty="0"/>
              <a:t>内部分享</a:t>
            </a:r>
            <a:endParaRPr kumimoji="1" lang="en-US" altLang="zh-CN" sz="1400" dirty="0"/>
          </a:p>
          <a:p>
            <a:pPr marL="285750" indent="-285750">
              <a:buFont typeface="Wingdings" pitchFamily="2" charset="2"/>
              <a:buChar char="Ø"/>
            </a:pPr>
            <a:r>
              <a:rPr kumimoji="1" lang="en-US" altLang="zh-CN" sz="1400" dirty="0"/>
              <a:t>……</a:t>
            </a:r>
            <a:endParaRPr kumimoji="1" lang="zh-CN" altLang="en-US" sz="1400" dirty="0"/>
          </a:p>
        </p:txBody>
      </p:sp>
      <p:sp>
        <p:nvSpPr>
          <p:cNvPr id="14" name="圆柱体 13">
            <a:extLst>
              <a:ext uri="{FF2B5EF4-FFF2-40B4-BE49-F238E27FC236}">
                <a16:creationId xmlns:a16="http://schemas.microsoft.com/office/drawing/2014/main" id="{DAA2A608-6906-4563-638D-E8603D071F1D}"/>
              </a:ext>
            </a:extLst>
          </p:cNvPr>
          <p:cNvSpPr/>
          <p:nvPr/>
        </p:nvSpPr>
        <p:spPr>
          <a:xfrm>
            <a:off x="3367668" y="5460381"/>
            <a:ext cx="966439" cy="1208048"/>
          </a:xfrm>
          <a:prstGeom prst="ca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/>
              <a:t>文件系统</a:t>
            </a:r>
            <a:r>
              <a:rPr kumimoji="1" lang="en-US" altLang="zh-CN" sz="1400" dirty="0"/>
              <a:t>/</a:t>
            </a:r>
            <a:r>
              <a:rPr kumimoji="1" lang="zh-CN" altLang="en-US" sz="1400" dirty="0"/>
              <a:t>知识库</a:t>
            </a:r>
          </a:p>
        </p:txBody>
      </p: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87FD9A31-4162-0DC2-3091-8BA35702EC38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397513" y="4843973"/>
            <a:ext cx="78058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圆柱体 16">
            <a:extLst>
              <a:ext uri="{FF2B5EF4-FFF2-40B4-BE49-F238E27FC236}">
                <a16:creationId xmlns:a16="http://schemas.microsoft.com/office/drawing/2014/main" id="{C3468249-7BF3-A3A8-4C90-B186F34DF47A}"/>
              </a:ext>
            </a:extLst>
          </p:cNvPr>
          <p:cNvSpPr/>
          <p:nvPr/>
        </p:nvSpPr>
        <p:spPr>
          <a:xfrm>
            <a:off x="5493833" y="5460381"/>
            <a:ext cx="966439" cy="1208048"/>
          </a:xfrm>
          <a:prstGeom prst="ca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/>
              <a:t>文件系统</a:t>
            </a:r>
            <a:r>
              <a:rPr kumimoji="1" lang="en-US" altLang="zh-CN" sz="1400" dirty="0"/>
              <a:t>/</a:t>
            </a:r>
            <a:r>
              <a:rPr kumimoji="1" lang="zh-CN" altLang="en-US" sz="1400" dirty="0"/>
              <a:t>知识库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10A877D4-BAEA-2828-B556-78D22158A407}"/>
              </a:ext>
            </a:extLst>
          </p:cNvPr>
          <p:cNvSpPr txBox="1"/>
          <p:nvPr/>
        </p:nvSpPr>
        <p:spPr>
          <a:xfrm>
            <a:off x="5304263" y="3909336"/>
            <a:ext cx="1191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sz="1400" dirty="0"/>
              <a:t>分析总结</a:t>
            </a:r>
            <a:endParaRPr kumimoji="1" lang="en-US" altLang="zh-CN" sz="1400" dirty="0"/>
          </a:p>
          <a:p>
            <a:pPr marL="285750" indent="-285750">
              <a:buFont typeface="Wingdings" pitchFamily="2" charset="2"/>
              <a:buChar char="Ø"/>
            </a:pPr>
            <a:r>
              <a:rPr kumimoji="1" lang="en-US" altLang="zh-CN" sz="1400" dirty="0"/>
              <a:t>……</a:t>
            </a:r>
            <a:endParaRPr kumimoji="1" lang="zh-CN" altLang="en-US" sz="1400" dirty="0"/>
          </a:p>
        </p:txBody>
      </p: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E0ADC00A-9851-3A27-2090-8F64FD552183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4523678" y="4843973"/>
            <a:ext cx="780585" cy="148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直线箭头连接符 21">
            <a:extLst>
              <a:ext uri="{FF2B5EF4-FFF2-40B4-BE49-F238E27FC236}">
                <a16:creationId xmlns:a16="http://schemas.microsoft.com/office/drawing/2014/main" id="{C3019716-A831-B3A7-7CF7-2FEDCC29E032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6649843" y="4858840"/>
            <a:ext cx="78058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5" name="Picture 12" descr="Feedly - Wikipedia">
            <a:extLst>
              <a:ext uri="{FF2B5EF4-FFF2-40B4-BE49-F238E27FC236}">
                <a16:creationId xmlns:a16="http://schemas.microsoft.com/office/drawing/2014/main" id="{2FA2423B-3233-2A2E-FB63-30282CAD8F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1015" y="3994388"/>
            <a:ext cx="563127" cy="506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0" descr="印象笔记Desktop App for Mac and PC - WebCatalog">
            <a:extLst>
              <a:ext uri="{FF2B5EF4-FFF2-40B4-BE49-F238E27FC236}">
                <a16:creationId xmlns:a16="http://schemas.microsoft.com/office/drawing/2014/main" id="{416DE577-44A9-9016-685E-7469E7DD28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9693" y="3900770"/>
            <a:ext cx="563126" cy="563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14" descr="Notion Reviews 2023: Details, Pricing, &amp; Features | G2">
            <a:extLst>
              <a:ext uri="{FF2B5EF4-FFF2-40B4-BE49-F238E27FC236}">
                <a16:creationId xmlns:a16="http://schemas.microsoft.com/office/drawing/2014/main" id="{998D3E54-5717-C546-9517-56382D7082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49" t="9690" r="23208" b="2274"/>
          <a:stretch/>
        </p:blipFill>
        <p:spPr bwMode="auto">
          <a:xfrm>
            <a:off x="6595125" y="4011992"/>
            <a:ext cx="519124" cy="451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16" descr="Obsidian (software) - Wikipedia">
            <a:extLst>
              <a:ext uri="{FF2B5EF4-FFF2-40B4-BE49-F238E27FC236}">
                <a16:creationId xmlns:a16="http://schemas.microsoft.com/office/drawing/2014/main" id="{A901DF15-C2C0-76ED-BEE6-F9BA743996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9368" y="4041777"/>
            <a:ext cx="482819" cy="482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0528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矩形 55">
            <a:extLst>
              <a:ext uri="{FF2B5EF4-FFF2-40B4-BE49-F238E27FC236}">
                <a16:creationId xmlns:a16="http://schemas.microsoft.com/office/drawing/2014/main" id="{9059DF71-DF69-E577-28D1-95024D7355AC}"/>
              </a:ext>
            </a:extLst>
          </p:cNvPr>
          <p:cNvSpPr/>
          <p:nvPr/>
        </p:nvSpPr>
        <p:spPr>
          <a:xfrm>
            <a:off x="4887951" y="816392"/>
            <a:ext cx="4630377" cy="232129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圆柱体 3">
            <a:extLst>
              <a:ext uri="{FF2B5EF4-FFF2-40B4-BE49-F238E27FC236}">
                <a16:creationId xmlns:a16="http://schemas.microsoft.com/office/drawing/2014/main" id="{A8D133BF-D2E0-E22E-8D1E-6483DC30960E}"/>
              </a:ext>
            </a:extLst>
          </p:cNvPr>
          <p:cNvSpPr/>
          <p:nvPr/>
        </p:nvSpPr>
        <p:spPr>
          <a:xfrm>
            <a:off x="1635512" y="4404732"/>
            <a:ext cx="966439" cy="1208048"/>
          </a:xfrm>
          <a:prstGeom prst="ca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/>
              <a:t>图文信息库</a:t>
            </a:r>
          </a:p>
        </p:txBody>
      </p:sp>
      <p:pic>
        <p:nvPicPr>
          <p:cNvPr id="1030" name="Picture 6" descr="Joplin Open Source Cross-Platform Notebook App – by Knightwise - Podfeet  Podcasts">
            <a:extLst>
              <a:ext uri="{FF2B5EF4-FFF2-40B4-BE49-F238E27FC236}">
                <a16:creationId xmlns:a16="http://schemas.microsoft.com/office/drawing/2014/main" id="{22D088A2-E378-FF0B-4FC6-383AA7A027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1951" y="5117988"/>
            <a:ext cx="836342" cy="377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What is the Webpage? | What Makes a Webpage Works? | InforamtionQ.com">
            <a:extLst>
              <a:ext uri="{FF2B5EF4-FFF2-40B4-BE49-F238E27FC236}">
                <a16:creationId xmlns:a16="http://schemas.microsoft.com/office/drawing/2014/main" id="{C77B457A-817D-48A7-EF22-56F667CB26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35" y="3725135"/>
            <a:ext cx="1204332" cy="761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肘形连接符 7">
            <a:extLst>
              <a:ext uri="{FF2B5EF4-FFF2-40B4-BE49-F238E27FC236}">
                <a16:creationId xmlns:a16="http://schemas.microsoft.com/office/drawing/2014/main" id="{4C91D4DB-677A-FCA4-F9E7-FB4C51FBF5F4}"/>
              </a:ext>
            </a:extLst>
          </p:cNvPr>
          <p:cNvCxnSpPr>
            <a:stCxn id="1034" idx="2"/>
            <a:endCxn id="4" idx="2"/>
          </p:cNvCxnSpPr>
          <p:nvPr/>
        </p:nvCxnSpPr>
        <p:spPr>
          <a:xfrm rot="16200000" flipH="1">
            <a:off x="1014845" y="4388088"/>
            <a:ext cx="522323" cy="719011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55292FFC-818D-F6D2-36C8-13FE9500F64F}"/>
              </a:ext>
            </a:extLst>
          </p:cNvPr>
          <p:cNvSpPr txBox="1"/>
          <p:nvPr/>
        </p:nvSpPr>
        <p:spPr>
          <a:xfrm>
            <a:off x="396166" y="4747146"/>
            <a:ext cx="1040670" cy="5232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none" rtlCol="0">
            <a:spAutoFit/>
          </a:bodyPr>
          <a:lstStyle/>
          <a:p>
            <a:r>
              <a:rPr kumimoji="1" lang="en-US" altLang="zh-CN" sz="1400" dirty="0"/>
              <a:t>Joplin</a:t>
            </a:r>
          </a:p>
          <a:p>
            <a:r>
              <a:rPr kumimoji="1" lang="en-US" altLang="zh-CN" sz="1400" dirty="0"/>
              <a:t>Web</a:t>
            </a:r>
            <a:r>
              <a:rPr kumimoji="1" lang="zh-CN" altLang="en-US" sz="1400" dirty="0"/>
              <a:t> </a:t>
            </a:r>
            <a:r>
              <a:rPr kumimoji="1" lang="en-US" altLang="zh-CN" sz="1400" dirty="0" err="1"/>
              <a:t>Cliper</a:t>
            </a:r>
            <a:endParaRPr kumimoji="1" lang="zh-CN" altLang="en-US" sz="1400" dirty="0"/>
          </a:p>
        </p:txBody>
      </p:sp>
      <p:pic>
        <p:nvPicPr>
          <p:cNvPr id="1036" name="Picture 12" descr="苹果手机备忘录怎么恢复？苹果恢复大师恢复iPhone备忘录教程">
            <a:extLst>
              <a:ext uri="{FF2B5EF4-FFF2-40B4-BE49-F238E27FC236}">
                <a16:creationId xmlns:a16="http://schemas.microsoft.com/office/drawing/2014/main" id="{ED01EEB8-7455-AF3D-27DC-1C4100B50B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82" t="1938" r="20722" b="3246"/>
          <a:stretch/>
        </p:blipFill>
        <p:spPr bwMode="auto">
          <a:xfrm>
            <a:off x="1873623" y="2445435"/>
            <a:ext cx="966439" cy="1139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肘形连接符 12">
            <a:extLst>
              <a:ext uri="{FF2B5EF4-FFF2-40B4-BE49-F238E27FC236}">
                <a16:creationId xmlns:a16="http://schemas.microsoft.com/office/drawing/2014/main" id="{126F9413-CD48-0E78-0B9E-1EBFBB5021C0}"/>
              </a:ext>
            </a:extLst>
          </p:cNvPr>
          <p:cNvCxnSpPr>
            <a:cxnSpLocks/>
            <a:stCxn id="1036" idx="2"/>
            <a:endCxn id="4" idx="1"/>
          </p:cNvCxnSpPr>
          <p:nvPr/>
        </p:nvCxnSpPr>
        <p:spPr>
          <a:xfrm rot="5400000">
            <a:off x="1827889" y="3875778"/>
            <a:ext cx="819798" cy="23811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8332BBC1-6214-D7BE-7ED5-F6FE41B3A32C}"/>
              </a:ext>
            </a:extLst>
          </p:cNvPr>
          <p:cNvSpPr txBox="1"/>
          <p:nvPr/>
        </p:nvSpPr>
        <p:spPr>
          <a:xfrm>
            <a:off x="1976095" y="3941973"/>
            <a:ext cx="679994" cy="3077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none" rtlCol="0">
            <a:spAutoFit/>
          </a:bodyPr>
          <a:lstStyle/>
          <a:p>
            <a:r>
              <a:rPr kumimoji="1" lang="en-US" altLang="zh-CN" sz="1400" dirty="0"/>
              <a:t>iCloud</a:t>
            </a:r>
            <a:endParaRPr kumimoji="1" lang="zh-CN" altLang="en-US" sz="1400" dirty="0"/>
          </a:p>
        </p:txBody>
      </p:sp>
      <p:sp>
        <p:nvSpPr>
          <p:cNvPr id="18" name="圆柱体 17">
            <a:extLst>
              <a:ext uri="{FF2B5EF4-FFF2-40B4-BE49-F238E27FC236}">
                <a16:creationId xmlns:a16="http://schemas.microsoft.com/office/drawing/2014/main" id="{122E7853-6A17-5E2F-BAB6-ED6B5C58AF0A}"/>
              </a:ext>
            </a:extLst>
          </p:cNvPr>
          <p:cNvSpPr/>
          <p:nvPr/>
        </p:nvSpPr>
        <p:spPr>
          <a:xfrm>
            <a:off x="3921512" y="4404732"/>
            <a:ext cx="966439" cy="1208048"/>
          </a:xfrm>
          <a:prstGeom prst="ca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/>
              <a:t>图片</a:t>
            </a:r>
            <a:r>
              <a:rPr kumimoji="1" lang="en-US" altLang="zh-CN" sz="1400" dirty="0"/>
              <a:t>/</a:t>
            </a:r>
            <a:r>
              <a:rPr kumimoji="1" lang="zh-CN" altLang="en-US" sz="1400" dirty="0"/>
              <a:t>视频信息库</a:t>
            </a:r>
          </a:p>
        </p:txBody>
      </p:sp>
      <p:pic>
        <p:nvPicPr>
          <p:cNvPr id="1038" name="Picture 14" descr="Billfish - 免费的图片设计素材采集、管理和查找软件，支持图像、视频、音频和字体等文件管理｜那些免费的砖">
            <a:extLst>
              <a:ext uri="{FF2B5EF4-FFF2-40B4-BE49-F238E27FC236}">
                <a16:creationId xmlns:a16="http://schemas.microsoft.com/office/drawing/2014/main" id="{7A532968-5013-A473-F328-5493B13D579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33" t="19067" r="36789" b="24373"/>
          <a:stretch/>
        </p:blipFill>
        <p:spPr bwMode="auto">
          <a:xfrm>
            <a:off x="4887951" y="5117988"/>
            <a:ext cx="548639" cy="635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圆柱体 18">
            <a:extLst>
              <a:ext uri="{FF2B5EF4-FFF2-40B4-BE49-F238E27FC236}">
                <a16:creationId xmlns:a16="http://schemas.microsoft.com/office/drawing/2014/main" id="{3F4D0A0B-54AE-9EC6-6647-EFC04C167F17}"/>
              </a:ext>
            </a:extLst>
          </p:cNvPr>
          <p:cNvSpPr/>
          <p:nvPr/>
        </p:nvSpPr>
        <p:spPr>
          <a:xfrm>
            <a:off x="6403029" y="4486432"/>
            <a:ext cx="966439" cy="1208048"/>
          </a:xfrm>
          <a:prstGeom prst="ca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/>
              <a:t>文件系统</a:t>
            </a:r>
            <a:r>
              <a:rPr kumimoji="1" lang="en-US" altLang="zh-CN" sz="1400" dirty="0"/>
              <a:t>—</a:t>
            </a:r>
            <a:r>
              <a:rPr kumimoji="1" lang="zh-CN" altLang="en-US" sz="1400" dirty="0"/>
              <a:t>重要文件</a:t>
            </a:r>
          </a:p>
        </p:txBody>
      </p:sp>
      <p:sp>
        <p:nvSpPr>
          <p:cNvPr id="20" name="圆柱体 19">
            <a:extLst>
              <a:ext uri="{FF2B5EF4-FFF2-40B4-BE49-F238E27FC236}">
                <a16:creationId xmlns:a16="http://schemas.microsoft.com/office/drawing/2014/main" id="{9589B4CE-698A-DBA7-B855-DDCE31872D81}"/>
              </a:ext>
            </a:extLst>
          </p:cNvPr>
          <p:cNvSpPr/>
          <p:nvPr/>
        </p:nvSpPr>
        <p:spPr>
          <a:xfrm>
            <a:off x="8237925" y="4482583"/>
            <a:ext cx="966439" cy="1208048"/>
          </a:xfrm>
          <a:prstGeom prst="ca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/>
              <a:t>文件系统</a:t>
            </a:r>
            <a:r>
              <a:rPr kumimoji="1" lang="en-US" altLang="zh-CN" sz="1400" dirty="0"/>
              <a:t>—</a:t>
            </a:r>
            <a:r>
              <a:rPr kumimoji="1" lang="zh-CN" altLang="en-US" sz="1400" dirty="0"/>
              <a:t>普通文件</a:t>
            </a:r>
          </a:p>
        </p:txBody>
      </p:sp>
      <p:pic>
        <p:nvPicPr>
          <p:cNvPr id="1040" name="Picture 16" descr="糯词笔记- 高效的读书笔记管理工具">
            <a:extLst>
              <a:ext uri="{FF2B5EF4-FFF2-40B4-BE49-F238E27FC236}">
                <a16:creationId xmlns:a16="http://schemas.microsoft.com/office/drawing/2014/main" id="{18A1381E-471E-103C-D0AE-D2DDD7738A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631" y="6043233"/>
            <a:ext cx="978937" cy="682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150E8885-9DFA-788C-DE7B-8AC5BBE335CB}"/>
              </a:ext>
            </a:extLst>
          </p:cNvPr>
          <p:cNvSpPr txBox="1"/>
          <p:nvPr/>
        </p:nvSpPr>
        <p:spPr>
          <a:xfrm>
            <a:off x="202703" y="2514734"/>
            <a:ext cx="1370888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sz="1400" dirty="0">
                <a:solidFill>
                  <a:schemeClr val="accent5">
                    <a:lumMod val="75000"/>
                  </a:schemeClr>
                </a:solidFill>
              </a:rPr>
              <a:t>网页文章</a:t>
            </a:r>
            <a:endParaRPr kumimoji="1" lang="en-US" altLang="zh-CN" sz="1400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sz="1400" dirty="0">
                <a:solidFill>
                  <a:schemeClr val="accent5">
                    <a:lumMod val="75000"/>
                  </a:schemeClr>
                </a:solidFill>
              </a:rPr>
              <a:t>公众号内容</a:t>
            </a:r>
            <a:endParaRPr kumimoji="1" lang="en-US" altLang="zh-CN" sz="1400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sz="1400" dirty="0">
                <a:solidFill>
                  <a:schemeClr val="accent5">
                    <a:lumMod val="75000"/>
                  </a:schemeClr>
                </a:solidFill>
              </a:rPr>
              <a:t>点赞收藏</a:t>
            </a:r>
            <a:endParaRPr kumimoji="1" lang="en-US" altLang="zh-CN" sz="1400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kumimoji="1" lang="en-US" altLang="zh-CN" sz="1400" dirty="0">
                <a:solidFill>
                  <a:schemeClr val="accent5">
                    <a:lumMod val="75000"/>
                  </a:schemeClr>
                </a:solidFill>
              </a:rPr>
              <a:t>RSS</a:t>
            </a:r>
            <a:r>
              <a:rPr kumimoji="1" lang="zh-CN" altLang="en-US" sz="1400" dirty="0">
                <a:solidFill>
                  <a:schemeClr val="accent5">
                    <a:lumMod val="75000"/>
                  </a:schemeClr>
                </a:solidFill>
              </a:rPr>
              <a:t>源</a:t>
            </a:r>
            <a:endParaRPr kumimoji="1" lang="en-US" altLang="zh-CN" sz="1400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kumimoji="1" lang="en-US" altLang="zh-CN" sz="1400" dirty="0">
                <a:solidFill>
                  <a:schemeClr val="accent5">
                    <a:lumMod val="75000"/>
                  </a:schemeClr>
                </a:solidFill>
              </a:rPr>
              <a:t>……</a:t>
            </a:r>
            <a:endParaRPr kumimoji="1" lang="zh-CN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4D722235-1EF5-A196-79DC-34785FA9D4DA}"/>
              </a:ext>
            </a:extLst>
          </p:cNvPr>
          <p:cNvSpPr txBox="1"/>
          <p:nvPr/>
        </p:nvSpPr>
        <p:spPr>
          <a:xfrm>
            <a:off x="1115568" y="6201257"/>
            <a:ext cx="981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285750" indent="-285750">
              <a:buFont typeface="Wingdings" pitchFamily="2" charset="2"/>
              <a:buChar char="Ø"/>
              <a:defRPr kumimoji="1" sz="14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en-US" altLang="zh-CN" dirty="0"/>
              <a:t>Kindle</a:t>
            </a:r>
          </a:p>
          <a:p>
            <a:r>
              <a:rPr lang="en-US" altLang="zh-CN" dirty="0" err="1"/>
              <a:t>calibre</a:t>
            </a:r>
            <a:endParaRPr lang="en-US" altLang="zh-CN" dirty="0"/>
          </a:p>
        </p:txBody>
      </p:sp>
      <p:pic>
        <p:nvPicPr>
          <p:cNvPr id="1042" name="Picture 18" descr="2 Solutions to Transfer Microsoft Office to Another Computer [2023]">
            <a:extLst>
              <a:ext uri="{FF2B5EF4-FFF2-40B4-BE49-F238E27FC236}">
                <a16:creationId xmlns:a16="http://schemas.microsoft.com/office/drawing/2014/main" id="{6DD14787-66CB-717C-C275-C8E1BA0124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6540" y="3137689"/>
            <a:ext cx="1251712" cy="704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肘形连接符 23">
            <a:extLst>
              <a:ext uri="{FF2B5EF4-FFF2-40B4-BE49-F238E27FC236}">
                <a16:creationId xmlns:a16="http://schemas.microsoft.com/office/drawing/2014/main" id="{19E032F7-4AF8-7A28-64EF-EF614C1A1EC2}"/>
              </a:ext>
            </a:extLst>
          </p:cNvPr>
          <p:cNvCxnSpPr>
            <a:cxnSpLocks/>
            <a:stCxn id="1042" idx="2"/>
            <a:endCxn id="4" idx="4"/>
          </p:cNvCxnSpPr>
          <p:nvPr/>
        </p:nvCxnSpPr>
        <p:spPr>
          <a:xfrm rot="5400000">
            <a:off x="2528685" y="3915044"/>
            <a:ext cx="1166979" cy="102044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59E9DABF-FCE0-E2BF-74FC-8CCDE9E7E917}"/>
              </a:ext>
            </a:extLst>
          </p:cNvPr>
          <p:cNvSpPr txBox="1"/>
          <p:nvPr/>
        </p:nvSpPr>
        <p:spPr>
          <a:xfrm>
            <a:off x="3126423" y="2169415"/>
            <a:ext cx="137088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285750" indent="-285750">
              <a:buFont typeface="Wingdings" pitchFamily="2" charset="2"/>
              <a:buChar char="Ø"/>
              <a:defRPr kumimoji="1" sz="14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zh-CN" altLang="en-US" dirty="0"/>
              <a:t>课程学习</a:t>
            </a:r>
            <a:endParaRPr lang="en-US" altLang="zh-CN" dirty="0"/>
          </a:p>
          <a:p>
            <a:r>
              <a:rPr lang="zh-CN" altLang="en-US" dirty="0"/>
              <a:t>阶段性成果</a:t>
            </a:r>
            <a:endParaRPr lang="en-US" altLang="zh-CN" dirty="0"/>
          </a:p>
          <a:p>
            <a:r>
              <a:rPr lang="zh-CN" altLang="en-US" dirty="0"/>
              <a:t>项目文档</a:t>
            </a:r>
            <a:endParaRPr lang="en-US" altLang="zh-CN" dirty="0"/>
          </a:p>
          <a:p>
            <a:r>
              <a:rPr lang="en-US" altLang="zh-CN" dirty="0"/>
              <a:t>……</a:t>
            </a:r>
            <a:endParaRPr lang="zh-CN" altLang="en-US" dirty="0"/>
          </a:p>
        </p:txBody>
      </p:sp>
      <p:pic>
        <p:nvPicPr>
          <p:cNvPr id="1044" name="Picture 20" descr="确保在正规的新闻媒体网站中进行在线新闻发布| Media OutReach Newswire">
            <a:extLst>
              <a:ext uri="{FF2B5EF4-FFF2-40B4-BE49-F238E27FC236}">
                <a16:creationId xmlns:a16="http://schemas.microsoft.com/office/drawing/2014/main" id="{60F9AAB3-3767-06ED-C08F-846D48EA9D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35" y="816392"/>
            <a:ext cx="801233" cy="851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文本框 29">
            <a:extLst>
              <a:ext uri="{FF2B5EF4-FFF2-40B4-BE49-F238E27FC236}">
                <a16:creationId xmlns:a16="http://schemas.microsoft.com/office/drawing/2014/main" id="{8899DAD0-FCE5-FEEE-2BD1-5900395C862E}"/>
              </a:ext>
            </a:extLst>
          </p:cNvPr>
          <p:cNvSpPr txBox="1"/>
          <p:nvPr/>
        </p:nvSpPr>
        <p:spPr>
          <a:xfrm>
            <a:off x="1095941" y="923020"/>
            <a:ext cx="10791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285750" indent="-285750">
              <a:buFont typeface="Wingdings" pitchFamily="2" charset="2"/>
              <a:buChar char="Ø"/>
              <a:defRPr kumimoji="1" sz="14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zh-CN" altLang="en-US" dirty="0"/>
              <a:t>推</a:t>
            </a:r>
            <a:r>
              <a:rPr lang="en-US" altLang="zh-CN" dirty="0"/>
              <a:t>/</a:t>
            </a:r>
            <a:r>
              <a:rPr lang="zh-CN" altLang="en-US" dirty="0"/>
              <a:t>油管</a:t>
            </a:r>
            <a:endParaRPr lang="en-US" altLang="zh-CN" dirty="0"/>
          </a:p>
          <a:p>
            <a:r>
              <a:rPr lang="en-US" altLang="zh-CN" dirty="0"/>
              <a:t>……</a:t>
            </a:r>
          </a:p>
        </p:txBody>
      </p:sp>
      <p:cxnSp>
        <p:nvCxnSpPr>
          <p:cNvPr id="31" name="肘形连接符 30">
            <a:extLst>
              <a:ext uri="{FF2B5EF4-FFF2-40B4-BE49-F238E27FC236}">
                <a16:creationId xmlns:a16="http://schemas.microsoft.com/office/drawing/2014/main" id="{09937EFC-629B-87F9-7513-45CC0310DF30}"/>
              </a:ext>
            </a:extLst>
          </p:cNvPr>
          <p:cNvCxnSpPr>
            <a:cxnSpLocks/>
            <a:stCxn id="1044" idx="2"/>
            <a:endCxn id="22" idx="0"/>
          </p:cNvCxnSpPr>
          <p:nvPr/>
        </p:nvCxnSpPr>
        <p:spPr>
          <a:xfrm rot="16200000" flipH="1">
            <a:off x="378021" y="2004607"/>
            <a:ext cx="847057" cy="17319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AB25C422-72E3-3AFB-0F6F-4137087DCE6E}"/>
              </a:ext>
            </a:extLst>
          </p:cNvPr>
          <p:cNvSpPr txBox="1"/>
          <p:nvPr/>
        </p:nvSpPr>
        <p:spPr>
          <a:xfrm>
            <a:off x="202703" y="1955503"/>
            <a:ext cx="851515" cy="3077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none" rtlCol="0">
            <a:spAutoFit/>
          </a:bodyPr>
          <a:lstStyle/>
          <a:p>
            <a:r>
              <a:rPr kumimoji="1" lang="en-US" altLang="zh-CN" sz="1400" dirty="0"/>
              <a:t>RSS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Hub</a:t>
            </a:r>
            <a:endParaRPr kumimoji="1" lang="zh-CN" altLang="en-US" sz="1400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9D983033-4B2C-3C5D-E61E-EE7CD23706A0}"/>
              </a:ext>
            </a:extLst>
          </p:cNvPr>
          <p:cNvSpPr txBox="1"/>
          <p:nvPr/>
        </p:nvSpPr>
        <p:spPr>
          <a:xfrm>
            <a:off x="2026023" y="1820077"/>
            <a:ext cx="119135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285750" indent="-285750">
              <a:buFont typeface="Wingdings" pitchFamily="2" charset="2"/>
              <a:buChar char="Ø"/>
              <a:defRPr kumimoji="1" sz="14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zh-CN" altLang="en-US" dirty="0"/>
              <a:t>突发灵感</a:t>
            </a:r>
            <a:endParaRPr lang="en-US" altLang="zh-CN" dirty="0"/>
          </a:p>
          <a:p>
            <a:r>
              <a:rPr lang="zh-CN" altLang="en-US" dirty="0"/>
              <a:t>沟通记录</a:t>
            </a:r>
            <a:endParaRPr lang="en-US" altLang="zh-CN" dirty="0"/>
          </a:p>
          <a:p>
            <a:r>
              <a:rPr lang="en-US" altLang="zh-CN" dirty="0"/>
              <a:t>……</a:t>
            </a:r>
            <a:endParaRPr lang="zh-CN" altLang="en-US" dirty="0"/>
          </a:p>
        </p:txBody>
      </p:sp>
      <p:cxnSp>
        <p:nvCxnSpPr>
          <p:cNvPr id="37" name="肘形连接符 36">
            <a:extLst>
              <a:ext uri="{FF2B5EF4-FFF2-40B4-BE49-F238E27FC236}">
                <a16:creationId xmlns:a16="http://schemas.microsoft.com/office/drawing/2014/main" id="{7116CDC5-E6CC-705E-AE50-6EA8D7CD2F12}"/>
              </a:ext>
            </a:extLst>
          </p:cNvPr>
          <p:cNvCxnSpPr>
            <a:cxnSpLocks/>
            <a:stCxn id="1040" idx="0"/>
            <a:endCxn id="4" idx="3"/>
          </p:cNvCxnSpPr>
          <p:nvPr/>
        </p:nvCxnSpPr>
        <p:spPr>
          <a:xfrm rot="5400000" flipH="1" flipV="1">
            <a:off x="1157190" y="5081691"/>
            <a:ext cx="430453" cy="149263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9D3CB030-EE41-00F2-3AF8-03E5523D10DF}"/>
              </a:ext>
            </a:extLst>
          </p:cNvPr>
          <p:cNvSpPr txBox="1"/>
          <p:nvPr/>
        </p:nvSpPr>
        <p:spPr>
          <a:xfrm>
            <a:off x="701653" y="5566689"/>
            <a:ext cx="816249" cy="3077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none" rtlCol="0">
            <a:spAutoFit/>
          </a:bodyPr>
          <a:lstStyle/>
          <a:p>
            <a:r>
              <a:rPr kumimoji="1" lang="en-US" altLang="zh-CN" sz="1400" dirty="0" err="1"/>
              <a:t>Knote</a:t>
            </a:r>
            <a:r>
              <a:rPr kumimoji="1" lang="zh-CN" altLang="en-US" sz="1400" dirty="0"/>
              <a:t>等</a:t>
            </a:r>
            <a:endParaRPr kumimoji="1" lang="en-US" altLang="zh-CN" sz="1400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8AD6BFED-C464-E1BB-57A0-034CC2804A0F}"/>
              </a:ext>
            </a:extLst>
          </p:cNvPr>
          <p:cNvSpPr txBox="1"/>
          <p:nvPr/>
        </p:nvSpPr>
        <p:spPr>
          <a:xfrm>
            <a:off x="4387058" y="3902046"/>
            <a:ext cx="1550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285750" indent="-285750">
              <a:buFont typeface="Wingdings" pitchFamily="2" charset="2"/>
              <a:buChar char="Ø"/>
              <a:defRPr kumimoji="1" sz="14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zh-CN" altLang="en-US" dirty="0"/>
              <a:t>日常素材收集</a:t>
            </a:r>
            <a:endParaRPr lang="en-US" altLang="zh-CN" dirty="0"/>
          </a:p>
          <a:p>
            <a:r>
              <a:rPr lang="zh-CN" altLang="en-US" dirty="0"/>
              <a:t>花瓣网之类的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AE82E3BA-5B2C-69E4-9E24-9D75A1EE62EB}"/>
              </a:ext>
            </a:extLst>
          </p:cNvPr>
          <p:cNvSpPr txBox="1"/>
          <p:nvPr/>
        </p:nvSpPr>
        <p:spPr>
          <a:xfrm>
            <a:off x="6289775" y="3209548"/>
            <a:ext cx="159851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285750" indent="-285750">
              <a:buFont typeface="Wingdings" pitchFamily="2" charset="2"/>
              <a:buChar char="Ø"/>
              <a:defRPr kumimoji="1" sz="14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zh-CN" altLang="en-US" dirty="0"/>
              <a:t>各种工作文档</a:t>
            </a:r>
            <a:endParaRPr lang="en-US" altLang="zh-CN" dirty="0"/>
          </a:p>
          <a:p>
            <a:r>
              <a:rPr lang="zh-CN" altLang="en-US" dirty="0"/>
              <a:t>项目文档</a:t>
            </a:r>
            <a:endParaRPr lang="en-US" altLang="zh-CN" dirty="0"/>
          </a:p>
          <a:p>
            <a:r>
              <a:rPr lang="zh-CN" altLang="en-US" dirty="0"/>
              <a:t>护照身份证</a:t>
            </a:r>
            <a:endParaRPr lang="en-US" altLang="zh-CN" dirty="0"/>
          </a:p>
          <a:p>
            <a:r>
              <a:rPr lang="zh-CN" altLang="en-US" dirty="0"/>
              <a:t>病例诊断书</a:t>
            </a:r>
            <a:endParaRPr lang="en-US" altLang="zh-CN" dirty="0"/>
          </a:p>
          <a:p>
            <a:r>
              <a:rPr lang="zh-CN" altLang="en-US" dirty="0"/>
              <a:t>其他重要文件</a:t>
            </a:r>
            <a:endParaRPr lang="en-US" altLang="zh-CN" dirty="0"/>
          </a:p>
          <a:p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7FAA051C-4029-3F21-AE38-ACCE63396D2E}"/>
              </a:ext>
            </a:extLst>
          </p:cNvPr>
          <p:cNvSpPr txBox="1"/>
          <p:nvPr/>
        </p:nvSpPr>
        <p:spPr>
          <a:xfrm>
            <a:off x="8237925" y="3429000"/>
            <a:ext cx="119135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285750" indent="-285750">
              <a:buFont typeface="Wingdings" pitchFamily="2" charset="2"/>
              <a:buChar char="Ø"/>
              <a:defRPr kumimoji="1" sz="14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zh-CN" altLang="en-US" dirty="0"/>
              <a:t>无损音乐</a:t>
            </a:r>
            <a:endParaRPr lang="en-US" altLang="zh-CN" dirty="0"/>
          </a:p>
          <a:p>
            <a:r>
              <a:rPr lang="zh-CN" altLang="en-US" dirty="0"/>
              <a:t>高清电影</a:t>
            </a:r>
            <a:endParaRPr lang="en-US" altLang="zh-CN" dirty="0"/>
          </a:p>
          <a:p>
            <a:r>
              <a:rPr lang="zh-CN" altLang="en-US" dirty="0"/>
              <a:t>电子书</a:t>
            </a:r>
            <a:endParaRPr lang="en-US" altLang="zh-CN" dirty="0"/>
          </a:p>
          <a:p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46" name="左大括号 45">
            <a:extLst>
              <a:ext uri="{FF2B5EF4-FFF2-40B4-BE49-F238E27FC236}">
                <a16:creationId xmlns:a16="http://schemas.microsoft.com/office/drawing/2014/main" id="{3052B535-E85E-D09A-BFBF-8E7355F84FEA}"/>
              </a:ext>
            </a:extLst>
          </p:cNvPr>
          <p:cNvSpPr/>
          <p:nvPr/>
        </p:nvSpPr>
        <p:spPr>
          <a:xfrm>
            <a:off x="6226927" y="1190311"/>
            <a:ext cx="193775" cy="178437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6B16D7F5-890B-F272-BF51-FAB4147791A2}"/>
              </a:ext>
            </a:extLst>
          </p:cNvPr>
          <p:cNvSpPr txBox="1"/>
          <p:nvPr/>
        </p:nvSpPr>
        <p:spPr>
          <a:xfrm>
            <a:off x="6454347" y="1190311"/>
            <a:ext cx="1422184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zh-CN" dirty="0"/>
              <a:t>Inbox</a:t>
            </a:r>
            <a:r>
              <a:rPr kumimoji="1" lang="zh-CN" altLang="en-US" dirty="0"/>
              <a:t>文件夹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8D4BA571-EB9E-0FE1-DAD7-491A34AB807F}"/>
              </a:ext>
            </a:extLst>
          </p:cNvPr>
          <p:cNvSpPr txBox="1"/>
          <p:nvPr/>
        </p:nvSpPr>
        <p:spPr>
          <a:xfrm>
            <a:off x="6454347" y="2580696"/>
            <a:ext cx="1443024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en-US" altLang="zh-CN" dirty="0"/>
              <a:t>Temp</a:t>
            </a:r>
            <a:r>
              <a:rPr kumimoji="1" lang="zh-CN" altLang="en-US" dirty="0"/>
              <a:t>文件夹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A417D765-37A9-1774-3AD4-BACE80A8240A}"/>
              </a:ext>
            </a:extLst>
          </p:cNvPr>
          <p:cNvSpPr txBox="1"/>
          <p:nvPr/>
        </p:nvSpPr>
        <p:spPr>
          <a:xfrm>
            <a:off x="7876531" y="125186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indent="0">
              <a:buFont typeface="Wingdings" pitchFamily="2" charset="2"/>
              <a:buNone/>
              <a:defRPr kumimoji="1" sz="1400"/>
            </a:lvl1pPr>
          </a:lstStyle>
          <a:p>
            <a:r>
              <a:rPr lang="zh-CN" altLang="en-US" dirty="0"/>
              <a:t>未整理的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BCB8447A-A5E0-30CE-1E1D-FA063F260060}"/>
              </a:ext>
            </a:extLst>
          </p:cNvPr>
          <p:cNvSpPr txBox="1"/>
          <p:nvPr/>
        </p:nvSpPr>
        <p:spPr>
          <a:xfrm>
            <a:off x="7904120" y="2632749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indent="0">
              <a:buFont typeface="Wingdings" pitchFamily="2" charset="2"/>
              <a:buNone/>
              <a:defRPr kumimoji="1" sz="1400"/>
            </a:lvl1pPr>
          </a:lstStyle>
          <a:p>
            <a:r>
              <a:rPr lang="zh-CN" altLang="en-US" dirty="0"/>
              <a:t>暂时用一下</a:t>
            </a: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CC0247CC-70D4-BE5D-8655-7F260264F4D6}"/>
              </a:ext>
            </a:extLst>
          </p:cNvPr>
          <p:cNvSpPr txBox="1"/>
          <p:nvPr/>
        </p:nvSpPr>
        <p:spPr>
          <a:xfrm>
            <a:off x="6492305" y="1924945"/>
            <a:ext cx="877163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zh-CN" altLang="en-US" dirty="0"/>
              <a:t>未分类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7A941914-990E-BE09-DB86-AE6A2BEA2768}"/>
              </a:ext>
            </a:extLst>
          </p:cNvPr>
          <p:cNvSpPr txBox="1"/>
          <p:nvPr/>
        </p:nvSpPr>
        <p:spPr>
          <a:xfrm>
            <a:off x="7867770" y="1768860"/>
            <a:ext cx="144142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285750" indent="-285750">
              <a:buFont typeface="Wingdings" pitchFamily="2" charset="2"/>
              <a:buChar char="Ø"/>
              <a:defRPr kumimoji="1" sz="14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marL="0" indent="0">
              <a:buNone/>
            </a:pPr>
            <a:r>
              <a:rPr lang="zh-CN" altLang="en-US" dirty="0">
                <a:solidFill>
                  <a:schemeClr val="tx1"/>
                </a:solidFill>
              </a:rPr>
              <a:t>减轻分类焦虑</a:t>
            </a: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tx1"/>
                </a:solidFill>
              </a:rPr>
              <a:t>整理的时候发现</a:t>
            </a: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tx1"/>
                </a:solidFill>
              </a:rPr>
              <a:t>不知道咋办的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2E194FEE-E5AC-B651-6401-D6854C2B474C}"/>
              </a:ext>
            </a:extLst>
          </p:cNvPr>
          <p:cNvSpPr txBox="1"/>
          <p:nvPr/>
        </p:nvSpPr>
        <p:spPr>
          <a:xfrm>
            <a:off x="5047328" y="1904334"/>
            <a:ext cx="1107996" cy="369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zh-CN" altLang="en-US" dirty="0"/>
              <a:t>资源结构</a:t>
            </a:r>
          </a:p>
        </p:txBody>
      </p:sp>
    </p:spTree>
    <p:extLst>
      <p:ext uri="{BB962C8B-B14F-4D97-AF65-F5344CB8AC3E}">
        <p14:creationId xmlns:p14="http://schemas.microsoft.com/office/powerpoint/2010/main" val="35058326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柱体 4">
            <a:extLst>
              <a:ext uri="{FF2B5EF4-FFF2-40B4-BE49-F238E27FC236}">
                <a16:creationId xmlns:a16="http://schemas.microsoft.com/office/drawing/2014/main" id="{F1C53A98-D940-F87F-CB2F-28F975EBF89B}"/>
              </a:ext>
            </a:extLst>
          </p:cNvPr>
          <p:cNvSpPr/>
          <p:nvPr/>
        </p:nvSpPr>
        <p:spPr>
          <a:xfrm>
            <a:off x="1689559" y="2824976"/>
            <a:ext cx="966439" cy="1208048"/>
          </a:xfrm>
          <a:prstGeom prst="ca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/>
              <a:t>文件系统</a:t>
            </a:r>
            <a:r>
              <a:rPr kumimoji="1" lang="en-US" altLang="zh-CN" sz="1400" dirty="0"/>
              <a:t>/</a:t>
            </a:r>
            <a:r>
              <a:rPr kumimoji="1" lang="zh-CN" altLang="en-US" sz="1400" dirty="0"/>
              <a:t>信息库</a:t>
            </a:r>
          </a:p>
        </p:txBody>
      </p:sp>
      <p:sp>
        <p:nvSpPr>
          <p:cNvPr id="6" name="圆柱体 5">
            <a:extLst>
              <a:ext uri="{FF2B5EF4-FFF2-40B4-BE49-F238E27FC236}">
                <a16:creationId xmlns:a16="http://schemas.microsoft.com/office/drawing/2014/main" id="{0D6CD25F-936F-8FB5-CF3E-6FD6C192A945}"/>
              </a:ext>
            </a:extLst>
          </p:cNvPr>
          <p:cNvSpPr/>
          <p:nvPr/>
        </p:nvSpPr>
        <p:spPr>
          <a:xfrm>
            <a:off x="5946135" y="2824976"/>
            <a:ext cx="966439" cy="1208048"/>
          </a:xfrm>
          <a:prstGeom prst="ca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/>
              <a:t>深度知识库</a:t>
            </a:r>
          </a:p>
        </p:txBody>
      </p:sp>
      <p:sp>
        <p:nvSpPr>
          <p:cNvPr id="7" name="圆柱体 6">
            <a:extLst>
              <a:ext uri="{FF2B5EF4-FFF2-40B4-BE49-F238E27FC236}">
                <a16:creationId xmlns:a16="http://schemas.microsoft.com/office/drawing/2014/main" id="{27BB1CB1-0FF0-4E7C-EC02-0E0B31FBF9B8}"/>
              </a:ext>
            </a:extLst>
          </p:cNvPr>
          <p:cNvSpPr/>
          <p:nvPr/>
        </p:nvSpPr>
        <p:spPr>
          <a:xfrm>
            <a:off x="3815724" y="2824976"/>
            <a:ext cx="966439" cy="1208048"/>
          </a:xfrm>
          <a:prstGeom prst="can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/>
              <a:t>浅层知识库</a:t>
            </a:r>
            <a:r>
              <a:rPr kumimoji="1" lang="en-US" altLang="zh-CN" sz="1400" dirty="0"/>
              <a:t>/</a:t>
            </a:r>
            <a:r>
              <a:rPr kumimoji="1" lang="zh-CN" altLang="en-US" sz="1400" dirty="0"/>
              <a:t>经验库</a:t>
            </a:r>
          </a:p>
        </p:txBody>
      </p:sp>
      <p:pic>
        <p:nvPicPr>
          <p:cNvPr id="9" name="Picture 6" descr="Joplin Open Source Cross-Platform Notebook App – by Knightwise - Podfeet  Podcasts">
            <a:extLst>
              <a:ext uri="{FF2B5EF4-FFF2-40B4-BE49-F238E27FC236}">
                <a16:creationId xmlns:a16="http://schemas.microsoft.com/office/drawing/2014/main" id="{F207E36E-32E6-5D9B-1D1A-4580124F76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5998" y="3655321"/>
            <a:ext cx="836342" cy="377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4" descr="Notion Reviews 2023: Details, Pricing, &amp; Features | G2">
            <a:extLst>
              <a:ext uri="{FF2B5EF4-FFF2-40B4-BE49-F238E27FC236}">
                <a16:creationId xmlns:a16="http://schemas.microsoft.com/office/drawing/2014/main" id="{0FBC6131-B017-3BBF-1439-CE986E3ADF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49" t="9690" r="23208" b="2274"/>
          <a:stretch/>
        </p:blipFill>
        <p:spPr bwMode="auto">
          <a:xfrm>
            <a:off x="4783376" y="3655321"/>
            <a:ext cx="550771" cy="478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6" descr="Obsidian (software) - Wikipedia">
            <a:extLst>
              <a:ext uri="{FF2B5EF4-FFF2-40B4-BE49-F238E27FC236}">
                <a16:creationId xmlns:a16="http://schemas.microsoft.com/office/drawing/2014/main" id="{A97ED0CA-8C4D-91B8-DFFE-DAE12DA67E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0754" y="3583391"/>
            <a:ext cx="550771" cy="550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右箭头 11">
            <a:extLst>
              <a:ext uri="{FF2B5EF4-FFF2-40B4-BE49-F238E27FC236}">
                <a16:creationId xmlns:a16="http://schemas.microsoft.com/office/drawing/2014/main" id="{395CE701-76C4-B437-26CB-7EA7DDAE9CDB}"/>
              </a:ext>
            </a:extLst>
          </p:cNvPr>
          <p:cNvSpPr/>
          <p:nvPr/>
        </p:nvSpPr>
        <p:spPr>
          <a:xfrm>
            <a:off x="1689559" y="2286000"/>
            <a:ext cx="5771966" cy="41148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重要程度</a:t>
            </a:r>
          </a:p>
        </p:txBody>
      </p:sp>
      <p:sp>
        <p:nvSpPr>
          <p:cNvPr id="13" name="右箭头 12">
            <a:extLst>
              <a:ext uri="{FF2B5EF4-FFF2-40B4-BE49-F238E27FC236}">
                <a16:creationId xmlns:a16="http://schemas.microsoft.com/office/drawing/2014/main" id="{649C4EBE-6334-54FB-F821-297D3783D0A0}"/>
              </a:ext>
            </a:extLst>
          </p:cNvPr>
          <p:cNvSpPr/>
          <p:nvPr/>
        </p:nvSpPr>
        <p:spPr>
          <a:xfrm rot="10800000">
            <a:off x="1689559" y="4187952"/>
            <a:ext cx="5771966" cy="411480"/>
          </a:xfrm>
          <a:prstGeom prst="rightArrow">
            <a:avLst>
              <a:gd name="adj1" fmla="val 50000"/>
              <a:gd name="adj2" fmla="val 61111"/>
            </a:avLst>
          </a:prstGeom>
          <a:ln cap="sq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kumimoji="1" lang="zh-CN" altLang="en-US" dirty="0"/>
              <a:t>数据量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6705E77-985D-425A-FC81-51E089EAF725}"/>
              </a:ext>
            </a:extLst>
          </p:cNvPr>
          <p:cNvSpPr txBox="1"/>
          <p:nvPr/>
        </p:nvSpPr>
        <p:spPr>
          <a:xfrm>
            <a:off x="4892040" y="316382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自己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5D76E07-1CCE-1E6B-DE0B-C76317EA5B1B}"/>
              </a:ext>
            </a:extLst>
          </p:cNvPr>
          <p:cNvSpPr txBox="1"/>
          <p:nvPr/>
        </p:nvSpPr>
        <p:spPr>
          <a:xfrm>
            <a:off x="6910754" y="316026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自己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7BFB286-A4B0-D104-699C-611EE806A732}"/>
              </a:ext>
            </a:extLst>
          </p:cNvPr>
          <p:cNvSpPr txBox="1"/>
          <p:nvPr/>
        </p:nvSpPr>
        <p:spPr>
          <a:xfrm>
            <a:off x="2584046" y="316761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收集的</a:t>
            </a:r>
          </a:p>
        </p:txBody>
      </p:sp>
    </p:spTree>
    <p:extLst>
      <p:ext uri="{BB962C8B-B14F-4D97-AF65-F5344CB8AC3E}">
        <p14:creationId xmlns:p14="http://schemas.microsoft.com/office/powerpoint/2010/main" val="18689096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4233</TotalTime>
  <Words>1097</Words>
  <Application>Microsoft Macintosh PowerPoint</Application>
  <PresentationFormat>宽屏</PresentationFormat>
  <Paragraphs>337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6" baseType="lpstr">
      <vt:lpstr>等线</vt:lpstr>
      <vt:lpstr>等线 Light</vt:lpstr>
      <vt:lpstr>Microsoft YaHei</vt:lpstr>
      <vt:lpstr>Arial</vt:lpstr>
      <vt:lpstr>Helvetica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14</cp:revision>
  <dcterms:created xsi:type="dcterms:W3CDTF">2023-08-22T19:11:43Z</dcterms:created>
  <dcterms:modified xsi:type="dcterms:W3CDTF">2023-08-31T09:59:36Z</dcterms:modified>
</cp:coreProperties>
</file>