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9/1/2021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97568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9/1/2021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01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9/1/2021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385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9/1/2021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2358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9/1/2021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35946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9/1/2021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424105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8526F0F3-3C53-41BC-8FFD-0BFB6DD91672}" type="datetimeFigureOut">
              <a:rPr lang="el-GR" smtClean="0"/>
              <a:t>9/1/2021</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65038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8526F0F3-3C53-41BC-8FFD-0BFB6DD91672}" type="datetimeFigureOut">
              <a:rPr lang="el-GR" smtClean="0"/>
              <a:t>9/1/2021</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979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8526F0F3-3C53-41BC-8FFD-0BFB6DD91672}" type="datetimeFigureOut">
              <a:rPr lang="el-GR" smtClean="0"/>
              <a:t>9/1/2021</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1758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9/1/2021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799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9/1/2021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4731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6F0F3-3C53-41BC-8FFD-0BFB6DD91672}" type="datetimeFigureOut">
              <a:rPr lang="el-GR" smtClean="0"/>
              <a:t>9/1/2021</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128170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referenceworkentry/10.1007/978-1-4419-8071-7_67" TargetMode="External"/><Relationship Id="rId2" Type="http://schemas.openxmlformats.org/officeDocument/2006/relationships/hyperlink" Target="https://thalpos.org.gr/el/nea-typos/nea-arthra/fainomeno-stroop" TargetMode="External"/><Relationship Id="rId1" Type="http://schemas.openxmlformats.org/officeDocument/2006/relationships/slideLayout" Target="../slideLayouts/slideLayout2.xml"/><Relationship Id="rId5" Type="http://schemas.openxmlformats.org/officeDocument/2006/relationships/hyperlink" Target="https://imotions.com/blog/the-stroop-effect/" TargetMode="External"/><Relationship Id="rId4" Type="http://schemas.openxmlformats.org/officeDocument/2006/relationships/hyperlink" Target="https://en.wikipedia.org/wiki/Stroop_eff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696286"/>
            <a:ext cx="9144000" cy="1006679"/>
          </a:xfrm>
        </p:spPr>
        <p:txBody>
          <a:bodyPr/>
          <a:lstStyle/>
          <a:p>
            <a:r>
              <a:rPr lang="el-GR" b="1" dirty="0">
                <a:latin typeface="Bahnschrift SemiBold SemiConden" panose="020B0502040204020203" pitchFamily="34" charset="0"/>
              </a:rPr>
              <a:t>ΦΑΙΝΟΜΕΝΟ </a:t>
            </a:r>
            <a:r>
              <a:rPr lang="en-US" b="1" dirty="0">
                <a:latin typeface="Bahnschrift SemiBold SemiConden" panose="020B0502040204020203" pitchFamily="34" charset="0"/>
              </a:rPr>
              <a:t>STROOP</a:t>
            </a:r>
            <a:endParaRPr lang="el-GR" b="1" dirty="0">
              <a:latin typeface="Bahnschrift SemiBold SemiConden" panose="020B0502040204020203" pitchFamily="34" charset="0"/>
            </a:endParaRPr>
          </a:p>
        </p:txBody>
      </p:sp>
      <p:sp>
        <p:nvSpPr>
          <p:cNvPr id="3" name="Υπότιτλος 2"/>
          <p:cNvSpPr>
            <a:spLocks noGrp="1"/>
          </p:cNvSpPr>
          <p:nvPr>
            <p:ph type="subTitle" idx="1"/>
          </p:nvPr>
        </p:nvSpPr>
        <p:spPr>
          <a:xfrm>
            <a:off x="1853967" y="3602037"/>
            <a:ext cx="8814033" cy="2559677"/>
          </a:xfrm>
        </p:spPr>
        <p:txBody>
          <a:bodyPr>
            <a:normAutofit/>
          </a:bodyPr>
          <a:lstStyle/>
          <a:p>
            <a:pPr marL="285750" indent="-285750" algn="just">
              <a:buFont typeface="Wingdings" panose="05000000000000000000" pitchFamily="2" charset="2"/>
              <a:buChar char="§"/>
            </a:pPr>
            <a:r>
              <a:rPr lang="el-GR" sz="1600" dirty="0"/>
              <a:t>Γαλάνη Φωτεινή                                                              </a:t>
            </a:r>
          </a:p>
          <a:p>
            <a:pPr marL="285750" indent="-285750" algn="just">
              <a:buFont typeface="Wingdings" panose="05000000000000000000" pitchFamily="2" charset="2"/>
              <a:buChar char="§"/>
            </a:pPr>
            <a:r>
              <a:rPr lang="el-GR" sz="1600" dirty="0"/>
              <a:t>Βερονίκης Σπύρος </a:t>
            </a:r>
          </a:p>
          <a:p>
            <a:pPr marL="285750" indent="-285750" algn="just">
              <a:buFont typeface="Wingdings" panose="05000000000000000000" pitchFamily="2" charset="2"/>
              <a:buChar char="§"/>
            </a:pPr>
            <a:r>
              <a:rPr lang="el-GR" sz="1600" dirty="0" err="1"/>
              <a:t>Μωρα</a:t>
            </a:r>
            <a:r>
              <a:rPr lang="el-GR" sz="1600" dirty="0" err="1">
                <a:solidFill>
                  <a:srgbClr val="000080"/>
                </a:solidFill>
                <a:latin typeface="Segoe UI" panose="020B0502040204020203" pitchFamily="34" charset="0"/>
              </a:rPr>
              <a:t>ϊ</a:t>
            </a:r>
            <a:r>
              <a:rPr lang="el-GR" sz="1600" dirty="0" err="1">
                <a:solidFill>
                  <a:srgbClr val="000080"/>
                </a:solidFill>
              </a:rPr>
              <a:t>τάκης</a:t>
            </a:r>
            <a:r>
              <a:rPr lang="el-GR" sz="1600" dirty="0">
                <a:solidFill>
                  <a:srgbClr val="000080"/>
                </a:solidFill>
              </a:rPr>
              <a:t> Χρήστος</a:t>
            </a:r>
          </a:p>
          <a:p>
            <a:pPr marL="285750" indent="-285750" algn="just">
              <a:buFont typeface="Wingdings" panose="05000000000000000000" pitchFamily="2" charset="2"/>
              <a:buChar char="§"/>
            </a:pPr>
            <a:r>
              <a:rPr lang="el-GR" sz="1600" dirty="0" err="1">
                <a:solidFill>
                  <a:srgbClr val="000080"/>
                </a:solidFill>
              </a:rPr>
              <a:t>Καρανάσου</a:t>
            </a:r>
            <a:r>
              <a:rPr lang="el-GR" sz="1600" dirty="0">
                <a:solidFill>
                  <a:srgbClr val="000080"/>
                </a:solidFill>
              </a:rPr>
              <a:t> Ιωάννα </a:t>
            </a:r>
          </a:p>
          <a:p>
            <a:pPr marL="285750" indent="-285750" algn="just">
              <a:buFont typeface="Wingdings" panose="05000000000000000000" pitchFamily="2" charset="2"/>
              <a:buChar char="§"/>
            </a:pPr>
            <a:r>
              <a:rPr lang="el-GR" sz="1600" dirty="0" err="1">
                <a:solidFill>
                  <a:srgbClr val="000080"/>
                </a:solidFill>
              </a:rPr>
              <a:t>Θεοδωροπούλος</a:t>
            </a:r>
            <a:r>
              <a:rPr lang="el-GR" sz="1600" dirty="0">
                <a:solidFill>
                  <a:srgbClr val="000080"/>
                </a:solidFill>
              </a:rPr>
              <a:t> Χρήστος      </a:t>
            </a:r>
          </a:p>
          <a:p>
            <a:pPr marL="285750" indent="-285750" algn="just">
              <a:buFont typeface="Wingdings" panose="05000000000000000000" pitchFamily="2" charset="2"/>
              <a:buChar char="§"/>
            </a:pPr>
            <a:r>
              <a:rPr lang="el-GR" sz="1600" dirty="0">
                <a:solidFill>
                  <a:srgbClr val="000080"/>
                </a:solidFill>
              </a:rPr>
              <a:t>Βασίλης Ράμφος</a:t>
            </a:r>
          </a:p>
          <a:p>
            <a:pPr marL="285750" indent="-285750" algn="just">
              <a:buFont typeface="Wingdings" panose="05000000000000000000" pitchFamily="2" charset="2"/>
              <a:buChar char="v"/>
            </a:pPr>
            <a:r>
              <a:rPr lang="el-GR" sz="1600" dirty="0"/>
              <a:t>Τμήμα Ηλεκτρολόγων Μηχανικών και Τεχνολογίας Υπολογιστών Πανεπιστημίου Πατρών</a:t>
            </a:r>
          </a:p>
          <a:p>
            <a:endParaRPr lang="el-GR" sz="1600" dirty="0"/>
          </a:p>
        </p:txBody>
      </p:sp>
      <p:pic>
        <p:nvPicPr>
          <p:cNvPr id="7" name="Εικόνα 6">
            <a:extLst>
              <a:ext uri="{FF2B5EF4-FFF2-40B4-BE49-F238E27FC236}">
                <a16:creationId xmlns:a16="http://schemas.microsoft.com/office/drawing/2014/main" id="{AE502836-0751-4AE0-9C50-B41BA9A7E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409" y="1610686"/>
            <a:ext cx="9144000" cy="1991351"/>
          </a:xfrm>
          <a:prstGeom prst="rect">
            <a:avLst/>
          </a:prstGeom>
        </p:spPr>
      </p:pic>
    </p:spTree>
    <p:extLst>
      <p:ext uri="{BB962C8B-B14F-4D97-AF65-F5344CB8AC3E}">
        <p14:creationId xmlns:p14="http://schemas.microsoft.com/office/powerpoint/2010/main" val="232512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A289BF-B592-47FE-8828-1A7002255A36}"/>
              </a:ext>
            </a:extLst>
          </p:cNvPr>
          <p:cNvSpPr>
            <a:spLocks noGrp="1"/>
          </p:cNvSpPr>
          <p:nvPr>
            <p:ph type="title"/>
          </p:nvPr>
        </p:nvSpPr>
        <p:spPr/>
        <p:txBody>
          <a:bodyPr/>
          <a:lstStyle/>
          <a:p>
            <a:r>
              <a:rPr lang="el-GR" dirty="0"/>
              <a:t>Τι είναι το φαινόμενο </a:t>
            </a:r>
            <a:r>
              <a:rPr lang="en-US" b="1" dirty="0"/>
              <a:t>Stroop </a:t>
            </a:r>
            <a:r>
              <a:rPr lang="en-US" dirty="0"/>
              <a:t>;</a:t>
            </a:r>
            <a:endParaRPr lang="el-GR" b="1" dirty="0"/>
          </a:p>
        </p:txBody>
      </p:sp>
      <p:sp>
        <p:nvSpPr>
          <p:cNvPr id="3" name="Θέση περιεχομένου 2">
            <a:extLst>
              <a:ext uri="{FF2B5EF4-FFF2-40B4-BE49-F238E27FC236}">
                <a16:creationId xmlns:a16="http://schemas.microsoft.com/office/drawing/2014/main" id="{01189361-6EFD-45E6-BF1F-DF525FF55369}"/>
              </a:ext>
            </a:extLst>
          </p:cNvPr>
          <p:cNvSpPr>
            <a:spLocks noGrp="1"/>
          </p:cNvSpPr>
          <p:nvPr>
            <p:ph idx="1"/>
          </p:nvPr>
        </p:nvSpPr>
        <p:spPr>
          <a:xfrm>
            <a:off x="838200" y="2231471"/>
            <a:ext cx="10515600" cy="3945491"/>
          </a:xfrm>
        </p:spPr>
        <p:txBody>
          <a:bodyPr>
            <a:normAutofit/>
          </a:bodyPr>
          <a:lstStyle/>
          <a:p>
            <a:r>
              <a:rPr lang="el-GR" dirty="0"/>
              <a:t>Το φαινόμενο</a:t>
            </a:r>
            <a:r>
              <a:rPr lang="en-US" dirty="0"/>
              <a:t> Stroop </a:t>
            </a:r>
            <a:r>
              <a:rPr lang="el-GR" dirty="0"/>
              <a:t>είναι πιο γνωστές και ενδιαφέρουσες πειραματικές μελέτες στη γνωστική ψυχολογία η οποία πραγματοποιήθηκε από τον </a:t>
            </a:r>
            <a:r>
              <a:rPr lang="en-US" dirty="0"/>
              <a:t>John Ridley Stroop </a:t>
            </a:r>
            <a:r>
              <a:rPr lang="el-GR" dirty="0"/>
              <a:t>το 1935 .Στην βασική του μορφή ο στόχος του είναι να ονομάσουμε το χρώμα στο οποίο είναι βαμμένη η λέξη αγνοώντας την ίδια την λέξη. </a:t>
            </a:r>
            <a:endParaRPr lang="el-GR" sz="1800" dirty="0"/>
          </a:p>
        </p:txBody>
      </p:sp>
    </p:spTree>
    <p:extLst>
      <p:ext uri="{BB962C8B-B14F-4D97-AF65-F5344CB8AC3E}">
        <p14:creationId xmlns:p14="http://schemas.microsoft.com/office/powerpoint/2010/main" val="23183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D8D959-1F6E-43CF-A510-513AEA5A8E80}"/>
              </a:ext>
            </a:extLst>
          </p:cNvPr>
          <p:cNvSpPr>
            <a:spLocks noGrp="1"/>
          </p:cNvSpPr>
          <p:nvPr>
            <p:ph type="title"/>
          </p:nvPr>
        </p:nvSpPr>
        <p:spPr/>
        <p:txBody>
          <a:bodyPr/>
          <a:lstStyle/>
          <a:p>
            <a:r>
              <a:rPr lang="el-GR" dirty="0"/>
              <a:t>Πραγματοποίηση του τεστ </a:t>
            </a:r>
            <a:r>
              <a:rPr lang="en-US" b="1" dirty="0"/>
              <a:t>Stroop</a:t>
            </a:r>
            <a:r>
              <a:rPr lang="el-GR" dirty="0"/>
              <a:t>.</a:t>
            </a:r>
            <a:endParaRPr lang="el-GR" b="1" dirty="0"/>
          </a:p>
        </p:txBody>
      </p:sp>
      <p:sp>
        <p:nvSpPr>
          <p:cNvPr id="3" name="Θέση περιεχομένου 2">
            <a:extLst>
              <a:ext uri="{FF2B5EF4-FFF2-40B4-BE49-F238E27FC236}">
                <a16:creationId xmlns:a16="http://schemas.microsoft.com/office/drawing/2014/main" id="{32CEDDD2-20BF-45E2-B388-4A86D95E0600}"/>
              </a:ext>
            </a:extLst>
          </p:cNvPr>
          <p:cNvSpPr>
            <a:spLocks noGrp="1"/>
          </p:cNvSpPr>
          <p:nvPr>
            <p:ph idx="1"/>
          </p:nvPr>
        </p:nvSpPr>
        <p:spPr>
          <a:xfrm>
            <a:off x="838200" y="1825625"/>
            <a:ext cx="10554050" cy="4351338"/>
          </a:xfrm>
        </p:spPr>
        <p:txBody>
          <a:bodyPr/>
          <a:lstStyle/>
          <a:p>
            <a:r>
              <a:rPr lang="el-GR" dirty="0"/>
              <a:t>Οι συμμετέχοντες που πραγματοποιούν το τεστ </a:t>
            </a:r>
            <a:r>
              <a:rPr lang="en-US" dirty="0"/>
              <a:t>Stroop </a:t>
            </a:r>
            <a:r>
              <a:rPr lang="el-GR" dirty="0"/>
              <a:t>πρέπει να ανταποκριθούν σε δυο είδη ερεθισμάτων .Αρχικά η λέξη του χρώματος δεν αντιστοιχεί στο χρώμα στο οποίο είναι βαμμένη τότε το άτομο είναι δύσκολο να απαντήσει και υπάρχει καθυστέρηση στην απάντηση. Όμως όταν η λέξη τους χρώματος και το χρώμα που είναι βαμμένη ταυτίζονται τότε είναι αρκετά εύκολο και υπάρχει γρήγορη ανταπόκριση. Αυτή η διαφορά απόκρισης όταν η λέξη βρίσκετε σε αναντιστοιχία με το χρώμα στο οποίο γράφεται ονομάζετε φαινόμενο </a:t>
            </a:r>
            <a:r>
              <a:rPr lang="en-US" dirty="0"/>
              <a:t>Stroop </a:t>
            </a:r>
            <a:r>
              <a:rPr lang="el-GR" dirty="0"/>
              <a:t>ή παρεμβολή </a:t>
            </a:r>
            <a:r>
              <a:rPr lang="en-US" dirty="0"/>
              <a:t>Stroop</a:t>
            </a:r>
            <a:r>
              <a:rPr lang="el-GR" dirty="0"/>
              <a:t>.</a:t>
            </a:r>
          </a:p>
        </p:txBody>
      </p:sp>
    </p:spTree>
    <p:extLst>
      <p:ext uri="{BB962C8B-B14F-4D97-AF65-F5344CB8AC3E}">
        <p14:creationId xmlns:p14="http://schemas.microsoft.com/office/powerpoint/2010/main" val="47827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11524AE4-FC3B-42A8-B3E3-352A1A0A750E}"/>
              </a:ext>
            </a:extLst>
          </p:cNvPr>
          <p:cNvSpPr>
            <a:spLocks noGrp="1"/>
          </p:cNvSpPr>
          <p:nvPr>
            <p:ph type="title"/>
          </p:nvPr>
        </p:nvSpPr>
        <p:spPr/>
        <p:txBody>
          <a:bodyPr/>
          <a:lstStyle/>
          <a:p>
            <a:r>
              <a:rPr lang="el-GR" dirty="0"/>
              <a:t>Που οφείλεται το φαινόμενο </a:t>
            </a:r>
            <a:r>
              <a:rPr lang="en-US" b="1" dirty="0"/>
              <a:t>Stroop </a:t>
            </a:r>
            <a:r>
              <a:rPr lang="en-US" dirty="0"/>
              <a:t>;</a:t>
            </a:r>
            <a:endParaRPr lang="el-GR" dirty="0"/>
          </a:p>
        </p:txBody>
      </p:sp>
      <p:sp>
        <p:nvSpPr>
          <p:cNvPr id="5" name="Θέση περιεχομένου 4">
            <a:extLst>
              <a:ext uri="{FF2B5EF4-FFF2-40B4-BE49-F238E27FC236}">
                <a16:creationId xmlns:a16="http://schemas.microsoft.com/office/drawing/2014/main" id="{EB9D82BE-CB44-41D7-A44A-0B0882EDA8BA}"/>
              </a:ext>
            </a:extLst>
          </p:cNvPr>
          <p:cNvSpPr>
            <a:spLocks noGrp="1"/>
          </p:cNvSpPr>
          <p:nvPr>
            <p:ph idx="1"/>
          </p:nvPr>
        </p:nvSpPr>
        <p:spPr>
          <a:xfrm>
            <a:off x="838200" y="2046913"/>
            <a:ext cx="10515600" cy="4130049"/>
          </a:xfrm>
        </p:spPr>
        <p:txBody>
          <a:bodyPr/>
          <a:lstStyle/>
          <a:p>
            <a:r>
              <a:rPr lang="el-GR" dirty="0"/>
              <a:t>Υπάρχουν πολλές θεωρίες που προσπαθούν να εξηγήσουν το φαινόμενο </a:t>
            </a:r>
            <a:r>
              <a:rPr lang="en-US" dirty="0"/>
              <a:t>Stroop</a:t>
            </a:r>
            <a:r>
              <a:rPr lang="el-GR" dirty="0"/>
              <a:t> όμως κεντρική υπόθεση σε όλες είναι ότι η ανάγνωση είναι μια απλούστερη και πιο αυτόματη διαδικασία από το να δηλώνει κανείς τα χρώματα .Ενώ προκύπτει ότι μια σύγκρουση μεταξύ των δύο αυξάνει το χρόνο που απαιτείται για την επεξεργασία.</a:t>
            </a:r>
          </a:p>
        </p:txBody>
      </p:sp>
    </p:spTree>
    <p:extLst>
      <p:ext uri="{BB962C8B-B14F-4D97-AF65-F5344CB8AC3E}">
        <p14:creationId xmlns:p14="http://schemas.microsoft.com/office/powerpoint/2010/main" val="381676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C5C380-3672-4DE2-A863-7D7F5276F194}"/>
              </a:ext>
            </a:extLst>
          </p:cNvPr>
          <p:cNvSpPr>
            <a:spLocks noGrp="1"/>
          </p:cNvSpPr>
          <p:nvPr>
            <p:ph type="title"/>
          </p:nvPr>
        </p:nvSpPr>
        <p:spPr/>
        <p:txBody>
          <a:bodyPr/>
          <a:lstStyle/>
          <a:p>
            <a:r>
              <a:rPr lang="el-GR" dirty="0"/>
              <a:t>Περιγραφή του προγράμματος </a:t>
            </a:r>
          </a:p>
        </p:txBody>
      </p:sp>
      <p:sp>
        <p:nvSpPr>
          <p:cNvPr id="3" name="Θέση περιεχομένου 2">
            <a:extLst>
              <a:ext uri="{FF2B5EF4-FFF2-40B4-BE49-F238E27FC236}">
                <a16:creationId xmlns:a16="http://schemas.microsoft.com/office/drawing/2014/main" id="{305D6EA7-977F-4147-8A7D-7497758403B3}"/>
              </a:ext>
            </a:extLst>
          </p:cNvPr>
          <p:cNvSpPr>
            <a:spLocks noGrp="1"/>
          </p:cNvSpPr>
          <p:nvPr>
            <p:ph idx="1"/>
          </p:nvPr>
        </p:nvSpPr>
        <p:spPr/>
        <p:txBody>
          <a:bodyPr>
            <a:normAutofit lnSpcReduction="10000"/>
          </a:bodyPr>
          <a:lstStyle/>
          <a:p>
            <a:r>
              <a:rPr lang="el-GR" dirty="0"/>
              <a:t>Ο συμμετέχων κατά ανοίγοντας το πρόγραμμα θα βρεθεί σε ένα μενού στο οποίο θα επιλέξει πόσες ερωτήσεις θέλει να απαντήσει η οποίες θα περιέχουν το φαινόμενο </a:t>
            </a:r>
            <a:r>
              <a:rPr lang="en-US" dirty="0"/>
              <a:t>Stroop</a:t>
            </a:r>
            <a:r>
              <a:rPr lang="el-GR" dirty="0"/>
              <a:t> και πόσες χωρίς αυτό ενώ ακόμα θα επιλέξει το αριθμό τον επιτρεπόμενων λαθών για κάθε ερώτηση πριν προχωρήσει στην επόμενη και τον χρόνο που θα διαρκεί κάθε ερώτηση πριν αλλάξει. Στην συνέχεια εισέρχεται στο κύριο τεστ όπου θα εμφανίζεται μια λέξη χρώματος είτε βαμμένη με το ίδιο χρώμα είτε με διαφορετικό και ο χρήστης θα πρέπει να επιλέξει μεταξύ τεσσάρων χρωματιστών κουμπιών το χρώμα στο οποίο είναι βαμμένη η λέξη. Όταν τελειώσει το τεστ θα έχει την δυνατότητα να δει τα αποτελέσματα των απαντήσεων του αλλά και να τα αποθηκεύσει.</a:t>
            </a:r>
          </a:p>
        </p:txBody>
      </p:sp>
    </p:spTree>
    <p:extLst>
      <p:ext uri="{BB962C8B-B14F-4D97-AF65-F5344CB8AC3E}">
        <p14:creationId xmlns:p14="http://schemas.microsoft.com/office/powerpoint/2010/main" val="133551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73FE3F-7F11-437B-8D07-19DB4A44D0EA}"/>
              </a:ext>
            </a:extLst>
          </p:cNvPr>
          <p:cNvSpPr>
            <a:spLocks noGrp="1"/>
          </p:cNvSpPr>
          <p:nvPr>
            <p:ph type="title"/>
          </p:nvPr>
        </p:nvSpPr>
        <p:spPr/>
        <p:txBody>
          <a:bodyPr/>
          <a:lstStyle/>
          <a:p>
            <a:r>
              <a:rPr lang="el-GR" dirty="0"/>
              <a:t>Υλοποίηση του προγράμματός .</a:t>
            </a:r>
          </a:p>
        </p:txBody>
      </p:sp>
      <p:sp>
        <p:nvSpPr>
          <p:cNvPr id="3" name="Θέση περιεχομένου 2">
            <a:extLst>
              <a:ext uri="{FF2B5EF4-FFF2-40B4-BE49-F238E27FC236}">
                <a16:creationId xmlns:a16="http://schemas.microsoft.com/office/drawing/2014/main" id="{1F8C4831-3EA4-4D40-B8FE-E70CFC794598}"/>
              </a:ext>
            </a:extLst>
          </p:cNvPr>
          <p:cNvSpPr>
            <a:spLocks noGrp="1"/>
          </p:cNvSpPr>
          <p:nvPr>
            <p:ph idx="1"/>
          </p:nvPr>
        </p:nvSpPr>
        <p:spPr/>
        <p:txBody>
          <a:bodyPr/>
          <a:lstStyle/>
          <a:p>
            <a:r>
              <a:rPr lang="el-GR" dirty="0"/>
              <a:t>Για την υλοποίηση του προγράμματος χρησιμοποιήσαμε την γλώσσα προγραμματισμού </a:t>
            </a:r>
            <a:r>
              <a:rPr lang="en-US" dirty="0"/>
              <a:t>python.</a:t>
            </a:r>
            <a:r>
              <a:rPr lang="el-GR" dirty="0"/>
              <a:t>Ειδικότερα χρειάστηκε να χρησιμοποιήσουμε κλάσης έτσι ώστε να γίνει καλύτερη οργάνωση του κώδικα .Ενώ με την χρήση συναρτήσεων μέσα σε κάθε κλάση φτιάξαμε κάθε ερώτηση η οποία όταν απαντηθεί (λάθος ή σωστά) ή τελειώσει ο χρόνος (αν έχει επιλέξει χρόνο ο χρήστης) θα διαγράφετε και θα προχώρα στην επόμενη</a:t>
            </a:r>
            <a:r>
              <a:rPr lang="el-GR" dirty="0">
                <a:solidFill>
                  <a:srgbClr val="000000"/>
                </a:solidFill>
                <a:effectLst/>
                <a:ea typeface="NSimSun" panose="02010609030101010101" pitchFamily="49" charset="-122"/>
                <a:cs typeface="Lucida Sans" panose="020B0602030504020204" pitchFamily="34" charset="0"/>
              </a:rPr>
              <a:t>. Επίσης δημιουργήσαμε τις  λεγόμενες  συναρτήσεις  </a:t>
            </a:r>
            <a:r>
              <a:rPr lang="en-AU" dirty="0" err="1">
                <a:solidFill>
                  <a:srgbClr val="355269"/>
                </a:solidFill>
                <a:effectLst/>
                <a:ea typeface="NSimSun" panose="02010609030101010101" pitchFamily="49" charset="-122"/>
                <a:cs typeface="Lucida Sans" panose="020B0602030504020204" pitchFamily="34" charset="0"/>
              </a:rPr>
              <a:t>time_list</a:t>
            </a:r>
            <a:r>
              <a:rPr lang="el-GR" dirty="0">
                <a:solidFill>
                  <a:srgbClr val="000000"/>
                </a:solidFill>
                <a:effectLst/>
                <a:ea typeface="NSimSun" panose="02010609030101010101" pitchFamily="49" charset="-122"/>
                <a:cs typeface="Lucida Sans" panose="020B0602030504020204" pitchFamily="34" charset="0"/>
              </a:rPr>
              <a:t> και</a:t>
            </a:r>
            <a:r>
              <a:rPr lang="en-AU" dirty="0">
                <a:solidFill>
                  <a:srgbClr val="355269"/>
                </a:solidFill>
                <a:effectLst/>
                <a:ea typeface="NSimSun" panose="02010609030101010101" pitchFamily="49" charset="-122"/>
                <a:cs typeface="Lucida Sans" panose="020B0602030504020204" pitchFamily="34" charset="0"/>
              </a:rPr>
              <a:t> </a:t>
            </a:r>
            <a:r>
              <a:rPr lang="en-AU" dirty="0" err="1">
                <a:solidFill>
                  <a:srgbClr val="355269"/>
                </a:solidFill>
                <a:effectLst/>
                <a:ea typeface="NSimSun" panose="02010609030101010101" pitchFamily="49" charset="-122"/>
                <a:cs typeface="Lucida Sans" panose="020B0602030504020204" pitchFamily="34" charset="0"/>
              </a:rPr>
              <a:t>time_table</a:t>
            </a:r>
            <a:r>
              <a:rPr lang="en-AU" dirty="0">
                <a:solidFill>
                  <a:srgbClr val="000000"/>
                </a:solidFill>
                <a:effectLst/>
                <a:ea typeface="NSimSun" panose="02010609030101010101" pitchFamily="49" charset="-122"/>
                <a:cs typeface="Lucida Sans" panose="020B0602030504020204" pitchFamily="34" charset="0"/>
              </a:rPr>
              <a:t> </a:t>
            </a:r>
            <a:r>
              <a:rPr lang="el-GR" dirty="0">
                <a:solidFill>
                  <a:srgbClr val="000000"/>
                </a:solidFill>
                <a:effectLst/>
                <a:ea typeface="NSimSun" panose="02010609030101010101" pitchFamily="49" charset="-122"/>
                <a:cs typeface="Lucida Sans" panose="020B0602030504020204" pitchFamily="34" charset="0"/>
              </a:rPr>
              <a:t>αντίστοιχα</a:t>
            </a:r>
            <a:r>
              <a:rPr lang="en-AU" dirty="0">
                <a:solidFill>
                  <a:srgbClr val="000000"/>
                </a:solidFill>
                <a:effectLst/>
                <a:ea typeface="NSimSun" panose="02010609030101010101" pitchFamily="49" charset="-122"/>
                <a:cs typeface="Lucida Sans" panose="020B0602030504020204" pitchFamily="34" charset="0"/>
              </a:rPr>
              <a:t> ,</a:t>
            </a:r>
            <a:r>
              <a:rPr lang="el-GR" dirty="0">
                <a:solidFill>
                  <a:srgbClr val="000000"/>
                </a:solidFill>
                <a:effectLst/>
                <a:ea typeface="NSimSun" panose="02010609030101010101" pitchFamily="49" charset="-122"/>
                <a:cs typeface="Lucida Sans" panose="020B0602030504020204" pitchFamily="34" charset="0"/>
              </a:rPr>
              <a:t> οι </a:t>
            </a:r>
            <a:r>
              <a:rPr lang="el-GR">
                <a:solidFill>
                  <a:srgbClr val="000000"/>
                </a:solidFill>
                <a:effectLst/>
                <a:ea typeface="NSimSun" panose="02010609030101010101" pitchFamily="49" charset="-122"/>
                <a:cs typeface="Lucida Sans" panose="020B0602030504020204" pitchFamily="34" charset="0"/>
              </a:rPr>
              <a:t>οποίες δημιουργούν </a:t>
            </a:r>
            <a:r>
              <a:rPr lang="el-GR" dirty="0">
                <a:solidFill>
                  <a:srgbClr val="000000"/>
                </a:solidFill>
                <a:effectLst/>
                <a:ea typeface="NSimSun" panose="02010609030101010101" pitchFamily="49" charset="-122"/>
                <a:cs typeface="Lucida Sans" panose="020B0602030504020204" pitchFamily="34" charset="0"/>
              </a:rPr>
              <a:t>πίνακα που αναγράφει τη χρονική διάρκεια της κάθε ερώτησης ξεχωριστά.</a:t>
            </a:r>
            <a:endParaRPr lang="el-GR" dirty="0"/>
          </a:p>
        </p:txBody>
      </p:sp>
    </p:spTree>
    <p:extLst>
      <p:ext uri="{BB962C8B-B14F-4D97-AF65-F5344CB8AC3E}">
        <p14:creationId xmlns:p14="http://schemas.microsoft.com/office/powerpoint/2010/main" val="122988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49526D-7D31-4F48-8CA2-DDDF76D6011D}"/>
              </a:ext>
            </a:extLst>
          </p:cNvPr>
          <p:cNvSpPr>
            <a:spLocks noGrp="1"/>
          </p:cNvSpPr>
          <p:nvPr>
            <p:ph type="title"/>
          </p:nvPr>
        </p:nvSpPr>
        <p:spPr/>
        <p:txBody>
          <a:bodyPr/>
          <a:lstStyle/>
          <a:p>
            <a:r>
              <a:rPr lang="el-GR" dirty="0"/>
              <a:t>Πήγες</a:t>
            </a:r>
            <a:r>
              <a:rPr lang="en-US" dirty="0"/>
              <a:t>:</a:t>
            </a:r>
            <a:endParaRPr lang="el-GR" dirty="0"/>
          </a:p>
        </p:txBody>
      </p:sp>
      <p:sp>
        <p:nvSpPr>
          <p:cNvPr id="3" name="Θέση περιεχομένου 2">
            <a:extLst>
              <a:ext uri="{FF2B5EF4-FFF2-40B4-BE49-F238E27FC236}">
                <a16:creationId xmlns:a16="http://schemas.microsoft.com/office/drawing/2014/main" id="{BEA67671-A30C-4DF3-84D4-63210C50FCB4}"/>
              </a:ext>
            </a:extLst>
          </p:cNvPr>
          <p:cNvSpPr>
            <a:spLocks noGrp="1"/>
          </p:cNvSpPr>
          <p:nvPr>
            <p:ph idx="1"/>
          </p:nvPr>
        </p:nvSpPr>
        <p:spPr/>
        <p:txBody>
          <a:bodyPr/>
          <a:lstStyle/>
          <a:p>
            <a:r>
              <a:rPr lang="en-US" dirty="0">
                <a:hlinkClick r:id="rId2"/>
              </a:rPr>
              <a:t>https://thalpos.org.gr/el/nea-typos/nea-arthra/fainomeno-stroop</a:t>
            </a:r>
            <a:endParaRPr lang="el-GR" dirty="0"/>
          </a:p>
          <a:p>
            <a:r>
              <a:rPr lang="en-US" dirty="0">
                <a:hlinkClick r:id="rId3"/>
              </a:rPr>
              <a:t>https://link.springer.com/referenceworkentry/10.1007/978-1-4419-8071-7_67</a:t>
            </a:r>
            <a:endParaRPr lang="el-GR" dirty="0"/>
          </a:p>
          <a:p>
            <a:r>
              <a:rPr lang="en-US" dirty="0">
                <a:hlinkClick r:id="rId4"/>
              </a:rPr>
              <a:t>https://en.wikipedia.org/wiki/Stroop_effect</a:t>
            </a:r>
            <a:endParaRPr lang="el-GR" dirty="0"/>
          </a:p>
          <a:p>
            <a:r>
              <a:rPr lang="en-US" dirty="0">
                <a:hlinkClick r:id="rId5"/>
              </a:rPr>
              <a:t>https://imotions.com/blog/the-stroop-effect/</a:t>
            </a:r>
            <a:endParaRPr lang="el-GR" dirty="0"/>
          </a:p>
          <a:p>
            <a:endParaRPr lang="el-GR" dirty="0"/>
          </a:p>
        </p:txBody>
      </p:sp>
    </p:spTree>
    <p:extLst>
      <p:ext uri="{BB962C8B-B14F-4D97-AF65-F5344CB8AC3E}">
        <p14:creationId xmlns:p14="http://schemas.microsoft.com/office/powerpoint/2010/main" val="118673047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496</Words>
  <Application>Microsoft Office PowerPoint</Application>
  <PresentationFormat>Ευρεία οθόνη</PresentationFormat>
  <Paragraphs>23</Paragraphs>
  <Slides>7</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7</vt:i4>
      </vt:variant>
    </vt:vector>
  </HeadingPairs>
  <TitlesOfParts>
    <vt:vector size="14" baseType="lpstr">
      <vt:lpstr>Arial</vt:lpstr>
      <vt:lpstr>Bahnschrift SemiBold SemiConden</vt:lpstr>
      <vt:lpstr>Calibri</vt:lpstr>
      <vt:lpstr>Calibri Light</vt:lpstr>
      <vt:lpstr>Segoe UI</vt:lpstr>
      <vt:lpstr>Wingdings</vt:lpstr>
      <vt:lpstr>Θέμα του Office</vt:lpstr>
      <vt:lpstr>ΦΑΙΝΟΜΕΝΟ STROOP</vt:lpstr>
      <vt:lpstr>Τι είναι το φαινόμενο Stroop ;</vt:lpstr>
      <vt:lpstr>Πραγματοποίηση του τεστ Stroop.</vt:lpstr>
      <vt:lpstr>Που οφείλεται το φαινόμενο Stroop ;</vt:lpstr>
      <vt:lpstr>Περιγραφή του προγράμματος </vt:lpstr>
      <vt:lpstr>Υλοποίηση του προγράμματός .</vt:lpstr>
      <vt:lpstr>Πήγες: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gg rr</dc:creator>
  <cp:lastModifiedBy>gg</cp:lastModifiedBy>
  <cp:revision>25</cp:revision>
  <dcterms:created xsi:type="dcterms:W3CDTF">2020-11-09T10:06:12Z</dcterms:created>
  <dcterms:modified xsi:type="dcterms:W3CDTF">2021-01-08T22:32:44Z</dcterms:modified>
</cp:coreProperties>
</file>