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80" r:id="rId8"/>
    <p:sldId id="268" r:id="rId9"/>
    <p:sldId id="277" r:id="rId10"/>
    <p:sldId id="281" r:id="rId11"/>
    <p:sldId id="282" r:id="rId12"/>
    <p:sldId id="274" r:id="rId13"/>
    <p:sldId id="262" r:id="rId14"/>
    <p:sldId id="263" r:id="rId15"/>
    <p:sldId id="272" r:id="rId16"/>
    <p:sldId id="265" r:id="rId17"/>
    <p:sldId id="266" r:id="rId18"/>
    <p:sldId id="284" r:id="rId19"/>
    <p:sldId id="269" r:id="rId20"/>
    <p:sldId id="278" r:id="rId21"/>
    <p:sldId id="285" r:id="rId22"/>
    <p:sldId id="286" r:id="rId23"/>
    <p:sldId id="270" r:id="rId24"/>
    <p:sldId id="271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660"/>
  </p:normalViewPr>
  <p:slideViewPr>
    <p:cSldViewPr>
      <p:cViewPr>
        <p:scale>
          <a:sx n="76" d="100"/>
          <a:sy n="76" d="100"/>
        </p:scale>
        <p:origin x="-39" y="6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0000"/>
            <a:lum/>
          </a:blip>
          <a:srcRect/>
          <a:stretch>
            <a:fillRect l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算法设计实验二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150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蛮力法数据分析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331640" y="1535113"/>
            <a:ext cx="1944216" cy="639762"/>
          </a:xfrm>
        </p:spPr>
        <p:txBody>
          <a:bodyPr/>
          <a:lstStyle/>
          <a:p>
            <a:r>
              <a:rPr lang="zh-CN" altLang="en-US" dirty="0" smtClean="0"/>
              <a:t>数据规模：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403648" y="2174875"/>
            <a:ext cx="2592288" cy="3270350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w-&gt;2w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en-US" altLang="zh-CN" b="1" dirty="0" smtClean="0"/>
              <a:t>w-&gt;3w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en-US" altLang="zh-CN" b="1" dirty="0" smtClean="0"/>
              <a:t>w-&gt;4w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en-US" altLang="zh-CN" b="1" dirty="0" smtClean="0"/>
              <a:t>w-&gt;</a:t>
            </a:r>
            <a:r>
              <a:rPr lang="en-US" altLang="zh-CN" b="1" dirty="0"/>
              <a:t>5</a:t>
            </a:r>
            <a:r>
              <a:rPr lang="en-US" altLang="zh-CN" b="1" dirty="0" smtClean="0"/>
              <a:t>w</a:t>
            </a:r>
            <a:endParaRPr lang="en-US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211961" y="1535113"/>
            <a:ext cx="3312368" cy="639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耗时：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内容占位符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211960" y="2174875"/>
                <a:ext cx="4474840" cy="395128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000000"/>
                    </a:solidFill>
                  </a:rPr>
                  <a:t>9.49561</a:t>
                </a:r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solidFill>
                      <a:srgbClr val="000000"/>
                    </a:solidFill>
                  </a:rPr>
                  <a:t>=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37.98244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37.9803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b="1" dirty="0">
                    <a:solidFill>
                      <a:srgbClr val="000000"/>
                    </a:solidFill>
                  </a:rPr>
                  <a:t>9.49561</a:t>
                </a:r>
                <a:r>
                  <a:rPr lang="en-US" altLang="zh-CN" b="1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solidFill>
                      <a:srgbClr val="000000"/>
                    </a:solidFill>
                  </a:rPr>
                  <a:t>= 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85.46049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 smtClean="0">
                    <a:solidFill>
                      <a:srgbClr val="000000"/>
                    </a:solidFill>
                    <a:ea typeface="MS UI Gothic" pitchFamily="34" charset="-128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85.2904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b="1" dirty="0">
                    <a:solidFill>
                      <a:srgbClr val="000000"/>
                    </a:solidFill>
                  </a:rPr>
                  <a:t>9.49561</a:t>
                </a:r>
                <a:r>
                  <a:rPr lang="en-US" altLang="zh-CN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</a:rPr>
                  <a:t>= 151.92976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 smtClean="0">
                    <a:solidFill>
                      <a:srgbClr val="000000"/>
                    </a:solidFill>
                    <a:ea typeface="MS UI Gothic" pitchFamily="34" charset="-128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151.528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b="1" dirty="0">
                    <a:solidFill>
                      <a:srgbClr val="000000"/>
                    </a:solidFill>
                  </a:rPr>
                  <a:t>9.49561</a:t>
                </a:r>
                <a:r>
                  <a:rPr lang="en-US" altLang="zh-CN" b="1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</a:rPr>
                  <a:t>= 237.39025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 smtClean="0">
                    <a:solidFill>
                      <a:srgbClr val="000000"/>
                    </a:solidFill>
                    <a:ea typeface="MS UI Gothic" pitchFamily="34" charset="-128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237.067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211960" y="2174875"/>
                <a:ext cx="4474840" cy="3951288"/>
              </a:xfrm>
              <a:blipFill rotWithShape="1">
                <a:blip r:embed="rId2" cstate="print"/>
                <a:stretch>
                  <a:fillRect l="-1907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36206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蛮力法数据分析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由数据可以得到，当规模以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倍增加时，耗时基本以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倍在</a:t>
                </a:r>
                <a:r>
                  <a:rPr lang="zh-CN" altLang="en-US" dirty="0" smtClean="0"/>
                  <a:t>增加；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蛮力法的</a:t>
                </a:r>
                <a:r>
                  <a:rPr lang="zh-CN" altLang="en-US" dirty="0"/>
                  <a:t>实际耗时与理论值基本</a:t>
                </a:r>
                <a:r>
                  <a:rPr lang="zh-CN" altLang="en-US" dirty="0" smtClean="0"/>
                  <a:t>符合；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由图可以</a:t>
                </a:r>
                <a:r>
                  <a:rPr lang="zh-CN" altLang="en-US" dirty="0" smtClean="0"/>
                  <a:t>看出蛮力法的</a:t>
                </a:r>
                <a:r>
                  <a:rPr lang="zh-CN" altLang="en-US" dirty="0"/>
                  <a:t>耗时随着规模基本呈现二次增长（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）。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93484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分治法原理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7811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把每个点</a:t>
                </a:r>
                <a:r>
                  <a:rPr lang="zh-CN" altLang="en-US" dirty="0"/>
                  <a:t>分别</a:t>
                </a: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坐标和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坐标进行排序；</a:t>
                </a:r>
                <a:endParaRPr lang="en-US" altLang="zh-CN" dirty="0" smtClean="0"/>
              </a:p>
              <a:p>
                <a:r>
                  <a:rPr lang="zh-CN" altLang="en-US" dirty="0"/>
                  <a:t>递归</a:t>
                </a:r>
                <a:r>
                  <a:rPr lang="zh-CN" altLang="en-US" dirty="0" smtClean="0"/>
                  <a:t>把点对半分，并找出中线，直到点个数为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3(1:</a:t>
                </a:r>
                <a:r>
                  <a:rPr lang="zh-CN" altLang="en-US" dirty="0" smtClean="0"/>
                  <a:t>返回无穷大</a:t>
                </a:r>
                <a:r>
                  <a:rPr lang="en-US" altLang="zh-CN" dirty="0" smtClean="0"/>
                  <a:t>,2:</a:t>
                </a:r>
                <a:r>
                  <a:rPr lang="zh-CN" altLang="en-US" dirty="0" smtClean="0"/>
                  <a:t>返回两点距离</a:t>
                </a:r>
                <a:r>
                  <a:rPr lang="en-US" altLang="zh-CN" dirty="0" smtClean="0"/>
                  <a:t>,3:</a:t>
                </a:r>
                <a:r>
                  <a:rPr lang="zh-CN" altLang="en-US" dirty="0" smtClean="0"/>
                  <a:t>直接计算比较找出最短距离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分别在中线左右两边找出最短距离，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取较小者，以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在中线两边划定区域；</a:t>
                </a:r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:r>
                  <a:rPr lang="zh-CN" altLang="en-US" dirty="0" smtClean="0"/>
                  <a:t>左边区域从高到低的每一个点，检查右边区域中在其</a:t>
                </a:r>
                <a:r>
                  <a:rPr lang="en-US" altLang="zh-CN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∓</m:t>
                    </m:r>
                  </m:oMath>
                </a14:m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∓</m:t>
                    </m:r>
                  </m:oMath>
                </a14:m>
                <a:r>
                  <a:rPr lang="en-US" altLang="zh-CN" dirty="0"/>
                  <a:t>d</a:t>
                </a:r>
                <a:r>
                  <a:rPr lang="zh-CN" altLang="en-US" dirty="0" smtClean="0"/>
                  <a:t>范围内的点与它的距离，更新</a:t>
                </a:r>
                <a:r>
                  <a:rPr lang="zh-CN" altLang="en-US" dirty="0"/>
                  <a:t>所获得的最近距离 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781128"/>
              </a:xfrm>
              <a:blipFill rotWithShape="1">
                <a:blip r:embed="rId2" cstate="print"/>
                <a:stretch>
                  <a:fillRect l="-1630" t="-2296" b="-3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3425566" y="498819"/>
            <a:ext cx="5024610" cy="527990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17122" y="498819"/>
            <a:ext cx="2908444" cy="52799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7122" y="498819"/>
            <a:ext cx="7933054" cy="5279904"/>
            <a:chOff x="2583113" y="1026690"/>
            <a:chExt cx="7933054" cy="5279904"/>
          </a:xfrm>
        </p:grpSpPr>
        <p:sp>
          <p:nvSpPr>
            <p:cNvPr id="3" name="任意多边形 2"/>
            <p:cNvSpPr/>
            <p:nvPr/>
          </p:nvSpPr>
          <p:spPr>
            <a:xfrm>
              <a:off x="8150159" y="158060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09788" y="2059581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7528"/>
                <a:satOff val="8847"/>
                <a:lumOff val="1917"/>
                <a:alphaOff val="0"/>
              </a:schemeClr>
            </a:fillRef>
            <a:effectRef idx="0">
              <a:schemeClr val="accent5">
                <a:hueOff val="-2207528"/>
                <a:satOff val="8847"/>
                <a:lumOff val="19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9822628" y="3070672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649272" y="423675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5056"/>
                <a:satOff val="17694"/>
                <a:lumOff val="3835"/>
                <a:alphaOff val="0"/>
              </a:schemeClr>
            </a:fillRef>
            <a:effectRef idx="0">
              <a:schemeClr val="accent5">
                <a:hueOff val="-4415056"/>
                <a:satOff val="17694"/>
                <a:lumOff val="38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225230" y="394923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8820"/>
                <a:satOff val="22117"/>
                <a:lumOff val="4793"/>
                <a:alphaOff val="0"/>
              </a:schemeClr>
            </a:fillRef>
            <a:effectRef idx="0">
              <a:schemeClr val="accent5">
                <a:hueOff val="-5518820"/>
                <a:satOff val="22117"/>
                <a:lumOff val="479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531691" y="5613055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496928" y="46427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26349"/>
                <a:satOff val="30964"/>
                <a:lumOff val="6711"/>
                <a:alphaOff val="0"/>
              </a:schemeClr>
            </a:fillRef>
            <a:effectRef idx="0">
              <a:schemeClr val="accent5">
                <a:hueOff val="-7726349"/>
                <a:satOff val="30964"/>
                <a:lumOff val="671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116249" y="1026690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830112"/>
                <a:satOff val="35388"/>
                <a:lumOff val="7669"/>
                <a:alphaOff val="0"/>
              </a:schemeClr>
            </a:fillRef>
            <a:effectRef idx="0">
              <a:schemeClr val="accent5">
                <a:hueOff val="-8830112"/>
                <a:satOff val="35388"/>
                <a:lumOff val="76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235678" y="1720229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83113" y="37275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3764"/>
                <a:satOff val="4423"/>
                <a:lumOff val="959"/>
                <a:alphaOff val="0"/>
              </a:schemeClr>
            </a:fillRef>
            <a:effectRef idx="0">
              <a:schemeClr val="accent5">
                <a:hueOff val="-1103764"/>
                <a:satOff val="4423"/>
                <a:lumOff val="9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 dirty="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251520" y="6165304"/>
            <a:ext cx="8568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95536" y="188640"/>
            <a:ext cx="0" cy="6408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66200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x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859" y="-171400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</a:rPr>
              <a:t>y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20934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0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95536" y="3546474"/>
            <a:ext cx="4496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95536" y="3789040"/>
            <a:ext cx="21104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10464" y="1582740"/>
            <a:ext cx="11059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95536" y="5431953"/>
            <a:ext cx="1416933" cy="95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410464" y="825670"/>
            <a:ext cx="29865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395536" y="1911141"/>
            <a:ext cx="369503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20195" y="1412776"/>
            <a:ext cx="601074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395536" y="2889570"/>
            <a:ext cx="770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410464" y="4086995"/>
            <a:ext cx="45195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95536" y="4461674"/>
            <a:ext cx="63821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80187" y="328486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332752" y="12775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28765" y="51703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22304" y="350652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13323" y="5839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6862" y="164953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46346" y="382538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47233" y="115116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94002" y="420006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12360" y="262796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91661" y="2576126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分治法</a:t>
            </a:r>
            <a:endParaRPr lang="zh-CN" altLang="en-US" sz="6000" dirty="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3419872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4711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3908 -0.4118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49" y="-2060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6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7" grpId="0" animBg="1"/>
      <p:bldP spid="23" grpId="0"/>
      <p:bldP spid="24" grpId="0"/>
      <p:bldP spid="25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71" grpId="0"/>
      <p:bldP spid="71" grpId="1"/>
      <p:bldP spid="71" grpId="2"/>
      <p:bldP spid="71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209422" y="498820"/>
            <a:ext cx="999333" cy="52799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03849" y="498819"/>
            <a:ext cx="2232248" cy="527990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09421" y="498819"/>
            <a:ext cx="3226675" cy="5279904"/>
            <a:chOff x="2583113" y="1026690"/>
            <a:chExt cx="3226675" cy="5279904"/>
          </a:xfrm>
        </p:grpSpPr>
        <p:sp>
          <p:nvSpPr>
            <p:cNvPr id="7" name="任意多边形 6"/>
            <p:cNvSpPr/>
            <p:nvPr/>
          </p:nvSpPr>
          <p:spPr>
            <a:xfrm>
              <a:off x="4225230" y="394923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8820"/>
                <a:satOff val="22117"/>
                <a:lumOff val="4793"/>
                <a:alphaOff val="0"/>
              </a:schemeClr>
            </a:fillRef>
            <a:effectRef idx="0">
              <a:schemeClr val="accent5">
                <a:hueOff val="-5518820"/>
                <a:satOff val="22117"/>
                <a:lumOff val="479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531691" y="5613055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116249" y="1026690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830112"/>
                <a:satOff val="35388"/>
                <a:lumOff val="7669"/>
                <a:alphaOff val="0"/>
              </a:schemeClr>
            </a:fillRef>
            <a:effectRef idx="0">
              <a:schemeClr val="accent5">
                <a:hueOff val="-8830112"/>
                <a:satOff val="35388"/>
                <a:lumOff val="76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235678" y="1720229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83113" y="37275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3764"/>
                <a:satOff val="4423"/>
                <a:lumOff val="959"/>
                <a:alphaOff val="0"/>
              </a:schemeClr>
            </a:fillRef>
            <a:effectRef idx="0">
              <a:schemeClr val="accent5">
                <a:hueOff val="-1103764"/>
                <a:satOff val="4423"/>
                <a:lumOff val="9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 dirty="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251520" y="6165304"/>
            <a:ext cx="8568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087835" y="188640"/>
            <a:ext cx="0" cy="6408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66200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x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81424" y="-171400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</a:rPr>
              <a:t>y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1365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0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087835" y="3546474"/>
            <a:ext cx="4496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087835" y="3789040"/>
            <a:ext cx="21104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102763" y="1582740"/>
            <a:ext cx="11059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2087835" y="5431953"/>
            <a:ext cx="1416933" cy="95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102763" y="825670"/>
            <a:ext cx="29865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372486" y="328486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25051" y="12775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21064" y="51703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14603" y="350652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05622" y="5839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556190" y="1539127"/>
            <a:ext cx="652565" cy="20073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537357" y="3768135"/>
            <a:ext cx="652565" cy="165736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矩形 41"/>
              <p:cNvSpPr/>
              <p:nvPr/>
            </p:nvSpPr>
            <p:spPr>
              <a:xfrm>
                <a:off x="3833827" y="4437112"/>
                <a:ext cx="622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/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1" i="1" smtClean="0">
                              <a:effectLst/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effectLst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27" y="4437112"/>
                <a:ext cx="622222" cy="46166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94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矩形 42"/>
              <p:cNvSpPr/>
              <p:nvPr/>
            </p:nvSpPr>
            <p:spPr>
              <a:xfrm>
                <a:off x="2320878" y="2311968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/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1" i="1" smtClean="0">
                              <a:effectLst/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effectLst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78" y="2311968"/>
                <a:ext cx="591764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09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矩形 43"/>
              <p:cNvSpPr/>
              <p:nvPr/>
            </p:nvSpPr>
            <p:spPr>
              <a:xfrm>
                <a:off x="5388448" y="5054720"/>
                <a:ext cx="2322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i="1" dirty="0" smtClean="0">
                    <a:latin typeface="Cambria Math"/>
                  </a:rPr>
                  <a:t>d=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𝒎𝒊𝒏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400" b="1" i="1" dirty="0">
                  <a:effectLst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48" y="5054720"/>
                <a:ext cx="2322944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675" t="-13158" r="-183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7525111" y="5055567"/>
                <a:ext cx="935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111" y="5055567"/>
                <a:ext cx="935321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 flipV="1">
            <a:off x="4932040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1475656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 rot="16200000">
            <a:off x="3981560" y="5538749"/>
            <a:ext cx="141783" cy="168738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/>
          <p:cNvSpPr/>
          <p:nvPr/>
        </p:nvSpPr>
        <p:spPr>
          <a:xfrm rot="16200000">
            <a:off x="2273768" y="5518348"/>
            <a:ext cx="141783" cy="172819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858979" y="6423719"/>
            <a:ext cx="35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>
                <a:latin typeface="Cambria Math"/>
              </a:rPr>
              <a:t>d</a:t>
            </a:r>
            <a:endParaRPr lang="zh-CN" altLang="en-US" sz="2400" b="1" i="1" dirty="0">
              <a:effectLst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01450" y="6381328"/>
            <a:ext cx="35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>
                <a:latin typeface="Cambria Math"/>
              </a:rPr>
              <a:t>d</a:t>
            </a:r>
            <a:endParaRPr lang="zh-CN" altLang="en-US" sz="2400" b="1" i="1" dirty="0">
              <a:effectLst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80563" y="0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208755" y="0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480563" y="1594232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08755" y="1594232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7582" y="1960373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556190" y="1960373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27582" y="3554605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556190" y="3554605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矩形 80"/>
              <p:cNvSpPr/>
              <p:nvPr/>
            </p:nvSpPr>
            <p:spPr>
              <a:xfrm>
                <a:off x="5529000" y="2852936"/>
                <a:ext cx="9476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Cambria Math"/>
                  </a:rPr>
                  <a:t>d=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endParaRPr lang="zh-CN" altLang="en-US" sz="2400" b="1" i="1" dirty="0">
                  <a:effectLst/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00" y="2852936"/>
                <a:ext cx="947632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0323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flipV="1">
            <a:off x="3203848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7594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28" grpId="0" animBg="1"/>
      <p:bldP spid="28" grpId="1" animBg="1"/>
      <p:bldP spid="35" grpId="0"/>
      <p:bldP spid="36" grpId="0"/>
      <p:bldP spid="37" grpId="0"/>
      <p:bldP spid="38" grpId="0"/>
      <p:bldP spid="39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6" grpId="0" animBg="1"/>
      <p:bldP spid="6" grpId="1" animBg="1"/>
      <p:bldP spid="13" grpId="0" animBg="1"/>
      <p:bldP spid="49" grpId="0" animBg="1"/>
      <p:bldP spid="50" grpId="0"/>
      <p:bldP spid="51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932040" y="1052736"/>
            <a:ext cx="3518136" cy="375570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67467" y="1052736"/>
            <a:ext cx="1164573" cy="374786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3"/>
          <p:cNvGrpSpPr/>
          <p:nvPr/>
        </p:nvGrpSpPr>
        <p:grpSpPr>
          <a:xfrm>
            <a:off x="3743797" y="1052736"/>
            <a:ext cx="4706379" cy="3755708"/>
            <a:chOff x="5809788" y="1580607"/>
            <a:chExt cx="4706379" cy="3755708"/>
          </a:xfrm>
        </p:grpSpPr>
        <p:sp>
          <p:nvSpPr>
            <p:cNvPr id="35" name="任意多边形 34"/>
            <p:cNvSpPr/>
            <p:nvPr/>
          </p:nvSpPr>
          <p:spPr>
            <a:xfrm>
              <a:off x="8150159" y="158060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809788" y="2059581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7528"/>
                <a:satOff val="8847"/>
                <a:lumOff val="1917"/>
                <a:alphaOff val="0"/>
              </a:schemeClr>
            </a:fillRef>
            <a:effectRef idx="0">
              <a:schemeClr val="accent5">
                <a:hueOff val="-2207528"/>
                <a:satOff val="8847"/>
                <a:lumOff val="19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9822628" y="3070672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649272" y="423675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5056"/>
                <a:satOff val="17694"/>
                <a:lumOff val="3835"/>
                <a:alphaOff val="0"/>
              </a:schemeClr>
            </a:fillRef>
            <a:effectRef idx="0">
              <a:schemeClr val="accent5">
                <a:hueOff val="-4415056"/>
                <a:satOff val="17694"/>
                <a:lumOff val="38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496928" y="46427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26349"/>
                <a:satOff val="30964"/>
                <a:lumOff val="6711"/>
                <a:alphaOff val="0"/>
              </a:schemeClr>
            </a:fillRef>
            <a:effectRef idx="0">
              <a:schemeClr val="accent5">
                <a:hueOff val="-7726349"/>
                <a:satOff val="30964"/>
                <a:lumOff val="671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251520" y="6165304"/>
            <a:ext cx="8568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5536" y="188640"/>
            <a:ext cx="0" cy="6408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66200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x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859" y="-171400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</a:rPr>
              <a:t>y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0934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0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395536" y="1911141"/>
            <a:ext cx="369503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20195" y="1412776"/>
            <a:ext cx="601074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95536" y="2889570"/>
            <a:ext cx="770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10464" y="4086995"/>
            <a:ext cx="45195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95536" y="4461674"/>
            <a:ext cx="63821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906862" y="164953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46346" y="382538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47233" y="115116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94002" y="420006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949008" y="26279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 flipV="1">
            <a:off x="4072437" y="1916832"/>
            <a:ext cx="859603" cy="21602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804248" y="2924944"/>
            <a:ext cx="1296144" cy="1512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3356992"/>
            <a:ext cx="390525" cy="390525"/>
          </a:xfrm>
          <a:prstGeom prst="rect">
            <a:avLst/>
          </a:prstGeom>
          <a:noFill/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2420888"/>
            <a:ext cx="361950" cy="390525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2843808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020272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左大括号 56"/>
          <p:cNvSpPr/>
          <p:nvPr/>
        </p:nvSpPr>
        <p:spPr>
          <a:xfrm rot="16200000">
            <a:off x="5968652" y="5344715"/>
            <a:ext cx="87016" cy="201622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16200000">
            <a:off x="3825062" y="5328066"/>
            <a:ext cx="116631" cy="207913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796136" y="6396335"/>
            <a:ext cx="35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>
                <a:latin typeface="Cambria Math"/>
              </a:rPr>
              <a:t>d</a:t>
            </a:r>
            <a:endParaRPr lang="zh-CN" altLang="en-US" sz="2400" b="1" i="1" dirty="0">
              <a:effectLst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707904" y="6381328"/>
            <a:ext cx="35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>
                <a:latin typeface="Cambria Math"/>
              </a:rPr>
              <a:t>d</a:t>
            </a:r>
            <a:endParaRPr lang="zh-CN" altLang="en-US" sz="2400" b="1" i="1" dirty="0">
              <a:effectLst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910683"/>
            <a:ext cx="1323975" cy="390525"/>
          </a:xfrm>
          <a:prstGeom prst="rect">
            <a:avLst/>
          </a:prstGeom>
          <a:noFill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276872"/>
            <a:ext cx="1323975" cy="390525"/>
          </a:xfrm>
          <a:prstGeom prst="rect">
            <a:avLst/>
          </a:prstGeom>
          <a:noFill/>
        </p:spPr>
      </p:pic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4869160"/>
            <a:ext cx="2381250" cy="447675"/>
          </a:xfrm>
          <a:prstGeom prst="rect">
            <a:avLst/>
          </a:prstGeom>
          <a:noFill/>
        </p:spPr>
      </p:pic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4869160"/>
            <a:ext cx="723900" cy="390525"/>
          </a:xfrm>
          <a:prstGeom prst="rect">
            <a:avLst/>
          </a:prstGeom>
          <a:noFill/>
        </p:spPr>
      </p:pic>
      <p:sp>
        <p:nvSpPr>
          <p:cNvPr id="69" name="矩形 68"/>
          <p:cNvSpPr/>
          <p:nvPr/>
        </p:nvSpPr>
        <p:spPr>
          <a:xfrm>
            <a:off x="2022250" y="-83936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110482" y="-83936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022250" y="1932288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110482" y="1932288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843808" y="2060848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932040" y="2060848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843808" y="4077072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932040" y="4077072"/>
            <a:ext cx="2088232" cy="20162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4932040" y="4077072"/>
            <a:ext cx="1872208" cy="3600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4293096"/>
            <a:ext cx="685800" cy="390525"/>
          </a:xfrm>
          <a:prstGeom prst="rect">
            <a:avLst/>
          </a:prstGeom>
          <a:noFill/>
        </p:spPr>
      </p:pic>
      <p:cxnSp>
        <p:nvCxnSpPr>
          <p:cNvPr id="48" name="直接箭头连接符 47"/>
          <p:cNvCxnSpPr/>
          <p:nvPr/>
        </p:nvCxnSpPr>
        <p:spPr>
          <a:xfrm flipV="1">
            <a:off x="4932040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465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50" grpId="0"/>
      <p:bldP spid="51" grpId="0"/>
      <p:bldP spid="52" grpId="0"/>
      <p:bldP spid="53" grpId="0"/>
      <p:bldP spid="54" grpId="0"/>
      <p:bldP spid="57" grpId="0" animBg="1"/>
      <p:bldP spid="58" grpId="0" animBg="1"/>
      <p:bldP spid="59" grpId="0"/>
      <p:bldP spid="61" grpId="0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122" y="498819"/>
            <a:ext cx="7933054" cy="5279904"/>
            <a:chOff x="2583113" y="1026690"/>
            <a:chExt cx="7933054" cy="5279904"/>
          </a:xfrm>
        </p:grpSpPr>
        <p:sp>
          <p:nvSpPr>
            <p:cNvPr id="3" name="任意多边形 2"/>
            <p:cNvSpPr/>
            <p:nvPr/>
          </p:nvSpPr>
          <p:spPr>
            <a:xfrm>
              <a:off x="8150159" y="174547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09788" y="2059581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7528"/>
                <a:satOff val="8847"/>
                <a:lumOff val="1917"/>
                <a:alphaOff val="0"/>
              </a:schemeClr>
            </a:fillRef>
            <a:effectRef idx="0">
              <a:schemeClr val="accent5">
                <a:hueOff val="-2207528"/>
                <a:satOff val="8847"/>
                <a:lumOff val="19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9822628" y="3070672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649272" y="423675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5056"/>
                <a:satOff val="17694"/>
                <a:lumOff val="3835"/>
                <a:alphaOff val="0"/>
              </a:schemeClr>
            </a:fillRef>
            <a:effectRef idx="0">
              <a:schemeClr val="accent5">
                <a:hueOff val="-4415056"/>
                <a:satOff val="17694"/>
                <a:lumOff val="38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225230" y="394923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8820"/>
                <a:satOff val="22117"/>
                <a:lumOff val="4793"/>
                <a:alphaOff val="0"/>
              </a:schemeClr>
            </a:fillRef>
            <a:effectRef idx="0">
              <a:schemeClr val="accent5">
                <a:hueOff val="-5518820"/>
                <a:satOff val="22117"/>
                <a:lumOff val="479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531691" y="5613055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496928" y="46427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26349"/>
                <a:satOff val="30964"/>
                <a:lumOff val="6711"/>
                <a:alphaOff val="0"/>
              </a:schemeClr>
            </a:fillRef>
            <a:effectRef idx="0">
              <a:schemeClr val="accent5">
                <a:hueOff val="-7726349"/>
                <a:satOff val="30964"/>
                <a:lumOff val="671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116249" y="1026690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830112"/>
                <a:satOff val="35388"/>
                <a:lumOff val="7669"/>
                <a:alphaOff val="0"/>
              </a:schemeClr>
            </a:fillRef>
            <a:effectRef idx="0">
              <a:schemeClr val="accent5">
                <a:hueOff val="-8830112"/>
                <a:satOff val="35388"/>
                <a:lumOff val="76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235678" y="1720229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83113" y="37275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3764"/>
                <a:satOff val="4423"/>
                <a:lumOff val="959"/>
                <a:alphaOff val="0"/>
              </a:schemeClr>
            </a:fillRef>
            <a:effectRef idx="0">
              <a:schemeClr val="accent5">
                <a:hueOff val="-1103764"/>
                <a:satOff val="4423"/>
                <a:lumOff val="9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 dirty="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251520" y="6165304"/>
            <a:ext cx="8568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5536" y="188640"/>
            <a:ext cx="0" cy="6408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66200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x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859" y="-171400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</a:rPr>
              <a:t>y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0934" y="6093296"/>
            <a:ext cx="37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</a:rPr>
              <a:t>0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0187" y="328486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2752" y="12775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28765" y="51703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22304" y="350652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3323" y="5839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06862" y="164953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46346" y="382538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47233" y="12687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94002" y="420006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12360" y="262796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932040" y="4077072"/>
            <a:ext cx="1872208" cy="3600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835696" y="3789040"/>
            <a:ext cx="648072" cy="16561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4293096"/>
            <a:ext cx="390525" cy="39052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509120"/>
            <a:ext cx="428625" cy="3905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6237312"/>
            <a:ext cx="2381250" cy="44767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7115" y="6237312"/>
            <a:ext cx="695325" cy="390525"/>
          </a:xfrm>
          <a:prstGeom prst="rect">
            <a:avLst/>
          </a:prstGeom>
          <a:noFill/>
        </p:spPr>
      </p:pic>
      <p:cxnSp>
        <p:nvCxnSpPr>
          <p:cNvPr id="47" name="直接箭头连接符 46"/>
          <p:cNvCxnSpPr/>
          <p:nvPr/>
        </p:nvCxnSpPr>
        <p:spPr>
          <a:xfrm flipV="1">
            <a:off x="1691680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148064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左大括号 48"/>
          <p:cNvSpPr/>
          <p:nvPr/>
        </p:nvSpPr>
        <p:spPr>
          <a:xfrm rot="16200000">
            <a:off x="4225653" y="5503538"/>
            <a:ext cx="116630" cy="172819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/>
          <p:cNvSpPr/>
          <p:nvPr/>
        </p:nvSpPr>
        <p:spPr>
          <a:xfrm rot="16200000">
            <a:off x="2473145" y="5514422"/>
            <a:ext cx="173741" cy="171971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067944" y="6396335"/>
            <a:ext cx="35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>
                <a:latin typeface="Cambria Math"/>
              </a:rPr>
              <a:t>d</a:t>
            </a:r>
            <a:endParaRPr lang="zh-CN" altLang="en-US" sz="2400" b="1" i="1" dirty="0">
              <a:effectLst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11760" y="6353944"/>
            <a:ext cx="35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>
                <a:latin typeface="Cambria Math"/>
              </a:rPr>
              <a:t>d</a:t>
            </a:r>
            <a:endParaRPr lang="zh-CN" altLang="en-US" sz="2400" b="1" i="1" dirty="0">
              <a:effectLst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91678" y="-747464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19870" y="-747464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691678" y="846768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419870" y="846768"/>
            <a:ext cx="1728194" cy="15952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3419872" y="836712"/>
            <a:ext cx="648072" cy="1008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1340768"/>
            <a:ext cx="685800" cy="390525"/>
          </a:xfrm>
          <a:prstGeom prst="rect">
            <a:avLst/>
          </a:prstGeom>
          <a:noFill/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24489" y="5085184"/>
            <a:ext cx="1323975" cy="390525"/>
          </a:xfrm>
          <a:prstGeom prst="rect">
            <a:avLst/>
          </a:prstGeom>
          <a:noFill/>
        </p:spPr>
      </p:pic>
      <p:pic>
        <p:nvPicPr>
          <p:cNvPr id="75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284984"/>
            <a:ext cx="1323975" cy="390525"/>
          </a:xfrm>
          <a:prstGeom prst="rect">
            <a:avLst/>
          </a:prstGeom>
          <a:noFill/>
        </p:spPr>
      </p:pic>
      <p:sp>
        <p:nvSpPr>
          <p:cNvPr id="68" name="矩形 67"/>
          <p:cNvSpPr/>
          <p:nvPr/>
        </p:nvSpPr>
        <p:spPr>
          <a:xfrm>
            <a:off x="1187624" y="2564904"/>
            <a:ext cx="1296144" cy="122413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483768" y="2564904"/>
            <a:ext cx="1296144" cy="122413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187624" y="3789040"/>
            <a:ext cx="1296144" cy="122413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483768" y="3789040"/>
            <a:ext cx="1296144" cy="122413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419872" y="188640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0248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9" grpId="0"/>
      <p:bldP spid="30" grpId="0"/>
      <p:bldP spid="31" grpId="0"/>
      <p:bldP spid="32" grpId="0"/>
      <p:bldP spid="33" grpId="0"/>
      <p:bldP spid="49" grpId="0" animBg="1"/>
      <p:bldP spid="50" grpId="0" animBg="1"/>
      <p:bldP spid="51" grpId="0"/>
      <p:bldP spid="52" grpId="0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8" grpId="0" animBg="1"/>
      <p:bldP spid="68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3743797" y="1531710"/>
            <a:ext cx="693539" cy="693539"/>
          </a:xfrm>
          <a:custGeom>
            <a:avLst/>
            <a:gdLst>
              <a:gd name="connsiteX0" fmla="*/ 0 w 693539"/>
              <a:gd name="connsiteY0" fmla="*/ 346770 h 693539"/>
              <a:gd name="connsiteX1" fmla="*/ 346770 w 693539"/>
              <a:gd name="connsiteY1" fmla="*/ 0 h 693539"/>
              <a:gd name="connsiteX2" fmla="*/ 693540 w 693539"/>
              <a:gd name="connsiteY2" fmla="*/ 346770 h 693539"/>
              <a:gd name="connsiteX3" fmla="*/ 346770 w 693539"/>
              <a:gd name="connsiteY3" fmla="*/ 693540 h 693539"/>
              <a:gd name="connsiteX4" fmla="*/ 0 w 693539"/>
              <a:gd name="connsiteY4" fmla="*/ 346770 h 6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39" h="693539">
                <a:moveTo>
                  <a:pt x="0" y="346770"/>
                </a:moveTo>
                <a:cubicBezTo>
                  <a:pt x="0" y="155254"/>
                  <a:pt x="155254" y="0"/>
                  <a:pt x="346770" y="0"/>
                </a:cubicBezTo>
                <a:cubicBezTo>
                  <a:pt x="538286" y="0"/>
                  <a:pt x="693540" y="155254"/>
                  <a:pt x="693540" y="346770"/>
                </a:cubicBezTo>
                <a:cubicBezTo>
                  <a:pt x="693540" y="538286"/>
                  <a:pt x="538286" y="693540"/>
                  <a:pt x="346770" y="693540"/>
                </a:cubicBezTo>
                <a:cubicBezTo>
                  <a:pt x="155254" y="693540"/>
                  <a:pt x="0" y="538286"/>
                  <a:pt x="0" y="3467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07528"/>
              <a:satOff val="8847"/>
              <a:lumOff val="1917"/>
              <a:alphaOff val="0"/>
            </a:schemeClr>
          </a:fillRef>
          <a:effectRef idx="0">
            <a:schemeClr val="accent5">
              <a:hueOff val="-2207528"/>
              <a:satOff val="8847"/>
              <a:lumOff val="19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396" tIns="138396" rIns="138396" bIns="138396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900" kern="1200"/>
          </a:p>
        </p:txBody>
      </p:sp>
      <p:sp>
        <p:nvSpPr>
          <p:cNvPr id="30" name="任意多边形 29"/>
          <p:cNvSpPr/>
          <p:nvPr/>
        </p:nvSpPr>
        <p:spPr>
          <a:xfrm>
            <a:off x="3050258" y="498819"/>
            <a:ext cx="693539" cy="693539"/>
          </a:xfrm>
          <a:custGeom>
            <a:avLst/>
            <a:gdLst>
              <a:gd name="connsiteX0" fmla="*/ 0 w 693539"/>
              <a:gd name="connsiteY0" fmla="*/ 346770 h 693539"/>
              <a:gd name="connsiteX1" fmla="*/ 346770 w 693539"/>
              <a:gd name="connsiteY1" fmla="*/ 0 h 693539"/>
              <a:gd name="connsiteX2" fmla="*/ 693540 w 693539"/>
              <a:gd name="connsiteY2" fmla="*/ 346770 h 693539"/>
              <a:gd name="connsiteX3" fmla="*/ 346770 w 693539"/>
              <a:gd name="connsiteY3" fmla="*/ 693540 h 693539"/>
              <a:gd name="connsiteX4" fmla="*/ 0 w 693539"/>
              <a:gd name="connsiteY4" fmla="*/ 346770 h 6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39" h="693539">
                <a:moveTo>
                  <a:pt x="0" y="346770"/>
                </a:moveTo>
                <a:cubicBezTo>
                  <a:pt x="0" y="155254"/>
                  <a:pt x="155254" y="0"/>
                  <a:pt x="346770" y="0"/>
                </a:cubicBezTo>
                <a:cubicBezTo>
                  <a:pt x="538286" y="0"/>
                  <a:pt x="693540" y="155254"/>
                  <a:pt x="693540" y="346770"/>
                </a:cubicBezTo>
                <a:cubicBezTo>
                  <a:pt x="693540" y="538286"/>
                  <a:pt x="538286" y="693540"/>
                  <a:pt x="346770" y="693540"/>
                </a:cubicBezTo>
                <a:cubicBezTo>
                  <a:pt x="155254" y="693540"/>
                  <a:pt x="0" y="538286"/>
                  <a:pt x="0" y="3467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830112"/>
              <a:satOff val="35388"/>
              <a:lumOff val="7669"/>
              <a:alphaOff val="0"/>
            </a:schemeClr>
          </a:fillRef>
          <a:effectRef idx="0">
            <a:schemeClr val="accent5">
              <a:hueOff val="-8830112"/>
              <a:satOff val="35388"/>
              <a:lumOff val="76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396" tIns="138396" rIns="138396" bIns="138396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900" kern="1200"/>
          </a:p>
        </p:txBody>
      </p:sp>
      <p:sp>
        <p:nvSpPr>
          <p:cNvPr id="23" name="矩形 22"/>
          <p:cNvSpPr/>
          <p:nvPr/>
        </p:nvSpPr>
        <p:spPr>
          <a:xfrm>
            <a:off x="3213323" y="5839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06862" y="164953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9512" y="282714"/>
            <a:ext cx="1632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/>
              <a:t>2.</a:t>
            </a:r>
            <a:r>
              <a:rPr lang="zh-CN" altLang="en-US" sz="3000" dirty="0" smtClean="0"/>
              <a:t>分治法</a:t>
            </a:r>
            <a:endParaRPr lang="zh-CN" altLang="en-US" sz="3000" dirty="0"/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457200" y="2824336"/>
            <a:ext cx="8229600" cy="24048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通过分治法，得到点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距离最小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23" grpId="0"/>
      <p:bldP spid="23" grpId="1"/>
      <p:bldP spid="24" grpId="0"/>
      <p:bldP spid="2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分治法分析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8580" y="1888232"/>
            <a:ext cx="8229600" cy="2404864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/>
              <a:t>递归</a:t>
            </a:r>
            <a:r>
              <a:rPr lang="zh-CN" altLang="en-US" sz="3200" dirty="0"/>
              <a:t>关系式：</a:t>
            </a:r>
            <a:endParaRPr lang="en-US" altLang="zh-CN" sz="3200" dirty="0"/>
          </a:p>
          <a:p>
            <a:r>
              <a:rPr lang="en-US" altLang="zh-CN" sz="3200" dirty="0"/>
              <a:t>	T(n)=2T(n/2)+n,</a:t>
            </a:r>
            <a:r>
              <a:rPr lang="zh-CN" altLang="en-US" sz="3200" dirty="0"/>
              <a:t>即合并代价为</a:t>
            </a:r>
            <a:r>
              <a:rPr lang="en-US" altLang="zh-CN" sz="3200" dirty="0"/>
              <a:t>n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r>
              <a:rPr lang="zh-CN" altLang="en-US" sz="3200" dirty="0"/>
              <a:t>故，可以算出分治法的时间复杂度为</a:t>
            </a:r>
            <a:r>
              <a:rPr lang="en-US" altLang="zh-CN" sz="3200" dirty="0" err="1"/>
              <a:t>nlogn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4096054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分治法数据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8519855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规模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100000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实际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(ms)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185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理论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(ms)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0.0173333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0.173333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.73333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7.3333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73.333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96952"/>
            <a:ext cx="57395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蛮力法原理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把每两个点的距离都遍历一次，通过比较即可找到最小距离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分治法数据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071021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规模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实际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0.0269034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0.0410931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0.0546918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0.0701836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理论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0.038982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0.051976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0.06497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5671" y="3147292"/>
            <a:ext cx="5739501" cy="345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508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分治法数据分析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331640" y="1535113"/>
            <a:ext cx="1944216" cy="639762"/>
          </a:xfrm>
        </p:spPr>
        <p:txBody>
          <a:bodyPr/>
          <a:lstStyle/>
          <a:p>
            <a:r>
              <a:rPr lang="zh-CN" altLang="en-US" dirty="0" smtClean="0"/>
              <a:t>数据规模：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403648" y="2174875"/>
            <a:ext cx="2592288" cy="3270350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w-&gt;2w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en-US" altLang="zh-CN" b="1" dirty="0" smtClean="0"/>
              <a:t>w-&gt;3w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en-US" altLang="zh-CN" b="1" dirty="0" smtClean="0"/>
              <a:t>w-&gt;4w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en-US" altLang="zh-CN" b="1" dirty="0" smtClean="0"/>
              <a:t>w-&gt;</a:t>
            </a:r>
            <a:r>
              <a:rPr lang="en-US" altLang="zh-CN" b="1" dirty="0"/>
              <a:t>5</a:t>
            </a:r>
            <a:r>
              <a:rPr lang="en-US" altLang="zh-CN" b="1" dirty="0" smtClean="0"/>
              <a:t>w</a:t>
            </a:r>
            <a:endParaRPr lang="en-US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211961" y="1535113"/>
            <a:ext cx="3312368" cy="639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耗时：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内容占位符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211960" y="2174875"/>
                <a:ext cx="4474840" cy="395128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 smtClean="0">
                    <a:solidFill>
                      <a:srgbClr val="000000"/>
                    </a:solidFill>
                  </a:rPr>
                  <a:t>0.012994</a:t>
                </a:r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CN" b="1" dirty="0" smtClean="0">
                    <a:solidFill>
                      <a:srgbClr val="000000"/>
                    </a:solidFill>
                  </a:rPr>
                  <a:t>=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0.025988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0.0269034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b="1" dirty="0">
                    <a:solidFill>
                      <a:srgbClr val="000000"/>
                    </a:solidFill>
                  </a:rPr>
                  <a:t>0.012994</a:t>
                </a:r>
                <a:r>
                  <a:rPr lang="en-US" altLang="zh-CN" b="1" dirty="0" smtClean="0"/>
                  <a:t>*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altLang="zh-CN" b="1" dirty="0" smtClean="0">
                    <a:solidFill>
                      <a:srgbClr val="000000"/>
                    </a:solidFill>
                  </a:rPr>
                  <a:t>= 0.038982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 smtClean="0">
                    <a:solidFill>
                      <a:srgbClr val="000000"/>
                    </a:solidFill>
                    <a:ea typeface="MS UI Gothic" pitchFamily="34" charset="-128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0.0410931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b="1" dirty="0">
                    <a:solidFill>
                      <a:srgbClr val="000000"/>
                    </a:solidFill>
                  </a:rPr>
                  <a:t>0.012994</a:t>
                </a:r>
                <a:r>
                  <a:rPr lang="en-US" altLang="zh-CN" dirty="0"/>
                  <a:t>*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</a:rPr>
                  <a:t>= 0.051976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 smtClean="0">
                    <a:solidFill>
                      <a:srgbClr val="000000"/>
                    </a:solidFill>
                    <a:ea typeface="MS UI Gothic" pitchFamily="34" charset="-128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0.0546918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b="1" dirty="0">
                    <a:solidFill>
                      <a:srgbClr val="000000"/>
                    </a:solidFill>
                  </a:rPr>
                  <a:t>0.012994</a:t>
                </a:r>
                <a:r>
                  <a:rPr lang="en-US" altLang="zh-CN" b="1" dirty="0"/>
                  <a:t>*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</a:rPr>
                  <a:t>= 0.06497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b="1" dirty="0" smtClean="0"/>
                  <a:t>≈</a:t>
                </a:r>
                <a:r>
                  <a:rPr lang="en-US" altLang="zh-CN" b="1" dirty="0" smtClean="0">
                    <a:solidFill>
                      <a:srgbClr val="000000"/>
                    </a:solidFill>
                    <a:ea typeface="MS UI Gothic" pitchFamily="34" charset="-128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0.0701836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211960" y="2174875"/>
                <a:ext cx="4474840" cy="3951288"/>
              </a:xfrm>
              <a:blipFill rotWithShape="1">
                <a:blip r:embed="rId2" cstate="print"/>
                <a:stretch>
                  <a:fillRect l="-1907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01793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分治法数据分析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由数据可以得到，当规模以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倍增加时，耗时基本</a:t>
                </a:r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</m:oMath>
                </a14:m>
                <a:r>
                  <a:rPr lang="zh-CN" altLang="en-US" dirty="0" smtClean="0"/>
                  <a:t>倍</a:t>
                </a:r>
                <a:r>
                  <a:rPr lang="zh-CN" altLang="en-US" dirty="0"/>
                  <a:t>在</a:t>
                </a:r>
                <a:r>
                  <a:rPr lang="zh-CN" altLang="en-US" dirty="0" smtClean="0"/>
                  <a:t>增加；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分治法的</a:t>
                </a:r>
                <a:r>
                  <a:rPr lang="zh-CN" altLang="en-US" dirty="0"/>
                  <a:t>实际耗时与理论值基本</a:t>
                </a:r>
                <a:r>
                  <a:rPr lang="zh-CN" altLang="en-US" dirty="0" smtClean="0"/>
                  <a:t>符合；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由图可以</a:t>
                </a:r>
                <a:r>
                  <a:rPr lang="zh-CN" altLang="en-US" dirty="0" smtClean="0"/>
                  <a:t>看出分治法的</a:t>
                </a:r>
                <a:r>
                  <a:rPr lang="zh-CN" altLang="en-US" dirty="0"/>
                  <a:t>耗时随着规模基本</a:t>
                </a:r>
                <a:r>
                  <a:rPr lang="zh-CN" altLang="en-US" dirty="0" smtClean="0"/>
                  <a:t>呈线性</a:t>
                </a:r>
                <a:r>
                  <a:rPr lang="en-US" altLang="zh-CN" dirty="0" smtClean="0"/>
                  <a:t>(n)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8671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蛮力法</a:t>
            </a:r>
            <a:r>
              <a:rPr lang="en-US" altLang="zh-CN" dirty="0" smtClean="0"/>
              <a:t>VS</a:t>
            </a:r>
            <a:r>
              <a:rPr lang="zh-CN" altLang="en-US" dirty="0" smtClean="0"/>
              <a:t>分治法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76875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768752" cy="40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蛮力法</a:t>
            </a:r>
            <a:r>
              <a:rPr lang="en-US" altLang="zh-CN" dirty="0" smtClean="0"/>
              <a:t>VS</a:t>
            </a:r>
            <a:r>
              <a:rPr lang="zh-CN" altLang="en-US" dirty="0" smtClean="0"/>
              <a:t>分治法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8156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4983" y="1646745"/>
            <a:ext cx="6798297" cy="40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在数据规模</a:t>
            </a:r>
            <a:r>
              <a:rPr lang="en-US" altLang="zh-CN" dirty="0" smtClean="0"/>
              <a:t>(</a:t>
            </a:r>
            <a:r>
              <a:rPr lang="zh-CN" altLang="en-US" dirty="0" smtClean="0"/>
              <a:t>点</a:t>
            </a:r>
            <a:r>
              <a:rPr lang="zh-CN" altLang="en-US" dirty="0"/>
              <a:t>的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较</a:t>
            </a:r>
            <a:r>
              <a:rPr lang="zh-CN" altLang="en-US" dirty="0"/>
              <a:t>小</a:t>
            </a:r>
            <a:r>
              <a:rPr lang="zh-CN" altLang="en-US" dirty="0" smtClean="0"/>
              <a:t>的</a:t>
            </a:r>
            <a:r>
              <a:rPr lang="zh-CN" altLang="en-US" dirty="0"/>
              <a:t>时候，蛮</a:t>
            </a:r>
            <a:r>
              <a:rPr lang="zh-CN" altLang="en-US" dirty="0" smtClean="0"/>
              <a:t>力法耗时会比分</a:t>
            </a:r>
            <a:r>
              <a:rPr lang="zh-CN" altLang="en-US" dirty="0"/>
              <a:t>治法少</a:t>
            </a:r>
            <a:r>
              <a:rPr lang="zh-CN" altLang="en-US" dirty="0" smtClean="0"/>
              <a:t>，但数据规模很大的时候，</a:t>
            </a:r>
            <a:r>
              <a:rPr lang="zh-CN" altLang="en-US" dirty="0"/>
              <a:t>分治法的优势就很明显了，所用时间明显比蛮力法少。</a:t>
            </a:r>
          </a:p>
        </p:txBody>
      </p:sp>
    </p:spTree>
    <p:extLst>
      <p:ext uri="{BB962C8B-B14F-4D97-AF65-F5344CB8AC3E}">
        <p14:creationId xmlns:p14="http://schemas.microsoft.com/office/powerpoint/2010/main" xmlns="" val="1108190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0000"/>
            <a:lum/>
          </a:blip>
          <a:srcRect/>
          <a:stretch>
            <a:fillRect l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1860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7122" y="498819"/>
            <a:ext cx="7933054" cy="5279904"/>
            <a:chOff x="2583113" y="1026690"/>
            <a:chExt cx="7933054" cy="5279904"/>
          </a:xfrm>
        </p:grpSpPr>
        <p:sp>
          <p:nvSpPr>
            <p:cNvPr id="7" name="任意多边形 6"/>
            <p:cNvSpPr/>
            <p:nvPr/>
          </p:nvSpPr>
          <p:spPr>
            <a:xfrm>
              <a:off x="8150159" y="174547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09788" y="2059581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7528"/>
                <a:satOff val="8847"/>
                <a:lumOff val="1917"/>
                <a:alphaOff val="0"/>
              </a:schemeClr>
            </a:fillRef>
            <a:effectRef idx="0">
              <a:schemeClr val="accent5">
                <a:hueOff val="-2207528"/>
                <a:satOff val="8847"/>
                <a:lumOff val="19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9822628" y="3070672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649272" y="423675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5056"/>
                <a:satOff val="17694"/>
                <a:lumOff val="3835"/>
                <a:alphaOff val="0"/>
              </a:schemeClr>
            </a:fillRef>
            <a:effectRef idx="0">
              <a:schemeClr val="accent5">
                <a:hueOff val="-4415056"/>
                <a:satOff val="17694"/>
                <a:lumOff val="38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225230" y="394923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8820"/>
                <a:satOff val="22117"/>
                <a:lumOff val="4793"/>
                <a:alphaOff val="0"/>
              </a:schemeClr>
            </a:fillRef>
            <a:effectRef idx="0">
              <a:schemeClr val="accent5">
                <a:hueOff val="-5518820"/>
                <a:satOff val="22117"/>
                <a:lumOff val="479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531691" y="5613055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496928" y="46427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26349"/>
                <a:satOff val="30964"/>
                <a:lumOff val="6711"/>
                <a:alphaOff val="0"/>
              </a:schemeClr>
            </a:fillRef>
            <a:effectRef idx="0">
              <a:schemeClr val="accent5">
                <a:hueOff val="-7726349"/>
                <a:satOff val="30964"/>
                <a:lumOff val="671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116249" y="1026690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830112"/>
                <a:satOff val="35388"/>
                <a:lumOff val="7669"/>
                <a:alphaOff val="0"/>
              </a:schemeClr>
            </a:fillRef>
            <a:effectRef idx="0">
              <a:schemeClr val="accent5">
                <a:hueOff val="-8830112"/>
                <a:satOff val="35388"/>
                <a:lumOff val="76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235678" y="1720229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583113" y="37275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3764"/>
                <a:satOff val="4423"/>
                <a:lumOff val="959"/>
                <a:alphaOff val="0"/>
              </a:schemeClr>
            </a:fillRef>
            <a:effectRef idx="0">
              <a:schemeClr val="accent5">
                <a:hueOff val="-1103764"/>
                <a:satOff val="4423"/>
                <a:lumOff val="9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680187" y="328486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直接箭头连接符 33"/>
          <p:cNvCxnSpPr>
            <a:stCxn id="9" idx="2"/>
          </p:cNvCxnSpPr>
          <p:nvPr/>
        </p:nvCxnSpPr>
        <p:spPr>
          <a:xfrm flipV="1">
            <a:off x="1210662" y="1885899"/>
            <a:ext cx="305795" cy="16605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1955908"/>
              </p:ext>
            </p:extLst>
          </p:nvPr>
        </p:nvGraphicFramePr>
        <p:xfrm>
          <a:off x="1211944" y="5877272"/>
          <a:ext cx="689146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</a:tblGrid>
              <a:tr h="143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接箭头连接符 43"/>
          <p:cNvCxnSpPr>
            <a:stCxn id="9" idx="2"/>
            <a:endCxn id="23" idx="3"/>
          </p:cNvCxnSpPr>
          <p:nvPr/>
        </p:nvCxnSpPr>
        <p:spPr>
          <a:xfrm flipV="1">
            <a:off x="1210662" y="1192359"/>
            <a:ext cx="2186366" cy="23541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2"/>
            <a:endCxn id="11" idx="0"/>
          </p:cNvCxnSpPr>
          <p:nvPr/>
        </p:nvCxnSpPr>
        <p:spPr>
          <a:xfrm flipV="1">
            <a:off x="1210662" y="1878480"/>
            <a:ext cx="2533135" cy="16679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2"/>
            <a:endCxn id="7" idx="0"/>
          </p:cNvCxnSpPr>
          <p:nvPr/>
        </p:nvCxnSpPr>
        <p:spPr>
          <a:xfrm flipV="1">
            <a:off x="1210662" y="1564372"/>
            <a:ext cx="4873506" cy="198210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9" idx="2"/>
            <a:endCxn id="13" idx="0"/>
          </p:cNvCxnSpPr>
          <p:nvPr/>
        </p:nvCxnSpPr>
        <p:spPr>
          <a:xfrm flipV="1">
            <a:off x="1210662" y="2889571"/>
            <a:ext cx="6545975" cy="6569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" idx="2"/>
          </p:cNvCxnSpPr>
          <p:nvPr/>
        </p:nvCxnSpPr>
        <p:spPr>
          <a:xfrm>
            <a:off x="1210662" y="3546475"/>
            <a:ext cx="3372619" cy="5091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9" idx="2"/>
            <a:endCxn id="21" idx="0"/>
          </p:cNvCxnSpPr>
          <p:nvPr/>
        </p:nvCxnSpPr>
        <p:spPr>
          <a:xfrm>
            <a:off x="1210662" y="3546475"/>
            <a:ext cx="5220275" cy="9152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9" idx="2"/>
            <a:endCxn id="19" idx="1"/>
          </p:cNvCxnSpPr>
          <p:nvPr/>
        </p:nvCxnSpPr>
        <p:spPr>
          <a:xfrm>
            <a:off x="1210662" y="3546475"/>
            <a:ext cx="601808" cy="153870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17" idx="0"/>
          </p:cNvCxnSpPr>
          <p:nvPr/>
        </p:nvCxnSpPr>
        <p:spPr>
          <a:xfrm>
            <a:off x="1265675" y="3533853"/>
            <a:ext cx="893564" cy="2342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319773" y="1302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13323" y="5839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06862" y="162428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47233" y="12775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919702" y="26279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93525" y="350652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746346" y="380808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594003" y="421526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547664" y="515719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97814" y="6237312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  <a:p>
            <a:pPr algn="ctr"/>
            <a:endParaRPr lang="zh-CN" altLang="en-US" b="1" dirty="0"/>
          </a:p>
        </p:txBody>
      </p:sp>
      <p:sp>
        <p:nvSpPr>
          <p:cNvPr id="88" name="矩形 87"/>
          <p:cNvSpPr/>
          <p:nvPr/>
        </p:nvSpPr>
        <p:spPr>
          <a:xfrm>
            <a:off x="2771800" y="6237312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  <a:p>
            <a:pPr algn="ctr"/>
            <a:endParaRPr lang="zh-CN" altLang="en-US" b="1" dirty="0"/>
          </a:p>
        </p:txBody>
      </p:sp>
      <p:sp>
        <p:nvSpPr>
          <p:cNvPr id="89" name="矩形 88"/>
          <p:cNvSpPr/>
          <p:nvPr/>
        </p:nvSpPr>
        <p:spPr>
          <a:xfrm>
            <a:off x="3478227" y="623731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90" name="矩形 89"/>
          <p:cNvSpPr/>
          <p:nvPr/>
        </p:nvSpPr>
        <p:spPr>
          <a:xfrm>
            <a:off x="4152894" y="6237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91" name="矩形 90"/>
          <p:cNvSpPr/>
          <p:nvPr/>
        </p:nvSpPr>
        <p:spPr>
          <a:xfrm>
            <a:off x="4801368" y="623731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10</a:t>
            </a:r>
            <a:endParaRPr lang="zh-CN" altLang="en-US" b="1" dirty="0"/>
          </a:p>
        </p:txBody>
      </p:sp>
      <p:sp>
        <p:nvSpPr>
          <p:cNvPr id="92" name="矩形 91"/>
          <p:cNvSpPr/>
          <p:nvPr/>
        </p:nvSpPr>
        <p:spPr>
          <a:xfrm>
            <a:off x="5508104" y="623731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93" name="矩形 92"/>
          <p:cNvSpPr/>
          <p:nvPr/>
        </p:nvSpPr>
        <p:spPr>
          <a:xfrm>
            <a:off x="6228184" y="623731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sp>
        <p:nvSpPr>
          <p:cNvPr id="94" name="矩形 93"/>
          <p:cNvSpPr/>
          <p:nvPr/>
        </p:nvSpPr>
        <p:spPr>
          <a:xfrm>
            <a:off x="6934610" y="6237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95" name="矩形 94"/>
          <p:cNvSpPr/>
          <p:nvPr/>
        </p:nvSpPr>
        <p:spPr>
          <a:xfrm>
            <a:off x="7605794" y="6237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1114832" y="2304794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  <a:p>
            <a:pPr algn="ctr"/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2058182" y="204058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2542123" y="227687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3131840" y="24115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4245228" y="284869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10</a:t>
            </a:r>
            <a:endParaRPr lang="zh-CN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1606019" y="363573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580731" y="363573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5357261" y="40050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1534010" y="42838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91661" y="2576126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蛮力法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545148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35938 -0.359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-179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42" grpId="0"/>
      <p:bldP spid="43" grpId="0"/>
      <p:bldP spid="46" grpId="0"/>
      <p:bldP spid="48" grpId="0"/>
      <p:bldP spid="50" grpId="0"/>
      <p:bldP spid="52" grpId="0"/>
      <p:bldP spid="53" grpId="0"/>
      <p:bldP spid="54" grpId="0"/>
      <p:bldP spid="55" grpId="0"/>
      <p:bldP spid="2" grpId="1"/>
      <p:bldP spid="2" grpId="2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122" y="498819"/>
            <a:ext cx="7933054" cy="5279904"/>
            <a:chOff x="2583113" y="1026690"/>
            <a:chExt cx="7933054" cy="5279904"/>
          </a:xfrm>
        </p:grpSpPr>
        <p:sp>
          <p:nvSpPr>
            <p:cNvPr id="3" name="任意多边形 2"/>
            <p:cNvSpPr/>
            <p:nvPr/>
          </p:nvSpPr>
          <p:spPr>
            <a:xfrm>
              <a:off x="8150159" y="174547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09788" y="2059581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7528"/>
                <a:satOff val="8847"/>
                <a:lumOff val="1917"/>
                <a:alphaOff val="0"/>
              </a:schemeClr>
            </a:fillRef>
            <a:effectRef idx="0">
              <a:schemeClr val="accent5">
                <a:hueOff val="-2207528"/>
                <a:satOff val="8847"/>
                <a:lumOff val="19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9822628" y="3070672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649272" y="423675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5056"/>
                <a:satOff val="17694"/>
                <a:lumOff val="3835"/>
                <a:alphaOff val="0"/>
              </a:schemeClr>
            </a:fillRef>
            <a:effectRef idx="0">
              <a:schemeClr val="accent5">
                <a:hueOff val="-4415056"/>
                <a:satOff val="17694"/>
                <a:lumOff val="38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225230" y="394923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8820"/>
                <a:satOff val="22117"/>
                <a:lumOff val="4793"/>
                <a:alphaOff val="0"/>
              </a:schemeClr>
            </a:fillRef>
            <a:effectRef idx="0">
              <a:schemeClr val="accent5">
                <a:hueOff val="-5518820"/>
                <a:satOff val="22117"/>
                <a:lumOff val="479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531691" y="5613055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496928" y="46427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26349"/>
                <a:satOff val="30964"/>
                <a:lumOff val="6711"/>
                <a:alphaOff val="0"/>
              </a:schemeClr>
            </a:fillRef>
            <a:effectRef idx="0">
              <a:schemeClr val="accent5">
                <a:hueOff val="-7726349"/>
                <a:satOff val="30964"/>
                <a:lumOff val="671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116249" y="1026690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830112"/>
                <a:satOff val="35388"/>
                <a:lumOff val="7669"/>
                <a:alphaOff val="0"/>
              </a:schemeClr>
            </a:fillRef>
            <a:effectRef idx="0">
              <a:schemeClr val="accent5">
                <a:hueOff val="-8830112"/>
                <a:satOff val="35388"/>
                <a:lumOff val="76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235678" y="1720229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83113" y="37275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3764"/>
                <a:satOff val="4423"/>
                <a:lumOff val="959"/>
                <a:alphaOff val="0"/>
              </a:schemeClr>
            </a:fillRef>
            <a:effectRef idx="0">
              <a:schemeClr val="accent5">
                <a:hueOff val="-1103764"/>
                <a:satOff val="4423"/>
                <a:lumOff val="9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1319773" y="1302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11" idx="2"/>
            <a:endCxn id="10" idx="0"/>
          </p:cNvCxnSpPr>
          <p:nvPr/>
        </p:nvCxnSpPr>
        <p:spPr>
          <a:xfrm flipV="1">
            <a:off x="1863227" y="845589"/>
            <a:ext cx="1187031" cy="6935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4" idx="0"/>
          </p:cNvCxnSpPr>
          <p:nvPr/>
        </p:nvCxnSpPr>
        <p:spPr>
          <a:xfrm>
            <a:off x="1840069" y="1539129"/>
            <a:ext cx="1903728" cy="33935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213323" y="5839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8257306"/>
              </p:ext>
            </p:extLst>
          </p:nvPr>
        </p:nvGraphicFramePr>
        <p:xfrm>
          <a:off x="1211944" y="5877272"/>
          <a:ext cx="689146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</a:tblGrid>
              <a:tr h="143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906862" y="162428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7233" y="12775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19702" y="26279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93525" y="350652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46346" y="380808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94003" y="421526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47664" y="515719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59867" y="83671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2957213" y="147549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3.3</a:t>
            </a:r>
            <a:endParaRPr lang="zh-CN" altLang="en-US" b="1" dirty="0"/>
          </a:p>
        </p:txBody>
      </p:sp>
      <p:cxnSp>
        <p:nvCxnSpPr>
          <p:cNvPr id="32" name="直接箭头连接符 31"/>
          <p:cNvCxnSpPr>
            <a:stCxn id="11" idx="2"/>
            <a:endCxn id="3" idx="0"/>
          </p:cNvCxnSpPr>
          <p:nvPr/>
        </p:nvCxnSpPr>
        <p:spPr>
          <a:xfrm>
            <a:off x="1863227" y="1539128"/>
            <a:ext cx="4220941" cy="252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424125" y="119675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11" idx="2"/>
            <a:endCxn id="5" idx="0"/>
          </p:cNvCxnSpPr>
          <p:nvPr/>
        </p:nvCxnSpPr>
        <p:spPr>
          <a:xfrm>
            <a:off x="1863227" y="1539128"/>
            <a:ext cx="5893410" cy="135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48565" y="2123564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9.5</a:t>
            </a:r>
            <a:endParaRPr lang="zh-CN" altLang="en-US" b="1" dirty="0"/>
          </a:p>
        </p:txBody>
      </p:sp>
      <p:cxnSp>
        <p:nvCxnSpPr>
          <p:cNvPr id="38" name="直接箭头连接符 37"/>
          <p:cNvCxnSpPr>
            <a:stCxn id="11" idx="2"/>
            <a:endCxn id="7" idx="1"/>
          </p:cNvCxnSpPr>
          <p:nvPr/>
        </p:nvCxnSpPr>
        <p:spPr>
          <a:xfrm>
            <a:off x="1863227" y="1539128"/>
            <a:ext cx="642782" cy="18822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788125" y="4217755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8.1</a:t>
            </a:r>
            <a:endParaRPr lang="zh-CN" altLang="en-US" b="1" dirty="0"/>
          </a:p>
        </p:txBody>
      </p:sp>
      <p:cxnSp>
        <p:nvCxnSpPr>
          <p:cNvPr id="42" name="直接箭头连接符 41"/>
          <p:cNvCxnSpPr>
            <a:stCxn id="11" idx="2"/>
            <a:endCxn id="6" idx="0"/>
          </p:cNvCxnSpPr>
          <p:nvPr/>
        </p:nvCxnSpPr>
        <p:spPr>
          <a:xfrm>
            <a:off x="1863227" y="1539128"/>
            <a:ext cx="2720054" cy="25165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81849" y="2699628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6.8</a:t>
            </a:r>
            <a:endParaRPr lang="zh-CN" altLang="en-US" b="1" dirty="0"/>
          </a:p>
        </p:txBody>
      </p:sp>
      <p:cxnSp>
        <p:nvCxnSpPr>
          <p:cNvPr id="46" name="直接箭头连接符 45"/>
          <p:cNvCxnSpPr>
            <a:stCxn id="11" idx="2"/>
            <a:endCxn id="9" idx="0"/>
          </p:cNvCxnSpPr>
          <p:nvPr/>
        </p:nvCxnSpPr>
        <p:spPr>
          <a:xfrm>
            <a:off x="1863227" y="1539128"/>
            <a:ext cx="4567710" cy="29225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812461" y="3131676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9.2</a:t>
            </a:r>
            <a:endParaRPr lang="zh-CN" altLang="en-US" b="1" dirty="0"/>
          </a:p>
        </p:txBody>
      </p:sp>
      <p:cxnSp>
        <p:nvCxnSpPr>
          <p:cNvPr id="50" name="直接箭头连接符 49"/>
          <p:cNvCxnSpPr>
            <a:stCxn id="11" idx="2"/>
            <a:endCxn id="8" idx="1"/>
          </p:cNvCxnSpPr>
          <p:nvPr/>
        </p:nvCxnSpPr>
        <p:spPr>
          <a:xfrm flipH="1">
            <a:off x="1812470" y="1539128"/>
            <a:ext cx="50757" cy="35460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348136" y="2573288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3.6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2771800" y="6237312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 smtClean="0"/>
          </a:p>
          <a:p>
            <a:pPr algn="ctr"/>
            <a:endParaRPr lang="zh-CN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3389261" y="623731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3.3</a:t>
            </a:r>
            <a:endParaRPr lang="zh-CN" altLang="en-US" b="1" dirty="0"/>
          </a:p>
        </p:txBody>
      </p:sp>
      <p:sp>
        <p:nvSpPr>
          <p:cNvPr id="57" name="矩形 56"/>
          <p:cNvSpPr/>
          <p:nvPr/>
        </p:nvSpPr>
        <p:spPr>
          <a:xfrm>
            <a:off x="4152894" y="6237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770910" y="623731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9.5</a:t>
            </a:r>
            <a:endParaRPr lang="zh-CN" altLang="en-US" b="1" dirty="0"/>
          </a:p>
        </p:txBody>
      </p:sp>
      <p:sp>
        <p:nvSpPr>
          <p:cNvPr id="59" name="矩形 58"/>
          <p:cNvSpPr/>
          <p:nvPr/>
        </p:nvSpPr>
        <p:spPr>
          <a:xfrm>
            <a:off x="5419137" y="623731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3.6</a:t>
            </a:r>
            <a:endParaRPr lang="zh-CN" altLang="en-US" b="1" dirty="0"/>
          </a:p>
        </p:txBody>
      </p:sp>
      <p:sp>
        <p:nvSpPr>
          <p:cNvPr id="60" name="矩形 59"/>
          <p:cNvSpPr/>
          <p:nvPr/>
        </p:nvSpPr>
        <p:spPr>
          <a:xfrm>
            <a:off x="6139217" y="623731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6.8</a:t>
            </a:r>
            <a:endParaRPr lang="zh-CN" altLang="en-US" b="1" dirty="0"/>
          </a:p>
        </p:txBody>
      </p:sp>
      <p:sp>
        <p:nvSpPr>
          <p:cNvPr id="61" name="矩形 60"/>
          <p:cNvSpPr/>
          <p:nvPr/>
        </p:nvSpPr>
        <p:spPr>
          <a:xfrm>
            <a:off x="6845644" y="623731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9.2</a:t>
            </a:r>
            <a:endParaRPr lang="zh-CN" altLang="en-US" b="1" dirty="0"/>
          </a:p>
        </p:txBody>
      </p:sp>
      <p:sp>
        <p:nvSpPr>
          <p:cNvPr id="62" name="矩形 61"/>
          <p:cNvSpPr/>
          <p:nvPr/>
        </p:nvSpPr>
        <p:spPr>
          <a:xfrm>
            <a:off x="7516828" y="623731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8.1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179512" y="282714"/>
            <a:ext cx="1632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/>
              <a:t>1.</a:t>
            </a:r>
            <a:r>
              <a:rPr lang="zh-CN" altLang="en-US" sz="3000" dirty="0"/>
              <a:t>蛮力法</a:t>
            </a:r>
          </a:p>
        </p:txBody>
      </p:sp>
    </p:spTree>
    <p:extLst>
      <p:ext uri="{BB962C8B-B14F-4D97-AF65-F5344CB8AC3E}">
        <p14:creationId xmlns:p14="http://schemas.microsoft.com/office/powerpoint/2010/main" xmlns="" val="3779876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9" grpId="0"/>
      <p:bldP spid="30" grpId="0"/>
      <p:bldP spid="34" grpId="0"/>
      <p:bldP spid="37" grpId="0"/>
      <p:bldP spid="41" grpId="0"/>
      <p:bldP spid="45" grpId="0"/>
      <p:bldP spid="49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122" y="498819"/>
            <a:ext cx="7933054" cy="5279904"/>
            <a:chOff x="2583113" y="1026690"/>
            <a:chExt cx="7933054" cy="5279904"/>
          </a:xfrm>
        </p:grpSpPr>
        <p:sp>
          <p:nvSpPr>
            <p:cNvPr id="3" name="任意多边形 2"/>
            <p:cNvSpPr/>
            <p:nvPr/>
          </p:nvSpPr>
          <p:spPr>
            <a:xfrm>
              <a:off x="8150159" y="174547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09788" y="2059581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7528"/>
                <a:satOff val="8847"/>
                <a:lumOff val="1917"/>
                <a:alphaOff val="0"/>
              </a:schemeClr>
            </a:fillRef>
            <a:effectRef idx="0">
              <a:schemeClr val="accent5">
                <a:hueOff val="-2207528"/>
                <a:satOff val="8847"/>
                <a:lumOff val="19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9822628" y="3070672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649272" y="4236753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5056"/>
                <a:satOff val="17694"/>
                <a:lumOff val="3835"/>
                <a:alphaOff val="0"/>
              </a:schemeClr>
            </a:fillRef>
            <a:effectRef idx="0">
              <a:schemeClr val="accent5">
                <a:hueOff val="-4415056"/>
                <a:satOff val="17694"/>
                <a:lumOff val="38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225230" y="3949237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8820"/>
                <a:satOff val="22117"/>
                <a:lumOff val="4793"/>
                <a:alphaOff val="0"/>
              </a:schemeClr>
            </a:fillRef>
            <a:effectRef idx="0">
              <a:schemeClr val="accent5">
                <a:hueOff val="-5518820"/>
                <a:satOff val="22117"/>
                <a:lumOff val="479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16" tIns="120616" rIns="120616" bIns="12061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531691" y="5613055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496928" y="46427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26349"/>
                <a:satOff val="30964"/>
                <a:lumOff val="6711"/>
                <a:alphaOff val="0"/>
              </a:schemeClr>
            </a:fillRef>
            <a:effectRef idx="0">
              <a:schemeClr val="accent5">
                <a:hueOff val="-7726349"/>
                <a:satOff val="30964"/>
                <a:lumOff val="671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116249" y="1026690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830112"/>
                <a:satOff val="35388"/>
                <a:lumOff val="7669"/>
                <a:alphaOff val="0"/>
              </a:schemeClr>
            </a:fillRef>
            <a:effectRef idx="0">
              <a:schemeClr val="accent5">
                <a:hueOff val="-8830112"/>
                <a:satOff val="35388"/>
                <a:lumOff val="76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235678" y="1720229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83113" y="3727576"/>
              <a:ext cx="693539" cy="693539"/>
            </a:xfrm>
            <a:custGeom>
              <a:avLst/>
              <a:gdLst>
                <a:gd name="connsiteX0" fmla="*/ 0 w 693539"/>
                <a:gd name="connsiteY0" fmla="*/ 346770 h 693539"/>
                <a:gd name="connsiteX1" fmla="*/ 346770 w 693539"/>
                <a:gd name="connsiteY1" fmla="*/ 0 h 693539"/>
                <a:gd name="connsiteX2" fmla="*/ 693540 w 693539"/>
                <a:gd name="connsiteY2" fmla="*/ 346770 h 693539"/>
                <a:gd name="connsiteX3" fmla="*/ 346770 w 693539"/>
                <a:gd name="connsiteY3" fmla="*/ 693540 h 693539"/>
                <a:gd name="connsiteX4" fmla="*/ 0 w 693539"/>
                <a:gd name="connsiteY4" fmla="*/ 346770 h 6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39" h="693539">
                  <a:moveTo>
                    <a:pt x="0" y="346770"/>
                  </a:moveTo>
                  <a:cubicBezTo>
                    <a:pt x="0" y="155254"/>
                    <a:pt x="155254" y="0"/>
                    <a:pt x="346770" y="0"/>
                  </a:cubicBezTo>
                  <a:cubicBezTo>
                    <a:pt x="538286" y="0"/>
                    <a:pt x="693540" y="155254"/>
                    <a:pt x="693540" y="346770"/>
                  </a:cubicBezTo>
                  <a:cubicBezTo>
                    <a:pt x="693540" y="538286"/>
                    <a:pt x="538286" y="693540"/>
                    <a:pt x="346770" y="693540"/>
                  </a:cubicBezTo>
                  <a:cubicBezTo>
                    <a:pt x="155254" y="693540"/>
                    <a:pt x="0" y="538286"/>
                    <a:pt x="0" y="34677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3764"/>
                <a:satOff val="4423"/>
                <a:lumOff val="959"/>
                <a:alphaOff val="0"/>
              </a:schemeClr>
            </a:fillRef>
            <a:effectRef idx="0">
              <a:schemeClr val="accent5">
                <a:hueOff val="-1103764"/>
                <a:satOff val="4423"/>
                <a:lumOff val="9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96" tIns="138396" rIns="138396" bIns="138396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6594003" y="421526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7664" y="515719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9" idx="0"/>
            <a:endCxn id="8" idx="2"/>
          </p:cNvCxnSpPr>
          <p:nvPr/>
        </p:nvCxnSpPr>
        <p:spPr>
          <a:xfrm flipH="1">
            <a:off x="2159240" y="4461675"/>
            <a:ext cx="4271697" cy="9702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15469" y="4653136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6.6</a:t>
            </a:r>
            <a:endParaRPr lang="zh-CN" altLang="en-US" b="1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1005253"/>
              </p:ext>
            </p:extLst>
          </p:nvPr>
        </p:nvGraphicFramePr>
        <p:xfrm>
          <a:off x="1211944" y="5877272"/>
          <a:ext cx="689146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  <a:gridCol w="689146"/>
              </a:tblGrid>
              <a:tr h="143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7516827" y="6237312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6.6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04340" y="1931348"/>
            <a:ext cx="231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… …</a:t>
            </a:r>
            <a:endParaRPr lang="zh-CN" altLang="en-US" sz="9600" dirty="0"/>
          </a:p>
        </p:txBody>
      </p:sp>
      <p:sp>
        <p:nvSpPr>
          <p:cNvPr id="22" name="矩形 21"/>
          <p:cNvSpPr/>
          <p:nvPr/>
        </p:nvSpPr>
        <p:spPr>
          <a:xfrm>
            <a:off x="179512" y="282714"/>
            <a:ext cx="1632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/>
              <a:t>1.</a:t>
            </a:r>
            <a:r>
              <a:rPr lang="zh-CN" altLang="en-US" sz="3000" dirty="0"/>
              <a:t>蛮力法</a:t>
            </a:r>
          </a:p>
        </p:txBody>
      </p:sp>
    </p:spTree>
    <p:extLst>
      <p:ext uri="{BB962C8B-B14F-4D97-AF65-F5344CB8AC3E}">
        <p14:creationId xmlns:p14="http://schemas.microsoft.com/office/powerpoint/2010/main" xmlns="" val="4130021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/>
      <p:bldP spid="21" grpId="0"/>
      <p:bldP spid="21" grpId="1"/>
      <p:bldP spid="2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676519"/>
              </p:ext>
            </p:extLst>
          </p:nvPr>
        </p:nvGraphicFramePr>
        <p:xfrm>
          <a:off x="1187624" y="1397000"/>
          <a:ext cx="6648400" cy="30427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400"/>
                <a:gridCol w="604400"/>
                <a:gridCol w="604400"/>
                <a:gridCol w="604400"/>
                <a:gridCol w="604400"/>
                <a:gridCol w="604400"/>
                <a:gridCol w="604400"/>
                <a:gridCol w="604400"/>
                <a:gridCol w="604400"/>
                <a:gridCol w="604400"/>
                <a:gridCol w="604400"/>
              </a:tblGrid>
              <a:tr h="4346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346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46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9.5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46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46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46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46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3635896" y="2708920"/>
            <a:ext cx="576064" cy="432048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797152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通过遍历比较，</a:t>
            </a:r>
            <a:endParaRPr lang="en-US" altLang="zh-CN" sz="3200" dirty="0" smtClean="0"/>
          </a:p>
          <a:p>
            <a:r>
              <a:rPr lang="zh-CN" altLang="en-US" sz="3200" dirty="0" smtClean="0"/>
              <a:t>点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距离最小，最小距离为</a:t>
            </a:r>
            <a:r>
              <a:rPr lang="en-US" altLang="zh-CN" sz="3200" dirty="0" smtClean="0"/>
              <a:t>1.6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79512" y="282714"/>
            <a:ext cx="1632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/>
              <a:t>1.</a:t>
            </a:r>
            <a:r>
              <a:rPr lang="zh-CN" altLang="en-US" sz="3000" dirty="0"/>
              <a:t>蛮力法</a:t>
            </a:r>
          </a:p>
        </p:txBody>
      </p:sp>
    </p:spTree>
    <p:extLst>
      <p:ext uri="{BB962C8B-B14F-4D97-AF65-F5344CB8AC3E}">
        <p14:creationId xmlns:p14="http://schemas.microsoft.com/office/powerpoint/2010/main" xmlns="" val="3862168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蛮力法分析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for(i=0;i&lt;n-1;i</a:t>
            </a:r>
            <a:r>
              <a:rPr lang="en-US" altLang="zh-CN" dirty="0" smtClean="0"/>
              <a:t>++)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for(j=i+1;j&lt;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pPr marL="0" indent="0">
              <a:buNone/>
            </a:pPr>
            <a:r>
              <a:rPr lang="en-US" altLang="zh-CN" dirty="0" smtClean="0"/>
              <a:t>    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if( </a:t>
            </a:r>
            <a:r>
              <a:rPr lang="en-US" altLang="zh-CN" dirty="0" smtClean="0"/>
              <a:t>distance(A[i],A[j</a:t>
            </a:r>
            <a:r>
              <a:rPr lang="en-US" altLang="zh-CN" dirty="0"/>
              <a:t>])&lt;</a:t>
            </a:r>
            <a:r>
              <a:rPr lang="en-US" altLang="zh-CN" dirty="0" smtClean="0"/>
              <a:t>d)      	       distance(A[i</a:t>
            </a:r>
            <a:r>
              <a:rPr lang="en-US" altLang="zh-CN" dirty="0"/>
              <a:t>],A[j</a:t>
            </a:r>
            <a:r>
              <a:rPr lang="en-US" altLang="zh-CN" dirty="0" smtClean="0"/>
              <a:t>]);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内容占位符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</a:t>
                </a:r>
                <a:r>
                  <a:rPr lang="zh-CN" altLang="en-US" dirty="0"/>
                  <a:t>取值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0~n-2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故有</a:t>
                </a:r>
                <a:r>
                  <a:rPr lang="en-US" altLang="zh-CN" dirty="0"/>
                  <a:t>T(n)=</a:t>
                </a:r>
                <a:r>
                  <a:rPr lang="en-US" altLang="zh-CN" dirty="0" smtClean="0"/>
                  <a:t>n(n-3)/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，则时间复杂度为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 cstate="print"/>
                <a:stretch>
                  <a:fillRect l="-2112" t="-1852" r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9049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蛮力法数据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72942481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规模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100000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实际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(ms)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4.93333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54216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理论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(ms)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0.000493333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0.0493333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4.93333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493.333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49333.3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84221"/>
            <a:ext cx="5760640" cy="34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蛮力法数据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9803762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规模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5W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实际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9.49561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37.9803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85.2904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151.528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237.067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理论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en-US" altLang="zh-CN" sz="16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9.49561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37.98244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85.46049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151.92976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237.39025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0569"/>
            <a:ext cx="5760640" cy="346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1978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590</Words>
  <Application>Microsoft Office PowerPoint</Application>
  <PresentationFormat>全屏显示(4:3)</PresentationFormat>
  <Paragraphs>367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算法设计实验二</vt:lpstr>
      <vt:lpstr>蛮力法原理</vt:lpstr>
      <vt:lpstr>幻灯片 3</vt:lpstr>
      <vt:lpstr>幻灯片 4</vt:lpstr>
      <vt:lpstr>幻灯片 5</vt:lpstr>
      <vt:lpstr>幻灯片 6</vt:lpstr>
      <vt:lpstr>蛮力法分析</vt:lpstr>
      <vt:lpstr>蛮力法数据1</vt:lpstr>
      <vt:lpstr>蛮力法数据2</vt:lpstr>
      <vt:lpstr>蛮力法数据分析</vt:lpstr>
      <vt:lpstr>蛮力法数据分析</vt:lpstr>
      <vt:lpstr>分治法原理</vt:lpstr>
      <vt:lpstr>幻灯片 13</vt:lpstr>
      <vt:lpstr>幻灯片 14</vt:lpstr>
      <vt:lpstr>幻灯片 15</vt:lpstr>
      <vt:lpstr>幻灯片 16</vt:lpstr>
      <vt:lpstr>幻灯片 17</vt:lpstr>
      <vt:lpstr>分治法分析</vt:lpstr>
      <vt:lpstr>分治法数据1</vt:lpstr>
      <vt:lpstr>分治法数据2</vt:lpstr>
      <vt:lpstr>分治法数据分析</vt:lpstr>
      <vt:lpstr>分治法数据分析</vt:lpstr>
      <vt:lpstr>蛮力法VS分治法</vt:lpstr>
      <vt:lpstr>蛮力法VS分治法</vt:lpstr>
      <vt:lpstr>结论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算法设计实验二</dc:title>
  <cp:lastModifiedBy>Lenovo</cp:lastModifiedBy>
  <cp:revision>92</cp:revision>
  <dcterms:modified xsi:type="dcterms:W3CDTF">2017-09-01T07:01:35Z</dcterms:modified>
</cp:coreProperties>
</file>