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659" r:id="rId2"/>
    <p:sldId id="635" r:id="rId3"/>
    <p:sldId id="670" r:id="rId4"/>
    <p:sldId id="678" r:id="rId5"/>
    <p:sldId id="682" r:id="rId6"/>
    <p:sldId id="683" r:id="rId7"/>
    <p:sldId id="686" r:id="rId8"/>
    <p:sldId id="687" r:id="rId9"/>
    <p:sldId id="688" r:id="rId10"/>
    <p:sldId id="689" r:id="rId11"/>
    <p:sldId id="684" r:id="rId12"/>
    <p:sldId id="685" r:id="rId13"/>
    <p:sldId id="690" r:id="rId14"/>
    <p:sldId id="691" r:id="rId15"/>
    <p:sldId id="692" r:id="rId16"/>
    <p:sldId id="693" r:id="rId17"/>
    <p:sldId id="694" r:id="rId18"/>
    <p:sldId id="695" r:id="rId19"/>
    <p:sldId id="696" r:id="rId20"/>
    <p:sldId id="697" r:id="rId21"/>
    <p:sldId id="698" r:id="rId22"/>
    <p:sldId id="680" r:id="rId23"/>
    <p:sldId id="576" r:id="rId24"/>
    <p:sldId id="575" r:id="rId25"/>
    <p:sldId id="699" r:id="rId26"/>
    <p:sldId id="700" r:id="rId27"/>
    <p:sldId id="701" r:id="rId28"/>
    <p:sldId id="580" r:id="rId2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535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09E02"/>
    <a:srgbClr val="B78B02"/>
    <a:srgbClr val="F10F21"/>
    <a:srgbClr val="666666"/>
    <a:srgbClr val="445469"/>
    <a:srgbClr val="DEA902"/>
    <a:srgbClr val="1E273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9" autoAdjust="0"/>
    <p:restoredTop sz="99409" autoAdjust="0"/>
  </p:normalViewPr>
  <p:slideViewPr>
    <p:cSldViewPr snapToGrid="0" snapToObjects="1">
      <p:cViewPr varScale="1">
        <p:scale>
          <a:sx n="55" d="100"/>
          <a:sy n="55" d="100"/>
        </p:scale>
        <p:origin x="162" y="174"/>
      </p:cViewPr>
      <p:guideLst>
        <p:guide orient="horz"/>
        <p:guide pos="15355"/>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21508;&#31185;&#35838;&#20214;\&#31639;&#27861;&#35774;&#35745;&#19982;&#20998;&#26512;\&#31639;&#27861;\&#23454;&#39564;&#1996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21508;&#31185;&#35838;&#20214;\&#31639;&#27861;&#35774;&#35745;&#19982;&#20998;&#26512;\&#31639;&#27861;\&#23454;&#39564;&#1996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21508;&#31185;&#35838;&#20214;\&#31639;&#27861;&#35774;&#35745;&#19982;&#20998;&#26512;\&#31639;&#27861;\&#23454;&#39564;&#1996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21508;&#31185;&#35838;&#20214;\&#31639;&#27861;&#35774;&#35745;&#19982;&#20998;&#26512;\&#31639;&#27861;\&#23454;&#39564;&#1996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21508;&#31185;&#35838;&#20214;\&#31639;&#27861;&#35774;&#35745;&#19982;&#20998;&#26512;\&#31639;&#27861;\&#23454;&#39564;&#1996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21508;&#31185;&#35838;&#20214;\&#31639;&#27861;&#35774;&#35745;&#19982;&#20998;&#26512;\&#31639;&#27861;\&#23454;&#39564;&#1996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21508;&#31185;&#35838;&#20214;\&#31639;&#27861;&#35774;&#35745;&#19982;&#20998;&#26512;\&#31639;&#27861;\&#23454;&#39564;&#19968;.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656865039521067"/>
          <c:y val="7.1724591959117678E-2"/>
          <c:w val="0.72010377897393718"/>
          <c:h val="0.8416746864975212"/>
        </c:manualLayout>
      </c:layout>
      <c:scatterChart>
        <c:scatterStyle val="smoothMarker"/>
        <c:varyColors val="0"/>
        <c:ser>
          <c:idx val="0"/>
          <c:order val="0"/>
          <c:tx>
            <c:strRef>
              <c:f>Sheet1!$A$7</c:f>
              <c:strCache>
                <c:ptCount val="1"/>
                <c:pt idx="0">
                  <c:v>Time/ms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Sheet1!$B$6:$I$6</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Sheet1!$B$7:$I$7</c:f>
              <c:numCache>
                <c:formatCode>General</c:formatCode>
                <c:ptCount val="8"/>
                <c:pt idx="0">
                  <c:v>37.65</c:v>
                </c:pt>
                <c:pt idx="1">
                  <c:v>153.44999999999999</c:v>
                </c:pt>
                <c:pt idx="2">
                  <c:v>345.7</c:v>
                </c:pt>
                <c:pt idx="3">
                  <c:v>619.9</c:v>
                </c:pt>
                <c:pt idx="4">
                  <c:v>955.85</c:v>
                </c:pt>
                <c:pt idx="5">
                  <c:v>1375.15</c:v>
                </c:pt>
                <c:pt idx="6">
                  <c:v>1870.3</c:v>
                </c:pt>
                <c:pt idx="7">
                  <c:v>2460.35</c:v>
                </c:pt>
              </c:numCache>
            </c:numRef>
          </c:yVal>
          <c:smooth val="1"/>
        </c:ser>
        <c:ser>
          <c:idx val="1"/>
          <c:order val="1"/>
          <c:tx>
            <c:v>'理论'</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Sheet1!$B$6:$I$6</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Sheet1!$B$8:$I$8</c:f>
              <c:numCache>
                <c:formatCode>General</c:formatCode>
                <c:ptCount val="8"/>
                <c:pt idx="0">
                  <c:v>37.65</c:v>
                </c:pt>
                <c:pt idx="1">
                  <c:v>150.6</c:v>
                </c:pt>
                <c:pt idx="2">
                  <c:v>338.85</c:v>
                </c:pt>
                <c:pt idx="3">
                  <c:v>602.4</c:v>
                </c:pt>
                <c:pt idx="4">
                  <c:v>941.25</c:v>
                </c:pt>
                <c:pt idx="5">
                  <c:v>1355.4</c:v>
                </c:pt>
                <c:pt idx="6">
                  <c:v>1844.85</c:v>
                </c:pt>
                <c:pt idx="7">
                  <c:v>2411.5</c:v>
                </c:pt>
              </c:numCache>
            </c:numRef>
          </c:yVal>
          <c:smooth val="1"/>
        </c:ser>
        <c:dLbls>
          <c:showLegendKey val="0"/>
          <c:showVal val="0"/>
          <c:showCatName val="0"/>
          <c:showSerName val="0"/>
          <c:showPercent val="0"/>
          <c:showBubbleSize val="0"/>
        </c:dLbls>
        <c:axId val="1197701920"/>
        <c:axId val="1197706272"/>
      </c:scatterChart>
      <c:valAx>
        <c:axId val="11977019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50000"/>
                  </a:schemeClr>
                </a:solidFill>
                <a:latin typeface="+mn-lt"/>
                <a:ea typeface="+mn-ea"/>
                <a:cs typeface="+mn-cs"/>
              </a:defRPr>
            </a:pPr>
            <a:endParaRPr lang="zh-CN"/>
          </a:p>
        </c:txPr>
        <c:crossAx val="1197706272"/>
        <c:crosses val="autoZero"/>
        <c:crossBetween val="midCat"/>
      </c:valAx>
      <c:valAx>
        <c:axId val="1197706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50000"/>
                  </a:schemeClr>
                </a:solidFill>
                <a:latin typeface="+mn-lt"/>
                <a:ea typeface="+mn-ea"/>
                <a:cs typeface="+mn-cs"/>
              </a:defRPr>
            </a:pPr>
            <a:endParaRPr lang="zh-CN"/>
          </a:p>
        </c:txPr>
        <c:crossAx val="1197701920"/>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Sheet1!$A$3</c:f>
              <c:strCache>
                <c:ptCount val="1"/>
                <c:pt idx="0">
                  <c:v>Time/ms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2500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Sheet1!$B$2:$I$2</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Sheet1!$B$3:$I$3</c:f>
              <c:numCache>
                <c:formatCode>General</c:formatCode>
                <c:ptCount val="8"/>
                <c:pt idx="0">
                  <c:v>139.6</c:v>
                </c:pt>
                <c:pt idx="1">
                  <c:v>640.15</c:v>
                </c:pt>
                <c:pt idx="2">
                  <c:v>1503.8</c:v>
                </c:pt>
                <c:pt idx="3">
                  <c:v>2719.25</c:v>
                </c:pt>
                <c:pt idx="4">
                  <c:v>4299.8</c:v>
                </c:pt>
                <c:pt idx="5">
                  <c:v>6230.8</c:v>
                </c:pt>
                <c:pt idx="6">
                  <c:v>8488.7999999999993</c:v>
                </c:pt>
                <c:pt idx="7">
                  <c:v>11177.5</c:v>
                </c:pt>
              </c:numCache>
            </c:numRef>
          </c:yVal>
          <c:smooth val="1"/>
        </c:ser>
        <c:ser>
          <c:idx val="1"/>
          <c:order val="1"/>
          <c:tx>
            <c:v>'理论'</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Sheet1!$B$2:$I$2</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Sheet1!$B$4:$I$4</c:f>
              <c:numCache>
                <c:formatCode>General</c:formatCode>
                <c:ptCount val="8"/>
                <c:pt idx="0">
                  <c:v>139.6</c:v>
                </c:pt>
                <c:pt idx="1">
                  <c:v>558.4</c:v>
                </c:pt>
                <c:pt idx="2">
                  <c:v>1256.4000000000001</c:v>
                </c:pt>
                <c:pt idx="3">
                  <c:v>2233.6</c:v>
                </c:pt>
                <c:pt idx="4">
                  <c:v>3490</c:v>
                </c:pt>
                <c:pt idx="5">
                  <c:v>5025.6000000000004</c:v>
                </c:pt>
                <c:pt idx="6">
                  <c:v>6840.4</c:v>
                </c:pt>
                <c:pt idx="7">
                  <c:v>8934.4</c:v>
                </c:pt>
              </c:numCache>
            </c:numRef>
          </c:yVal>
          <c:smooth val="1"/>
        </c:ser>
        <c:dLbls>
          <c:showLegendKey val="0"/>
          <c:showVal val="0"/>
          <c:showCatName val="0"/>
          <c:showSerName val="0"/>
          <c:showPercent val="0"/>
          <c:showBubbleSize val="0"/>
        </c:dLbls>
        <c:axId val="1197702464"/>
        <c:axId val="1197703008"/>
      </c:scatterChart>
      <c:valAx>
        <c:axId val="1197702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50000"/>
                  </a:schemeClr>
                </a:solidFill>
                <a:latin typeface="+mn-lt"/>
                <a:ea typeface="+mn-ea"/>
                <a:cs typeface="+mn-cs"/>
              </a:defRPr>
            </a:pPr>
            <a:endParaRPr lang="zh-CN"/>
          </a:p>
        </c:txPr>
        <c:crossAx val="1197703008"/>
        <c:crosses val="autoZero"/>
        <c:crossBetween val="midCat"/>
      </c:valAx>
      <c:valAx>
        <c:axId val="1197703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50000"/>
                  </a:schemeClr>
                </a:solidFill>
                <a:latin typeface="+mn-lt"/>
                <a:ea typeface="+mn-ea"/>
                <a:cs typeface="+mn-cs"/>
              </a:defRPr>
            </a:pPr>
            <a:endParaRPr lang="zh-CN"/>
          </a:p>
        </c:txPr>
        <c:crossAx val="1197702464"/>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Sheet1!$A$11</c:f>
              <c:strCache>
                <c:ptCount val="1"/>
                <c:pt idx="0">
                  <c:v>Time/ms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Sheet1!$B$10:$I$10</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Sheet1!$B$11:$I$11</c:f>
              <c:numCache>
                <c:formatCode>General</c:formatCode>
                <c:ptCount val="8"/>
                <c:pt idx="0">
                  <c:v>2.5</c:v>
                </c:pt>
                <c:pt idx="1">
                  <c:v>5.35</c:v>
                </c:pt>
                <c:pt idx="2">
                  <c:v>7.8</c:v>
                </c:pt>
                <c:pt idx="3">
                  <c:v>10.5</c:v>
                </c:pt>
                <c:pt idx="4">
                  <c:v>13.15</c:v>
                </c:pt>
                <c:pt idx="5">
                  <c:v>16.100000000000001</c:v>
                </c:pt>
                <c:pt idx="6">
                  <c:v>18.75</c:v>
                </c:pt>
                <c:pt idx="7">
                  <c:v>21.7</c:v>
                </c:pt>
              </c:numCache>
            </c:numRef>
          </c:yVal>
          <c:smooth val="1"/>
        </c:ser>
        <c:ser>
          <c:idx val="1"/>
          <c:order val="1"/>
          <c:tx>
            <c:v>理论</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Sheet1!$B$10:$I$10</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Sheet1!$B$12:$I$12</c:f>
              <c:numCache>
                <c:formatCode>General</c:formatCode>
                <c:ptCount val="8"/>
                <c:pt idx="0">
                  <c:v>2.5</c:v>
                </c:pt>
                <c:pt idx="1">
                  <c:v>5</c:v>
                </c:pt>
                <c:pt idx="2">
                  <c:v>7.5</c:v>
                </c:pt>
                <c:pt idx="3">
                  <c:v>10</c:v>
                </c:pt>
                <c:pt idx="4">
                  <c:v>12.5</c:v>
                </c:pt>
                <c:pt idx="5">
                  <c:v>15</c:v>
                </c:pt>
                <c:pt idx="6">
                  <c:v>17.5</c:v>
                </c:pt>
                <c:pt idx="7">
                  <c:v>20</c:v>
                </c:pt>
              </c:numCache>
            </c:numRef>
          </c:yVal>
          <c:smooth val="1"/>
        </c:ser>
        <c:dLbls>
          <c:showLegendKey val="0"/>
          <c:showVal val="0"/>
          <c:showCatName val="0"/>
          <c:showSerName val="0"/>
          <c:showPercent val="0"/>
          <c:showBubbleSize val="0"/>
        </c:dLbls>
        <c:axId val="1197706816"/>
        <c:axId val="1197707904"/>
      </c:scatterChart>
      <c:valAx>
        <c:axId val="1197706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50000"/>
                  </a:schemeClr>
                </a:solidFill>
                <a:latin typeface="+mn-lt"/>
                <a:ea typeface="+mn-ea"/>
                <a:cs typeface="+mn-cs"/>
              </a:defRPr>
            </a:pPr>
            <a:endParaRPr lang="zh-CN"/>
          </a:p>
        </c:txPr>
        <c:crossAx val="1197707904"/>
        <c:crosses val="autoZero"/>
        <c:crossBetween val="midCat"/>
      </c:valAx>
      <c:valAx>
        <c:axId val="1197707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50000"/>
                  </a:schemeClr>
                </a:solidFill>
                <a:latin typeface="+mn-lt"/>
                <a:ea typeface="+mn-ea"/>
                <a:cs typeface="+mn-cs"/>
              </a:defRPr>
            </a:pPr>
            <a:endParaRPr lang="zh-CN"/>
          </a:p>
        </c:txPr>
        <c:crossAx val="1197706816"/>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Sheet1!$A$15</c:f>
              <c:strCache>
                <c:ptCount val="1"/>
                <c:pt idx="0">
                  <c:v>Time/ms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Sheet1!$B$14:$I$14</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Sheet1!$B$15:$I$15</c:f>
              <c:numCache>
                <c:formatCode>General</c:formatCode>
                <c:ptCount val="8"/>
                <c:pt idx="0">
                  <c:v>0.6</c:v>
                </c:pt>
                <c:pt idx="1">
                  <c:v>1.25</c:v>
                </c:pt>
                <c:pt idx="2">
                  <c:v>1.85</c:v>
                </c:pt>
                <c:pt idx="3">
                  <c:v>2.8</c:v>
                </c:pt>
                <c:pt idx="4">
                  <c:v>3.55</c:v>
                </c:pt>
                <c:pt idx="5">
                  <c:v>4</c:v>
                </c:pt>
                <c:pt idx="6">
                  <c:v>4.75</c:v>
                </c:pt>
                <c:pt idx="7">
                  <c:v>5.65</c:v>
                </c:pt>
              </c:numCache>
            </c:numRef>
          </c:yVal>
          <c:smooth val="1"/>
        </c:ser>
        <c:ser>
          <c:idx val="1"/>
          <c:order val="1"/>
          <c:tx>
            <c:v>理论</c:v>
          </c:tx>
          <c:spPr>
            <a:ln w="19050" cap="rnd">
              <a:solidFill>
                <a:schemeClr val="accent3"/>
              </a:solidFill>
              <a:round/>
            </a:ln>
            <a:effectLst/>
          </c:spPr>
          <c:marker>
            <c:symbol val="circle"/>
            <c:size val="5"/>
            <c:spPr>
              <a:solidFill>
                <a:schemeClr val="accent3"/>
              </a:solidFill>
              <a:ln w="9525">
                <a:solidFill>
                  <a:schemeClr val="accent3"/>
                </a:solidFill>
              </a:ln>
              <a:effectLst/>
            </c:spPr>
          </c:marker>
          <c:dLbls>
            <c:dLbl>
              <c:idx val="0"/>
              <c:layout>
                <c:manualLayout>
                  <c:x val="-5.9329125729834227E-4"/>
                  <c:y val="2.915510897451034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9.9534789385596206E-3"/>
                  <c:y val="2.38629939480983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400989830205316E-2"/>
                  <c:y val="2.209895560596105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2841122510252915E-2"/>
                  <c:y val="3.97393390273342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3.0448697474160288E-3"/>
                  <c:y val="4.150337736947157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1241232384919064E-2"/>
                  <c:y val="7.6784422013531708E-2"/>
                </c:manualLayout>
              </c:layout>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extLst>
                <c:ext xmlns:c15="http://schemas.microsoft.com/office/drawing/2012/chart" uri="{CE6537A1-D6FC-4f65-9D91-7224C49458BB}">
                  <c15:layout>
                    <c:manualLayout>
                      <c:w val="5.1891744707490653E-2"/>
                      <c:h val="7.7520734395552959E-2"/>
                    </c:manualLayout>
                  </c15:layout>
                </c:ext>
              </c:extLst>
            </c:dLbl>
            <c:dLbl>
              <c:idx val="6"/>
              <c:layout>
                <c:manualLayout>
                  <c:x val="-1.0812912828506162E-2"/>
                  <c:y val="5.385164576443281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0812912828506088E-2"/>
                  <c:y val="4.3267415711608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Sheet1!$B$14:$I$14</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Sheet1!$B$16:$I$16</c:f>
              <c:numCache>
                <c:formatCode>General</c:formatCode>
                <c:ptCount val="8"/>
                <c:pt idx="0">
                  <c:v>0.6</c:v>
                </c:pt>
                <c:pt idx="1">
                  <c:v>1.2</c:v>
                </c:pt>
                <c:pt idx="2">
                  <c:v>1.8</c:v>
                </c:pt>
                <c:pt idx="3">
                  <c:v>2.4</c:v>
                </c:pt>
                <c:pt idx="4">
                  <c:v>3</c:v>
                </c:pt>
                <c:pt idx="5">
                  <c:v>3.6</c:v>
                </c:pt>
                <c:pt idx="6">
                  <c:v>4.2</c:v>
                </c:pt>
                <c:pt idx="7">
                  <c:v>4.8</c:v>
                </c:pt>
              </c:numCache>
            </c:numRef>
          </c:yVal>
          <c:smooth val="1"/>
        </c:ser>
        <c:dLbls>
          <c:showLegendKey val="0"/>
          <c:showVal val="0"/>
          <c:showCatName val="0"/>
          <c:showSerName val="0"/>
          <c:showPercent val="0"/>
          <c:showBubbleSize val="0"/>
        </c:dLbls>
        <c:axId val="1197708448"/>
        <c:axId val="1197710080"/>
      </c:scatterChart>
      <c:valAx>
        <c:axId val="1197708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zh-CN"/>
          </a:p>
        </c:txPr>
        <c:crossAx val="1197710080"/>
        <c:crosses val="autoZero"/>
        <c:crossBetween val="midCat"/>
      </c:valAx>
      <c:valAx>
        <c:axId val="119771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4000" b="1" i="0" u="none" strike="noStrike" kern="1200" baseline="0">
                <a:solidFill>
                  <a:schemeClr val="tx1">
                    <a:lumMod val="65000"/>
                    <a:lumOff val="35000"/>
                  </a:schemeClr>
                </a:solidFill>
                <a:latin typeface="+mn-lt"/>
                <a:ea typeface="+mn-ea"/>
                <a:cs typeface="+mn-cs"/>
              </a:defRPr>
            </a:pPr>
            <a:endParaRPr lang="zh-CN"/>
          </a:p>
        </c:txPr>
        <c:crossAx val="1197708448"/>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914260717410323E-2"/>
          <c:y val="4.6296296296296294E-2"/>
          <c:w val="0.74979374453193337"/>
          <c:h val="0.84630431612715074"/>
        </c:manualLayout>
      </c:layout>
      <c:scatterChart>
        <c:scatterStyle val="smoothMarker"/>
        <c:varyColors val="0"/>
        <c:ser>
          <c:idx val="0"/>
          <c:order val="0"/>
          <c:tx>
            <c:strRef>
              <c:f>Sheet1!$A$17</c:f>
              <c:strCache>
                <c:ptCount val="1"/>
                <c:pt idx="0">
                  <c:v>Time/ms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Sheet1!$B$16:$I$16</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Sheet1!$B$17:$I$17</c:f>
              <c:numCache>
                <c:formatCode>General</c:formatCode>
                <c:ptCount val="8"/>
                <c:pt idx="0">
                  <c:v>14.75</c:v>
                </c:pt>
                <c:pt idx="1">
                  <c:v>60.3</c:v>
                </c:pt>
                <c:pt idx="2">
                  <c:v>133.94999999999999</c:v>
                </c:pt>
                <c:pt idx="3">
                  <c:v>239.55</c:v>
                </c:pt>
                <c:pt idx="4">
                  <c:v>371.55</c:v>
                </c:pt>
                <c:pt idx="5">
                  <c:v>533.65</c:v>
                </c:pt>
                <c:pt idx="6">
                  <c:v>745.9</c:v>
                </c:pt>
                <c:pt idx="7">
                  <c:v>946.55</c:v>
                </c:pt>
              </c:numCache>
            </c:numRef>
          </c:yVal>
          <c:smooth val="1"/>
        </c:ser>
        <c:ser>
          <c:idx val="1"/>
          <c:order val="1"/>
          <c:tx>
            <c:v>'理论'</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Sheet1!$B$16:$I$16</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Sheet1!$B$18:$I$18</c:f>
              <c:numCache>
                <c:formatCode>General</c:formatCode>
                <c:ptCount val="8"/>
                <c:pt idx="0">
                  <c:v>14.75</c:v>
                </c:pt>
                <c:pt idx="1">
                  <c:v>59</c:v>
                </c:pt>
                <c:pt idx="2">
                  <c:v>132.75</c:v>
                </c:pt>
                <c:pt idx="3">
                  <c:v>236</c:v>
                </c:pt>
                <c:pt idx="4">
                  <c:v>368.75</c:v>
                </c:pt>
                <c:pt idx="5">
                  <c:v>531</c:v>
                </c:pt>
                <c:pt idx="6">
                  <c:v>722.75</c:v>
                </c:pt>
                <c:pt idx="7">
                  <c:v>944</c:v>
                </c:pt>
              </c:numCache>
            </c:numRef>
          </c:yVal>
          <c:smooth val="1"/>
        </c:ser>
        <c:dLbls>
          <c:showLegendKey val="0"/>
          <c:showVal val="0"/>
          <c:showCatName val="0"/>
          <c:showSerName val="0"/>
          <c:showPercent val="0"/>
          <c:showBubbleSize val="0"/>
        </c:dLbls>
        <c:axId val="1197712256"/>
        <c:axId val="1197708992"/>
      </c:scatterChart>
      <c:valAx>
        <c:axId val="1197712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zh-CN"/>
          </a:p>
        </c:txPr>
        <c:crossAx val="1197708992"/>
        <c:crosses val="autoZero"/>
        <c:crossBetween val="midCat"/>
      </c:valAx>
      <c:valAx>
        <c:axId val="1197708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zh-CN"/>
          </a:p>
        </c:txPr>
        <c:crossAx val="1197712256"/>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冒泡</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Sheet1!$B$2:$I$2</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Sheet1!$B$3:$I$3</c:f>
              <c:numCache>
                <c:formatCode>General</c:formatCode>
                <c:ptCount val="8"/>
                <c:pt idx="0">
                  <c:v>139.6</c:v>
                </c:pt>
                <c:pt idx="1">
                  <c:v>640.15</c:v>
                </c:pt>
                <c:pt idx="2">
                  <c:v>1503.8</c:v>
                </c:pt>
                <c:pt idx="3">
                  <c:v>2719.25</c:v>
                </c:pt>
                <c:pt idx="4">
                  <c:v>4299.8</c:v>
                </c:pt>
                <c:pt idx="5">
                  <c:v>6230.8</c:v>
                </c:pt>
                <c:pt idx="6">
                  <c:v>8488.7999999999993</c:v>
                </c:pt>
                <c:pt idx="7">
                  <c:v>11177.5</c:v>
                </c:pt>
              </c:numCache>
            </c:numRef>
          </c:yVal>
          <c:smooth val="0"/>
        </c:ser>
        <c:ser>
          <c:idx val="1"/>
          <c:order val="1"/>
          <c:tx>
            <c:v>选择</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Sheet1!$B$6:$I$6</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Sheet1!$B$7:$I$7</c:f>
              <c:numCache>
                <c:formatCode>General</c:formatCode>
                <c:ptCount val="8"/>
                <c:pt idx="0">
                  <c:v>37.65</c:v>
                </c:pt>
                <c:pt idx="1">
                  <c:v>153.44999999999999</c:v>
                </c:pt>
                <c:pt idx="2">
                  <c:v>345.7</c:v>
                </c:pt>
                <c:pt idx="3">
                  <c:v>619.9</c:v>
                </c:pt>
                <c:pt idx="4">
                  <c:v>955.85</c:v>
                </c:pt>
                <c:pt idx="5">
                  <c:v>1375.15</c:v>
                </c:pt>
                <c:pt idx="6">
                  <c:v>1870.3</c:v>
                </c:pt>
                <c:pt idx="7">
                  <c:v>2460.35</c:v>
                </c:pt>
              </c:numCache>
            </c:numRef>
          </c:yVal>
          <c:smooth val="0"/>
        </c:ser>
        <c:ser>
          <c:idx val="2"/>
          <c:order val="2"/>
          <c:tx>
            <c:v>插入</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Sheet1!$B$18:$I$18</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Sheet1!$B$19:$I$19</c:f>
              <c:numCache>
                <c:formatCode>General</c:formatCode>
                <c:ptCount val="8"/>
                <c:pt idx="0">
                  <c:v>14.75</c:v>
                </c:pt>
                <c:pt idx="1">
                  <c:v>60.3</c:v>
                </c:pt>
                <c:pt idx="2">
                  <c:v>133.94999999999999</c:v>
                </c:pt>
                <c:pt idx="3">
                  <c:v>239.55</c:v>
                </c:pt>
                <c:pt idx="4">
                  <c:v>371.55</c:v>
                </c:pt>
                <c:pt idx="5">
                  <c:v>533.65</c:v>
                </c:pt>
                <c:pt idx="6">
                  <c:v>745.9</c:v>
                </c:pt>
                <c:pt idx="7">
                  <c:v>946.55</c:v>
                </c:pt>
              </c:numCache>
            </c:numRef>
          </c:yVal>
          <c:smooth val="0"/>
        </c:ser>
        <c:dLbls>
          <c:showLegendKey val="0"/>
          <c:showVal val="0"/>
          <c:showCatName val="0"/>
          <c:showSerName val="0"/>
          <c:showPercent val="0"/>
          <c:showBubbleSize val="0"/>
        </c:dLbls>
        <c:axId val="1260493776"/>
        <c:axId val="1260494320"/>
      </c:scatterChart>
      <c:valAx>
        <c:axId val="12604937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zh-CN"/>
          </a:p>
        </c:txPr>
        <c:crossAx val="1260494320"/>
        <c:crosses val="autoZero"/>
        <c:crossBetween val="midCat"/>
      </c:valAx>
      <c:valAx>
        <c:axId val="1260494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zh-CN"/>
          </a:p>
        </c:txPr>
        <c:crossAx val="1260493776"/>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合并</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Sheet1!$B$10:$I$10</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Sheet1!$B$11:$I$11</c:f>
              <c:numCache>
                <c:formatCode>General</c:formatCode>
                <c:ptCount val="8"/>
                <c:pt idx="0">
                  <c:v>2.5</c:v>
                </c:pt>
                <c:pt idx="1">
                  <c:v>5.35</c:v>
                </c:pt>
                <c:pt idx="2">
                  <c:v>7.8</c:v>
                </c:pt>
                <c:pt idx="3">
                  <c:v>10.5</c:v>
                </c:pt>
                <c:pt idx="4">
                  <c:v>13.15</c:v>
                </c:pt>
                <c:pt idx="5">
                  <c:v>16.100000000000001</c:v>
                </c:pt>
                <c:pt idx="6">
                  <c:v>18.75</c:v>
                </c:pt>
                <c:pt idx="7">
                  <c:v>21.7</c:v>
                </c:pt>
              </c:numCache>
            </c:numRef>
          </c:yVal>
          <c:smooth val="0"/>
        </c:ser>
        <c:ser>
          <c:idx val="1"/>
          <c:order val="1"/>
          <c:tx>
            <c:v>快速</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Sheet1!$B$14:$I$14</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Sheet1!$B$15:$I$15</c:f>
              <c:numCache>
                <c:formatCode>General</c:formatCode>
                <c:ptCount val="8"/>
                <c:pt idx="0">
                  <c:v>0.6</c:v>
                </c:pt>
                <c:pt idx="1">
                  <c:v>1.25</c:v>
                </c:pt>
                <c:pt idx="2">
                  <c:v>1.85</c:v>
                </c:pt>
                <c:pt idx="3">
                  <c:v>2.8</c:v>
                </c:pt>
                <c:pt idx="4">
                  <c:v>3.55</c:v>
                </c:pt>
                <c:pt idx="5">
                  <c:v>4</c:v>
                </c:pt>
                <c:pt idx="6">
                  <c:v>4.75</c:v>
                </c:pt>
                <c:pt idx="7">
                  <c:v>5.65</c:v>
                </c:pt>
              </c:numCache>
            </c:numRef>
          </c:yVal>
          <c:smooth val="0"/>
        </c:ser>
        <c:dLbls>
          <c:showLegendKey val="0"/>
          <c:showVal val="0"/>
          <c:showCatName val="0"/>
          <c:showSerName val="0"/>
          <c:showPercent val="0"/>
          <c:showBubbleSize val="0"/>
        </c:dLbls>
        <c:axId val="1260500848"/>
        <c:axId val="1260494864"/>
      </c:scatterChart>
      <c:valAx>
        <c:axId val="1260500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1260494864"/>
        <c:crosses val="autoZero"/>
        <c:crossBetween val="midCat"/>
      </c:valAx>
      <c:valAx>
        <c:axId val="1260494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zh-CN"/>
          </a:p>
        </c:txPr>
        <c:crossAx val="1260500848"/>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693236294989945E-2"/>
          <c:y val="4.7619047619047616E-2"/>
          <c:w val="0.87371370376810154"/>
          <c:h val="0.89143407074115733"/>
        </c:manualLayout>
      </c:layout>
      <c:scatterChart>
        <c:scatterStyle val="smoothMarker"/>
        <c:varyColors val="0"/>
        <c:ser>
          <c:idx val="0"/>
          <c:order val="0"/>
          <c:tx>
            <c:v>冒泡</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Sheet1!$B$2:$I$2</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Sheet1!$B$3:$I$3</c:f>
              <c:numCache>
                <c:formatCode>General</c:formatCode>
                <c:ptCount val="8"/>
                <c:pt idx="0">
                  <c:v>140.15</c:v>
                </c:pt>
                <c:pt idx="1">
                  <c:v>642.1</c:v>
                </c:pt>
                <c:pt idx="2">
                  <c:v>1504.1</c:v>
                </c:pt>
                <c:pt idx="3">
                  <c:v>2795.55</c:v>
                </c:pt>
                <c:pt idx="4">
                  <c:v>4359.75</c:v>
                </c:pt>
                <c:pt idx="5">
                  <c:v>6280.15</c:v>
                </c:pt>
                <c:pt idx="6">
                  <c:v>8715.6</c:v>
                </c:pt>
                <c:pt idx="7">
                  <c:v>11134</c:v>
                </c:pt>
              </c:numCache>
            </c:numRef>
          </c:yVal>
          <c:smooth val="1"/>
        </c:ser>
        <c:ser>
          <c:idx val="1"/>
          <c:order val="1"/>
          <c:tx>
            <c:v>选择</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Sheet1!$B$5:$I$5</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Sheet1!$B$6:$I$6</c:f>
              <c:numCache>
                <c:formatCode>General</c:formatCode>
                <c:ptCount val="8"/>
                <c:pt idx="0">
                  <c:v>38.700000000000003</c:v>
                </c:pt>
                <c:pt idx="1">
                  <c:v>151.44999999999999</c:v>
                </c:pt>
                <c:pt idx="2">
                  <c:v>335.3</c:v>
                </c:pt>
                <c:pt idx="3">
                  <c:v>591.6</c:v>
                </c:pt>
                <c:pt idx="4">
                  <c:v>925.6</c:v>
                </c:pt>
                <c:pt idx="5">
                  <c:v>1327.7</c:v>
                </c:pt>
                <c:pt idx="6">
                  <c:v>1806.3</c:v>
                </c:pt>
                <c:pt idx="7">
                  <c:v>2371</c:v>
                </c:pt>
              </c:numCache>
            </c:numRef>
          </c:yVal>
          <c:smooth val="1"/>
        </c:ser>
        <c:ser>
          <c:idx val="2"/>
          <c:order val="2"/>
          <c:tx>
            <c:v>合并</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Sheet1!$B$8:$I$8</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Sheet1!$B$9:$I$9</c:f>
              <c:numCache>
                <c:formatCode>General</c:formatCode>
                <c:ptCount val="8"/>
                <c:pt idx="0">
                  <c:v>2.5</c:v>
                </c:pt>
                <c:pt idx="1">
                  <c:v>5.35</c:v>
                </c:pt>
                <c:pt idx="2">
                  <c:v>7.8</c:v>
                </c:pt>
                <c:pt idx="3">
                  <c:v>10.5</c:v>
                </c:pt>
                <c:pt idx="4">
                  <c:v>13.15</c:v>
                </c:pt>
                <c:pt idx="5">
                  <c:v>16.100000000000001</c:v>
                </c:pt>
                <c:pt idx="6">
                  <c:v>18.75</c:v>
                </c:pt>
                <c:pt idx="7">
                  <c:v>21.7</c:v>
                </c:pt>
              </c:numCache>
            </c:numRef>
          </c:yVal>
          <c:smooth val="1"/>
        </c:ser>
        <c:ser>
          <c:idx val="3"/>
          <c:order val="3"/>
          <c:tx>
            <c:v>快排</c:v>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Sheet1!$B$11:$I$11</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Sheet1!$B$12:$I$12</c:f>
              <c:numCache>
                <c:formatCode>General</c:formatCode>
                <c:ptCount val="8"/>
                <c:pt idx="0">
                  <c:v>0.9</c:v>
                </c:pt>
                <c:pt idx="1">
                  <c:v>1.25</c:v>
                </c:pt>
                <c:pt idx="2">
                  <c:v>2</c:v>
                </c:pt>
                <c:pt idx="3">
                  <c:v>2.65</c:v>
                </c:pt>
                <c:pt idx="4">
                  <c:v>3.25</c:v>
                </c:pt>
                <c:pt idx="5">
                  <c:v>4.05</c:v>
                </c:pt>
                <c:pt idx="6">
                  <c:v>5</c:v>
                </c:pt>
                <c:pt idx="7">
                  <c:v>5.65</c:v>
                </c:pt>
              </c:numCache>
            </c:numRef>
          </c:yVal>
          <c:smooth val="1"/>
        </c:ser>
        <c:ser>
          <c:idx val="4"/>
          <c:order val="4"/>
          <c:tx>
            <c:v>插入</c:v>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Sheet1!$B$14:$I$14</c:f>
              <c:numCache>
                <c:formatCode>General</c:formatCode>
                <c:ptCount val="8"/>
                <c:pt idx="0">
                  <c:v>10000</c:v>
                </c:pt>
                <c:pt idx="1">
                  <c:v>20000</c:v>
                </c:pt>
                <c:pt idx="2">
                  <c:v>30000</c:v>
                </c:pt>
                <c:pt idx="3">
                  <c:v>40000</c:v>
                </c:pt>
                <c:pt idx="4">
                  <c:v>50000</c:v>
                </c:pt>
                <c:pt idx="5">
                  <c:v>60000</c:v>
                </c:pt>
                <c:pt idx="6">
                  <c:v>70000</c:v>
                </c:pt>
                <c:pt idx="7">
                  <c:v>80000</c:v>
                </c:pt>
              </c:numCache>
            </c:numRef>
          </c:xVal>
          <c:yVal>
            <c:numRef>
              <c:f>Sheet1!$B$15:$I$15</c:f>
              <c:numCache>
                <c:formatCode>General</c:formatCode>
                <c:ptCount val="8"/>
                <c:pt idx="0">
                  <c:v>15.3</c:v>
                </c:pt>
                <c:pt idx="1">
                  <c:v>60.3</c:v>
                </c:pt>
                <c:pt idx="2">
                  <c:v>138.6</c:v>
                </c:pt>
                <c:pt idx="3">
                  <c:v>245.5</c:v>
                </c:pt>
                <c:pt idx="4">
                  <c:v>388.8</c:v>
                </c:pt>
                <c:pt idx="5">
                  <c:v>548.9</c:v>
                </c:pt>
                <c:pt idx="6">
                  <c:v>745.9</c:v>
                </c:pt>
                <c:pt idx="7">
                  <c:v>969.3</c:v>
                </c:pt>
              </c:numCache>
            </c:numRef>
          </c:yVal>
          <c:smooth val="1"/>
        </c:ser>
        <c:dLbls>
          <c:showLegendKey val="0"/>
          <c:showVal val="0"/>
          <c:showCatName val="0"/>
          <c:showSerName val="0"/>
          <c:showPercent val="0"/>
          <c:showBubbleSize val="0"/>
        </c:dLbls>
        <c:axId val="1260489424"/>
        <c:axId val="1260500304"/>
      </c:scatterChart>
      <c:valAx>
        <c:axId val="12604894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260500304"/>
        <c:crosses val="autoZero"/>
        <c:crossBetween val="midCat"/>
      </c:valAx>
      <c:valAx>
        <c:axId val="1260500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zh-CN"/>
          </a:p>
        </c:txPr>
        <c:crossAx val="1260489424"/>
        <c:crosses val="autoZero"/>
        <c:crossBetween val="midCat"/>
      </c:valAx>
      <c:spPr>
        <a:noFill/>
        <a:ln>
          <a:noFill/>
        </a:ln>
        <a:effectLst/>
      </c:spPr>
    </c:plotArea>
    <c:legend>
      <c:legendPos val="r"/>
      <c:layout>
        <c:manualLayout>
          <c:xMode val="edge"/>
          <c:yMode val="edge"/>
          <c:x val="0.8410843096388837"/>
          <c:y val="0.3371485620749019"/>
          <c:w val="0.12096567475249147"/>
          <c:h val="0.32570273473880279"/>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defRPr>
            </a:lvl1pPr>
          </a:lstStyle>
          <a:p>
            <a:fld id="{EFC10EE1-B198-C942-8235-326C972CBB30}" type="datetimeFigureOut">
              <a:rPr lang="en-US" smtClean="0"/>
              <a:pPr/>
              <a:t>9/22/2017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微软雅黑" panose="020B0503020204020204" pitchFamily="34" charset="-122"/>
        <a:ea typeface="+mn-ea"/>
        <a:cs typeface="+mn-cs"/>
      </a:defRPr>
    </a:lvl1pPr>
    <a:lvl2pPr marL="914217" algn="l" defTabSz="914217" rtl="0" eaLnBrk="1" latinLnBrk="0" hangingPunct="1">
      <a:defRPr sz="2400" kern="1200">
        <a:solidFill>
          <a:schemeClr val="tx1"/>
        </a:solidFill>
        <a:latin typeface="微软雅黑" panose="020B0503020204020204" pitchFamily="34" charset="-122"/>
        <a:ea typeface="+mn-ea"/>
        <a:cs typeface="+mn-cs"/>
      </a:defRPr>
    </a:lvl2pPr>
    <a:lvl3pPr marL="1828434" algn="l" defTabSz="914217" rtl="0" eaLnBrk="1" latinLnBrk="0" hangingPunct="1">
      <a:defRPr sz="2400" kern="1200">
        <a:solidFill>
          <a:schemeClr val="tx1"/>
        </a:solidFill>
        <a:latin typeface="微软雅黑" panose="020B0503020204020204" pitchFamily="34" charset="-122"/>
        <a:ea typeface="+mn-ea"/>
        <a:cs typeface="+mn-cs"/>
      </a:defRPr>
    </a:lvl3pPr>
    <a:lvl4pPr marL="2742651" algn="l" defTabSz="914217" rtl="0" eaLnBrk="1" latinLnBrk="0" hangingPunct="1">
      <a:defRPr sz="2400" kern="1200">
        <a:solidFill>
          <a:schemeClr val="tx1"/>
        </a:solidFill>
        <a:latin typeface="微软雅黑" panose="020B0503020204020204" pitchFamily="34" charset="-122"/>
        <a:ea typeface="+mn-ea"/>
        <a:cs typeface="+mn-cs"/>
      </a:defRPr>
    </a:lvl4pPr>
    <a:lvl5pPr marL="3656868" algn="l" defTabSz="914217" rtl="0" eaLnBrk="1" latinLnBrk="0" hangingPunct="1">
      <a:defRPr sz="2400" kern="1200">
        <a:solidFill>
          <a:schemeClr val="tx1"/>
        </a:solidFill>
        <a:latin typeface="微软雅黑" panose="020B0503020204020204" pitchFamily="34" charset="-122"/>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24</a:t>
            </a:fld>
            <a:endParaRPr lang="en-US" dirty="0"/>
          </a:p>
        </p:txBody>
      </p:sp>
    </p:spTree>
    <p:extLst>
      <p:ext uri="{BB962C8B-B14F-4D97-AF65-F5344CB8AC3E}">
        <p14:creationId xmlns:p14="http://schemas.microsoft.com/office/powerpoint/2010/main" val="358780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958061" y="3957748"/>
            <a:ext cx="9112724" cy="8310562"/>
          </a:xfrm>
        </p:spPr>
        <p:txBody>
          <a:bodyPr anchor="t"/>
          <a:lstStyle>
            <a:lvl1pPr marL="0" indent="0" algn="ctr">
              <a:buNone/>
              <a:defRPr/>
            </a:lvl1pPr>
          </a:lstStyle>
          <a:p>
            <a:r>
              <a:rPr lang="en-US" dirty="0" smtClean="0"/>
              <a:t>Drag picture to placeholder or click icon to add</a:t>
            </a:r>
            <a:endParaRPr lang="id-ID"/>
          </a:p>
        </p:txBody>
      </p:sp>
      <p:sp>
        <p:nvSpPr>
          <p:cNvPr id="9" name="Oval 8"/>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0" name="TextBox 9"/>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63701551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4" name="Oval 13"/>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5" name="TextBox 14"/>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14" name="Oval 13"/>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5" name="TextBox 14"/>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23" name="Picture Placeholder 22"/>
          <p:cNvSpPr>
            <a:spLocks noGrp="1" noChangeAspect="1"/>
          </p:cNvSpPr>
          <p:nvPr>
            <p:ph type="pic" sz="quarter" idx="15"/>
          </p:nvPr>
        </p:nvSpPr>
        <p:spPr>
          <a:xfrm>
            <a:off x="10055781" y="2521311"/>
            <a:ext cx="4266088" cy="4267199"/>
          </a:xfrm>
          <a:prstGeom prst="ellipse">
            <a:avLst/>
          </a:prstGeom>
        </p:spPr>
        <p:txBody>
          <a:bodyPr>
            <a:normAutofit/>
          </a:bodyPr>
          <a:lstStyle>
            <a:lvl1pPr marL="0" indent="0">
              <a:buNone/>
              <a:defRPr sz="3200"/>
            </a:lvl1pPr>
          </a:lstStyle>
          <a:p>
            <a:endParaRPr lang="en-US" dirty="0"/>
          </a:p>
        </p:txBody>
      </p:sp>
    </p:spTree>
    <p:extLst>
      <p:ext uri="{BB962C8B-B14F-4D97-AF65-F5344CB8AC3E}">
        <p14:creationId xmlns:p14="http://schemas.microsoft.com/office/powerpoint/2010/main" val="46089500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6" name="Oval 1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7" name="TextBox 1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1" name="Picture Placeholder 2"/>
          <p:cNvSpPr>
            <a:spLocks noGrp="1" noChangeAspect="1"/>
          </p:cNvSpPr>
          <p:nvPr>
            <p:ph type="pic" sz="quarter" idx="23"/>
          </p:nvPr>
        </p:nvSpPr>
        <p:spPr>
          <a:xfrm>
            <a:off x="23084" y="4391316"/>
            <a:ext cx="24377644" cy="4250173"/>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307178346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Individual">
    <p:spTree>
      <p:nvGrpSpPr>
        <p:cNvPr id="1" name=""/>
        <p:cNvGrpSpPr/>
        <p:nvPr/>
      </p:nvGrpSpPr>
      <p:grpSpPr>
        <a:xfrm>
          <a:off x="0" y="0"/>
          <a:ext cx="0" cy="0"/>
          <a:chOff x="0" y="0"/>
          <a:chExt cx="0" cy="0"/>
        </a:xfrm>
      </p:grpSpPr>
      <p:sp>
        <p:nvSpPr>
          <p:cNvPr id="10" name="Oval 9"/>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1" name="TextBox 10"/>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5" name="Picture Placeholder 14"/>
          <p:cNvSpPr>
            <a:spLocks noGrp="1" noChangeAspect="1"/>
          </p:cNvSpPr>
          <p:nvPr>
            <p:ph type="pic" sz="quarter" idx="10"/>
          </p:nvPr>
        </p:nvSpPr>
        <p:spPr>
          <a:xfrm>
            <a:off x="4167691" y="4000500"/>
            <a:ext cx="6411832" cy="6276976"/>
          </a:xfrm>
        </p:spPr>
        <p:txBody>
          <a:bodyPr>
            <a:normAutofit/>
          </a:bodyPr>
          <a:lstStyle>
            <a:lvl1pPr marL="0" indent="0">
              <a:buNone/>
              <a:defRPr sz="3200">
                <a:solidFill>
                  <a:schemeClr val="accent1"/>
                </a:solidFill>
              </a:defRPr>
            </a:lvl1pPr>
          </a:lstStyle>
          <a:p>
            <a:endParaRPr lang="id-ID" dirty="0"/>
          </a:p>
        </p:txBody>
      </p:sp>
    </p:spTree>
    <p:extLst>
      <p:ext uri="{BB962C8B-B14F-4D97-AF65-F5344CB8AC3E}">
        <p14:creationId xmlns:p14="http://schemas.microsoft.com/office/powerpoint/2010/main" val="73459153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88924403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Meet_the_team1">
    <p:spTree>
      <p:nvGrpSpPr>
        <p:cNvPr id="1" name=""/>
        <p:cNvGrpSpPr/>
        <p:nvPr/>
      </p:nvGrpSpPr>
      <p:grpSpPr>
        <a:xfrm>
          <a:off x="0" y="0"/>
          <a:ext cx="0" cy="0"/>
          <a:chOff x="0" y="0"/>
          <a:chExt cx="0" cy="0"/>
        </a:xfrm>
      </p:grpSpPr>
      <p:sp>
        <p:nvSpPr>
          <p:cNvPr id="11" name="Oval 10"/>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2" name="TextBox 11"/>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5" name="Picture Placeholder 22"/>
          <p:cNvSpPr>
            <a:spLocks noGrp="1" noChangeAspect="1"/>
          </p:cNvSpPr>
          <p:nvPr>
            <p:ph type="pic" sz="quarter" idx="14"/>
          </p:nvPr>
        </p:nvSpPr>
        <p:spPr>
          <a:xfrm>
            <a:off x="2579913" y="4265907"/>
            <a:ext cx="3643948" cy="3649131"/>
          </a:xfrm>
        </p:spPr>
        <p:txBody>
          <a:bodyPr>
            <a:normAutofit/>
          </a:bodyPr>
          <a:lstStyle>
            <a:lvl1pPr marL="0" indent="0">
              <a:buNone/>
              <a:defRPr sz="32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8" name="Picture Placeholder 22"/>
          <p:cNvSpPr>
            <a:spLocks noGrp="1" noChangeAspect="1"/>
          </p:cNvSpPr>
          <p:nvPr>
            <p:ph type="pic" sz="quarter" idx="15"/>
          </p:nvPr>
        </p:nvSpPr>
        <p:spPr>
          <a:xfrm>
            <a:off x="7791465" y="4265907"/>
            <a:ext cx="3643948" cy="3649131"/>
          </a:xfrm>
        </p:spPr>
        <p:txBody>
          <a:bodyPr>
            <a:normAutofit/>
          </a:bodyPr>
          <a:lstStyle>
            <a:lvl1pPr marL="0" indent="0">
              <a:buNone/>
              <a:defRPr sz="32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9" name="Picture Placeholder 22"/>
          <p:cNvSpPr>
            <a:spLocks noGrp="1" noChangeAspect="1"/>
          </p:cNvSpPr>
          <p:nvPr>
            <p:ph type="pic" sz="quarter" idx="16"/>
          </p:nvPr>
        </p:nvSpPr>
        <p:spPr>
          <a:xfrm>
            <a:off x="13096308" y="4265907"/>
            <a:ext cx="3643948" cy="3649131"/>
          </a:xfrm>
        </p:spPr>
        <p:txBody>
          <a:bodyPr>
            <a:normAutofit/>
          </a:bodyPr>
          <a:lstStyle>
            <a:lvl1pPr marL="0" indent="0">
              <a:buNone/>
              <a:defRPr sz="32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20" name="Picture Placeholder 22"/>
          <p:cNvSpPr>
            <a:spLocks noGrp="1" noChangeAspect="1"/>
          </p:cNvSpPr>
          <p:nvPr>
            <p:ph type="pic" sz="quarter" idx="17"/>
          </p:nvPr>
        </p:nvSpPr>
        <p:spPr>
          <a:xfrm>
            <a:off x="18265385" y="4265907"/>
            <a:ext cx="3643948" cy="3649131"/>
          </a:xfrm>
        </p:spPr>
        <p:txBody>
          <a:bodyPr>
            <a:normAutofit/>
          </a:bodyPr>
          <a:lstStyle>
            <a:lvl1pPr marL="0" indent="0">
              <a:buNone/>
              <a:defRPr sz="32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2435279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orftfolio-6">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3" y="1"/>
            <a:ext cx="4876222" cy="3961741"/>
          </a:xfrm>
        </p:spPr>
        <p:txBody>
          <a:bodyPr>
            <a:normAutofit/>
          </a:bodyPr>
          <a:lstStyle>
            <a:lvl1pPr marL="0" indent="0">
              <a:buNone/>
              <a:defRPr sz="4000">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3" y="3962958"/>
            <a:ext cx="4876222" cy="3961741"/>
          </a:xfrm>
        </p:spPr>
        <p:txBody>
          <a:bodyPr>
            <a:normAutofit/>
          </a:bodyPr>
          <a:lstStyle>
            <a:lvl1pPr marL="0" indent="0">
              <a:buNone/>
              <a:defRPr sz="4000">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4876229" y="1216"/>
            <a:ext cx="4876222" cy="3961741"/>
          </a:xfrm>
        </p:spPr>
        <p:txBody>
          <a:bodyPr>
            <a:normAutofit/>
          </a:bodyPr>
          <a:lstStyle>
            <a:lvl1pPr marL="0" indent="0">
              <a:buNone/>
              <a:defRPr sz="4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4876229" y="3964173"/>
            <a:ext cx="4876222" cy="3961741"/>
          </a:xfrm>
        </p:spPr>
        <p:txBody>
          <a:bodyPr>
            <a:normAutofit/>
          </a:bodyPr>
          <a:lstStyle>
            <a:lvl1pPr marL="0" indent="0">
              <a:buNone/>
              <a:defRPr sz="4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9741188" y="-1215"/>
            <a:ext cx="4876222" cy="3961741"/>
          </a:xfrm>
        </p:spPr>
        <p:txBody>
          <a:bodyPr>
            <a:normAutofit/>
          </a:bodyPr>
          <a:lstStyle>
            <a:lvl1pPr marL="0" indent="0">
              <a:buNone/>
              <a:defRPr sz="4000">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9741188" y="3961742"/>
            <a:ext cx="4876222" cy="3961741"/>
          </a:xfrm>
        </p:spPr>
        <p:txBody>
          <a:bodyPr>
            <a:normAutofit/>
          </a:bodyPr>
          <a:lstStyle>
            <a:lvl1pPr marL="0" indent="0">
              <a:buNone/>
              <a:defRPr sz="4000">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14595131" y="2431"/>
            <a:ext cx="4876222" cy="3961741"/>
          </a:xfrm>
        </p:spPr>
        <p:txBody>
          <a:bodyPr>
            <a:normAutofit/>
          </a:bodyPr>
          <a:lstStyle>
            <a:lvl1pPr marL="0" indent="0">
              <a:buNone/>
              <a:defRPr sz="4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14595131" y="3965388"/>
            <a:ext cx="4876222" cy="3961741"/>
          </a:xfrm>
        </p:spPr>
        <p:txBody>
          <a:bodyPr>
            <a:normAutofit/>
          </a:bodyPr>
          <a:lstStyle>
            <a:lvl1pPr marL="0" indent="0">
              <a:buNone/>
              <a:defRPr sz="4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19479147" y="2431"/>
            <a:ext cx="4898502" cy="3961741"/>
          </a:xfrm>
        </p:spPr>
        <p:txBody>
          <a:bodyPr>
            <a:normAutofit/>
          </a:bodyPr>
          <a:lstStyle>
            <a:lvl1pPr marL="0" indent="0">
              <a:buNone/>
              <a:defRPr sz="4000">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19479147" y="3965388"/>
            <a:ext cx="4898502" cy="3961741"/>
          </a:xfrm>
        </p:spPr>
        <p:txBody>
          <a:bodyPr>
            <a:normAutofit/>
          </a:bodyPr>
          <a:lstStyle>
            <a:lvl1pPr marL="0" indent="0">
              <a:buNone/>
              <a:defRPr sz="4000">
                <a:solidFill>
                  <a:schemeClr val="accent1"/>
                </a:solidFill>
              </a:defRPr>
            </a:lvl1pPr>
          </a:lstStyle>
          <a:p>
            <a:endParaRPr lang="id-ID" dirty="0"/>
          </a:p>
        </p:txBody>
      </p:sp>
    </p:spTree>
    <p:extLst>
      <p:ext uri="{BB962C8B-B14F-4D97-AF65-F5344CB8AC3E}">
        <p14:creationId xmlns:p14="http://schemas.microsoft.com/office/powerpoint/2010/main" val="10252036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orftfolio-7">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3" y="1"/>
            <a:ext cx="4876222" cy="3961741"/>
          </a:xfrm>
        </p:spPr>
        <p:txBody>
          <a:bodyPr>
            <a:normAutofit/>
          </a:bodyPr>
          <a:lstStyle>
            <a:lvl1pPr marL="0" indent="0">
              <a:buNone/>
              <a:defRPr sz="4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4876228" y="3964174"/>
            <a:ext cx="4876222" cy="3961741"/>
          </a:xfrm>
        </p:spPr>
        <p:txBody>
          <a:bodyPr>
            <a:normAutofit/>
          </a:bodyPr>
          <a:lstStyle>
            <a:lvl1pPr marL="0" indent="0">
              <a:buNone/>
              <a:defRPr sz="4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9741188" y="-1215"/>
            <a:ext cx="4876222" cy="3961741"/>
          </a:xfrm>
        </p:spPr>
        <p:txBody>
          <a:bodyPr>
            <a:normAutofit/>
          </a:bodyPr>
          <a:lstStyle>
            <a:lvl1pPr marL="0" indent="0">
              <a:buNone/>
              <a:defRPr sz="4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14639693" y="3965388"/>
            <a:ext cx="5078547" cy="3961741"/>
          </a:xfrm>
        </p:spPr>
        <p:txBody>
          <a:bodyPr>
            <a:normAutofit/>
          </a:bodyPr>
          <a:lstStyle>
            <a:lvl1pPr marL="0" indent="0">
              <a:buNone/>
              <a:defRPr sz="4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19479147" y="2431"/>
            <a:ext cx="4898502" cy="3961741"/>
          </a:xfrm>
        </p:spPr>
        <p:txBody>
          <a:bodyPr>
            <a:normAutofit/>
          </a:bodyPr>
          <a:lstStyle>
            <a:lvl1pPr marL="0" indent="0">
              <a:buNone/>
              <a:defRPr sz="4000">
                <a:solidFill>
                  <a:schemeClr val="accent1"/>
                </a:solidFill>
              </a:defRPr>
            </a:lvl1pPr>
          </a:lstStyle>
          <a:p>
            <a:endParaRPr lang="id-ID" dirty="0"/>
          </a:p>
        </p:txBody>
      </p:sp>
    </p:spTree>
    <p:extLst>
      <p:ext uri="{BB962C8B-B14F-4D97-AF65-F5344CB8AC3E}">
        <p14:creationId xmlns:p14="http://schemas.microsoft.com/office/powerpoint/2010/main" val="246677859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5" y="-1"/>
            <a:ext cx="24377651" cy="6460436"/>
          </a:xfrm>
        </p:spPr>
        <p:txBody>
          <a:bodyPr rtlCol="0">
            <a:normAutofit/>
          </a:bodyPr>
          <a:lstStyle>
            <a:lvl1pPr marL="0" indent="0">
              <a:buNone/>
              <a:defRPr sz="2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493259136"/>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5" y="-1"/>
            <a:ext cx="24377651" cy="6460436"/>
          </a:xfrm>
        </p:spPr>
        <p:txBody>
          <a:bodyPr rtlCol="0">
            <a:normAutofit/>
          </a:bodyPr>
          <a:lstStyle>
            <a:lvl1pPr marL="0" indent="0">
              <a:buNone/>
              <a:defRPr sz="2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3070977" y="2466755"/>
            <a:ext cx="4720487" cy="8450345"/>
          </a:xfrm>
        </p:spPr>
        <p:txBody>
          <a:bodyPr rtlCol="0">
            <a:normAutofit/>
          </a:bodyPr>
          <a:lstStyle>
            <a:lvl1pPr marL="0" indent="0">
              <a:buNone/>
              <a:defRPr sz="2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66590319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Oval 4"/>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6" name="TextBox 5"/>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5" y="-1"/>
            <a:ext cx="24377651" cy="6460436"/>
          </a:xfrm>
        </p:spPr>
        <p:txBody>
          <a:bodyPr rtlCol="0">
            <a:normAutofit/>
          </a:bodyPr>
          <a:lstStyle>
            <a:lvl1pPr marL="0" indent="0">
              <a:buNone/>
              <a:defRPr sz="2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63184095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6" name="Oval 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7" name="TextBox 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2041517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6" name="Oval 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7" name="TextBox 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4429050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val 6"/>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9" name="TextBox 8"/>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72043448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Oval 6"/>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8" name="TextBox 7"/>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17731330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3176"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73553611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6" name="Oval 1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7" name="TextBox 1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4" name="Picture Placeholder 13"/>
          <p:cNvSpPr>
            <a:spLocks noGrp="1" noChangeAspect="1"/>
          </p:cNvSpPr>
          <p:nvPr>
            <p:ph type="pic" sz="quarter" idx="10" hasCustomPrompt="1"/>
          </p:nvPr>
        </p:nvSpPr>
        <p:spPr>
          <a:xfrm>
            <a:off x="2735617" y="3206029"/>
            <a:ext cx="2519228" cy="2517622"/>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8266908" y="3185107"/>
            <a:ext cx="2519228" cy="2517622"/>
          </a:xfrm>
          <a:prstGeom prst="ellipse">
            <a:avLst/>
          </a:prstGeom>
        </p:spPr>
        <p:txBody>
          <a:bodyPr>
            <a:normAutofit/>
          </a:bodyPr>
          <a:lstStyle>
            <a:lvl1pPr marL="0" indent="0">
              <a:lnSpc>
                <a:spcPct val="130000"/>
              </a:lnSpc>
              <a:buNone/>
              <a:defRPr sz="24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13676411"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19123672"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16424238" y="8108515"/>
            <a:ext cx="2519228" cy="2517622"/>
          </a:xfrm>
          <a:prstGeom prst="ellipse">
            <a:avLst/>
          </a:prstGeom>
        </p:spPr>
        <p:txBody>
          <a:bodyPr>
            <a:normAutofit/>
          </a:bodyPr>
          <a:lstStyle>
            <a:lvl1pPr>
              <a:lnSpc>
                <a:spcPct val="130000"/>
              </a:lnSpc>
              <a:defRPr sz="24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10996206" y="8108515"/>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5510708" y="808009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Tree>
    <p:extLst>
      <p:ext uri="{BB962C8B-B14F-4D97-AF65-F5344CB8AC3E}">
        <p14:creationId xmlns:p14="http://schemas.microsoft.com/office/powerpoint/2010/main" val="400452420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12" name="Oval 11"/>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3" name="TextBox 12"/>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1" name="Picture Placeholder 8"/>
          <p:cNvSpPr>
            <a:spLocks noGrp="1" noChangeAspect="1"/>
          </p:cNvSpPr>
          <p:nvPr>
            <p:ph type="pic" sz="quarter" idx="10"/>
          </p:nvPr>
        </p:nvSpPr>
        <p:spPr>
          <a:xfrm>
            <a:off x="0" y="3419724"/>
            <a:ext cx="24377650" cy="6316547"/>
          </a:xfrm>
        </p:spPr>
        <p:txBody>
          <a:bodyPr>
            <a:normAutofit/>
          </a:bodyPr>
          <a:lstStyle>
            <a:lvl1pPr marL="0" indent="0">
              <a:buNone/>
              <a:defRPr sz="4200">
                <a:solidFill>
                  <a:schemeClr val="bg1">
                    <a:lumMod val="75000"/>
                  </a:schemeClr>
                </a:solidFill>
              </a:defRPr>
            </a:lvl1pPr>
          </a:lstStyle>
          <a:p>
            <a:endParaRPr lang="en-US" dirty="0"/>
          </a:p>
        </p:txBody>
      </p:sp>
    </p:spTree>
    <p:extLst>
      <p:ext uri="{BB962C8B-B14F-4D97-AF65-F5344CB8AC3E}">
        <p14:creationId xmlns:p14="http://schemas.microsoft.com/office/powerpoint/2010/main" val="201320033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微软雅黑" panose="020B0503020204020204" pitchFamily="34" charset="-122"/>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微软雅黑" panose="020B0503020204020204" pitchFamily="34" charset="-122"/>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微软雅黑" panose="020B0503020204020204" pitchFamily="34" charset="-122"/>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62" r:id="rId1"/>
    <p:sldLayoutId id="2147483747" r:id="rId2"/>
    <p:sldLayoutId id="2147483748" r:id="rId3"/>
    <p:sldLayoutId id="2147483749" r:id="rId4"/>
    <p:sldLayoutId id="2147483657" r:id="rId5"/>
    <p:sldLayoutId id="2147483746" r:id="rId6"/>
    <p:sldLayoutId id="2147483752" r:id="rId7"/>
    <p:sldLayoutId id="2147483736" r:id="rId8"/>
    <p:sldLayoutId id="2147483768" r:id="rId9"/>
    <p:sldLayoutId id="2147483714" r:id="rId10"/>
    <p:sldLayoutId id="2147483709" r:id="rId11"/>
    <p:sldLayoutId id="2147483694" r:id="rId12"/>
    <p:sldLayoutId id="2147483722" r:id="rId13"/>
    <p:sldLayoutId id="2147483737" r:id="rId14"/>
    <p:sldLayoutId id="2147483781" r:id="rId15"/>
    <p:sldLayoutId id="2147483770" r:id="rId16"/>
    <p:sldLayoutId id="2147483771" r:id="rId17"/>
    <p:sldLayoutId id="2147483787" r:id="rId18"/>
    <p:sldLayoutId id="2147483780" r:id="rId19"/>
    <p:sldLayoutId id="2147483786" r:id="rId20"/>
  </p:sldLayoutIdLst>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微软雅黑" panose="020B0503020204020204" pitchFamily="34" charset="-122"/>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微软雅黑" panose="020B0503020204020204" pitchFamily="34" charset="-122"/>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微软雅黑" panose="020B0503020204020204" pitchFamily="34" charset="-122"/>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微软雅黑" panose="020B0503020204020204" pitchFamily="34" charset="-122"/>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微软雅黑" panose="020B0503020204020204" pitchFamily="34" charset="-122"/>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微软雅黑" panose="020B0503020204020204" pitchFamily="34" charset="-122"/>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976" b="7976"/>
          <a:stretch>
            <a:fillRect/>
          </a:stretch>
        </p:blipFill>
        <p:spPr>
          <a:xfrm>
            <a:off x="0" y="0"/>
            <a:ext cx="24377650" cy="13716000"/>
          </a:xfrm>
        </p:spPr>
      </p:pic>
      <p:sp>
        <p:nvSpPr>
          <p:cNvPr id="11" name="Rectangle 10"/>
          <p:cNvSpPr/>
          <p:nvPr/>
        </p:nvSpPr>
        <p:spPr>
          <a:xfrm>
            <a:off x="0" y="-5401"/>
            <a:ext cx="24377649" cy="13716000"/>
          </a:xfrm>
          <a:prstGeom prst="rect">
            <a:avLst/>
          </a:prstGeom>
          <a:solidFill>
            <a:schemeClr val="accent6">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dirty="0">
              <a:latin typeface="微软雅黑" panose="020B0503020204020204" pitchFamily="34" charset="-122"/>
            </a:endParaRPr>
          </a:p>
        </p:txBody>
      </p:sp>
      <p:sp>
        <p:nvSpPr>
          <p:cNvPr id="3" name="Rectangle 2"/>
          <p:cNvSpPr/>
          <p:nvPr/>
        </p:nvSpPr>
        <p:spPr>
          <a:xfrm>
            <a:off x="8104818" y="3488390"/>
            <a:ext cx="8201058" cy="6286500"/>
          </a:xfrm>
          <a:prstGeom prst="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dirty="0">
              <a:latin typeface="微软雅黑" panose="020B0503020204020204" pitchFamily="34" charset="-122"/>
            </a:endParaRPr>
          </a:p>
        </p:txBody>
      </p:sp>
      <p:grpSp>
        <p:nvGrpSpPr>
          <p:cNvPr id="18" name="Group 17"/>
          <p:cNvGrpSpPr/>
          <p:nvPr/>
        </p:nvGrpSpPr>
        <p:grpSpPr>
          <a:xfrm>
            <a:off x="6061460" y="5883198"/>
            <a:ext cx="12359700" cy="1990933"/>
            <a:chOff x="5988388" y="483017"/>
            <a:chExt cx="12359700" cy="1990933"/>
          </a:xfrm>
        </p:grpSpPr>
        <p:sp>
          <p:nvSpPr>
            <p:cNvPr id="19" name="TextBox 18"/>
            <p:cNvSpPr txBox="1"/>
            <p:nvPr/>
          </p:nvSpPr>
          <p:spPr>
            <a:xfrm>
              <a:off x="5988388" y="483017"/>
              <a:ext cx="12359700" cy="1446532"/>
            </a:xfrm>
            <a:prstGeom prst="rect">
              <a:avLst/>
            </a:prstGeom>
            <a:noFill/>
          </p:spPr>
          <p:txBody>
            <a:bodyPr wrap="square" lIns="91422" tIns="45711" rIns="91422" bIns="45711" rtlCol="0">
              <a:spAutoFit/>
            </a:bodyPr>
            <a:lstStyle/>
            <a:p>
              <a:pPr algn="ctr"/>
              <a:r>
                <a:rPr lang="zh-CN" altLang="en-US" sz="8800" b="1" dirty="0" smtClean="0">
                  <a:solidFill>
                    <a:schemeClr val="bg1"/>
                  </a:solidFill>
                  <a:latin typeface="微软雅黑" panose="020B0503020204020204" pitchFamily="34" charset="-122"/>
                  <a:cs typeface="Aparajita" panose="020B0604020202020204" pitchFamily="34" charset="0"/>
                </a:rPr>
                <a:t>算法设计与分析</a:t>
              </a:r>
              <a:endParaRPr lang="id-ID" sz="8800" b="1" dirty="0" smtClean="0">
                <a:solidFill>
                  <a:schemeClr val="bg1"/>
                </a:solidFill>
                <a:latin typeface="微软雅黑" panose="020B0503020204020204" pitchFamily="34" charset="-122"/>
                <a:cs typeface="Aparajita" panose="020B0604020202020204" pitchFamily="34" charset="0"/>
              </a:endParaRPr>
            </a:p>
          </p:txBody>
        </p:sp>
        <p:sp>
          <p:nvSpPr>
            <p:cNvPr id="21" name="Subtitle 2"/>
            <p:cNvSpPr txBox="1">
              <a:spLocks/>
            </p:cNvSpPr>
            <p:nvPr/>
          </p:nvSpPr>
          <p:spPr>
            <a:xfrm>
              <a:off x="63358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dirty="0" smtClean="0">
                  <a:solidFill>
                    <a:schemeClr val="bg1"/>
                  </a:solidFill>
                  <a:latin typeface="微软雅黑" panose="020B0503020204020204" pitchFamily="34" charset="-122"/>
                  <a:cs typeface="Aparajita" panose="020B0604020202020204" pitchFamily="34" charset="0"/>
                </a:rPr>
                <a:t>PRESENTATION</a:t>
              </a:r>
              <a:endParaRPr lang="en-US" sz="2800" dirty="0">
                <a:solidFill>
                  <a:schemeClr val="bg1"/>
                </a:solidFill>
                <a:latin typeface="微软雅黑" panose="020B0503020204020204" pitchFamily="34" charset="-122"/>
                <a:cs typeface="Aparajita" panose="020B0604020202020204" pitchFamily="34" charset="0"/>
              </a:endParaRPr>
            </a:p>
          </p:txBody>
        </p:sp>
      </p:grpSp>
      <p:sp>
        <p:nvSpPr>
          <p:cNvPr id="10" name="Freeform 280"/>
          <p:cNvSpPr>
            <a:spLocks noEditPoints="1"/>
          </p:cNvSpPr>
          <p:nvPr/>
        </p:nvSpPr>
        <p:spPr bwMode="auto">
          <a:xfrm>
            <a:off x="11535241" y="4705051"/>
            <a:ext cx="1365184" cy="1111307"/>
          </a:xfrm>
          <a:custGeom>
            <a:avLst/>
            <a:gdLst>
              <a:gd name="T0" fmla="*/ 0 w 283"/>
              <a:gd name="T1" fmla="*/ 282 h 282"/>
              <a:gd name="T2" fmla="*/ 142 w 283"/>
              <a:gd name="T3" fmla="*/ 282 h 282"/>
              <a:gd name="T4" fmla="*/ 142 w 283"/>
              <a:gd name="T5" fmla="*/ 0 h 282"/>
              <a:gd name="T6" fmla="*/ 0 w 283"/>
              <a:gd name="T7" fmla="*/ 0 h 282"/>
              <a:gd name="T8" fmla="*/ 0 w 283"/>
              <a:gd name="T9" fmla="*/ 282 h 282"/>
              <a:gd name="T10" fmla="*/ 89 w 283"/>
              <a:gd name="T11" fmla="*/ 35 h 282"/>
              <a:gd name="T12" fmla="*/ 124 w 283"/>
              <a:gd name="T13" fmla="*/ 35 h 282"/>
              <a:gd name="T14" fmla="*/ 124 w 283"/>
              <a:gd name="T15" fmla="*/ 70 h 282"/>
              <a:gd name="T16" fmla="*/ 89 w 283"/>
              <a:gd name="T17" fmla="*/ 70 h 282"/>
              <a:gd name="T18" fmla="*/ 89 w 283"/>
              <a:gd name="T19" fmla="*/ 35 h 282"/>
              <a:gd name="T20" fmla="*/ 89 w 283"/>
              <a:gd name="T21" fmla="*/ 106 h 282"/>
              <a:gd name="T22" fmla="*/ 124 w 283"/>
              <a:gd name="T23" fmla="*/ 106 h 282"/>
              <a:gd name="T24" fmla="*/ 124 w 283"/>
              <a:gd name="T25" fmla="*/ 141 h 282"/>
              <a:gd name="T26" fmla="*/ 89 w 283"/>
              <a:gd name="T27" fmla="*/ 141 h 282"/>
              <a:gd name="T28" fmla="*/ 89 w 283"/>
              <a:gd name="T29" fmla="*/ 106 h 282"/>
              <a:gd name="T30" fmla="*/ 89 w 283"/>
              <a:gd name="T31" fmla="*/ 176 h 282"/>
              <a:gd name="T32" fmla="*/ 124 w 283"/>
              <a:gd name="T33" fmla="*/ 176 h 282"/>
              <a:gd name="T34" fmla="*/ 124 w 283"/>
              <a:gd name="T35" fmla="*/ 212 h 282"/>
              <a:gd name="T36" fmla="*/ 89 w 283"/>
              <a:gd name="T37" fmla="*/ 212 h 282"/>
              <a:gd name="T38" fmla="*/ 89 w 283"/>
              <a:gd name="T39" fmla="*/ 176 h 282"/>
              <a:gd name="T40" fmla="*/ 18 w 283"/>
              <a:gd name="T41" fmla="*/ 35 h 282"/>
              <a:gd name="T42" fmla="*/ 53 w 283"/>
              <a:gd name="T43" fmla="*/ 35 h 282"/>
              <a:gd name="T44" fmla="*/ 53 w 283"/>
              <a:gd name="T45" fmla="*/ 70 h 282"/>
              <a:gd name="T46" fmla="*/ 18 w 283"/>
              <a:gd name="T47" fmla="*/ 70 h 282"/>
              <a:gd name="T48" fmla="*/ 18 w 283"/>
              <a:gd name="T49" fmla="*/ 35 h 282"/>
              <a:gd name="T50" fmla="*/ 18 w 283"/>
              <a:gd name="T51" fmla="*/ 106 h 282"/>
              <a:gd name="T52" fmla="*/ 53 w 283"/>
              <a:gd name="T53" fmla="*/ 106 h 282"/>
              <a:gd name="T54" fmla="*/ 53 w 283"/>
              <a:gd name="T55" fmla="*/ 141 h 282"/>
              <a:gd name="T56" fmla="*/ 18 w 283"/>
              <a:gd name="T57" fmla="*/ 141 h 282"/>
              <a:gd name="T58" fmla="*/ 18 w 283"/>
              <a:gd name="T59" fmla="*/ 106 h 282"/>
              <a:gd name="T60" fmla="*/ 18 w 283"/>
              <a:gd name="T61" fmla="*/ 176 h 282"/>
              <a:gd name="T62" fmla="*/ 53 w 283"/>
              <a:gd name="T63" fmla="*/ 176 h 282"/>
              <a:gd name="T64" fmla="*/ 53 w 283"/>
              <a:gd name="T65" fmla="*/ 212 h 282"/>
              <a:gd name="T66" fmla="*/ 18 w 283"/>
              <a:gd name="T67" fmla="*/ 212 h 282"/>
              <a:gd name="T68" fmla="*/ 18 w 283"/>
              <a:gd name="T69" fmla="*/ 176 h 282"/>
              <a:gd name="T70" fmla="*/ 159 w 283"/>
              <a:gd name="T71" fmla="*/ 88 h 282"/>
              <a:gd name="T72" fmla="*/ 283 w 283"/>
              <a:gd name="T73" fmla="*/ 88 h 282"/>
              <a:gd name="T74" fmla="*/ 283 w 283"/>
              <a:gd name="T75" fmla="*/ 106 h 282"/>
              <a:gd name="T76" fmla="*/ 159 w 283"/>
              <a:gd name="T77" fmla="*/ 106 h 282"/>
              <a:gd name="T78" fmla="*/ 159 w 283"/>
              <a:gd name="T79" fmla="*/ 88 h 282"/>
              <a:gd name="T80" fmla="*/ 159 w 283"/>
              <a:gd name="T81" fmla="*/ 282 h 282"/>
              <a:gd name="T82" fmla="*/ 195 w 283"/>
              <a:gd name="T83" fmla="*/ 282 h 282"/>
              <a:gd name="T84" fmla="*/ 195 w 283"/>
              <a:gd name="T85" fmla="*/ 212 h 282"/>
              <a:gd name="T86" fmla="*/ 248 w 283"/>
              <a:gd name="T87" fmla="*/ 212 h 282"/>
              <a:gd name="T88" fmla="*/ 248 w 283"/>
              <a:gd name="T89" fmla="*/ 282 h 282"/>
              <a:gd name="T90" fmla="*/ 283 w 283"/>
              <a:gd name="T91" fmla="*/ 282 h 282"/>
              <a:gd name="T92" fmla="*/ 283 w 283"/>
              <a:gd name="T93" fmla="*/ 123 h 282"/>
              <a:gd name="T94" fmla="*/ 159 w 283"/>
              <a:gd name="T95" fmla="*/ 123 h 282"/>
              <a:gd name="T96" fmla="*/ 159 w 283"/>
              <a:gd name="T97"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2">
                <a:moveTo>
                  <a:pt x="0" y="282"/>
                </a:moveTo>
                <a:lnTo>
                  <a:pt x="142" y="282"/>
                </a:lnTo>
                <a:lnTo>
                  <a:pt x="142" y="0"/>
                </a:lnTo>
                <a:lnTo>
                  <a:pt x="0" y="0"/>
                </a:lnTo>
                <a:lnTo>
                  <a:pt x="0" y="282"/>
                </a:lnTo>
                <a:close/>
                <a:moveTo>
                  <a:pt x="89" y="35"/>
                </a:moveTo>
                <a:lnTo>
                  <a:pt x="124" y="35"/>
                </a:lnTo>
                <a:lnTo>
                  <a:pt x="124" y="70"/>
                </a:lnTo>
                <a:lnTo>
                  <a:pt x="89" y="70"/>
                </a:lnTo>
                <a:lnTo>
                  <a:pt x="89" y="35"/>
                </a:lnTo>
                <a:close/>
                <a:moveTo>
                  <a:pt x="89" y="106"/>
                </a:moveTo>
                <a:lnTo>
                  <a:pt x="124" y="106"/>
                </a:lnTo>
                <a:lnTo>
                  <a:pt x="124" y="141"/>
                </a:lnTo>
                <a:lnTo>
                  <a:pt x="89" y="141"/>
                </a:lnTo>
                <a:lnTo>
                  <a:pt x="89" y="106"/>
                </a:lnTo>
                <a:close/>
                <a:moveTo>
                  <a:pt x="89" y="176"/>
                </a:moveTo>
                <a:lnTo>
                  <a:pt x="124" y="176"/>
                </a:lnTo>
                <a:lnTo>
                  <a:pt x="124" y="212"/>
                </a:lnTo>
                <a:lnTo>
                  <a:pt x="89" y="212"/>
                </a:lnTo>
                <a:lnTo>
                  <a:pt x="89" y="176"/>
                </a:lnTo>
                <a:close/>
                <a:moveTo>
                  <a:pt x="18" y="35"/>
                </a:moveTo>
                <a:lnTo>
                  <a:pt x="53" y="35"/>
                </a:lnTo>
                <a:lnTo>
                  <a:pt x="53" y="70"/>
                </a:lnTo>
                <a:lnTo>
                  <a:pt x="18" y="70"/>
                </a:lnTo>
                <a:lnTo>
                  <a:pt x="18" y="35"/>
                </a:lnTo>
                <a:close/>
                <a:moveTo>
                  <a:pt x="18" y="106"/>
                </a:moveTo>
                <a:lnTo>
                  <a:pt x="53" y="106"/>
                </a:lnTo>
                <a:lnTo>
                  <a:pt x="53" y="141"/>
                </a:lnTo>
                <a:lnTo>
                  <a:pt x="18" y="141"/>
                </a:lnTo>
                <a:lnTo>
                  <a:pt x="18" y="106"/>
                </a:lnTo>
                <a:close/>
                <a:moveTo>
                  <a:pt x="18" y="176"/>
                </a:moveTo>
                <a:lnTo>
                  <a:pt x="53" y="176"/>
                </a:lnTo>
                <a:lnTo>
                  <a:pt x="53" y="212"/>
                </a:lnTo>
                <a:lnTo>
                  <a:pt x="18" y="212"/>
                </a:lnTo>
                <a:lnTo>
                  <a:pt x="18" y="176"/>
                </a:lnTo>
                <a:close/>
                <a:moveTo>
                  <a:pt x="159" y="88"/>
                </a:moveTo>
                <a:lnTo>
                  <a:pt x="283" y="88"/>
                </a:lnTo>
                <a:lnTo>
                  <a:pt x="283" y="106"/>
                </a:lnTo>
                <a:lnTo>
                  <a:pt x="159" y="106"/>
                </a:lnTo>
                <a:lnTo>
                  <a:pt x="159" y="88"/>
                </a:lnTo>
                <a:close/>
                <a:moveTo>
                  <a:pt x="159" y="282"/>
                </a:moveTo>
                <a:lnTo>
                  <a:pt x="195" y="282"/>
                </a:lnTo>
                <a:lnTo>
                  <a:pt x="195" y="212"/>
                </a:lnTo>
                <a:lnTo>
                  <a:pt x="248" y="212"/>
                </a:lnTo>
                <a:lnTo>
                  <a:pt x="248" y="282"/>
                </a:lnTo>
                <a:lnTo>
                  <a:pt x="283" y="282"/>
                </a:lnTo>
                <a:lnTo>
                  <a:pt x="283" y="123"/>
                </a:lnTo>
                <a:lnTo>
                  <a:pt x="159" y="123"/>
                </a:lnTo>
                <a:lnTo>
                  <a:pt x="159" y="28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grpSp>
        <p:nvGrpSpPr>
          <p:cNvPr id="2" name="Group 1"/>
          <p:cNvGrpSpPr/>
          <p:nvPr/>
        </p:nvGrpSpPr>
        <p:grpSpPr>
          <a:xfrm>
            <a:off x="10388781" y="7831977"/>
            <a:ext cx="3657600" cy="240970"/>
            <a:chOff x="10866255" y="8448874"/>
            <a:chExt cx="2738812" cy="73150"/>
          </a:xfrm>
        </p:grpSpPr>
        <p:sp>
          <p:nvSpPr>
            <p:cNvPr id="12" name="Rectangle 11"/>
            <p:cNvSpPr/>
            <p:nvPr/>
          </p:nvSpPr>
          <p:spPr>
            <a:xfrm flipV="1">
              <a:off x="10866255" y="8448874"/>
              <a:ext cx="407521" cy="731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微软雅黑" panose="020B0503020204020204" pitchFamily="34" charset="-122"/>
              </a:endParaRPr>
            </a:p>
          </p:txBody>
        </p:sp>
        <p:sp>
          <p:nvSpPr>
            <p:cNvPr id="13" name="Rectangle 12"/>
            <p:cNvSpPr/>
            <p:nvPr/>
          </p:nvSpPr>
          <p:spPr>
            <a:xfrm flipV="1">
              <a:off x="11330497" y="8448874"/>
              <a:ext cx="407521" cy="731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微软雅黑" panose="020B0503020204020204" pitchFamily="34" charset="-122"/>
              </a:endParaRPr>
            </a:p>
          </p:txBody>
        </p:sp>
        <p:sp>
          <p:nvSpPr>
            <p:cNvPr id="14" name="Rectangle 13"/>
            <p:cNvSpPr/>
            <p:nvPr/>
          </p:nvSpPr>
          <p:spPr>
            <a:xfrm flipV="1">
              <a:off x="11809200" y="8448874"/>
              <a:ext cx="407521" cy="7315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微软雅黑" panose="020B0503020204020204" pitchFamily="34" charset="-122"/>
              </a:endParaRPr>
            </a:p>
          </p:txBody>
        </p:sp>
        <p:sp>
          <p:nvSpPr>
            <p:cNvPr id="15" name="Rectangle 14"/>
            <p:cNvSpPr/>
            <p:nvPr/>
          </p:nvSpPr>
          <p:spPr>
            <a:xfrm flipV="1">
              <a:off x="12273541" y="8448874"/>
              <a:ext cx="407521" cy="731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微软雅黑" panose="020B0503020204020204" pitchFamily="34" charset="-122"/>
              </a:endParaRPr>
            </a:p>
          </p:txBody>
        </p:sp>
        <p:sp>
          <p:nvSpPr>
            <p:cNvPr id="16" name="Rectangle 15"/>
            <p:cNvSpPr/>
            <p:nvPr/>
          </p:nvSpPr>
          <p:spPr>
            <a:xfrm flipV="1">
              <a:off x="12737783" y="8448874"/>
              <a:ext cx="407521" cy="731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微软雅黑" panose="020B0503020204020204" pitchFamily="34" charset="-122"/>
              </a:endParaRPr>
            </a:p>
          </p:txBody>
        </p:sp>
        <p:sp>
          <p:nvSpPr>
            <p:cNvPr id="17" name="Rectangle 16"/>
            <p:cNvSpPr/>
            <p:nvPr/>
          </p:nvSpPr>
          <p:spPr>
            <a:xfrm flipV="1">
              <a:off x="13197546" y="8448874"/>
              <a:ext cx="407521" cy="7315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微软雅黑" panose="020B0503020204020204" pitchFamily="34" charset="-122"/>
              </a:endParaRPr>
            </a:p>
          </p:txBody>
        </p:sp>
      </p:grpSp>
    </p:spTree>
    <p:extLst>
      <p:ext uri="{BB962C8B-B14F-4D97-AF65-F5344CB8AC3E}">
        <p14:creationId xmlns:p14="http://schemas.microsoft.com/office/powerpoint/2010/main" val="13124588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80">
                                          <p:stCondLst>
                                            <p:cond delay="0"/>
                                          </p:stCondLst>
                                        </p:cTn>
                                        <p:tgtEl>
                                          <p:spTgt spid="10"/>
                                        </p:tgtEl>
                                      </p:cBhvr>
                                    </p:animEffect>
                                    <p:anim calcmode="lin" valueType="num">
                                      <p:cBhvr>
                                        <p:cTn id="1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0" dur="26">
                                          <p:stCondLst>
                                            <p:cond delay="650"/>
                                          </p:stCondLst>
                                        </p:cTn>
                                        <p:tgtEl>
                                          <p:spTgt spid="10"/>
                                        </p:tgtEl>
                                      </p:cBhvr>
                                      <p:to x="100000" y="60000"/>
                                    </p:animScale>
                                    <p:animScale>
                                      <p:cBhvr>
                                        <p:cTn id="21" dur="166" decel="50000">
                                          <p:stCondLst>
                                            <p:cond delay="676"/>
                                          </p:stCondLst>
                                        </p:cTn>
                                        <p:tgtEl>
                                          <p:spTgt spid="10"/>
                                        </p:tgtEl>
                                      </p:cBhvr>
                                      <p:to x="100000" y="100000"/>
                                    </p:animScale>
                                    <p:animScale>
                                      <p:cBhvr>
                                        <p:cTn id="22" dur="26">
                                          <p:stCondLst>
                                            <p:cond delay="1312"/>
                                          </p:stCondLst>
                                        </p:cTn>
                                        <p:tgtEl>
                                          <p:spTgt spid="10"/>
                                        </p:tgtEl>
                                      </p:cBhvr>
                                      <p:to x="100000" y="80000"/>
                                    </p:animScale>
                                    <p:animScale>
                                      <p:cBhvr>
                                        <p:cTn id="23" dur="166" decel="50000">
                                          <p:stCondLst>
                                            <p:cond delay="1338"/>
                                          </p:stCondLst>
                                        </p:cTn>
                                        <p:tgtEl>
                                          <p:spTgt spid="10"/>
                                        </p:tgtEl>
                                      </p:cBhvr>
                                      <p:to x="100000" y="100000"/>
                                    </p:animScale>
                                    <p:animScale>
                                      <p:cBhvr>
                                        <p:cTn id="24" dur="26">
                                          <p:stCondLst>
                                            <p:cond delay="1642"/>
                                          </p:stCondLst>
                                        </p:cTn>
                                        <p:tgtEl>
                                          <p:spTgt spid="10"/>
                                        </p:tgtEl>
                                      </p:cBhvr>
                                      <p:to x="100000" y="90000"/>
                                    </p:animScale>
                                    <p:animScale>
                                      <p:cBhvr>
                                        <p:cTn id="25" dur="166" decel="50000">
                                          <p:stCondLst>
                                            <p:cond delay="1668"/>
                                          </p:stCondLst>
                                        </p:cTn>
                                        <p:tgtEl>
                                          <p:spTgt spid="10"/>
                                        </p:tgtEl>
                                      </p:cBhvr>
                                      <p:to x="100000" y="100000"/>
                                    </p:animScale>
                                    <p:animScale>
                                      <p:cBhvr>
                                        <p:cTn id="26" dur="26">
                                          <p:stCondLst>
                                            <p:cond delay="1808"/>
                                          </p:stCondLst>
                                        </p:cTn>
                                        <p:tgtEl>
                                          <p:spTgt spid="10"/>
                                        </p:tgtEl>
                                      </p:cBhvr>
                                      <p:to x="100000" y="95000"/>
                                    </p:animScale>
                                    <p:animScale>
                                      <p:cBhvr>
                                        <p:cTn id="27" dur="166" decel="50000">
                                          <p:stCondLst>
                                            <p:cond delay="1834"/>
                                          </p:stCondLst>
                                        </p:cTn>
                                        <p:tgtEl>
                                          <p:spTgt spid="10"/>
                                        </p:tgtEl>
                                      </p:cBhvr>
                                      <p:to x="100000" y="100000"/>
                                    </p:animScale>
                                  </p:childTnLst>
                                </p:cTn>
                              </p:par>
                              <p:par>
                                <p:cTn id="28" presetID="2" presetClass="entr" presetSubtype="4"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anim calcmode="lin" valueType="num">
                                      <p:cBhvr>
                                        <p:cTn id="35" dur="500" fill="hold"/>
                                        <p:tgtEl>
                                          <p:spTgt spid="2"/>
                                        </p:tgtEl>
                                        <p:attrNameLst>
                                          <p:attrName>ppt_x</p:attrName>
                                        </p:attrNameLst>
                                      </p:cBhvr>
                                      <p:tavLst>
                                        <p:tav tm="0">
                                          <p:val>
                                            <p:strVal val="#ppt_x"/>
                                          </p:val>
                                        </p:tav>
                                        <p:tav tm="100000">
                                          <p:val>
                                            <p:strVal val="#ppt_x"/>
                                          </p:val>
                                        </p:tav>
                                      </p:tavLst>
                                    </p:anim>
                                    <p:anim calcmode="lin" valueType="num">
                                      <p:cBhvr>
                                        <p:cTn id="36"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ChangeArrowheads="1"/>
          </p:cNvSpPr>
          <p:nvPr/>
        </p:nvSpPr>
        <p:spPr bwMode="auto">
          <a:xfrm rot="5400000">
            <a:off x="6800984" y="4883595"/>
            <a:ext cx="4948276" cy="3193386"/>
          </a:xfrm>
          <a:custGeom>
            <a:avLst/>
            <a:gdLst>
              <a:gd name="T0" fmla="*/ 1750 w 4782"/>
              <a:gd name="T1" fmla="*/ 2438 h 2439"/>
              <a:gd name="T2" fmla="*/ 1750 w 4782"/>
              <a:gd name="T3" fmla="*/ 2438 h 2439"/>
              <a:gd name="T4" fmla="*/ 1750 w 4782"/>
              <a:gd name="T5" fmla="*/ 2000 h 2439"/>
              <a:gd name="T6" fmla="*/ 1469 w 4782"/>
              <a:gd name="T7" fmla="*/ 2000 h 2439"/>
              <a:gd name="T8" fmla="*/ 375 w 4782"/>
              <a:gd name="T9" fmla="*/ 1188 h 2439"/>
              <a:gd name="T10" fmla="*/ 1469 w 4782"/>
              <a:gd name="T11" fmla="*/ 438 h 2439"/>
              <a:gd name="T12" fmla="*/ 1750 w 4782"/>
              <a:gd name="T13" fmla="*/ 438 h 2439"/>
              <a:gd name="T14" fmla="*/ 3531 w 4782"/>
              <a:gd name="T15" fmla="*/ 438 h 2439"/>
              <a:gd name="T16" fmla="*/ 3531 w 4782"/>
              <a:gd name="T17" fmla="*/ 0 h 2439"/>
              <a:gd name="T18" fmla="*/ 1469 w 4782"/>
              <a:gd name="T19" fmla="*/ 0 h 2439"/>
              <a:gd name="T20" fmla="*/ 0 w 4782"/>
              <a:gd name="T21" fmla="*/ 1188 h 2439"/>
              <a:gd name="T22" fmla="*/ 1500 w 4782"/>
              <a:gd name="T23" fmla="*/ 2438 h 2439"/>
              <a:gd name="T24" fmla="*/ 4781 w 4782"/>
              <a:gd name="T25" fmla="*/ 2438 h 2439"/>
              <a:gd name="T26" fmla="*/ 1750 w 4782"/>
              <a:gd name="T27" fmla="*/ 2438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2" h="2439">
                <a:moveTo>
                  <a:pt x="1750" y="2438"/>
                </a:moveTo>
                <a:lnTo>
                  <a:pt x="1750" y="2438"/>
                </a:lnTo>
                <a:cubicBezTo>
                  <a:pt x="1750" y="2000"/>
                  <a:pt x="1750" y="2000"/>
                  <a:pt x="1750" y="2000"/>
                </a:cubicBezTo>
                <a:cubicBezTo>
                  <a:pt x="1469" y="2000"/>
                  <a:pt x="1469" y="2000"/>
                  <a:pt x="1469" y="2000"/>
                </a:cubicBezTo>
                <a:cubicBezTo>
                  <a:pt x="719" y="2000"/>
                  <a:pt x="375" y="1688"/>
                  <a:pt x="375" y="1188"/>
                </a:cubicBezTo>
                <a:cubicBezTo>
                  <a:pt x="375" y="750"/>
                  <a:pt x="688" y="438"/>
                  <a:pt x="1469" y="438"/>
                </a:cubicBezTo>
                <a:cubicBezTo>
                  <a:pt x="1750" y="438"/>
                  <a:pt x="1750" y="438"/>
                  <a:pt x="1750" y="438"/>
                </a:cubicBezTo>
                <a:cubicBezTo>
                  <a:pt x="3531" y="438"/>
                  <a:pt x="3531" y="438"/>
                  <a:pt x="3531" y="438"/>
                </a:cubicBezTo>
                <a:cubicBezTo>
                  <a:pt x="3531" y="0"/>
                  <a:pt x="3531" y="0"/>
                  <a:pt x="3531" y="0"/>
                </a:cubicBezTo>
                <a:cubicBezTo>
                  <a:pt x="1469" y="0"/>
                  <a:pt x="1469" y="0"/>
                  <a:pt x="1469" y="0"/>
                </a:cubicBezTo>
                <a:cubicBezTo>
                  <a:pt x="407" y="0"/>
                  <a:pt x="0" y="500"/>
                  <a:pt x="0" y="1188"/>
                </a:cubicBezTo>
                <a:cubicBezTo>
                  <a:pt x="0" y="1906"/>
                  <a:pt x="438" y="2438"/>
                  <a:pt x="1500" y="2438"/>
                </a:cubicBezTo>
                <a:cubicBezTo>
                  <a:pt x="4781" y="2438"/>
                  <a:pt x="4781" y="2438"/>
                  <a:pt x="4781" y="2438"/>
                </a:cubicBezTo>
                <a:lnTo>
                  <a:pt x="1750" y="2438"/>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1" name="Freeform 6"/>
          <p:cNvSpPr>
            <a:spLocks noChangeArrowheads="1"/>
          </p:cNvSpPr>
          <p:nvPr/>
        </p:nvSpPr>
        <p:spPr bwMode="auto">
          <a:xfrm rot="5400000">
            <a:off x="3258731" y="5769499"/>
            <a:ext cx="6760512" cy="3233810"/>
          </a:xfrm>
          <a:custGeom>
            <a:avLst/>
            <a:gdLst>
              <a:gd name="T0" fmla="*/ 5062 w 6532"/>
              <a:gd name="T1" fmla="*/ 0 h 2470"/>
              <a:gd name="T2" fmla="*/ 5062 w 6532"/>
              <a:gd name="T3" fmla="*/ 0 h 2470"/>
              <a:gd name="T4" fmla="*/ 6531 w 6532"/>
              <a:gd name="T5" fmla="*/ 1219 h 2470"/>
              <a:gd name="T6" fmla="*/ 5062 w 6532"/>
              <a:gd name="T7" fmla="*/ 2469 h 2470"/>
              <a:gd name="T8" fmla="*/ 0 w 6532"/>
              <a:gd name="T9" fmla="*/ 2469 h 2470"/>
              <a:gd name="T10" fmla="*/ 0 w 6532"/>
              <a:gd name="T11" fmla="*/ 2031 h 2470"/>
              <a:gd name="T12" fmla="*/ 5062 w 6532"/>
              <a:gd name="T13" fmla="*/ 2031 h 2470"/>
              <a:gd name="T14" fmla="*/ 6156 w 6532"/>
              <a:gd name="T15" fmla="*/ 1219 h 2470"/>
              <a:gd name="T16" fmla="*/ 5062 w 6532"/>
              <a:gd name="T17" fmla="*/ 438 h 2470"/>
              <a:gd name="T18" fmla="*/ 4781 w 6532"/>
              <a:gd name="T19" fmla="*/ 438 h 2470"/>
              <a:gd name="T20" fmla="*/ 1750 w 6532"/>
              <a:gd name="T21" fmla="*/ 438 h 2470"/>
              <a:gd name="T22" fmla="*/ 1750 w 6532"/>
              <a:gd name="T23" fmla="*/ 0 h 2470"/>
              <a:gd name="T24" fmla="*/ 5062 w 6532"/>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2" h="2470">
                <a:moveTo>
                  <a:pt x="5062" y="0"/>
                </a:moveTo>
                <a:lnTo>
                  <a:pt x="5062" y="0"/>
                </a:lnTo>
                <a:cubicBezTo>
                  <a:pt x="6124" y="0"/>
                  <a:pt x="6531" y="531"/>
                  <a:pt x="6531" y="1219"/>
                </a:cubicBezTo>
                <a:cubicBezTo>
                  <a:pt x="6531" y="1937"/>
                  <a:pt x="6093" y="2469"/>
                  <a:pt x="5062" y="2469"/>
                </a:cubicBezTo>
                <a:cubicBezTo>
                  <a:pt x="0" y="2469"/>
                  <a:pt x="0" y="2469"/>
                  <a:pt x="0" y="2469"/>
                </a:cubicBezTo>
                <a:cubicBezTo>
                  <a:pt x="0" y="2031"/>
                  <a:pt x="0" y="2031"/>
                  <a:pt x="0" y="2031"/>
                </a:cubicBezTo>
                <a:cubicBezTo>
                  <a:pt x="5062" y="2031"/>
                  <a:pt x="5062" y="2031"/>
                  <a:pt x="5062" y="2031"/>
                </a:cubicBezTo>
                <a:cubicBezTo>
                  <a:pt x="5843" y="2031"/>
                  <a:pt x="6156" y="1719"/>
                  <a:pt x="6156" y="1219"/>
                </a:cubicBezTo>
                <a:cubicBezTo>
                  <a:pt x="6156" y="781"/>
                  <a:pt x="5843" y="438"/>
                  <a:pt x="5062" y="438"/>
                </a:cubicBezTo>
                <a:cubicBezTo>
                  <a:pt x="4781" y="438"/>
                  <a:pt x="4781" y="438"/>
                  <a:pt x="4781" y="438"/>
                </a:cubicBezTo>
                <a:cubicBezTo>
                  <a:pt x="1750" y="438"/>
                  <a:pt x="1750" y="438"/>
                  <a:pt x="1750" y="438"/>
                </a:cubicBezTo>
                <a:cubicBezTo>
                  <a:pt x="1750" y="0"/>
                  <a:pt x="1750" y="0"/>
                  <a:pt x="1750" y="0"/>
                </a:cubicBezTo>
                <a:lnTo>
                  <a:pt x="5062" y="0"/>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3" name="Oval 12"/>
          <p:cNvSpPr/>
          <p:nvPr/>
        </p:nvSpPr>
        <p:spPr>
          <a:xfrm>
            <a:off x="5948203" y="8426608"/>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6" name="Oval 15"/>
          <p:cNvSpPr/>
          <p:nvPr/>
        </p:nvSpPr>
        <p:spPr>
          <a:xfrm>
            <a:off x="8591446" y="4840932"/>
            <a:ext cx="1546697" cy="15471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1" name="Oval 30"/>
          <p:cNvSpPr/>
          <p:nvPr/>
        </p:nvSpPr>
        <p:spPr>
          <a:xfrm>
            <a:off x="3279542" y="4068864"/>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3" name="TextBox 32"/>
          <p:cNvSpPr txBox="1"/>
          <p:nvPr/>
        </p:nvSpPr>
        <p:spPr>
          <a:xfrm>
            <a:off x="2365739" y="5698229"/>
            <a:ext cx="2719372" cy="707773"/>
          </a:xfrm>
          <a:prstGeom prst="rect">
            <a:avLst/>
          </a:prstGeom>
          <a:noFill/>
        </p:spPr>
        <p:txBody>
          <a:bodyPr vert="horz" wrap="square" lIns="243731" tIns="121864" rIns="243731" bIns="121864" rtlCol="0">
            <a:spAutoFit/>
          </a:bodyPr>
          <a:lstStyle/>
          <a:p>
            <a:pPr algn="ctr"/>
            <a:r>
              <a:rPr lang="zh-CN" altLang="en-US" sz="3000" dirty="0" smtClean="0">
                <a:latin typeface="微软雅黑" panose="020B0503020204020204" pitchFamily="34" charset="-122"/>
                <a:cs typeface="Aparajita" panose="020B0604020202020204" pitchFamily="34" charset="0"/>
              </a:rPr>
              <a:t>第五轮循环</a:t>
            </a:r>
            <a:endParaRPr lang="en-US" sz="3000" dirty="0">
              <a:latin typeface="微软雅黑" panose="020B0503020204020204" pitchFamily="34" charset="-122"/>
              <a:cs typeface="Aparajita" panose="020B0604020202020204" pitchFamily="34" charset="0"/>
            </a:endParaRPr>
          </a:p>
        </p:txBody>
      </p:sp>
      <p:sp>
        <p:nvSpPr>
          <p:cNvPr id="34" name="TextBox 33"/>
          <p:cNvSpPr txBox="1"/>
          <p:nvPr/>
        </p:nvSpPr>
        <p:spPr>
          <a:xfrm>
            <a:off x="5513765" y="7614464"/>
            <a:ext cx="2323045" cy="676995"/>
          </a:xfrm>
          <a:prstGeom prst="rect">
            <a:avLst/>
          </a:prstGeom>
          <a:noFill/>
        </p:spPr>
        <p:txBody>
          <a:bodyPr vert="horz" wrap="square" lIns="243731" tIns="121864" rIns="243731" bIns="121864" rtlCol="0">
            <a:spAutoFit/>
          </a:bodyPr>
          <a:lstStyle/>
          <a:p>
            <a:pPr algn="ctr"/>
            <a:r>
              <a:rPr lang="en-US" altLang="zh-CN" sz="2800" dirty="0">
                <a:solidFill>
                  <a:srgbClr val="FF0000"/>
                </a:solidFill>
                <a:latin typeface="微软雅黑" panose="020B0503020204020204" pitchFamily="34" charset="-122"/>
                <a:cs typeface="Aparajita" panose="020B0604020202020204" pitchFamily="34" charset="0"/>
              </a:rPr>
              <a:t>1 2 </a:t>
            </a:r>
            <a:r>
              <a:rPr lang="en-US" altLang="zh-CN" sz="2800" dirty="0">
                <a:solidFill>
                  <a:srgbClr val="FFC000"/>
                </a:solidFill>
                <a:latin typeface="微软雅黑" panose="020B0503020204020204" pitchFamily="34" charset="-122"/>
                <a:cs typeface="Aparajita" panose="020B0604020202020204" pitchFamily="34" charset="0"/>
              </a:rPr>
              <a:t>4</a:t>
            </a:r>
            <a:r>
              <a:rPr lang="en-US" altLang="zh-CN" sz="2800" dirty="0">
                <a:latin typeface="微软雅黑" panose="020B0503020204020204" pitchFamily="34" charset="-122"/>
                <a:cs typeface="Aparajita" panose="020B0604020202020204" pitchFamily="34" charset="0"/>
              </a:rPr>
              <a:t> </a:t>
            </a:r>
            <a:r>
              <a:rPr lang="en-US" altLang="zh-CN" sz="2800" dirty="0">
                <a:solidFill>
                  <a:srgbClr val="FFC000"/>
                </a:solidFill>
                <a:latin typeface="微软雅黑" panose="020B0503020204020204" pitchFamily="34" charset="-122"/>
                <a:cs typeface="Aparajita" panose="020B0604020202020204" pitchFamily="34" charset="0"/>
              </a:rPr>
              <a:t>6</a:t>
            </a:r>
            <a:r>
              <a:rPr lang="en-US" altLang="zh-CN" sz="2800" dirty="0">
                <a:latin typeface="微软雅黑" panose="020B0503020204020204" pitchFamily="34" charset="-122"/>
                <a:cs typeface="Aparajita" panose="020B0604020202020204" pitchFamily="34" charset="0"/>
              </a:rPr>
              <a:t> </a:t>
            </a:r>
            <a:r>
              <a:rPr lang="en-US" altLang="zh-CN" sz="2800" dirty="0">
                <a:solidFill>
                  <a:srgbClr val="FFC000"/>
                </a:solidFill>
                <a:latin typeface="微软雅黑" panose="020B0503020204020204" pitchFamily="34" charset="-122"/>
                <a:cs typeface="Aparajita" panose="020B0604020202020204" pitchFamily="34" charset="0"/>
              </a:rPr>
              <a:t>8 9</a:t>
            </a:r>
          </a:p>
        </p:txBody>
      </p:sp>
      <p:sp>
        <p:nvSpPr>
          <p:cNvPr id="36" name="TextBox 35"/>
          <p:cNvSpPr txBox="1"/>
          <p:nvPr/>
        </p:nvSpPr>
        <p:spPr>
          <a:xfrm>
            <a:off x="8041559" y="6522320"/>
            <a:ext cx="2334343" cy="676995"/>
          </a:xfrm>
          <a:prstGeom prst="rect">
            <a:avLst/>
          </a:prstGeom>
          <a:noFill/>
        </p:spPr>
        <p:txBody>
          <a:bodyPr vert="horz" wrap="square" lIns="243731" tIns="121864" rIns="243731" bIns="121864" rtlCol="0">
            <a:spAutoFit/>
          </a:bodyPr>
          <a:lstStyle/>
          <a:p>
            <a:pPr algn="ctr"/>
            <a:r>
              <a:rPr lang="en-US" altLang="zh-CN" sz="2800" dirty="0">
                <a:solidFill>
                  <a:srgbClr val="FFC000"/>
                </a:solidFill>
                <a:latin typeface="微软雅黑" panose="020B0503020204020204" pitchFamily="34" charset="-122"/>
                <a:cs typeface="Aparajita" panose="020B0604020202020204" pitchFamily="34" charset="0"/>
              </a:rPr>
              <a:t>1 2 4</a:t>
            </a:r>
            <a:r>
              <a:rPr lang="en-US" altLang="zh-CN" sz="2800" dirty="0">
                <a:latin typeface="微软雅黑" panose="020B0503020204020204" pitchFamily="34" charset="-122"/>
                <a:cs typeface="Aparajita" panose="020B0604020202020204" pitchFamily="34" charset="0"/>
              </a:rPr>
              <a:t> </a:t>
            </a:r>
            <a:r>
              <a:rPr lang="en-US" altLang="zh-CN" sz="2800" dirty="0">
                <a:solidFill>
                  <a:srgbClr val="FFC000"/>
                </a:solidFill>
                <a:latin typeface="微软雅黑" panose="020B0503020204020204" pitchFamily="34" charset="-122"/>
                <a:cs typeface="Aparajita" panose="020B0604020202020204" pitchFamily="34" charset="0"/>
              </a:rPr>
              <a:t>6</a:t>
            </a:r>
            <a:r>
              <a:rPr lang="en-US" altLang="zh-CN" sz="2800" dirty="0">
                <a:latin typeface="微软雅黑" panose="020B0503020204020204" pitchFamily="34" charset="-122"/>
                <a:cs typeface="Aparajita" panose="020B0604020202020204" pitchFamily="34" charset="0"/>
              </a:rPr>
              <a:t> </a:t>
            </a:r>
            <a:r>
              <a:rPr lang="en-US" altLang="zh-CN" sz="2800" dirty="0">
                <a:solidFill>
                  <a:srgbClr val="FFC000"/>
                </a:solidFill>
                <a:latin typeface="微软雅黑" panose="020B0503020204020204" pitchFamily="34" charset="-122"/>
                <a:cs typeface="Aparajita" panose="020B0604020202020204" pitchFamily="34" charset="0"/>
              </a:rPr>
              <a:t>8 9</a:t>
            </a:r>
          </a:p>
        </p:txBody>
      </p:sp>
      <p:sp>
        <p:nvSpPr>
          <p:cNvPr id="40" name="AutoShape 82"/>
          <p:cNvSpPr>
            <a:spLocks/>
          </p:cNvSpPr>
          <p:nvPr/>
        </p:nvSpPr>
        <p:spPr bwMode="auto">
          <a:xfrm>
            <a:off x="14341156" y="5320794"/>
            <a:ext cx="588231" cy="588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AutoShape 29"/>
          <p:cNvSpPr>
            <a:spLocks/>
          </p:cNvSpPr>
          <p:nvPr/>
        </p:nvSpPr>
        <p:spPr bwMode="auto">
          <a:xfrm>
            <a:off x="3744276" y="4495012"/>
            <a:ext cx="712107" cy="712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2" name="AutoShape 115"/>
          <p:cNvSpPr>
            <a:spLocks/>
          </p:cNvSpPr>
          <p:nvPr/>
        </p:nvSpPr>
        <p:spPr bwMode="auto">
          <a:xfrm>
            <a:off x="6390294" y="8755164"/>
            <a:ext cx="690276" cy="7595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5" name="Group 44"/>
          <p:cNvGrpSpPr/>
          <p:nvPr/>
        </p:nvGrpSpPr>
        <p:grpSpPr>
          <a:xfrm>
            <a:off x="17065324" y="6713343"/>
            <a:ext cx="536274" cy="786174"/>
            <a:chOff x="1559893" y="2241774"/>
            <a:chExt cx="174947" cy="256404"/>
          </a:xfrm>
          <a:solidFill>
            <a:schemeClr val="bg1"/>
          </a:solidFill>
        </p:grpSpPr>
        <p:sp>
          <p:nvSpPr>
            <p:cNvPr id="46" name="Oval 49"/>
            <p:cNvSpPr>
              <a:spLocks noChangeArrowheads="1"/>
            </p:cNvSpPr>
            <p:nvPr/>
          </p:nvSpPr>
          <p:spPr bwMode="auto">
            <a:xfrm>
              <a:off x="1630705" y="2313975"/>
              <a:ext cx="16662" cy="166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7" name="Oval 50"/>
            <p:cNvSpPr>
              <a:spLocks noChangeArrowheads="1"/>
            </p:cNvSpPr>
            <p:nvPr/>
          </p:nvSpPr>
          <p:spPr bwMode="auto">
            <a:xfrm>
              <a:off x="1630705" y="2410242"/>
              <a:ext cx="16662"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8" name="Oval 51"/>
            <p:cNvSpPr>
              <a:spLocks noChangeArrowheads="1"/>
            </p:cNvSpPr>
            <p:nvPr/>
          </p:nvSpPr>
          <p:spPr bwMode="auto">
            <a:xfrm>
              <a:off x="1583960" y="2362108"/>
              <a:ext cx="15273"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9" name="Oval 52"/>
            <p:cNvSpPr>
              <a:spLocks noChangeArrowheads="1"/>
            </p:cNvSpPr>
            <p:nvPr/>
          </p:nvSpPr>
          <p:spPr bwMode="auto">
            <a:xfrm>
              <a:off x="1679301" y="2362108"/>
              <a:ext cx="16199"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0" name="Freeform 53"/>
            <p:cNvSpPr>
              <a:spLocks/>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1" name="Freeform 54"/>
            <p:cNvSpPr>
              <a:spLocks/>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2" name="Freeform 55"/>
            <p:cNvSpPr>
              <a:spLocks/>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3"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4" name="Freeform 57"/>
            <p:cNvSpPr>
              <a:spLocks/>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sp>
        <p:nvSpPr>
          <p:cNvPr id="55" name="Freeform 78"/>
          <p:cNvSpPr>
            <a:spLocks noEditPoints="1"/>
          </p:cNvSpPr>
          <p:nvPr/>
        </p:nvSpPr>
        <p:spPr bwMode="auto">
          <a:xfrm>
            <a:off x="8970194" y="5187547"/>
            <a:ext cx="810087" cy="7861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endParaRPr lang="id-ID" dirty="0">
              <a:latin typeface="微软雅黑" panose="020B0503020204020204" pitchFamily="34" charset="-122"/>
            </a:endParaRPr>
          </a:p>
        </p:txBody>
      </p:sp>
      <p:grpSp>
        <p:nvGrpSpPr>
          <p:cNvPr id="56" name="Group 55"/>
          <p:cNvGrpSpPr/>
          <p:nvPr/>
        </p:nvGrpSpPr>
        <p:grpSpPr>
          <a:xfrm>
            <a:off x="11629560" y="7631285"/>
            <a:ext cx="785969" cy="735086"/>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grpSp>
        <p:nvGrpSpPr>
          <p:cNvPr id="67" name="Group 66"/>
          <p:cNvGrpSpPr/>
          <p:nvPr/>
        </p:nvGrpSpPr>
        <p:grpSpPr>
          <a:xfrm>
            <a:off x="6008975" y="483017"/>
            <a:ext cx="12359700" cy="2079087"/>
            <a:chOff x="5988388" y="483017"/>
            <a:chExt cx="12359700" cy="2079087"/>
          </a:xfrm>
        </p:grpSpPr>
        <p:sp>
          <p:nvSpPr>
            <p:cNvPr id="68" name="TextBox 67"/>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a:solidFill>
                    <a:schemeClr val="tx2"/>
                  </a:solidFill>
                  <a:latin typeface="微软雅黑" panose="020B0503020204020204" pitchFamily="34" charset="-122"/>
                  <a:cs typeface="Aparajita" panose="020B0604020202020204" pitchFamily="34" charset="0"/>
                </a:rPr>
                <a:t>冒泡</a:t>
              </a:r>
              <a:r>
                <a:rPr lang="zh-CN" altLang="en-US" sz="8000" b="1" dirty="0" smtClean="0">
                  <a:solidFill>
                    <a:schemeClr val="tx2"/>
                  </a:solidFill>
                  <a:latin typeface="微软雅黑" panose="020B0503020204020204" pitchFamily="34" charset="-122"/>
                  <a:cs typeface="Aparajita" panose="020B0604020202020204" pitchFamily="34" charset="0"/>
                </a:rPr>
                <a:t>排序</a:t>
              </a:r>
              <a:endParaRPr lang="id-ID" sz="8000" b="1" dirty="0" smtClean="0">
                <a:solidFill>
                  <a:schemeClr val="tx2"/>
                </a:solidFill>
                <a:latin typeface="微软雅黑" panose="020B0503020204020204" pitchFamily="34" charset="-122"/>
                <a:cs typeface="Aparajita" panose="020B0604020202020204" pitchFamily="34" charset="0"/>
              </a:endParaRPr>
            </a:p>
          </p:txBody>
        </p:sp>
        <p:sp>
          <p:nvSpPr>
            <p:cNvPr id="69" name="Rectangle 68"/>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0"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zh-CN" sz="3200" dirty="0">
                  <a:solidFill>
                    <a:schemeClr val="tx2">
                      <a:lumMod val="75000"/>
                    </a:schemeClr>
                  </a:solidFill>
                </a:rPr>
                <a:t>从头开始两两比较，将较大的数据往后移，</a:t>
              </a:r>
              <a:endParaRPr lang="en-US" altLang="zh-CN" sz="3200" dirty="0">
                <a:solidFill>
                  <a:schemeClr val="tx2">
                    <a:lumMod val="7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spTree>
    <p:extLst>
      <p:ext uri="{BB962C8B-B14F-4D97-AF65-F5344CB8AC3E}">
        <p14:creationId xmlns:p14="http://schemas.microsoft.com/office/powerpoint/2010/main" val="334610132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900" decel="100000" fill="hold"/>
                                        <p:tgtEl>
                                          <p:spTgt spid="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p:tgtEl>
                                          <p:spTgt spid="11"/>
                                        </p:tgtEl>
                                        <p:attrNameLst>
                                          <p:attrName>ppt_y</p:attrName>
                                        </p:attrNameLst>
                                      </p:cBhvr>
                                      <p:tavLst>
                                        <p:tav tm="0">
                                          <p:val>
                                            <p:strVal val="#ppt_y+#ppt_h*1.125000"/>
                                          </p:val>
                                        </p:tav>
                                        <p:tav tm="100000">
                                          <p:val>
                                            <p:strVal val="#ppt_y"/>
                                          </p:val>
                                        </p:tav>
                                      </p:tavLst>
                                    </p:anim>
                                    <p:animEffect transition="in" filter="wipe(up)">
                                      <p:cBhvr>
                                        <p:cTn id="29" dur="500"/>
                                        <p:tgtEl>
                                          <p:spTgt spid="1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par>
                          <p:cTn id="45" fill="hold">
                            <p:stCondLst>
                              <p:cond delay="500"/>
                            </p:stCondLst>
                            <p:childTnLst>
                              <p:par>
                                <p:cTn id="46" presetID="12" presetClass="entr" presetSubtype="1"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ppt_y</p:attrName>
                                        </p:attrNameLst>
                                      </p:cBhvr>
                                      <p:tavLst>
                                        <p:tav tm="0">
                                          <p:val>
                                            <p:strVal val="#ppt_y-#ppt_h*1.125000"/>
                                          </p:val>
                                        </p:tav>
                                        <p:tav tm="100000">
                                          <p:val>
                                            <p:strVal val="#ppt_y"/>
                                          </p:val>
                                        </p:tav>
                                      </p:tavLst>
                                    </p:anim>
                                    <p:animEffect transition="in" filter="wipe(down)">
                                      <p:cBhvr>
                                        <p:cTn id="49" dur="500"/>
                                        <p:tgtEl>
                                          <p:spTgt spid="10"/>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15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6" grpId="0" animBg="1"/>
      <p:bldP spid="31" grpId="0" animBg="1"/>
      <p:bldP spid="33" grpId="0"/>
      <p:bldP spid="34" grpId="0"/>
      <p:bldP spid="36" grpId="0"/>
      <p:bldP spid="41" grpId="0" animBg="1"/>
      <p:bldP spid="42" grpId="0" animBg="1"/>
      <p:bldP spid="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1" b="91"/>
          <a:stretch>
            <a:fillRect/>
          </a:stretch>
        </p:blipFill>
        <p:spPr>
          <a:xfrm>
            <a:off x="0" y="0"/>
            <a:ext cx="24428450" cy="13716000"/>
          </a:xfrm>
        </p:spPr>
      </p:pic>
      <p:sp>
        <p:nvSpPr>
          <p:cNvPr id="13" name="Rectangle 12"/>
          <p:cNvSpPr>
            <a:spLocks noChangeAspect="1"/>
          </p:cNvSpPr>
          <p:nvPr/>
        </p:nvSpPr>
        <p:spPr>
          <a:xfrm rot="16200000">
            <a:off x="-288759" y="217725"/>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0" name="Rectangle 9"/>
          <p:cNvSpPr>
            <a:spLocks noChangeAspect="1"/>
          </p:cNvSpPr>
          <p:nvPr/>
        </p:nvSpPr>
        <p:spPr>
          <a:xfrm rot="16200000">
            <a:off x="11961825" y="1296973"/>
            <a:ext cx="13763601" cy="11169650"/>
          </a:xfrm>
          <a:prstGeom prst="rect">
            <a:avLst/>
          </a:prstGeom>
          <a:solidFill>
            <a:schemeClr val="accent6">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grpSp>
        <p:nvGrpSpPr>
          <p:cNvPr id="15" name="Group 14"/>
          <p:cNvGrpSpPr/>
          <p:nvPr/>
        </p:nvGrpSpPr>
        <p:grpSpPr>
          <a:xfrm>
            <a:off x="13814655" y="3440901"/>
            <a:ext cx="9710435" cy="1280569"/>
            <a:chOff x="1477439" y="3949429"/>
            <a:chExt cx="10984480" cy="1280569"/>
          </a:xfrm>
        </p:grpSpPr>
        <p:sp>
          <p:nvSpPr>
            <p:cNvPr id="16" name="Title 20"/>
            <p:cNvSpPr txBox="1">
              <a:spLocks/>
            </p:cNvSpPr>
            <p:nvPr/>
          </p:nvSpPr>
          <p:spPr>
            <a:xfrm>
              <a:off x="1477439" y="3949429"/>
              <a:ext cx="9350881" cy="492443"/>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3200" b="1" dirty="0">
                  <a:solidFill>
                    <a:schemeClr val="bg1"/>
                  </a:solidFill>
                  <a:latin typeface="微软雅黑" panose="020B0503020204020204" pitchFamily="34" charset="-122"/>
                  <a:cs typeface="Aparajita" panose="020B0604020202020204" pitchFamily="34" charset="0"/>
                </a:rPr>
                <a:t>效率</a:t>
              </a:r>
              <a:endParaRPr lang="en-US" sz="3200" b="1" dirty="0">
                <a:solidFill>
                  <a:schemeClr val="bg1"/>
                </a:solidFill>
                <a:latin typeface="微软雅黑" panose="020B0503020204020204" pitchFamily="34" charset="-122"/>
                <a:cs typeface="Aparajita" panose="020B0604020202020204" pitchFamily="34" charset="0"/>
              </a:endParaRPr>
            </a:p>
          </p:txBody>
        </p:sp>
        <p:sp>
          <p:nvSpPr>
            <p:cNvPr id="17" name="Title 20"/>
            <p:cNvSpPr txBox="1">
              <a:spLocks/>
            </p:cNvSpPr>
            <p:nvPr/>
          </p:nvSpPr>
          <p:spPr>
            <a:xfrm>
              <a:off x="1499718" y="4491391"/>
              <a:ext cx="10962201" cy="73860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3200" b="1" dirty="0">
                  <a:solidFill>
                    <a:schemeClr val="bg1"/>
                  </a:solidFill>
                </a:rPr>
                <a:t>T(n)=1+2+3+…+n-1=(n-1)(n-2)/2 – 1 </a:t>
              </a:r>
              <a:r>
                <a:rPr lang="zh-CN" altLang="zh-CN" sz="3200" b="1" dirty="0">
                  <a:solidFill>
                    <a:schemeClr val="bg1"/>
                  </a:solidFill>
                </a:rPr>
                <a:t>∈</a:t>
              </a:r>
              <a:r>
                <a:rPr lang="en-US" altLang="zh-CN" sz="3200" b="1" dirty="0">
                  <a:solidFill>
                    <a:schemeClr val="bg1"/>
                  </a:solidFill>
                </a:rPr>
                <a:t>O(n</a:t>
              </a:r>
              <a:r>
                <a:rPr lang="en-US" altLang="zh-CN" sz="3200" b="1" baseline="30000" dirty="0">
                  <a:solidFill>
                    <a:schemeClr val="bg1"/>
                  </a:solidFill>
                </a:rPr>
                <a:t>2</a:t>
              </a:r>
              <a:r>
                <a:rPr lang="en-US" altLang="zh-CN" sz="3200" b="1" dirty="0">
                  <a:solidFill>
                    <a:schemeClr val="bg1"/>
                  </a:solidFill>
                </a:rPr>
                <a:t>)</a:t>
              </a:r>
              <a:endParaRPr lang="zh-CN" altLang="zh-CN" sz="3200" dirty="0">
                <a:solidFill>
                  <a:schemeClr val="bg1"/>
                </a:solidFill>
              </a:endParaRPr>
            </a:p>
          </p:txBody>
        </p:sp>
      </p:grpSp>
      <p:grpSp>
        <p:nvGrpSpPr>
          <p:cNvPr id="22" name="Group 21"/>
          <p:cNvGrpSpPr/>
          <p:nvPr/>
        </p:nvGrpSpPr>
        <p:grpSpPr>
          <a:xfrm>
            <a:off x="14119455" y="5261531"/>
            <a:ext cx="9203797" cy="1170641"/>
            <a:chOff x="2366663" y="4244581"/>
            <a:chExt cx="9203797" cy="1170640"/>
          </a:xfrm>
        </p:grpSpPr>
        <p:sp>
          <p:nvSpPr>
            <p:cNvPr id="27" name="Title 20"/>
            <p:cNvSpPr txBox="1">
              <a:spLocks/>
            </p:cNvSpPr>
            <p:nvPr/>
          </p:nvSpPr>
          <p:spPr>
            <a:xfrm>
              <a:off x="3643818" y="4676615"/>
              <a:ext cx="7926642" cy="738606"/>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zh-CN" sz="3200" dirty="0">
                  <a:solidFill>
                    <a:schemeClr val="bg1"/>
                  </a:solidFill>
                </a:rPr>
                <a:t>第</a:t>
              </a:r>
              <a:r>
                <a:rPr lang="en-US" altLang="zh-CN" sz="3200" dirty="0">
                  <a:solidFill>
                    <a:schemeClr val="bg1"/>
                  </a:solidFill>
                </a:rPr>
                <a:t>1</a:t>
              </a:r>
              <a:r>
                <a:rPr lang="zh-CN" altLang="zh-CN" sz="3200" dirty="0">
                  <a:solidFill>
                    <a:schemeClr val="bg1"/>
                  </a:solidFill>
                </a:rPr>
                <a:t>次：循环</a:t>
              </a:r>
              <a:r>
                <a:rPr lang="en-US" altLang="zh-CN" sz="3200" dirty="0">
                  <a:solidFill>
                    <a:schemeClr val="bg1"/>
                  </a:solidFill>
                </a:rPr>
                <a:t>n-1</a:t>
              </a:r>
              <a:r>
                <a:rPr lang="zh-CN" altLang="zh-CN" sz="3200" dirty="0">
                  <a:solidFill>
                    <a:schemeClr val="bg1"/>
                  </a:solidFill>
                </a:rPr>
                <a:t>次，排好第</a:t>
              </a:r>
              <a:r>
                <a:rPr lang="en-US" altLang="zh-CN" sz="3200" dirty="0">
                  <a:solidFill>
                    <a:schemeClr val="bg1"/>
                  </a:solidFill>
                </a:rPr>
                <a:t>n</a:t>
              </a:r>
              <a:r>
                <a:rPr lang="zh-CN" altLang="zh-CN" sz="3200" dirty="0">
                  <a:solidFill>
                    <a:schemeClr val="bg1"/>
                  </a:solidFill>
                </a:rPr>
                <a:t>位；</a:t>
              </a:r>
            </a:p>
          </p:txBody>
        </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8" name="Group 27"/>
          <p:cNvGrpSpPr/>
          <p:nvPr/>
        </p:nvGrpSpPr>
        <p:grpSpPr>
          <a:xfrm>
            <a:off x="14119455" y="10062317"/>
            <a:ext cx="9203797" cy="1140677"/>
            <a:chOff x="2366663" y="9023088"/>
            <a:chExt cx="9203798" cy="1140676"/>
          </a:xfrm>
        </p:grpSpPr>
        <p:sp>
          <p:nvSpPr>
            <p:cNvPr id="33" name="Title 20"/>
            <p:cNvSpPr txBox="1">
              <a:spLocks/>
            </p:cNvSpPr>
            <p:nvPr/>
          </p:nvSpPr>
          <p:spPr>
            <a:xfrm>
              <a:off x="3620958" y="9277425"/>
              <a:ext cx="7949503" cy="886339"/>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en-US" altLang="zh-CN" sz="3200" dirty="0" smtClean="0">
                  <a:solidFill>
                    <a:schemeClr val="bg1"/>
                  </a:solidFill>
                </a:rPr>
                <a:t>	  </a:t>
              </a:r>
              <a:r>
                <a:rPr lang="zh-CN" altLang="zh-CN" sz="3200" dirty="0" smtClean="0">
                  <a:solidFill>
                    <a:schemeClr val="bg1"/>
                  </a:solidFill>
                </a:rPr>
                <a:t>第</a:t>
              </a:r>
              <a:r>
                <a:rPr lang="en-US" altLang="zh-CN" sz="3200" dirty="0" smtClean="0">
                  <a:solidFill>
                    <a:schemeClr val="bg1"/>
                  </a:solidFill>
                </a:rPr>
                <a:t>n-1</a:t>
              </a:r>
              <a:r>
                <a:rPr lang="zh-CN" altLang="zh-CN" sz="3200" dirty="0" smtClean="0">
                  <a:solidFill>
                    <a:schemeClr val="bg1"/>
                  </a:solidFill>
                </a:rPr>
                <a:t>次</a:t>
              </a:r>
              <a:r>
                <a:rPr lang="zh-CN" altLang="zh-CN" sz="3200" dirty="0">
                  <a:solidFill>
                    <a:schemeClr val="bg1"/>
                  </a:solidFill>
                </a:rPr>
                <a:t>：</a:t>
              </a:r>
              <a:r>
                <a:rPr lang="zh-CN" altLang="zh-CN" sz="3200" dirty="0" smtClean="0">
                  <a:solidFill>
                    <a:schemeClr val="bg1"/>
                  </a:solidFill>
                </a:rPr>
                <a:t>循环</a:t>
              </a:r>
              <a:r>
                <a:rPr lang="en-US" altLang="zh-CN" sz="3200" dirty="0">
                  <a:solidFill>
                    <a:schemeClr val="bg1"/>
                  </a:solidFill>
                </a:rPr>
                <a:t>1</a:t>
              </a:r>
              <a:r>
                <a:rPr lang="zh-CN" altLang="zh-CN" sz="3200" dirty="0" smtClean="0">
                  <a:solidFill>
                    <a:schemeClr val="bg1"/>
                  </a:solidFill>
                </a:rPr>
                <a:t>次</a:t>
              </a:r>
              <a:r>
                <a:rPr lang="zh-CN" altLang="zh-CN" sz="3200" dirty="0">
                  <a:solidFill>
                    <a:schemeClr val="bg1"/>
                  </a:solidFill>
                </a:rPr>
                <a:t>，排好</a:t>
              </a:r>
              <a:r>
                <a:rPr lang="zh-CN" altLang="zh-CN" sz="3200" dirty="0" smtClean="0">
                  <a:solidFill>
                    <a:schemeClr val="bg1"/>
                  </a:solidFill>
                </a:rPr>
                <a:t>第</a:t>
              </a:r>
              <a:r>
                <a:rPr lang="en-US" altLang="zh-CN" sz="3200" dirty="0">
                  <a:solidFill>
                    <a:schemeClr val="bg1"/>
                  </a:solidFill>
                </a:rPr>
                <a:t>2</a:t>
              </a:r>
              <a:r>
                <a:rPr lang="zh-CN" altLang="zh-CN" sz="3200" dirty="0" smtClean="0">
                  <a:solidFill>
                    <a:schemeClr val="bg1"/>
                  </a:solidFill>
                </a:rPr>
                <a:t>位</a:t>
              </a:r>
              <a:r>
                <a:rPr lang="zh-CN" altLang="zh-CN" sz="3200" dirty="0">
                  <a:solidFill>
                    <a:schemeClr val="bg1"/>
                  </a:solidFill>
                </a:rPr>
                <a:t>；</a:t>
              </a:r>
              <a:endParaRPr lang="en-US" altLang="zh-CN" sz="3200" dirty="0">
                <a:solidFill>
                  <a:schemeClr val="bg1"/>
                </a:solidFill>
                <a:latin typeface="微软雅黑" panose="020B0503020204020204" pitchFamily="34" charset="-122"/>
                <a:cs typeface="Aparajita" panose="020B0604020202020204" pitchFamily="34" charset="0"/>
              </a:endParaRPr>
            </a:p>
          </p:txBody>
        </p:sp>
        <p:sp>
          <p:nvSpPr>
            <p:cNvPr id="30" name="Rectangle 29"/>
            <p:cNvSpPr/>
            <p:nvPr/>
          </p:nvSpPr>
          <p:spPr>
            <a:xfrm>
              <a:off x="2366663" y="9023088"/>
              <a:ext cx="1070738" cy="10710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1" name="AutoShape 14"/>
            <p:cNvSpPr>
              <a:spLocks/>
            </p:cNvSpPr>
            <p:nvPr/>
          </p:nvSpPr>
          <p:spPr bwMode="auto">
            <a:xfrm>
              <a:off x="2650408" y="9327366"/>
              <a:ext cx="481001" cy="527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14119456" y="6896243"/>
            <a:ext cx="9203795" cy="1103971"/>
            <a:chOff x="2366663" y="5879292"/>
            <a:chExt cx="9203795" cy="1103970"/>
          </a:xfrm>
        </p:grpSpPr>
        <p:sp>
          <p:nvSpPr>
            <p:cNvPr id="39" name="Title 20"/>
            <p:cNvSpPr txBox="1">
              <a:spLocks/>
            </p:cNvSpPr>
            <p:nvPr/>
          </p:nvSpPr>
          <p:spPr>
            <a:xfrm>
              <a:off x="3619594" y="6244656"/>
              <a:ext cx="7950864" cy="738606"/>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3200" dirty="0" smtClean="0">
                  <a:solidFill>
                    <a:schemeClr val="bg1"/>
                  </a:solidFill>
                </a:rPr>
                <a:t>  </a:t>
              </a:r>
              <a:r>
                <a:rPr lang="zh-CN" altLang="zh-CN" sz="3200" dirty="0" smtClean="0">
                  <a:solidFill>
                    <a:schemeClr val="bg1"/>
                  </a:solidFill>
                </a:rPr>
                <a:t>第</a:t>
              </a:r>
              <a:r>
                <a:rPr lang="en-US" altLang="zh-CN" sz="3200" dirty="0">
                  <a:solidFill>
                    <a:schemeClr val="bg1"/>
                  </a:solidFill>
                </a:rPr>
                <a:t>2</a:t>
              </a:r>
              <a:r>
                <a:rPr lang="zh-CN" altLang="zh-CN" sz="3200" dirty="0">
                  <a:solidFill>
                    <a:schemeClr val="bg1"/>
                  </a:solidFill>
                </a:rPr>
                <a:t>次：循环</a:t>
              </a:r>
              <a:r>
                <a:rPr lang="en-US" altLang="zh-CN" sz="3200" dirty="0">
                  <a:solidFill>
                    <a:schemeClr val="bg1"/>
                  </a:solidFill>
                </a:rPr>
                <a:t>n-2</a:t>
              </a:r>
              <a:r>
                <a:rPr lang="zh-CN" altLang="zh-CN" sz="3200" dirty="0">
                  <a:solidFill>
                    <a:schemeClr val="bg1"/>
                  </a:solidFill>
                </a:rPr>
                <a:t>次，排好第</a:t>
              </a:r>
              <a:r>
                <a:rPr lang="en-US" altLang="zh-CN" sz="3200" dirty="0">
                  <a:solidFill>
                    <a:schemeClr val="bg1"/>
                  </a:solidFill>
                </a:rPr>
                <a:t>n-1</a:t>
              </a:r>
              <a:r>
                <a:rPr lang="zh-CN" altLang="zh-CN" sz="3200" dirty="0">
                  <a:solidFill>
                    <a:schemeClr val="bg1"/>
                  </a:solidFill>
                </a:rPr>
                <a:t>位；</a:t>
              </a:r>
            </a:p>
          </p:txBody>
        </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7" name="AutoShape 38"/>
            <p:cNvSpPr>
              <a:spLocks/>
            </p:cNvSpPr>
            <p:nvPr/>
          </p:nvSpPr>
          <p:spPr bwMode="auto">
            <a:xfrm>
              <a:off x="2650408" y="6183269"/>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0" name="Group 39"/>
          <p:cNvGrpSpPr/>
          <p:nvPr/>
        </p:nvGrpSpPr>
        <p:grpSpPr>
          <a:xfrm>
            <a:off x="14119455" y="8495204"/>
            <a:ext cx="9203797" cy="1168079"/>
            <a:chOff x="2366663" y="7478254"/>
            <a:chExt cx="9203797" cy="1168078"/>
          </a:xfrm>
        </p:grpSpPr>
        <p:sp>
          <p:nvSpPr>
            <p:cNvPr id="45" name="Title 20"/>
            <p:cNvSpPr txBox="1">
              <a:spLocks/>
            </p:cNvSpPr>
            <p:nvPr/>
          </p:nvSpPr>
          <p:spPr>
            <a:xfrm>
              <a:off x="3621054" y="7759993"/>
              <a:ext cx="7949406" cy="886339"/>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en-US" altLang="zh-CN" sz="3200" dirty="0" smtClean="0">
                  <a:solidFill>
                    <a:schemeClr val="bg1"/>
                  </a:solidFill>
                </a:rPr>
                <a:t>	  </a:t>
              </a:r>
              <a:r>
                <a:rPr lang="zh-CN" altLang="zh-CN" sz="3200" dirty="0" smtClean="0">
                  <a:solidFill>
                    <a:schemeClr val="bg1"/>
                  </a:solidFill>
                </a:rPr>
                <a:t>第</a:t>
              </a:r>
              <a:r>
                <a:rPr lang="en-US" altLang="zh-CN" sz="3200" dirty="0">
                  <a:solidFill>
                    <a:schemeClr val="bg1"/>
                  </a:solidFill>
                </a:rPr>
                <a:t>3</a:t>
              </a:r>
              <a:r>
                <a:rPr lang="zh-CN" altLang="zh-CN" sz="3200" dirty="0">
                  <a:solidFill>
                    <a:schemeClr val="bg1"/>
                  </a:solidFill>
                </a:rPr>
                <a:t>次：循环</a:t>
              </a:r>
              <a:r>
                <a:rPr lang="en-US" altLang="zh-CN" sz="3200" dirty="0">
                  <a:solidFill>
                    <a:schemeClr val="bg1"/>
                  </a:solidFill>
                </a:rPr>
                <a:t>n-3</a:t>
              </a:r>
              <a:r>
                <a:rPr lang="zh-CN" altLang="zh-CN" sz="3200" dirty="0">
                  <a:solidFill>
                    <a:schemeClr val="bg1"/>
                  </a:solidFill>
                </a:rPr>
                <a:t>次，排好第</a:t>
              </a:r>
              <a:r>
                <a:rPr lang="en-US" altLang="zh-CN" sz="3200" dirty="0">
                  <a:solidFill>
                    <a:schemeClr val="bg1"/>
                  </a:solidFill>
                </a:rPr>
                <a:t>n-2</a:t>
              </a:r>
              <a:r>
                <a:rPr lang="zh-CN" altLang="zh-CN" sz="3200" dirty="0">
                  <a:solidFill>
                    <a:schemeClr val="bg1"/>
                  </a:solidFill>
                </a:rPr>
                <a:t>位；</a:t>
              </a:r>
              <a:endParaRPr lang="en-US" sz="3200" dirty="0">
                <a:solidFill>
                  <a:schemeClr val="bg1"/>
                </a:solidFill>
                <a:latin typeface="微软雅黑" panose="020B0503020204020204" pitchFamily="34" charset="-122"/>
                <a:cs typeface="Aparajita" panose="020B0604020202020204" pitchFamily="34" charset="0"/>
              </a:endParaRPr>
            </a:p>
          </p:txBody>
        </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43" name="AutoShape 84"/>
            <p:cNvSpPr>
              <a:spLocks/>
            </p:cNvSpPr>
            <p:nvPr/>
          </p:nvSpPr>
          <p:spPr bwMode="auto">
            <a:xfrm>
              <a:off x="2633701" y="7745984"/>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bg1"/>
                  </a:solidFill>
                  <a:latin typeface="微软雅黑" panose="020B0503020204020204" pitchFamily="34" charset="-122"/>
                  <a:cs typeface="Aparajita" panose="020B0604020202020204" pitchFamily="34" charset="0"/>
                </a:rPr>
                <a:t>效率分析</a:t>
              </a:r>
              <a:endParaRPr lang="id-ID" sz="8000" b="1" dirty="0" smtClean="0">
                <a:solidFill>
                  <a:schemeClr val="bg1"/>
                </a:solidFill>
                <a:latin typeface="微软雅黑" panose="020B0503020204020204" pitchFamily="34" charset="-122"/>
                <a:cs typeface="Aparajita" panose="020B0604020202020204" pitchFamily="34" charset="0"/>
              </a:endParaRP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3100" dirty="0" smtClean="0">
                  <a:solidFill>
                    <a:schemeClr val="accent1"/>
                  </a:solidFill>
                  <a:latin typeface="微软雅黑" panose="020B0503020204020204" pitchFamily="34" charset="-122"/>
                  <a:cs typeface="Aparajita" panose="020B0604020202020204" pitchFamily="34" charset="0"/>
                </a:rPr>
                <a:t>-------</a:t>
              </a:r>
              <a:r>
                <a:rPr lang="zh-CN" altLang="en-US" sz="3100" dirty="0" smtClean="0">
                  <a:solidFill>
                    <a:schemeClr val="accent1"/>
                  </a:solidFill>
                  <a:latin typeface="微软雅黑" panose="020B0503020204020204" pitchFamily="34" charset="-122"/>
                  <a:cs typeface="Aparajita" panose="020B0604020202020204" pitchFamily="34" charset="0"/>
                </a:rPr>
                <a:t>之 </a:t>
              </a:r>
              <a:r>
                <a:rPr lang="zh-CN" altLang="en-US" sz="3100" dirty="0">
                  <a:solidFill>
                    <a:schemeClr val="accent1"/>
                  </a:solidFill>
                  <a:latin typeface="微软雅黑" panose="020B0503020204020204" pitchFamily="34" charset="-122"/>
                  <a:cs typeface="Aparajita" panose="020B0604020202020204" pitchFamily="34" charset="0"/>
                </a:rPr>
                <a:t>冒泡</a:t>
              </a:r>
              <a:r>
                <a:rPr lang="zh-CN" altLang="en-US" sz="3100" dirty="0" smtClean="0">
                  <a:solidFill>
                    <a:schemeClr val="accent1"/>
                  </a:solidFill>
                  <a:latin typeface="微软雅黑" panose="020B0503020204020204" pitchFamily="34" charset="-122"/>
                  <a:cs typeface="Aparajita" panose="020B0604020202020204" pitchFamily="34" charset="0"/>
                </a:rPr>
                <a:t>排序</a:t>
              </a:r>
              <a:endParaRPr lang="en-US" sz="3100" dirty="0">
                <a:solidFill>
                  <a:schemeClr val="accent1"/>
                </a:solidFill>
                <a:latin typeface="微软雅黑" panose="020B0503020204020204" pitchFamily="34" charset="-122"/>
                <a:cs typeface="Aparajita" panose="020B0604020202020204" pitchFamily="34" charset="0"/>
              </a:endParaRPr>
            </a:p>
          </p:txBody>
        </p:sp>
      </p:grpSp>
      <p:sp>
        <p:nvSpPr>
          <p:cNvPr id="2" name="文本框 1"/>
          <p:cNvSpPr txBox="1"/>
          <p:nvPr/>
        </p:nvSpPr>
        <p:spPr>
          <a:xfrm>
            <a:off x="831273" y="470417"/>
            <a:ext cx="11409218" cy="4524315"/>
          </a:xfrm>
          <a:prstGeom prst="rect">
            <a:avLst/>
          </a:prstGeom>
          <a:noFill/>
        </p:spPr>
        <p:txBody>
          <a:bodyPr wrap="square" rtlCol="0">
            <a:spAutoFit/>
          </a:bodyPr>
          <a:lstStyle/>
          <a:p>
            <a:r>
              <a:rPr lang="en-US" altLang="zh-CN"/>
              <a:t>Bubble_sort(arr)</a:t>
            </a:r>
            <a:endParaRPr lang="zh-CN" altLang="zh-CN"/>
          </a:p>
          <a:p>
            <a:r>
              <a:rPr lang="en-US" altLang="zh-CN"/>
              <a:t>for i=0 to length(arr)-1</a:t>
            </a:r>
            <a:endParaRPr lang="zh-CN" altLang="zh-CN"/>
          </a:p>
          <a:p>
            <a:r>
              <a:rPr lang="en-US" altLang="zh-CN"/>
              <a:t>	for j=0 to length(arr)-1-i</a:t>
            </a:r>
            <a:endParaRPr lang="zh-CN" altLang="zh-CN"/>
          </a:p>
          <a:p>
            <a:r>
              <a:rPr lang="en-US" altLang="zh-CN"/>
              <a:t>		//</a:t>
            </a:r>
            <a:r>
              <a:rPr lang="zh-CN" altLang="zh-CN"/>
              <a:t>将较大的数字往后移</a:t>
            </a:r>
          </a:p>
          <a:p>
            <a:r>
              <a:rPr lang="en-US" altLang="zh-CN"/>
              <a:t>		if arr[j]&gt;arr[j+1]</a:t>
            </a:r>
            <a:endParaRPr lang="zh-CN" altLang="zh-CN"/>
          </a:p>
          <a:p>
            <a:r>
              <a:rPr lang="en-US" altLang="zh-CN"/>
              <a:t>			temp=arr[j]</a:t>
            </a:r>
            <a:endParaRPr lang="zh-CN" altLang="zh-CN"/>
          </a:p>
          <a:p>
            <a:r>
              <a:rPr lang="en-US" altLang="zh-CN"/>
              <a:t>			arr[j]=arr[j+1]</a:t>
            </a:r>
            <a:endParaRPr lang="zh-CN" altLang="zh-CN"/>
          </a:p>
          <a:p>
            <a:r>
              <a:rPr lang="en-US" altLang="zh-CN"/>
              <a:t>			arr[j+1]=temp;</a:t>
            </a:r>
            <a:endParaRPr lang="zh-CN" altLang="zh-CN"/>
          </a:p>
        </p:txBody>
      </p:sp>
      <p:graphicFrame>
        <p:nvGraphicFramePr>
          <p:cNvPr id="5" name="表格 4"/>
          <p:cNvGraphicFramePr>
            <a:graphicFrameLocks noGrp="1"/>
          </p:cNvGraphicFramePr>
          <p:nvPr>
            <p:extLst>
              <p:ext uri="{D42A27DB-BD31-4B8C-83A1-F6EECF244321}">
                <p14:modId xmlns:p14="http://schemas.microsoft.com/office/powerpoint/2010/main" val="4009456232"/>
              </p:ext>
            </p:extLst>
          </p:nvPr>
        </p:nvGraphicFramePr>
        <p:xfrm>
          <a:off x="0" y="7916678"/>
          <a:ext cx="13097428" cy="1649542"/>
        </p:xfrm>
        <a:graphic>
          <a:graphicData uri="http://schemas.openxmlformats.org/drawingml/2006/table">
            <a:tbl>
              <a:tblPr firstRow="1" firstCol="1" bandRow="1">
                <a:tableStyleId>{5C22544A-7EE6-4342-B048-85BDC9FD1C3A}</a:tableStyleId>
              </a:tblPr>
              <a:tblGrid>
                <a:gridCol w="1472787"/>
                <a:gridCol w="1452575"/>
                <a:gridCol w="1452575"/>
                <a:gridCol w="1452575"/>
                <a:gridCol w="1453922"/>
                <a:gridCol w="1453922"/>
                <a:gridCol w="1453922"/>
                <a:gridCol w="1452575"/>
                <a:gridCol w="1452575"/>
              </a:tblGrid>
              <a:tr h="824771">
                <a:tc>
                  <a:txBody>
                    <a:bodyPr/>
                    <a:lstStyle/>
                    <a:p>
                      <a:pPr algn="l">
                        <a:spcAft>
                          <a:spcPts val="0"/>
                        </a:spcAft>
                      </a:pPr>
                      <a:r>
                        <a:rPr lang="en-US" sz="2400" kern="100" dirty="0">
                          <a:effectLst/>
                        </a:rPr>
                        <a:t>N</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10000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20000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30000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40000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50000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60000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70000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dirty="0">
                          <a:effectLst/>
                        </a:rPr>
                        <a:t>80000</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r>
              <a:tr h="824771">
                <a:tc>
                  <a:txBody>
                    <a:bodyPr/>
                    <a:lstStyle/>
                    <a:p>
                      <a:pPr algn="l">
                        <a:spcAft>
                          <a:spcPts val="0"/>
                        </a:spcAft>
                      </a:pPr>
                      <a:r>
                        <a:rPr lang="en-US" sz="2400" kern="100">
                          <a:effectLst/>
                        </a:rPr>
                        <a:t>Time/ms</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139.6</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640.15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1503.8</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2719.25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4299.8</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6230.8</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8488.8</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dirty="0">
                          <a:effectLst/>
                        </a:rPr>
                        <a:t>11177.5</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14746914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0-#ppt_w/2"/>
                                          </p:val>
                                        </p:tav>
                                        <p:tav tm="100000">
                                          <p:val>
                                            <p:strVal val="#ppt_x"/>
                                          </p:val>
                                        </p:tav>
                                      </p:tavLst>
                                    </p:anim>
                                    <p:anim calcmode="lin" valueType="num">
                                      <p:cBhvr additive="base">
                                        <p:cTn id="24" dur="500" fill="hold"/>
                                        <p:tgtEl>
                                          <p:spTgt spid="40"/>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1" b="91"/>
          <a:stretch>
            <a:fillRect/>
          </a:stretch>
        </p:blipFill>
        <p:spPr>
          <a:xfrm>
            <a:off x="0" y="0"/>
            <a:ext cx="24428450" cy="13716000"/>
          </a:xfrm>
        </p:spPr>
      </p:pic>
      <p:sp>
        <p:nvSpPr>
          <p:cNvPr id="13" name="Rectangle 12"/>
          <p:cNvSpPr>
            <a:spLocks noChangeAspect="1"/>
          </p:cNvSpPr>
          <p:nvPr/>
        </p:nvSpPr>
        <p:spPr>
          <a:xfrm rot="16200000">
            <a:off x="-288759" y="217725"/>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0" name="Rectangle 9"/>
          <p:cNvSpPr>
            <a:spLocks noChangeAspect="1"/>
          </p:cNvSpPr>
          <p:nvPr/>
        </p:nvSpPr>
        <p:spPr>
          <a:xfrm rot="16200000">
            <a:off x="11911025" y="1296973"/>
            <a:ext cx="13763601" cy="11169650"/>
          </a:xfrm>
          <a:prstGeom prst="rect">
            <a:avLst/>
          </a:prstGeom>
          <a:solidFill>
            <a:schemeClr val="accent6">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grpSp>
        <p:nvGrpSpPr>
          <p:cNvPr id="15" name="Group 14"/>
          <p:cNvGrpSpPr/>
          <p:nvPr/>
        </p:nvGrpSpPr>
        <p:grpSpPr>
          <a:xfrm>
            <a:off x="13814655" y="3440901"/>
            <a:ext cx="9710435" cy="1280569"/>
            <a:chOff x="1477439" y="3949429"/>
            <a:chExt cx="10984480" cy="1280569"/>
          </a:xfrm>
        </p:grpSpPr>
        <p:sp>
          <p:nvSpPr>
            <p:cNvPr id="16" name="Title 20"/>
            <p:cNvSpPr txBox="1">
              <a:spLocks/>
            </p:cNvSpPr>
            <p:nvPr/>
          </p:nvSpPr>
          <p:spPr>
            <a:xfrm>
              <a:off x="1477439" y="3949429"/>
              <a:ext cx="9350881" cy="492443"/>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3200" b="1" dirty="0">
                  <a:solidFill>
                    <a:schemeClr val="bg1"/>
                  </a:solidFill>
                  <a:latin typeface="微软雅黑" panose="020B0503020204020204" pitchFamily="34" charset="-122"/>
                  <a:cs typeface="Aparajita" panose="020B0604020202020204" pitchFamily="34" charset="0"/>
                </a:rPr>
                <a:t>效率</a:t>
              </a:r>
              <a:endParaRPr lang="en-US" sz="3200" b="1" dirty="0">
                <a:solidFill>
                  <a:schemeClr val="bg1"/>
                </a:solidFill>
                <a:latin typeface="微软雅黑" panose="020B0503020204020204" pitchFamily="34" charset="-122"/>
                <a:cs typeface="Aparajita" panose="020B0604020202020204" pitchFamily="34" charset="0"/>
              </a:endParaRPr>
            </a:p>
          </p:txBody>
        </p:sp>
        <p:sp>
          <p:nvSpPr>
            <p:cNvPr id="17" name="Title 20"/>
            <p:cNvSpPr txBox="1">
              <a:spLocks/>
            </p:cNvSpPr>
            <p:nvPr/>
          </p:nvSpPr>
          <p:spPr>
            <a:xfrm>
              <a:off x="1499718" y="4491391"/>
              <a:ext cx="10962201" cy="73860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3200" b="1" dirty="0">
                  <a:solidFill>
                    <a:schemeClr val="bg1"/>
                  </a:solidFill>
                </a:rPr>
                <a:t>T(n)=1+2+3+…+n-1=(n-1)(n-2)/2 – 1 </a:t>
              </a:r>
              <a:r>
                <a:rPr lang="zh-CN" altLang="zh-CN" sz="3200" b="1" dirty="0">
                  <a:solidFill>
                    <a:schemeClr val="bg1"/>
                  </a:solidFill>
                </a:rPr>
                <a:t>∈</a:t>
              </a:r>
              <a:r>
                <a:rPr lang="en-US" altLang="zh-CN" sz="3200" b="1" dirty="0">
                  <a:solidFill>
                    <a:schemeClr val="bg1"/>
                  </a:solidFill>
                </a:rPr>
                <a:t>O(n</a:t>
              </a:r>
              <a:r>
                <a:rPr lang="en-US" altLang="zh-CN" sz="3200" b="1" baseline="30000" dirty="0">
                  <a:solidFill>
                    <a:schemeClr val="bg1"/>
                  </a:solidFill>
                </a:rPr>
                <a:t>2</a:t>
              </a:r>
              <a:r>
                <a:rPr lang="en-US" altLang="zh-CN" sz="3200" b="1" dirty="0">
                  <a:solidFill>
                    <a:schemeClr val="bg1"/>
                  </a:solidFill>
                </a:rPr>
                <a:t>)</a:t>
              </a:r>
              <a:endParaRPr lang="zh-CN" altLang="zh-CN" sz="3200" dirty="0">
                <a:solidFill>
                  <a:schemeClr val="bg1"/>
                </a:solidFill>
              </a:endParaRPr>
            </a:p>
          </p:txBody>
        </p:sp>
      </p:grpSp>
      <p:grpSp>
        <p:nvGrpSpPr>
          <p:cNvPr id="22" name="Group 21"/>
          <p:cNvGrpSpPr/>
          <p:nvPr/>
        </p:nvGrpSpPr>
        <p:grpSpPr>
          <a:xfrm>
            <a:off x="14119455" y="5195815"/>
            <a:ext cx="9203797" cy="1174802"/>
            <a:chOff x="2366663" y="4178865"/>
            <a:chExt cx="9203797" cy="1174801"/>
          </a:xfrm>
        </p:grpSpPr>
        <p:grpSp>
          <p:nvGrpSpPr>
            <p:cNvPr id="23" name="Group 22"/>
            <p:cNvGrpSpPr/>
            <p:nvPr/>
          </p:nvGrpSpPr>
          <p:grpSpPr>
            <a:xfrm>
              <a:off x="3599459" y="4178865"/>
              <a:ext cx="7971001" cy="1174801"/>
              <a:chOff x="4224467" y="4470339"/>
              <a:chExt cx="7971001" cy="1174801"/>
            </a:xfrm>
          </p:grpSpPr>
          <p:sp>
            <p:nvSpPr>
              <p:cNvPr id="26" name="Title 20"/>
              <p:cNvSpPr txBox="1">
                <a:spLocks/>
              </p:cNvSpPr>
              <p:nvPr/>
            </p:nvSpPr>
            <p:spPr>
              <a:xfrm>
                <a:off x="4224467" y="4470339"/>
                <a:ext cx="4888257" cy="430887"/>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2800" b="1" dirty="0" smtClean="0">
                    <a:solidFill>
                      <a:schemeClr val="bg1"/>
                    </a:solidFill>
                    <a:latin typeface="微软雅黑" panose="020B0503020204020204" pitchFamily="34" charset="-122"/>
                    <a:cs typeface="Aparajita" panose="020B0604020202020204" pitchFamily="34" charset="0"/>
                  </a:rPr>
                  <a:t>SEO Strategy</a:t>
                </a:r>
                <a:endParaRPr lang="en-US" sz="2800" b="1" dirty="0">
                  <a:solidFill>
                    <a:schemeClr val="bg1"/>
                  </a:solidFill>
                  <a:latin typeface="微软雅黑" panose="020B0503020204020204" pitchFamily="34" charset="-122"/>
                  <a:cs typeface="Aparajita" panose="020B0604020202020204" pitchFamily="34" charset="0"/>
                </a:endParaRPr>
              </a:p>
            </p:txBody>
          </p:sp>
          <p:sp>
            <p:nvSpPr>
              <p:cNvPr id="27" name="Title 20"/>
              <p:cNvSpPr txBox="1">
                <a:spLocks/>
              </p:cNvSpPr>
              <p:nvPr/>
            </p:nvSpPr>
            <p:spPr>
              <a:xfrm>
                <a:off x="4268826" y="5029643"/>
                <a:ext cx="7926642" cy="61549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en-US" sz="2400" dirty="0" smtClean="0">
                    <a:solidFill>
                      <a:schemeClr val="bg1"/>
                    </a:solidFill>
                  </a:rPr>
                  <a:t>从图像来看，曲线趋势基本符合</a:t>
                </a:r>
                <a:r>
                  <a:rPr lang="en-US" altLang="zh-CN" sz="2400" b="1" dirty="0">
                    <a:solidFill>
                      <a:schemeClr val="bg1"/>
                    </a:solidFill>
                  </a:rPr>
                  <a:t>O(n</a:t>
                </a:r>
                <a:r>
                  <a:rPr lang="en-US" altLang="zh-CN" sz="2400" b="1" baseline="30000" dirty="0">
                    <a:solidFill>
                      <a:schemeClr val="bg1"/>
                    </a:solidFill>
                  </a:rPr>
                  <a:t>2</a:t>
                </a:r>
                <a:r>
                  <a:rPr lang="en-US" altLang="zh-CN" sz="2400" b="1" dirty="0">
                    <a:solidFill>
                      <a:schemeClr val="bg1"/>
                    </a:solidFill>
                  </a:rPr>
                  <a:t>)</a:t>
                </a:r>
                <a:endParaRPr lang="zh-CN" altLang="zh-CN" sz="2400" dirty="0">
                  <a:solidFill>
                    <a:schemeClr val="bg1"/>
                  </a:solidFill>
                </a:endParaRPr>
              </a:p>
            </p:txBody>
          </p:sp>
        </p:gr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8" name="Group 27"/>
          <p:cNvGrpSpPr/>
          <p:nvPr/>
        </p:nvGrpSpPr>
        <p:grpSpPr>
          <a:xfrm>
            <a:off x="14119455" y="9936943"/>
            <a:ext cx="9203797" cy="1196391"/>
            <a:chOff x="2366663" y="8897715"/>
            <a:chExt cx="9203798" cy="1196390"/>
          </a:xfrm>
        </p:grpSpPr>
        <p:grpSp>
          <p:nvGrpSpPr>
            <p:cNvPr id="29" name="Group 28"/>
            <p:cNvGrpSpPr/>
            <p:nvPr/>
          </p:nvGrpSpPr>
          <p:grpSpPr>
            <a:xfrm>
              <a:off x="3598680" y="8897715"/>
              <a:ext cx="7971781" cy="1169101"/>
              <a:chOff x="4224467" y="4470339"/>
              <a:chExt cx="7971781" cy="1169101"/>
            </a:xfrm>
          </p:grpSpPr>
          <p:sp>
            <p:nvSpPr>
              <p:cNvPr id="32" name="Title 20"/>
              <p:cNvSpPr txBox="1">
                <a:spLocks/>
              </p:cNvSpPr>
              <p:nvPr/>
            </p:nvSpPr>
            <p:spPr>
              <a:xfrm>
                <a:off x="4224467" y="4470339"/>
                <a:ext cx="4888257" cy="430887"/>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2800" b="1" dirty="0" smtClean="0">
                    <a:solidFill>
                      <a:schemeClr val="bg1"/>
                    </a:solidFill>
                    <a:latin typeface="微软雅黑" panose="020B0503020204020204" pitchFamily="34" charset="-122"/>
                    <a:cs typeface="Aparajita" panose="020B0604020202020204" pitchFamily="34" charset="0"/>
                  </a:rPr>
                  <a:t>Customers</a:t>
                </a:r>
                <a:endParaRPr lang="en-US" sz="2800" b="1" dirty="0">
                  <a:solidFill>
                    <a:schemeClr val="bg1"/>
                  </a:solidFill>
                  <a:latin typeface="微软雅黑" panose="020B0503020204020204" pitchFamily="34" charset="-122"/>
                  <a:cs typeface="Aparajita" panose="020B0604020202020204" pitchFamily="34" charset="0"/>
                </a:endParaRPr>
              </a:p>
            </p:txBody>
          </p:sp>
          <p:sp>
            <p:nvSpPr>
              <p:cNvPr id="33" name="Title 20"/>
              <p:cNvSpPr txBox="1">
                <a:spLocks/>
              </p:cNvSpPr>
              <p:nvPr/>
            </p:nvSpPr>
            <p:spPr>
              <a:xfrm>
                <a:off x="4246745" y="4947000"/>
                <a:ext cx="7949503" cy="69244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40000</a:t>
                </a:r>
                <a:r>
                  <a:rPr lang="zh-CN" altLang="zh-CN" sz="2800" dirty="0">
                    <a:solidFill>
                      <a:schemeClr val="bg1"/>
                    </a:solidFill>
                  </a:rPr>
                  <a:t>：</a:t>
                </a:r>
                <a:r>
                  <a:rPr lang="en-US" altLang="zh-CN" sz="2800" dirty="0">
                    <a:solidFill>
                      <a:schemeClr val="bg1"/>
                    </a:solidFill>
                  </a:rPr>
                  <a:t>139.616=2233.6</a:t>
                </a:r>
                <a:r>
                  <a:rPr lang="zh-CN" altLang="zh-CN" sz="2800" dirty="0">
                    <a:solidFill>
                      <a:schemeClr val="bg1"/>
                    </a:solidFill>
                  </a:rPr>
                  <a:t>≈</a:t>
                </a:r>
                <a:r>
                  <a:rPr lang="en-US" altLang="zh-CN" sz="2800" dirty="0">
                    <a:solidFill>
                      <a:schemeClr val="bg1"/>
                    </a:solidFill>
                  </a:rPr>
                  <a:t>2719.25</a:t>
                </a:r>
                <a:endParaRPr lang="zh-CN" altLang="zh-CN" sz="2800" dirty="0">
                  <a:solidFill>
                    <a:schemeClr val="bg1"/>
                  </a:solidFill>
                </a:endParaRPr>
              </a:p>
            </p:txBody>
          </p:sp>
        </p:grpSp>
        <p:sp>
          <p:nvSpPr>
            <p:cNvPr id="30" name="Rectangle 29"/>
            <p:cNvSpPr/>
            <p:nvPr/>
          </p:nvSpPr>
          <p:spPr>
            <a:xfrm>
              <a:off x="2366663" y="9023088"/>
              <a:ext cx="1070738" cy="10710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1" name="AutoShape 14"/>
            <p:cNvSpPr>
              <a:spLocks/>
            </p:cNvSpPr>
            <p:nvPr/>
          </p:nvSpPr>
          <p:spPr bwMode="auto">
            <a:xfrm>
              <a:off x="2650408" y="9327366"/>
              <a:ext cx="481001" cy="527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14119456" y="6808036"/>
            <a:ext cx="9203795" cy="1169101"/>
            <a:chOff x="2366663" y="5791078"/>
            <a:chExt cx="9203795" cy="1169099"/>
          </a:xfrm>
        </p:grpSpPr>
        <p:grpSp>
          <p:nvGrpSpPr>
            <p:cNvPr id="35" name="Group 34"/>
            <p:cNvGrpSpPr/>
            <p:nvPr/>
          </p:nvGrpSpPr>
          <p:grpSpPr>
            <a:xfrm>
              <a:off x="3597316" y="5791078"/>
              <a:ext cx="7973142" cy="1169099"/>
              <a:chOff x="4224467" y="4470339"/>
              <a:chExt cx="7973142" cy="1169099"/>
            </a:xfrm>
          </p:grpSpPr>
          <p:sp>
            <p:nvSpPr>
              <p:cNvPr id="38" name="Title 20"/>
              <p:cNvSpPr txBox="1">
                <a:spLocks/>
              </p:cNvSpPr>
              <p:nvPr/>
            </p:nvSpPr>
            <p:spPr>
              <a:xfrm>
                <a:off x="4224467" y="4470339"/>
                <a:ext cx="4888259" cy="430887"/>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2800" b="1" dirty="0" smtClean="0">
                    <a:solidFill>
                      <a:schemeClr val="bg1"/>
                    </a:solidFill>
                    <a:latin typeface="微软雅黑" panose="020B0503020204020204" pitchFamily="34" charset="-122"/>
                    <a:cs typeface="Aparajita" panose="020B0604020202020204" pitchFamily="34" charset="0"/>
                  </a:rPr>
                  <a:t>Inbound Marketing</a:t>
                </a:r>
                <a:endParaRPr lang="en-US" sz="2800" b="1" dirty="0">
                  <a:solidFill>
                    <a:schemeClr val="bg1"/>
                  </a:solidFill>
                  <a:latin typeface="微软雅黑" panose="020B0503020204020204" pitchFamily="34" charset="-122"/>
                  <a:cs typeface="Aparajita" panose="020B0604020202020204" pitchFamily="34" charset="0"/>
                </a:endParaRPr>
              </a:p>
            </p:txBody>
          </p:sp>
          <p:sp>
            <p:nvSpPr>
              <p:cNvPr id="39" name="Title 20"/>
              <p:cNvSpPr txBox="1">
                <a:spLocks/>
              </p:cNvSpPr>
              <p:nvPr/>
            </p:nvSpPr>
            <p:spPr>
              <a:xfrm>
                <a:off x="4246745" y="4946998"/>
                <a:ext cx="7950864" cy="69244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20000</a:t>
                </a:r>
                <a:r>
                  <a:rPr lang="zh-CN" altLang="zh-CN" sz="2800" dirty="0">
                    <a:solidFill>
                      <a:schemeClr val="bg1"/>
                    </a:solidFill>
                  </a:rPr>
                  <a:t>：</a:t>
                </a:r>
                <a:r>
                  <a:rPr lang="en-US" altLang="zh-CN" sz="2800" dirty="0">
                    <a:solidFill>
                      <a:schemeClr val="bg1"/>
                    </a:solidFill>
                  </a:rPr>
                  <a:t>139.6*4=558.4</a:t>
                </a:r>
                <a:r>
                  <a:rPr lang="zh-CN" altLang="zh-CN" sz="2800" dirty="0">
                    <a:solidFill>
                      <a:schemeClr val="bg1"/>
                    </a:solidFill>
                  </a:rPr>
                  <a:t>≈</a:t>
                </a:r>
                <a:r>
                  <a:rPr lang="en-US" altLang="zh-CN" sz="2800" dirty="0">
                    <a:solidFill>
                      <a:schemeClr val="bg1"/>
                    </a:solidFill>
                  </a:rPr>
                  <a:t>640.15</a:t>
                </a:r>
                <a:endParaRPr lang="en-US" altLang="zh-CN" sz="2800" dirty="0" smtClean="0">
                  <a:solidFill>
                    <a:schemeClr val="bg1"/>
                  </a:solidFill>
                </a:endParaRPr>
              </a:p>
            </p:txBody>
          </p:sp>
        </p:gr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7" name="AutoShape 38"/>
            <p:cNvSpPr>
              <a:spLocks/>
            </p:cNvSpPr>
            <p:nvPr/>
          </p:nvSpPr>
          <p:spPr bwMode="auto">
            <a:xfrm>
              <a:off x="2650408" y="6183269"/>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0" name="Group 39"/>
          <p:cNvGrpSpPr/>
          <p:nvPr/>
        </p:nvGrpSpPr>
        <p:grpSpPr>
          <a:xfrm>
            <a:off x="14119455" y="8397231"/>
            <a:ext cx="9203797" cy="1169101"/>
            <a:chOff x="2366663" y="7380282"/>
            <a:chExt cx="9203797" cy="1169100"/>
          </a:xfrm>
        </p:grpSpPr>
        <p:grpSp>
          <p:nvGrpSpPr>
            <p:cNvPr id="41" name="Group 40"/>
            <p:cNvGrpSpPr/>
            <p:nvPr/>
          </p:nvGrpSpPr>
          <p:grpSpPr>
            <a:xfrm>
              <a:off x="3598775" y="7380282"/>
              <a:ext cx="7971685" cy="1169100"/>
              <a:chOff x="4224467" y="4470339"/>
              <a:chExt cx="7971685" cy="1169100"/>
            </a:xfrm>
          </p:grpSpPr>
          <p:sp>
            <p:nvSpPr>
              <p:cNvPr id="44" name="Title 20"/>
              <p:cNvSpPr txBox="1">
                <a:spLocks/>
              </p:cNvSpPr>
              <p:nvPr/>
            </p:nvSpPr>
            <p:spPr>
              <a:xfrm>
                <a:off x="4224467" y="4470339"/>
                <a:ext cx="4888258" cy="430887"/>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2800" b="1" dirty="0" smtClean="0">
                    <a:solidFill>
                      <a:schemeClr val="bg1"/>
                    </a:solidFill>
                    <a:latin typeface="微软雅黑" panose="020B0503020204020204" pitchFamily="34" charset="-122"/>
                    <a:cs typeface="Aparajita" panose="020B0604020202020204" pitchFamily="34" charset="0"/>
                  </a:rPr>
                  <a:t>Visitors</a:t>
                </a:r>
                <a:endParaRPr lang="en-US" sz="2800" b="1" dirty="0">
                  <a:solidFill>
                    <a:schemeClr val="bg1"/>
                  </a:solidFill>
                  <a:latin typeface="微软雅黑" panose="020B0503020204020204" pitchFamily="34" charset="-122"/>
                  <a:cs typeface="Aparajita" panose="020B0604020202020204" pitchFamily="34" charset="0"/>
                </a:endParaRPr>
              </a:p>
            </p:txBody>
          </p:sp>
          <p:sp>
            <p:nvSpPr>
              <p:cNvPr id="45" name="Title 20"/>
              <p:cNvSpPr txBox="1">
                <a:spLocks/>
              </p:cNvSpPr>
              <p:nvPr/>
            </p:nvSpPr>
            <p:spPr>
              <a:xfrm>
                <a:off x="4246746" y="4946999"/>
                <a:ext cx="7949406" cy="69244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30000</a:t>
                </a:r>
                <a:r>
                  <a:rPr lang="zh-CN" altLang="zh-CN" sz="2800" dirty="0">
                    <a:solidFill>
                      <a:schemeClr val="bg1"/>
                    </a:solidFill>
                  </a:rPr>
                  <a:t>：</a:t>
                </a:r>
                <a:r>
                  <a:rPr lang="en-US" altLang="zh-CN" sz="2800" dirty="0">
                    <a:solidFill>
                      <a:schemeClr val="bg1"/>
                    </a:solidFill>
                  </a:rPr>
                  <a:t>139.6*9=1256.4</a:t>
                </a:r>
                <a:r>
                  <a:rPr lang="zh-CN" altLang="zh-CN" sz="2800" dirty="0">
                    <a:solidFill>
                      <a:schemeClr val="bg1"/>
                    </a:solidFill>
                  </a:rPr>
                  <a:t>≈</a:t>
                </a:r>
                <a:r>
                  <a:rPr lang="en-US" altLang="zh-CN" sz="2800" dirty="0">
                    <a:solidFill>
                      <a:schemeClr val="bg1"/>
                    </a:solidFill>
                  </a:rPr>
                  <a:t>1503.8</a:t>
                </a:r>
                <a:endParaRPr lang="zh-CN" altLang="zh-CN" sz="2800" dirty="0">
                  <a:solidFill>
                    <a:schemeClr val="bg1"/>
                  </a:solidFill>
                </a:endParaRPr>
              </a:p>
            </p:txBody>
          </p:sp>
        </p:gr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43" name="AutoShape 84"/>
            <p:cNvSpPr>
              <a:spLocks/>
            </p:cNvSpPr>
            <p:nvPr/>
          </p:nvSpPr>
          <p:spPr bwMode="auto">
            <a:xfrm>
              <a:off x="2633701" y="7745984"/>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bg1"/>
                  </a:solidFill>
                  <a:latin typeface="微软雅黑" panose="020B0503020204020204" pitchFamily="34" charset="-122"/>
                  <a:cs typeface="Aparajita" panose="020B0604020202020204" pitchFamily="34" charset="0"/>
                </a:rPr>
                <a:t>效率分析</a:t>
              </a:r>
              <a:endParaRPr lang="id-ID" sz="8000" b="1" dirty="0" smtClean="0">
                <a:solidFill>
                  <a:schemeClr val="bg1"/>
                </a:solidFill>
                <a:latin typeface="微软雅黑" panose="020B0503020204020204" pitchFamily="34" charset="-122"/>
                <a:cs typeface="Aparajita" panose="020B0604020202020204" pitchFamily="34" charset="0"/>
              </a:endParaRP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3100" dirty="0" smtClean="0">
                  <a:solidFill>
                    <a:schemeClr val="accent1"/>
                  </a:solidFill>
                  <a:latin typeface="微软雅黑" panose="020B0503020204020204" pitchFamily="34" charset="-122"/>
                  <a:cs typeface="Aparajita" panose="020B0604020202020204" pitchFamily="34" charset="0"/>
                </a:rPr>
                <a:t>-------</a:t>
              </a:r>
              <a:r>
                <a:rPr lang="zh-CN" altLang="en-US" sz="3100" dirty="0" smtClean="0">
                  <a:solidFill>
                    <a:schemeClr val="accent1"/>
                  </a:solidFill>
                  <a:latin typeface="微软雅黑" panose="020B0503020204020204" pitchFamily="34" charset="-122"/>
                  <a:cs typeface="Aparajita" panose="020B0604020202020204" pitchFamily="34" charset="0"/>
                </a:rPr>
                <a:t>之 </a:t>
              </a:r>
              <a:r>
                <a:rPr lang="zh-CN" altLang="en-US" sz="3100" dirty="0">
                  <a:solidFill>
                    <a:schemeClr val="accent1"/>
                  </a:solidFill>
                  <a:latin typeface="微软雅黑" panose="020B0503020204020204" pitchFamily="34" charset="-122"/>
                  <a:cs typeface="Aparajita" panose="020B0604020202020204" pitchFamily="34" charset="0"/>
                </a:rPr>
                <a:t>冒泡</a:t>
              </a:r>
              <a:r>
                <a:rPr lang="zh-CN" altLang="en-US" sz="3100" dirty="0" smtClean="0">
                  <a:solidFill>
                    <a:schemeClr val="accent1"/>
                  </a:solidFill>
                  <a:latin typeface="微软雅黑" panose="020B0503020204020204" pitchFamily="34" charset="-122"/>
                  <a:cs typeface="Aparajita" panose="020B0604020202020204" pitchFamily="34" charset="0"/>
                </a:rPr>
                <a:t>排序</a:t>
              </a:r>
              <a:endParaRPr lang="en-US" sz="3100" dirty="0">
                <a:solidFill>
                  <a:schemeClr val="accent1"/>
                </a:solidFill>
                <a:latin typeface="微软雅黑" panose="020B0503020204020204" pitchFamily="34" charset="-122"/>
                <a:cs typeface="Aparajita" panose="020B0604020202020204" pitchFamily="34" charset="0"/>
              </a:endParaRPr>
            </a:p>
          </p:txBody>
        </p:sp>
      </p:grpSp>
      <p:graphicFrame>
        <p:nvGraphicFramePr>
          <p:cNvPr id="47" name="图表 46"/>
          <p:cNvGraphicFramePr/>
          <p:nvPr>
            <p:extLst>
              <p:ext uri="{D42A27DB-BD31-4B8C-83A1-F6EECF244321}">
                <p14:modId xmlns:p14="http://schemas.microsoft.com/office/powerpoint/2010/main" val="3027050477"/>
              </p:ext>
            </p:extLst>
          </p:nvPr>
        </p:nvGraphicFramePr>
        <p:xfrm>
          <a:off x="48639" y="4157387"/>
          <a:ext cx="13016416" cy="75635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1567401526"/>
              </p:ext>
            </p:extLst>
          </p:nvPr>
        </p:nvGraphicFramePr>
        <p:xfrm>
          <a:off x="48639" y="1142238"/>
          <a:ext cx="13097428" cy="1649542"/>
        </p:xfrm>
        <a:graphic>
          <a:graphicData uri="http://schemas.openxmlformats.org/drawingml/2006/table">
            <a:tbl>
              <a:tblPr firstRow="1" firstCol="1" bandRow="1">
                <a:tableStyleId>{5C22544A-7EE6-4342-B048-85BDC9FD1C3A}</a:tableStyleId>
              </a:tblPr>
              <a:tblGrid>
                <a:gridCol w="1472787"/>
                <a:gridCol w="1452575"/>
                <a:gridCol w="1452575"/>
                <a:gridCol w="1452575"/>
                <a:gridCol w="1453922"/>
                <a:gridCol w="1453922"/>
                <a:gridCol w="1453922"/>
                <a:gridCol w="1452575"/>
                <a:gridCol w="1452575"/>
              </a:tblGrid>
              <a:tr h="824771">
                <a:tc>
                  <a:txBody>
                    <a:bodyPr/>
                    <a:lstStyle/>
                    <a:p>
                      <a:pPr algn="l">
                        <a:spcAft>
                          <a:spcPts val="0"/>
                        </a:spcAft>
                      </a:pPr>
                      <a:r>
                        <a:rPr lang="en-US" sz="2400" kern="100" dirty="0">
                          <a:effectLst/>
                        </a:rPr>
                        <a:t>N</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10000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20000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30000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40000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50000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60000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70000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dirty="0">
                          <a:effectLst/>
                        </a:rPr>
                        <a:t>80000</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r>
              <a:tr h="824771">
                <a:tc>
                  <a:txBody>
                    <a:bodyPr/>
                    <a:lstStyle/>
                    <a:p>
                      <a:pPr algn="l">
                        <a:spcAft>
                          <a:spcPts val="0"/>
                        </a:spcAft>
                      </a:pPr>
                      <a:r>
                        <a:rPr lang="en-US" sz="2400" kern="100">
                          <a:effectLst/>
                        </a:rPr>
                        <a:t>Time/ms</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139.6</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640.15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1503.8</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2719.25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4299.8</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6230.8</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effectLst/>
                        </a:rPr>
                        <a:t>8488.8</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dirty="0">
                          <a:effectLst/>
                        </a:rPr>
                        <a:t>11177.5</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184495601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0-#ppt_w/2"/>
                                          </p:val>
                                        </p:tav>
                                        <p:tav tm="100000">
                                          <p:val>
                                            <p:strVal val="#ppt_x"/>
                                          </p:val>
                                        </p:tav>
                                      </p:tavLst>
                                    </p:anim>
                                    <p:anim calcmode="lin" valueType="num">
                                      <p:cBhvr additive="base">
                                        <p:cTn id="24" dur="500" fill="hold"/>
                                        <p:tgtEl>
                                          <p:spTgt spid="40"/>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82"/>
          <p:cNvSpPr>
            <a:spLocks/>
          </p:cNvSpPr>
          <p:nvPr/>
        </p:nvSpPr>
        <p:spPr bwMode="auto">
          <a:xfrm>
            <a:off x="14341156" y="5320794"/>
            <a:ext cx="588231" cy="588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AutoShape 29"/>
          <p:cNvSpPr>
            <a:spLocks/>
          </p:cNvSpPr>
          <p:nvPr/>
        </p:nvSpPr>
        <p:spPr bwMode="auto">
          <a:xfrm>
            <a:off x="3744276" y="4495012"/>
            <a:ext cx="712107" cy="712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2" name="AutoShape 115"/>
          <p:cNvSpPr>
            <a:spLocks/>
          </p:cNvSpPr>
          <p:nvPr/>
        </p:nvSpPr>
        <p:spPr bwMode="auto">
          <a:xfrm>
            <a:off x="6390294" y="8755164"/>
            <a:ext cx="690276" cy="7595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4" name="AutoShape 66"/>
          <p:cNvSpPr>
            <a:spLocks/>
          </p:cNvSpPr>
          <p:nvPr/>
        </p:nvSpPr>
        <p:spPr bwMode="auto">
          <a:xfrm>
            <a:off x="19642827" y="5298096"/>
            <a:ext cx="588231" cy="58838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5" name="Group 44"/>
          <p:cNvGrpSpPr/>
          <p:nvPr/>
        </p:nvGrpSpPr>
        <p:grpSpPr>
          <a:xfrm>
            <a:off x="17065324" y="6713343"/>
            <a:ext cx="536274" cy="786174"/>
            <a:chOff x="1559893" y="2241774"/>
            <a:chExt cx="174947" cy="256404"/>
          </a:xfrm>
          <a:solidFill>
            <a:schemeClr val="bg1"/>
          </a:solidFill>
        </p:grpSpPr>
        <p:sp>
          <p:nvSpPr>
            <p:cNvPr id="46" name="Oval 49"/>
            <p:cNvSpPr>
              <a:spLocks noChangeArrowheads="1"/>
            </p:cNvSpPr>
            <p:nvPr/>
          </p:nvSpPr>
          <p:spPr bwMode="auto">
            <a:xfrm>
              <a:off x="1630705" y="2313975"/>
              <a:ext cx="16662" cy="166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7" name="Oval 50"/>
            <p:cNvSpPr>
              <a:spLocks noChangeArrowheads="1"/>
            </p:cNvSpPr>
            <p:nvPr/>
          </p:nvSpPr>
          <p:spPr bwMode="auto">
            <a:xfrm>
              <a:off x="1630705" y="2410242"/>
              <a:ext cx="16662"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8" name="Oval 51"/>
            <p:cNvSpPr>
              <a:spLocks noChangeArrowheads="1"/>
            </p:cNvSpPr>
            <p:nvPr/>
          </p:nvSpPr>
          <p:spPr bwMode="auto">
            <a:xfrm>
              <a:off x="1583960" y="2362108"/>
              <a:ext cx="15273"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9" name="Oval 52"/>
            <p:cNvSpPr>
              <a:spLocks noChangeArrowheads="1"/>
            </p:cNvSpPr>
            <p:nvPr/>
          </p:nvSpPr>
          <p:spPr bwMode="auto">
            <a:xfrm>
              <a:off x="1679301" y="2362108"/>
              <a:ext cx="16199"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0" name="Freeform 53"/>
            <p:cNvSpPr>
              <a:spLocks/>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1" name="Freeform 54"/>
            <p:cNvSpPr>
              <a:spLocks/>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2" name="Freeform 55"/>
            <p:cNvSpPr>
              <a:spLocks/>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3"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4" name="Freeform 57"/>
            <p:cNvSpPr>
              <a:spLocks/>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sp>
        <p:nvSpPr>
          <p:cNvPr id="55" name="Freeform 78"/>
          <p:cNvSpPr>
            <a:spLocks noEditPoints="1"/>
          </p:cNvSpPr>
          <p:nvPr/>
        </p:nvSpPr>
        <p:spPr bwMode="auto">
          <a:xfrm>
            <a:off x="8970194" y="5187547"/>
            <a:ext cx="810087" cy="7861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endParaRPr lang="id-ID" dirty="0">
              <a:latin typeface="微软雅黑" panose="020B0503020204020204" pitchFamily="34" charset="-122"/>
            </a:endParaRPr>
          </a:p>
        </p:txBody>
      </p:sp>
      <p:grpSp>
        <p:nvGrpSpPr>
          <p:cNvPr id="56" name="Group 55"/>
          <p:cNvGrpSpPr/>
          <p:nvPr/>
        </p:nvGrpSpPr>
        <p:grpSpPr>
          <a:xfrm>
            <a:off x="11629560" y="7631285"/>
            <a:ext cx="785969" cy="735086"/>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grpSp>
        <p:nvGrpSpPr>
          <p:cNvPr id="67" name="Group 66"/>
          <p:cNvGrpSpPr/>
          <p:nvPr/>
        </p:nvGrpSpPr>
        <p:grpSpPr>
          <a:xfrm>
            <a:off x="6008975" y="483017"/>
            <a:ext cx="12359700" cy="2079087"/>
            <a:chOff x="5988388" y="483017"/>
            <a:chExt cx="12359700" cy="2079087"/>
          </a:xfrm>
        </p:grpSpPr>
        <p:sp>
          <p:nvSpPr>
            <p:cNvPr id="68" name="TextBox 67"/>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a:solidFill>
                    <a:schemeClr val="tx2"/>
                  </a:solidFill>
                  <a:latin typeface="微软雅黑" panose="020B0503020204020204" pitchFamily="34" charset="-122"/>
                  <a:cs typeface="Aparajita" panose="020B0604020202020204" pitchFamily="34" charset="0"/>
                </a:rPr>
                <a:t>合并</a:t>
              </a:r>
              <a:r>
                <a:rPr lang="zh-CN" altLang="en-US" sz="8000" b="1" dirty="0" smtClean="0">
                  <a:solidFill>
                    <a:schemeClr val="tx2"/>
                  </a:solidFill>
                  <a:latin typeface="微软雅黑" panose="020B0503020204020204" pitchFamily="34" charset="-122"/>
                  <a:cs typeface="Aparajita" panose="020B0604020202020204" pitchFamily="34" charset="0"/>
                </a:rPr>
                <a:t>排序</a:t>
              </a:r>
              <a:endParaRPr lang="id-ID" sz="8000" b="1" dirty="0" smtClean="0">
                <a:solidFill>
                  <a:schemeClr val="tx2"/>
                </a:solidFill>
                <a:latin typeface="微软雅黑" panose="020B0503020204020204" pitchFamily="34" charset="-122"/>
                <a:cs typeface="Aparajita" panose="020B0604020202020204" pitchFamily="34" charset="0"/>
              </a:endParaRPr>
            </a:p>
          </p:txBody>
        </p:sp>
        <p:sp>
          <p:nvSpPr>
            <p:cNvPr id="69" name="Rectangle 68"/>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0" name="Subtitle 2"/>
            <p:cNvSpPr txBox="1">
              <a:spLocks/>
            </p:cNvSpPr>
            <p:nvPr/>
          </p:nvSpPr>
          <p:spPr>
            <a:xfrm>
              <a:off x="6361236" y="1634834"/>
              <a:ext cx="11655185" cy="839116"/>
            </a:xfrm>
            <a:prstGeom prst="rect">
              <a:avLst/>
            </a:prstGeom>
          </p:spPr>
          <p:txBody>
            <a:bodyPr vert="horz" lIns="217490" tIns="108745" rIns="217490" bIns="108745" rtlCol="0">
              <a:normAutofit fontScale="62500" lnSpcReduction="20000"/>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zh-CN" sz="3200" b="1" dirty="0">
                  <a:solidFill>
                    <a:schemeClr val="tx1">
                      <a:lumMod val="50000"/>
                    </a:schemeClr>
                  </a:solidFill>
                </a:rPr>
                <a:t>将一个待排序数组分成两个子数组进行排序，两个子数组又可以再分成子数组进行排序，直到不可再分为止，最后将处理好的子数组合并，得到原问题的解。</a:t>
              </a:r>
              <a:endParaRPr lang="en-US" altLang="zh-CN" sz="3200" dirty="0">
                <a:solidFill>
                  <a:schemeClr val="tx1">
                    <a:lumMod val="50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sp>
        <p:nvSpPr>
          <p:cNvPr id="2" name="文本框 1"/>
          <p:cNvSpPr txBox="1"/>
          <p:nvPr/>
        </p:nvSpPr>
        <p:spPr>
          <a:xfrm>
            <a:off x="13654178" y="6328328"/>
            <a:ext cx="744690"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sp>
        <p:nvSpPr>
          <p:cNvPr id="72" name="文本框 71"/>
          <p:cNvSpPr txBox="1"/>
          <p:nvPr/>
        </p:nvSpPr>
        <p:spPr>
          <a:xfrm>
            <a:off x="14547272" y="5186803"/>
            <a:ext cx="845491"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2 1 </a:t>
            </a:r>
            <a:endParaRPr lang="zh-CN" altLang="en-US" dirty="0">
              <a:solidFill>
                <a:schemeClr val="bg1"/>
              </a:solidFill>
            </a:endParaRPr>
          </a:p>
        </p:txBody>
      </p:sp>
      <p:sp>
        <p:nvSpPr>
          <p:cNvPr id="77" name="文本框 76"/>
          <p:cNvSpPr txBox="1"/>
          <p:nvPr/>
        </p:nvSpPr>
        <p:spPr>
          <a:xfrm>
            <a:off x="6132912" y="7529804"/>
            <a:ext cx="969047" cy="646331"/>
          </a:xfrm>
          <a:prstGeom prst="rect">
            <a:avLst/>
          </a:prstGeom>
          <a:solidFill>
            <a:srgbClr val="0070C0"/>
          </a:solidFill>
        </p:spPr>
        <p:txBody>
          <a:bodyPr wrap="square" rtlCol="0">
            <a:spAutoFit/>
          </a:bodyPr>
          <a:lstStyle/>
          <a:p>
            <a:r>
              <a:rPr lang="en-US" altLang="zh-CN" dirty="0" smtClean="0">
                <a:solidFill>
                  <a:schemeClr val="bg1"/>
                </a:solidFill>
              </a:rPr>
              <a:t>4 6</a:t>
            </a:r>
            <a:endParaRPr lang="zh-CN" altLang="en-US" dirty="0">
              <a:solidFill>
                <a:schemeClr val="bg1"/>
              </a:solidFill>
            </a:endParaRPr>
          </a:p>
        </p:txBody>
      </p:sp>
      <p:sp>
        <p:nvSpPr>
          <p:cNvPr id="78" name="文本框 77"/>
          <p:cNvSpPr txBox="1"/>
          <p:nvPr/>
        </p:nvSpPr>
        <p:spPr>
          <a:xfrm>
            <a:off x="16472803" y="5186279"/>
            <a:ext cx="592521"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9</a:t>
            </a:r>
            <a:endParaRPr lang="zh-CN" altLang="en-US" dirty="0">
              <a:solidFill>
                <a:schemeClr val="bg1"/>
              </a:solidFill>
            </a:endParaRPr>
          </a:p>
        </p:txBody>
      </p:sp>
      <p:sp>
        <p:nvSpPr>
          <p:cNvPr id="79" name="文本框 78"/>
          <p:cNvSpPr txBox="1"/>
          <p:nvPr/>
        </p:nvSpPr>
        <p:spPr>
          <a:xfrm>
            <a:off x="8713888" y="5343864"/>
            <a:ext cx="661349"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8</a:t>
            </a:r>
            <a:endParaRPr lang="zh-CN" altLang="en-US" dirty="0">
              <a:solidFill>
                <a:schemeClr val="bg1"/>
              </a:solidFill>
            </a:endParaRPr>
          </a:p>
        </p:txBody>
      </p:sp>
      <p:sp>
        <p:nvSpPr>
          <p:cNvPr id="80" name="文本框 79"/>
          <p:cNvSpPr txBox="1"/>
          <p:nvPr/>
        </p:nvSpPr>
        <p:spPr>
          <a:xfrm>
            <a:off x="6458920" y="5320794"/>
            <a:ext cx="915231"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6 4</a:t>
            </a:r>
            <a:endParaRPr lang="zh-CN" altLang="en-US" dirty="0">
              <a:solidFill>
                <a:schemeClr val="bg1"/>
              </a:solidFill>
            </a:endParaRPr>
          </a:p>
        </p:txBody>
      </p:sp>
      <p:sp>
        <p:nvSpPr>
          <p:cNvPr id="81" name="文本框 80"/>
          <p:cNvSpPr txBox="1"/>
          <p:nvPr/>
        </p:nvSpPr>
        <p:spPr>
          <a:xfrm>
            <a:off x="15108382" y="4069486"/>
            <a:ext cx="1471312"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2  1  9</a:t>
            </a:r>
            <a:endParaRPr lang="zh-CN" altLang="en-US" dirty="0">
              <a:solidFill>
                <a:schemeClr val="bg1"/>
              </a:solidFill>
            </a:endParaRPr>
          </a:p>
        </p:txBody>
      </p:sp>
      <p:sp>
        <p:nvSpPr>
          <p:cNvPr id="82" name="文本框 81"/>
          <p:cNvSpPr txBox="1"/>
          <p:nvPr/>
        </p:nvSpPr>
        <p:spPr>
          <a:xfrm>
            <a:off x="10827350" y="2769119"/>
            <a:ext cx="2491118"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6 4 8 2 1 9</a:t>
            </a:r>
            <a:endParaRPr lang="zh-CN" altLang="en-US" dirty="0">
              <a:solidFill>
                <a:schemeClr val="bg1"/>
              </a:solidFill>
            </a:endParaRPr>
          </a:p>
        </p:txBody>
      </p:sp>
      <p:sp>
        <p:nvSpPr>
          <p:cNvPr id="83" name="文本框 82"/>
          <p:cNvSpPr txBox="1"/>
          <p:nvPr/>
        </p:nvSpPr>
        <p:spPr>
          <a:xfrm>
            <a:off x="7525141" y="4027471"/>
            <a:ext cx="1445053"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6 4 8</a:t>
            </a:r>
            <a:endParaRPr lang="zh-CN" altLang="en-US" dirty="0">
              <a:solidFill>
                <a:schemeClr val="bg1"/>
              </a:solidFill>
            </a:endParaRPr>
          </a:p>
        </p:txBody>
      </p:sp>
      <p:cxnSp>
        <p:nvCxnSpPr>
          <p:cNvPr id="4" name="直接箭头连接符 3"/>
          <p:cNvCxnSpPr>
            <a:stCxn id="82" idx="2"/>
            <a:endCxn id="83" idx="0"/>
          </p:cNvCxnSpPr>
          <p:nvPr/>
        </p:nvCxnSpPr>
        <p:spPr>
          <a:xfrm flipH="1">
            <a:off x="8247668" y="3415450"/>
            <a:ext cx="3825241" cy="6120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4" name="直接箭头连接符 83"/>
          <p:cNvCxnSpPr>
            <a:stCxn id="82" idx="2"/>
            <a:endCxn id="81" idx="0"/>
          </p:cNvCxnSpPr>
          <p:nvPr/>
        </p:nvCxnSpPr>
        <p:spPr>
          <a:xfrm>
            <a:off x="12072909" y="3415450"/>
            <a:ext cx="3771129" cy="65403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85" name="文本框 84"/>
          <p:cNvSpPr txBox="1"/>
          <p:nvPr/>
        </p:nvSpPr>
        <p:spPr>
          <a:xfrm>
            <a:off x="15020418" y="6309787"/>
            <a:ext cx="744690"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sp>
        <p:nvSpPr>
          <p:cNvPr id="86" name="文本框 85"/>
          <p:cNvSpPr txBox="1"/>
          <p:nvPr/>
        </p:nvSpPr>
        <p:spPr>
          <a:xfrm>
            <a:off x="16478018" y="6313935"/>
            <a:ext cx="592521"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9</a:t>
            </a:r>
            <a:endParaRPr lang="zh-CN" altLang="en-US" dirty="0">
              <a:solidFill>
                <a:schemeClr val="bg1"/>
              </a:solidFill>
            </a:endParaRPr>
          </a:p>
        </p:txBody>
      </p:sp>
      <p:sp>
        <p:nvSpPr>
          <p:cNvPr id="87" name="文本框 86"/>
          <p:cNvSpPr txBox="1"/>
          <p:nvPr/>
        </p:nvSpPr>
        <p:spPr>
          <a:xfrm>
            <a:off x="8713888" y="6450595"/>
            <a:ext cx="661349"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8</a:t>
            </a:r>
            <a:endParaRPr lang="zh-CN" altLang="en-US" dirty="0">
              <a:solidFill>
                <a:schemeClr val="bg1"/>
              </a:solidFill>
            </a:endParaRPr>
          </a:p>
        </p:txBody>
      </p:sp>
      <p:sp>
        <p:nvSpPr>
          <p:cNvPr id="88" name="文本框 87"/>
          <p:cNvSpPr txBox="1"/>
          <p:nvPr/>
        </p:nvSpPr>
        <p:spPr>
          <a:xfrm>
            <a:off x="7002545" y="6437693"/>
            <a:ext cx="661349"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4</a:t>
            </a:r>
            <a:endParaRPr lang="zh-CN" altLang="en-US" dirty="0">
              <a:solidFill>
                <a:schemeClr val="bg1"/>
              </a:solidFill>
            </a:endParaRPr>
          </a:p>
        </p:txBody>
      </p:sp>
      <p:sp>
        <p:nvSpPr>
          <p:cNvPr id="89" name="文本框 88"/>
          <p:cNvSpPr txBox="1"/>
          <p:nvPr/>
        </p:nvSpPr>
        <p:spPr>
          <a:xfrm>
            <a:off x="5702329" y="6435975"/>
            <a:ext cx="661349" cy="646331"/>
          </a:xfrm>
          <a:prstGeom prst="rect">
            <a:avLst/>
          </a:prstGeom>
          <a:solidFill>
            <a:schemeClr val="accent1">
              <a:lumMod val="75000"/>
            </a:schemeClr>
          </a:solidFill>
        </p:spPr>
        <p:txBody>
          <a:bodyPr wrap="square" rtlCol="0">
            <a:spAutoFit/>
          </a:bodyPr>
          <a:lstStyle/>
          <a:p>
            <a:r>
              <a:rPr lang="en-US" altLang="zh-CN" dirty="0">
                <a:solidFill>
                  <a:schemeClr val="bg1"/>
                </a:solidFill>
              </a:rPr>
              <a:t>6</a:t>
            </a:r>
            <a:endParaRPr lang="zh-CN" altLang="en-US" dirty="0">
              <a:solidFill>
                <a:schemeClr val="bg1"/>
              </a:solidFill>
            </a:endParaRPr>
          </a:p>
        </p:txBody>
      </p:sp>
      <p:cxnSp>
        <p:nvCxnSpPr>
          <p:cNvPr id="24" name="直接箭头连接符 23"/>
          <p:cNvCxnSpPr>
            <a:stCxn id="83" idx="2"/>
            <a:endCxn id="80" idx="0"/>
          </p:cNvCxnSpPr>
          <p:nvPr/>
        </p:nvCxnSpPr>
        <p:spPr>
          <a:xfrm flipH="1">
            <a:off x="6916536" y="4673802"/>
            <a:ext cx="1331132" cy="6469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0" name="直接箭头连接符 89"/>
          <p:cNvCxnSpPr>
            <a:stCxn id="83" idx="2"/>
            <a:endCxn id="79" idx="0"/>
          </p:cNvCxnSpPr>
          <p:nvPr/>
        </p:nvCxnSpPr>
        <p:spPr>
          <a:xfrm>
            <a:off x="8247668" y="4673802"/>
            <a:ext cx="796895" cy="6700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1" name="直接箭头连接符 90"/>
          <p:cNvCxnSpPr>
            <a:endCxn id="89" idx="0"/>
          </p:cNvCxnSpPr>
          <p:nvPr/>
        </p:nvCxnSpPr>
        <p:spPr>
          <a:xfrm flipH="1">
            <a:off x="6033004" y="5915627"/>
            <a:ext cx="877224" cy="5203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2" name="直接箭头连接符 91"/>
          <p:cNvCxnSpPr>
            <a:endCxn id="88" idx="0"/>
          </p:cNvCxnSpPr>
          <p:nvPr/>
        </p:nvCxnSpPr>
        <p:spPr>
          <a:xfrm>
            <a:off x="6833077" y="5990195"/>
            <a:ext cx="500143" cy="44749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3" name="直接箭头连接符 92"/>
          <p:cNvCxnSpPr>
            <a:stCxn id="79" idx="2"/>
            <a:endCxn id="87" idx="0"/>
          </p:cNvCxnSpPr>
          <p:nvPr/>
        </p:nvCxnSpPr>
        <p:spPr>
          <a:xfrm>
            <a:off x="9044563" y="5990195"/>
            <a:ext cx="0" cy="4604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6" name="直接箭头连接符 95"/>
          <p:cNvCxnSpPr/>
          <p:nvPr/>
        </p:nvCxnSpPr>
        <p:spPr>
          <a:xfrm>
            <a:off x="16780462" y="5812829"/>
            <a:ext cx="0" cy="4604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7" name="直接箭头连接符 96"/>
          <p:cNvCxnSpPr>
            <a:endCxn id="72" idx="0"/>
          </p:cNvCxnSpPr>
          <p:nvPr/>
        </p:nvCxnSpPr>
        <p:spPr>
          <a:xfrm flipH="1">
            <a:off x="14970018" y="4704782"/>
            <a:ext cx="832177" cy="4820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9" name="直接箭头连接符 98"/>
          <p:cNvCxnSpPr/>
          <p:nvPr/>
        </p:nvCxnSpPr>
        <p:spPr>
          <a:xfrm flipH="1">
            <a:off x="14058284" y="5812829"/>
            <a:ext cx="832177" cy="4820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0" name="直接箭头连接符 99"/>
          <p:cNvCxnSpPr>
            <a:stCxn id="72" idx="2"/>
            <a:endCxn id="85" idx="0"/>
          </p:cNvCxnSpPr>
          <p:nvPr/>
        </p:nvCxnSpPr>
        <p:spPr>
          <a:xfrm>
            <a:off x="14970018" y="5833134"/>
            <a:ext cx="422745" cy="47665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3" name="直接箭头连接符 102"/>
          <p:cNvCxnSpPr>
            <a:endCxn id="78" idx="0"/>
          </p:cNvCxnSpPr>
          <p:nvPr/>
        </p:nvCxnSpPr>
        <p:spPr>
          <a:xfrm>
            <a:off x="15838035" y="4715817"/>
            <a:ext cx="931029" cy="4704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5" name="文本框 104"/>
          <p:cNvSpPr txBox="1"/>
          <p:nvPr/>
        </p:nvSpPr>
        <p:spPr>
          <a:xfrm>
            <a:off x="8713725" y="7479830"/>
            <a:ext cx="661349" cy="646331"/>
          </a:xfrm>
          <a:prstGeom prst="rect">
            <a:avLst/>
          </a:prstGeom>
          <a:solidFill>
            <a:srgbClr val="0070C0"/>
          </a:solidFill>
        </p:spPr>
        <p:txBody>
          <a:bodyPr wrap="square" rtlCol="0">
            <a:spAutoFit/>
          </a:bodyPr>
          <a:lstStyle/>
          <a:p>
            <a:r>
              <a:rPr lang="en-US" altLang="zh-CN" dirty="0" smtClean="0">
                <a:solidFill>
                  <a:schemeClr val="bg1"/>
                </a:solidFill>
              </a:rPr>
              <a:t>8</a:t>
            </a:r>
            <a:endParaRPr lang="zh-CN" altLang="en-US" dirty="0">
              <a:solidFill>
                <a:schemeClr val="bg1"/>
              </a:solidFill>
            </a:endParaRPr>
          </a:p>
        </p:txBody>
      </p:sp>
      <p:cxnSp>
        <p:nvCxnSpPr>
          <p:cNvPr id="106" name="直接箭头连接符 105"/>
          <p:cNvCxnSpPr>
            <a:endCxn id="105" idx="0"/>
          </p:cNvCxnSpPr>
          <p:nvPr/>
        </p:nvCxnSpPr>
        <p:spPr>
          <a:xfrm>
            <a:off x="9044400" y="7019430"/>
            <a:ext cx="0" cy="4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89" idx="2"/>
            <a:endCxn id="77" idx="0"/>
          </p:cNvCxnSpPr>
          <p:nvPr/>
        </p:nvCxnSpPr>
        <p:spPr>
          <a:xfrm>
            <a:off x="6033004" y="7082306"/>
            <a:ext cx="584432" cy="44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88" idx="2"/>
            <a:endCxn id="77" idx="0"/>
          </p:cNvCxnSpPr>
          <p:nvPr/>
        </p:nvCxnSpPr>
        <p:spPr>
          <a:xfrm flipH="1">
            <a:off x="6617436" y="7084024"/>
            <a:ext cx="715784" cy="44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6975328" y="9191502"/>
            <a:ext cx="1380505" cy="646331"/>
          </a:xfrm>
          <a:prstGeom prst="rect">
            <a:avLst/>
          </a:prstGeom>
          <a:solidFill>
            <a:srgbClr val="0070C0"/>
          </a:solidFill>
        </p:spPr>
        <p:txBody>
          <a:bodyPr wrap="square" rtlCol="0">
            <a:spAutoFit/>
          </a:bodyPr>
          <a:lstStyle/>
          <a:p>
            <a:r>
              <a:rPr lang="en-US" altLang="zh-CN" dirty="0" smtClean="0">
                <a:solidFill>
                  <a:schemeClr val="bg1"/>
                </a:solidFill>
              </a:rPr>
              <a:t> </a:t>
            </a:r>
            <a:r>
              <a:rPr lang="en-US" altLang="zh-CN" dirty="0" smtClean="0">
                <a:solidFill>
                  <a:schemeClr val="bg1"/>
                </a:solidFill>
              </a:rPr>
              <a:t>4 6 8</a:t>
            </a:r>
            <a:endParaRPr lang="zh-CN" altLang="en-US" dirty="0">
              <a:solidFill>
                <a:schemeClr val="bg1"/>
              </a:solidFill>
            </a:endParaRPr>
          </a:p>
        </p:txBody>
      </p:sp>
      <p:cxnSp>
        <p:nvCxnSpPr>
          <p:cNvPr id="118" name="直接箭头连接符 117"/>
          <p:cNvCxnSpPr>
            <a:stCxn id="77" idx="2"/>
            <a:endCxn id="117" idx="0"/>
          </p:cNvCxnSpPr>
          <p:nvPr/>
        </p:nvCxnSpPr>
        <p:spPr>
          <a:xfrm>
            <a:off x="6617436" y="8176135"/>
            <a:ext cx="1048145" cy="1015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05" idx="2"/>
            <a:endCxn id="117" idx="0"/>
          </p:cNvCxnSpPr>
          <p:nvPr/>
        </p:nvCxnSpPr>
        <p:spPr>
          <a:xfrm flipH="1">
            <a:off x="7665581" y="8126161"/>
            <a:ext cx="1378819" cy="1065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AutoShape 115"/>
          <p:cNvSpPr>
            <a:spLocks/>
          </p:cNvSpPr>
          <p:nvPr/>
        </p:nvSpPr>
        <p:spPr bwMode="auto">
          <a:xfrm>
            <a:off x="14171726" y="8617222"/>
            <a:ext cx="690276" cy="7595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9" name="文本框 128"/>
          <p:cNvSpPr txBox="1"/>
          <p:nvPr/>
        </p:nvSpPr>
        <p:spPr>
          <a:xfrm>
            <a:off x="13914344" y="7391862"/>
            <a:ext cx="969047" cy="646331"/>
          </a:xfrm>
          <a:prstGeom prst="rect">
            <a:avLst/>
          </a:prstGeom>
          <a:solidFill>
            <a:srgbClr val="0070C0"/>
          </a:solidFill>
        </p:spPr>
        <p:txBody>
          <a:bodyPr wrap="square" rtlCol="0">
            <a:spAutoFit/>
          </a:bodyPr>
          <a:lstStyle/>
          <a:p>
            <a:r>
              <a:rPr lang="en-US" altLang="zh-CN" dirty="0" smtClean="0">
                <a:solidFill>
                  <a:schemeClr val="bg1"/>
                </a:solidFill>
              </a:rPr>
              <a:t> 1 2</a:t>
            </a:r>
            <a:endParaRPr lang="zh-CN" altLang="en-US" dirty="0">
              <a:solidFill>
                <a:schemeClr val="bg1"/>
              </a:solidFill>
            </a:endParaRPr>
          </a:p>
        </p:txBody>
      </p:sp>
      <p:sp>
        <p:nvSpPr>
          <p:cNvPr id="130" name="文本框 129"/>
          <p:cNvSpPr txBox="1"/>
          <p:nvPr/>
        </p:nvSpPr>
        <p:spPr>
          <a:xfrm>
            <a:off x="16495157" y="7341888"/>
            <a:ext cx="661349" cy="646331"/>
          </a:xfrm>
          <a:prstGeom prst="rect">
            <a:avLst/>
          </a:prstGeom>
          <a:solidFill>
            <a:srgbClr val="0070C0"/>
          </a:solidFill>
        </p:spPr>
        <p:txBody>
          <a:bodyPr wrap="square" rtlCol="0">
            <a:spAutoFit/>
          </a:bodyPr>
          <a:lstStyle/>
          <a:p>
            <a:r>
              <a:rPr lang="en-US" altLang="zh-CN" dirty="0">
                <a:solidFill>
                  <a:schemeClr val="bg1"/>
                </a:solidFill>
              </a:rPr>
              <a:t>9</a:t>
            </a:r>
            <a:endParaRPr lang="zh-CN" altLang="en-US" dirty="0">
              <a:solidFill>
                <a:schemeClr val="bg1"/>
              </a:solidFill>
            </a:endParaRPr>
          </a:p>
        </p:txBody>
      </p:sp>
      <p:cxnSp>
        <p:nvCxnSpPr>
          <p:cNvPr id="131" name="直接箭头连接符 130"/>
          <p:cNvCxnSpPr>
            <a:endCxn id="129" idx="0"/>
          </p:cNvCxnSpPr>
          <p:nvPr/>
        </p:nvCxnSpPr>
        <p:spPr>
          <a:xfrm>
            <a:off x="13814436" y="6944364"/>
            <a:ext cx="584432" cy="44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endCxn id="129" idx="0"/>
          </p:cNvCxnSpPr>
          <p:nvPr/>
        </p:nvCxnSpPr>
        <p:spPr>
          <a:xfrm flipH="1">
            <a:off x="14398868" y="6946082"/>
            <a:ext cx="715784" cy="44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14756760" y="9184189"/>
            <a:ext cx="1380505" cy="646331"/>
          </a:xfrm>
          <a:prstGeom prst="rect">
            <a:avLst/>
          </a:prstGeom>
          <a:solidFill>
            <a:srgbClr val="0070C0"/>
          </a:solidFill>
        </p:spPr>
        <p:txBody>
          <a:bodyPr wrap="square" rtlCol="0">
            <a:spAutoFit/>
          </a:bodyPr>
          <a:lstStyle/>
          <a:p>
            <a:r>
              <a:rPr lang="en-US" altLang="zh-CN" dirty="0" smtClean="0">
                <a:solidFill>
                  <a:schemeClr val="bg1"/>
                </a:solidFill>
              </a:rPr>
              <a:t> 1 2 9</a:t>
            </a:r>
            <a:endParaRPr lang="zh-CN" altLang="en-US" dirty="0">
              <a:solidFill>
                <a:schemeClr val="bg1"/>
              </a:solidFill>
            </a:endParaRPr>
          </a:p>
        </p:txBody>
      </p:sp>
      <p:cxnSp>
        <p:nvCxnSpPr>
          <p:cNvPr id="134" name="直接箭头连接符 133"/>
          <p:cNvCxnSpPr>
            <a:stCxn id="129" idx="2"/>
            <a:endCxn id="133" idx="0"/>
          </p:cNvCxnSpPr>
          <p:nvPr/>
        </p:nvCxnSpPr>
        <p:spPr>
          <a:xfrm>
            <a:off x="14398868" y="8038193"/>
            <a:ext cx="1048145" cy="1145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130" idx="2"/>
            <a:endCxn id="133" idx="0"/>
          </p:cNvCxnSpPr>
          <p:nvPr/>
        </p:nvCxnSpPr>
        <p:spPr>
          <a:xfrm flipH="1">
            <a:off x="15447013" y="7988219"/>
            <a:ext cx="1378819" cy="1195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16769064" y="6853824"/>
            <a:ext cx="0" cy="4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文本框 138"/>
          <p:cNvSpPr txBox="1"/>
          <p:nvPr/>
        </p:nvSpPr>
        <p:spPr>
          <a:xfrm>
            <a:off x="9910635" y="11647019"/>
            <a:ext cx="2407002" cy="646331"/>
          </a:xfrm>
          <a:prstGeom prst="rect">
            <a:avLst/>
          </a:prstGeom>
          <a:solidFill>
            <a:srgbClr val="0070C0"/>
          </a:solidFill>
        </p:spPr>
        <p:txBody>
          <a:bodyPr wrap="square" rtlCol="0">
            <a:spAutoFit/>
          </a:bodyPr>
          <a:lstStyle/>
          <a:p>
            <a:r>
              <a:rPr lang="en-US" altLang="zh-CN" dirty="0" smtClean="0">
                <a:solidFill>
                  <a:schemeClr val="bg1"/>
                </a:solidFill>
              </a:rPr>
              <a:t>1 2 4 6 8 9</a:t>
            </a:r>
            <a:endParaRPr lang="zh-CN" altLang="en-US" dirty="0">
              <a:solidFill>
                <a:schemeClr val="bg1"/>
              </a:solidFill>
            </a:endParaRPr>
          </a:p>
        </p:txBody>
      </p:sp>
      <p:cxnSp>
        <p:nvCxnSpPr>
          <p:cNvPr id="141" name="直接箭头连接符 140"/>
          <p:cNvCxnSpPr>
            <a:stCxn id="117" idx="2"/>
            <a:endCxn id="139" idx="0"/>
          </p:cNvCxnSpPr>
          <p:nvPr/>
        </p:nvCxnSpPr>
        <p:spPr>
          <a:xfrm>
            <a:off x="7665581" y="9837833"/>
            <a:ext cx="3448555" cy="1809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33" idx="2"/>
            <a:endCxn id="139" idx="0"/>
          </p:cNvCxnSpPr>
          <p:nvPr/>
        </p:nvCxnSpPr>
        <p:spPr>
          <a:xfrm flipH="1">
            <a:off x="11114136" y="9830520"/>
            <a:ext cx="4332877" cy="1816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5450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900" decel="100000" fill="hold"/>
                                        <p:tgtEl>
                                          <p:spTgt spid="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fill="hold"/>
                                        <p:tgtEl>
                                          <p:spTgt spid="41"/>
                                        </p:tgtEl>
                                        <p:attrNameLst>
                                          <p:attrName>ppt_w</p:attrName>
                                        </p:attrNameLst>
                                      </p:cBhvr>
                                      <p:tavLst>
                                        <p:tav tm="0">
                                          <p:val>
                                            <p:fltVal val="0"/>
                                          </p:val>
                                        </p:tav>
                                        <p:tav tm="100000">
                                          <p:val>
                                            <p:strVal val="#ppt_w"/>
                                          </p:val>
                                        </p:tav>
                                      </p:tavLst>
                                    </p:anim>
                                    <p:anim calcmode="lin" valueType="num">
                                      <p:cBhvr>
                                        <p:cTn id="15" dur="500" fill="hold"/>
                                        <p:tgtEl>
                                          <p:spTgt spid="41"/>
                                        </p:tgtEl>
                                        <p:attrNameLst>
                                          <p:attrName>ppt_h</p:attrName>
                                        </p:attrNameLst>
                                      </p:cBhvr>
                                      <p:tavLst>
                                        <p:tav tm="0">
                                          <p:val>
                                            <p:fltVal val="0"/>
                                          </p:val>
                                        </p:tav>
                                        <p:tav tm="100000">
                                          <p:val>
                                            <p:strVal val="#ppt_h"/>
                                          </p:val>
                                        </p:tav>
                                      </p:tavLst>
                                    </p:anim>
                                    <p:animEffect transition="in" filter="fade">
                                      <p:cBhvr>
                                        <p:cTn id="16" dur="500"/>
                                        <p:tgtEl>
                                          <p:spTgt spid="41"/>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p:cTn id="20" dur="500" fill="hold"/>
                                        <p:tgtEl>
                                          <p:spTgt spid="42"/>
                                        </p:tgtEl>
                                        <p:attrNameLst>
                                          <p:attrName>ppt_w</p:attrName>
                                        </p:attrNameLst>
                                      </p:cBhvr>
                                      <p:tavLst>
                                        <p:tav tm="0">
                                          <p:val>
                                            <p:fltVal val="0"/>
                                          </p:val>
                                        </p:tav>
                                        <p:tav tm="100000">
                                          <p:val>
                                            <p:strVal val="#ppt_w"/>
                                          </p:val>
                                        </p:tav>
                                      </p:tavLst>
                                    </p:anim>
                                    <p:anim calcmode="lin" valueType="num">
                                      <p:cBhvr>
                                        <p:cTn id="21" dur="500" fill="hold"/>
                                        <p:tgtEl>
                                          <p:spTgt spid="42"/>
                                        </p:tgtEl>
                                        <p:attrNameLst>
                                          <p:attrName>ppt_h</p:attrName>
                                        </p:attrNameLst>
                                      </p:cBhvr>
                                      <p:tavLst>
                                        <p:tav tm="0">
                                          <p:val>
                                            <p:fltVal val="0"/>
                                          </p:val>
                                        </p:tav>
                                        <p:tav tm="100000">
                                          <p:val>
                                            <p:strVal val="#ppt_h"/>
                                          </p:val>
                                        </p:tav>
                                      </p:tavLst>
                                    </p:anim>
                                    <p:animEffect transition="in" filter="fade">
                                      <p:cBhvr>
                                        <p:cTn id="22" dur="500"/>
                                        <p:tgtEl>
                                          <p:spTgt spid="42"/>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55"/>
                                        </p:tgtEl>
                                        <p:attrNameLst>
                                          <p:attrName>style.visibility</p:attrName>
                                        </p:attrNameLst>
                                      </p:cBhvr>
                                      <p:to>
                                        <p:strVal val="visible"/>
                                      </p:to>
                                    </p:set>
                                    <p:anim calcmode="lin" valueType="num">
                                      <p:cBhvr>
                                        <p:cTn id="26" dur="500" fill="hold"/>
                                        <p:tgtEl>
                                          <p:spTgt spid="55"/>
                                        </p:tgtEl>
                                        <p:attrNameLst>
                                          <p:attrName>ppt_w</p:attrName>
                                        </p:attrNameLst>
                                      </p:cBhvr>
                                      <p:tavLst>
                                        <p:tav tm="0">
                                          <p:val>
                                            <p:fltVal val="0"/>
                                          </p:val>
                                        </p:tav>
                                        <p:tav tm="100000">
                                          <p:val>
                                            <p:strVal val="#ppt_w"/>
                                          </p:val>
                                        </p:tav>
                                      </p:tavLst>
                                    </p:anim>
                                    <p:anim calcmode="lin" valueType="num">
                                      <p:cBhvr>
                                        <p:cTn id="27" dur="500" fill="hold"/>
                                        <p:tgtEl>
                                          <p:spTgt spid="55"/>
                                        </p:tgtEl>
                                        <p:attrNameLst>
                                          <p:attrName>ppt_h</p:attrName>
                                        </p:attrNameLst>
                                      </p:cBhvr>
                                      <p:tavLst>
                                        <p:tav tm="0">
                                          <p:val>
                                            <p:fltVal val="0"/>
                                          </p:val>
                                        </p:tav>
                                        <p:tav tm="100000">
                                          <p:val>
                                            <p:strVal val="#ppt_h"/>
                                          </p:val>
                                        </p:tav>
                                      </p:tavLst>
                                    </p:anim>
                                    <p:animEffect transition="in" filter="fade">
                                      <p:cBhvr>
                                        <p:cTn id="28" dur="500"/>
                                        <p:tgtEl>
                                          <p:spTgt spid="55"/>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p:cTn id="32" dur="500" fill="hold"/>
                                        <p:tgtEl>
                                          <p:spTgt spid="56"/>
                                        </p:tgtEl>
                                        <p:attrNameLst>
                                          <p:attrName>ppt_w</p:attrName>
                                        </p:attrNameLst>
                                      </p:cBhvr>
                                      <p:tavLst>
                                        <p:tav tm="0">
                                          <p:val>
                                            <p:fltVal val="0"/>
                                          </p:val>
                                        </p:tav>
                                        <p:tav tm="100000">
                                          <p:val>
                                            <p:strVal val="#ppt_w"/>
                                          </p:val>
                                        </p:tav>
                                      </p:tavLst>
                                    </p:anim>
                                    <p:anim calcmode="lin" valueType="num">
                                      <p:cBhvr>
                                        <p:cTn id="33" dur="500" fill="hold"/>
                                        <p:tgtEl>
                                          <p:spTgt spid="56"/>
                                        </p:tgtEl>
                                        <p:attrNameLst>
                                          <p:attrName>ppt_h</p:attrName>
                                        </p:attrNameLst>
                                      </p:cBhvr>
                                      <p:tavLst>
                                        <p:tav tm="0">
                                          <p:val>
                                            <p:fltVal val="0"/>
                                          </p:val>
                                        </p:tav>
                                        <p:tav tm="100000">
                                          <p:val>
                                            <p:strVal val="#ppt_h"/>
                                          </p:val>
                                        </p:tav>
                                      </p:tavLst>
                                    </p:anim>
                                    <p:animEffect transition="in" filter="fade">
                                      <p:cBhvr>
                                        <p:cTn id="34" dur="500"/>
                                        <p:tgtEl>
                                          <p:spTgt spid="56"/>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childTnLst>
                          </p:cTn>
                        </p:par>
                        <p:par>
                          <p:cTn id="47" fill="hold">
                            <p:stCondLst>
                              <p:cond delay="4000"/>
                            </p:stCondLst>
                            <p:childTnLst>
                              <p:par>
                                <p:cTn id="48" presetID="53" presetClass="entr" presetSubtype="16"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p:cTn id="50" dur="500" fill="hold"/>
                                        <p:tgtEl>
                                          <p:spTgt spid="44"/>
                                        </p:tgtEl>
                                        <p:attrNameLst>
                                          <p:attrName>ppt_w</p:attrName>
                                        </p:attrNameLst>
                                      </p:cBhvr>
                                      <p:tavLst>
                                        <p:tav tm="0">
                                          <p:val>
                                            <p:fltVal val="0"/>
                                          </p:val>
                                        </p:tav>
                                        <p:tav tm="100000">
                                          <p:val>
                                            <p:strVal val="#ppt_w"/>
                                          </p:val>
                                        </p:tav>
                                      </p:tavLst>
                                    </p:anim>
                                    <p:anim calcmode="lin" valueType="num">
                                      <p:cBhvr>
                                        <p:cTn id="51" dur="500" fill="hold"/>
                                        <p:tgtEl>
                                          <p:spTgt spid="44"/>
                                        </p:tgtEl>
                                        <p:attrNameLst>
                                          <p:attrName>ppt_h</p:attrName>
                                        </p:attrNameLst>
                                      </p:cBhvr>
                                      <p:tavLst>
                                        <p:tav tm="0">
                                          <p:val>
                                            <p:fltVal val="0"/>
                                          </p:val>
                                        </p:tav>
                                        <p:tav tm="100000">
                                          <p:val>
                                            <p:strVal val="#ppt_h"/>
                                          </p:val>
                                        </p:tav>
                                      </p:tavLst>
                                    </p:anim>
                                    <p:animEffect transition="in" filter="fade">
                                      <p:cBhvr>
                                        <p:cTn id="52" dur="500"/>
                                        <p:tgtEl>
                                          <p:spTgt spid="44"/>
                                        </p:tgtEl>
                                      </p:cBhvr>
                                    </p:animEffect>
                                  </p:childTnLst>
                                </p:cTn>
                              </p:par>
                            </p:childTnLst>
                          </p:cTn>
                        </p:par>
                        <p:par>
                          <p:cTn id="53" fill="hold">
                            <p:stCondLst>
                              <p:cond delay="4500"/>
                            </p:stCondLst>
                            <p:childTnLst>
                              <p:par>
                                <p:cTn id="54" presetID="53" presetClass="entr" presetSubtype="16" fill="hold" grpId="0" nodeType="afterEffect">
                                  <p:stCondLst>
                                    <p:cond delay="0"/>
                                  </p:stCondLst>
                                  <p:childTnLst>
                                    <p:set>
                                      <p:cBhvr>
                                        <p:cTn id="55" dur="1" fill="hold">
                                          <p:stCondLst>
                                            <p:cond delay="0"/>
                                          </p:stCondLst>
                                        </p:cTn>
                                        <p:tgtEl>
                                          <p:spTgt spid="128"/>
                                        </p:tgtEl>
                                        <p:attrNameLst>
                                          <p:attrName>style.visibility</p:attrName>
                                        </p:attrNameLst>
                                      </p:cBhvr>
                                      <p:to>
                                        <p:strVal val="visible"/>
                                      </p:to>
                                    </p:set>
                                    <p:anim calcmode="lin" valueType="num">
                                      <p:cBhvr>
                                        <p:cTn id="56" dur="500" fill="hold"/>
                                        <p:tgtEl>
                                          <p:spTgt spid="128"/>
                                        </p:tgtEl>
                                        <p:attrNameLst>
                                          <p:attrName>ppt_w</p:attrName>
                                        </p:attrNameLst>
                                      </p:cBhvr>
                                      <p:tavLst>
                                        <p:tav tm="0">
                                          <p:val>
                                            <p:fltVal val="0"/>
                                          </p:val>
                                        </p:tav>
                                        <p:tav tm="100000">
                                          <p:val>
                                            <p:strVal val="#ppt_w"/>
                                          </p:val>
                                        </p:tav>
                                      </p:tavLst>
                                    </p:anim>
                                    <p:anim calcmode="lin" valueType="num">
                                      <p:cBhvr>
                                        <p:cTn id="57" dur="500" fill="hold"/>
                                        <p:tgtEl>
                                          <p:spTgt spid="128"/>
                                        </p:tgtEl>
                                        <p:attrNameLst>
                                          <p:attrName>ppt_h</p:attrName>
                                        </p:attrNameLst>
                                      </p:cBhvr>
                                      <p:tavLst>
                                        <p:tav tm="0">
                                          <p:val>
                                            <p:fltVal val="0"/>
                                          </p:val>
                                        </p:tav>
                                        <p:tav tm="100000">
                                          <p:val>
                                            <p:strVal val="#ppt_h"/>
                                          </p:val>
                                        </p:tav>
                                      </p:tavLst>
                                    </p:anim>
                                    <p:animEffect transition="in" filter="fade">
                                      <p:cBhvr>
                                        <p:cTn id="58" dur="500"/>
                                        <p:tgtEl>
                                          <p:spTgt spid="12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500"/>
                                        <p:tgtEl>
                                          <p:spTgt spid="82"/>
                                        </p:tgtEl>
                                      </p:cBhvr>
                                    </p:animEffect>
                                  </p:childTnLst>
                                </p:cTn>
                              </p:par>
                            </p:childTnLst>
                          </p:cTn>
                        </p:par>
                        <p:par>
                          <p:cTn id="64" fill="hold">
                            <p:stCondLst>
                              <p:cond delay="500"/>
                            </p:stCondLst>
                            <p:childTnLst>
                              <p:par>
                                <p:cTn id="65" presetID="42" presetClass="entr" presetSubtype="0" fill="hold" grpId="1"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1000"/>
                                        <p:tgtEl>
                                          <p:spTgt spid="82"/>
                                        </p:tgtEl>
                                      </p:cBhvr>
                                    </p:animEffect>
                                    <p:anim calcmode="lin" valueType="num">
                                      <p:cBhvr>
                                        <p:cTn id="68" dur="1000" fill="hold"/>
                                        <p:tgtEl>
                                          <p:spTgt spid="82"/>
                                        </p:tgtEl>
                                        <p:attrNameLst>
                                          <p:attrName>ppt_x</p:attrName>
                                        </p:attrNameLst>
                                      </p:cBhvr>
                                      <p:tavLst>
                                        <p:tav tm="0">
                                          <p:val>
                                            <p:strVal val="#ppt_x"/>
                                          </p:val>
                                        </p:tav>
                                        <p:tav tm="100000">
                                          <p:val>
                                            <p:strVal val="#ppt_x"/>
                                          </p:val>
                                        </p:tav>
                                      </p:tavLst>
                                    </p:anim>
                                    <p:anim calcmode="lin" valueType="num">
                                      <p:cBhvr>
                                        <p:cTn id="69"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83"/>
                                        </p:tgtEl>
                                        <p:attrNameLst>
                                          <p:attrName>style.visibility</p:attrName>
                                        </p:attrNameLst>
                                      </p:cBhvr>
                                      <p:to>
                                        <p:strVal val="visible"/>
                                      </p:to>
                                    </p:set>
                                    <p:animEffect transition="in" filter="fade">
                                      <p:cBhvr>
                                        <p:cTn id="74" dur="1000"/>
                                        <p:tgtEl>
                                          <p:spTgt spid="83"/>
                                        </p:tgtEl>
                                      </p:cBhvr>
                                    </p:animEffect>
                                    <p:anim calcmode="lin" valueType="num">
                                      <p:cBhvr>
                                        <p:cTn id="75" dur="1000" fill="hold"/>
                                        <p:tgtEl>
                                          <p:spTgt spid="83"/>
                                        </p:tgtEl>
                                        <p:attrNameLst>
                                          <p:attrName>ppt_x</p:attrName>
                                        </p:attrNameLst>
                                      </p:cBhvr>
                                      <p:tavLst>
                                        <p:tav tm="0">
                                          <p:val>
                                            <p:strVal val="#ppt_x"/>
                                          </p:val>
                                        </p:tav>
                                        <p:tav tm="100000">
                                          <p:val>
                                            <p:strVal val="#ppt_x"/>
                                          </p:val>
                                        </p:tav>
                                      </p:tavLst>
                                    </p:anim>
                                    <p:anim calcmode="lin" valueType="num">
                                      <p:cBhvr>
                                        <p:cTn id="76" dur="1000" fill="hold"/>
                                        <p:tgtEl>
                                          <p:spTgt spid="8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1000"/>
                                        <p:tgtEl>
                                          <p:spTgt spid="81"/>
                                        </p:tgtEl>
                                      </p:cBhvr>
                                    </p:animEffect>
                                    <p:anim calcmode="lin" valueType="num">
                                      <p:cBhvr>
                                        <p:cTn id="80" dur="1000" fill="hold"/>
                                        <p:tgtEl>
                                          <p:spTgt spid="81"/>
                                        </p:tgtEl>
                                        <p:attrNameLst>
                                          <p:attrName>ppt_x</p:attrName>
                                        </p:attrNameLst>
                                      </p:cBhvr>
                                      <p:tavLst>
                                        <p:tav tm="0">
                                          <p:val>
                                            <p:strVal val="#ppt_x"/>
                                          </p:val>
                                        </p:tav>
                                        <p:tav tm="100000">
                                          <p:val>
                                            <p:strVal val="#ppt_x"/>
                                          </p:val>
                                        </p:tav>
                                      </p:tavLst>
                                    </p:anim>
                                    <p:anim calcmode="lin" valueType="num">
                                      <p:cBhvr>
                                        <p:cTn id="81"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fade">
                                      <p:cBhvr>
                                        <p:cTn id="86" dur="1000"/>
                                        <p:tgtEl>
                                          <p:spTgt spid="80"/>
                                        </p:tgtEl>
                                      </p:cBhvr>
                                    </p:animEffect>
                                    <p:anim calcmode="lin" valueType="num">
                                      <p:cBhvr>
                                        <p:cTn id="87" dur="1000" fill="hold"/>
                                        <p:tgtEl>
                                          <p:spTgt spid="80"/>
                                        </p:tgtEl>
                                        <p:attrNameLst>
                                          <p:attrName>ppt_x</p:attrName>
                                        </p:attrNameLst>
                                      </p:cBhvr>
                                      <p:tavLst>
                                        <p:tav tm="0">
                                          <p:val>
                                            <p:strVal val="#ppt_x"/>
                                          </p:val>
                                        </p:tav>
                                        <p:tav tm="100000">
                                          <p:val>
                                            <p:strVal val="#ppt_x"/>
                                          </p:val>
                                        </p:tav>
                                      </p:tavLst>
                                    </p:anim>
                                    <p:anim calcmode="lin" valueType="num">
                                      <p:cBhvr>
                                        <p:cTn id="88" dur="1000" fill="hold"/>
                                        <p:tgtEl>
                                          <p:spTgt spid="80"/>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79"/>
                                        </p:tgtEl>
                                        <p:attrNameLst>
                                          <p:attrName>style.visibility</p:attrName>
                                        </p:attrNameLst>
                                      </p:cBhvr>
                                      <p:to>
                                        <p:strVal val="visible"/>
                                      </p:to>
                                    </p:set>
                                    <p:animEffect transition="in" filter="fade">
                                      <p:cBhvr>
                                        <p:cTn id="91" dur="1000"/>
                                        <p:tgtEl>
                                          <p:spTgt spid="79"/>
                                        </p:tgtEl>
                                      </p:cBhvr>
                                    </p:animEffect>
                                    <p:anim calcmode="lin" valueType="num">
                                      <p:cBhvr>
                                        <p:cTn id="92" dur="1000" fill="hold"/>
                                        <p:tgtEl>
                                          <p:spTgt spid="79"/>
                                        </p:tgtEl>
                                        <p:attrNameLst>
                                          <p:attrName>ppt_x</p:attrName>
                                        </p:attrNameLst>
                                      </p:cBhvr>
                                      <p:tavLst>
                                        <p:tav tm="0">
                                          <p:val>
                                            <p:strVal val="#ppt_x"/>
                                          </p:val>
                                        </p:tav>
                                        <p:tav tm="100000">
                                          <p:val>
                                            <p:strVal val="#ppt_x"/>
                                          </p:val>
                                        </p:tav>
                                      </p:tavLst>
                                    </p:anim>
                                    <p:anim calcmode="lin" valueType="num">
                                      <p:cBhvr>
                                        <p:cTn id="93" dur="1000" fill="hold"/>
                                        <p:tgtEl>
                                          <p:spTgt spid="79"/>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fade">
                                      <p:cBhvr>
                                        <p:cTn id="96" dur="1000"/>
                                        <p:tgtEl>
                                          <p:spTgt spid="72"/>
                                        </p:tgtEl>
                                      </p:cBhvr>
                                    </p:animEffect>
                                    <p:anim calcmode="lin" valueType="num">
                                      <p:cBhvr>
                                        <p:cTn id="97" dur="1000" fill="hold"/>
                                        <p:tgtEl>
                                          <p:spTgt spid="72"/>
                                        </p:tgtEl>
                                        <p:attrNameLst>
                                          <p:attrName>ppt_x</p:attrName>
                                        </p:attrNameLst>
                                      </p:cBhvr>
                                      <p:tavLst>
                                        <p:tav tm="0">
                                          <p:val>
                                            <p:strVal val="#ppt_x"/>
                                          </p:val>
                                        </p:tav>
                                        <p:tav tm="100000">
                                          <p:val>
                                            <p:strVal val="#ppt_x"/>
                                          </p:val>
                                        </p:tav>
                                      </p:tavLst>
                                    </p:anim>
                                    <p:anim calcmode="lin" valueType="num">
                                      <p:cBhvr>
                                        <p:cTn id="98" dur="1000" fill="hold"/>
                                        <p:tgtEl>
                                          <p:spTgt spid="7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animEffect transition="in" filter="fade">
                                      <p:cBhvr>
                                        <p:cTn id="101" dur="1000"/>
                                        <p:tgtEl>
                                          <p:spTgt spid="78"/>
                                        </p:tgtEl>
                                      </p:cBhvr>
                                    </p:animEffect>
                                    <p:anim calcmode="lin" valueType="num">
                                      <p:cBhvr>
                                        <p:cTn id="102" dur="1000" fill="hold"/>
                                        <p:tgtEl>
                                          <p:spTgt spid="78"/>
                                        </p:tgtEl>
                                        <p:attrNameLst>
                                          <p:attrName>ppt_x</p:attrName>
                                        </p:attrNameLst>
                                      </p:cBhvr>
                                      <p:tavLst>
                                        <p:tav tm="0">
                                          <p:val>
                                            <p:strVal val="#ppt_x"/>
                                          </p:val>
                                        </p:tav>
                                        <p:tav tm="100000">
                                          <p:val>
                                            <p:strVal val="#ppt_x"/>
                                          </p:val>
                                        </p:tav>
                                      </p:tavLst>
                                    </p:anim>
                                    <p:anim calcmode="lin" valueType="num">
                                      <p:cBhvr>
                                        <p:cTn id="103"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89"/>
                                        </p:tgtEl>
                                        <p:attrNameLst>
                                          <p:attrName>style.visibility</p:attrName>
                                        </p:attrNameLst>
                                      </p:cBhvr>
                                      <p:to>
                                        <p:strVal val="visible"/>
                                      </p:to>
                                    </p:set>
                                    <p:animEffect transition="in" filter="fade">
                                      <p:cBhvr>
                                        <p:cTn id="108" dur="1000"/>
                                        <p:tgtEl>
                                          <p:spTgt spid="89"/>
                                        </p:tgtEl>
                                      </p:cBhvr>
                                    </p:animEffect>
                                    <p:anim calcmode="lin" valueType="num">
                                      <p:cBhvr>
                                        <p:cTn id="109" dur="1000" fill="hold"/>
                                        <p:tgtEl>
                                          <p:spTgt spid="89"/>
                                        </p:tgtEl>
                                        <p:attrNameLst>
                                          <p:attrName>ppt_x</p:attrName>
                                        </p:attrNameLst>
                                      </p:cBhvr>
                                      <p:tavLst>
                                        <p:tav tm="0">
                                          <p:val>
                                            <p:strVal val="#ppt_x"/>
                                          </p:val>
                                        </p:tav>
                                        <p:tav tm="100000">
                                          <p:val>
                                            <p:strVal val="#ppt_x"/>
                                          </p:val>
                                        </p:tav>
                                      </p:tavLst>
                                    </p:anim>
                                    <p:anim calcmode="lin" valueType="num">
                                      <p:cBhvr>
                                        <p:cTn id="110" dur="1000" fill="hold"/>
                                        <p:tgtEl>
                                          <p:spTgt spid="89"/>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88"/>
                                        </p:tgtEl>
                                        <p:attrNameLst>
                                          <p:attrName>style.visibility</p:attrName>
                                        </p:attrNameLst>
                                      </p:cBhvr>
                                      <p:to>
                                        <p:strVal val="visible"/>
                                      </p:to>
                                    </p:set>
                                    <p:animEffect transition="in" filter="fade">
                                      <p:cBhvr>
                                        <p:cTn id="113" dur="1000"/>
                                        <p:tgtEl>
                                          <p:spTgt spid="88"/>
                                        </p:tgtEl>
                                      </p:cBhvr>
                                    </p:animEffect>
                                    <p:anim calcmode="lin" valueType="num">
                                      <p:cBhvr>
                                        <p:cTn id="114" dur="1000" fill="hold"/>
                                        <p:tgtEl>
                                          <p:spTgt spid="88"/>
                                        </p:tgtEl>
                                        <p:attrNameLst>
                                          <p:attrName>ppt_x</p:attrName>
                                        </p:attrNameLst>
                                      </p:cBhvr>
                                      <p:tavLst>
                                        <p:tav tm="0">
                                          <p:val>
                                            <p:strVal val="#ppt_x"/>
                                          </p:val>
                                        </p:tav>
                                        <p:tav tm="100000">
                                          <p:val>
                                            <p:strVal val="#ppt_x"/>
                                          </p:val>
                                        </p:tav>
                                      </p:tavLst>
                                    </p:anim>
                                    <p:anim calcmode="lin" valueType="num">
                                      <p:cBhvr>
                                        <p:cTn id="115" dur="1000" fill="hold"/>
                                        <p:tgtEl>
                                          <p:spTgt spid="88"/>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1000"/>
                                        <p:tgtEl>
                                          <p:spTgt spid="87"/>
                                        </p:tgtEl>
                                      </p:cBhvr>
                                    </p:animEffect>
                                    <p:anim calcmode="lin" valueType="num">
                                      <p:cBhvr>
                                        <p:cTn id="119" dur="1000" fill="hold"/>
                                        <p:tgtEl>
                                          <p:spTgt spid="87"/>
                                        </p:tgtEl>
                                        <p:attrNameLst>
                                          <p:attrName>ppt_x</p:attrName>
                                        </p:attrNameLst>
                                      </p:cBhvr>
                                      <p:tavLst>
                                        <p:tav tm="0">
                                          <p:val>
                                            <p:strVal val="#ppt_x"/>
                                          </p:val>
                                        </p:tav>
                                        <p:tav tm="100000">
                                          <p:val>
                                            <p:strVal val="#ppt_x"/>
                                          </p:val>
                                        </p:tav>
                                      </p:tavLst>
                                    </p:anim>
                                    <p:anim calcmode="lin" valueType="num">
                                      <p:cBhvr>
                                        <p:cTn id="120" dur="1000" fill="hold"/>
                                        <p:tgtEl>
                                          <p:spTgt spid="8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2"/>
                                        </p:tgtEl>
                                        <p:attrNameLst>
                                          <p:attrName>style.visibility</p:attrName>
                                        </p:attrNameLst>
                                      </p:cBhvr>
                                      <p:to>
                                        <p:strVal val="visible"/>
                                      </p:to>
                                    </p:set>
                                    <p:animEffect transition="in" filter="fade">
                                      <p:cBhvr>
                                        <p:cTn id="123" dur="1000"/>
                                        <p:tgtEl>
                                          <p:spTgt spid="2"/>
                                        </p:tgtEl>
                                      </p:cBhvr>
                                    </p:animEffect>
                                    <p:anim calcmode="lin" valueType="num">
                                      <p:cBhvr>
                                        <p:cTn id="124" dur="1000" fill="hold"/>
                                        <p:tgtEl>
                                          <p:spTgt spid="2"/>
                                        </p:tgtEl>
                                        <p:attrNameLst>
                                          <p:attrName>ppt_x</p:attrName>
                                        </p:attrNameLst>
                                      </p:cBhvr>
                                      <p:tavLst>
                                        <p:tav tm="0">
                                          <p:val>
                                            <p:strVal val="#ppt_x"/>
                                          </p:val>
                                        </p:tav>
                                        <p:tav tm="100000">
                                          <p:val>
                                            <p:strVal val="#ppt_x"/>
                                          </p:val>
                                        </p:tav>
                                      </p:tavLst>
                                    </p:anim>
                                    <p:anim calcmode="lin" valueType="num">
                                      <p:cBhvr>
                                        <p:cTn id="125" dur="1000" fill="hold"/>
                                        <p:tgtEl>
                                          <p:spTgt spid="2"/>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85"/>
                                        </p:tgtEl>
                                        <p:attrNameLst>
                                          <p:attrName>style.visibility</p:attrName>
                                        </p:attrNameLst>
                                      </p:cBhvr>
                                      <p:to>
                                        <p:strVal val="visible"/>
                                      </p:to>
                                    </p:set>
                                    <p:animEffect transition="in" filter="fade">
                                      <p:cBhvr>
                                        <p:cTn id="128" dur="1000"/>
                                        <p:tgtEl>
                                          <p:spTgt spid="85"/>
                                        </p:tgtEl>
                                      </p:cBhvr>
                                    </p:animEffect>
                                    <p:anim calcmode="lin" valueType="num">
                                      <p:cBhvr>
                                        <p:cTn id="129" dur="1000" fill="hold"/>
                                        <p:tgtEl>
                                          <p:spTgt spid="85"/>
                                        </p:tgtEl>
                                        <p:attrNameLst>
                                          <p:attrName>ppt_x</p:attrName>
                                        </p:attrNameLst>
                                      </p:cBhvr>
                                      <p:tavLst>
                                        <p:tav tm="0">
                                          <p:val>
                                            <p:strVal val="#ppt_x"/>
                                          </p:val>
                                        </p:tav>
                                        <p:tav tm="100000">
                                          <p:val>
                                            <p:strVal val="#ppt_x"/>
                                          </p:val>
                                        </p:tav>
                                      </p:tavLst>
                                    </p:anim>
                                    <p:anim calcmode="lin" valueType="num">
                                      <p:cBhvr>
                                        <p:cTn id="130" dur="1000" fill="hold"/>
                                        <p:tgtEl>
                                          <p:spTgt spid="85"/>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86"/>
                                        </p:tgtEl>
                                        <p:attrNameLst>
                                          <p:attrName>style.visibility</p:attrName>
                                        </p:attrNameLst>
                                      </p:cBhvr>
                                      <p:to>
                                        <p:strVal val="visible"/>
                                      </p:to>
                                    </p:set>
                                    <p:animEffect transition="in" filter="fade">
                                      <p:cBhvr>
                                        <p:cTn id="133" dur="1000"/>
                                        <p:tgtEl>
                                          <p:spTgt spid="86"/>
                                        </p:tgtEl>
                                      </p:cBhvr>
                                    </p:animEffect>
                                    <p:anim calcmode="lin" valueType="num">
                                      <p:cBhvr>
                                        <p:cTn id="134" dur="1000" fill="hold"/>
                                        <p:tgtEl>
                                          <p:spTgt spid="86"/>
                                        </p:tgtEl>
                                        <p:attrNameLst>
                                          <p:attrName>ppt_x</p:attrName>
                                        </p:attrNameLst>
                                      </p:cBhvr>
                                      <p:tavLst>
                                        <p:tav tm="0">
                                          <p:val>
                                            <p:strVal val="#ppt_x"/>
                                          </p:val>
                                        </p:tav>
                                        <p:tav tm="100000">
                                          <p:val>
                                            <p:strVal val="#ppt_x"/>
                                          </p:val>
                                        </p:tav>
                                      </p:tavLst>
                                    </p:anim>
                                    <p:anim calcmode="lin" valueType="num">
                                      <p:cBhvr>
                                        <p:cTn id="135"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1" presetClass="entr" presetSubtype="1" fill="hold" grpId="0" nodeType="clickEffect">
                                  <p:stCondLst>
                                    <p:cond delay="0"/>
                                  </p:stCondLst>
                                  <p:childTnLst>
                                    <p:set>
                                      <p:cBhvr>
                                        <p:cTn id="139" dur="1" fill="hold">
                                          <p:stCondLst>
                                            <p:cond delay="0"/>
                                          </p:stCondLst>
                                        </p:cTn>
                                        <p:tgtEl>
                                          <p:spTgt spid="77"/>
                                        </p:tgtEl>
                                        <p:attrNameLst>
                                          <p:attrName>style.visibility</p:attrName>
                                        </p:attrNameLst>
                                      </p:cBhvr>
                                      <p:to>
                                        <p:strVal val="visible"/>
                                      </p:to>
                                    </p:set>
                                    <p:animEffect transition="in" filter="wheel(1)">
                                      <p:cBhvr>
                                        <p:cTn id="140" dur="1000"/>
                                        <p:tgtEl>
                                          <p:spTgt spid="77"/>
                                        </p:tgtEl>
                                      </p:cBhvr>
                                    </p:animEffect>
                                  </p:childTnLst>
                                </p:cTn>
                              </p:par>
                              <p:par>
                                <p:cTn id="141" presetID="21" presetClass="entr" presetSubtype="1" fill="hold" grpId="0" nodeType="withEffect">
                                  <p:stCondLst>
                                    <p:cond delay="0"/>
                                  </p:stCondLst>
                                  <p:childTnLst>
                                    <p:set>
                                      <p:cBhvr>
                                        <p:cTn id="142" dur="1" fill="hold">
                                          <p:stCondLst>
                                            <p:cond delay="0"/>
                                          </p:stCondLst>
                                        </p:cTn>
                                        <p:tgtEl>
                                          <p:spTgt spid="105"/>
                                        </p:tgtEl>
                                        <p:attrNameLst>
                                          <p:attrName>style.visibility</p:attrName>
                                        </p:attrNameLst>
                                      </p:cBhvr>
                                      <p:to>
                                        <p:strVal val="visible"/>
                                      </p:to>
                                    </p:set>
                                    <p:animEffect transition="in" filter="wheel(1)">
                                      <p:cBhvr>
                                        <p:cTn id="143" dur="1000"/>
                                        <p:tgtEl>
                                          <p:spTgt spid="105"/>
                                        </p:tgtEl>
                                      </p:cBhvr>
                                    </p:animEffect>
                                  </p:childTnLst>
                                </p:cTn>
                              </p:par>
                              <p:par>
                                <p:cTn id="144" presetID="21" presetClass="entr" presetSubtype="1" fill="hold" grpId="0" nodeType="withEffect">
                                  <p:stCondLst>
                                    <p:cond delay="0"/>
                                  </p:stCondLst>
                                  <p:childTnLst>
                                    <p:set>
                                      <p:cBhvr>
                                        <p:cTn id="145" dur="1" fill="hold">
                                          <p:stCondLst>
                                            <p:cond delay="0"/>
                                          </p:stCondLst>
                                        </p:cTn>
                                        <p:tgtEl>
                                          <p:spTgt spid="129"/>
                                        </p:tgtEl>
                                        <p:attrNameLst>
                                          <p:attrName>style.visibility</p:attrName>
                                        </p:attrNameLst>
                                      </p:cBhvr>
                                      <p:to>
                                        <p:strVal val="visible"/>
                                      </p:to>
                                    </p:set>
                                    <p:animEffect transition="in" filter="wheel(1)">
                                      <p:cBhvr>
                                        <p:cTn id="146" dur="1000"/>
                                        <p:tgtEl>
                                          <p:spTgt spid="129"/>
                                        </p:tgtEl>
                                      </p:cBhvr>
                                    </p:animEffect>
                                  </p:childTnLst>
                                </p:cTn>
                              </p:par>
                              <p:par>
                                <p:cTn id="147" presetID="21" presetClass="entr" presetSubtype="1" fill="hold" grpId="0" nodeType="withEffect">
                                  <p:stCondLst>
                                    <p:cond delay="0"/>
                                  </p:stCondLst>
                                  <p:childTnLst>
                                    <p:set>
                                      <p:cBhvr>
                                        <p:cTn id="148" dur="1" fill="hold">
                                          <p:stCondLst>
                                            <p:cond delay="0"/>
                                          </p:stCondLst>
                                        </p:cTn>
                                        <p:tgtEl>
                                          <p:spTgt spid="130"/>
                                        </p:tgtEl>
                                        <p:attrNameLst>
                                          <p:attrName>style.visibility</p:attrName>
                                        </p:attrNameLst>
                                      </p:cBhvr>
                                      <p:to>
                                        <p:strVal val="visible"/>
                                      </p:to>
                                    </p:set>
                                    <p:animEffect transition="in" filter="wheel(1)">
                                      <p:cBhvr>
                                        <p:cTn id="149" dur="1000"/>
                                        <p:tgtEl>
                                          <p:spTgt spid="130"/>
                                        </p:tgtEl>
                                      </p:cBhvr>
                                    </p:animEffect>
                                  </p:childTnLst>
                                </p:cTn>
                              </p:par>
                            </p:childTnLst>
                          </p:cTn>
                        </p:par>
                      </p:childTnLst>
                    </p:cTn>
                  </p:par>
                  <p:par>
                    <p:cTn id="150" fill="hold">
                      <p:stCondLst>
                        <p:cond delay="indefinite"/>
                      </p:stCondLst>
                      <p:childTnLst>
                        <p:par>
                          <p:cTn id="151" fill="hold">
                            <p:stCondLst>
                              <p:cond delay="0"/>
                            </p:stCondLst>
                            <p:childTnLst>
                              <p:par>
                                <p:cTn id="152" presetID="21" presetClass="entr" presetSubtype="1" fill="hold" grpId="0" nodeType="clickEffect">
                                  <p:stCondLst>
                                    <p:cond delay="0"/>
                                  </p:stCondLst>
                                  <p:childTnLst>
                                    <p:set>
                                      <p:cBhvr>
                                        <p:cTn id="153" dur="1" fill="hold">
                                          <p:stCondLst>
                                            <p:cond delay="0"/>
                                          </p:stCondLst>
                                        </p:cTn>
                                        <p:tgtEl>
                                          <p:spTgt spid="117"/>
                                        </p:tgtEl>
                                        <p:attrNameLst>
                                          <p:attrName>style.visibility</p:attrName>
                                        </p:attrNameLst>
                                      </p:cBhvr>
                                      <p:to>
                                        <p:strVal val="visible"/>
                                      </p:to>
                                    </p:set>
                                    <p:animEffect transition="in" filter="wheel(1)">
                                      <p:cBhvr>
                                        <p:cTn id="154" dur="1000"/>
                                        <p:tgtEl>
                                          <p:spTgt spid="117"/>
                                        </p:tgtEl>
                                      </p:cBhvr>
                                    </p:animEffect>
                                  </p:childTnLst>
                                </p:cTn>
                              </p:par>
                              <p:par>
                                <p:cTn id="155" presetID="21" presetClass="entr" presetSubtype="1" fill="hold" grpId="0" nodeType="withEffect">
                                  <p:stCondLst>
                                    <p:cond delay="0"/>
                                  </p:stCondLst>
                                  <p:childTnLst>
                                    <p:set>
                                      <p:cBhvr>
                                        <p:cTn id="156" dur="1" fill="hold">
                                          <p:stCondLst>
                                            <p:cond delay="0"/>
                                          </p:stCondLst>
                                        </p:cTn>
                                        <p:tgtEl>
                                          <p:spTgt spid="133"/>
                                        </p:tgtEl>
                                        <p:attrNameLst>
                                          <p:attrName>style.visibility</p:attrName>
                                        </p:attrNameLst>
                                      </p:cBhvr>
                                      <p:to>
                                        <p:strVal val="visible"/>
                                      </p:to>
                                    </p:set>
                                    <p:animEffect transition="in" filter="wheel(1)">
                                      <p:cBhvr>
                                        <p:cTn id="157" dur="1000"/>
                                        <p:tgtEl>
                                          <p:spTgt spid="133"/>
                                        </p:tgtEl>
                                      </p:cBhvr>
                                    </p:animEffect>
                                  </p:childTnLst>
                                </p:cTn>
                              </p:par>
                            </p:childTnLst>
                          </p:cTn>
                        </p:par>
                      </p:childTnLst>
                    </p:cTn>
                  </p:par>
                  <p:par>
                    <p:cTn id="158" fill="hold">
                      <p:stCondLst>
                        <p:cond delay="indefinite"/>
                      </p:stCondLst>
                      <p:childTnLst>
                        <p:par>
                          <p:cTn id="159" fill="hold">
                            <p:stCondLst>
                              <p:cond delay="0"/>
                            </p:stCondLst>
                            <p:childTnLst>
                              <p:par>
                                <p:cTn id="160" presetID="53" presetClass="entr" presetSubtype="16" fill="hold" grpId="0" nodeType="clickEffect">
                                  <p:stCondLst>
                                    <p:cond delay="0"/>
                                  </p:stCondLst>
                                  <p:childTnLst>
                                    <p:set>
                                      <p:cBhvr>
                                        <p:cTn id="161" dur="1" fill="hold">
                                          <p:stCondLst>
                                            <p:cond delay="0"/>
                                          </p:stCondLst>
                                        </p:cTn>
                                        <p:tgtEl>
                                          <p:spTgt spid="139"/>
                                        </p:tgtEl>
                                        <p:attrNameLst>
                                          <p:attrName>style.visibility</p:attrName>
                                        </p:attrNameLst>
                                      </p:cBhvr>
                                      <p:to>
                                        <p:strVal val="visible"/>
                                      </p:to>
                                    </p:set>
                                    <p:anim calcmode="lin" valueType="num">
                                      <p:cBhvr>
                                        <p:cTn id="162" dur="500" fill="hold"/>
                                        <p:tgtEl>
                                          <p:spTgt spid="139"/>
                                        </p:tgtEl>
                                        <p:attrNameLst>
                                          <p:attrName>ppt_w</p:attrName>
                                        </p:attrNameLst>
                                      </p:cBhvr>
                                      <p:tavLst>
                                        <p:tav tm="0">
                                          <p:val>
                                            <p:fltVal val="0"/>
                                          </p:val>
                                        </p:tav>
                                        <p:tav tm="100000">
                                          <p:val>
                                            <p:strVal val="#ppt_w"/>
                                          </p:val>
                                        </p:tav>
                                      </p:tavLst>
                                    </p:anim>
                                    <p:anim calcmode="lin" valueType="num">
                                      <p:cBhvr>
                                        <p:cTn id="163" dur="500" fill="hold"/>
                                        <p:tgtEl>
                                          <p:spTgt spid="139"/>
                                        </p:tgtEl>
                                        <p:attrNameLst>
                                          <p:attrName>ppt_h</p:attrName>
                                        </p:attrNameLst>
                                      </p:cBhvr>
                                      <p:tavLst>
                                        <p:tav tm="0">
                                          <p:val>
                                            <p:fltVal val="0"/>
                                          </p:val>
                                        </p:tav>
                                        <p:tav tm="100000">
                                          <p:val>
                                            <p:strVal val="#ppt_h"/>
                                          </p:val>
                                        </p:tav>
                                      </p:tavLst>
                                    </p:anim>
                                    <p:animEffect transition="in" filter="fade">
                                      <p:cBhvr>
                                        <p:cTn id="164"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55" grpId="0" animBg="1"/>
      <p:bldP spid="2" grpId="0" animBg="1"/>
      <p:bldP spid="72" grpId="0" animBg="1"/>
      <p:bldP spid="77" grpId="0" animBg="1"/>
      <p:bldP spid="78" grpId="0" animBg="1"/>
      <p:bldP spid="79" grpId="0" animBg="1"/>
      <p:bldP spid="80" grpId="0" animBg="1"/>
      <p:bldP spid="81" grpId="0" animBg="1"/>
      <p:bldP spid="82" grpId="0" animBg="1"/>
      <p:bldP spid="82" grpId="1" animBg="1"/>
      <p:bldP spid="83" grpId="0" animBg="1"/>
      <p:bldP spid="85" grpId="0" animBg="1"/>
      <p:bldP spid="86" grpId="0" animBg="1"/>
      <p:bldP spid="87" grpId="0" animBg="1"/>
      <p:bldP spid="88" grpId="0" animBg="1"/>
      <p:bldP spid="89" grpId="0" animBg="1"/>
      <p:bldP spid="105" grpId="0" animBg="1"/>
      <p:bldP spid="117" grpId="0" animBg="1"/>
      <p:bldP spid="128" grpId="0" animBg="1"/>
      <p:bldP spid="129" grpId="0" animBg="1"/>
      <p:bldP spid="130" grpId="0" animBg="1"/>
      <p:bldP spid="133" grpId="0" animBg="1"/>
      <p:bldP spid="1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1" b="91"/>
          <a:stretch>
            <a:fillRect/>
          </a:stretch>
        </p:blipFill>
        <p:spPr>
          <a:xfrm>
            <a:off x="0" y="0"/>
            <a:ext cx="24428450" cy="13716000"/>
          </a:xfrm>
        </p:spPr>
      </p:pic>
      <p:sp>
        <p:nvSpPr>
          <p:cNvPr id="13" name="Rectangle 12"/>
          <p:cNvSpPr>
            <a:spLocks noChangeAspect="1"/>
          </p:cNvSpPr>
          <p:nvPr/>
        </p:nvSpPr>
        <p:spPr>
          <a:xfrm rot="16200000">
            <a:off x="-288759" y="217725"/>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0" name="Rectangle 9"/>
          <p:cNvSpPr>
            <a:spLocks noChangeAspect="1"/>
          </p:cNvSpPr>
          <p:nvPr/>
        </p:nvSpPr>
        <p:spPr>
          <a:xfrm rot="16200000">
            <a:off x="11961825" y="1296973"/>
            <a:ext cx="13763601" cy="11169650"/>
          </a:xfrm>
          <a:prstGeom prst="rect">
            <a:avLst/>
          </a:prstGeom>
          <a:solidFill>
            <a:schemeClr val="accent6">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grpSp>
        <p:nvGrpSpPr>
          <p:cNvPr id="15" name="Group 14"/>
          <p:cNvGrpSpPr/>
          <p:nvPr/>
        </p:nvGrpSpPr>
        <p:grpSpPr>
          <a:xfrm>
            <a:off x="13814655" y="3440901"/>
            <a:ext cx="9781668" cy="1691741"/>
            <a:chOff x="1477439" y="3949429"/>
            <a:chExt cx="11065059" cy="1691741"/>
          </a:xfrm>
        </p:grpSpPr>
        <p:sp>
          <p:nvSpPr>
            <p:cNvPr id="16" name="Title 20"/>
            <p:cNvSpPr txBox="1">
              <a:spLocks/>
            </p:cNvSpPr>
            <p:nvPr/>
          </p:nvSpPr>
          <p:spPr>
            <a:xfrm>
              <a:off x="1477439" y="3949429"/>
              <a:ext cx="9350881" cy="492443"/>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3200" b="1" dirty="0">
                  <a:solidFill>
                    <a:schemeClr val="bg1"/>
                  </a:solidFill>
                  <a:latin typeface="微软雅黑" panose="020B0503020204020204" pitchFamily="34" charset="-122"/>
                  <a:cs typeface="Aparajita" panose="020B0604020202020204" pitchFamily="34" charset="0"/>
                </a:rPr>
                <a:t>效率</a:t>
              </a:r>
              <a:endParaRPr lang="en-US" sz="3200" b="1" dirty="0">
                <a:solidFill>
                  <a:schemeClr val="bg1"/>
                </a:solidFill>
                <a:latin typeface="微软雅黑" panose="020B0503020204020204" pitchFamily="34" charset="-122"/>
                <a:cs typeface="Aparajita" panose="020B0604020202020204" pitchFamily="34" charset="0"/>
              </a:endParaRPr>
            </a:p>
          </p:txBody>
        </p:sp>
        <p:sp>
          <p:nvSpPr>
            <p:cNvPr id="17" name="Title 20"/>
            <p:cNvSpPr txBox="1">
              <a:spLocks/>
            </p:cNvSpPr>
            <p:nvPr/>
          </p:nvSpPr>
          <p:spPr>
            <a:xfrm>
              <a:off x="1580297" y="4533231"/>
              <a:ext cx="10962201" cy="1107939"/>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b="1" dirty="0">
                  <a:solidFill>
                    <a:schemeClr val="bg1"/>
                  </a:solidFill>
                </a:rPr>
                <a:t>T(n)=2(2T(n/4)+n/2)+n=4T(n/4)+2n=4(2T(n/8)+n/4)+2n</a:t>
              </a:r>
              <a:endParaRPr lang="zh-CN" altLang="zh-CN" sz="2800" dirty="0">
                <a:solidFill>
                  <a:schemeClr val="bg1"/>
                </a:solidFill>
              </a:endParaRPr>
            </a:p>
            <a:p>
              <a:r>
                <a:rPr lang="en-US" altLang="zh-CN" sz="2800" b="1" dirty="0">
                  <a:solidFill>
                    <a:schemeClr val="bg1"/>
                  </a:solidFill>
                </a:rPr>
                <a:t>=8T(n/3)+3n=……=</a:t>
              </a:r>
              <a:r>
                <a:rPr lang="en-US" altLang="zh-CN" sz="2800" b="1" dirty="0" err="1">
                  <a:solidFill>
                    <a:schemeClr val="bg1"/>
                  </a:solidFill>
                </a:rPr>
                <a:t>n+nlogn</a:t>
              </a:r>
              <a:r>
                <a:rPr lang="zh-CN" altLang="zh-CN" sz="2800" b="1" dirty="0">
                  <a:solidFill>
                    <a:schemeClr val="bg1"/>
                  </a:solidFill>
                </a:rPr>
                <a:t>∈</a:t>
              </a:r>
              <a:r>
                <a:rPr lang="en-US" altLang="zh-CN" sz="2800" b="1" dirty="0">
                  <a:solidFill>
                    <a:schemeClr val="bg1"/>
                  </a:solidFill>
                </a:rPr>
                <a:t>O(</a:t>
              </a:r>
              <a:r>
                <a:rPr lang="en-US" altLang="zh-CN" sz="2800" b="1" dirty="0" err="1">
                  <a:solidFill>
                    <a:schemeClr val="bg1"/>
                  </a:solidFill>
                </a:rPr>
                <a:t>nlogn</a:t>
              </a:r>
              <a:r>
                <a:rPr lang="en-US" altLang="zh-CN" sz="2800" b="1" dirty="0">
                  <a:solidFill>
                    <a:schemeClr val="bg1"/>
                  </a:solidFill>
                </a:rPr>
                <a:t>);</a:t>
              </a:r>
              <a:endParaRPr lang="zh-CN" altLang="zh-CN" sz="2800" dirty="0">
                <a:solidFill>
                  <a:schemeClr val="bg1"/>
                </a:solidFill>
              </a:endParaRPr>
            </a:p>
          </p:txBody>
        </p:sp>
      </p:grpSp>
      <p:grpSp>
        <p:nvGrpSpPr>
          <p:cNvPr id="22" name="Group 21"/>
          <p:cNvGrpSpPr/>
          <p:nvPr/>
        </p:nvGrpSpPr>
        <p:grpSpPr>
          <a:xfrm>
            <a:off x="14119455" y="5261531"/>
            <a:ext cx="9203797" cy="1170641"/>
            <a:chOff x="2366663" y="4244581"/>
            <a:chExt cx="9203797" cy="1170640"/>
          </a:xfrm>
        </p:grpSpPr>
        <p:sp>
          <p:nvSpPr>
            <p:cNvPr id="27" name="Title 20"/>
            <p:cNvSpPr txBox="1">
              <a:spLocks/>
            </p:cNvSpPr>
            <p:nvPr/>
          </p:nvSpPr>
          <p:spPr>
            <a:xfrm>
              <a:off x="3643818" y="4676615"/>
              <a:ext cx="7926642" cy="738606"/>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lvl="0"/>
              <a:r>
                <a:rPr lang="zh-CN" altLang="zh-CN" sz="3200" dirty="0">
                  <a:solidFill>
                    <a:schemeClr val="bg1"/>
                  </a:solidFill>
                </a:rPr>
                <a:t>通过递归将数组拆分成若干子数组</a:t>
              </a:r>
            </a:p>
          </p:txBody>
        </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14119456" y="6896243"/>
            <a:ext cx="9203795" cy="1103972"/>
            <a:chOff x="2366663" y="5879292"/>
            <a:chExt cx="9203795" cy="1103971"/>
          </a:xfrm>
        </p:grpSpPr>
        <p:sp>
          <p:nvSpPr>
            <p:cNvPr id="39" name="Title 20"/>
            <p:cNvSpPr txBox="1">
              <a:spLocks/>
            </p:cNvSpPr>
            <p:nvPr/>
          </p:nvSpPr>
          <p:spPr>
            <a:xfrm>
              <a:off x="3619594" y="6244657"/>
              <a:ext cx="7950864" cy="738606"/>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lvl="0"/>
              <a:r>
                <a:rPr lang="zh-CN" altLang="zh-CN" sz="3200" dirty="0">
                  <a:solidFill>
                    <a:schemeClr val="bg1"/>
                  </a:solidFill>
                </a:rPr>
                <a:t>对子数组进行排序并将子数组合并</a:t>
              </a:r>
            </a:p>
          </p:txBody>
        </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7" name="AutoShape 38"/>
            <p:cNvSpPr>
              <a:spLocks/>
            </p:cNvSpPr>
            <p:nvPr/>
          </p:nvSpPr>
          <p:spPr bwMode="auto">
            <a:xfrm>
              <a:off x="2650408" y="6183269"/>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0" name="Group 39"/>
          <p:cNvGrpSpPr/>
          <p:nvPr/>
        </p:nvGrpSpPr>
        <p:grpSpPr>
          <a:xfrm>
            <a:off x="14119455" y="8495204"/>
            <a:ext cx="9203797" cy="1094214"/>
            <a:chOff x="2366663" y="7478254"/>
            <a:chExt cx="9203797" cy="1094213"/>
          </a:xfrm>
        </p:grpSpPr>
        <p:sp>
          <p:nvSpPr>
            <p:cNvPr id="45" name="Title 20"/>
            <p:cNvSpPr txBox="1">
              <a:spLocks/>
            </p:cNvSpPr>
            <p:nvPr/>
          </p:nvSpPr>
          <p:spPr>
            <a:xfrm>
              <a:off x="3621054" y="7833861"/>
              <a:ext cx="7949406" cy="738606"/>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lvl="0"/>
              <a:r>
                <a:rPr lang="zh-CN" altLang="zh-CN" sz="3200" dirty="0">
                  <a:solidFill>
                    <a:schemeClr val="bg1"/>
                  </a:solidFill>
                </a:rPr>
                <a:t>最后得到排好序的数组。</a:t>
              </a:r>
            </a:p>
          </p:txBody>
        </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43" name="AutoShape 84"/>
            <p:cNvSpPr>
              <a:spLocks/>
            </p:cNvSpPr>
            <p:nvPr/>
          </p:nvSpPr>
          <p:spPr bwMode="auto">
            <a:xfrm>
              <a:off x="2633701" y="7745984"/>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bg1"/>
                  </a:solidFill>
                  <a:latin typeface="微软雅黑" panose="020B0503020204020204" pitchFamily="34" charset="-122"/>
                  <a:cs typeface="Aparajita" panose="020B0604020202020204" pitchFamily="34" charset="0"/>
                </a:rPr>
                <a:t>效率分析</a:t>
              </a:r>
              <a:endParaRPr lang="id-ID" sz="8000" b="1" dirty="0" smtClean="0">
                <a:solidFill>
                  <a:schemeClr val="bg1"/>
                </a:solidFill>
                <a:latin typeface="微软雅黑" panose="020B0503020204020204" pitchFamily="34" charset="-122"/>
                <a:cs typeface="Aparajita" panose="020B0604020202020204" pitchFamily="34" charset="0"/>
              </a:endParaRP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3100" dirty="0" smtClean="0">
                  <a:solidFill>
                    <a:schemeClr val="accent1"/>
                  </a:solidFill>
                  <a:latin typeface="微软雅黑" panose="020B0503020204020204" pitchFamily="34" charset="-122"/>
                  <a:cs typeface="Aparajita" panose="020B0604020202020204" pitchFamily="34" charset="0"/>
                </a:rPr>
                <a:t>-------</a:t>
              </a:r>
              <a:r>
                <a:rPr lang="zh-CN" altLang="en-US" sz="3100" dirty="0" smtClean="0">
                  <a:solidFill>
                    <a:schemeClr val="accent1"/>
                  </a:solidFill>
                  <a:latin typeface="微软雅黑" panose="020B0503020204020204" pitchFamily="34" charset="-122"/>
                  <a:cs typeface="Aparajita" panose="020B0604020202020204" pitchFamily="34" charset="0"/>
                </a:rPr>
                <a:t>之 合并排序</a:t>
              </a:r>
              <a:endParaRPr lang="en-US" sz="3100" dirty="0">
                <a:solidFill>
                  <a:schemeClr val="accent1"/>
                </a:solidFill>
                <a:latin typeface="微软雅黑" panose="020B0503020204020204" pitchFamily="34" charset="-122"/>
                <a:cs typeface="Aparajita" panose="020B0604020202020204" pitchFamily="34" charset="0"/>
              </a:endParaRPr>
            </a:p>
          </p:txBody>
        </p:sp>
      </p:grpSp>
      <p:sp>
        <p:nvSpPr>
          <p:cNvPr id="2" name="Rectangle 2"/>
          <p:cNvSpPr>
            <a:spLocks noChangeArrowheads="1"/>
          </p:cNvSpPr>
          <p:nvPr/>
        </p:nvSpPr>
        <p:spPr bwMode="auto">
          <a:xfrm>
            <a:off x="0" y="0"/>
            <a:ext cx="2437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15836974" y="3067392"/>
            <a:ext cx="41343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tabLst>
                <a:tab pos="10731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0731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0731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0731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0731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0731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0731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0731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07315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1073150" algn="l"/>
              </a:tabLst>
            </a:pPr>
            <a:r>
              <a:rPr kumimoji="0" lang="en-US" altLang="zh-CN" sz="24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T(n)=    1,  n=1;</a:t>
            </a:r>
            <a:endParaRPr kumimoji="0" lang="en-US" altLang="zh-CN" sz="3200" b="0" i="0" u="none" strike="noStrike" cap="none" normalizeH="0" baseline="0" dirty="0" smtClean="0">
              <a:ln>
                <a:noFill/>
              </a:ln>
              <a:solidFill>
                <a:schemeClr val="bg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1073150" algn="l"/>
              </a:tabLst>
            </a:pPr>
            <a:r>
              <a:rPr kumimoji="0" lang="en-US" altLang="zh-CN" sz="24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2T(n/2)+</a:t>
            </a:r>
            <a:r>
              <a:rPr kumimoji="0" lang="en-US" altLang="zh-CN" sz="2400" b="1" i="0" u="none" strike="noStrike" cap="none" normalizeH="0" baseline="0" dirty="0" err="1"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n,n</a:t>
            </a:r>
            <a:r>
              <a:rPr kumimoji="0" lang="en-US" altLang="zh-CN" sz="24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&gt;1;</a:t>
            </a:r>
            <a:endParaRPr kumimoji="0" lang="en-US" altLang="zh-CN" sz="3200" b="0" i="0" u="none" strike="noStrike" cap="none" normalizeH="0" baseline="0" dirty="0" smtClean="0">
              <a:ln>
                <a:noFill/>
              </a:ln>
              <a:solidFill>
                <a:schemeClr val="bg1"/>
              </a:solidFill>
              <a:effectLst/>
            </a:endParaRPr>
          </a:p>
        </p:txBody>
      </p:sp>
      <p:sp>
        <p:nvSpPr>
          <p:cNvPr id="7" name="左大括号 6"/>
          <p:cNvSpPr/>
          <p:nvPr/>
        </p:nvSpPr>
        <p:spPr>
          <a:xfrm>
            <a:off x="16916399" y="3231554"/>
            <a:ext cx="166255" cy="66426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878325029"/>
              </p:ext>
            </p:extLst>
          </p:nvPr>
        </p:nvGraphicFramePr>
        <p:xfrm>
          <a:off x="193394" y="10316651"/>
          <a:ext cx="12522140" cy="1819930"/>
        </p:xfrm>
        <a:graphic>
          <a:graphicData uri="http://schemas.openxmlformats.org/drawingml/2006/table">
            <a:tbl>
              <a:tblPr firstRow="1" firstCol="1" bandRow="1">
                <a:tableStyleId>{5C22544A-7EE6-4342-B048-85BDC9FD1C3A}</a:tableStyleId>
              </a:tblPr>
              <a:tblGrid>
                <a:gridCol w="1607512"/>
                <a:gridCol w="1485553"/>
                <a:gridCol w="1485553"/>
                <a:gridCol w="1526697"/>
                <a:gridCol w="1526697"/>
                <a:gridCol w="1222532"/>
                <a:gridCol w="1222532"/>
                <a:gridCol w="1222532"/>
                <a:gridCol w="1222532"/>
              </a:tblGrid>
              <a:tr h="909965">
                <a:tc>
                  <a:txBody>
                    <a:bodyPr/>
                    <a:lstStyle/>
                    <a:p>
                      <a:pPr algn="l">
                        <a:spcAft>
                          <a:spcPts val="0"/>
                        </a:spcAft>
                      </a:pPr>
                      <a:r>
                        <a:rPr lang="en-US" sz="2400" kern="0" dirty="0">
                          <a:effectLst/>
                        </a:rPr>
                        <a:t>N</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20000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30000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40000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50000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60000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70000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80000</a:t>
                      </a:r>
                      <a:endParaRPr lang="zh-CN" sz="2400" kern="100" dirty="0">
                        <a:effectLst/>
                        <a:latin typeface="Times New Roman" panose="02020603050405020304" pitchFamily="18" charset="0"/>
                        <a:ea typeface="宋体" panose="02010600030101010101" pitchFamily="2" charset="-122"/>
                      </a:endParaRPr>
                    </a:p>
                  </a:txBody>
                  <a:tcPr marL="68580" marR="68580" marT="0" marB="0"/>
                </a:tc>
              </a:tr>
              <a:tr h="909965">
                <a:tc>
                  <a:txBody>
                    <a:bodyPr/>
                    <a:lstStyle/>
                    <a:p>
                      <a:pPr algn="l">
                        <a:spcAft>
                          <a:spcPts val="0"/>
                        </a:spcAft>
                      </a:pPr>
                      <a:r>
                        <a:rPr lang="en-US" sz="2400" kern="0">
                          <a:effectLst/>
                        </a:rPr>
                        <a:t>Time/ms</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2.5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5.35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7.8</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10.5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13.15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16.1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18.75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21.7</a:t>
                      </a:r>
                      <a:endParaRPr lang="zh-CN" sz="2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4" name="文本框 3"/>
          <p:cNvSpPr txBox="1"/>
          <p:nvPr/>
        </p:nvSpPr>
        <p:spPr>
          <a:xfrm>
            <a:off x="1" y="55925"/>
            <a:ext cx="13014256" cy="9510296"/>
          </a:xfrm>
          <a:prstGeom prst="rect">
            <a:avLst/>
          </a:prstGeom>
          <a:noFill/>
        </p:spPr>
        <p:txBody>
          <a:bodyPr wrap="square" rtlCol="0">
            <a:spAutoFit/>
          </a:bodyPr>
          <a:lstStyle/>
          <a:p>
            <a:r>
              <a:rPr lang="en-US" altLang="zh-CN" dirty="0"/>
              <a:t>Merge(</a:t>
            </a:r>
            <a:r>
              <a:rPr lang="en-US" altLang="zh-CN" dirty="0" err="1"/>
              <a:t>arr</a:t>
            </a:r>
            <a:r>
              <a:rPr lang="en-US" altLang="zh-CN" dirty="0"/>
              <a:t>, l, m, r)</a:t>
            </a:r>
            <a:endParaRPr lang="zh-CN" altLang="zh-CN" dirty="0"/>
          </a:p>
          <a:p>
            <a:r>
              <a:rPr lang="en-US" altLang="zh-CN" dirty="0"/>
              <a:t>//</a:t>
            </a:r>
            <a:r>
              <a:rPr lang="zh-CN" altLang="zh-CN" dirty="0"/>
              <a:t>合并两个子数组</a:t>
            </a:r>
          </a:p>
          <a:p>
            <a:r>
              <a:rPr lang="en-US" altLang="zh-CN" dirty="0"/>
              <a:t>for </a:t>
            </a:r>
            <a:r>
              <a:rPr lang="en-US" altLang="zh-CN" dirty="0" err="1"/>
              <a:t>i</a:t>
            </a:r>
            <a:r>
              <a:rPr lang="en-US" altLang="zh-CN" dirty="0"/>
              <a:t>=0,j=0, k=l to r</a:t>
            </a:r>
            <a:endParaRPr lang="zh-CN" altLang="zh-CN" dirty="0"/>
          </a:p>
          <a:p>
            <a:r>
              <a:rPr lang="en-US" altLang="zh-CN" dirty="0"/>
              <a:t>	if  L[</a:t>
            </a:r>
            <a:r>
              <a:rPr lang="en-US" altLang="zh-CN" dirty="0" err="1"/>
              <a:t>i</a:t>
            </a:r>
            <a:r>
              <a:rPr lang="en-US" altLang="zh-CN" dirty="0"/>
              <a:t>]&lt;=R[j]</a:t>
            </a:r>
            <a:endParaRPr lang="zh-CN" altLang="zh-CN" dirty="0"/>
          </a:p>
          <a:p>
            <a:r>
              <a:rPr lang="en-US" altLang="zh-CN" dirty="0"/>
              <a:t>		</a:t>
            </a:r>
            <a:r>
              <a:rPr lang="en-US" altLang="zh-CN" dirty="0" err="1"/>
              <a:t>arr</a:t>
            </a:r>
            <a:r>
              <a:rPr lang="en-US" altLang="zh-CN" dirty="0"/>
              <a:t>[k]=L[</a:t>
            </a:r>
            <a:r>
              <a:rPr lang="en-US" altLang="zh-CN" dirty="0" err="1"/>
              <a:t>i</a:t>
            </a:r>
            <a:r>
              <a:rPr lang="en-US" altLang="zh-CN" dirty="0"/>
              <a:t>];</a:t>
            </a:r>
            <a:endParaRPr lang="zh-CN" altLang="zh-CN" dirty="0"/>
          </a:p>
          <a:p>
            <a:r>
              <a:rPr lang="en-US" altLang="zh-CN" dirty="0"/>
              <a:t>		</a:t>
            </a:r>
            <a:r>
              <a:rPr lang="en-US" altLang="zh-CN" dirty="0" err="1"/>
              <a:t>i</a:t>
            </a:r>
            <a:r>
              <a:rPr lang="en-US" altLang="zh-CN" dirty="0"/>
              <a:t>++;</a:t>
            </a:r>
            <a:endParaRPr lang="zh-CN" altLang="zh-CN" dirty="0"/>
          </a:p>
          <a:p>
            <a:r>
              <a:rPr lang="en-US" altLang="zh-CN" dirty="0"/>
              <a:t>	else</a:t>
            </a:r>
            <a:endParaRPr lang="zh-CN" altLang="zh-CN" dirty="0"/>
          </a:p>
          <a:p>
            <a:r>
              <a:rPr lang="en-US" altLang="zh-CN" dirty="0"/>
              <a:t>		</a:t>
            </a:r>
            <a:r>
              <a:rPr lang="en-US" altLang="zh-CN" dirty="0" err="1"/>
              <a:t>arr</a:t>
            </a:r>
            <a:r>
              <a:rPr lang="en-US" altLang="zh-CN" dirty="0"/>
              <a:t>[k]=R[j];</a:t>
            </a:r>
            <a:endParaRPr lang="zh-CN" altLang="zh-CN" dirty="0"/>
          </a:p>
          <a:p>
            <a:r>
              <a:rPr lang="en-US" altLang="zh-CN" dirty="0"/>
              <a:t>		</a:t>
            </a:r>
            <a:r>
              <a:rPr lang="en-US" altLang="zh-CN" dirty="0" err="1"/>
              <a:t>j++</a:t>
            </a:r>
            <a:r>
              <a:rPr lang="en-US" altLang="zh-CN" dirty="0"/>
              <a:t>;</a:t>
            </a:r>
            <a:endParaRPr lang="zh-CN" altLang="zh-CN" dirty="0"/>
          </a:p>
          <a:p>
            <a:r>
              <a:rPr lang="en-US" altLang="zh-CN" dirty="0"/>
              <a:t> </a:t>
            </a:r>
            <a:endParaRPr lang="zh-CN" altLang="zh-CN" dirty="0"/>
          </a:p>
          <a:p>
            <a:r>
              <a:rPr lang="en-US" altLang="zh-CN" dirty="0" err="1"/>
              <a:t>Merge_sort</a:t>
            </a:r>
            <a:r>
              <a:rPr lang="en-US" altLang="zh-CN" dirty="0"/>
              <a:t>(</a:t>
            </a:r>
            <a:r>
              <a:rPr lang="en-US" altLang="zh-CN" dirty="0" err="1"/>
              <a:t>arr</a:t>
            </a:r>
            <a:r>
              <a:rPr lang="en-US" altLang="zh-CN" dirty="0"/>
              <a:t>, l, r)</a:t>
            </a:r>
            <a:endParaRPr lang="zh-CN" altLang="zh-CN" dirty="0"/>
          </a:p>
          <a:p>
            <a:r>
              <a:rPr lang="en-US" altLang="zh-CN" dirty="0"/>
              <a:t>	if   l&lt;r</a:t>
            </a:r>
            <a:endParaRPr lang="zh-CN" altLang="zh-CN" dirty="0"/>
          </a:p>
          <a:p>
            <a:r>
              <a:rPr lang="en-US" altLang="zh-CN" dirty="0"/>
              <a:t>		m=(</a:t>
            </a:r>
            <a:r>
              <a:rPr lang="en-US" altLang="zh-CN" dirty="0" err="1"/>
              <a:t>l+r</a:t>
            </a:r>
            <a:r>
              <a:rPr lang="en-US" altLang="zh-CN" dirty="0"/>
              <a:t>)/2;</a:t>
            </a:r>
            <a:endParaRPr lang="zh-CN" altLang="zh-CN" dirty="0"/>
          </a:p>
          <a:p>
            <a:r>
              <a:rPr lang="en-US" altLang="zh-CN" dirty="0"/>
              <a:t>		</a:t>
            </a:r>
            <a:r>
              <a:rPr lang="en-US" altLang="zh-CN" dirty="0" err="1"/>
              <a:t>Merge_sort</a:t>
            </a:r>
            <a:r>
              <a:rPr lang="en-US" altLang="zh-CN" dirty="0"/>
              <a:t>(</a:t>
            </a:r>
            <a:r>
              <a:rPr lang="en-US" altLang="zh-CN" dirty="0" err="1"/>
              <a:t>arr,l,m</a:t>
            </a:r>
            <a:r>
              <a:rPr lang="en-US" altLang="zh-CN" dirty="0"/>
              <a:t>); //</a:t>
            </a:r>
            <a:r>
              <a:rPr lang="zh-CN" altLang="zh-CN" dirty="0"/>
              <a:t>递归将大数组拆分成小数组进行求解</a:t>
            </a:r>
          </a:p>
          <a:p>
            <a:r>
              <a:rPr lang="en-US" altLang="zh-CN" dirty="0"/>
              <a:t>		</a:t>
            </a:r>
            <a:r>
              <a:rPr lang="en-US" altLang="zh-CN" dirty="0" err="1"/>
              <a:t>Merge_sort</a:t>
            </a:r>
            <a:r>
              <a:rPr lang="en-US" altLang="zh-CN" dirty="0"/>
              <a:t>(arr,m+1,r);</a:t>
            </a:r>
            <a:endParaRPr lang="zh-CN" altLang="zh-CN" dirty="0"/>
          </a:p>
          <a:p>
            <a:r>
              <a:rPr lang="en-US" altLang="zh-CN" dirty="0"/>
              <a:t>		Merge(</a:t>
            </a:r>
            <a:r>
              <a:rPr lang="en-US" altLang="zh-CN" dirty="0" err="1"/>
              <a:t>arr,l,m,r</a:t>
            </a:r>
            <a:r>
              <a:rPr lang="en-US" altLang="zh-CN" dirty="0"/>
              <a:t>);//</a:t>
            </a:r>
            <a:r>
              <a:rPr lang="zh-CN" altLang="zh-CN" dirty="0"/>
              <a:t>将处理好的子数组合并</a:t>
            </a:r>
          </a:p>
        </p:txBody>
      </p:sp>
    </p:spTree>
    <p:extLst>
      <p:ext uri="{BB962C8B-B14F-4D97-AF65-F5344CB8AC3E}">
        <p14:creationId xmlns:p14="http://schemas.microsoft.com/office/powerpoint/2010/main" val="302238175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0-#ppt_w/2"/>
                                          </p:val>
                                        </p:tav>
                                        <p:tav tm="100000">
                                          <p:val>
                                            <p:strVal val="#ppt_x"/>
                                          </p:val>
                                        </p:tav>
                                      </p:tavLst>
                                    </p:anim>
                                    <p:anim calcmode="lin" valueType="num">
                                      <p:cBhvr additive="base">
                                        <p:cTn id="2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1" b="91"/>
          <a:stretch>
            <a:fillRect/>
          </a:stretch>
        </p:blipFill>
        <p:spPr>
          <a:xfrm>
            <a:off x="0" y="0"/>
            <a:ext cx="24428450" cy="13716000"/>
          </a:xfrm>
        </p:spPr>
      </p:pic>
      <p:sp>
        <p:nvSpPr>
          <p:cNvPr id="13" name="Rectangle 12"/>
          <p:cNvSpPr>
            <a:spLocks noChangeAspect="1"/>
          </p:cNvSpPr>
          <p:nvPr/>
        </p:nvSpPr>
        <p:spPr>
          <a:xfrm rot="16200000">
            <a:off x="-288759" y="217725"/>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0" name="Rectangle 9"/>
          <p:cNvSpPr>
            <a:spLocks noChangeAspect="1"/>
          </p:cNvSpPr>
          <p:nvPr/>
        </p:nvSpPr>
        <p:spPr>
          <a:xfrm rot="16200000">
            <a:off x="11911025" y="1296973"/>
            <a:ext cx="13763601" cy="11169650"/>
          </a:xfrm>
          <a:prstGeom prst="rect">
            <a:avLst/>
          </a:prstGeom>
          <a:solidFill>
            <a:schemeClr val="accent6">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grpSp>
        <p:nvGrpSpPr>
          <p:cNvPr id="22" name="Group 21"/>
          <p:cNvGrpSpPr/>
          <p:nvPr/>
        </p:nvGrpSpPr>
        <p:grpSpPr>
          <a:xfrm>
            <a:off x="14119455" y="5261531"/>
            <a:ext cx="9203797" cy="1109085"/>
            <a:chOff x="2366663" y="4244581"/>
            <a:chExt cx="9203797" cy="1109084"/>
          </a:xfrm>
        </p:grpSpPr>
        <p:sp>
          <p:nvSpPr>
            <p:cNvPr id="27" name="Title 20"/>
            <p:cNvSpPr txBox="1">
              <a:spLocks/>
            </p:cNvSpPr>
            <p:nvPr/>
          </p:nvSpPr>
          <p:spPr>
            <a:xfrm>
              <a:off x="3643818" y="4738169"/>
              <a:ext cx="7926642" cy="615496"/>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en-US" sz="2400" dirty="0" smtClean="0">
                  <a:solidFill>
                    <a:schemeClr val="bg1"/>
                  </a:solidFill>
                </a:rPr>
                <a:t>从图像来看，曲线趋势基本符合</a:t>
              </a:r>
              <a:r>
                <a:rPr lang="en-US" altLang="zh-CN" sz="2400" b="1" dirty="0">
                  <a:solidFill>
                    <a:schemeClr val="bg1"/>
                  </a:solidFill>
                </a:rPr>
                <a:t>O(</a:t>
              </a:r>
              <a:r>
                <a:rPr lang="en-US" altLang="zh-CN" sz="2400" b="1" dirty="0" err="1">
                  <a:solidFill>
                    <a:schemeClr val="bg1"/>
                  </a:solidFill>
                </a:rPr>
                <a:t>nlogn</a:t>
              </a:r>
              <a:r>
                <a:rPr lang="en-US" altLang="zh-CN" sz="2400" b="1" dirty="0">
                  <a:solidFill>
                    <a:schemeClr val="bg1"/>
                  </a:solidFill>
                </a:rPr>
                <a:t>)</a:t>
              </a:r>
              <a:endParaRPr lang="zh-CN" altLang="zh-CN" sz="2400" dirty="0">
                <a:solidFill>
                  <a:schemeClr val="bg1"/>
                </a:solidFill>
              </a:endParaRPr>
            </a:p>
          </p:txBody>
        </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8" name="Group 27"/>
          <p:cNvGrpSpPr/>
          <p:nvPr/>
        </p:nvGrpSpPr>
        <p:grpSpPr>
          <a:xfrm>
            <a:off x="14119455" y="10062317"/>
            <a:ext cx="9203797" cy="1071018"/>
            <a:chOff x="2366663" y="9023088"/>
            <a:chExt cx="9203798" cy="1071017"/>
          </a:xfrm>
        </p:grpSpPr>
        <p:sp>
          <p:nvSpPr>
            <p:cNvPr id="33" name="Title 20"/>
            <p:cNvSpPr txBox="1">
              <a:spLocks/>
            </p:cNvSpPr>
            <p:nvPr/>
          </p:nvSpPr>
          <p:spPr>
            <a:xfrm>
              <a:off x="3620958" y="9374376"/>
              <a:ext cx="7949503" cy="69244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40000</a:t>
              </a:r>
              <a:r>
                <a:rPr lang="zh-CN" altLang="zh-CN" sz="2800" dirty="0">
                  <a:solidFill>
                    <a:schemeClr val="bg1"/>
                  </a:solidFill>
                </a:rPr>
                <a:t>：</a:t>
              </a:r>
              <a:r>
                <a:rPr lang="en-US" altLang="zh-CN" sz="2800" dirty="0">
                  <a:solidFill>
                    <a:schemeClr val="bg1"/>
                  </a:solidFill>
                </a:rPr>
                <a:t>2.5*4=10.0</a:t>
              </a:r>
              <a:r>
                <a:rPr lang="zh-CN" altLang="zh-CN" sz="2800" dirty="0">
                  <a:solidFill>
                    <a:schemeClr val="bg1"/>
                  </a:solidFill>
                </a:rPr>
                <a:t>≈</a:t>
              </a:r>
              <a:r>
                <a:rPr lang="en-US" altLang="zh-CN" sz="2800" dirty="0">
                  <a:solidFill>
                    <a:schemeClr val="bg1"/>
                  </a:solidFill>
                </a:rPr>
                <a:t>10.5</a:t>
              </a:r>
              <a:endParaRPr lang="zh-CN" altLang="zh-CN" sz="2800" dirty="0">
                <a:solidFill>
                  <a:schemeClr val="bg1"/>
                </a:solidFill>
              </a:endParaRPr>
            </a:p>
          </p:txBody>
        </p:sp>
        <p:sp>
          <p:nvSpPr>
            <p:cNvPr id="30" name="Rectangle 29"/>
            <p:cNvSpPr/>
            <p:nvPr/>
          </p:nvSpPr>
          <p:spPr>
            <a:xfrm>
              <a:off x="2366663" y="9023088"/>
              <a:ext cx="1070738" cy="10710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1" name="AutoShape 14"/>
            <p:cNvSpPr>
              <a:spLocks/>
            </p:cNvSpPr>
            <p:nvPr/>
          </p:nvSpPr>
          <p:spPr bwMode="auto">
            <a:xfrm>
              <a:off x="2650408" y="9327366"/>
              <a:ext cx="481001" cy="527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14119456" y="6896251"/>
            <a:ext cx="9203795" cy="1080887"/>
            <a:chOff x="2366663" y="5879292"/>
            <a:chExt cx="9203795" cy="1080885"/>
          </a:xfrm>
        </p:grpSpPr>
        <p:sp>
          <p:nvSpPr>
            <p:cNvPr id="39" name="Title 20"/>
            <p:cNvSpPr txBox="1">
              <a:spLocks/>
            </p:cNvSpPr>
            <p:nvPr/>
          </p:nvSpPr>
          <p:spPr>
            <a:xfrm>
              <a:off x="3619594" y="6267737"/>
              <a:ext cx="7950864" cy="69244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20000</a:t>
              </a:r>
              <a:r>
                <a:rPr lang="zh-CN" altLang="zh-CN" sz="2800" dirty="0">
                  <a:solidFill>
                    <a:schemeClr val="bg1"/>
                  </a:solidFill>
                </a:rPr>
                <a:t>：</a:t>
              </a:r>
              <a:r>
                <a:rPr lang="en-US" altLang="zh-CN" sz="2800" dirty="0">
                  <a:solidFill>
                    <a:schemeClr val="bg1"/>
                  </a:solidFill>
                </a:rPr>
                <a:t>2.5*2 =5.0</a:t>
              </a:r>
              <a:r>
                <a:rPr lang="zh-CN" altLang="zh-CN" sz="2800" dirty="0">
                  <a:solidFill>
                    <a:schemeClr val="bg1"/>
                  </a:solidFill>
                </a:rPr>
                <a:t>≈</a:t>
              </a:r>
              <a:r>
                <a:rPr lang="en-US" altLang="zh-CN" sz="2800" dirty="0">
                  <a:solidFill>
                    <a:schemeClr val="bg1"/>
                  </a:solidFill>
                </a:rPr>
                <a:t>5.35</a:t>
              </a:r>
              <a:endParaRPr lang="zh-CN" altLang="zh-CN" sz="2800" dirty="0">
                <a:solidFill>
                  <a:schemeClr val="bg1"/>
                </a:solidFill>
              </a:endParaRPr>
            </a:p>
          </p:txBody>
        </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7" name="AutoShape 38"/>
            <p:cNvSpPr>
              <a:spLocks/>
            </p:cNvSpPr>
            <p:nvPr/>
          </p:nvSpPr>
          <p:spPr bwMode="auto">
            <a:xfrm>
              <a:off x="2650408" y="6183269"/>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0" name="Group 39"/>
          <p:cNvGrpSpPr/>
          <p:nvPr/>
        </p:nvGrpSpPr>
        <p:grpSpPr>
          <a:xfrm>
            <a:off x="14119455" y="8495204"/>
            <a:ext cx="9203797" cy="1071129"/>
            <a:chOff x="2366663" y="7478254"/>
            <a:chExt cx="9203797" cy="1071128"/>
          </a:xfrm>
        </p:grpSpPr>
        <p:sp>
          <p:nvSpPr>
            <p:cNvPr id="45" name="Title 20"/>
            <p:cNvSpPr txBox="1">
              <a:spLocks/>
            </p:cNvSpPr>
            <p:nvPr/>
          </p:nvSpPr>
          <p:spPr>
            <a:xfrm>
              <a:off x="3621054" y="7856942"/>
              <a:ext cx="7949406" cy="69244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30000</a:t>
              </a:r>
              <a:r>
                <a:rPr lang="zh-CN" altLang="zh-CN" sz="2800" dirty="0">
                  <a:solidFill>
                    <a:schemeClr val="bg1"/>
                  </a:solidFill>
                </a:rPr>
                <a:t>：</a:t>
              </a:r>
              <a:r>
                <a:rPr lang="en-US" altLang="zh-CN" sz="2800" dirty="0">
                  <a:solidFill>
                    <a:schemeClr val="bg1"/>
                  </a:solidFill>
                </a:rPr>
                <a:t>2.5*3 =7.5</a:t>
              </a:r>
              <a:r>
                <a:rPr lang="zh-CN" altLang="zh-CN" sz="2800" dirty="0">
                  <a:solidFill>
                    <a:schemeClr val="bg1"/>
                  </a:solidFill>
                </a:rPr>
                <a:t>≈</a:t>
              </a:r>
              <a:r>
                <a:rPr lang="en-US" altLang="zh-CN" sz="2800" dirty="0">
                  <a:solidFill>
                    <a:schemeClr val="bg1"/>
                  </a:solidFill>
                </a:rPr>
                <a:t>7.8</a:t>
              </a:r>
              <a:endParaRPr lang="zh-CN" altLang="zh-CN" sz="2800" dirty="0">
                <a:solidFill>
                  <a:schemeClr val="bg1"/>
                </a:solidFill>
              </a:endParaRPr>
            </a:p>
          </p:txBody>
        </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43" name="AutoShape 84"/>
            <p:cNvSpPr>
              <a:spLocks/>
            </p:cNvSpPr>
            <p:nvPr/>
          </p:nvSpPr>
          <p:spPr bwMode="auto">
            <a:xfrm>
              <a:off x="2633701" y="7745984"/>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bg1"/>
                  </a:solidFill>
                  <a:latin typeface="微软雅黑" panose="020B0503020204020204" pitchFamily="34" charset="-122"/>
                  <a:cs typeface="Aparajita" panose="020B0604020202020204" pitchFamily="34" charset="0"/>
                </a:rPr>
                <a:t>效率分析</a:t>
              </a:r>
              <a:endParaRPr lang="id-ID" sz="8000" b="1" dirty="0" smtClean="0">
                <a:solidFill>
                  <a:schemeClr val="bg1"/>
                </a:solidFill>
                <a:latin typeface="微软雅黑" panose="020B0503020204020204" pitchFamily="34" charset="-122"/>
                <a:cs typeface="Aparajita" panose="020B0604020202020204" pitchFamily="34" charset="0"/>
              </a:endParaRP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3100" dirty="0" smtClean="0">
                  <a:solidFill>
                    <a:schemeClr val="accent1"/>
                  </a:solidFill>
                  <a:latin typeface="微软雅黑" panose="020B0503020204020204" pitchFamily="34" charset="-122"/>
                  <a:cs typeface="Aparajita" panose="020B0604020202020204" pitchFamily="34" charset="0"/>
                </a:rPr>
                <a:t>-------</a:t>
              </a:r>
              <a:r>
                <a:rPr lang="zh-CN" altLang="en-US" sz="3100" dirty="0" smtClean="0">
                  <a:solidFill>
                    <a:schemeClr val="accent1"/>
                  </a:solidFill>
                  <a:latin typeface="微软雅黑" panose="020B0503020204020204" pitchFamily="34" charset="-122"/>
                  <a:cs typeface="Aparajita" panose="020B0604020202020204" pitchFamily="34" charset="0"/>
                </a:rPr>
                <a:t>之 </a:t>
              </a:r>
              <a:r>
                <a:rPr lang="zh-CN" altLang="en-US" sz="3100" dirty="0">
                  <a:solidFill>
                    <a:schemeClr val="accent1"/>
                  </a:solidFill>
                  <a:latin typeface="微软雅黑" panose="020B0503020204020204" pitchFamily="34" charset="-122"/>
                  <a:cs typeface="Aparajita" panose="020B0604020202020204" pitchFamily="34" charset="0"/>
                </a:rPr>
                <a:t>合并</a:t>
              </a:r>
              <a:r>
                <a:rPr lang="zh-CN" altLang="en-US" sz="3100" dirty="0" smtClean="0">
                  <a:solidFill>
                    <a:schemeClr val="accent1"/>
                  </a:solidFill>
                  <a:latin typeface="微软雅黑" panose="020B0503020204020204" pitchFamily="34" charset="-122"/>
                  <a:cs typeface="Aparajita" panose="020B0604020202020204" pitchFamily="34" charset="0"/>
                </a:rPr>
                <a:t>排序</a:t>
              </a:r>
              <a:endParaRPr lang="en-US" sz="3100" dirty="0">
                <a:solidFill>
                  <a:schemeClr val="accent1"/>
                </a:solidFill>
                <a:latin typeface="微软雅黑" panose="020B0503020204020204" pitchFamily="34" charset="-122"/>
                <a:cs typeface="Aparajita" panose="020B0604020202020204" pitchFamily="34"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811911185"/>
              </p:ext>
            </p:extLst>
          </p:nvPr>
        </p:nvGraphicFramePr>
        <p:xfrm>
          <a:off x="276303" y="553400"/>
          <a:ext cx="12522140" cy="1819930"/>
        </p:xfrm>
        <a:graphic>
          <a:graphicData uri="http://schemas.openxmlformats.org/drawingml/2006/table">
            <a:tbl>
              <a:tblPr firstRow="1" firstCol="1" bandRow="1">
                <a:tableStyleId>{5C22544A-7EE6-4342-B048-85BDC9FD1C3A}</a:tableStyleId>
              </a:tblPr>
              <a:tblGrid>
                <a:gridCol w="1607512"/>
                <a:gridCol w="1485553"/>
                <a:gridCol w="1485553"/>
                <a:gridCol w="1526697"/>
                <a:gridCol w="1526697"/>
                <a:gridCol w="1222532"/>
                <a:gridCol w="1222532"/>
                <a:gridCol w="1222532"/>
                <a:gridCol w="1222532"/>
              </a:tblGrid>
              <a:tr h="909965">
                <a:tc>
                  <a:txBody>
                    <a:bodyPr/>
                    <a:lstStyle/>
                    <a:p>
                      <a:pPr algn="l">
                        <a:spcAft>
                          <a:spcPts val="0"/>
                        </a:spcAft>
                      </a:pPr>
                      <a:r>
                        <a:rPr lang="en-US" sz="2400" kern="0" dirty="0">
                          <a:effectLst/>
                        </a:rPr>
                        <a:t>N</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20000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30000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40000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50000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60000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70000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80000</a:t>
                      </a:r>
                      <a:endParaRPr lang="zh-CN" sz="2400" kern="100" dirty="0">
                        <a:effectLst/>
                        <a:latin typeface="Times New Roman" panose="02020603050405020304" pitchFamily="18" charset="0"/>
                        <a:ea typeface="宋体" panose="02010600030101010101" pitchFamily="2" charset="-122"/>
                      </a:endParaRPr>
                    </a:p>
                  </a:txBody>
                  <a:tcPr marL="68580" marR="68580" marT="0" marB="0"/>
                </a:tc>
              </a:tr>
              <a:tr h="909965">
                <a:tc>
                  <a:txBody>
                    <a:bodyPr/>
                    <a:lstStyle/>
                    <a:p>
                      <a:pPr algn="l">
                        <a:spcAft>
                          <a:spcPts val="0"/>
                        </a:spcAft>
                      </a:pPr>
                      <a:r>
                        <a:rPr lang="en-US" sz="2400" kern="0">
                          <a:effectLst/>
                        </a:rPr>
                        <a:t>Time/ms</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2.5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5.35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7.8</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10.5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13.15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16.1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18.75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21.7</a:t>
                      </a:r>
                      <a:endParaRPr lang="zh-CN" sz="2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47" name="图表 46"/>
          <p:cNvGraphicFramePr/>
          <p:nvPr>
            <p:extLst>
              <p:ext uri="{D42A27DB-BD31-4B8C-83A1-F6EECF244321}">
                <p14:modId xmlns:p14="http://schemas.microsoft.com/office/powerpoint/2010/main" val="1465444488"/>
              </p:ext>
            </p:extLst>
          </p:nvPr>
        </p:nvGraphicFramePr>
        <p:xfrm>
          <a:off x="385219" y="3082482"/>
          <a:ext cx="11831931" cy="73388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59730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0-#ppt_w/2"/>
                                          </p:val>
                                        </p:tav>
                                        <p:tav tm="100000">
                                          <p:val>
                                            <p:strVal val="#ppt_x"/>
                                          </p:val>
                                        </p:tav>
                                      </p:tavLst>
                                    </p:anim>
                                    <p:anim calcmode="lin" valueType="num">
                                      <p:cBhvr additive="base">
                                        <p:cTn id="24" dur="500" fill="hold"/>
                                        <p:tgtEl>
                                          <p:spTgt spid="40"/>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utoShape 66"/>
          <p:cNvSpPr>
            <a:spLocks/>
          </p:cNvSpPr>
          <p:nvPr/>
        </p:nvSpPr>
        <p:spPr bwMode="auto">
          <a:xfrm>
            <a:off x="19374691" y="7098935"/>
            <a:ext cx="588231" cy="58838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5" name="Freeform 78"/>
          <p:cNvSpPr>
            <a:spLocks noEditPoints="1"/>
          </p:cNvSpPr>
          <p:nvPr/>
        </p:nvSpPr>
        <p:spPr bwMode="auto">
          <a:xfrm>
            <a:off x="8653230" y="6430209"/>
            <a:ext cx="810087" cy="7861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endParaRPr lang="id-ID" dirty="0">
              <a:latin typeface="微软雅黑" panose="020B0503020204020204" pitchFamily="34" charset="-122"/>
            </a:endParaRPr>
          </a:p>
        </p:txBody>
      </p:sp>
      <p:grpSp>
        <p:nvGrpSpPr>
          <p:cNvPr id="56" name="Group 55"/>
          <p:cNvGrpSpPr/>
          <p:nvPr/>
        </p:nvGrpSpPr>
        <p:grpSpPr>
          <a:xfrm>
            <a:off x="11312596" y="8873947"/>
            <a:ext cx="785969" cy="735086"/>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grpSp>
        <p:nvGrpSpPr>
          <p:cNvPr id="67" name="Group 66"/>
          <p:cNvGrpSpPr/>
          <p:nvPr/>
        </p:nvGrpSpPr>
        <p:grpSpPr>
          <a:xfrm>
            <a:off x="6008975" y="483017"/>
            <a:ext cx="12359700" cy="2079087"/>
            <a:chOff x="5988388" y="483017"/>
            <a:chExt cx="12359700" cy="2079087"/>
          </a:xfrm>
        </p:grpSpPr>
        <p:sp>
          <p:nvSpPr>
            <p:cNvPr id="68" name="TextBox 67"/>
            <p:cNvSpPr txBox="1"/>
            <p:nvPr/>
          </p:nvSpPr>
          <p:spPr>
            <a:xfrm>
              <a:off x="5988388" y="483017"/>
              <a:ext cx="12359700" cy="830979"/>
            </a:xfrm>
            <a:prstGeom prst="rect">
              <a:avLst/>
            </a:prstGeom>
            <a:noFill/>
          </p:spPr>
          <p:txBody>
            <a:bodyPr wrap="square" lIns="91422" tIns="45711" rIns="91422" bIns="45711" rtlCol="0">
              <a:spAutoFit/>
            </a:bodyPr>
            <a:lstStyle/>
            <a:p>
              <a:pPr algn="ctr"/>
              <a:r>
                <a:rPr lang="zh-CN" altLang="en-US" sz="4800" b="1" dirty="0">
                  <a:solidFill>
                    <a:schemeClr val="tx2"/>
                  </a:solidFill>
                  <a:latin typeface="微软雅黑" panose="020B0503020204020204" pitchFamily="34" charset="-122"/>
                  <a:cs typeface="Aparajita" panose="020B0604020202020204" pitchFamily="34" charset="0"/>
                </a:rPr>
                <a:t>快速</a:t>
              </a:r>
              <a:r>
                <a:rPr lang="zh-CN" altLang="en-US" sz="4800" b="1" dirty="0" smtClean="0">
                  <a:solidFill>
                    <a:schemeClr val="tx2"/>
                  </a:solidFill>
                  <a:latin typeface="微软雅黑" panose="020B0503020204020204" pitchFamily="34" charset="-122"/>
                  <a:cs typeface="Aparajita" panose="020B0604020202020204" pitchFamily="34" charset="0"/>
                </a:rPr>
                <a:t>排序</a:t>
              </a:r>
              <a:endParaRPr lang="id-ID" sz="4800" b="1" dirty="0" smtClean="0">
                <a:solidFill>
                  <a:schemeClr val="tx2"/>
                </a:solidFill>
                <a:latin typeface="微软雅黑" panose="020B0503020204020204" pitchFamily="34" charset="-122"/>
                <a:cs typeface="Aparajita" panose="020B0604020202020204" pitchFamily="34" charset="0"/>
              </a:endParaRPr>
            </a:p>
          </p:txBody>
        </p:sp>
        <p:sp>
          <p:nvSpPr>
            <p:cNvPr id="69" name="Rectangle 68"/>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0" name="Subtitle 2"/>
            <p:cNvSpPr txBox="1">
              <a:spLocks/>
            </p:cNvSpPr>
            <p:nvPr/>
          </p:nvSpPr>
          <p:spPr>
            <a:xfrm>
              <a:off x="6361236" y="1156608"/>
              <a:ext cx="11655185" cy="1317342"/>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zh-CN" sz="2000" b="1" dirty="0">
                  <a:solidFill>
                    <a:schemeClr val="tx1">
                      <a:lumMod val="50000"/>
                    </a:schemeClr>
                  </a:solidFill>
                </a:rPr>
                <a:t>从数组中挑出一个元素，以此为基准重新排序数列，所有元素比基准小的摆放在基准前面，所有比基准大的摆放在基准的后面，递归把基准两边的子数组排序，最后的结果不需要合并，因为子数组都是原址排序的。</a:t>
              </a:r>
              <a:endParaRPr lang="en-US" altLang="zh-CN" sz="2000" dirty="0">
                <a:solidFill>
                  <a:schemeClr val="tx1">
                    <a:lumMod val="50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sp>
        <p:nvSpPr>
          <p:cNvPr id="80" name="文本框 79"/>
          <p:cNvSpPr txBox="1"/>
          <p:nvPr/>
        </p:nvSpPr>
        <p:spPr>
          <a:xfrm>
            <a:off x="7193811" y="6524293"/>
            <a:ext cx="1314432"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1 4 2</a:t>
            </a:r>
            <a:endParaRPr lang="zh-CN" altLang="en-US" dirty="0">
              <a:solidFill>
                <a:schemeClr val="bg1"/>
              </a:solidFill>
            </a:endParaRPr>
          </a:p>
        </p:txBody>
      </p:sp>
      <p:sp>
        <p:nvSpPr>
          <p:cNvPr id="81" name="文本框 80"/>
          <p:cNvSpPr txBox="1"/>
          <p:nvPr/>
        </p:nvSpPr>
        <p:spPr>
          <a:xfrm>
            <a:off x="14791418" y="5312148"/>
            <a:ext cx="1116559"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 8 9</a:t>
            </a:r>
            <a:endParaRPr lang="zh-CN" altLang="en-US" dirty="0">
              <a:solidFill>
                <a:schemeClr val="bg1"/>
              </a:solidFill>
            </a:endParaRPr>
          </a:p>
        </p:txBody>
      </p:sp>
      <p:sp>
        <p:nvSpPr>
          <p:cNvPr id="82" name="文本框 81"/>
          <p:cNvSpPr txBox="1"/>
          <p:nvPr/>
        </p:nvSpPr>
        <p:spPr>
          <a:xfrm>
            <a:off x="10559214" y="4052861"/>
            <a:ext cx="2491118"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1 4 2 6 8 9</a:t>
            </a:r>
            <a:endParaRPr lang="zh-CN" altLang="en-US" dirty="0">
              <a:solidFill>
                <a:schemeClr val="bg1"/>
              </a:solidFill>
            </a:endParaRPr>
          </a:p>
        </p:txBody>
      </p:sp>
      <p:sp>
        <p:nvSpPr>
          <p:cNvPr id="83" name="文本框 82"/>
          <p:cNvSpPr txBox="1"/>
          <p:nvPr/>
        </p:nvSpPr>
        <p:spPr>
          <a:xfrm>
            <a:off x="7208178" y="5270133"/>
            <a:ext cx="1341628"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1 4 2</a:t>
            </a:r>
            <a:endParaRPr lang="zh-CN" altLang="en-US" dirty="0">
              <a:solidFill>
                <a:schemeClr val="bg1"/>
              </a:solidFill>
            </a:endParaRPr>
          </a:p>
        </p:txBody>
      </p:sp>
      <p:cxnSp>
        <p:nvCxnSpPr>
          <p:cNvPr id="4" name="直接箭头连接符 3"/>
          <p:cNvCxnSpPr>
            <a:stCxn id="82" idx="2"/>
            <a:endCxn id="83" idx="0"/>
          </p:cNvCxnSpPr>
          <p:nvPr/>
        </p:nvCxnSpPr>
        <p:spPr>
          <a:xfrm flipH="1">
            <a:off x="7878992" y="4699192"/>
            <a:ext cx="3925781" cy="57094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4" name="直接箭头连接符 83"/>
          <p:cNvCxnSpPr>
            <a:stCxn id="82" idx="2"/>
            <a:endCxn id="81" idx="0"/>
          </p:cNvCxnSpPr>
          <p:nvPr/>
        </p:nvCxnSpPr>
        <p:spPr>
          <a:xfrm>
            <a:off x="11804773" y="4699192"/>
            <a:ext cx="3544925" cy="61295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0" name="直接箭头连接符 89"/>
          <p:cNvCxnSpPr>
            <a:stCxn id="83" idx="2"/>
            <a:endCxn id="80" idx="0"/>
          </p:cNvCxnSpPr>
          <p:nvPr/>
        </p:nvCxnSpPr>
        <p:spPr>
          <a:xfrm flipH="1">
            <a:off x="7851027" y="5916464"/>
            <a:ext cx="27965" cy="60782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3" name="直接箭头连接符 102"/>
          <p:cNvCxnSpPr>
            <a:endCxn id="121" idx="0"/>
          </p:cNvCxnSpPr>
          <p:nvPr/>
        </p:nvCxnSpPr>
        <p:spPr>
          <a:xfrm>
            <a:off x="15300870" y="5958479"/>
            <a:ext cx="36621" cy="5243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39" name="文本框 138"/>
          <p:cNvSpPr txBox="1"/>
          <p:nvPr/>
        </p:nvSpPr>
        <p:spPr>
          <a:xfrm>
            <a:off x="8834337" y="12889681"/>
            <a:ext cx="2797470" cy="646331"/>
          </a:xfrm>
          <a:prstGeom prst="rect">
            <a:avLst/>
          </a:prstGeom>
          <a:solidFill>
            <a:srgbClr val="0070C0"/>
          </a:solidFill>
        </p:spPr>
        <p:txBody>
          <a:bodyPr wrap="square" rtlCol="0">
            <a:spAutoFit/>
          </a:bodyPr>
          <a:lstStyle/>
          <a:p>
            <a:r>
              <a:rPr lang="en-US" altLang="zh-CN" dirty="0" smtClean="0">
                <a:solidFill>
                  <a:schemeClr val="bg1"/>
                </a:solidFill>
              </a:rPr>
              <a:t>1  2 4 6  8  9</a:t>
            </a:r>
            <a:endParaRPr lang="zh-CN" altLang="en-US" dirty="0">
              <a:solidFill>
                <a:schemeClr val="bg1"/>
              </a:solidFill>
            </a:endParaRPr>
          </a:p>
        </p:txBody>
      </p:sp>
      <p:sp>
        <p:nvSpPr>
          <p:cNvPr id="94" name="文本框 93"/>
          <p:cNvSpPr txBox="1"/>
          <p:nvPr/>
        </p:nvSpPr>
        <p:spPr>
          <a:xfrm>
            <a:off x="10579996" y="2813118"/>
            <a:ext cx="2491118"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6 4 8 2 1 9</a:t>
            </a:r>
            <a:endParaRPr lang="zh-CN" altLang="en-US" dirty="0">
              <a:solidFill>
                <a:schemeClr val="bg1"/>
              </a:solidFill>
            </a:endParaRPr>
          </a:p>
        </p:txBody>
      </p:sp>
      <p:sp>
        <p:nvSpPr>
          <p:cNvPr id="95" name="文本框 94"/>
          <p:cNvSpPr txBox="1"/>
          <p:nvPr/>
        </p:nvSpPr>
        <p:spPr>
          <a:xfrm>
            <a:off x="11416935" y="5218839"/>
            <a:ext cx="661349" cy="646331"/>
          </a:xfrm>
          <a:prstGeom prst="rect">
            <a:avLst/>
          </a:prstGeom>
          <a:solidFill>
            <a:srgbClr val="0070C0"/>
          </a:solidFill>
        </p:spPr>
        <p:txBody>
          <a:bodyPr wrap="square" rtlCol="0">
            <a:spAutoFit/>
          </a:bodyPr>
          <a:lstStyle/>
          <a:p>
            <a:r>
              <a:rPr lang="en-US" altLang="zh-CN" dirty="0" smtClean="0">
                <a:solidFill>
                  <a:schemeClr val="bg1"/>
                </a:solidFill>
              </a:rPr>
              <a:t> 6</a:t>
            </a:r>
            <a:endParaRPr lang="zh-CN" altLang="en-US" dirty="0">
              <a:solidFill>
                <a:schemeClr val="bg1"/>
              </a:solidFill>
            </a:endParaRPr>
          </a:p>
        </p:txBody>
      </p:sp>
      <p:cxnSp>
        <p:nvCxnSpPr>
          <p:cNvPr id="98" name="直接箭头连接符 97"/>
          <p:cNvCxnSpPr>
            <a:stCxn id="82" idx="2"/>
            <a:endCxn id="95" idx="0"/>
          </p:cNvCxnSpPr>
          <p:nvPr/>
        </p:nvCxnSpPr>
        <p:spPr>
          <a:xfrm flipH="1">
            <a:off x="11747610" y="4699192"/>
            <a:ext cx="57163" cy="51964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1" name="直接箭头连接符 100"/>
          <p:cNvCxnSpPr>
            <a:stCxn id="94" idx="2"/>
            <a:endCxn id="82" idx="0"/>
          </p:cNvCxnSpPr>
          <p:nvPr/>
        </p:nvCxnSpPr>
        <p:spPr>
          <a:xfrm flipH="1">
            <a:off x="11804773" y="3459449"/>
            <a:ext cx="20782" cy="5934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2" name="文本框 101"/>
          <p:cNvSpPr txBox="1"/>
          <p:nvPr/>
        </p:nvSpPr>
        <p:spPr>
          <a:xfrm>
            <a:off x="6759354" y="7954502"/>
            <a:ext cx="661349" cy="646331"/>
          </a:xfrm>
          <a:prstGeom prst="rect">
            <a:avLst/>
          </a:prstGeom>
          <a:solidFill>
            <a:srgbClr val="0070C0"/>
          </a:solidFill>
        </p:spPr>
        <p:txBody>
          <a:bodyPr wrap="square" rtlCol="0">
            <a:spAutoFit/>
          </a:bodyPr>
          <a:lstStyle/>
          <a:p>
            <a:r>
              <a:rPr lang="en-US" altLang="zh-CN" dirty="0" smtClean="0">
                <a:solidFill>
                  <a:schemeClr val="bg1"/>
                </a:solidFill>
              </a:rPr>
              <a:t> 1</a:t>
            </a:r>
            <a:endParaRPr lang="zh-CN" altLang="en-US" dirty="0">
              <a:solidFill>
                <a:schemeClr val="bg1"/>
              </a:solidFill>
            </a:endParaRPr>
          </a:p>
        </p:txBody>
      </p:sp>
      <p:cxnSp>
        <p:nvCxnSpPr>
          <p:cNvPr id="104" name="直接箭头连接符 103"/>
          <p:cNvCxnSpPr>
            <a:endCxn id="102" idx="0"/>
          </p:cNvCxnSpPr>
          <p:nvPr/>
        </p:nvCxnSpPr>
        <p:spPr>
          <a:xfrm flipH="1">
            <a:off x="7090029" y="7151840"/>
            <a:ext cx="705812" cy="8026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7" name="直接箭头连接符 106"/>
          <p:cNvCxnSpPr/>
          <p:nvPr/>
        </p:nvCxnSpPr>
        <p:spPr>
          <a:xfrm>
            <a:off x="7830522" y="7171132"/>
            <a:ext cx="728121" cy="72302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9" name="文本框 108"/>
          <p:cNvSpPr txBox="1"/>
          <p:nvPr/>
        </p:nvSpPr>
        <p:spPr>
          <a:xfrm>
            <a:off x="8224044" y="7947877"/>
            <a:ext cx="929608"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4 2</a:t>
            </a:r>
            <a:endParaRPr lang="zh-CN" altLang="en-US" dirty="0">
              <a:solidFill>
                <a:schemeClr val="bg1"/>
              </a:solidFill>
            </a:endParaRPr>
          </a:p>
        </p:txBody>
      </p:sp>
      <p:cxnSp>
        <p:nvCxnSpPr>
          <p:cNvPr id="110" name="直接箭头连接符 109"/>
          <p:cNvCxnSpPr/>
          <p:nvPr/>
        </p:nvCxnSpPr>
        <p:spPr>
          <a:xfrm>
            <a:off x="8610162" y="8595918"/>
            <a:ext cx="11992" cy="42561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1" name="文本框 110"/>
          <p:cNvSpPr txBox="1"/>
          <p:nvPr/>
        </p:nvSpPr>
        <p:spPr>
          <a:xfrm>
            <a:off x="8264241" y="9017662"/>
            <a:ext cx="929608" cy="646331"/>
          </a:xfrm>
          <a:prstGeom prst="rect">
            <a:avLst/>
          </a:prstGeom>
          <a:solidFill>
            <a:schemeClr val="accent1">
              <a:lumMod val="75000"/>
            </a:schemeClr>
          </a:solidFill>
        </p:spPr>
        <p:txBody>
          <a:bodyPr wrap="square" rtlCol="0">
            <a:spAutoFit/>
          </a:bodyPr>
          <a:lstStyle/>
          <a:p>
            <a:r>
              <a:rPr lang="en-US" altLang="zh-CN" dirty="0" smtClean="0">
                <a:solidFill>
                  <a:schemeClr val="bg1"/>
                </a:solidFill>
              </a:rPr>
              <a:t>2 4</a:t>
            </a:r>
            <a:endParaRPr lang="zh-CN" altLang="en-US" dirty="0">
              <a:solidFill>
                <a:schemeClr val="bg1"/>
              </a:solidFill>
            </a:endParaRPr>
          </a:p>
        </p:txBody>
      </p:sp>
      <p:sp>
        <p:nvSpPr>
          <p:cNvPr id="114" name="文本框 113"/>
          <p:cNvSpPr txBox="1"/>
          <p:nvPr/>
        </p:nvSpPr>
        <p:spPr>
          <a:xfrm>
            <a:off x="7823060" y="10296222"/>
            <a:ext cx="661349" cy="646331"/>
          </a:xfrm>
          <a:prstGeom prst="rect">
            <a:avLst/>
          </a:prstGeom>
          <a:solidFill>
            <a:srgbClr val="0070C0"/>
          </a:solidFill>
        </p:spPr>
        <p:txBody>
          <a:bodyPr wrap="square" rtlCol="0">
            <a:spAutoFit/>
          </a:bodyPr>
          <a:lstStyle/>
          <a:p>
            <a:r>
              <a:rPr lang="en-US" altLang="zh-CN" dirty="0" smtClean="0">
                <a:solidFill>
                  <a:schemeClr val="bg1"/>
                </a:solidFill>
              </a:rPr>
              <a:t> 2</a:t>
            </a:r>
            <a:endParaRPr lang="zh-CN" altLang="en-US" dirty="0">
              <a:solidFill>
                <a:schemeClr val="bg1"/>
              </a:solidFill>
            </a:endParaRPr>
          </a:p>
        </p:txBody>
      </p:sp>
      <p:sp>
        <p:nvSpPr>
          <p:cNvPr id="115" name="文本框 114"/>
          <p:cNvSpPr txBox="1"/>
          <p:nvPr/>
        </p:nvSpPr>
        <p:spPr>
          <a:xfrm>
            <a:off x="8949132" y="10262064"/>
            <a:ext cx="661349" cy="646331"/>
          </a:xfrm>
          <a:prstGeom prst="rect">
            <a:avLst/>
          </a:prstGeom>
          <a:solidFill>
            <a:srgbClr val="0070C0"/>
          </a:solidFill>
        </p:spPr>
        <p:txBody>
          <a:bodyPr wrap="square" rtlCol="0">
            <a:spAutoFit/>
          </a:bodyPr>
          <a:lstStyle/>
          <a:p>
            <a:r>
              <a:rPr lang="en-US" altLang="zh-CN" dirty="0" smtClean="0">
                <a:solidFill>
                  <a:schemeClr val="bg1"/>
                </a:solidFill>
              </a:rPr>
              <a:t> 4</a:t>
            </a:r>
            <a:endParaRPr lang="zh-CN" altLang="en-US" dirty="0">
              <a:solidFill>
                <a:schemeClr val="bg1"/>
              </a:solidFill>
            </a:endParaRPr>
          </a:p>
        </p:txBody>
      </p:sp>
      <p:cxnSp>
        <p:nvCxnSpPr>
          <p:cNvPr id="116" name="直接箭头连接符 115"/>
          <p:cNvCxnSpPr/>
          <p:nvPr/>
        </p:nvCxnSpPr>
        <p:spPr>
          <a:xfrm flipH="1">
            <a:off x="8153734" y="9653762"/>
            <a:ext cx="485645" cy="58587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0" name="直接箭头连接符 119"/>
          <p:cNvCxnSpPr>
            <a:endCxn id="115" idx="0"/>
          </p:cNvCxnSpPr>
          <p:nvPr/>
        </p:nvCxnSpPr>
        <p:spPr>
          <a:xfrm>
            <a:off x="8688848" y="9672464"/>
            <a:ext cx="590959" cy="5896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1" name="文本框 120"/>
          <p:cNvSpPr txBox="1"/>
          <p:nvPr/>
        </p:nvSpPr>
        <p:spPr>
          <a:xfrm>
            <a:off x="14791418" y="6482811"/>
            <a:ext cx="1092145" cy="646331"/>
          </a:xfrm>
          <a:prstGeom prst="rect">
            <a:avLst/>
          </a:prstGeom>
          <a:solidFill>
            <a:schemeClr val="accent1">
              <a:lumMod val="75000"/>
            </a:schemeClr>
          </a:solidFill>
        </p:spPr>
        <p:txBody>
          <a:bodyPr wrap="square" rtlCol="0">
            <a:spAutoFit/>
          </a:bodyPr>
          <a:lstStyle/>
          <a:p>
            <a:r>
              <a:rPr lang="en-US" altLang="zh-CN" dirty="0">
                <a:solidFill>
                  <a:schemeClr val="bg1"/>
                </a:solidFill>
              </a:rPr>
              <a:t> </a:t>
            </a:r>
            <a:r>
              <a:rPr lang="en-US" altLang="zh-CN" dirty="0" smtClean="0">
                <a:solidFill>
                  <a:schemeClr val="bg1"/>
                </a:solidFill>
              </a:rPr>
              <a:t>8 9</a:t>
            </a:r>
            <a:endParaRPr lang="zh-CN" altLang="en-US" dirty="0">
              <a:solidFill>
                <a:schemeClr val="bg1"/>
              </a:solidFill>
            </a:endParaRPr>
          </a:p>
        </p:txBody>
      </p:sp>
      <p:cxnSp>
        <p:nvCxnSpPr>
          <p:cNvPr id="122" name="直接箭头连接符 121"/>
          <p:cNvCxnSpPr/>
          <p:nvPr/>
        </p:nvCxnSpPr>
        <p:spPr>
          <a:xfrm flipH="1">
            <a:off x="14791418" y="7129142"/>
            <a:ext cx="366597" cy="60782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3" name="文本框 122"/>
          <p:cNvSpPr txBox="1"/>
          <p:nvPr/>
        </p:nvSpPr>
        <p:spPr>
          <a:xfrm>
            <a:off x="14292585" y="7760386"/>
            <a:ext cx="661349" cy="646331"/>
          </a:xfrm>
          <a:prstGeom prst="rect">
            <a:avLst/>
          </a:prstGeom>
          <a:solidFill>
            <a:srgbClr val="0070C0"/>
          </a:solidFill>
        </p:spPr>
        <p:txBody>
          <a:bodyPr wrap="square" rtlCol="0">
            <a:spAutoFit/>
          </a:bodyPr>
          <a:lstStyle/>
          <a:p>
            <a:r>
              <a:rPr lang="en-US" altLang="zh-CN" dirty="0" smtClean="0">
                <a:solidFill>
                  <a:schemeClr val="bg1"/>
                </a:solidFill>
              </a:rPr>
              <a:t>8</a:t>
            </a:r>
            <a:endParaRPr lang="zh-CN" altLang="en-US" dirty="0">
              <a:solidFill>
                <a:schemeClr val="bg1"/>
              </a:solidFill>
            </a:endParaRPr>
          </a:p>
        </p:txBody>
      </p:sp>
      <p:sp>
        <p:nvSpPr>
          <p:cNvPr id="124" name="文本框 123"/>
          <p:cNvSpPr txBox="1"/>
          <p:nvPr/>
        </p:nvSpPr>
        <p:spPr>
          <a:xfrm>
            <a:off x="15577302" y="7726775"/>
            <a:ext cx="661349" cy="646331"/>
          </a:xfrm>
          <a:prstGeom prst="rect">
            <a:avLst/>
          </a:prstGeom>
          <a:solidFill>
            <a:srgbClr val="0070C0"/>
          </a:solidFill>
        </p:spPr>
        <p:txBody>
          <a:bodyPr wrap="square" rtlCol="0">
            <a:spAutoFit/>
          </a:bodyPr>
          <a:lstStyle/>
          <a:p>
            <a:r>
              <a:rPr lang="en-US" altLang="zh-CN" dirty="0">
                <a:solidFill>
                  <a:schemeClr val="bg1"/>
                </a:solidFill>
              </a:rPr>
              <a:t>9</a:t>
            </a:r>
            <a:endParaRPr lang="zh-CN" altLang="en-US" dirty="0">
              <a:solidFill>
                <a:schemeClr val="bg1"/>
              </a:solidFill>
            </a:endParaRPr>
          </a:p>
        </p:txBody>
      </p:sp>
      <p:cxnSp>
        <p:nvCxnSpPr>
          <p:cNvPr id="125" name="直接箭头连接符 124"/>
          <p:cNvCxnSpPr>
            <a:endCxn id="124" idx="0"/>
          </p:cNvCxnSpPr>
          <p:nvPr/>
        </p:nvCxnSpPr>
        <p:spPr>
          <a:xfrm>
            <a:off x="15296269" y="7135146"/>
            <a:ext cx="611708" cy="59162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8" name="直接箭头连接符 37"/>
          <p:cNvCxnSpPr/>
          <p:nvPr/>
        </p:nvCxnSpPr>
        <p:spPr>
          <a:xfrm>
            <a:off x="6759354" y="8575618"/>
            <a:ext cx="1969691" cy="4595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4" idx="2"/>
          </p:cNvCxnSpPr>
          <p:nvPr/>
        </p:nvCxnSpPr>
        <p:spPr>
          <a:xfrm>
            <a:off x="8153735" y="10942553"/>
            <a:ext cx="1040114" cy="192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9279806" y="10930823"/>
            <a:ext cx="562076" cy="192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endCxn id="139" idx="0"/>
          </p:cNvCxnSpPr>
          <p:nvPr/>
        </p:nvCxnSpPr>
        <p:spPr>
          <a:xfrm flipH="1">
            <a:off x="10233072" y="5888271"/>
            <a:ext cx="1505800" cy="7001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H="1">
            <a:off x="10828081" y="8468630"/>
            <a:ext cx="3750338" cy="4421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flipH="1">
            <a:off x="11516311" y="8373106"/>
            <a:ext cx="4420684" cy="4494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85408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900" decel="100000" fill="hold"/>
                                        <p:tgtEl>
                                          <p:spTgt spid="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par>
                                <p:cTn id="11" presetID="42" presetClass="entr" presetSubtype="0" fill="hold" grpId="4"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1000"/>
                                        <p:tgtEl>
                                          <p:spTgt spid="94"/>
                                        </p:tgtEl>
                                      </p:cBhvr>
                                    </p:animEffect>
                                    <p:anim calcmode="lin" valueType="num">
                                      <p:cBhvr>
                                        <p:cTn id="14" dur="1000" fill="hold"/>
                                        <p:tgtEl>
                                          <p:spTgt spid="94"/>
                                        </p:tgtEl>
                                        <p:attrNameLst>
                                          <p:attrName>ppt_x</p:attrName>
                                        </p:attrNameLst>
                                      </p:cBhvr>
                                      <p:tavLst>
                                        <p:tav tm="0">
                                          <p:val>
                                            <p:strVal val="#ppt_x"/>
                                          </p:val>
                                        </p:tav>
                                        <p:tav tm="100000">
                                          <p:val>
                                            <p:strVal val="#ppt_x"/>
                                          </p:val>
                                        </p:tav>
                                      </p:tavLst>
                                    </p:anim>
                                    <p:anim calcmode="lin" valueType="num">
                                      <p:cBhvr>
                                        <p:cTn id="15" dur="1000" fill="hold"/>
                                        <p:tgtEl>
                                          <p:spTgt spid="9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p:cTn id="25" dur="500" fill="hold"/>
                                        <p:tgtEl>
                                          <p:spTgt spid="44"/>
                                        </p:tgtEl>
                                        <p:attrNameLst>
                                          <p:attrName>ppt_w</p:attrName>
                                        </p:attrNameLst>
                                      </p:cBhvr>
                                      <p:tavLst>
                                        <p:tav tm="0">
                                          <p:val>
                                            <p:fltVal val="0"/>
                                          </p:val>
                                        </p:tav>
                                        <p:tav tm="100000">
                                          <p:val>
                                            <p:strVal val="#ppt_w"/>
                                          </p:val>
                                        </p:tav>
                                      </p:tavLst>
                                    </p:anim>
                                    <p:anim calcmode="lin" valueType="num">
                                      <p:cBhvr>
                                        <p:cTn id="26" dur="500" fill="hold"/>
                                        <p:tgtEl>
                                          <p:spTgt spid="44"/>
                                        </p:tgtEl>
                                        <p:attrNameLst>
                                          <p:attrName>ppt_h</p:attrName>
                                        </p:attrNameLst>
                                      </p:cBhvr>
                                      <p:tavLst>
                                        <p:tav tm="0">
                                          <p:val>
                                            <p:fltVal val="0"/>
                                          </p:val>
                                        </p:tav>
                                        <p:tav tm="100000">
                                          <p:val>
                                            <p:strVal val="#ppt_h"/>
                                          </p:val>
                                        </p:tav>
                                      </p:tavLst>
                                    </p:anim>
                                    <p:animEffect transition="in" filter="fad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additive="base">
                                        <p:cTn id="32" dur="500" fill="hold"/>
                                        <p:tgtEl>
                                          <p:spTgt spid="82"/>
                                        </p:tgtEl>
                                        <p:attrNameLst>
                                          <p:attrName>ppt_x</p:attrName>
                                        </p:attrNameLst>
                                      </p:cBhvr>
                                      <p:tavLst>
                                        <p:tav tm="0">
                                          <p:val>
                                            <p:strVal val="#ppt_x"/>
                                          </p:val>
                                        </p:tav>
                                        <p:tav tm="100000">
                                          <p:val>
                                            <p:strVal val="#ppt_x"/>
                                          </p:val>
                                        </p:tav>
                                      </p:tavLst>
                                    </p:anim>
                                    <p:anim calcmode="lin" valueType="num">
                                      <p:cBhvr additive="base">
                                        <p:cTn id="33"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1000"/>
                                        <p:tgtEl>
                                          <p:spTgt spid="83"/>
                                        </p:tgtEl>
                                      </p:cBhvr>
                                    </p:animEffect>
                                    <p:anim calcmode="lin" valueType="num">
                                      <p:cBhvr>
                                        <p:cTn id="39" dur="1000" fill="hold"/>
                                        <p:tgtEl>
                                          <p:spTgt spid="83"/>
                                        </p:tgtEl>
                                        <p:attrNameLst>
                                          <p:attrName>ppt_x</p:attrName>
                                        </p:attrNameLst>
                                      </p:cBhvr>
                                      <p:tavLst>
                                        <p:tav tm="0">
                                          <p:val>
                                            <p:strVal val="#ppt_x"/>
                                          </p:val>
                                        </p:tav>
                                        <p:tav tm="100000">
                                          <p:val>
                                            <p:strVal val="#ppt_x"/>
                                          </p:val>
                                        </p:tav>
                                      </p:tavLst>
                                    </p:anim>
                                    <p:anim calcmode="lin" valueType="num">
                                      <p:cBhvr>
                                        <p:cTn id="40" dur="1000" fill="hold"/>
                                        <p:tgtEl>
                                          <p:spTgt spid="8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fade">
                                      <p:cBhvr>
                                        <p:cTn id="43" dur="1000"/>
                                        <p:tgtEl>
                                          <p:spTgt spid="81"/>
                                        </p:tgtEl>
                                      </p:cBhvr>
                                    </p:animEffect>
                                    <p:anim calcmode="lin" valueType="num">
                                      <p:cBhvr>
                                        <p:cTn id="44" dur="1000" fill="hold"/>
                                        <p:tgtEl>
                                          <p:spTgt spid="81"/>
                                        </p:tgtEl>
                                        <p:attrNameLst>
                                          <p:attrName>ppt_x</p:attrName>
                                        </p:attrNameLst>
                                      </p:cBhvr>
                                      <p:tavLst>
                                        <p:tav tm="0">
                                          <p:val>
                                            <p:strVal val="#ppt_x"/>
                                          </p:val>
                                        </p:tav>
                                        <p:tav tm="100000">
                                          <p:val>
                                            <p:strVal val="#ppt_x"/>
                                          </p:val>
                                        </p:tav>
                                      </p:tavLst>
                                    </p:anim>
                                    <p:anim calcmode="lin" valueType="num">
                                      <p:cBhvr>
                                        <p:cTn id="45" dur="1000" fill="hold"/>
                                        <p:tgtEl>
                                          <p:spTgt spid="81"/>
                                        </p:tgtEl>
                                        <p:attrNameLst>
                                          <p:attrName>ppt_y</p:attrName>
                                        </p:attrNameLst>
                                      </p:cBhvr>
                                      <p:tavLst>
                                        <p:tav tm="0">
                                          <p:val>
                                            <p:strVal val="#ppt_y+.1"/>
                                          </p:val>
                                        </p:tav>
                                        <p:tav tm="100000">
                                          <p:val>
                                            <p:strVal val="#ppt_y"/>
                                          </p:val>
                                        </p:tav>
                                      </p:tavLst>
                                    </p:anim>
                                  </p:childTnLst>
                                </p:cTn>
                              </p:par>
                              <p:par>
                                <p:cTn id="46" presetID="21" presetClass="entr" presetSubtype="1"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wheel(1)">
                                      <p:cBhvr>
                                        <p:cTn id="48" dur="1000"/>
                                        <p:tgtEl>
                                          <p:spTgt spid="9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fade">
                                      <p:cBhvr>
                                        <p:cTn id="53" dur="1000"/>
                                        <p:tgtEl>
                                          <p:spTgt spid="80"/>
                                        </p:tgtEl>
                                      </p:cBhvr>
                                    </p:animEffect>
                                    <p:anim calcmode="lin" valueType="num">
                                      <p:cBhvr>
                                        <p:cTn id="54" dur="1000" fill="hold"/>
                                        <p:tgtEl>
                                          <p:spTgt spid="80"/>
                                        </p:tgtEl>
                                        <p:attrNameLst>
                                          <p:attrName>ppt_x</p:attrName>
                                        </p:attrNameLst>
                                      </p:cBhvr>
                                      <p:tavLst>
                                        <p:tav tm="0">
                                          <p:val>
                                            <p:strVal val="#ppt_x"/>
                                          </p:val>
                                        </p:tav>
                                        <p:tav tm="100000">
                                          <p:val>
                                            <p:strVal val="#ppt_x"/>
                                          </p:val>
                                        </p:tav>
                                      </p:tavLst>
                                    </p:anim>
                                    <p:anim calcmode="lin" valueType="num">
                                      <p:cBhvr>
                                        <p:cTn id="55" dur="1000" fill="hold"/>
                                        <p:tgtEl>
                                          <p:spTgt spid="8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21"/>
                                        </p:tgtEl>
                                        <p:attrNameLst>
                                          <p:attrName>style.visibility</p:attrName>
                                        </p:attrNameLst>
                                      </p:cBhvr>
                                      <p:to>
                                        <p:strVal val="visible"/>
                                      </p:to>
                                    </p:set>
                                    <p:animEffect transition="in" filter="fade">
                                      <p:cBhvr>
                                        <p:cTn id="58" dur="1000"/>
                                        <p:tgtEl>
                                          <p:spTgt spid="121"/>
                                        </p:tgtEl>
                                      </p:cBhvr>
                                    </p:animEffect>
                                    <p:anim calcmode="lin" valueType="num">
                                      <p:cBhvr>
                                        <p:cTn id="59" dur="1000" fill="hold"/>
                                        <p:tgtEl>
                                          <p:spTgt spid="121"/>
                                        </p:tgtEl>
                                        <p:attrNameLst>
                                          <p:attrName>ppt_x</p:attrName>
                                        </p:attrNameLst>
                                      </p:cBhvr>
                                      <p:tavLst>
                                        <p:tav tm="0">
                                          <p:val>
                                            <p:strVal val="#ppt_x"/>
                                          </p:val>
                                        </p:tav>
                                        <p:tav tm="100000">
                                          <p:val>
                                            <p:strVal val="#ppt_x"/>
                                          </p:val>
                                        </p:tav>
                                      </p:tavLst>
                                    </p:anim>
                                    <p:anim calcmode="lin" valueType="num">
                                      <p:cBhvr>
                                        <p:cTn id="60"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fade">
                                      <p:cBhvr>
                                        <p:cTn id="65" dur="1000"/>
                                        <p:tgtEl>
                                          <p:spTgt spid="109"/>
                                        </p:tgtEl>
                                      </p:cBhvr>
                                    </p:animEffect>
                                    <p:anim calcmode="lin" valueType="num">
                                      <p:cBhvr>
                                        <p:cTn id="66" dur="1000" fill="hold"/>
                                        <p:tgtEl>
                                          <p:spTgt spid="109"/>
                                        </p:tgtEl>
                                        <p:attrNameLst>
                                          <p:attrName>ppt_x</p:attrName>
                                        </p:attrNameLst>
                                      </p:cBhvr>
                                      <p:tavLst>
                                        <p:tav tm="0">
                                          <p:val>
                                            <p:strVal val="#ppt_x"/>
                                          </p:val>
                                        </p:tav>
                                        <p:tav tm="100000">
                                          <p:val>
                                            <p:strVal val="#ppt_x"/>
                                          </p:val>
                                        </p:tav>
                                      </p:tavLst>
                                    </p:anim>
                                    <p:anim calcmode="lin" valueType="num">
                                      <p:cBhvr>
                                        <p:cTn id="67" dur="1000" fill="hold"/>
                                        <p:tgtEl>
                                          <p:spTgt spid="109"/>
                                        </p:tgtEl>
                                        <p:attrNameLst>
                                          <p:attrName>ppt_y</p:attrName>
                                        </p:attrNameLst>
                                      </p:cBhvr>
                                      <p:tavLst>
                                        <p:tav tm="0">
                                          <p:val>
                                            <p:strVal val="#ppt_y+.1"/>
                                          </p:val>
                                        </p:tav>
                                        <p:tav tm="100000">
                                          <p:val>
                                            <p:strVal val="#ppt_y"/>
                                          </p:val>
                                        </p:tav>
                                      </p:tavLst>
                                    </p:anim>
                                  </p:childTnLst>
                                </p:cTn>
                              </p:par>
                              <p:par>
                                <p:cTn id="68" presetID="21" presetClass="entr" presetSubtype="1" fill="hold" grpId="0" nodeType="with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wheel(1)">
                                      <p:cBhvr>
                                        <p:cTn id="70" dur="1000"/>
                                        <p:tgtEl>
                                          <p:spTgt spid="102"/>
                                        </p:tgtEl>
                                      </p:cBhvr>
                                    </p:animEffect>
                                  </p:childTnLst>
                                </p:cTn>
                              </p:par>
                              <p:par>
                                <p:cTn id="71" presetID="21" presetClass="entr" presetSubtype="1" fill="hold" grpId="0" nodeType="withEffect">
                                  <p:stCondLst>
                                    <p:cond delay="0"/>
                                  </p:stCondLst>
                                  <p:childTnLst>
                                    <p:set>
                                      <p:cBhvr>
                                        <p:cTn id="72" dur="1" fill="hold">
                                          <p:stCondLst>
                                            <p:cond delay="0"/>
                                          </p:stCondLst>
                                        </p:cTn>
                                        <p:tgtEl>
                                          <p:spTgt spid="124"/>
                                        </p:tgtEl>
                                        <p:attrNameLst>
                                          <p:attrName>style.visibility</p:attrName>
                                        </p:attrNameLst>
                                      </p:cBhvr>
                                      <p:to>
                                        <p:strVal val="visible"/>
                                      </p:to>
                                    </p:set>
                                    <p:animEffect transition="in" filter="wheel(1)">
                                      <p:cBhvr>
                                        <p:cTn id="73" dur="1000"/>
                                        <p:tgtEl>
                                          <p:spTgt spid="124"/>
                                        </p:tgtEl>
                                      </p:cBhvr>
                                    </p:animEffect>
                                  </p:childTnLst>
                                </p:cTn>
                              </p:par>
                              <p:par>
                                <p:cTn id="74" presetID="21" presetClass="entr" presetSubtype="1" fill="hold" grpId="0" nodeType="withEffect">
                                  <p:stCondLst>
                                    <p:cond delay="0"/>
                                  </p:stCondLst>
                                  <p:childTnLst>
                                    <p:set>
                                      <p:cBhvr>
                                        <p:cTn id="75" dur="1" fill="hold">
                                          <p:stCondLst>
                                            <p:cond delay="0"/>
                                          </p:stCondLst>
                                        </p:cTn>
                                        <p:tgtEl>
                                          <p:spTgt spid="123"/>
                                        </p:tgtEl>
                                        <p:attrNameLst>
                                          <p:attrName>style.visibility</p:attrName>
                                        </p:attrNameLst>
                                      </p:cBhvr>
                                      <p:to>
                                        <p:strVal val="visible"/>
                                      </p:to>
                                    </p:set>
                                    <p:animEffect transition="in" filter="wheel(1)">
                                      <p:cBhvr>
                                        <p:cTn id="76" dur="1000"/>
                                        <p:tgtEl>
                                          <p:spTgt spid="12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11"/>
                                        </p:tgtEl>
                                        <p:attrNameLst>
                                          <p:attrName>style.visibility</p:attrName>
                                        </p:attrNameLst>
                                      </p:cBhvr>
                                      <p:to>
                                        <p:strVal val="visible"/>
                                      </p:to>
                                    </p:set>
                                    <p:animEffect transition="in" filter="fade">
                                      <p:cBhvr>
                                        <p:cTn id="81" dur="1000"/>
                                        <p:tgtEl>
                                          <p:spTgt spid="111"/>
                                        </p:tgtEl>
                                      </p:cBhvr>
                                    </p:animEffect>
                                    <p:anim calcmode="lin" valueType="num">
                                      <p:cBhvr>
                                        <p:cTn id="82" dur="1000" fill="hold"/>
                                        <p:tgtEl>
                                          <p:spTgt spid="111"/>
                                        </p:tgtEl>
                                        <p:attrNameLst>
                                          <p:attrName>ppt_x</p:attrName>
                                        </p:attrNameLst>
                                      </p:cBhvr>
                                      <p:tavLst>
                                        <p:tav tm="0">
                                          <p:val>
                                            <p:strVal val="#ppt_x"/>
                                          </p:val>
                                        </p:tav>
                                        <p:tav tm="100000">
                                          <p:val>
                                            <p:strVal val="#ppt_x"/>
                                          </p:val>
                                        </p:tav>
                                      </p:tavLst>
                                    </p:anim>
                                    <p:anim calcmode="lin" valueType="num">
                                      <p:cBhvr>
                                        <p:cTn id="83"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139"/>
                                        </p:tgtEl>
                                        <p:attrNameLst>
                                          <p:attrName>style.visibility</p:attrName>
                                        </p:attrNameLst>
                                      </p:cBhvr>
                                      <p:to>
                                        <p:strVal val="visible"/>
                                      </p:to>
                                    </p:set>
                                    <p:anim calcmode="lin" valueType="num">
                                      <p:cBhvr>
                                        <p:cTn id="88" dur="500" fill="hold"/>
                                        <p:tgtEl>
                                          <p:spTgt spid="139"/>
                                        </p:tgtEl>
                                        <p:attrNameLst>
                                          <p:attrName>ppt_w</p:attrName>
                                        </p:attrNameLst>
                                      </p:cBhvr>
                                      <p:tavLst>
                                        <p:tav tm="0">
                                          <p:val>
                                            <p:fltVal val="0"/>
                                          </p:val>
                                        </p:tav>
                                        <p:tav tm="100000">
                                          <p:val>
                                            <p:strVal val="#ppt_w"/>
                                          </p:val>
                                        </p:tav>
                                      </p:tavLst>
                                    </p:anim>
                                    <p:anim calcmode="lin" valueType="num">
                                      <p:cBhvr>
                                        <p:cTn id="89" dur="500" fill="hold"/>
                                        <p:tgtEl>
                                          <p:spTgt spid="139"/>
                                        </p:tgtEl>
                                        <p:attrNameLst>
                                          <p:attrName>ppt_h</p:attrName>
                                        </p:attrNameLst>
                                      </p:cBhvr>
                                      <p:tavLst>
                                        <p:tav tm="0">
                                          <p:val>
                                            <p:fltVal val="0"/>
                                          </p:val>
                                        </p:tav>
                                        <p:tav tm="100000">
                                          <p:val>
                                            <p:strVal val="#ppt_h"/>
                                          </p:val>
                                        </p:tav>
                                      </p:tavLst>
                                    </p:anim>
                                    <p:animEffect transition="in" filter="fade">
                                      <p:cBhvr>
                                        <p:cTn id="90" dur="500"/>
                                        <p:tgtEl>
                                          <p:spTgt spid="139"/>
                                        </p:tgtEl>
                                      </p:cBhvr>
                                    </p:animEffect>
                                  </p:childTnLst>
                                </p:cTn>
                              </p:par>
                              <p:par>
                                <p:cTn id="91" presetID="21" presetClass="entr" presetSubtype="1"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Effect transition="in" filter="wheel(1)">
                                      <p:cBhvr>
                                        <p:cTn id="93" dur="1000"/>
                                        <p:tgtEl>
                                          <p:spTgt spid="114"/>
                                        </p:tgtEl>
                                      </p:cBhvr>
                                    </p:animEffect>
                                  </p:childTnLst>
                                </p:cTn>
                              </p:par>
                              <p:par>
                                <p:cTn id="94" presetID="21" presetClass="entr" presetSubtype="1" fill="hold" grpId="0" nodeType="withEffect">
                                  <p:stCondLst>
                                    <p:cond delay="0"/>
                                  </p:stCondLst>
                                  <p:childTnLst>
                                    <p:set>
                                      <p:cBhvr>
                                        <p:cTn id="95" dur="1" fill="hold">
                                          <p:stCondLst>
                                            <p:cond delay="0"/>
                                          </p:stCondLst>
                                        </p:cTn>
                                        <p:tgtEl>
                                          <p:spTgt spid="115"/>
                                        </p:tgtEl>
                                        <p:attrNameLst>
                                          <p:attrName>style.visibility</p:attrName>
                                        </p:attrNameLst>
                                      </p:cBhvr>
                                      <p:to>
                                        <p:strVal val="visible"/>
                                      </p:to>
                                    </p:set>
                                    <p:animEffect transition="in" filter="wheel(1)">
                                      <p:cBhvr>
                                        <p:cTn id="96" dur="1000"/>
                                        <p:tgtEl>
                                          <p:spTgt spid="115"/>
                                        </p:tgtEl>
                                      </p:cBhvr>
                                    </p:animEffect>
                                  </p:childTnLst>
                                </p:cTn>
                              </p:par>
                            </p:childTnLst>
                          </p:cTn>
                        </p:par>
                        <p:par>
                          <p:cTn id="97" fill="hold">
                            <p:stCondLst>
                              <p:cond delay="1000"/>
                            </p:stCondLst>
                            <p:childTnLst>
                              <p:par>
                                <p:cTn id="98" presetID="53" presetClass="entr" presetSubtype="16" fill="hold" nodeType="afterEffect">
                                  <p:stCondLst>
                                    <p:cond delay="0"/>
                                  </p:stCondLst>
                                  <p:childTnLst>
                                    <p:set>
                                      <p:cBhvr>
                                        <p:cTn id="99" dur="1" fill="hold">
                                          <p:stCondLst>
                                            <p:cond delay="0"/>
                                          </p:stCondLst>
                                        </p:cTn>
                                        <p:tgtEl>
                                          <p:spTgt spid="56"/>
                                        </p:tgtEl>
                                        <p:attrNameLst>
                                          <p:attrName>style.visibility</p:attrName>
                                        </p:attrNameLst>
                                      </p:cBhvr>
                                      <p:to>
                                        <p:strVal val="visible"/>
                                      </p:to>
                                    </p:set>
                                    <p:anim calcmode="lin" valueType="num">
                                      <p:cBhvr>
                                        <p:cTn id="100" dur="500" fill="hold"/>
                                        <p:tgtEl>
                                          <p:spTgt spid="56"/>
                                        </p:tgtEl>
                                        <p:attrNameLst>
                                          <p:attrName>ppt_w</p:attrName>
                                        </p:attrNameLst>
                                      </p:cBhvr>
                                      <p:tavLst>
                                        <p:tav tm="0">
                                          <p:val>
                                            <p:fltVal val="0"/>
                                          </p:val>
                                        </p:tav>
                                        <p:tav tm="100000">
                                          <p:val>
                                            <p:strVal val="#ppt_w"/>
                                          </p:val>
                                        </p:tav>
                                      </p:tavLst>
                                    </p:anim>
                                    <p:anim calcmode="lin" valueType="num">
                                      <p:cBhvr>
                                        <p:cTn id="101" dur="500" fill="hold"/>
                                        <p:tgtEl>
                                          <p:spTgt spid="56"/>
                                        </p:tgtEl>
                                        <p:attrNameLst>
                                          <p:attrName>ppt_h</p:attrName>
                                        </p:attrNameLst>
                                      </p:cBhvr>
                                      <p:tavLst>
                                        <p:tav tm="0">
                                          <p:val>
                                            <p:fltVal val="0"/>
                                          </p:val>
                                        </p:tav>
                                        <p:tav tm="100000">
                                          <p:val>
                                            <p:strVal val="#ppt_h"/>
                                          </p:val>
                                        </p:tav>
                                      </p:tavLst>
                                    </p:anim>
                                    <p:animEffect transition="in" filter="fade">
                                      <p:cBhvr>
                                        <p:cTn id="102" dur="500"/>
                                        <p:tgtEl>
                                          <p:spTgt spid="5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94"/>
                                        </p:tgtEl>
                                        <p:attrNameLst>
                                          <p:attrName>style.visibility</p:attrName>
                                        </p:attrNameLst>
                                      </p:cBhvr>
                                      <p:to>
                                        <p:strVal val="visible"/>
                                      </p:to>
                                    </p:set>
                                    <p:animEffect transition="in" filter="fade">
                                      <p:cBhvr>
                                        <p:cTn id="105" dur="500"/>
                                        <p:tgtEl>
                                          <p:spTgt spid="94"/>
                                        </p:tgtEl>
                                      </p:cBhvr>
                                    </p:animEffect>
                                  </p:childTnLst>
                                </p:cTn>
                              </p:par>
                              <p:par>
                                <p:cTn id="106" presetID="42" presetClass="entr" presetSubtype="0" fill="hold" grpId="1" nodeType="withEffect">
                                  <p:stCondLst>
                                    <p:cond delay="0"/>
                                  </p:stCondLst>
                                  <p:childTnLst>
                                    <p:set>
                                      <p:cBhvr>
                                        <p:cTn id="107" dur="1" fill="hold">
                                          <p:stCondLst>
                                            <p:cond delay="0"/>
                                          </p:stCondLst>
                                        </p:cTn>
                                        <p:tgtEl>
                                          <p:spTgt spid="94"/>
                                        </p:tgtEl>
                                        <p:attrNameLst>
                                          <p:attrName>style.visibility</p:attrName>
                                        </p:attrNameLst>
                                      </p:cBhvr>
                                      <p:to>
                                        <p:strVal val="visible"/>
                                      </p:to>
                                    </p:set>
                                    <p:animEffect transition="in" filter="fade">
                                      <p:cBhvr>
                                        <p:cTn id="108" dur="500"/>
                                        <p:tgtEl>
                                          <p:spTgt spid="94"/>
                                        </p:tgtEl>
                                      </p:cBhvr>
                                    </p:animEffect>
                                    <p:anim calcmode="lin" valueType="num">
                                      <p:cBhvr>
                                        <p:cTn id="109" dur="500" fill="hold"/>
                                        <p:tgtEl>
                                          <p:spTgt spid="94"/>
                                        </p:tgtEl>
                                        <p:attrNameLst>
                                          <p:attrName>ppt_x</p:attrName>
                                        </p:attrNameLst>
                                      </p:cBhvr>
                                      <p:tavLst>
                                        <p:tav tm="0">
                                          <p:val>
                                            <p:strVal val="#ppt_x"/>
                                          </p:val>
                                        </p:tav>
                                        <p:tav tm="100000">
                                          <p:val>
                                            <p:strVal val="#ppt_x"/>
                                          </p:val>
                                        </p:tav>
                                      </p:tavLst>
                                    </p:anim>
                                    <p:anim calcmode="lin" valueType="num">
                                      <p:cBhvr>
                                        <p:cTn id="110" dur="500" fill="hold"/>
                                        <p:tgtEl>
                                          <p:spTgt spid="94"/>
                                        </p:tgtEl>
                                        <p:attrNameLst>
                                          <p:attrName>ppt_y</p:attrName>
                                        </p:attrNameLst>
                                      </p:cBhvr>
                                      <p:tavLst>
                                        <p:tav tm="0">
                                          <p:val>
                                            <p:strVal val="#ppt_y+.1"/>
                                          </p:val>
                                        </p:tav>
                                        <p:tav tm="100000">
                                          <p:val>
                                            <p:strVal val="#ppt_y"/>
                                          </p:val>
                                        </p:tav>
                                      </p:tavLst>
                                    </p:anim>
                                  </p:childTnLst>
                                </p:cTn>
                              </p:par>
                              <p:par>
                                <p:cTn id="111" presetID="10" presetClass="entr" presetSubtype="0" fill="hold" grpId="2" nodeType="withEffect">
                                  <p:stCondLst>
                                    <p:cond delay="0"/>
                                  </p:stCondLst>
                                  <p:childTnLst>
                                    <p:set>
                                      <p:cBhvr>
                                        <p:cTn id="112" dur="1" fill="hold">
                                          <p:stCondLst>
                                            <p:cond delay="0"/>
                                          </p:stCondLst>
                                        </p:cTn>
                                        <p:tgtEl>
                                          <p:spTgt spid="94"/>
                                        </p:tgtEl>
                                        <p:attrNameLst>
                                          <p:attrName>style.visibility</p:attrName>
                                        </p:attrNameLst>
                                      </p:cBhvr>
                                      <p:to>
                                        <p:strVal val="visible"/>
                                      </p:to>
                                    </p:set>
                                    <p:animEffect transition="in" filter="fade">
                                      <p:cBhvr>
                                        <p:cTn id="113" dur="500"/>
                                        <p:tgtEl>
                                          <p:spTgt spid="94"/>
                                        </p:tgtEl>
                                      </p:cBhvr>
                                    </p:animEffect>
                                  </p:childTnLst>
                                </p:cTn>
                              </p:par>
                              <p:par>
                                <p:cTn id="114" presetID="1" presetClass="entr" presetSubtype="0" fill="hold" grpId="3" nodeType="withEffect">
                                  <p:stCondLst>
                                    <p:cond delay="0"/>
                                  </p:stCondLst>
                                  <p:childTnLst>
                                    <p:set>
                                      <p:cBhvr>
                                        <p:cTn id="115"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5" grpId="0" animBg="1"/>
      <p:bldP spid="80" grpId="0" animBg="1"/>
      <p:bldP spid="81" grpId="0" animBg="1"/>
      <p:bldP spid="82" grpId="0" animBg="1"/>
      <p:bldP spid="83" grpId="0" animBg="1"/>
      <p:bldP spid="139" grpId="0" animBg="1"/>
      <p:bldP spid="94" grpId="0" animBg="1"/>
      <p:bldP spid="94" grpId="1" animBg="1"/>
      <p:bldP spid="94" grpId="2" animBg="1"/>
      <p:bldP spid="94" grpId="3" animBg="1"/>
      <p:bldP spid="94" grpId="4" animBg="1"/>
      <p:bldP spid="95" grpId="0" animBg="1"/>
      <p:bldP spid="102" grpId="0" animBg="1"/>
      <p:bldP spid="109" grpId="0" animBg="1"/>
      <p:bldP spid="111" grpId="0" animBg="1"/>
      <p:bldP spid="114" grpId="0" animBg="1"/>
      <p:bldP spid="115" grpId="0" animBg="1"/>
      <p:bldP spid="121" grpId="0" animBg="1"/>
      <p:bldP spid="123" grpId="0" animBg="1"/>
      <p:bldP spid="1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1" b="91"/>
          <a:stretch>
            <a:fillRect/>
          </a:stretch>
        </p:blipFill>
        <p:spPr>
          <a:xfrm>
            <a:off x="0" y="0"/>
            <a:ext cx="24428450" cy="13716000"/>
          </a:xfrm>
        </p:spPr>
      </p:pic>
      <p:sp>
        <p:nvSpPr>
          <p:cNvPr id="13" name="Rectangle 12"/>
          <p:cNvSpPr>
            <a:spLocks noChangeAspect="1"/>
          </p:cNvSpPr>
          <p:nvPr/>
        </p:nvSpPr>
        <p:spPr>
          <a:xfrm rot="16200000">
            <a:off x="-288759" y="217725"/>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0" name="Rectangle 9"/>
          <p:cNvSpPr>
            <a:spLocks noChangeAspect="1"/>
          </p:cNvSpPr>
          <p:nvPr/>
        </p:nvSpPr>
        <p:spPr>
          <a:xfrm rot="16200000">
            <a:off x="11961825" y="1296973"/>
            <a:ext cx="13763601" cy="11169650"/>
          </a:xfrm>
          <a:prstGeom prst="rect">
            <a:avLst/>
          </a:prstGeom>
          <a:solidFill>
            <a:schemeClr val="accent6">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grpSp>
        <p:nvGrpSpPr>
          <p:cNvPr id="15" name="Group 14"/>
          <p:cNvGrpSpPr/>
          <p:nvPr/>
        </p:nvGrpSpPr>
        <p:grpSpPr>
          <a:xfrm>
            <a:off x="13814655" y="3440901"/>
            <a:ext cx="9781668" cy="1691741"/>
            <a:chOff x="1477439" y="3949429"/>
            <a:chExt cx="11065059" cy="1691741"/>
          </a:xfrm>
        </p:grpSpPr>
        <p:sp>
          <p:nvSpPr>
            <p:cNvPr id="16" name="Title 20"/>
            <p:cNvSpPr txBox="1">
              <a:spLocks/>
            </p:cNvSpPr>
            <p:nvPr/>
          </p:nvSpPr>
          <p:spPr>
            <a:xfrm>
              <a:off x="1477439" y="3949429"/>
              <a:ext cx="9350881" cy="492443"/>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3200" b="1" dirty="0">
                  <a:solidFill>
                    <a:schemeClr val="bg1"/>
                  </a:solidFill>
                  <a:latin typeface="微软雅黑" panose="020B0503020204020204" pitchFamily="34" charset="-122"/>
                  <a:cs typeface="Aparajita" panose="020B0604020202020204" pitchFamily="34" charset="0"/>
                </a:rPr>
                <a:t>效率</a:t>
              </a:r>
              <a:endParaRPr lang="en-US" sz="3200" b="1" dirty="0">
                <a:solidFill>
                  <a:schemeClr val="bg1"/>
                </a:solidFill>
                <a:latin typeface="微软雅黑" panose="020B0503020204020204" pitchFamily="34" charset="-122"/>
                <a:cs typeface="Aparajita" panose="020B0604020202020204" pitchFamily="34" charset="0"/>
              </a:endParaRPr>
            </a:p>
          </p:txBody>
        </p:sp>
        <p:sp>
          <p:nvSpPr>
            <p:cNvPr id="17" name="Title 20"/>
            <p:cNvSpPr txBox="1">
              <a:spLocks/>
            </p:cNvSpPr>
            <p:nvPr/>
          </p:nvSpPr>
          <p:spPr>
            <a:xfrm>
              <a:off x="1580297" y="4533231"/>
              <a:ext cx="10962201" cy="1107939"/>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b="1" dirty="0">
                  <a:solidFill>
                    <a:schemeClr val="bg1"/>
                  </a:solidFill>
                </a:rPr>
                <a:t>T(n)=2(2T(n/4)+n/2)+n=4T(n/4)+2n=4(2T(n/8)+n/4)+2n</a:t>
              </a:r>
              <a:endParaRPr lang="zh-CN" altLang="zh-CN" sz="2800" dirty="0">
                <a:solidFill>
                  <a:schemeClr val="bg1"/>
                </a:solidFill>
              </a:endParaRPr>
            </a:p>
            <a:p>
              <a:r>
                <a:rPr lang="en-US" altLang="zh-CN" sz="2800" b="1" dirty="0">
                  <a:solidFill>
                    <a:schemeClr val="bg1"/>
                  </a:solidFill>
                </a:rPr>
                <a:t>=8T(n/3)+3n=……=</a:t>
              </a:r>
              <a:r>
                <a:rPr lang="en-US" altLang="zh-CN" sz="2800" b="1" dirty="0" err="1">
                  <a:solidFill>
                    <a:schemeClr val="bg1"/>
                  </a:solidFill>
                </a:rPr>
                <a:t>n+nlogn</a:t>
              </a:r>
              <a:r>
                <a:rPr lang="zh-CN" altLang="zh-CN" sz="2800" b="1" dirty="0">
                  <a:solidFill>
                    <a:schemeClr val="bg1"/>
                  </a:solidFill>
                </a:rPr>
                <a:t>∈</a:t>
              </a:r>
              <a:r>
                <a:rPr lang="en-US" altLang="zh-CN" sz="2800" b="1" dirty="0">
                  <a:solidFill>
                    <a:schemeClr val="bg1"/>
                  </a:solidFill>
                </a:rPr>
                <a:t>O(</a:t>
              </a:r>
              <a:r>
                <a:rPr lang="en-US" altLang="zh-CN" sz="2800" b="1" dirty="0" err="1">
                  <a:solidFill>
                    <a:schemeClr val="bg1"/>
                  </a:solidFill>
                </a:rPr>
                <a:t>nlogn</a:t>
              </a:r>
              <a:r>
                <a:rPr lang="en-US" altLang="zh-CN" sz="2800" b="1" dirty="0">
                  <a:solidFill>
                    <a:schemeClr val="bg1"/>
                  </a:solidFill>
                </a:rPr>
                <a:t>);</a:t>
              </a:r>
              <a:endParaRPr lang="zh-CN" altLang="zh-CN" sz="2800" dirty="0">
                <a:solidFill>
                  <a:schemeClr val="bg1"/>
                </a:solidFill>
              </a:endParaRPr>
            </a:p>
          </p:txBody>
        </p:sp>
      </p:grpSp>
      <p:grpSp>
        <p:nvGrpSpPr>
          <p:cNvPr id="22" name="Group 21"/>
          <p:cNvGrpSpPr/>
          <p:nvPr/>
        </p:nvGrpSpPr>
        <p:grpSpPr>
          <a:xfrm>
            <a:off x="14119455" y="5261531"/>
            <a:ext cx="9203797" cy="1355307"/>
            <a:chOff x="2366663" y="4244581"/>
            <a:chExt cx="9203797" cy="1355306"/>
          </a:xfrm>
        </p:grpSpPr>
        <p:sp>
          <p:nvSpPr>
            <p:cNvPr id="27" name="Title 20"/>
            <p:cNvSpPr txBox="1">
              <a:spLocks/>
            </p:cNvSpPr>
            <p:nvPr/>
          </p:nvSpPr>
          <p:spPr>
            <a:xfrm>
              <a:off x="3643818" y="4491949"/>
              <a:ext cx="7926642" cy="1107938"/>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zh-CN" sz="2800" b="1" dirty="0">
                  <a:solidFill>
                    <a:schemeClr val="bg1"/>
                  </a:solidFill>
                </a:rPr>
                <a:t>从数组中挑出一个元素，以此为基准重新排序数列</a:t>
              </a:r>
              <a:r>
                <a:rPr lang="zh-CN" altLang="zh-CN" sz="2800" b="1" dirty="0" smtClean="0">
                  <a:solidFill>
                    <a:schemeClr val="bg1"/>
                  </a:solidFill>
                </a:rPr>
                <a:t>，</a:t>
              </a:r>
              <a:endParaRPr lang="en-US" altLang="zh-CN" sz="2800" dirty="0">
                <a:solidFill>
                  <a:schemeClr val="bg1"/>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8" name="Group 27"/>
          <p:cNvGrpSpPr/>
          <p:nvPr/>
        </p:nvGrpSpPr>
        <p:grpSpPr>
          <a:xfrm>
            <a:off x="14119455" y="10062316"/>
            <a:ext cx="9203797" cy="1313032"/>
            <a:chOff x="2366663" y="9023088"/>
            <a:chExt cx="9203798" cy="1313031"/>
          </a:xfrm>
        </p:grpSpPr>
        <p:sp>
          <p:nvSpPr>
            <p:cNvPr id="33" name="Title 20"/>
            <p:cNvSpPr txBox="1">
              <a:spLocks/>
            </p:cNvSpPr>
            <p:nvPr/>
          </p:nvSpPr>
          <p:spPr>
            <a:xfrm>
              <a:off x="3620958" y="9105070"/>
              <a:ext cx="7949503" cy="1231049"/>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zh-CN" sz="3200" b="1" dirty="0">
                  <a:solidFill>
                    <a:schemeClr val="bg1"/>
                  </a:solidFill>
                </a:rPr>
                <a:t>最后的结果不需要合并，因为子数组都是原址排序的。</a:t>
              </a:r>
              <a:endParaRPr lang="en-US" altLang="zh-CN" sz="3200" dirty="0">
                <a:solidFill>
                  <a:schemeClr val="bg1"/>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30" name="Rectangle 29"/>
            <p:cNvSpPr/>
            <p:nvPr/>
          </p:nvSpPr>
          <p:spPr>
            <a:xfrm>
              <a:off x="2366663" y="9023088"/>
              <a:ext cx="1070738" cy="10710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1" name="AutoShape 14"/>
            <p:cNvSpPr>
              <a:spLocks/>
            </p:cNvSpPr>
            <p:nvPr/>
          </p:nvSpPr>
          <p:spPr bwMode="auto">
            <a:xfrm>
              <a:off x="2650408" y="9327366"/>
              <a:ext cx="481001" cy="527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14119456" y="6896249"/>
            <a:ext cx="9203795" cy="1288638"/>
            <a:chOff x="2366663" y="5879292"/>
            <a:chExt cx="9203795" cy="1288636"/>
          </a:xfrm>
        </p:grpSpPr>
        <p:sp>
          <p:nvSpPr>
            <p:cNvPr id="39" name="Title 20"/>
            <p:cNvSpPr txBox="1">
              <a:spLocks/>
            </p:cNvSpPr>
            <p:nvPr/>
          </p:nvSpPr>
          <p:spPr>
            <a:xfrm>
              <a:off x="3619594" y="6059991"/>
              <a:ext cx="7950864" cy="110793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zh-CN" sz="2800" b="1" dirty="0">
                  <a:solidFill>
                    <a:schemeClr val="bg1"/>
                  </a:solidFill>
                </a:rPr>
                <a:t>所有元素比基准小的摆放在基准前面，所有比基准大的摆放在基准的后面</a:t>
              </a:r>
              <a:r>
                <a:rPr lang="zh-CN" altLang="zh-CN" sz="2800" b="1" dirty="0" smtClean="0">
                  <a:solidFill>
                    <a:schemeClr val="bg1"/>
                  </a:solidFill>
                </a:rPr>
                <a:t>，</a:t>
              </a:r>
              <a:endParaRPr lang="en-US" altLang="zh-CN" sz="2800" dirty="0">
                <a:solidFill>
                  <a:schemeClr val="bg1"/>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7" name="AutoShape 38"/>
            <p:cNvSpPr>
              <a:spLocks/>
            </p:cNvSpPr>
            <p:nvPr/>
          </p:nvSpPr>
          <p:spPr bwMode="auto">
            <a:xfrm>
              <a:off x="2650408" y="6183269"/>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0" name="Group 39"/>
          <p:cNvGrpSpPr/>
          <p:nvPr/>
        </p:nvGrpSpPr>
        <p:grpSpPr>
          <a:xfrm>
            <a:off x="14119455" y="8495204"/>
            <a:ext cx="9203797" cy="1094213"/>
            <a:chOff x="2366663" y="7478254"/>
            <a:chExt cx="9203797" cy="1094212"/>
          </a:xfrm>
        </p:grpSpPr>
        <p:sp>
          <p:nvSpPr>
            <p:cNvPr id="45" name="Title 20"/>
            <p:cNvSpPr txBox="1">
              <a:spLocks/>
            </p:cNvSpPr>
            <p:nvPr/>
          </p:nvSpPr>
          <p:spPr>
            <a:xfrm>
              <a:off x="3621054" y="7833859"/>
              <a:ext cx="7949406" cy="73860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zh-CN" sz="3200" b="1" dirty="0">
                  <a:solidFill>
                    <a:schemeClr val="bg1"/>
                  </a:solidFill>
                </a:rPr>
                <a:t>递归把基准两边的子数组排序</a:t>
              </a:r>
              <a:r>
                <a:rPr lang="zh-CN" altLang="zh-CN" sz="3200" b="1" dirty="0" smtClean="0">
                  <a:solidFill>
                    <a:schemeClr val="bg1"/>
                  </a:solidFill>
                </a:rPr>
                <a:t>，</a:t>
              </a:r>
              <a:endParaRPr lang="en-US" altLang="zh-CN" sz="3200" dirty="0">
                <a:solidFill>
                  <a:schemeClr val="bg1"/>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43" name="AutoShape 84"/>
            <p:cNvSpPr>
              <a:spLocks/>
            </p:cNvSpPr>
            <p:nvPr/>
          </p:nvSpPr>
          <p:spPr bwMode="auto">
            <a:xfrm>
              <a:off x="2633701" y="7745984"/>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bg1"/>
                  </a:solidFill>
                  <a:latin typeface="微软雅黑" panose="020B0503020204020204" pitchFamily="34" charset="-122"/>
                  <a:cs typeface="Aparajita" panose="020B0604020202020204" pitchFamily="34" charset="0"/>
                </a:rPr>
                <a:t>效率分析</a:t>
              </a:r>
              <a:endParaRPr lang="id-ID" sz="8000" b="1" dirty="0" smtClean="0">
                <a:solidFill>
                  <a:schemeClr val="bg1"/>
                </a:solidFill>
                <a:latin typeface="微软雅黑" panose="020B0503020204020204" pitchFamily="34" charset="-122"/>
                <a:cs typeface="Aparajita" panose="020B0604020202020204" pitchFamily="34" charset="0"/>
              </a:endParaRP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3100" dirty="0" smtClean="0">
                  <a:solidFill>
                    <a:schemeClr val="accent1"/>
                  </a:solidFill>
                  <a:latin typeface="微软雅黑" panose="020B0503020204020204" pitchFamily="34" charset="-122"/>
                  <a:cs typeface="Aparajita" panose="020B0604020202020204" pitchFamily="34" charset="0"/>
                </a:rPr>
                <a:t>-------</a:t>
              </a:r>
              <a:r>
                <a:rPr lang="zh-CN" altLang="en-US" sz="3100" dirty="0" smtClean="0">
                  <a:solidFill>
                    <a:schemeClr val="accent1"/>
                  </a:solidFill>
                  <a:latin typeface="微软雅黑" panose="020B0503020204020204" pitchFamily="34" charset="-122"/>
                  <a:cs typeface="Aparajita" panose="020B0604020202020204" pitchFamily="34" charset="0"/>
                </a:rPr>
                <a:t>之 </a:t>
              </a:r>
              <a:r>
                <a:rPr lang="zh-CN" altLang="en-US" sz="3100" dirty="0">
                  <a:solidFill>
                    <a:schemeClr val="accent1"/>
                  </a:solidFill>
                  <a:latin typeface="微软雅黑" panose="020B0503020204020204" pitchFamily="34" charset="-122"/>
                  <a:cs typeface="Aparajita" panose="020B0604020202020204" pitchFamily="34" charset="0"/>
                </a:rPr>
                <a:t>快速</a:t>
              </a:r>
              <a:r>
                <a:rPr lang="zh-CN" altLang="en-US" sz="3100" dirty="0" smtClean="0">
                  <a:solidFill>
                    <a:schemeClr val="accent1"/>
                  </a:solidFill>
                  <a:latin typeface="微软雅黑" panose="020B0503020204020204" pitchFamily="34" charset="-122"/>
                  <a:cs typeface="Aparajita" panose="020B0604020202020204" pitchFamily="34" charset="0"/>
                </a:rPr>
                <a:t>排序</a:t>
              </a:r>
              <a:endParaRPr lang="en-US" sz="3100" dirty="0">
                <a:solidFill>
                  <a:schemeClr val="accent1"/>
                </a:solidFill>
                <a:latin typeface="微软雅黑" panose="020B0503020204020204" pitchFamily="34" charset="-122"/>
                <a:cs typeface="Aparajita" panose="020B0604020202020204" pitchFamily="34" charset="0"/>
              </a:endParaRPr>
            </a:p>
          </p:txBody>
        </p:sp>
      </p:grpSp>
      <p:sp>
        <p:nvSpPr>
          <p:cNvPr id="2" name="Rectangle 2"/>
          <p:cNvSpPr>
            <a:spLocks noChangeArrowheads="1"/>
          </p:cNvSpPr>
          <p:nvPr/>
        </p:nvSpPr>
        <p:spPr bwMode="auto">
          <a:xfrm>
            <a:off x="0" y="0"/>
            <a:ext cx="2437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15836974" y="3067392"/>
            <a:ext cx="41343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tabLst>
                <a:tab pos="10731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0731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0731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0731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0731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0731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0731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0731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07315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1073150" algn="l"/>
              </a:tabLst>
            </a:pPr>
            <a:r>
              <a:rPr kumimoji="0" lang="en-US" altLang="zh-CN" sz="24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T(n)=    1,  n=1;</a:t>
            </a:r>
            <a:endParaRPr kumimoji="0" lang="en-US" altLang="zh-CN" sz="3200" b="0" i="0" u="none" strike="noStrike" cap="none" normalizeH="0" baseline="0" dirty="0" smtClean="0">
              <a:ln>
                <a:noFill/>
              </a:ln>
              <a:solidFill>
                <a:schemeClr val="bg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1073150" algn="l"/>
              </a:tabLst>
            </a:pPr>
            <a:r>
              <a:rPr kumimoji="0" lang="en-US" altLang="zh-CN" sz="24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2T(n/2)+</a:t>
            </a:r>
            <a:r>
              <a:rPr kumimoji="0" lang="en-US" altLang="zh-CN" sz="2400" b="1" i="0" u="none" strike="noStrike" cap="none" normalizeH="0" baseline="0" dirty="0" err="1"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n,n</a:t>
            </a:r>
            <a:r>
              <a:rPr kumimoji="0" lang="en-US" altLang="zh-CN" sz="24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&gt;1;</a:t>
            </a:r>
            <a:endParaRPr kumimoji="0" lang="en-US" altLang="zh-CN" sz="3200" b="0" i="0" u="none" strike="noStrike" cap="none" normalizeH="0" baseline="0" dirty="0" smtClean="0">
              <a:ln>
                <a:noFill/>
              </a:ln>
              <a:solidFill>
                <a:schemeClr val="bg1"/>
              </a:solidFill>
              <a:effectLst/>
            </a:endParaRPr>
          </a:p>
        </p:txBody>
      </p:sp>
      <p:sp>
        <p:nvSpPr>
          <p:cNvPr id="7" name="左大括号 6"/>
          <p:cNvSpPr/>
          <p:nvPr/>
        </p:nvSpPr>
        <p:spPr>
          <a:xfrm>
            <a:off x="16916399" y="3231554"/>
            <a:ext cx="166255" cy="66426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p:cNvSpPr txBox="1"/>
          <p:nvPr/>
        </p:nvSpPr>
        <p:spPr>
          <a:xfrm>
            <a:off x="1" y="55925"/>
            <a:ext cx="13014256" cy="8956298"/>
          </a:xfrm>
          <a:prstGeom prst="rect">
            <a:avLst/>
          </a:prstGeom>
          <a:noFill/>
        </p:spPr>
        <p:txBody>
          <a:bodyPr wrap="square" rtlCol="0">
            <a:spAutoFit/>
          </a:bodyPr>
          <a:lstStyle/>
          <a:p>
            <a:r>
              <a:rPr lang="en-US" altLang="zh-CN" dirty="0" err="1"/>
              <a:t>Quick_sort</a:t>
            </a:r>
            <a:r>
              <a:rPr lang="en-US" altLang="zh-CN" dirty="0"/>
              <a:t>(</a:t>
            </a:r>
            <a:r>
              <a:rPr lang="en-US" altLang="zh-CN" dirty="0" err="1"/>
              <a:t>arr</a:t>
            </a:r>
            <a:r>
              <a:rPr lang="en-US" altLang="zh-CN" dirty="0"/>
              <a:t> , l,  r)</a:t>
            </a:r>
            <a:endParaRPr lang="zh-CN" altLang="zh-CN" dirty="0"/>
          </a:p>
          <a:p>
            <a:r>
              <a:rPr lang="en-US" altLang="zh-CN" dirty="0"/>
              <a:t>if l&lt;r</a:t>
            </a:r>
            <a:endParaRPr lang="zh-CN" altLang="zh-CN" dirty="0"/>
          </a:p>
          <a:p>
            <a:r>
              <a:rPr lang="en-US" altLang="zh-CN" dirty="0"/>
              <a:t>	</a:t>
            </a:r>
            <a:r>
              <a:rPr lang="en-US" altLang="zh-CN" dirty="0" err="1"/>
              <a:t>i</a:t>
            </a:r>
            <a:r>
              <a:rPr lang="en-US" altLang="zh-CN" dirty="0"/>
              <a:t>=</a:t>
            </a:r>
            <a:r>
              <a:rPr lang="en-US" altLang="zh-CN" dirty="0" err="1"/>
              <a:t>l,j</a:t>
            </a:r>
            <a:r>
              <a:rPr lang="en-US" altLang="zh-CN" dirty="0"/>
              <a:t>=</a:t>
            </a:r>
            <a:r>
              <a:rPr lang="en-US" altLang="zh-CN" dirty="0" err="1"/>
              <a:t>r,x</a:t>
            </a:r>
            <a:r>
              <a:rPr lang="en-US" altLang="zh-CN" dirty="0"/>
              <a:t>=</a:t>
            </a:r>
            <a:r>
              <a:rPr lang="en-US" altLang="zh-CN" dirty="0" err="1"/>
              <a:t>arr</a:t>
            </a:r>
            <a:r>
              <a:rPr lang="en-US" altLang="zh-CN" dirty="0"/>
              <a:t>[l];</a:t>
            </a:r>
            <a:endParaRPr lang="zh-CN" altLang="zh-CN" dirty="0"/>
          </a:p>
          <a:p>
            <a:r>
              <a:rPr lang="en-US" altLang="zh-CN" dirty="0"/>
              <a:t>	while </a:t>
            </a:r>
            <a:r>
              <a:rPr lang="en-US" altLang="zh-CN" dirty="0" err="1"/>
              <a:t>i</a:t>
            </a:r>
            <a:r>
              <a:rPr lang="en-US" altLang="zh-CN" dirty="0"/>
              <a:t>&lt;j</a:t>
            </a:r>
            <a:endParaRPr lang="zh-CN" altLang="zh-CN" dirty="0"/>
          </a:p>
          <a:p>
            <a:r>
              <a:rPr lang="en-US" altLang="zh-CN" dirty="0"/>
              <a:t>		while </a:t>
            </a:r>
            <a:r>
              <a:rPr lang="en-US" altLang="zh-CN" dirty="0" err="1"/>
              <a:t>i</a:t>
            </a:r>
            <a:r>
              <a:rPr lang="en-US" altLang="zh-CN" dirty="0"/>
              <a:t>&lt;j &amp;&amp;</a:t>
            </a:r>
            <a:r>
              <a:rPr lang="en-US" altLang="zh-CN" dirty="0" err="1"/>
              <a:t>arr</a:t>
            </a:r>
            <a:r>
              <a:rPr lang="en-US" altLang="zh-CN" dirty="0"/>
              <a:t>[j]&gt;=x</a:t>
            </a:r>
            <a:endParaRPr lang="zh-CN" altLang="zh-CN" dirty="0"/>
          </a:p>
          <a:p>
            <a:r>
              <a:rPr lang="en-US" altLang="zh-CN" dirty="0"/>
              <a:t>			j--;</a:t>
            </a:r>
            <a:endParaRPr lang="zh-CN" altLang="zh-CN" dirty="0"/>
          </a:p>
          <a:p>
            <a:r>
              <a:rPr lang="en-US" altLang="zh-CN" dirty="0"/>
              <a:t>		if </a:t>
            </a:r>
            <a:r>
              <a:rPr lang="en-US" altLang="zh-CN" dirty="0" err="1"/>
              <a:t>i</a:t>
            </a:r>
            <a:r>
              <a:rPr lang="en-US" altLang="zh-CN" dirty="0"/>
              <a:t>&lt;j</a:t>
            </a:r>
            <a:endParaRPr lang="zh-CN" altLang="zh-CN" dirty="0"/>
          </a:p>
          <a:p>
            <a:r>
              <a:rPr lang="en-US" altLang="zh-CN" dirty="0"/>
              <a:t>			</a:t>
            </a:r>
            <a:r>
              <a:rPr lang="en-US" altLang="zh-CN" dirty="0" err="1"/>
              <a:t>arr</a:t>
            </a:r>
            <a:r>
              <a:rPr lang="en-US" altLang="zh-CN" dirty="0"/>
              <a:t>[</a:t>
            </a:r>
            <a:r>
              <a:rPr lang="en-US" altLang="zh-CN" dirty="0" err="1"/>
              <a:t>i</a:t>
            </a:r>
            <a:r>
              <a:rPr lang="en-US" altLang="zh-CN" dirty="0"/>
              <a:t>++]=</a:t>
            </a:r>
            <a:r>
              <a:rPr lang="en-US" altLang="zh-CN" dirty="0" err="1"/>
              <a:t>arr</a:t>
            </a:r>
            <a:r>
              <a:rPr lang="en-US" altLang="zh-CN" dirty="0"/>
              <a:t>[j]</a:t>
            </a:r>
            <a:endParaRPr lang="zh-CN" altLang="zh-CN" dirty="0"/>
          </a:p>
          <a:p>
            <a:r>
              <a:rPr lang="en-US" altLang="zh-CN" dirty="0"/>
              <a:t>		while </a:t>
            </a:r>
            <a:r>
              <a:rPr lang="en-US" altLang="zh-CN" dirty="0" err="1"/>
              <a:t>i</a:t>
            </a:r>
            <a:r>
              <a:rPr lang="en-US" altLang="zh-CN" dirty="0"/>
              <a:t>&lt;j&amp;&amp;</a:t>
            </a:r>
            <a:r>
              <a:rPr lang="en-US" altLang="zh-CN" dirty="0" err="1"/>
              <a:t>arr</a:t>
            </a:r>
            <a:r>
              <a:rPr lang="en-US" altLang="zh-CN" dirty="0"/>
              <a:t>[</a:t>
            </a:r>
            <a:r>
              <a:rPr lang="en-US" altLang="zh-CN" dirty="0" err="1"/>
              <a:t>i</a:t>
            </a:r>
            <a:r>
              <a:rPr lang="en-US" altLang="zh-CN" dirty="0"/>
              <a:t>]&lt;x</a:t>
            </a:r>
            <a:endParaRPr lang="zh-CN" altLang="zh-CN" dirty="0"/>
          </a:p>
          <a:p>
            <a:r>
              <a:rPr lang="en-US" altLang="zh-CN" dirty="0"/>
              <a:t>			</a:t>
            </a:r>
            <a:r>
              <a:rPr lang="en-US" altLang="zh-CN" dirty="0" err="1"/>
              <a:t>i</a:t>
            </a:r>
            <a:r>
              <a:rPr lang="en-US" altLang="zh-CN" dirty="0"/>
              <a:t>++;</a:t>
            </a:r>
            <a:endParaRPr lang="zh-CN" altLang="zh-CN" dirty="0"/>
          </a:p>
          <a:p>
            <a:r>
              <a:rPr lang="en-US" altLang="zh-CN" dirty="0"/>
              <a:t>		if </a:t>
            </a:r>
            <a:r>
              <a:rPr lang="en-US" altLang="zh-CN" dirty="0" err="1"/>
              <a:t>i</a:t>
            </a:r>
            <a:r>
              <a:rPr lang="en-US" altLang="zh-CN" dirty="0"/>
              <a:t>&lt;j</a:t>
            </a:r>
            <a:endParaRPr lang="zh-CN" altLang="zh-CN" dirty="0"/>
          </a:p>
          <a:p>
            <a:r>
              <a:rPr lang="en-US" altLang="zh-CN" dirty="0"/>
              <a:t>			</a:t>
            </a:r>
            <a:r>
              <a:rPr lang="en-US" altLang="zh-CN" dirty="0" err="1"/>
              <a:t>arr</a:t>
            </a:r>
            <a:r>
              <a:rPr lang="en-US" altLang="zh-CN" dirty="0"/>
              <a:t>[j--]=</a:t>
            </a:r>
            <a:r>
              <a:rPr lang="en-US" altLang="zh-CN" dirty="0" err="1"/>
              <a:t>arr</a:t>
            </a:r>
            <a:r>
              <a:rPr lang="en-US" altLang="zh-CN" dirty="0"/>
              <a:t>[</a:t>
            </a:r>
            <a:r>
              <a:rPr lang="en-US" altLang="zh-CN" dirty="0" err="1"/>
              <a:t>i</a:t>
            </a:r>
            <a:r>
              <a:rPr lang="en-US" altLang="zh-CN" dirty="0"/>
              <a:t>];</a:t>
            </a:r>
            <a:endParaRPr lang="zh-CN" altLang="zh-CN" dirty="0"/>
          </a:p>
          <a:p>
            <a:r>
              <a:rPr lang="en-US" altLang="zh-CN" dirty="0"/>
              <a:t>	</a:t>
            </a:r>
            <a:r>
              <a:rPr lang="en-US" altLang="zh-CN" dirty="0" err="1"/>
              <a:t>arr</a:t>
            </a:r>
            <a:r>
              <a:rPr lang="en-US" altLang="zh-CN" dirty="0"/>
              <a:t>[</a:t>
            </a:r>
            <a:r>
              <a:rPr lang="en-US" altLang="zh-CN" dirty="0" err="1"/>
              <a:t>i</a:t>
            </a:r>
            <a:r>
              <a:rPr lang="en-US" altLang="zh-CN" dirty="0"/>
              <a:t>]=x;</a:t>
            </a:r>
            <a:endParaRPr lang="zh-CN" altLang="zh-CN" dirty="0"/>
          </a:p>
          <a:p>
            <a:r>
              <a:rPr lang="en-US" altLang="zh-CN" dirty="0"/>
              <a:t>//</a:t>
            </a:r>
            <a:r>
              <a:rPr lang="zh-CN" altLang="zh-CN" dirty="0"/>
              <a:t>将数组拆分成子数组进行求解</a:t>
            </a:r>
          </a:p>
          <a:p>
            <a:r>
              <a:rPr lang="en-US" altLang="zh-CN" dirty="0"/>
              <a:t>	</a:t>
            </a:r>
            <a:r>
              <a:rPr lang="en-US" altLang="zh-CN" dirty="0" err="1"/>
              <a:t>Quick_sort</a:t>
            </a:r>
            <a:r>
              <a:rPr lang="en-US" altLang="zh-CN" dirty="0"/>
              <a:t>(arr,l,i-1);</a:t>
            </a:r>
            <a:endParaRPr lang="zh-CN" altLang="zh-CN" dirty="0"/>
          </a:p>
          <a:p>
            <a:r>
              <a:rPr lang="en-US" altLang="zh-CN" dirty="0"/>
              <a:t>	</a:t>
            </a:r>
            <a:r>
              <a:rPr lang="en-US" altLang="zh-CN" dirty="0" err="1"/>
              <a:t>Quick_sort</a:t>
            </a:r>
            <a:r>
              <a:rPr lang="en-US" altLang="zh-CN" dirty="0"/>
              <a:t>(arr,i+1,r);</a:t>
            </a:r>
            <a:endParaRPr lang="zh-CN" altLang="zh-CN" dirty="0"/>
          </a:p>
        </p:txBody>
      </p:sp>
      <p:graphicFrame>
        <p:nvGraphicFramePr>
          <p:cNvPr id="8" name="表格 7"/>
          <p:cNvGraphicFramePr>
            <a:graphicFrameLocks noGrp="1"/>
          </p:cNvGraphicFramePr>
          <p:nvPr>
            <p:extLst>
              <p:ext uri="{D42A27DB-BD31-4B8C-83A1-F6EECF244321}">
                <p14:modId xmlns:p14="http://schemas.microsoft.com/office/powerpoint/2010/main" val="1647428911"/>
              </p:ext>
            </p:extLst>
          </p:nvPr>
        </p:nvGraphicFramePr>
        <p:xfrm>
          <a:off x="189745" y="10172956"/>
          <a:ext cx="12857454" cy="1485644"/>
        </p:xfrm>
        <a:graphic>
          <a:graphicData uri="http://schemas.openxmlformats.org/drawingml/2006/table">
            <a:tbl>
              <a:tblPr firstRow="1" firstCol="1" bandRow="1">
                <a:tableStyleId>{5C22544A-7EE6-4342-B048-85BDC9FD1C3A}</a:tableStyleId>
              </a:tblPr>
              <a:tblGrid>
                <a:gridCol w="1428606"/>
                <a:gridCol w="1428606"/>
                <a:gridCol w="1428606"/>
                <a:gridCol w="1428606"/>
                <a:gridCol w="1428606"/>
                <a:gridCol w="1428606"/>
                <a:gridCol w="1428606"/>
                <a:gridCol w="1428606"/>
                <a:gridCol w="1428606"/>
              </a:tblGrid>
              <a:tr h="742822">
                <a:tc>
                  <a:txBody>
                    <a:bodyPr/>
                    <a:lstStyle/>
                    <a:p>
                      <a:pPr algn="l">
                        <a:spcAft>
                          <a:spcPts val="0"/>
                        </a:spcAft>
                      </a:pPr>
                      <a:r>
                        <a:rPr lang="en-US" sz="2400" kern="0">
                          <a:effectLst/>
                        </a:rPr>
                        <a:t>N</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20000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30000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40000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50000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60000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70000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80000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r>
              <a:tr h="742822">
                <a:tc>
                  <a:txBody>
                    <a:bodyPr/>
                    <a:lstStyle/>
                    <a:p>
                      <a:pPr algn="l">
                        <a:spcAft>
                          <a:spcPts val="0"/>
                        </a:spcAft>
                      </a:pPr>
                      <a:r>
                        <a:rPr lang="en-US" sz="2400" kern="0">
                          <a:effectLst/>
                        </a:rPr>
                        <a:t>Time/ms</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0.6</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1.25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1.85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2.8</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3.55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4</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4.75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dirty="0">
                          <a:effectLst/>
                        </a:rPr>
                        <a:t>5.65</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31771593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0-#ppt_w/2"/>
                                          </p:val>
                                        </p:tav>
                                        <p:tav tm="100000">
                                          <p:val>
                                            <p:strVal val="#ppt_x"/>
                                          </p:val>
                                        </p:tav>
                                      </p:tavLst>
                                    </p:anim>
                                    <p:anim calcmode="lin" valueType="num">
                                      <p:cBhvr additive="base">
                                        <p:cTn id="24" dur="500" fill="hold"/>
                                        <p:tgtEl>
                                          <p:spTgt spid="40"/>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1" b="91"/>
          <a:stretch>
            <a:fillRect/>
          </a:stretch>
        </p:blipFill>
        <p:spPr>
          <a:xfrm>
            <a:off x="0" y="0"/>
            <a:ext cx="24428450" cy="13716000"/>
          </a:xfrm>
        </p:spPr>
      </p:pic>
      <p:sp>
        <p:nvSpPr>
          <p:cNvPr id="13" name="Rectangle 12"/>
          <p:cNvSpPr>
            <a:spLocks noChangeAspect="1"/>
          </p:cNvSpPr>
          <p:nvPr/>
        </p:nvSpPr>
        <p:spPr>
          <a:xfrm rot="16200000">
            <a:off x="-288759" y="217725"/>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0" name="Rectangle 9"/>
          <p:cNvSpPr>
            <a:spLocks noChangeAspect="1"/>
          </p:cNvSpPr>
          <p:nvPr/>
        </p:nvSpPr>
        <p:spPr>
          <a:xfrm rot="16200000">
            <a:off x="11911025" y="1296973"/>
            <a:ext cx="13763601" cy="11169650"/>
          </a:xfrm>
          <a:prstGeom prst="rect">
            <a:avLst/>
          </a:prstGeom>
          <a:solidFill>
            <a:schemeClr val="accent6">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grpSp>
        <p:nvGrpSpPr>
          <p:cNvPr id="22" name="Group 21"/>
          <p:cNvGrpSpPr/>
          <p:nvPr/>
        </p:nvGrpSpPr>
        <p:grpSpPr>
          <a:xfrm>
            <a:off x="14119455" y="5261531"/>
            <a:ext cx="9203797" cy="1109086"/>
            <a:chOff x="2366663" y="4244581"/>
            <a:chExt cx="9203797" cy="1109085"/>
          </a:xfrm>
        </p:grpSpPr>
        <p:sp>
          <p:nvSpPr>
            <p:cNvPr id="27" name="Title 20"/>
            <p:cNvSpPr txBox="1">
              <a:spLocks/>
            </p:cNvSpPr>
            <p:nvPr/>
          </p:nvSpPr>
          <p:spPr>
            <a:xfrm>
              <a:off x="3643818" y="4738169"/>
              <a:ext cx="7926642" cy="61549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en-US" sz="2400" dirty="0" smtClean="0">
                  <a:solidFill>
                    <a:schemeClr val="bg1"/>
                  </a:solidFill>
                </a:rPr>
                <a:t>从图像来看，曲线趋势基本符合</a:t>
              </a:r>
              <a:r>
                <a:rPr lang="en-US" altLang="zh-CN" sz="2400" b="1" dirty="0" smtClean="0">
                  <a:solidFill>
                    <a:schemeClr val="bg1"/>
                  </a:solidFill>
                </a:rPr>
                <a:t>O(</a:t>
              </a:r>
              <a:r>
                <a:rPr lang="en-US" altLang="zh-CN" sz="2400" b="1" dirty="0" err="1" smtClean="0">
                  <a:solidFill>
                    <a:schemeClr val="bg1"/>
                  </a:solidFill>
                </a:rPr>
                <a:t>nlogn</a:t>
              </a:r>
              <a:r>
                <a:rPr lang="en-US" altLang="zh-CN" sz="2400" b="1" dirty="0" smtClean="0">
                  <a:solidFill>
                    <a:schemeClr val="bg1"/>
                  </a:solidFill>
                </a:rPr>
                <a:t>)</a:t>
              </a:r>
              <a:endParaRPr lang="zh-CN" altLang="zh-CN" sz="2400" dirty="0">
                <a:solidFill>
                  <a:schemeClr val="bg1"/>
                </a:solidFill>
              </a:endParaRPr>
            </a:p>
          </p:txBody>
        </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8" name="Group 27"/>
          <p:cNvGrpSpPr/>
          <p:nvPr/>
        </p:nvGrpSpPr>
        <p:grpSpPr>
          <a:xfrm>
            <a:off x="14119455" y="10062317"/>
            <a:ext cx="9203797" cy="1071018"/>
            <a:chOff x="2366663" y="9023088"/>
            <a:chExt cx="9203798" cy="1071017"/>
          </a:xfrm>
        </p:grpSpPr>
        <p:sp>
          <p:nvSpPr>
            <p:cNvPr id="33" name="Title 20"/>
            <p:cNvSpPr txBox="1">
              <a:spLocks/>
            </p:cNvSpPr>
            <p:nvPr/>
          </p:nvSpPr>
          <p:spPr>
            <a:xfrm>
              <a:off x="3620958" y="9374376"/>
              <a:ext cx="7949503" cy="69244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40000</a:t>
              </a:r>
              <a:r>
                <a:rPr lang="zh-CN" altLang="zh-CN" sz="2800" dirty="0">
                  <a:solidFill>
                    <a:schemeClr val="bg1"/>
                  </a:solidFill>
                </a:rPr>
                <a:t>：</a:t>
              </a:r>
              <a:r>
                <a:rPr lang="en-US" altLang="zh-CN" sz="2800" dirty="0">
                  <a:solidFill>
                    <a:schemeClr val="bg1"/>
                  </a:solidFill>
                </a:rPr>
                <a:t>0.6*4=2.4</a:t>
              </a:r>
              <a:r>
                <a:rPr lang="zh-CN" altLang="zh-CN" sz="2800" dirty="0">
                  <a:solidFill>
                    <a:schemeClr val="bg1"/>
                  </a:solidFill>
                </a:rPr>
                <a:t>≈</a:t>
              </a:r>
              <a:r>
                <a:rPr lang="en-US" altLang="zh-CN" sz="2800" dirty="0">
                  <a:solidFill>
                    <a:schemeClr val="bg1"/>
                  </a:solidFill>
                </a:rPr>
                <a:t>2.8</a:t>
              </a:r>
              <a:endParaRPr lang="zh-CN" altLang="zh-CN" sz="2800" dirty="0">
                <a:solidFill>
                  <a:schemeClr val="bg1"/>
                </a:solidFill>
              </a:endParaRPr>
            </a:p>
          </p:txBody>
        </p:sp>
        <p:sp>
          <p:nvSpPr>
            <p:cNvPr id="30" name="Rectangle 29"/>
            <p:cNvSpPr/>
            <p:nvPr/>
          </p:nvSpPr>
          <p:spPr>
            <a:xfrm>
              <a:off x="2366663" y="9023088"/>
              <a:ext cx="1070738" cy="10710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1" name="AutoShape 14"/>
            <p:cNvSpPr>
              <a:spLocks/>
            </p:cNvSpPr>
            <p:nvPr/>
          </p:nvSpPr>
          <p:spPr bwMode="auto">
            <a:xfrm>
              <a:off x="2650408" y="9327366"/>
              <a:ext cx="481001" cy="527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14119456" y="6896251"/>
            <a:ext cx="9203795" cy="1080887"/>
            <a:chOff x="2366663" y="5879292"/>
            <a:chExt cx="9203795" cy="1080885"/>
          </a:xfrm>
        </p:grpSpPr>
        <p:sp>
          <p:nvSpPr>
            <p:cNvPr id="39" name="Title 20"/>
            <p:cNvSpPr txBox="1">
              <a:spLocks/>
            </p:cNvSpPr>
            <p:nvPr/>
          </p:nvSpPr>
          <p:spPr>
            <a:xfrm>
              <a:off x="3619594" y="6267737"/>
              <a:ext cx="7950864" cy="69244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20000</a:t>
              </a:r>
              <a:r>
                <a:rPr lang="zh-CN" altLang="zh-CN" sz="2800" dirty="0">
                  <a:solidFill>
                    <a:schemeClr val="bg1"/>
                  </a:solidFill>
                </a:rPr>
                <a:t>：</a:t>
              </a:r>
              <a:r>
                <a:rPr lang="en-US" altLang="zh-CN" sz="2800" dirty="0">
                  <a:solidFill>
                    <a:schemeClr val="bg1"/>
                  </a:solidFill>
                </a:rPr>
                <a:t>0.6 *2=1.2</a:t>
              </a:r>
              <a:r>
                <a:rPr lang="zh-CN" altLang="zh-CN" sz="2800" dirty="0">
                  <a:solidFill>
                    <a:schemeClr val="bg1"/>
                  </a:solidFill>
                </a:rPr>
                <a:t>≈</a:t>
              </a:r>
              <a:r>
                <a:rPr lang="en-US" altLang="zh-CN" sz="2800" dirty="0">
                  <a:solidFill>
                    <a:schemeClr val="bg1"/>
                  </a:solidFill>
                </a:rPr>
                <a:t>1.25</a:t>
              </a:r>
              <a:endParaRPr lang="zh-CN" altLang="zh-CN" sz="2800" dirty="0">
                <a:solidFill>
                  <a:schemeClr val="bg1"/>
                </a:solidFill>
              </a:endParaRPr>
            </a:p>
          </p:txBody>
        </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7" name="AutoShape 38"/>
            <p:cNvSpPr>
              <a:spLocks/>
            </p:cNvSpPr>
            <p:nvPr/>
          </p:nvSpPr>
          <p:spPr bwMode="auto">
            <a:xfrm>
              <a:off x="2650408" y="6183269"/>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0" name="Group 39"/>
          <p:cNvGrpSpPr/>
          <p:nvPr/>
        </p:nvGrpSpPr>
        <p:grpSpPr>
          <a:xfrm>
            <a:off x="14119455" y="8495204"/>
            <a:ext cx="9203797" cy="1071018"/>
            <a:chOff x="2366663" y="7478254"/>
            <a:chExt cx="9203797" cy="1071017"/>
          </a:xfrm>
        </p:grpSpPr>
        <p:sp>
          <p:nvSpPr>
            <p:cNvPr id="45" name="Title 20"/>
            <p:cNvSpPr txBox="1">
              <a:spLocks/>
            </p:cNvSpPr>
            <p:nvPr/>
          </p:nvSpPr>
          <p:spPr>
            <a:xfrm>
              <a:off x="3621054" y="7864636"/>
              <a:ext cx="7949406" cy="677052"/>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30000</a:t>
              </a:r>
              <a:r>
                <a:rPr lang="zh-CN" altLang="zh-CN" sz="2800" dirty="0">
                  <a:solidFill>
                    <a:schemeClr val="bg1"/>
                  </a:solidFill>
                </a:rPr>
                <a:t>：</a:t>
              </a:r>
              <a:r>
                <a:rPr lang="en-US" altLang="zh-CN" sz="2800" dirty="0">
                  <a:solidFill>
                    <a:schemeClr val="bg1"/>
                  </a:solidFill>
                </a:rPr>
                <a:t>0.6 *3 =1.8</a:t>
              </a:r>
              <a:r>
                <a:rPr lang="zh-CN" altLang="zh-CN" sz="2800" dirty="0">
                  <a:solidFill>
                    <a:schemeClr val="bg1"/>
                  </a:solidFill>
                </a:rPr>
                <a:t>≈</a:t>
              </a:r>
              <a:r>
                <a:rPr lang="en-US" altLang="zh-CN" sz="2800" dirty="0" smtClean="0">
                  <a:solidFill>
                    <a:schemeClr val="bg1"/>
                  </a:solidFill>
                </a:rPr>
                <a:t>1.85</a:t>
              </a:r>
              <a:endParaRPr lang="zh-CN" altLang="zh-CN" sz="2800" dirty="0">
                <a:solidFill>
                  <a:schemeClr val="bg1"/>
                </a:solidFill>
              </a:endParaRPr>
            </a:p>
          </p:txBody>
        </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43" name="AutoShape 84"/>
            <p:cNvSpPr>
              <a:spLocks/>
            </p:cNvSpPr>
            <p:nvPr/>
          </p:nvSpPr>
          <p:spPr bwMode="auto">
            <a:xfrm>
              <a:off x="2633701" y="7745984"/>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bg1"/>
                  </a:solidFill>
                  <a:latin typeface="微软雅黑" panose="020B0503020204020204" pitchFamily="34" charset="-122"/>
                  <a:cs typeface="Aparajita" panose="020B0604020202020204" pitchFamily="34" charset="0"/>
                </a:rPr>
                <a:t>效率分析</a:t>
              </a:r>
              <a:endParaRPr lang="id-ID" sz="8000" b="1" dirty="0" smtClean="0">
                <a:solidFill>
                  <a:schemeClr val="bg1"/>
                </a:solidFill>
                <a:latin typeface="微软雅黑" panose="020B0503020204020204" pitchFamily="34" charset="-122"/>
                <a:cs typeface="Aparajita" panose="020B0604020202020204" pitchFamily="34" charset="0"/>
              </a:endParaRP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3100" dirty="0" smtClean="0">
                  <a:solidFill>
                    <a:schemeClr val="accent1"/>
                  </a:solidFill>
                  <a:latin typeface="微软雅黑" panose="020B0503020204020204" pitchFamily="34" charset="-122"/>
                  <a:cs typeface="Aparajita" panose="020B0604020202020204" pitchFamily="34" charset="0"/>
                </a:rPr>
                <a:t>-------</a:t>
              </a:r>
              <a:r>
                <a:rPr lang="zh-CN" altLang="en-US" sz="3100" dirty="0" smtClean="0">
                  <a:solidFill>
                    <a:schemeClr val="accent1"/>
                  </a:solidFill>
                  <a:latin typeface="微软雅黑" panose="020B0503020204020204" pitchFamily="34" charset="-122"/>
                  <a:cs typeface="Aparajita" panose="020B0604020202020204" pitchFamily="34" charset="0"/>
                </a:rPr>
                <a:t>之 </a:t>
              </a:r>
              <a:r>
                <a:rPr lang="zh-CN" altLang="en-US" sz="3100" dirty="0">
                  <a:solidFill>
                    <a:schemeClr val="accent1"/>
                  </a:solidFill>
                  <a:latin typeface="微软雅黑" panose="020B0503020204020204" pitchFamily="34" charset="-122"/>
                  <a:cs typeface="Aparajita" panose="020B0604020202020204" pitchFamily="34" charset="0"/>
                </a:rPr>
                <a:t>快速</a:t>
              </a:r>
              <a:r>
                <a:rPr lang="zh-CN" altLang="en-US" sz="3100" dirty="0" smtClean="0">
                  <a:solidFill>
                    <a:schemeClr val="accent1"/>
                  </a:solidFill>
                  <a:latin typeface="微软雅黑" panose="020B0503020204020204" pitchFamily="34" charset="-122"/>
                  <a:cs typeface="Aparajita" panose="020B0604020202020204" pitchFamily="34" charset="0"/>
                </a:rPr>
                <a:t>排序</a:t>
              </a:r>
              <a:endParaRPr lang="en-US" sz="3100" dirty="0">
                <a:solidFill>
                  <a:schemeClr val="accent1"/>
                </a:solidFill>
                <a:latin typeface="微软雅黑" panose="020B0503020204020204" pitchFamily="34" charset="-122"/>
                <a:cs typeface="Aparajita" panose="020B0604020202020204" pitchFamily="34" charset="0"/>
              </a:endParaRPr>
            </a:p>
          </p:txBody>
        </p:sp>
      </p:grpSp>
      <p:graphicFrame>
        <p:nvGraphicFramePr>
          <p:cNvPr id="46" name="图表 45"/>
          <p:cNvGraphicFramePr/>
          <p:nvPr>
            <p:extLst>
              <p:ext uri="{D42A27DB-BD31-4B8C-83A1-F6EECF244321}">
                <p14:modId xmlns:p14="http://schemas.microsoft.com/office/powerpoint/2010/main" val="1173228523"/>
              </p:ext>
            </p:extLst>
          </p:nvPr>
        </p:nvGraphicFramePr>
        <p:xfrm>
          <a:off x="88659" y="3440901"/>
          <a:ext cx="12523360" cy="71993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表格 28"/>
          <p:cNvGraphicFramePr>
            <a:graphicFrameLocks noGrp="1"/>
          </p:cNvGraphicFramePr>
          <p:nvPr>
            <p:extLst>
              <p:ext uri="{D42A27DB-BD31-4B8C-83A1-F6EECF244321}">
                <p14:modId xmlns:p14="http://schemas.microsoft.com/office/powerpoint/2010/main" val="2282227065"/>
              </p:ext>
            </p:extLst>
          </p:nvPr>
        </p:nvGraphicFramePr>
        <p:xfrm>
          <a:off x="189745" y="1590068"/>
          <a:ext cx="12857454" cy="1485644"/>
        </p:xfrm>
        <a:graphic>
          <a:graphicData uri="http://schemas.openxmlformats.org/drawingml/2006/table">
            <a:tbl>
              <a:tblPr firstRow="1" firstCol="1" bandRow="1">
                <a:tableStyleId>{5C22544A-7EE6-4342-B048-85BDC9FD1C3A}</a:tableStyleId>
              </a:tblPr>
              <a:tblGrid>
                <a:gridCol w="1428606"/>
                <a:gridCol w="1428606"/>
                <a:gridCol w="1428606"/>
                <a:gridCol w="1428606"/>
                <a:gridCol w="1428606"/>
                <a:gridCol w="1428606"/>
                <a:gridCol w="1428606"/>
                <a:gridCol w="1428606"/>
                <a:gridCol w="1428606"/>
              </a:tblGrid>
              <a:tr h="742822">
                <a:tc>
                  <a:txBody>
                    <a:bodyPr/>
                    <a:lstStyle/>
                    <a:p>
                      <a:pPr algn="l">
                        <a:spcAft>
                          <a:spcPts val="0"/>
                        </a:spcAft>
                      </a:pPr>
                      <a:r>
                        <a:rPr lang="en-US" sz="2400" kern="0" dirty="0">
                          <a:effectLst/>
                        </a:rPr>
                        <a:t>N</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20000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30000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40000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50000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60000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70000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dirty="0">
                          <a:effectLst/>
                        </a:rPr>
                        <a:t>80000</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r>
              <a:tr h="742822">
                <a:tc>
                  <a:txBody>
                    <a:bodyPr/>
                    <a:lstStyle/>
                    <a:p>
                      <a:pPr algn="l">
                        <a:spcAft>
                          <a:spcPts val="0"/>
                        </a:spcAft>
                      </a:pPr>
                      <a:r>
                        <a:rPr lang="en-US" sz="2400" kern="0">
                          <a:effectLst/>
                        </a:rPr>
                        <a:t>Time/ms</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0.6</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1.25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dirty="0">
                          <a:effectLst/>
                        </a:rPr>
                        <a:t>1.85</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dirty="0" smtClean="0">
                          <a:effectLst/>
                        </a:rPr>
                        <a:t>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dirty="0" smtClean="0">
                          <a:effectLst/>
                        </a:rPr>
                        <a:t>3.55</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dirty="0" smtClean="0">
                          <a:effectLst/>
                        </a:rPr>
                        <a:t>4</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4.75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dirty="0">
                          <a:effectLst/>
                        </a:rPr>
                        <a:t>5.65</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22408341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0-#ppt_w/2"/>
                                          </p:val>
                                        </p:tav>
                                        <p:tav tm="100000">
                                          <p:val>
                                            <p:strVal val="#ppt_x"/>
                                          </p:val>
                                        </p:tav>
                                      </p:tavLst>
                                    </p:anim>
                                    <p:anim calcmode="lin" valueType="num">
                                      <p:cBhvr additive="base">
                                        <p:cTn id="24" dur="500" fill="hold"/>
                                        <p:tgtEl>
                                          <p:spTgt spid="40"/>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3867138" y="4840932"/>
            <a:ext cx="1546697" cy="1547100"/>
            <a:chOff x="5222775" y="1833299"/>
            <a:chExt cx="618294" cy="618294"/>
          </a:xfrm>
        </p:grpSpPr>
        <p:sp>
          <p:nvSpPr>
            <p:cNvPr id="22" name="Oval 21"/>
            <p:cNvSpPr/>
            <p:nvPr/>
          </p:nvSpPr>
          <p:spPr>
            <a:xfrm>
              <a:off x="5222775" y="1833299"/>
              <a:ext cx="618294" cy="61829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latin typeface="微软雅黑" panose="020B0503020204020204" pitchFamily="34" charset="-122"/>
              </a:endParaRPr>
            </a:p>
          </p:txBody>
        </p:sp>
        <p:sp>
          <p:nvSpPr>
            <p:cNvPr id="23" name="TextBox 22"/>
            <p:cNvSpPr txBox="1"/>
            <p:nvPr/>
          </p:nvSpPr>
          <p:spPr>
            <a:xfrm>
              <a:off x="5283586" y="1856521"/>
              <a:ext cx="436880" cy="438565"/>
            </a:xfrm>
            <a:prstGeom prst="rect">
              <a:avLst/>
            </a:prstGeom>
            <a:noFill/>
          </p:spPr>
          <p:txBody>
            <a:bodyPr wrap="square" lIns="91420" tIns="45709" rIns="91420" bIns="45709" rtlCol="0">
              <a:spAutoFit/>
            </a:bodyPr>
            <a:lstStyle/>
            <a:p>
              <a:pPr algn="ctr"/>
              <a:r>
                <a:rPr lang="tr-TR" sz="6400" dirty="0">
                  <a:solidFill>
                    <a:schemeClr val="bg1"/>
                  </a:solidFill>
                  <a:latin typeface="Sosa Regular"/>
                  <a:cs typeface="Sosa Regular"/>
                </a:rPr>
                <a:t>Ý</a:t>
              </a:r>
              <a:endParaRPr lang="en-US" sz="6400" dirty="0">
                <a:latin typeface="微软雅黑" panose="020B0503020204020204" pitchFamily="34" charset="-122"/>
              </a:endParaRPr>
            </a:p>
          </p:txBody>
        </p:sp>
      </p:grpSp>
      <p:sp>
        <p:nvSpPr>
          <p:cNvPr id="7" name="Freeform 2"/>
          <p:cNvSpPr>
            <a:spLocks noChangeArrowheads="1"/>
          </p:cNvSpPr>
          <p:nvPr/>
        </p:nvSpPr>
        <p:spPr bwMode="auto">
          <a:xfrm rot="5400000">
            <a:off x="16083200" y="5810248"/>
            <a:ext cx="2264156" cy="3193388"/>
          </a:xfrm>
          <a:custGeom>
            <a:avLst/>
            <a:gdLst>
              <a:gd name="T0" fmla="*/ 750 w 2187"/>
              <a:gd name="T1" fmla="*/ 0 h 2438"/>
              <a:gd name="T2" fmla="*/ 750 w 2187"/>
              <a:gd name="T3" fmla="*/ 0 h 2438"/>
              <a:gd name="T4" fmla="*/ 2186 w 2187"/>
              <a:gd name="T5" fmla="*/ 1187 h 2438"/>
              <a:gd name="T6" fmla="*/ 719 w 2187"/>
              <a:gd name="T7" fmla="*/ 2437 h 2438"/>
              <a:gd name="T8" fmla="*/ 0 w 2187"/>
              <a:gd name="T9" fmla="*/ 2437 h 2438"/>
              <a:gd name="T10" fmla="*/ 469 w 2187"/>
              <a:gd name="T11" fmla="*/ 2437 h 2438"/>
              <a:gd name="T12" fmla="*/ 469 w 2187"/>
              <a:gd name="T13" fmla="*/ 2031 h 2438"/>
              <a:gd name="T14" fmla="*/ 750 w 2187"/>
              <a:gd name="T15" fmla="*/ 2031 h 2438"/>
              <a:gd name="T16" fmla="*/ 1843 w 2187"/>
              <a:gd name="T17" fmla="*/ 1218 h 2438"/>
              <a:gd name="T18" fmla="*/ 750 w 2187"/>
              <a:gd name="T19" fmla="*/ 437 h 2438"/>
              <a:gd name="T20" fmla="*/ 469 w 2187"/>
              <a:gd name="T21" fmla="*/ 437 h 2438"/>
              <a:gd name="T22" fmla="*/ 0 w 2187"/>
              <a:gd name="T23" fmla="*/ 437 h 2438"/>
              <a:gd name="T24" fmla="*/ 0 w 2187"/>
              <a:gd name="T25" fmla="*/ 0 h 2438"/>
              <a:gd name="T26" fmla="*/ 750 w 2187"/>
              <a:gd name="T27"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7" h="2438">
                <a:moveTo>
                  <a:pt x="750" y="0"/>
                </a:moveTo>
                <a:lnTo>
                  <a:pt x="750" y="0"/>
                </a:lnTo>
                <a:cubicBezTo>
                  <a:pt x="1780" y="0"/>
                  <a:pt x="2186" y="500"/>
                  <a:pt x="2186" y="1187"/>
                </a:cubicBezTo>
                <a:cubicBezTo>
                  <a:pt x="2186" y="1906"/>
                  <a:pt x="1749" y="2437"/>
                  <a:pt x="719" y="2437"/>
                </a:cubicBezTo>
                <a:cubicBezTo>
                  <a:pt x="0" y="2437"/>
                  <a:pt x="0" y="2437"/>
                  <a:pt x="0" y="2437"/>
                </a:cubicBezTo>
                <a:cubicBezTo>
                  <a:pt x="469" y="2437"/>
                  <a:pt x="469" y="2437"/>
                  <a:pt x="469" y="2437"/>
                </a:cubicBezTo>
                <a:cubicBezTo>
                  <a:pt x="469" y="2031"/>
                  <a:pt x="469" y="2031"/>
                  <a:pt x="469" y="2031"/>
                </a:cubicBezTo>
                <a:cubicBezTo>
                  <a:pt x="750" y="2031"/>
                  <a:pt x="750" y="2031"/>
                  <a:pt x="750" y="2031"/>
                </a:cubicBezTo>
                <a:cubicBezTo>
                  <a:pt x="1499" y="2031"/>
                  <a:pt x="1843" y="1687"/>
                  <a:pt x="1843" y="1218"/>
                </a:cubicBezTo>
                <a:cubicBezTo>
                  <a:pt x="1843" y="750"/>
                  <a:pt x="1499" y="437"/>
                  <a:pt x="750" y="437"/>
                </a:cubicBezTo>
                <a:cubicBezTo>
                  <a:pt x="469" y="437"/>
                  <a:pt x="469" y="437"/>
                  <a:pt x="469" y="437"/>
                </a:cubicBezTo>
                <a:cubicBezTo>
                  <a:pt x="0" y="437"/>
                  <a:pt x="0" y="437"/>
                  <a:pt x="0" y="437"/>
                </a:cubicBezTo>
                <a:cubicBezTo>
                  <a:pt x="0" y="0"/>
                  <a:pt x="0" y="0"/>
                  <a:pt x="0" y="0"/>
                </a:cubicBezTo>
                <a:lnTo>
                  <a:pt x="750" y="0"/>
                </a:lnTo>
              </a:path>
            </a:pathLst>
          </a:custGeom>
          <a:solidFill>
            <a:schemeClr val="accent5"/>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8" name="Freeform 3"/>
          <p:cNvSpPr>
            <a:spLocks noChangeArrowheads="1"/>
          </p:cNvSpPr>
          <p:nvPr/>
        </p:nvSpPr>
        <p:spPr bwMode="auto">
          <a:xfrm rot="5400000">
            <a:off x="12724946" y="4237669"/>
            <a:ext cx="3656426" cy="3193386"/>
          </a:xfrm>
          <a:custGeom>
            <a:avLst/>
            <a:gdLst>
              <a:gd name="T0" fmla="*/ 2657 w 3532"/>
              <a:gd name="T1" fmla="*/ 0 h 2437"/>
              <a:gd name="T2" fmla="*/ 2657 w 3532"/>
              <a:gd name="T3" fmla="*/ 0 h 2437"/>
              <a:gd name="T4" fmla="*/ 2657 w 3532"/>
              <a:gd name="T5" fmla="*/ 406 h 2437"/>
              <a:gd name="T6" fmla="*/ 2188 w 3532"/>
              <a:gd name="T7" fmla="*/ 406 h 2437"/>
              <a:gd name="T8" fmla="*/ 1469 w 3532"/>
              <a:gd name="T9" fmla="*/ 406 h 2437"/>
              <a:gd name="T10" fmla="*/ 375 w 3532"/>
              <a:gd name="T11" fmla="*/ 1187 h 2437"/>
              <a:gd name="T12" fmla="*/ 1469 w 3532"/>
              <a:gd name="T13" fmla="*/ 2000 h 2437"/>
              <a:gd name="T14" fmla="*/ 1750 w 3532"/>
              <a:gd name="T15" fmla="*/ 2000 h 2437"/>
              <a:gd name="T16" fmla="*/ 1750 w 3532"/>
              <a:gd name="T17" fmla="*/ 2436 h 2437"/>
              <a:gd name="T18" fmla="*/ 3531 w 3532"/>
              <a:gd name="T19" fmla="*/ 2436 h 2437"/>
              <a:gd name="T20" fmla="*/ 1500 w 3532"/>
              <a:gd name="T21" fmla="*/ 2436 h 2437"/>
              <a:gd name="T22" fmla="*/ 0 w 3532"/>
              <a:gd name="T23" fmla="*/ 1187 h 2437"/>
              <a:gd name="T24" fmla="*/ 1469 w 3532"/>
              <a:gd name="T25" fmla="*/ 0 h 2437"/>
              <a:gd name="T26" fmla="*/ 2657 w 3532"/>
              <a:gd name="T27"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32" h="2437">
                <a:moveTo>
                  <a:pt x="2657" y="0"/>
                </a:moveTo>
                <a:lnTo>
                  <a:pt x="2657" y="0"/>
                </a:lnTo>
                <a:cubicBezTo>
                  <a:pt x="2657" y="406"/>
                  <a:pt x="2657" y="406"/>
                  <a:pt x="2657" y="406"/>
                </a:cubicBezTo>
                <a:cubicBezTo>
                  <a:pt x="2188" y="406"/>
                  <a:pt x="2188" y="406"/>
                  <a:pt x="2188" y="406"/>
                </a:cubicBezTo>
                <a:cubicBezTo>
                  <a:pt x="1469" y="406"/>
                  <a:pt x="1469" y="406"/>
                  <a:pt x="1469" y="406"/>
                </a:cubicBezTo>
                <a:cubicBezTo>
                  <a:pt x="688" y="406"/>
                  <a:pt x="375" y="750"/>
                  <a:pt x="375" y="1187"/>
                </a:cubicBezTo>
                <a:cubicBezTo>
                  <a:pt x="375" y="1687"/>
                  <a:pt x="719" y="2000"/>
                  <a:pt x="1469" y="2000"/>
                </a:cubicBezTo>
                <a:cubicBezTo>
                  <a:pt x="1750" y="2000"/>
                  <a:pt x="1750" y="2000"/>
                  <a:pt x="1750" y="2000"/>
                </a:cubicBezTo>
                <a:cubicBezTo>
                  <a:pt x="1750" y="2436"/>
                  <a:pt x="1750" y="2436"/>
                  <a:pt x="1750" y="2436"/>
                </a:cubicBezTo>
                <a:cubicBezTo>
                  <a:pt x="3531" y="2436"/>
                  <a:pt x="3531" y="2436"/>
                  <a:pt x="3531" y="2436"/>
                </a:cubicBezTo>
                <a:cubicBezTo>
                  <a:pt x="1500" y="2436"/>
                  <a:pt x="1500" y="2436"/>
                  <a:pt x="1500" y="2436"/>
                </a:cubicBezTo>
                <a:cubicBezTo>
                  <a:pt x="438" y="2436"/>
                  <a:pt x="0" y="1906"/>
                  <a:pt x="0" y="1187"/>
                </a:cubicBezTo>
                <a:cubicBezTo>
                  <a:pt x="0" y="500"/>
                  <a:pt x="407" y="0"/>
                  <a:pt x="1469" y="0"/>
                </a:cubicBezTo>
                <a:lnTo>
                  <a:pt x="2657" y="0"/>
                </a:lnTo>
              </a:path>
            </a:pathLst>
          </a:custGeom>
          <a:solidFill>
            <a:schemeClr val="accent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9" name="Freeform 4"/>
          <p:cNvSpPr>
            <a:spLocks noChangeArrowheads="1"/>
          </p:cNvSpPr>
          <p:nvPr/>
        </p:nvSpPr>
        <p:spPr bwMode="auto">
          <a:xfrm rot="5400000">
            <a:off x="10099014" y="6013717"/>
            <a:ext cx="3624474" cy="3233810"/>
          </a:xfrm>
          <a:custGeom>
            <a:avLst/>
            <a:gdLst>
              <a:gd name="T0" fmla="*/ 2062 w 3500"/>
              <a:gd name="T1" fmla="*/ 0 h 2469"/>
              <a:gd name="T2" fmla="*/ 2062 w 3500"/>
              <a:gd name="T3" fmla="*/ 0 h 2469"/>
              <a:gd name="T4" fmla="*/ 3499 w 3500"/>
              <a:gd name="T5" fmla="*/ 1186 h 2469"/>
              <a:gd name="T6" fmla="*/ 2031 w 3500"/>
              <a:gd name="T7" fmla="*/ 2468 h 2469"/>
              <a:gd name="T8" fmla="*/ 0 w 3500"/>
              <a:gd name="T9" fmla="*/ 2468 h 2469"/>
              <a:gd name="T10" fmla="*/ 1781 w 3500"/>
              <a:gd name="T11" fmla="*/ 2468 h 2469"/>
              <a:gd name="T12" fmla="*/ 1781 w 3500"/>
              <a:gd name="T13" fmla="*/ 2030 h 2469"/>
              <a:gd name="T14" fmla="*/ 2062 w 3500"/>
              <a:gd name="T15" fmla="*/ 2030 h 2469"/>
              <a:gd name="T16" fmla="*/ 3156 w 3500"/>
              <a:gd name="T17" fmla="*/ 1218 h 2469"/>
              <a:gd name="T18" fmla="*/ 2062 w 3500"/>
              <a:gd name="T19" fmla="*/ 436 h 2469"/>
              <a:gd name="T20" fmla="*/ 1781 w 3500"/>
              <a:gd name="T21" fmla="*/ 436 h 2469"/>
              <a:gd name="T22" fmla="*/ 0 w 3500"/>
              <a:gd name="T23" fmla="*/ 436 h 2469"/>
              <a:gd name="T24" fmla="*/ 0 w 3500"/>
              <a:gd name="T25" fmla="*/ 0 h 2469"/>
              <a:gd name="T26" fmla="*/ 2062 w 3500"/>
              <a:gd name="T2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00" h="2469">
                <a:moveTo>
                  <a:pt x="2062" y="0"/>
                </a:moveTo>
                <a:lnTo>
                  <a:pt x="2062" y="0"/>
                </a:lnTo>
                <a:cubicBezTo>
                  <a:pt x="3093" y="0"/>
                  <a:pt x="3499" y="530"/>
                  <a:pt x="3499" y="1186"/>
                </a:cubicBezTo>
                <a:cubicBezTo>
                  <a:pt x="3499" y="1905"/>
                  <a:pt x="3062" y="2468"/>
                  <a:pt x="2031" y="2468"/>
                </a:cubicBezTo>
                <a:cubicBezTo>
                  <a:pt x="0" y="2468"/>
                  <a:pt x="0" y="2468"/>
                  <a:pt x="0" y="2468"/>
                </a:cubicBezTo>
                <a:cubicBezTo>
                  <a:pt x="1781" y="2468"/>
                  <a:pt x="1781" y="2468"/>
                  <a:pt x="1781" y="2468"/>
                </a:cubicBezTo>
                <a:cubicBezTo>
                  <a:pt x="1781" y="2030"/>
                  <a:pt x="1781" y="2030"/>
                  <a:pt x="1781" y="2030"/>
                </a:cubicBezTo>
                <a:cubicBezTo>
                  <a:pt x="2062" y="2030"/>
                  <a:pt x="2062" y="2030"/>
                  <a:pt x="2062" y="2030"/>
                </a:cubicBezTo>
                <a:cubicBezTo>
                  <a:pt x="2812" y="2030"/>
                  <a:pt x="3156" y="1718"/>
                  <a:pt x="3156" y="1218"/>
                </a:cubicBezTo>
                <a:cubicBezTo>
                  <a:pt x="3156" y="780"/>
                  <a:pt x="2812" y="436"/>
                  <a:pt x="2062" y="436"/>
                </a:cubicBezTo>
                <a:cubicBezTo>
                  <a:pt x="1781" y="436"/>
                  <a:pt x="1781" y="436"/>
                  <a:pt x="1781" y="436"/>
                </a:cubicBezTo>
                <a:cubicBezTo>
                  <a:pt x="0" y="436"/>
                  <a:pt x="0" y="436"/>
                  <a:pt x="0" y="436"/>
                </a:cubicBezTo>
                <a:cubicBezTo>
                  <a:pt x="0" y="0"/>
                  <a:pt x="0" y="0"/>
                  <a:pt x="0" y="0"/>
                </a:cubicBezTo>
                <a:lnTo>
                  <a:pt x="2062" y="0"/>
                </a:lnTo>
              </a:path>
            </a:pathLst>
          </a:custGeom>
          <a:solidFill>
            <a:schemeClr val="accent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0" name="Freeform 5"/>
          <p:cNvSpPr>
            <a:spLocks noChangeArrowheads="1"/>
          </p:cNvSpPr>
          <p:nvPr/>
        </p:nvSpPr>
        <p:spPr bwMode="auto">
          <a:xfrm rot="5400000">
            <a:off x="6800984" y="4883595"/>
            <a:ext cx="4948276" cy="3193386"/>
          </a:xfrm>
          <a:custGeom>
            <a:avLst/>
            <a:gdLst>
              <a:gd name="T0" fmla="*/ 1750 w 4782"/>
              <a:gd name="T1" fmla="*/ 2438 h 2439"/>
              <a:gd name="T2" fmla="*/ 1750 w 4782"/>
              <a:gd name="T3" fmla="*/ 2438 h 2439"/>
              <a:gd name="T4" fmla="*/ 1750 w 4782"/>
              <a:gd name="T5" fmla="*/ 2000 h 2439"/>
              <a:gd name="T6" fmla="*/ 1469 w 4782"/>
              <a:gd name="T7" fmla="*/ 2000 h 2439"/>
              <a:gd name="T8" fmla="*/ 375 w 4782"/>
              <a:gd name="T9" fmla="*/ 1188 h 2439"/>
              <a:gd name="T10" fmla="*/ 1469 w 4782"/>
              <a:gd name="T11" fmla="*/ 438 h 2439"/>
              <a:gd name="T12" fmla="*/ 1750 w 4782"/>
              <a:gd name="T13" fmla="*/ 438 h 2439"/>
              <a:gd name="T14" fmla="*/ 3531 w 4782"/>
              <a:gd name="T15" fmla="*/ 438 h 2439"/>
              <a:gd name="T16" fmla="*/ 3531 w 4782"/>
              <a:gd name="T17" fmla="*/ 0 h 2439"/>
              <a:gd name="T18" fmla="*/ 1469 w 4782"/>
              <a:gd name="T19" fmla="*/ 0 h 2439"/>
              <a:gd name="T20" fmla="*/ 0 w 4782"/>
              <a:gd name="T21" fmla="*/ 1188 h 2439"/>
              <a:gd name="T22" fmla="*/ 1500 w 4782"/>
              <a:gd name="T23" fmla="*/ 2438 h 2439"/>
              <a:gd name="T24" fmla="*/ 4781 w 4782"/>
              <a:gd name="T25" fmla="*/ 2438 h 2439"/>
              <a:gd name="T26" fmla="*/ 1750 w 4782"/>
              <a:gd name="T27" fmla="*/ 2438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2" h="2439">
                <a:moveTo>
                  <a:pt x="1750" y="2438"/>
                </a:moveTo>
                <a:lnTo>
                  <a:pt x="1750" y="2438"/>
                </a:lnTo>
                <a:cubicBezTo>
                  <a:pt x="1750" y="2000"/>
                  <a:pt x="1750" y="2000"/>
                  <a:pt x="1750" y="2000"/>
                </a:cubicBezTo>
                <a:cubicBezTo>
                  <a:pt x="1469" y="2000"/>
                  <a:pt x="1469" y="2000"/>
                  <a:pt x="1469" y="2000"/>
                </a:cubicBezTo>
                <a:cubicBezTo>
                  <a:pt x="719" y="2000"/>
                  <a:pt x="375" y="1688"/>
                  <a:pt x="375" y="1188"/>
                </a:cubicBezTo>
                <a:cubicBezTo>
                  <a:pt x="375" y="750"/>
                  <a:pt x="688" y="438"/>
                  <a:pt x="1469" y="438"/>
                </a:cubicBezTo>
                <a:cubicBezTo>
                  <a:pt x="1750" y="438"/>
                  <a:pt x="1750" y="438"/>
                  <a:pt x="1750" y="438"/>
                </a:cubicBezTo>
                <a:cubicBezTo>
                  <a:pt x="3531" y="438"/>
                  <a:pt x="3531" y="438"/>
                  <a:pt x="3531" y="438"/>
                </a:cubicBezTo>
                <a:cubicBezTo>
                  <a:pt x="3531" y="0"/>
                  <a:pt x="3531" y="0"/>
                  <a:pt x="3531" y="0"/>
                </a:cubicBezTo>
                <a:cubicBezTo>
                  <a:pt x="1469" y="0"/>
                  <a:pt x="1469" y="0"/>
                  <a:pt x="1469" y="0"/>
                </a:cubicBezTo>
                <a:cubicBezTo>
                  <a:pt x="407" y="0"/>
                  <a:pt x="0" y="500"/>
                  <a:pt x="0" y="1188"/>
                </a:cubicBezTo>
                <a:cubicBezTo>
                  <a:pt x="0" y="1906"/>
                  <a:pt x="438" y="2438"/>
                  <a:pt x="1500" y="2438"/>
                </a:cubicBezTo>
                <a:cubicBezTo>
                  <a:pt x="4781" y="2438"/>
                  <a:pt x="4781" y="2438"/>
                  <a:pt x="4781" y="2438"/>
                </a:cubicBezTo>
                <a:lnTo>
                  <a:pt x="1750" y="2438"/>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1" name="Freeform 6"/>
          <p:cNvSpPr>
            <a:spLocks noChangeArrowheads="1"/>
          </p:cNvSpPr>
          <p:nvPr/>
        </p:nvSpPr>
        <p:spPr bwMode="auto">
          <a:xfrm rot="5400000">
            <a:off x="3258731" y="5769499"/>
            <a:ext cx="6760512" cy="3233810"/>
          </a:xfrm>
          <a:custGeom>
            <a:avLst/>
            <a:gdLst>
              <a:gd name="T0" fmla="*/ 5062 w 6532"/>
              <a:gd name="T1" fmla="*/ 0 h 2470"/>
              <a:gd name="T2" fmla="*/ 5062 w 6532"/>
              <a:gd name="T3" fmla="*/ 0 h 2470"/>
              <a:gd name="T4" fmla="*/ 6531 w 6532"/>
              <a:gd name="T5" fmla="*/ 1219 h 2470"/>
              <a:gd name="T6" fmla="*/ 5062 w 6532"/>
              <a:gd name="T7" fmla="*/ 2469 h 2470"/>
              <a:gd name="T8" fmla="*/ 0 w 6532"/>
              <a:gd name="T9" fmla="*/ 2469 h 2470"/>
              <a:gd name="T10" fmla="*/ 0 w 6532"/>
              <a:gd name="T11" fmla="*/ 2031 h 2470"/>
              <a:gd name="T12" fmla="*/ 5062 w 6532"/>
              <a:gd name="T13" fmla="*/ 2031 h 2470"/>
              <a:gd name="T14" fmla="*/ 6156 w 6532"/>
              <a:gd name="T15" fmla="*/ 1219 h 2470"/>
              <a:gd name="T16" fmla="*/ 5062 w 6532"/>
              <a:gd name="T17" fmla="*/ 438 h 2470"/>
              <a:gd name="T18" fmla="*/ 4781 w 6532"/>
              <a:gd name="T19" fmla="*/ 438 h 2470"/>
              <a:gd name="T20" fmla="*/ 1750 w 6532"/>
              <a:gd name="T21" fmla="*/ 438 h 2470"/>
              <a:gd name="T22" fmla="*/ 1750 w 6532"/>
              <a:gd name="T23" fmla="*/ 0 h 2470"/>
              <a:gd name="T24" fmla="*/ 5062 w 6532"/>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2" h="2470">
                <a:moveTo>
                  <a:pt x="5062" y="0"/>
                </a:moveTo>
                <a:lnTo>
                  <a:pt x="5062" y="0"/>
                </a:lnTo>
                <a:cubicBezTo>
                  <a:pt x="6124" y="0"/>
                  <a:pt x="6531" y="531"/>
                  <a:pt x="6531" y="1219"/>
                </a:cubicBezTo>
                <a:cubicBezTo>
                  <a:pt x="6531" y="1937"/>
                  <a:pt x="6093" y="2469"/>
                  <a:pt x="5062" y="2469"/>
                </a:cubicBezTo>
                <a:cubicBezTo>
                  <a:pt x="0" y="2469"/>
                  <a:pt x="0" y="2469"/>
                  <a:pt x="0" y="2469"/>
                </a:cubicBezTo>
                <a:cubicBezTo>
                  <a:pt x="0" y="2031"/>
                  <a:pt x="0" y="2031"/>
                  <a:pt x="0" y="2031"/>
                </a:cubicBezTo>
                <a:cubicBezTo>
                  <a:pt x="5062" y="2031"/>
                  <a:pt x="5062" y="2031"/>
                  <a:pt x="5062" y="2031"/>
                </a:cubicBezTo>
                <a:cubicBezTo>
                  <a:pt x="5843" y="2031"/>
                  <a:pt x="6156" y="1719"/>
                  <a:pt x="6156" y="1219"/>
                </a:cubicBezTo>
                <a:cubicBezTo>
                  <a:pt x="6156" y="781"/>
                  <a:pt x="5843" y="438"/>
                  <a:pt x="5062" y="438"/>
                </a:cubicBezTo>
                <a:cubicBezTo>
                  <a:pt x="4781" y="438"/>
                  <a:pt x="4781" y="438"/>
                  <a:pt x="4781" y="438"/>
                </a:cubicBezTo>
                <a:cubicBezTo>
                  <a:pt x="1750" y="438"/>
                  <a:pt x="1750" y="438"/>
                  <a:pt x="1750" y="438"/>
                </a:cubicBezTo>
                <a:cubicBezTo>
                  <a:pt x="1750" y="0"/>
                  <a:pt x="1750" y="0"/>
                  <a:pt x="1750" y="0"/>
                </a:cubicBezTo>
                <a:lnTo>
                  <a:pt x="5062" y="0"/>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3" name="Oval 12"/>
          <p:cNvSpPr/>
          <p:nvPr/>
        </p:nvSpPr>
        <p:spPr>
          <a:xfrm>
            <a:off x="5948203" y="8426608"/>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6" name="Oval 15"/>
          <p:cNvSpPr/>
          <p:nvPr/>
        </p:nvSpPr>
        <p:spPr>
          <a:xfrm>
            <a:off x="8591446" y="4840932"/>
            <a:ext cx="1546697" cy="15471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9" name="Oval 18"/>
          <p:cNvSpPr/>
          <p:nvPr/>
        </p:nvSpPr>
        <p:spPr>
          <a:xfrm>
            <a:off x="11231968" y="7254900"/>
            <a:ext cx="1546697" cy="15471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28" name="Oval 27"/>
          <p:cNvSpPr/>
          <p:nvPr/>
        </p:nvSpPr>
        <p:spPr>
          <a:xfrm>
            <a:off x="16550359" y="6369206"/>
            <a:ext cx="1546697" cy="15471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1" name="Oval 30"/>
          <p:cNvSpPr/>
          <p:nvPr/>
        </p:nvSpPr>
        <p:spPr>
          <a:xfrm>
            <a:off x="3279542" y="4068864"/>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3" name="TextBox 32"/>
          <p:cNvSpPr txBox="1"/>
          <p:nvPr/>
        </p:nvSpPr>
        <p:spPr>
          <a:xfrm>
            <a:off x="2365739" y="5698229"/>
            <a:ext cx="2719372" cy="738551"/>
          </a:xfrm>
          <a:prstGeom prst="rect">
            <a:avLst/>
          </a:prstGeom>
          <a:noFill/>
        </p:spPr>
        <p:txBody>
          <a:bodyPr vert="horz" wrap="square" lIns="243731" tIns="121864" rIns="243731" bIns="121864" rtlCol="0">
            <a:spAutoFit/>
          </a:bodyPr>
          <a:lstStyle/>
          <a:p>
            <a:pPr algn="ctr"/>
            <a:r>
              <a:rPr lang="en-US" altLang="zh-CN" sz="3200" dirty="0">
                <a:solidFill>
                  <a:schemeClr val="accent3">
                    <a:lumMod val="75000"/>
                  </a:schemeClr>
                </a:solidFill>
                <a:latin typeface="微软雅黑" panose="020B0503020204020204" pitchFamily="34" charset="-122"/>
                <a:cs typeface="Aparajita" panose="020B0604020202020204" pitchFamily="34" charset="0"/>
              </a:rPr>
              <a:t>6</a:t>
            </a:r>
            <a:r>
              <a:rPr lang="en-US" altLang="zh-CN" sz="3200" dirty="0">
                <a:solidFill>
                  <a:schemeClr val="tx1">
                    <a:lumMod val="75000"/>
                  </a:schemeClr>
                </a:solidFill>
                <a:latin typeface="微软雅黑" panose="020B0503020204020204" pitchFamily="34" charset="-122"/>
                <a:cs typeface="Aparajita" panose="020B0604020202020204" pitchFamily="34" charset="0"/>
              </a:rPr>
              <a:t> </a:t>
            </a:r>
            <a:r>
              <a:rPr lang="en-US" altLang="zh-CN" sz="3200" dirty="0">
                <a:solidFill>
                  <a:srgbClr val="FF0000"/>
                </a:solidFill>
                <a:latin typeface="微软雅黑" panose="020B0503020204020204" pitchFamily="34" charset="-122"/>
                <a:cs typeface="Aparajita" panose="020B0604020202020204" pitchFamily="34" charset="0"/>
              </a:rPr>
              <a:t>4 </a:t>
            </a:r>
            <a:r>
              <a:rPr lang="en-US" altLang="zh-CN" sz="3200" dirty="0">
                <a:latin typeface="微软雅黑" panose="020B0503020204020204" pitchFamily="34" charset="-122"/>
                <a:cs typeface="Aparajita" panose="020B0604020202020204" pitchFamily="34" charset="0"/>
              </a:rPr>
              <a:t>8 2 1 9</a:t>
            </a:r>
          </a:p>
        </p:txBody>
      </p:sp>
      <p:sp>
        <p:nvSpPr>
          <p:cNvPr id="34" name="TextBox 33"/>
          <p:cNvSpPr txBox="1"/>
          <p:nvPr/>
        </p:nvSpPr>
        <p:spPr>
          <a:xfrm>
            <a:off x="5513765" y="7614464"/>
            <a:ext cx="2323045" cy="676995"/>
          </a:xfrm>
          <a:prstGeom prst="rect">
            <a:avLst/>
          </a:prstGeom>
          <a:noFill/>
        </p:spPr>
        <p:txBody>
          <a:bodyPr vert="horz" wrap="square" lIns="243731" tIns="121864" rIns="243731" bIns="121864" rtlCol="0">
            <a:spAutoFit/>
          </a:bodyPr>
          <a:lstStyle/>
          <a:p>
            <a:pPr algn="ctr"/>
            <a:r>
              <a:rPr lang="en-US" altLang="zh-CN" sz="2800" dirty="0" smtClean="0">
                <a:solidFill>
                  <a:schemeClr val="accent3">
                    <a:lumMod val="75000"/>
                  </a:schemeClr>
                </a:solidFill>
                <a:latin typeface="微软雅黑" panose="020B0503020204020204" pitchFamily="34" charset="-122"/>
                <a:cs typeface="Aparajita" panose="020B0604020202020204" pitchFamily="34" charset="0"/>
              </a:rPr>
              <a:t>4 6</a:t>
            </a:r>
            <a:r>
              <a:rPr lang="en-US" altLang="zh-CN" sz="2800" dirty="0" smtClean="0">
                <a:solidFill>
                  <a:srgbClr val="FF0000"/>
                </a:solidFill>
                <a:latin typeface="微软雅黑" panose="020B0503020204020204" pitchFamily="34" charset="-122"/>
                <a:cs typeface="Aparajita" panose="020B0604020202020204" pitchFamily="34" charset="0"/>
              </a:rPr>
              <a:t> 8</a:t>
            </a:r>
            <a:r>
              <a:rPr lang="en-US" altLang="zh-CN" sz="2800" dirty="0" smtClean="0">
                <a:latin typeface="微软雅黑" panose="020B0503020204020204" pitchFamily="34" charset="-122"/>
                <a:cs typeface="Aparajita" panose="020B0604020202020204" pitchFamily="34" charset="0"/>
              </a:rPr>
              <a:t> 2 1 9</a:t>
            </a:r>
            <a:endParaRPr lang="en-US" altLang="zh-CN" sz="2800" dirty="0">
              <a:latin typeface="微软雅黑" panose="020B0503020204020204" pitchFamily="34" charset="-122"/>
              <a:cs typeface="Aparajita" panose="020B0604020202020204" pitchFamily="34" charset="0"/>
            </a:endParaRPr>
          </a:p>
        </p:txBody>
      </p:sp>
      <p:sp>
        <p:nvSpPr>
          <p:cNvPr id="35" name="TextBox 34"/>
          <p:cNvSpPr txBox="1"/>
          <p:nvPr/>
        </p:nvSpPr>
        <p:spPr>
          <a:xfrm>
            <a:off x="10739032" y="6438973"/>
            <a:ext cx="2445032" cy="676995"/>
          </a:xfrm>
          <a:prstGeom prst="rect">
            <a:avLst/>
          </a:prstGeom>
          <a:noFill/>
        </p:spPr>
        <p:txBody>
          <a:bodyPr vert="horz" wrap="square" lIns="243731" tIns="121864" rIns="243731" bIns="121864" rtlCol="0">
            <a:spAutoFit/>
          </a:bodyPr>
          <a:lstStyle/>
          <a:p>
            <a:pPr algn="ctr"/>
            <a:r>
              <a:rPr lang="en-US" altLang="zh-CN" sz="2800" dirty="0">
                <a:solidFill>
                  <a:srgbClr val="B78B02"/>
                </a:solidFill>
                <a:latin typeface="微软雅黑" panose="020B0503020204020204" pitchFamily="34" charset="-122"/>
                <a:cs typeface="Aparajita" panose="020B0604020202020204" pitchFamily="34" charset="0"/>
              </a:rPr>
              <a:t>2 </a:t>
            </a:r>
            <a:r>
              <a:rPr lang="en-US" altLang="zh-CN" sz="2800" dirty="0" smtClean="0">
                <a:solidFill>
                  <a:schemeClr val="accent3">
                    <a:lumMod val="75000"/>
                  </a:schemeClr>
                </a:solidFill>
                <a:latin typeface="微软雅黑" panose="020B0503020204020204" pitchFamily="34" charset="-122"/>
                <a:cs typeface="Aparajita" panose="020B0604020202020204" pitchFamily="34" charset="0"/>
              </a:rPr>
              <a:t>4 </a:t>
            </a:r>
            <a:r>
              <a:rPr lang="en-US" altLang="zh-CN" sz="2800" dirty="0">
                <a:solidFill>
                  <a:schemeClr val="accent3">
                    <a:lumMod val="75000"/>
                  </a:schemeClr>
                </a:solidFill>
                <a:latin typeface="微软雅黑" panose="020B0503020204020204" pitchFamily="34" charset="-122"/>
                <a:cs typeface="Aparajita" panose="020B0604020202020204" pitchFamily="34" charset="0"/>
              </a:rPr>
              <a:t>6 8</a:t>
            </a:r>
            <a:r>
              <a:rPr lang="en-US" altLang="zh-CN" sz="2800" dirty="0">
                <a:solidFill>
                  <a:srgbClr val="B78B02"/>
                </a:solidFill>
                <a:latin typeface="微软雅黑" panose="020B0503020204020204" pitchFamily="34" charset="-122"/>
                <a:cs typeface="Aparajita" panose="020B0604020202020204" pitchFamily="34" charset="0"/>
              </a:rPr>
              <a:t> </a:t>
            </a:r>
            <a:r>
              <a:rPr lang="en-US" altLang="zh-CN" sz="2800" dirty="0" smtClean="0">
                <a:solidFill>
                  <a:srgbClr val="FF0000"/>
                </a:solidFill>
                <a:latin typeface="微软雅黑" panose="020B0503020204020204" pitchFamily="34" charset="-122"/>
                <a:cs typeface="Aparajita" panose="020B0604020202020204" pitchFamily="34" charset="0"/>
              </a:rPr>
              <a:t>1</a:t>
            </a:r>
            <a:r>
              <a:rPr lang="en-US" altLang="zh-CN" sz="2800" dirty="0" smtClean="0">
                <a:latin typeface="微软雅黑" panose="020B0503020204020204" pitchFamily="34" charset="-122"/>
                <a:cs typeface="Aparajita" panose="020B0604020202020204" pitchFamily="34" charset="0"/>
              </a:rPr>
              <a:t> </a:t>
            </a:r>
            <a:r>
              <a:rPr lang="en-US" altLang="zh-CN" sz="2800" dirty="0">
                <a:latin typeface="微软雅黑" panose="020B0503020204020204" pitchFamily="34" charset="-122"/>
                <a:cs typeface="Aparajita" panose="020B0604020202020204" pitchFamily="34" charset="0"/>
              </a:rPr>
              <a:t>9</a:t>
            </a:r>
          </a:p>
        </p:txBody>
      </p:sp>
      <p:sp>
        <p:nvSpPr>
          <p:cNvPr id="36" name="TextBox 35"/>
          <p:cNvSpPr txBox="1"/>
          <p:nvPr/>
        </p:nvSpPr>
        <p:spPr>
          <a:xfrm>
            <a:off x="8041559" y="6522320"/>
            <a:ext cx="2334343" cy="676995"/>
          </a:xfrm>
          <a:prstGeom prst="rect">
            <a:avLst/>
          </a:prstGeom>
          <a:noFill/>
        </p:spPr>
        <p:txBody>
          <a:bodyPr vert="horz" wrap="square" lIns="243731" tIns="121864" rIns="243731" bIns="121864" rtlCol="0">
            <a:spAutoFit/>
          </a:bodyPr>
          <a:lstStyle/>
          <a:p>
            <a:pPr algn="ctr"/>
            <a:r>
              <a:rPr lang="en-US" altLang="zh-CN" sz="2800" dirty="0">
                <a:solidFill>
                  <a:schemeClr val="accent3">
                    <a:lumMod val="75000"/>
                  </a:schemeClr>
                </a:solidFill>
                <a:latin typeface="微软雅黑" panose="020B0503020204020204" pitchFamily="34" charset="-122"/>
                <a:cs typeface="Aparajita" panose="020B0604020202020204" pitchFamily="34" charset="0"/>
              </a:rPr>
              <a:t>4 6 8 </a:t>
            </a:r>
            <a:r>
              <a:rPr lang="en-US" altLang="zh-CN" sz="2800" dirty="0">
                <a:solidFill>
                  <a:srgbClr val="F10F21"/>
                </a:solidFill>
                <a:latin typeface="微软雅黑" panose="020B0503020204020204" pitchFamily="34" charset="-122"/>
                <a:cs typeface="Aparajita" panose="020B0604020202020204" pitchFamily="34" charset="0"/>
              </a:rPr>
              <a:t>2</a:t>
            </a:r>
            <a:r>
              <a:rPr lang="en-US" altLang="zh-CN" sz="2800" dirty="0">
                <a:latin typeface="微软雅黑" panose="020B0503020204020204" pitchFamily="34" charset="-122"/>
                <a:cs typeface="Aparajita" panose="020B0604020202020204" pitchFamily="34" charset="0"/>
              </a:rPr>
              <a:t> 1 9</a:t>
            </a:r>
          </a:p>
        </p:txBody>
      </p:sp>
      <p:sp>
        <p:nvSpPr>
          <p:cNvPr id="37" name="TextBox 36"/>
          <p:cNvSpPr txBox="1"/>
          <p:nvPr/>
        </p:nvSpPr>
        <p:spPr>
          <a:xfrm>
            <a:off x="13446659" y="6517020"/>
            <a:ext cx="2442292" cy="676995"/>
          </a:xfrm>
          <a:prstGeom prst="rect">
            <a:avLst/>
          </a:prstGeom>
          <a:noFill/>
        </p:spPr>
        <p:txBody>
          <a:bodyPr vert="horz" wrap="square" lIns="243731" tIns="121864" rIns="243731" bIns="121864" rtlCol="0">
            <a:spAutoFit/>
          </a:bodyPr>
          <a:lstStyle/>
          <a:p>
            <a:pPr algn="ctr"/>
            <a:r>
              <a:rPr lang="en-US" altLang="zh-CN" sz="2800" dirty="0" smtClean="0">
                <a:solidFill>
                  <a:srgbClr val="B78B02"/>
                </a:solidFill>
                <a:latin typeface="微软雅黑" panose="020B0503020204020204" pitchFamily="34" charset="-122"/>
                <a:cs typeface="Aparajita" panose="020B0604020202020204" pitchFamily="34" charset="0"/>
              </a:rPr>
              <a:t>1 2 </a:t>
            </a:r>
            <a:r>
              <a:rPr lang="en-US" altLang="zh-CN" sz="2800" dirty="0">
                <a:solidFill>
                  <a:schemeClr val="accent3">
                    <a:lumMod val="75000"/>
                  </a:schemeClr>
                </a:solidFill>
                <a:latin typeface="微软雅黑" panose="020B0503020204020204" pitchFamily="34" charset="-122"/>
                <a:cs typeface="Aparajita" panose="020B0604020202020204" pitchFamily="34" charset="0"/>
              </a:rPr>
              <a:t>4 6 8</a:t>
            </a:r>
            <a:r>
              <a:rPr lang="en-US" altLang="zh-CN" sz="2800" dirty="0">
                <a:solidFill>
                  <a:srgbClr val="B78B02"/>
                </a:solidFill>
                <a:latin typeface="微软雅黑" panose="020B0503020204020204" pitchFamily="34" charset="-122"/>
                <a:cs typeface="Aparajita" panose="020B0604020202020204" pitchFamily="34" charset="0"/>
              </a:rPr>
              <a:t> </a:t>
            </a:r>
            <a:r>
              <a:rPr lang="en-US" altLang="zh-CN" sz="2800" dirty="0" smtClean="0">
                <a:solidFill>
                  <a:srgbClr val="FF0000"/>
                </a:solidFill>
                <a:latin typeface="微软雅黑" panose="020B0503020204020204" pitchFamily="34" charset="-122"/>
                <a:cs typeface="Aparajita" panose="020B0604020202020204" pitchFamily="34" charset="0"/>
              </a:rPr>
              <a:t>9</a:t>
            </a:r>
            <a:endParaRPr lang="en-US" altLang="zh-CN" sz="2800" dirty="0">
              <a:solidFill>
                <a:srgbClr val="FF0000"/>
              </a:solidFill>
              <a:latin typeface="微软雅黑" panose="020B0503020204020204" pitchFamily="34" charset="-122"/>
              <a:cs typeface="Aparajita" panose="020B0604020202020204" pitchFamily="34" charset="0"/>
            </a:endParaRPr>
          </a:p>
        </p:txBody>
      </p:sp>
      <p:sp>
        <p:nvSpPr>
          <p:cNvPr id="38" name="TextBox 37"/>
          <p:cNvSpPr txBox="1"/>
          <p:nvPr/>
        </p:nvSpPr>
        <p:spPr>
          <a:xfrm>
            <a:off x="16026401" y="5581964"/>
            <a:ext cx="2397850" cy="676995"/>
          </a:xfrm>
          <a:prstGeom prst="rect">
            <a:avLst/>
          </a:prstGeom>
          <a:noFill/>
        </p:spPr>
        <p:txBody>
          <a:bodyPr vert="horz" wrap="square" lIns="243731" tIns="121864" rIns="243731" bIns="121864" rtlCol="0">
            <a:spAutoFit/>
          </a:bodyPr>
          <a:lstStyle/>
          <a:p>
            <a:pPr algn="ctr"/>
            <a:r>
              <a:rPr lang="en-US" altLang="zh-CN" sz="2800" dirty="0">
                <a:solidFill>
                  <a:srgbClr val="B78B02"/>
                </a:solidFill>
                <a:latin typeface="微软雅黑" panose="020B0503020204020204" pitchFamily="34" charset="-122"/>
                <a:cs typeface="Aparajita" panose="020B0604020202020204" pitchFamily="34" charset="0"/>
              </a:rPr>
              <a:t>1 2 </a:t>
            </a:r>
            <a:r>
              <a:rPr lang="en-US" altLang="zh-CN" sz="2800" dirty="0">
                <a:solidFill>
                  <a:schemeClr val="accent3">
                    <a:lumMod val="75000"/>
                  </a:schemeClr>
                </a:solidFill>
                <a:latin typeface="微软雅黑" panose="020B0503020204020204" pitchFamily="34" charset="-122"/>
                <a:cs typeface="Aparajita" panose="020B0604020202020204" pitchFamily="34" charset="0"/>
              </a:rPr>
              <a:t>4 6 </a:t>
            </a:r>
            <a:r>
              <a:rPr lang="en-US" altLang="zh-CN" sz="2800" dirty="0" smtClean="0">
                <a:solidFill>
                  <a:schemeClr val="accent3">
                    <a:lumMod val="75000"/>
                  </a:schemeClr>
                </a:solidFill>
                <a:latin typeface="微软雅黑" panose="020B0503020204020204" pitchFamily="34" charset="-122"/>
                <a:cs typeface="Aparajita" panose="020B0604020202020204" pitchFamily="34" charset="0"/>
              </a:rPr>
              <a:t>8</a:t>
            </a:r>
            <a:r>
              <a:rPr lang="en-US" altLang="zh-CN" sz="2800" dirty="0" smtClean="0">
                <a:solidFill>
                  <a:srgbClr val="B78B02"/>
                </a:solidFill>
                <a:latin typeface="微软雅黑" panose="020B0503020204020204" pitchFamily="34" charset="-122"/>
                <a:cs typeface="Aparajita" panose="020B0604020202020204" pitchFamily="34" charset="0"/>
              </a:rPr>
              <a:t> 9</a:t>
            </a:r>
            <a:endParaRPr lang="en-US" altLang="zh-CN" sz="2800" dirty="0">
              <a:solidFill>
                <a:srgbClr val="FF0000"/>
              </a:solidFill>
              <a:latin typeface="微软雅黑" panose="020B0503020204020204" pitchFamily="34" charset="-122"/>
              <a:cs typeface="Aparajita" panose="020B0604020202020204" pitchFamily="34" charset="0"/>
            </a:endParaRPr>
          </a:p>
        </p:txBody>
      </p:sp>
      <p:sp>
        <p:nvSpPr>
          <p:cNvPr id="40" name="AutoShape 82"/>
          <p:cNvSpPr>
            <a:spLocks/>
          </p:cNvSpPr>
          <p:nvPr/>
        </p:nvSpPr>
        <p:spPr bwMode="auto">
          <a:xfrm>
            <a:off x="14341156" y="5320794"/>
            <a:ext cx="588231" cy="588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AutoShape 29"/>
          <p:cNvSpPr>
            <a:spLocks/>
          </p:cNvSpPr>
          <p:nvPr/>
        </p:nvSpPr>
        <p:spPr bwMode="auto">
          <a:xfrm>
            <a:off x="3744276" y="4495012"/>
            <a:ext cx="712107" cy="712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2" name="AutoShape 115"/>
          <p:cNvSpPr>
            <a:spLocks/>
          </p:cNvSpPr>
          <p:nvPr/>
        </p:nvSpPr>
        <p:spPr bwMode="auto">
          <a:xfrm>
            <a:off x="6390294" y="8755164"/>
            <a:ext cx="690276" cy="7595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4" name="AutoShape 66"/>
          <p:cNvSpPr>
            <a:spLocks/>
          </p:cNvSpPr>
          <p:nvPr/>
        </p:nvSpPr>
        <p:spPr bwMode="auto">
          <a:xfrm>
            <a:off x="19642827" y="5298096"/>
            <a:ext cx="588231" cy="58838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5" name="Group 44"/>
          <p:cNvGrpSpPr/>
          <p:nvPr/>
        </p:nvGrpSpPr>
        <p:grpSpPr>
          <a:xfrm>
            <a:off x="17065324" y="6713343"/>
            <a:ext cx="536274" cy="786174"/>
            <a:chOff x="1559893" y="2241774"/>
            <a:chExt cx="174947" cy="256404"/>
          </a:xfrm>
          <a:solidFill>
            <a:schemeClr val="bg1"/>
          </a:solidFill>
        </p:grpSpPr>
        <p:sp>
          <p:nvSpPr>
            <p:cNvPr id="46" name="Oval 49"/>
            <p:cNvSpPr>
              <a:spLocks noChangeArrowheads="1"/>
            </p:cNvSpPr>
            <p:nvPr/>
          </p:nvSpPr>
          <p:spPr bwMode="auto">
            <a:xfrm>
              <a:off x="1630705" y="2313975"/>
              <a:ext cx="16662" cy="166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7" name="Oval 50"/>
            <p:cNvSpPr>
              <a:spLocks noChangeArrowheads="1"/>
            </p:cNvSpPr>
            <p:nvPr/>
          </p:nvSpPr>
          <p:spPr bwMode="auto">
            <a:xfrm>
              <a:off x="1630705" y="2410242"/>
              <a:ext cx="16662"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8" name="Oval 51"/>
            <p:cNvSpPr>
              <a:spLocks noChangeArrowheads="1"/>
            </p:cNvSpPr>
            <p:nvPr/>
          </p:nvSpPr>
          <p:spPr bwMode="auto">
            <a:xfrm>
              <a:off x="1583960" y="2362108"/>
              <a:ext cx="15273"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9" name="Oval 52"/>
            <p:cNvSpPr>
              <a:spLocks noChangeArrowheads="1"/>
            </p:cNvSpPr>
            <p:nvPr/>
          </p:nvSpPr>
          <p:spPr bwMode="auto">
            <a:xfrm>
              <a:off x="1679301" y="2362108"/>
              <a:ext cx="16199"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0" name="Freeform 53"/>
            <p:cNvSpPr>
              <a:spLocks/>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1" name="Freeform 54"/>
            <p:cNvSpPr>
              <a:spLocks/>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2" name="Freeform 55"/>
            <p:cNvSpPr>
              <a:spLocks/>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3"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4" name="Freeform 57"/>
            <p:cNvSpPr>
              <a:spLocks/>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sp>
        <p:nvSpPr>
          <p:cNvPr id="55" name="Freeform 78"/>
          <p:cNvSpPr>
            <a:spLocks noEditPoints="1"/>
          </p:cNvSpPr>
          <p:nvPr/>
        </p:nvSpPr>
        <p:spPr bwMode="auto">
          <a:xfrm>
            <a:off x="8970194" y="5187547"/>
            <a:ext cx="810087" cy="7861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endParaRPr lang="id-ID" dirty="0">
              <a:latin typeface="微软雅黑" panose="020B0503020204020204" pitchFamily="34" charset="-122"/>
            </a:endParaRPr>
          </a:p>
        </p:txBody>
      </p:sp>
      <p:grpSp>
        <p:nvGrpSpPr>
          <p:cNvPr id="56" name="Group 55"/>
          <p:cNvGrpSpPr/>
          <p:nvPr/>
        </p:nvGrpSpPr>
        <p:grpSpPr>
          <a:xfrm>
            <a:off x="11629560" y="7631285"/>
            <a:ext cx="785969" cy="735086"/>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grpSp>
        <p:nvGrpSpPr>
          <p:cNvPr id="67" name="Group 66"/>
          <p:cNvGrpSpPr/>
          <p:nvPr/>
        </p:nvGrpSpPr>
        <p:grpSpPr>
          <a:xfrm>
            <a:off x="6008975" y="483017"/>
            <a:ext cx="12359700" cy="2079087"/>
            <a:chOff x="5988388" y="483017"/>
            <a:chExt cx="12359700" cy="2079087"/>
          </a:xfrm>
        </p:grpSpPr>
        <p:sp>
          <p:nvSpPr>
            <p:cNvPr id="68" name="TextBox 67"/>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a:solidFill>
                    <a:schemeClr val="tx2"/>
                  </a:solidFill>
                  <a:latin typeface="微软雅黑" panose="020B0503020204020204" pitchFamily="34" charset="-122"/>
                  <a:cs typeface="Aparajita" panose="020B0604020202020204" pitchFamily="34" charset="0"/>
                </a:rPr>
                <a:t>插入</a:t>
              </a:r>
              <a:r>
                <a:rPr lang="zh-CN" altLang="en-US" sz="8000" b="1" dirty="0" smtClean="0">
                  <a:solidFill>
                    <a:schemeClr val="tx2"/>
                  </a:solidFill>
                  <a:latin typeface="微软雅黑" panose="020B0503020204020204" pitchFamily="34" charset="-122"/>
                  <a:cs typeface="Aparajita" panose="020B0604020202020204" pitchFamily="34" charset="0"/>
                </a:rPr>
                <a:t>排序</a:t>
              </a:r>
              <a:endParaRPr lang="id-ID" sz="8000" b="1" dirty="0" smtClean="0">
                <a:solidFill>
                  <a:schemeClr val="tx2"/>
                </a:solidFill>
                <a:latin typeface="微软雅黑" panose="020B0503020204020204" pitchFamily="34" charset="-122"/>
                <a:cs typeface="Aparajita" panose="020B0604020202020204" pitchFamily="34" charset="0"/>
              </a:endParaRPr>
            </a:p>
          </p:txBody>
        </p:sp>
        <p:sp>
          <p:nvSpPr>
            <p:cNvPr id="69" name="Rectangle 68"/>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0"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zh-CN" sz="3200" dirty="0"/>
                <a:t>每次向已经排好序的数组中插入一个数字。</a:t>
              </a:r>
              <a:endParaRPr lang="en-US" altLang="zh-CN" sz="3200" dirty="0">
                <a:solidFill>
                  <a:schemeClr val="tx2">
                    <a:lumMod val="7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spTree>
    <p:extLst>
      <p:ext uri="{BB962C8B-B14F-4D97-AF65-F5344CB8AC3E}">
        <p14:creationId xmlns:p14="http://schemas.microsoft.com/office/powerpoint/2010/main" val="11139561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900" decel="100000" fill="hold"/>
                                        <p:tgtEl>
                                          <p:spTgt spid="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p:tgtEl>
                                          <p:spTgt spid="11"/>
                                        </p:tgtEl>
                                        <p:attrNameLst>
                                          <p:attrName>ppt_y</p:attrName>
                                        </p:attrNameLst>
                                      </p:cBhvr>
                                      <p:tavLst>
                                        <p:tav tm="0">
                                          <p:val>
                                            <p:strVal val="#ppt_y+#ppt_h*1.125000"/>
                                          </p:val>
                                        </p:tav>
                                        <p:tav tm="100000">
                                          <p:val>
                                            <p:strVal val="#ppt_y"/>
                                          </p:val>
                                        </p:tav>
                                      </p:tavLst>
                                    </p:anim>
                                    <p:animEffect transition="in" filter="wipe(up)">
                                      <p:cBhvr>
                                        <p:cTn id="29" dur="500"/>
                                        <p:tgtEl>
                                          <p:spTgt spid="1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par>
                          <p:cTn id="45" fill="hold">
                            <p:stCondLst>
                              <p:cond delay="500"/>
                            </p:stCondLst>
                            <p:childTnLst>
                              <p:par>
                                <p:cTn id="46" presetID="12" presetClass="entr" presetSubtype="1"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ppt_y</p:attrName>
                                        </p:attrNameLst>
                                      </p:cBhvr>
                                      <p:tavLst>
                                        <p:tav tm="0">
                                          <p:val>
                                            <p:strVal val="#ppt_y-#ppt_h*1.125000"/>
                                          </p:val>
                                        </p:tav>
                                        <p:tav tm="100000">
                                          <p:val>
                                            <p:strVal val="#ppt_y"/>
                                          </p:val>
                                        </p:tav>
                                      </p:tavLst>
                                    </p:anim>
                                    <p:animEffect transition="in" filter="wipe(down)">
                                      <p:cBhvr>
                                        <p:cTn id="49" dur="500"/>
                                        <p:tgtEl>
                                          <p:spTgt spid="10"/>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15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childTnLst>
                          </p:cTn>
                        </p:par>
                        <p:par>
                          <p:cTn id="65" fill="hold">
                            <p:stCondLst>
                              <p:cond delay="500"/>
                            </p:stCondLst>
                            <p:childTnLst>
                              <p:par>
                                <p:cTn id="66" presetID="12" presetClass="entr" presetSubtype="4" fill="hold" grpId="0" nodeType="after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p:tgtEl>
                                          <p:spTgt spid="9"/>
                                        </p:tgtEl>
                                        <p:attrNameLst>
                                          <p:attrName>ppt_y</p:attrName>
                                        </p:attrNameLst>
                                      </p:cBhvr>
                                      <p:tavLst>
                                        <p:tav tm="0">
                                          <p:val>
                                            <p:strVal val="#ppt_y+#ppt_h*1.125000"/>
                                          </p:val>
                                        </p:tav>
                                        <p:tav tm="100000">
                                          <p:val>
                                            <p:strVal val="#ppt_y"/>
                                          </p:val>
                                        </p:tav>
                                      </p:tavLst>
                                    </p:anim>
                                    <p:animEffect transition="in" filter="wipe(up)">
                                      <p:cBhvr>
                                        <p:cTn id="69" dur="500"/>
                                        <p:tgtEl>
                                          <p:spTgt spid="9"/>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par>
                          <p:cTn id="74" fill="hold">
                            <p:stCondLst>
                              <p:cond delay="1500"/>
                            </p:stCondLst>
                            <p:childTnLst>
                              <p:par>
                                <p:cTn id="75" presetID="53" presetClass="entr" presetSubtype="16" fill="hold" nodeType="afterEffect">
                                  <p:stCondLst>
                                    <p:cond delay="0"/>
                                  </p:stCondLst>
                                  <p:childTnLst>
                                    <p:set>
                                      <p:cBhvr>
                                        <p:cTn id="76" dur="1" fill="hold">
                                          <p:stCondLst>
                                            <p:cond delay="0"/>
                                          </p:stCondLst>
                                        </p:cTn>
                                        <p:tgtEl>
                                          <p:spTgt spid="56"/>
                                        </p:tgtEl>
                                        <p:attrNameLst>
                                          <p:attrName>style.visibility</p:attrName>
                                        </p:attrNameLst>
                                      </p:cBhvr>
                                      <p:to>
                                        <p:strVal val="visible"/>
                                      </p:to>
                                    </p:set>
                                    <p:anim calcmode="lin" valueType="num">
                                      <p:cBhvr>
                                        <p:cTn id="77" dur="500" fill="hold"/>
                                        <p:tgtEl>
                                          <p:spTgt spid="56"/>
                                        </p:tgtEl>
                                        <p:attrNameLst>
                                          <p:attrName>ppt_w</p:attrName>
                                        </p:attrNameLst>
                                      </p:cBhvr>
                                      <p:tavLst>
                                        <p:tav tm="0">
                                          <p:val>
                                            <p:fltVal val="0"/>
                                          </p:val>
                                        </p:tav>
                                        <p:tav tm="100000">
                                          <p:val>
                                            <p:strVal val="#ppt_w"/>
                                          </p:val>
                                        </p:tav>
                                      </p:tavLst>
                                    </p:anim>
                                    <p:anim calcmode="lin" valueType="num">
                                      <p:cBhvr>
                                        <p:cTn id="78" dur="500" fill="hold"/>
                                        <p:tgtEl>
                                          <p:spTgt spid="56"/>
                                        </p:tgtEl>
                                        <p:attrNameLst>
                                          <p:attrName>ppt_h</p:attrName>
                                        </p:attrNameLst>
                                      </p:cBhvr>
                                      <p:tavLst>
                                        <p:tav tm="0">
                                          <p:val>
                                            <p:fltVal val="0"/>
                                          </p:val>
                                        </p:tav>
                                        <p:tav tm="100000">
                                          <p:val>
                                            <p:strVal val="#ppt_h"/>
                                          </p:val>
                                        </p:tav>
                                      </p:tavLst>
                                    </p:anim>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childTnLst>
                          </p:cTn>
                        </p:par>
                        <p:par>
                          <p:cTn id="85" fill="hold">
                            <p:stCondLst>
                              <p:cond delay="500"/>
                            </p:stCondLst>
                            <p:childTnLst>
                              <p:par>
                                <p:cTn id="86" presetID="1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500"/>
                                        <p:tgtEl>
                                          <p:spTgt spid="8"/>
                                        </p:tgtEl>
                                        <p:attrNameLst>
                                          <p:attrName>ppt_y</p:attrName>
                                        </p:attrNameLst>
                                      </p:cBhvr>
                                      <p:tavLst>
                                        <p:tav tm="0">
                                          <p:val>
                                            <p:strVal val="#ppt_y-#ppt_h*1.125000"/>
                                          </p:val>
                                        </p:tav>
                                        <p:tav tm="100000">
                                          <p:val>
                                            <p:strVal val="#ppt_y"/>
                                          </p:val>
                                        </p:tav>
                                      </p:tavLst>
                                    </p:anim>
                                    <p:animEffect transition="in" filter="wipe(down)">
                                      <p:cBhvr>
                                        <p:cTn id="89" dur="500"/>
                                        <p:tgtEl>
                                          <p:spTgt spid="8"/>
                                        </p:tgtEl>
                                      </p:cBhvr>
                                    </p:animEffect>
                                  </p:childTnLst>
                                </p:cTn>
                              </p:par>
                            </p:childTnLst>
                          </p:cTn>
                        </p:par>
                        <p:par>
                          <p:cTn id="90" fill="hold">
                            <p:stCondLst>
                              <p:cond delay="1000"/>
                            </p:stCondLst>
                            <p:childTnLst>
                              <p:par>
                                <p:cTn id="91" presetID="10" presetClass="entr" presetSubtype="0" fill="hold"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childTnLst>
                          </p:cTn>
                        </p:par>
                        <p:par>
                          <p:cTn id="94" fill="hold">
                            <p:stCondLst>
                              <p:cond delay="1500"/>
                            </p:stCondLst>
                            <p:childTnLst>
                              <p:par>
                                <p:cTn id="95" presetID="53" presetClass="entr" presetSubtype="16"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childTnLst>
                          </p:cTn>
                        </p:par>
                        <p:par>
                          <p:cTn id="105" fill="hold">
                            <p:stCondLst>
                              <p:cond delay="500"/>
                            </p:stCondLst>
                            <p:childTnLst>
                              <p:par>
                                <p:cTn id="106" presetID="12" presetClass="entr" presetSubtype="4" fill="hold" grpId="0" nodeType="afterEffect">
                                  <p:stCondLst>
                                    <p:cond delay="0"/>
                                  </p:stCondLst>
                                  <p:childTnLst>
                                    <p:set>
                                      <p:cBhvr>
                                        <p:cTn id="107" dur="1" fill="hold">
                                          <p:stCondLst>
                                            <p:cond delay="0"/>
                                          </p:stCondLst>
                                        </p:cTn>
                                        <p:tgtEl>
                                          <p:spTgt spid="7"/>
                                        </p:tgtEl>
                                        <p:attrNameLst>
                                          <p:attrName>style.visibility</p:attrName>
                                        </p:attrNameLst>
                                      </p:cBhvr>
                                      <p:to>
                                        <p:strVal val="visible"/>
                                      </p:to>
                                    </p:set>
                                    <p:anim calcmode="lin" valueType="num">
                                      <p:cBhvr additive="base">
                                        <p:cTn id="108" dur="500"/>
                                        <p:tgtEl>
                                          <p:spTgt spid="7"/>
                                        </p:tgtEl>
                                        <p:attrNameLst>
                                          <p:attrName>ppt_y</p:attrName>
                                        </p:attrNameLst>
                                      </p:cBhvr>
                                      <p:tavLst>
                                        <p:tav tm="0">
                                          <p:val>
                                            <p:strVal val="#ppt_y+#ppt_h*1.125000"/>
                                          </p:val>
                                        </p:tav>
                                        <p:tav tm="100000">
                                          <p:val>
                                            <p:strVal val="#ppt_y"/>
                                          </p:val>
                                        </p:tav>
                                      </p:tavLst>
                                    </p:anim>
                                    <p:animEffect transition="in" filter="wipe(up)">
                                      <p:cBhvr>
                                        <p:cTn id="109" dur="500"/>
                                        <p:tgtEl>
                                          <p:spTgt spid="7"/>
                                        </p:tgtEl>
                                      </p:cBhvr>
                                    </p:animEffect>
                                  </p:childTnLst>
                                </p:cTn>
                              </p:par>
                            </p:childTnLst>
                          </p:cTn>
                        </p:par>
                        <p:par>
                          <p:cTn id="110" fill="hold">
                            <p:stCondLst>
                              <p:cond delay="1000"/>
                            </p:stCondLst>
                            <p:childTnLst>
                              <p:par>
                                <p:cTn id="111" presetID="10" presetClass="entr" presetSubtype="0" fill="hold" grpId="0"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fade">
                                      <p:cBhvr>
                                        <p:cTn id="113" dur="500"/>
                                        <p:tgtEl>
                                          <p:spTgt spid="28"/>
                                        </p:tgtEl>
                                      </p:cBhvr>
                                    </p:animEffect>
                                  </p:childTnLst>
                                </p:cTn>
                              </p:par>
                            </p:childTnLst>
                          </p:cTn>
                        </p:par>
                        <p:par>
                          <p:cTn id="114" fill="hold">
                            <p:stCondLst>
                              <p:cond delay="1500"/>
                            </p:stCondLst>
                            <p:childTnLst>
                              <p:par>
                                <p:cTn id="115" presetID="53" presetClass="entr" presetSubtype="16" fill="hold" nodeType="afterEffect">
                                  <p:stCondLst>
                                    <p:cond delay="0"/>
                                  </p:stCondLst>
                                  <p:childTnLst>
                                    <p:set>
                                      <p:cBhvr>
                                        <p:cTn id="116" dur="1" fill="hold">
                                          <p:stCondLst>
                                            <p:cond delay="0"/>
                                          </p:stCondLst>
                                        </p:cTn>
                                        <p:tgtEl>
                                          <p:spTgt spid="45"/>
                                        </p:tgtEl>
                                        <p:attrNameLst>
                                          <p:attrName>style.visibility</p:attrName>
                                        </p:attrNameLst>
                                      </p:cBhvr>
                                      <p:to>
                                        <p:strVal val="visible"/>
                                      </p:to>
                                    </p:set>
                                    <p:anim calcmode="lin" valueType="num">
                                      <p:cBhvr>
                                        <p:cTn id="117" dur="500" fill="hold"/>
                                        <p:tgtEl>
                                          <p:spTgt spid="45"/>
                                        </p:tgtEl>
                                        <p:attrNameLst>
                                          <p:attrName>ppt_w</p:attrName>
                                        </p:attrNameLst>
                                      </p:cBhvr>
                                      <p:tavLst>
                                        <p:tav tm="0">
                                          <p:val>
                                            <p:fltVal val="0"/>
                                          </p:val>
                                        </p:tav>
                                        <p:tav tm="100000">
                                          <p:val>
                                            <p:strVal val="#ppt_w"/>
                                          </p:val>
                                        </p:tav>
                                      </p:tavLst>
                                    </p:anim>
                                    <p:anim calcmode="lin" valueType="num">
                                      <p:cBhvr>
                                        <p:cTn id="118" dur="500" fill="hold"/>
                                        <p:tgtEl>
                                          <p:spTgt spid="45"/>
                                        </p:tgtEl>
                                        <p:attrNameLst>
                                          <p:attrName>ppt_h</p:attrName>
                                        </p:attrNameLst>
                                      </p:cBhvr>
                                      <p:tavLst>
                                        <p:tav tm="0">
                                          <p:val>
                                            <p:fltVal val="0"/>
                                          </p:val>
                                        </p:tav>
                                        <p:tav tm="100000">
                                          <p:val>
                                            <p:strVal val="#ppt_h"/>
                                          </p:val>
                                        </p:tav>
                                      </p:tavLst>
                                    </p:anim>
                                    <p:animEffect transition="in" filter="fade">
                                      <p:cBhvr>
                                        <p:cTn id="119" dur="500"/>
                                        <p:tgtEl>
                                          <p:spTgt spid="45"/>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fade">
                                      <p:cBhvr>
                                        <p:cTn id="124" dur="500"/>
                                        <p:tgtEl>
                                          <p:spTgt spid="38"/>
                                        </p:tgtEl>
                                      </p:cBhvr>
                                    </p:animEffect>
                                  </p:childTnLst>
                                </p:cTn>
                              </p:par>
                            </p:childTnLst>
                          </p:cTn>
                        </p:par>
                        <p:par>
                          <p:cTn id="125" fill="hold">
                            <p:stCondLst>
                              <p:cond delay="500"/>
                            </p:stCondLst>
                            <p:childTnLst>
                              <p:par>
                                <p:cTn id="126" presetID="53" presetClass="entr" presetSubtype="16"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 calcmode="lin" valueType="num">
                                      <p:cBhvr>
                                        <p:cTn id="128" dur="500" fill="hold"/>
                                        <p:tgtEl>
                                          <p:spTgt spid="44"/>
                                        </p:tgtEl>
                                        <p:attrNameLst>
                                          <p:attrName>ppt_w</p:attrName>
                                        </p:attrNameLst>
                                      </p:cBhvr>
                                      <p:tavLst>
                                        <p:tav tm="0">
                                          <p:val>
                                            <p:fltVal val="0"/>
                                          </p:val>
                                        </p:tav>
                                        <p:tav tm="100000">
                                          <p:val>
                                            <p:strVal val="#ppt_w"/>
                                          </p:val>
                                        </p:tav>
                                      </p:tavLst>
                                    </p:anim>
                                    <p:anim calcmode="lin" valueType="num">
                                      <p:cBhvr>
                                        <p:cTn id="129" dur="500" fill="hold"/>
                                        <p:tgtEl>
                                          <p:spTgt spid="44"/>
                                        </p:tgtEl>
                                        <p:attrNameLst>
                                          <p:attrName>ppt_h</p:attrName>
                                        </p:attrNameLst>
                                      </p:cBhvr>
                                      <p:tavLst>
                                        <p:tav tm="0">
                                          <p:val>
                                            <p:fltVal val="0"/>
                                          </p:val>
                                        </p:tav>
                                        <p:tav tm="100000">
                                          <p:val>
                                            <p:strVal val="#ppt_h"/>
                                          </p:val>
                                        </p:tav>
                                      </p:tavLst>
                                    </p:anim>
                                    <p:animEffect transition="in" filter="fade">
                                      <p:cBhvr>
                                        <p:cTn id="13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6" grpId="0" animBg="1"/>
      <p:bldP spid="19" grpId="0" animBg="1"/>
      <p:bldP spid="28" grpId="0" animBg="1"/>
      <p:bldP spid="31" grpId="0" animBg="1"/>
      <p:bldP spid="33" grpId="0"/>
      <p:bldP spid="34" grpId="0"/>
      <p:bldP spid="35" grpId="0"/>
      <p:bldP spid="36" grpId="0"/>
      <p:bldP spid="37" grpId="0"/>
      <p:bldP spid="38" grpId="0"/>
      <p:bldP spid="40" grpId="0" animBg="1"/>
      <p:bldP spid="41" grpId="0" animBg="1"/>
      <p:bldP spid="42" grpId="0" animBg="1"/>
      <p:bldP spid="44" grpId="0" animBg="1"/>
      <p:bldP spid="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553" b="11553"/>
          <a:stretch>
            <a:fillRect/>
          </a:stretch>
        </p:blipFill>
        <p:spPr>
          <a:xfrm>
            <a:off x="0" y="3419475"/>
            <a:ext cx="24377650" cy="6316663"/>
          </a:xfrm>
        </p:spPr>
      </p:pic>
      <p:sp>
        <p:nvSpPr>
          <p:cNvPr id="35" name="Rectangle 34"/>
          <p:cNvSpPr/>
          <p:nvPr/>
        </p:nvSpPr>
        <p:spPr>
          <a:xfrm>
            <a:off x="0" y="3419724"/>
            <a:ext cx="24377655" cy="6316548"/>
          </a:xfrm>
          <a:prstGeom prst="rect">
            <a:avLst/>
          </a:prstGeom>
          <a:solidFill>
            <a:schemeClr val="accent6">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latin typeface="微软雅黑" panose="020B0503020204020204" pitchFamily="34" charset="-122"/>
            </a:endParaRPr>
          </a:p>
        </p:txBody>
      </p:sp>
      <p:sp>
        <p:nvSpPr>
          <p:cNvPr id="8" name="TextBox 7"/>
          <p:cNvSpPr txBox="1"/>
          <p:nvPr/>
        </p:nvSpPr>
        <p:spPr>
          <a:xfrm>
            <a:off x="3860320" y="523149"/>
            <a:ext cx="15750166" cy="2554527"/>
          </a:xfrm>
          <a:prstGeom prst="rect">
            <a:avLst/>
          </a:prstGeom>
          <a:noFill/>
        </p:spPr>
        <p:txBody>
          <a:bodyPr wrap="square" lIns="91422" tIns="45711" rIns="91422" bIns="45711" rtlCol="0">
            <a:spAutoFit/>
          </a:bodyPr>
          <a:lstStyle/>
          <a:p>
            <a:pPr algn="ctr"/>
            <a:r>
              <a:rPr lang="zh-CN" altLang="en-US" sz="8000" b="1" dirty="0">
                <a:solidFill>
                  <a:schemeClr val="tx2"/>
                </a:solidFill>
                <a:latin typeface="微软雅黑" panose="020B0503020204020204" pitchFamily="34" charset="-122"/>
                <a:cs typeface="Aparajita" panose="020B0604020202020204" pitchFamily="34" charset="0"/>
              </a:rPr>
              <a:t>多种排序算法的实现与性能比较</a:t>
            </a:r>
            <a:endParaRPr lang="id-ID" altLang="zh-CN" sz="8000" b="1" dirty="0">
              <a:solidFill>
                <a:schemeClr val="tx2"/>
              </a:solidFill>
              <a:latin typeface="微软雅黑" panose="020B0503020204020204" pitchFamily="34" charset="-122"/>
              <a:cs typeface="Aparajita" panose="020B0604020202020204" pitchFamily="34" charset="0"/>
            </a:endParaRPr>
          </a:p>
        </p:txBody>
      </p:sp>
      <p:grpSp>
        <p:nvGrpSpPr>
          <p:cNvPr id="12" name="Group 11"/>
          <p:cNvGrpSpPr/>
          <p:nvPr/>
        </p:nvGrpSpPr>
        <p:grpSpPr>
          <a:xfrm>
            <a:off x="19184974" y="4261468"/>
            <a:ext cx="4028309" cy="2799530"/>
            <a:chOff x="19184974" y="4261468"/>
            <a:chExt cx="4028309" cy="2799530"/>
          </a:xfrm>
        </p:grpSpPr>
        <p:sp>
          <p:nvSpPr>
            <p:cNvPr id="25" name="TextBox 30"/>
            <p:cNvSpPr txBox="1">
              <a:spLocks noChangeArrowheads="1"/>
            </p:cNvSpPr>
            <p:nvPr/>
          </p:nvSpPr>
          <p:spPr bwMode="auto">
            <a:xfrm>
              <a:off x="19184974" y="6230001"/>
              <a:ext cx="4028309"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r>
                <a:rPr lang="zh-CN" altLang="zh-CN" sz="2400" dirty="0">
                  <a:solidFill>
                    <a:schemeClr val="bg1">
                      <a:lumMod val="95000"/>
                    </a:schemeClr>
                  </a:solidFill>
                </a:rPr>
                <a:t>每次向已经排好序的数组中插入一个数字。</a:t>
              </a:r>
              <a:endPar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28" name="TextBox 31"/>
            <p:cNvSpPr txBox="1">
              <a:spLocks noChangeArrowheads="1"/>
            </p:cNvSpPr>
            <p:nvPr/>
          </p:nvSpPr>
          <p:spPr bwMode="auto">
            <a:xfrm>
              <a:off x="19318919" y="5213503"/>
              <a:ext cx="3531534" cy="7848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zh-CN" altLang="en-US" sz="4500" b="1" dirty="0" smtClean="0">
                  <a:solidFill>
                    <a:schemeClr val="bg1"/>
                  </a:solidFill>
                  <a:latin typeface="Calibri"/>
                  <a:cs typeface="Calibri"/>
                </a:rPr>
                <a:t>插入排序</a:t>
              </a:r>
              <a:endParaRPr lang="id-ID" sz="4500" b="1" dirty="0">
                <a:solidFill>
                  <a:schemeClr val="bg1"/>
                </a:solidFill>
                <a:latin typeface="Calibri"/>
                <a:cs typeface="Calibri"/>
              </a:endParaRPr>
            </a:p>
          </p:txBody>
        </p:sp>
        <p:sp>
          <p:nvSpPr>
            <p:cNvPr id="29" name="Rounded Rectangle 28"/>
            <p:cNvSpPr/>
            <p:nvPr/>
          </p:nvSpPr>
          <p:spPr>
            <a:xfrm>
              <a:off x="19562989" y="6076738"/>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微软雅黑" panose="020B0503020204020204" pitchFamily="34" charset="-122"/>
              </a:endParaRPr>
            </a:p>
          </p:txBody>
        </p:sp>
        <p:sp>
          <p:nvSpPr>
            <p:cNvPr id="38" name="AutoShape 10"/>
            <p:cNvSpPr>
              <a:spLocks/>
            </p:cNvSpPr>
            <p:nvPr/>
          </p:nvSpPr>
          <p:spPr bwMode="auto">
            <a:xfrm>
              <a:off x="20639006" y="4261468"/>
              <a:ext cx="864801" cy="9477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bg1">
                <a:lumMod val="85000"/>
              </a:schemeClr>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微软雅黑" panose="020B0503020204020204" pitchFamily="34" charset="-122"/>
                <a:cs typeface="Aparajita" panose="020B0604020202020204" pitchFamily="34" charset="0"/>
                <a:sym typeface="Gill Sans" charset="0"/>
              </a:endParaRPr>
            </a:p>
          </p:txBody>
        </p:sp>
      </p:grpSp>
      <p:grpSp>
        <p:nvGrpSpPr>
          <p:cNvPr id="2" name="Group 1"/>
          <p:cNvGrpSpPr/>
          <p:nvPr/>
        </p:nvGrpSpPr>
        <p:grpSpPr>
          <a:xfrm>
            <a:off x="1236146" y="4144044"/>
            <a:ext cx="4197536" cy="3946272"/>
            <a:chOff x="1236146" y="4144044"/>
            <a:chExt cx="4197536" cy="3946272"/>
          </a:xfrm>
        </p:grpSpPr>
        <p:cxnSp>
          <p:nvCxnSpPr>
            <p:cNvPr id="82" name="Straight Connector 81"/>
            <p:cNvCxnSpPr/>
            <p:nvPr/>
          </p:nvCxnSpPr>
          <p:spPr>
            <a:xfrm>
              <a:off x="5433682" y="4525599"/>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4" name="TextBox 30"/>
            <p:cNvSpPr txBox="1">
              <a:spLocks noChangeArrowheads="1"/>
            </p:cNvSpPr>
            <p:nvPr/>
          </p:nvSpPr>
          <p:spPr bwMode="auto">
            <a:xfrm>
              <a:off x="1236146" y="6243667"/>
              <a:ext cx="4145216"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r>
                <a:rPr lang="zh-CN" altLang="zh-CN" sz="2400" b="1" dirty="0">
                  <a:solidFill>
                    <a:schemeClr val="bg1">
                      <a:lumMod val="95000"/>
                    </a:schemeClr>
                  </a:solidFill>
                </a:rPr>
                <a:t>每次从待排序数组中选择出最小的数据，顺序放在数组的前面。</a:t>
              </a:r>
              <a:endPar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87" name="TextBox 31"/>
            <p:cNvSpPr txBox="1">
              <a:spLocks noChangeArrowheads="1"/>
            </p:cNvSpPr>
            <p:nvPr/>
          </p:nvSpPr>
          <p:spPr bwMode="auto">
            <a:xfrm>
              <a:off x="1489714" y="5184576"/>
              <a:ext cx="3511681" cy="784830"/>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zh-CN" altLang="en-US" sz="4500" b="1" dirty="0" smtClean="0">
                  <a:solidFill>
                    <a:schemeClr val="bg1"/>
                  </a:solidFill>
                  <a:latin typeface="Calibri"/>
                  <a:cs typeface="Calibri"/>
                </a:rPr>
                <a:t>选择排序</a:t>
              </a:r>
              <a:endParaRPr lang="id-ID" sz="4500" b="1" dirty="0">
                <a:solidFill>
                  <a:schemeClr val="bg1"/>
                </a:solidFill>
                <a:latin typeface="Calibri"/>
                <a:cs typeface="Calibri"/>
              </a:endParaRPr>
            </a:p>
          </p:txBody>
        </p:sp>
        <p:sp>
          <p:nvSpPr>
            <p:cNvPr id="88" name="Rounded Rectangle 87"/>
            <p:cNvSpPr/>
            <p:nvPr/>
          </p:nvSpPr>
          <p:spPr>
            <a:xfrm>
              <a:off x="1729969" y="6047811"/>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微软雅黑" panose="020B0503020204020204" pitchFamily="34" charset="-122"/>
              </a:endParaRPr>
            </a:p>
          </p:txBody>
        </p:sp>
        <p:sp>
          <p:nvSpPr>
            <p:cNvPr id="39" name="AutoShape 17"/>
            <p:cNvSpPr>
              <a:spLocks/>
            </p:cNvSpPr>
            <p:nvPr/>
          </p:nvSpPr>
          <p:spPr bwMode="auto">
            <a:xfrm>
              <a:off x="2812960" y="4144044"/>
              <a:ext cx="1047360" cy="10476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solidFill>
              <a:schemeClr val="accent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微软雅黑" panose="020B0503020204020204" pitchFamily="34" charset="-122"/>
                <a:cs typeface="Aparajita" panose="020B0604020202020204" pitchFamily="34" charset="0"/>
                <a:sym typeface="Gill Sans" charset="0"/>
              </a:endParaRPr>
            </a:p>
          </p:txBody>
        </p:sp>
      </p:grpSp>
      <p:grpSp>
        <p:nvGrpSpPr>
          <p:cNvPr id="6" name="Group 5"/>
          <p:cNvGrpSpPr/>
          <p:nvPr/>
        </p:nvGrpSpPr>
        <p:grpSpPr>
          <a:xfrm>
            <a:off x="9797475" y="4329654"/>
            <a:ext cx="4702934" cy="4204513"/>
            <a:chOff x="9797475" y="4329654"/>
            <a:chExt cx="4702934" cy="4204513"/>
          </a:xfrm>
        </p:grpSpPr>
        <p:sp>
          <p:nvSpPr>
            <p:cNvPr id="86" name="TextBox 30"/>
            <p:cNvSpPr txBox="1">
              <a:spLocks noChangeArrowheads="1"/>
            </p:cNvSpPr>
            <p:nvPr/>
          </p:nvSpPr>
          <p:spPr bwMode="auto">
            <a:xfrm>
              <a:off x="10181939" y="6225843"/>
              <a:ext cx="401074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r>
                <a:rPr lang="zh-CN" altLang="zh-CN" sz="2400" b="1" dirty="0">
                  <a:solidFill>
                    <a:schemeClr val="bg1">
                      <a:lumMod val="95000"/>
                    </a:schemeClr>
                  </a:solidFill>
                </a:rPr>
                <a:t>将一个待排序数组分成两个子数组进行排序，两个子数组又可以再分成子数组进行排序，直到不可再分为止，最后将处理好的子数组合并，得到原问题的解。</a:t>
              </a:r>
              <a:endPar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91" name="TextBox 31"/>
            <p:cNvSpPr txBox="1">
              <a:spLocks noChangeArrowheads="1"/>
            </p:cNvSpPr>
            <p:nvPr/>
          </p:nvSpPr>
          <p:spPr bwMode="auto">
            <a:xfrm>
              <a:off x="9797475" y="5209196"/>
              <a:ext cx="4702934" cy="7848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zh-CN" altLang="en-US" sz="4500" b="1" dirty="0" smtClean="0">
                  <a:solidFill>
                    <a:schemeClr val="bg1"/>
                  </a:solidFill>
                  <a:latin typeface="Calibri"/>
                  <a:cs typeface="Calibri"/>
                </a:rPr>
                <a:t>合并排序</a:t>
              </a:r>
              <a:endParaRPr lang="id-ID" sz="4500" b="1" dirty="0">
                <a:solidFill>
                  <a:schemeClr val="bg1"/>
                </a:solidFill>
                <a:latin typeface="Calibri"/>
                <a:cs typeface="Calibri"/>
              </a:endParaRPr>
            </a:p>
          </p:txBody>
        </p:sp>
        <p:sp>
          <p:nvSpPr>
            <p:cNvPr id="92" name="Rounded Rectangle 91"/>
            <p:cNvSpPr/>
            <p:nvPr/>
          </p:nvSpPr>
          <p:spPr>
            <a:xfrm>
              <a:off x="10614997" y="6072431"/>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微软雅黑" panose="020B0503020204020204" pitchFamily="34" charset="-122"/>
              </a:endParaRPr>
            </a:p>
          </p:txBody>
        </p:sp>
        <p:cxnSp>
          <p:nvCxnSpPr>
            <p:cNvPr id="32" name="Straight Connector 31"/>
            <p:cNvCxnSpPr/>
            <p:nvPr/>
          </p:nvCxnSpPr>
          <p:spPr>
            <a:xfrm>
              <a:off x="14433524" y="4529906"/>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AutoShape 19"/>
            <p:cNvSpPr>
              <a:spLocks/>
            </p:cNvSpPr>
            <p:nvPr/>
          </p:nvSpPr>
          <p:spPr bwMode="auto">
            <a:xfrm>
              <a:off x="11912842" y="4329654"/>
              <a:ext cx="861346" cy="861569"/>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accent3"/>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微软雅黑" panose="020B0503020204020204" pitchFamily="34" charset="-122"/>
                <a:cs typeface="Aparajita" panose="020B0604020202020204" pitchFamily="34" charset="0"/>
                <a:sym typeface="Gill Sans" charset="0"/>
              </a:endParaRPr>
            </a:p>
          </p:txBody>
        </p:sp>
      </p:grpSp>
      <p:grpSp>
        <p:nvGrpSpPr>
          <p:cNvPr id="11" name="Group 10"/>
          <p:cNvGrpSpPr/>
          <p:nvPr/>
        </p:nvGrpSpPr>
        <p:grpSpPr>
          <a:xfrm>
            <a:off x="14687312" y="4300846"/>
            <a:ext cx="4172973" cy="4994116"/>
            <a:chOff x="14687312" y="4300846"/>
            <a:chExt cx="4172973" cy="4994116"/>
          </a:xfrm>
        </p:grpSpPr>
        <p:cxnSp>
          <p:nvCxnSpPr>
            <p:cNvPr id="23" name="Straight Connector 22"/>
            <p:cNvCxnSpPr/>
            <p:nvPr/>
          </p:nvCxnSpPr>
          <p:spPr>
            <a:xfrm>
              <a:off x="18860285" y="4529906"/>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30"/>
            <p:cNvSpPr txBox="1">
              <a:spLocks noChangeArrowheads="1"/>
            </p:cNvSpPr>
            <p:nvPr/>
          </p:nvSpPr>
          <p:spPr bwMode="auto">
            <a:xfrm>
              <a:off x="14687312" y="6247974"/>
              <a:ext cx="4023811" cy="304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r>
                <a:rPr lang="zh-CN" altLang="zh-CN" sz="2400" b="1" dirty="0">
                  <a:solidFill>
                    <a:schemeClr val="bg1"/>
                  </a:solidFill>
                </a:rPr>
                <a:t>从数组中挑出一个元素，以此为基准重新排序数列，所有元素比基准小的摆放在基准前面，所有比基准大的摆放在基准的后面，递归把基准两边的子数组排序，最后的结果不需要合并，因为子数组都是原址排序的。</a:t>
              </a:r>
              <a:endParaRPr lang="en-US" sz="2400" dirty="0">
                <a:solidFill>
                  <a:schemeClr val="bg1"/>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26" name="TextBox 31"/>
            <p:cNvSpPr txBox="1">
              <a:spLocks noChangeArrowheads="1"/>
            </p:cNvSpPr>
            <p:nvPr/>
          </p:nvSpPr>
          <p:spPr bwMode="auto">
            <a:xfrm>
              <a:off x="14916317" y="5188883"/>
              <a:ext cx="3511681" cy="784830"/>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zh-CN" altLang="en-US" sz="4500" b="1" dirty="0" smtClean="0">
                  <a:solidFill>
                    <a:schemeClr val="bg1"/>
                  </a:solidFill>
                  <a:latin typeface="Calibri"/>
                  <a:cs typeface="Calibri"/>
                </a:rPr>
                <a:t>快速排序</a:t>
              </a:r>
              <a:endParaRPr lang="id-ID" sz="4500" b="1" dirty="0">
                <a:solidFill>
                  <a:schemeClr val="bg1"/>
                </a:solidFill>
                <a:latin typeface="Calibri"/>
                <a:cs typeface="Calibri"/>
              </a:endParaRPr>
            </a:p>
          </p:txBody>
        </p:sp>
        <p:sp>
          <p:nvSpPr>
            <p:cNvPr id="27" name="Rounded Rectangle 26"/>
            <p:cNvSpPr/>
            <p:nvPr/>
          </p:nvSpPr>
          <p:spPr>
            <a:xfrm>
              <a:off x="15156572" y="6052118"/>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微软雅黑" panose="020B0503020204020204" pitchFamily="34" charset="-122"/>
              </a:endParaRPr>
            </a:p>
          </p:txBody>
        </p:sp>
        <p:sp>
          <p:nvSpPr>
            <p:cNvPr id="41" name="AutoShape 36"/>
            <p:cNvSpPr>
              <a:spLocks/>
            </p:cNvSpPr>
            <p:nvPr/>
          </p:nvSpPr>
          <p:spPr bwMode="auto">
            <a:xfrm>
              <a:off x="16222513" y="4300846"/>
              <a:ext cx="864801" cy="861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0218"/>
                  </a:moveTo>
                  <a:cubicBezTo>
                    <a:pt x="21518" y="10382"/>
                    <a:pt x="21599" y="10574"/>
                    <a:pt x="21599" y="10800"/>
                  </a:cubicBezTo>
                  <a:cubicBezTo>
                    <a:pt x="21599" y="11023"/>
                    <a:pt x="21518" y="11217"/>
                    <a:pt x="21357" y="11381"/>
                  </a:cubicBezTo>
                  <a:lnTo>
                    <a:pt x="17895" y="14840"/>
                  </a:lnTo>
                  <a:cubicBezTo>
                    <a:pt x="17649" y="15086"/>
                    <a:pt x="17448" y="15173"/>
                    <a:pt x="17285" y="15103"/>
                  </a:cubicBezTo>
                  <a:cubicBezTo>
                    <a:pt x="17121" y="15038"/>
                    <a:pt x="17042" y="14829"/>
                    <a:pt x="17042" y="14476"/>
                  </a:cubicBezTo>
                  <a:lnTo>
                    <a:pt x="17042" y="12096"/>
                  </a:lnTo>
                  <a:lnTo>
                    <a:pt x="12159" y="12096"/>
                  </a:lnTo>
                  <a:lnTo>
                    <a:pt x="12159" y="17031"/>
                  </a:lnTo>
                  <a:lnTo>
                    <a:pt x="14483" y="17031"/>
                  </a:lnTo>
                  <a:cubicBezTo>
                    <a:pt x="14836" y="17031"/>
                    <a:pt x="15048" y="17113"/>
                    <a:pt x="15121" y="17280"/>
                  </a:cubicBezTo>
                  <a:cubicBezTo>
                    <a:pt x="15192" y="17449"/>
                    <a:pt x="15102" y="17647"/>
                    <a:pt x="14850" y="17884"/>
                  </a:cubicBezTo>
                  <a:lnTo>
                    <a:pt x="11388" y="21340"/>
                  </a:lnTo>
                  <a:cubicBezTo>
                    <a:pt x="11225" y="21504"/>
                    <a:pt x="11032" y="21588"/>
                    <a:pt x="10807" y="21599"/>
                  </a:cubicBezTo>
                  <a:cubicBezTo>
                    <a:pt x="10581" y="21599"/>
                    <a:pt x="10389" y="21512"/>
                    <a:pt x="10225" y="21340"/>
                  </a:cubicBezTo>
                  <a:lnTo>
                    <a:pt x="6763" y="17884"/>
                  </a:lnTo>
                  <a:cubicBezTo>
                    <a:pt x="6520" y="17638"/>
                    <a:pt x="6430" y="17438"/>
                    <a:pt x="6492" y="17274"/>
                  </a:cubicBezTo>
                  <a:cubicBezTo>
                    <a:pt x="6554" y="17110"/>
                    <a:pt x="6763" y="17031"/>
                    <a:pt x="7116" y="17031"/>
                  </a:cubicBezTo>
                  <a:lnTo>
                    <a:pt x="9440" y="17031"/>
                  </a:lnTo>
                  <a:lnTo>
                    <a:pt x="9440" y="12096"/>
                  </a:lnTo>
                  <a:lnTo>
                    <a:pt x="4571" y="12096"/>
                  </a:lnTo>
                  <a:lnTo>
                    <a:pt x="4571" y="14476"/>
                  </a:lnTo>
                  <a:cubicBezTo>
                    <a:pt x="4571" y="14829"/>
                    <a:pt x="4489" y="15038"/>
                    <a:pt x="4320" y="15103"/>
                  </a:cubicBezTo>
                  <a:cubicBezTo>
                    <a:pt x="4153" y="15173"/>
                    <a:pt x="3950" y="15086"/>
                    <a:pt x="3704" y="14840"/>
                  </a:cubicBezTo>
                  <a:lnTo>
                    <a:pt x="242" y="11381"/>
                  </a:lnTo>
                  <a:cubicBezTo>
                    <a:pt x="81" y="11217"/>
                    <a:pt x="0" y="11023"/>
                    <a:pt x="0" y="10800"/>
                  </a:cubicBezTo>
                  <a:cubicBezTo>
                    <a:pt x="0" y="10574"/>
                    <a:pt x="81" y="10382"/>
                    <a:pt x="242" y="10218"/>
                  </a:cubicBezTo>
                  <a:lnTo>
                    <a:pt x="3704" y="6756"/>
                  </a:lnTo>
                  <a:cubicBezTo>
                    <a:pt x="3950" y="6513"/>
                    <a:pt x="4153" y="6426"/>
                    <a:pt x="4320" y="6494"/>
                  </a:cubicBezTo>
                  <a:cubicBezTo>
                    <a:pt x="4489" y="6561"/>
                    <a:pt x="4571" y="6770"/>
                    <a:pt x="4571" y="7120"/>
                  </a:cubicBezTo>
                  <a:lnTo>
                    <a:pt x="4571" y="9422"/>
                  </a:lnTo>
                  <a:lnTo>
                    <a:pt x="9440" y="9422"/>
                  </a:lnTo>
                  <a:lnTo>
                    <a:pt x="9440" y="4568"/>
                  </a:lnTo>
                  <a:lnTo>
                    <a:pt x="7116" y="4568"/>
                  </a:lnTo>
                  <a:cubicBezTo>
                    <a:pt x="6783" y="4568"/>
                    <a:pt x="6582" y="4486"/>
                    <a:pt x="6506" y="4317"/>
                  </a:cubicBezTo>
                  <a:cubicBezTo>
                    <a:pt x="6435" y="4153"/>
                    <a:pt x="6520" y="3950"/>
                    <a:pt x="6763" y="3715"/>
                  </a:cubicBezTo>
                  <a:lnTo>
                    <a:pt x="10225" y="256"/>
                  </a:lnTo>
                  <a:cubicBezTo>
                    <a:pt x="10389" y="93"/>
                    <a:pt x="10581" y="8"/>
                    <a:pt x="10807" y="0"/>
                  </a:cubicBezTo>
                  <a:cubicBezTo>
                    <a:pt x="11032" y="0"/>
                    <a:pt x="11225" y="84"/>
                    <a:pt x="11388" y="256"/>
                  </a:cubicBezTo>
                  <a:lnTo>
                    <a:pt x="14850" y="3715"/>
                  </a:lnTo>
                  <a:cubicBezTo>
                    <a:pt x="15093" y="3958"/>
                    <a:pt x="15181" y="4161"/>
                    <a:pt x="15113" y="4325"/>
                  </a:cubicBezTo>
                  <a:cubicBezTo>
                    <a:pt x="15048" y="4486"/>
                    <a:pt x="14836" y="4568"/>
                    <a:pt x="14483" y="4568"/>
                  </a:cubicBezTo>
                  <a:lnTo>
                    <a:pt x="12159" y="4568"/>
                  </a:lnTo>
                  <a:lnTo>
                    <a:pt x="12159" y="9422"/>
                  </a:lnTo>
                  <a:lnTo>
                    <a:pt x="17042" y="9422"/>
                  </a:lnTo>
                  <a:lnTo>
                    <a:pt x="17042" y="7120"/>
                  </a:lnTo>
                  <a:cubicBezTo>
                    <a:pt x="17042" y="6770"/>
                    <a:pt x="17121" y="6561"/>
                    <a:pt x="17285" y="6494"/>
                  </a:cubicBezTo>
                  <a:cubicBezTo>
                    <a:pt x="17448" y="6426"/>
                    <a:pt x="17649" y="6513"/>
                    <a:pt x="17895" y="6756"/>
                  </a:cubicBezTo>
                  <a:lnTo>
                    <a:pt x="21357" y="10218"/>
                  </a:lnTo>
                  <a:close/>
                </a:path>
              </a:pathLst>
            </a:custGeom>
            <a:solidFill>
              <a:schemeClr val="accent4"/>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微软雅黑" panose="020B0503020204020204" pitchFamily="34" charset="-122"/>
                <a:cs typeface="Aparajita" panose="020B0604020202020204" pitchFamily="34" charset="0"/>
                <a:sym typeface="Gill Sans" charset="0"/>
              </a:endParaRPr>
            </a:p>
          </p:txBody>
        </p:sp>
      </p:grpSp>
      <p:grpSp>
        <p:nvGrpSpPr>
          <p:cNvPr id="5" name="Group 4"/>
          <p:cNvGrpSpPr/>
          <p:nvPr/>
        </p:nvGrpSpPr>
        <p:grpSpPr>
          <a:xfrm>
            <a:off x="5684554" y="4210884"/>
            <a:ext cx="4185656" cy="3879432"/>
            <a:chOff x="5684554" y="4210884"/>
            <a:chExt cx="4185656" cy="3879432"/>
          </a:xfrm>
        </p:grpSpPr>
        <p:cxnSp>
          <p:nvCxnSpPr>
            <p:cNvPr id="83" name="Straight Connector 82"/>
            <p:cNvCxnSpPr/>
            <p:nvPr/>
          </p:nvCxnSpPr>
          <p:spPr>
            <a:xfrm>
              <a:off x="9870210" y="4525599"/>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5" name="TextBox 30"/>
            <p:cNvSpPr txBox="1">
              <a:spLocks noChangeArrowheads="1"/>
            </p:cNvSpPr>
            <p:nvPr/>
          </p:nvSpPr>
          <p:spPr bwMode="auto">
            <a:xfrm>
              <a:off x="5684554" y="6225694"/>
              <a:ext cx="400981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r>
                <a:rPr lang="zh-CN" altLang="zh-CN" sz="2400" dirty="0">
                  <a:solidFill>
                    <a:schemeClr val="bg1">
                      <a:lumMod val="95000"/>
                    </a:schemeClr>
                  </a:solidFill>
                </a:rPr>
                <a:t>从头开始两两比较，将较大的数据往后移，</a:t>
              </a:r>
              <a:endPar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89" name="TextBox 31"/>
            <p:cNvSpPr txBox="1">
              <a:spLocks noChangeArrowheads="1"/>
            </p:cNvSpPr>
            <p:nvPr/>
          </p:nvSpPr>
          <p:spPr bwMode="auto">
            <a:xfrm>
              <a:off x="5892316" y="5209196"/>
              <a:ext cx="3531534" cy="7848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zh-CN" altLang="en-US" sz="4500" b="1" dirty="0" smtClean="0">
                  <a:solidFill>
                    <a:schemeClr val="bg1"/>
                  </a:solidFill>
                  <a:latin typeface="Calibri"/>
                  <a:cs typeface="Calibri"/>
                </a:rPr>
                <a:t>冒泡排序</a:t>
              </a:r>
              <a:endParaRPr lang="id-ID" sz="4500" b="1" dirty="0">
                <a:solidFill>
                  <a:schemeClr val="bg1"/>
                </a:solidFill>
                <a:latin typeface="Calibri"/>
                <a:cs typeface="Calibri"/>
              </a:endParaRPr>
            </a:p>
          </p:txBody>
        </p:sp>
        <p:sp>
          <p:nvSpPr>
            <p:cNvPr id="90" name="Rounded Rectangle 89"/>
            <p:cNvSpPr/>
            <p:nvPr/>
          </p:nvSpPr>
          <p:spPr>
            <a:xfrm>
              <a:off x="6136386" y="6072431"/>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微软雅黑" panose="020B0503020204020204" pitchFamily="34" charset="-122"/>
              </a:endParaRPr>
            </a:p>
          </p:txBody>
        </p:sp>
        <p:sp>
          <p:nvSpPr>
            <p:cNvPr id="42" name="AutoShape 114"/>
            <p:cNvSpPr>
              <a:spLocks/>
            </p:cNvSpPr>
            <p:nvPr/>
          </p:nvSpPr>
          <p:spPr bwMode="auto">
            <a:xfrm>
              <a:off x="7260097" y="4210884"/>
              <a:ext cx="947094" cy="9515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accent2"/>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微软雅黑" panose="020B0503020204020204" pitchFamily="34" charset="-122"/>
                <a:cs typeface="Aparajita" panose="020B0604020202020204" pitchFamily="34" charset="0"/>
                <a:sym typeface="Gill Sans" charset="0"/>
              </a:endParaRPr>
            </a:p>
          </p:txBody>
        </p:sp>
      </p:grpSp>
    </p:spTree>
    <p:extLst>
      <p:ext uri="{BB962C8B-B14F-4D97-AF65-F5344CB8AC3E}">
        <p14:creationId xmlns:p14="http://schemas.microsoft.com/office/powerpoint/2010/main" val="16755814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1" b="91"/>
          <a:stretch>
            <a:fillRect/>
          </a:stretch>
        </p:blipFill>
        <p:spPr>
          <a:xfrm>
            <a:off x="0" y="0"/>
            <a:ext cx="24428450" cy="13716000"/>
          </a:xfrm>
        </p:spPr>
      </p:pic>
      <p:sp>
        <p:nvSpPr>
          <p:cNvPr id="13" name="Rectangle 12"/>
          <p:cNvSpPr>
            <a:spLocks noChangeAspect="1"/>
          </p:cNvSpPr>
          <p:nvPr/>
        </p:nvSpPr>
        <p:spPr>
          <a:xfrm rot="16200000">
            <a:off x="-288759" y="217725"/>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0" name="Rectangle 9"/>
          <p:cNvSpPr>
            <a:spLocks noChangeAspect="1"/>
          </p:cNvSpPr>
          <p:nvPr/>
        </p:nvSpPr>
        <p:spPr>
          <a:xfrm rot="16200000">
            <a:off x="11961825" y="1296973"/>
            <a:ext cx="13763601" cy="11169650"/>
          </a:xfrm>
          <a:prstGeom prst="rect">
            <a:avLst/>
          </a:prstGeom>
          <a:solidFill>
            <a:schemeClr val="accent6">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grpSp>
        <p:nvGrpSpPr>
          <p:cNvPr id="15" name="Group 14"/>
          <p:cNvGrpSpPr/>
          <p:nvPr/>
        </p:nvGrpSpPr>
        <p:grpSpPr>
          <a:xfrm>
            <a:off x="13814655" y="2820300"/>
            <a:ext cx="9781668" cy="2477545"/>
            <a:chOff x="1477439" y="3848428"/>
            <a:chExt cx="11065059" cy="2477545"/>
          </a:xfrm>
        </p:grpSpPr>
        <p:sp>
          <p:nvSpPr>
            <p:cNvPr id="16" name="Title 20"/>
            <p:cNvSpPr txBox="1">
              <a:spLocks/>
            </p:cNvSpPr>
            <p:nvPr/>
          </p:nvSpPr>
          <p:spPr>
            <a:xfrm>
              <a:off x="1477439" y="3949429"/>
              <a:ext cx="9350881" cy="492443"/>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3200" b="1" dirty="0">
                  <a:solidFill>
                    <a:schemeClr val="bg1"/>
                  </a:solidFill>
                  <a:latin typeface="微软雅黑" panose="020B0503020204020204" pitchFamily="34" charset="-122"/>
                  <a:cs typeface="Aparajita" panose="020B0604020202020204" pitchFamily="34" charset="0"/>
                </a:rPr>
                <a:t>效率</a:t>
              </a:r>
              <a:endParaRPr lang="en-US" sz="3200" b="1" dirty="0">
                <a:solidFill>
                  <a:schemeClr val="bg1"/>
                </a:solidFill>
                <a:latin typeface="微软雅黑" panose="020B0503020204020204" pitchFamily="34" charset="-122"/>
                <a:cs typeface="Aparajita" panose="020B0604020202020204" pitchFamily="34" charset="0"/>
              </a:endParaRPr>
            </a:p>
          </p:txBody>
        </p:sp>
        <p:sp>
          <p:nvSpPr>
            <p:cNvPr id="17" name="Title 20"/>
            <p:cNvSpPr txBox="1">
              <a:spLocks/>
            </p:cNvSpPr>
            <p:nvPr/>
          </p:nvSpPr>
          <p:spPr>
            <a:xfrm>
              <a:off x="1580297" y="3848428"/>
              <a:ext cx="10962201" cy="2477545"/>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2800" dirty="0" smtClean="0">
                  <a:solidFill>
                    <a:schemeClr val="bg1"/>
                  </a:solidFill>
                </a:rPr>
                <a:t>      </a:t>
              </a:r>
              <a:r>
                <a:rPr lang="zh-CN" altLang="zh-CN" sz="2800" dirty="0" smtClean="0">
                  <a:solidFill>
                    <a:schemeClr val="bg1"/>
                  </a:solidFill>
                </a:rPr>
                <a:t>平均</a:t>
              </a:r>
              <a:r>
                <a:rPr lang="zh-CN" altLang="zh-CN" sz="2800" dirty="0">
                  <a:solidFill>
                    <a:schemeClr val="bg1"/>
                  </a:solidFill>
                </a:rPr>
                <a:t>情况，</a:t>
              </a:r>
              <a:r>
                <a:rPr lang="en-US" altLang="zh-CN" sz="2800" dirty="0" err="1">
                  <a:solidFill>
                    <a:schemeClr val="bg1"/>
                  </a:solidFill>
                </a:rPr>
                <a:t>t</a:t>
              </a:r>
              <a:r>
                <a:rPr lang="en-US" altLang="zh-CN" sz="2800" baseline="-25000" dirty="0" err="1">
                  <a:solidFill>
                    <a:schemeClr val="bg1"/>
                  </a:solidFill>
                </a:rPr>
                <a:t>j</a:t>
              </a:r>
              <a:r>
                <a:rPr lang="en-US" altLang="zh-CN" sz="2800" dirty="0">
                  <a:solidFill>
                    <a:schemeClr val="bg1"/>
                  </a:solidFill>
                </a:rPr>
                <a:t>=j/2</a:t>
              </a:r>
              <a:r>
                <a:rPr lang="zh-CN" altLang="zh-CN" sz="2800" dirty="0">
                  <a:solidFill>
                    <a:schemeClr val="bg1"/>
                  </a:solidFill>
                </a:rPr>
                <a:t>，大约检查数组的一半，此时</a:t>
              </a:r>
            </a:p>
            <a:p>
              <a:pPr algn="l"/>
              <a:r>
                <a:rPr lang="en-US" altLang="zh-CN" sz="2800" dirty="0">
                  <a:solidFill>
                    <a:schemeClr val="bg1"/>
                  </a:solidFill>
                </a:rPr>
                <a:t>T(n</a:t>
              </a:r>
              <a:r>
                <a:rPr lang="en-US" altLang="zh-CN" sz="2800" dirty="0" smtClean="0">
                  <a:solidFill>
                    <a:schemeClr val="bg1"/>
                  </a:solidFill>
                </a:rPr>
                <a:t>)=c1*n+c2</a:t>
              </a:r>
              <a:r>
                <a:rPr lang="en-US" altLang="zh-CN" sz="2800" dirty="0">
                  <a:solidFill>
                    <a:schemeClr val="bg1"/>
                  </a:solidFill>
                </a:rPr>
                <a:t>*(n-1)+c3*(</a:t>
              </a:r>
              <a:r>
                <a:rPr lang="en-US" altLang="zh-CN" sz="2800" dirty="0" smtClean="0">
                  <a:solidFill>
                    <a:schemeClr val="bg1"/>
                  </a:solidFill>
                </a:rPr>
                <a:t>n- 1</a:t>
              </a:r>
              <a:r>
                <a:rPr lang="en-US" altLang="zh-CN" sz="2800" dirty="0">
                  <a:solidFill>
                    <a:schemeClr val="bg1"/>
                  </a:solidFill>
                </a:rPr>
                <a:t>)+c4/2(2+3+…+n)+c5/2*(1+2+…+n-1)+c6/2*(1+2+…+n-1)+c7*(n-1)</a:t>
              </a:r>
              <a:endParaRPr lang="zh-CN" altLang="zh-CN" sz="2800" dirty="0">
                <a:solidFill>
                  <a:schemeClr val="bg1"/>
                </a:solidFill>
              </a:endParaRPr>
            </a:p>
            <a:p>
              <a:pPr algn="l"/>
              <a:r>
                <a:rPr lang="zh-CN" altLang="zh-CN" sz="2800" dirty="0">
                  <a:solidFill>
                    <a:schemeClr val="bg1"/>
                  </a:solidFill>
                </a:rPr>
                <a:t>∈</a:t>
              </a:r>
              <a:r>
                <a:rPr lang="en-US" altLang="zh-CN" sz="2800" dirty="0">
                  <a:solidFill>
                    <a:schemeClr val="bg1"/>
                  </a:solidFill>
                </a:rPr>
                <a:t>O(n</a:t>
              </a:r>
              <a:r>
                <a:rPr lang="en-US" altLang="zh-CN" sz="2800" baseline="30000" dirty="0">
                  <a:solidFill>
                    <a:schemeClr val="bg1"/>
                  </a:solidFill>
                </a:rPr>
                <a:t>2</a:t>
              </a:r>
              <a:r>
                <a:rPr lang="en-US" altLang="zh-CN" sz="2800" dirty="0">
                  <a:solidFill>
                    <a:schemeClr val="bg1"/>
                  </a:solidFill>
                </a:rPr>
                <a:t>);</a:t>
              </a:r>
              <a:endParaRPr lang="zh-CN" altLang="zh-CN" sz="2800" dirty="0">
                <a:solidFill>
                  <a:schemeClr val="bg1"/>
                </a:solidFill>
              </a:endParaRPr>
            </a:p>
          </p:txBody>
        </p:sp>
      </p:grpSp>
      <p:grpSp>
        <p:nvGrpSpPr>
          <p:cNvPr id="22" name="Group 21"/>
          <p:cNvGrpSpPr/>
          <p:nvPr/>
        </p:nvGrpSpPr>
        <p:grpSpPr>
          <a:xfrm>
            <a:off x="14189970" y="7391842"/>
            <a:ext cx="9203797" cy="1441264"/>
            <a:chOff x="2366663" y="4158624"/>
            <a:chExt cx="9203797" cy="1441263"/>
          </a:xfrm>
        </p:grpSpPr>
        <p:grpSp>
          <p:nvGrpSpPr>
            <p:cNvPr id="23" name="Group 22"/>
            <p:cNvGrpSpPr/>
            <p:nvPr/>
          </p:nvGrpSpPr>
          <p:grpSpPr>
            <a:xfrm>
              <a:off x="3643818" y="4158624"/>
              <a:ext cx="7926642" cy="1441263"/>
              <a:chOff x="4268826" y="4450098"/>
              <a:chExt cx="7926642" cy="1441263"/>
            </a:xfrm>
          </p:grpSpPr>
          <p:sp>
            <p:nvSpPr>
              <p:cNvPr id="26" name="Title 20"/>
              <p:cNvSpPr txBox="1">
                <a:spLocks/>
              </p:cNvSpPr>
              <p:nvPr/>
            </p:nvSpPr>
            <p:spPr>
              <a:xfrm>
                <a:off x="4709190" y="4450098"/>
                <a:ext cx="4403534" cy="430887"/>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2800" b="1" dirty="0" smtClean="0">
                    <a:solidFill>
                      <a:schemeClr val="bg1"/>
                    </a:solidFill>
                    <a:latin typeface="微软雅黑" panose="020B0503020204020204" pitchFamily="34" charset="-122"/>
                    <a:cs typeface="Aparajita" panose="020B0604020202020204" pitchFamily="34" charset="0"/>
                  </a:rPr>
                  <a:t>SEO Strategy</a:t>
                </a:r>
                <a:endParaRPr lang="en-US" sz="2800" b="1" dirty="0">
                  <a:solidFill>
                    <a:schemeClr val="bg1"/>
                  </a:solidFill>
                  <a:latin typeface="微软雅黑" panose="020B0503020204020204" pitchFamily="34" charset="-122"/>
                  <a:cs typeface="Aparajita" panose="020B0604020202020204" pitchFamily="34" charset="0"/>
                </a:endParaRPr>
              </a:p>
            </p:txBody>
          </p:sp>
          <p:sp>
            <p:nvSpPr>
              <p:cNvPr id="27" name="Title 20"/>
              <p:cNvSpPr txBox="1">
                <a:spLocks/>
              </p:cNvSpPr>
              <p:nvPr/>
            </p:nvSpPr>
            <p:spPr>
              <a:xfrm>
                <a:off x="4268826" y="4783423"/>
                <a:ext cx="7926642" cy="1107938"/>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en-US" sz="2800" b="1" dirty="0" smtClean="0">
                    <a:solidFill>
                      <a:schemeClr val="bg1"/>
                    </a:solidFill>
                  </a:rPr>
                  <a:t>从数组的第二个元素开始，向前面已排好序的数组插入数字</a:t>
                </a:r>
                <a:endParaRPr lang="en-US" altLang="zh-CN" sz="2800" dirty="0">
                  <a:solidFill>
                    <a:schemeClr val="bg1"/>
                  </a:solidFill>
                  <a:latin typeface="微软雅黑" panose="020B0503020204020204" pitchFamily="34" charset="-122"/>
                  <a:ea typeface="Open Sans Light" panose="020B0306030504020204" pitchFamily="34" charset="0"/>
                  <a:cs typeface="Aparajita" panose="020B0604020202020204" pitchFamily="34" charset="0"/>
                </a:endParaRPr>
              </a:p>
            </p:txBody>
          </p:sp>
        </p:gr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bg1"/>
                  </a:solidFill>
                  <a:latin typeface="微软雅黑" panose="020B0503020204020204" pitchFamily="34" charset="-122"/>
                  <a:cs typeface="Aparajita" panose="020B0604020202020204" pitchFamily="34" charset="0"/>
                </a:rPr>
                <a:t>效率分析</a:t>
              </a:r>
              <a:endParaRPr lang="id-ID" sz="8000" b="1" dirty="0" smtClean="0">
                <a:solidFill>
                  <a:schemeClr val="bg1"/>
                </a:solidFill>
                <a:latin typeface="微软雅黑" panose="020B0503020204020204" pitchFamily="34" charset="-122"/>
                <a:cs typeface="Aparajita" panose="020B0604020202020204" pitchFamily="34" charset="0"/>
              </a:endParaRP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3100" dirty="0" smtClean="0">
                  <a:solidFill>
                    <a:schemeClr val="accent1"/>
                  </a:solidFill>
                  <a:latin typeface="微软雅黑" panose="020B0503020204020204" pitchFamily="34" charset="-122"/>
                  <a:cs typeface="Aparajita" panose="020B0604020202020204" pitchFamily="34" charset="0"/>
                </a:rPr>
                <a:t>-------</a:t>
              </a:r>
              <a:r>
                <a:rPr lang="zh-CN" altLang="en-US" sz="3100" dirty="0" smtClean="0">
                  <a:solidFill>
                    <a:schemeClr val="accent1"/>
                  </a:solidFill>
                  <a:latin typeface="微软雅黑" panose="020B0503020204020204" pitchFamily="34" charset="-122"/>
                  <a:cs typeface="Aparajita" panose="020B0604020202020204" pitchFamily="34" charset="0"/>
                </a:rPr>
                <a:t>之 </a:t>
              </a:r>
              <a:r>
                <a:rPr lang="zh-CN" altLang="en-US" sz="3100" dirty="0">
                  <a:solidFill>
                    <a:schemeClr val="accent1"/>
                  </a:solidFill>
                  <a:latin typeface="微软雅黑" panose="020B0503020204020204" pitchFamily="34" charset="-122"/>
                  <a:cs typeface="Aparajita" panose="020B0604020202020204" pitchFamily="34" charset="0"/>
                </a:rPr>
                <a:t>插入</a:t>
              </a:r>
              <a:r>
                <a:rPr lang="zh-CN" altLang="en-US" sz="3100" dirty="0" smtClean="0">
                  <a:solidFill>
                    <a:schemeClr val="accent1"/>
                  </a:solidFill>
                  <a:latin typeface="微软雅黑" panose="020B0503020204020204" pitchFamily="34" charset="-122"/>
                  <a:cs typeface="Aparajita" panose="020B0604020202020204" pitchFamily="34" charset="0"/>
                </a:rPr>
                <a:t>排序</a:t>
              </a:r>
              <a:endParaRPr lang="en-US" sz="3100" dirty="0">
                <a:solidFill>
                  <a:schemeClr val="accent1"/>
                </a:solidFill>
                <a:latin typeface="微软雅黑" panose="020B0503020204020204" pitchFamily="34" charset="-122"/>
                <a:cs typeface="Aparajita" panose="020B0604020202020204" pitchFamily="34" charset="0"/>
              </a:endParaRPr>
            </a:p>
          </p:txBody>
        </p:sp>
      </p:grpSp>
      <p:sp>
        <p:nvSpPr>
          <p:cNvPr id="2" name="Rectangle 2"/>
          <p:cNvSpPr>
            <a:spLocks noChangeArrowheads="1"/>
          </p:cNvSpPr>
          <p:nvPr/>
        </p:nvSpPr>
        <p:spPr bwMode="auto">
          <a:xfrm>
            <a:off x="0" y="0"/>
            <a:ext cx="2437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1" y="55925"/>
            <a:ext cx="13014256" cy="4524315"/>
          </a:xfrm>
          <a:prstGeom prst="rect">
            <a:avLst/>
          </a:prstGeom>
          <a:noFill/>
        </p:spPr>
        <p:txBody>
          <a:bodyPr wrap="square" rtlCol="0">
            <a:spAutoFit/>
          </a:bodyPr>
          <a:lstStyle/>
          <a:p>
            <a:r>
              <a:rPr lang="en-US" altLang="zh-CN" dirty="0" err="1"/>
              <a:t>Insert_sort</a:t>
            </a:r>
            <a:r>
              <a:rPr lang="en-US" altLang="zh-CN" dirty="0"/>
              <a:t>(</a:t>
            </a:r>
            <a:r>
              <a:rPr lang="en-US" altLang="zh-CN" dirty="0" err="1"/>
              <a:t>arr</a:t>
            </a:r>
            <a:r>
              <a:rPr lang="en-US" altLang="zh-CN" dirty="0"/>
              <a:t>)</a:t>
            </a:r>
            <a:endParaRPr lang="zh-CN" altLang="zh-CN" dirty="0"/>
          </a:p>
          <a:p>
            <a:r>
              <a:rPr lang="en-US" altLang="zh-CN" dirty="0"/>
              <a:t>for j=1 to </a:t>
            </a:r>
            <a:r>
              <a:rPr lang="en-US" altLang="zh-CN" dirty="0" err="1"/>
              <a:t>len</a:t>
            </a:r>
            <a:endParaRPr lang="zh-CN" altLang="zh-CN" dirty="0"/>
          </a:p>
          <a:p>
            <a:r>
              <a:rPr lang="en-US" altLang="zh-CN" dirty="0"/>
              <a:t>	key=</a:t>
            </a:r>
            <a:r>
              <a:rPr lang="en-US" altLang="zh-CN" dirty="0" err="1"/>
              <a:t>arr</a:t>
            </a:r>
            <a:r>
              <a:rPr lang="en-US" altLang="zh-CN" dirty="0"/>
              <a:t>[j]</a:t>
            </a:r>
            <a:endParaRPr lang="zh-CN" altLang="zh-CN" dirty="0"/>
          </a:p>
          <a:p>
            <a:r>
              <a:rPr lang="en-US" altLang="zh-CN" dirty="0"/>
              <a:t>	</a:t>
            </a:r>
            <a:r>
              <a:rPr lang="en-US" altLang="zh-CN" dirty="0" err="1"/>
              <a:t>i</a:t>
            </a:r>
            <a:r>
              <a:rPr lang="en-US" altLang="zh-CN" dirty="0"/>
              <a:t>=j-1;</a:t>
            </a:r>
            <a:endParaRPr lang="zh-CN" altLang="zh-CN" dirty="0"/>
          </a:p>
          <a:p>
            <a:r>
              <a:rPr lang="en-US" altLang="zh-CN" dirty="0"/>
              <a:t>	while </a:t>
            </a:r>
            <a:r>
              <a:rPr lang="en-US" altLang="zh-CN" dirty="0" err="1"/>
              <a:t>i</a:t>
            </a:r>
            <a:r>
              <a:rPr lang="en-US" altLang="zh-CN" dirty="0"/>
              <a:t>=0 &amp;&amp;</a:t>
            </a:r>
            <a:r>
              <a:rPr lang="en-US" altLang="zh-CN" dirty="0" err="1"/>
              <a:t>arr</a:t>
            </a:r>
            <a:r>
              <a:rPr lang="en-US" altLang="zh-CN" dirty="0"/>
              <a:t>[</a:t>
            </a:r>
            <a:r>
              <a:rPr lang="en-US" altLang="zh-CN" dirty="0" err="1"/>
              <a:t>i</a:t>
            </a:r>
            <a:r>
              <a:rPr lang="en-US" altLang="zh-CN" dirty="0"/>
              <a:t>]&gt;key</a:t>
            </a:r>
            <a:endParaRPr lang="zh-CN" altLang="zh-CN" dirty="0"/>
          </a:p>
          <a:p>
            <a:r>
              <a:rPr lang="en-US" altLang="zh-CN" dirty="0"/>
              <a:t>		</a:t>
            </a:r>
            <a:r>
              <a:rPr lang="en-US" altLang="zh-CN" dirty="0" err="1"/>
              <a:t>arr</a:t>
            </a:r>
            <a:r>
              <a:rPr lang="en-US" altLang="zh-CN" dirty="0"/>
              <a:t>[i+1]=</a:t>
            </a:r>
            <a:r>
              <a:rPr lang="en-US" altLang="zh-CN" dirty="0" err="1"/>
              <a:t>arr</a:t>
            </a:r>
            <a:r>
              <a:rPr lang="en-US" altLang="zh-CN" dirty="0"/>
              <a:t>[</a:t>
            </a:r>
            <a:r>
              <a:rPr lang="en-US" altLang="zh-CN" dirty="0" err="1"/>
              <a:t>i</a:t>
            </a:r>
            <a:r>
              <a:rPr lang="en-US" altLang="zh-CN" dirty="0"/>
              <a:t>]</a:t>
            </a:r>
            <a:endParaRPr lang="zh-CN" altLang="zh-CN" dirty="0"/>
          </a:p>
          <a:p>
            <a:r>
              <a:rPr lang="en-US" altLang="zh-CN" dirty="0"/>
              <a:t>		</a:t>
            </a:r>
            <a:r>
              <a:rPr lang="en-US" altLang="zh-CN" dirty="0" err="1"/>
              <a:t>i</a:t>
            </a:r>
            <a:r>
              <a:rPr lang="en-US" altLang="zh-CN" dirty="0"/>
              <a:t>--;</a:t>
            </a:r>
            <a:endParaRPr lang="zh-CN" altLang="zh-CN" dirty="0"/>
          </a:p>
          <a:p>
            <a:r>
              <a:rPr lang="en-US" altLang="zh-CN" dirty="0"/>
              <a:t>	</a:t>
            </a:r>
            <a:r>
              <a:rPr lang="en-US" altLang="zh-CN" dirty="0" err="1"/>
              <a:t>arr</a:t>
            </a:r>
            <a:r>
              <a:rPr lang="en-US" altLang="zh-CN" dirty="0"/>
              <a:t>[i+1==key;</a:t>
            </a:r>
            <a:endParaRPr lang="zh-CN" altLang="zh-CN" dirty="0"/>
          </a:p>
        </p:txBody>
      </p:sp>
      <p:graphicFrame>
        <p:nvGraphicFramePr>
          <p:cNvPr id="8" name="表格 7"/>
          <p:cNvGraphicFramePr>
            <a:graphicFrameLocks noGrp="1"/>
          </p:cNvGraphicFramePr>
          <p:nvPr>
            <p:extLst>
              <p:ext uri="{D42A27DB-BD31-4B8C-83A1-F6EECF244321}">
                <p14:modId xmlns:p14="http://schemas.microsoft.com/office/powerpoint/2010/main" val="2109802938"/>
              </p:ext>
            </p:extLst>
          </p:nvPr>
        </p:nvGraphicFramePr>
        <p:xfrm>
          <a:off x="1" y="6061391"/>
          <a:ext cx="13098885" cy="1905876"/>
        </p:xfrm>
        <a:graphic>
          <a:graphicData uri="http://schemas.openxmlformats.org/drawingml/2006/table">
            <a:tbl>
              <a:tblPr firstRow="1" firstCol="1" bandRow="1">
                <a:tableStyleId>{5C22544A-7EE6-4342-B048-85BDC9FD1C3A}</a:tableStyleId>
              </a:tblPr>
              <a:tblGrid>
                <a:gridCol w="1681551"/>
                <a:gridCol w="1553975"/>
                <a:gridCol w="1553975"/>
                <a:gridCol w="1597012"/>
                <a:gridCol w="1597012"/>
                <a:gridCol w="1278840"/>
                <a:gridCol w="1278840"/>
                <a:gridCol w="1278840"/>
                <a:gridCol w="1278840"/>
              </a:tblGrid>
              <a:tr h="952938">
                <a:tc>
                  <a:txBody>
                    <a:bodyPr/>
                    <a:lstStyle/>
                    <a:p>
                      <a:pPr algn="l">
                        <a:spcAft>
                          <a:spcPts val="0"/>
                        </a:spcAft>
                      </a:pPr>
                      <a:r>
                        <a:rPr lang="en-US" sz="2400" kern="0" dirty="0">
                          <a:effectLst/>
                        </a:rPr>
                        <a:t>N</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10000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20000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30000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40000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50000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60000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70000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80000</a:t>
                      </a:r>
                      <a:endParaRPr lang="zh-CN" sz="2400" kern="100" dirty="0">
                        <a:effectLst/>
                        <a:latin typeface="Times New Roman" panose="02020603050405020304" pitchFamily="18" charset="0"/>
                        <a:ea typeface="宋体" panose="02010600030101010101" pitchFamily="2" charset="-122"/>
                      </a:endParaRPr>
                    </a:p>
                  </a:txBody>
                  <a:tcPr marL="68580" marR="68580" marT="0" marB="0"/>
                </a:tc>
              </a:tr>
              <a:tr h="952938">
                <a:tc>
                  <a:txBody>
                    <a:bodyPr/>
                    <a:lstStyle/>
                    <a:p>
                      <a:pPr algn="l">
                        <a:spcAft>
                          <a:spcPts val="0"/>
                        </a:spcAft>
                      </a:pPr>
                      <a:r>
                        <a:rPr lang="en-US" sz="2400" kern="0">
                          <a:effectLst/>
                        </a:rPr>
                        <a:t>Time/ms</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15.3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60.3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138.6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245.5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388.8</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548.9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745.9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969.3</a:t>
                      </a:r>
                      <a:endParaRPr lang="zh-CN" sz="2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2546454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1" b="91"/>
          <a:stretch>
            <a:fillRect/>
          </a:stretch>
        </p:blipFill>
        <p:spPr>
          <a:xfrm>
            <a:off x="0" y="0"/>
            <a:ext cx="24428450" cy="13716000"/>
          </a:xfrm>
        </p:spPr>
      </p:pic>
      <p:sp>
        <p:nvSpPr>
          <p:cNvPr id="13" name="Rectangle 12"/>
          <p:cNvSpPr>
            <a:spLocks noChangeAspect="1"/>
          </p:cNvSpPr>
          <p:nvPr/>
        </p:nvSpPr>
        <p:spPr>
          <a:xfrm rot="16200000">
            <a:off x="-288759" y="217725"/>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0" name="Rectangle 9"/>
          <p:cNvSpPr>
            <a:spLocks noChangeAspect="1"/>
          </p:cNvSpPr>
          <p:nvPr/>
        </p:nvSpPr>
        <p:spPr>
          <a:xfrm rot="16200000">
            <a:off x="11911025" y="1296973"/>
            <a:ext cx="13763601" cy="11169650"/>
          </a:xfrm>
          <a:prstGeom prst="rect">
            <a:avLst/>
          </a:prstGeom>
          <a:solidFill>
            <a:schemeClr val="accent6">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grpSp>
        <p:nvGrpSpPr>
          <p:cNvPr id="22" name="Group 21"/>
          <p:cNvGrpSpPr/>
          <p:nvPr/>
        </p:nvGrpSpPr>
        <p:grpSpPr>
          <a:xfrm>
            <a:off x="14119455" y="5261531"/>
            <a:ext cx="9203797" cy="1109086"/>
            <a:chOff x="2366663" y="4244581"/>
            <a:chExt cx="9203797" cy="1109085"/>
          </a:xfrm>
        </p:grpSpPr>
        <p:sp>
          <p:nvSpPr>
            <p:cNvPr id="27" name="Title 20"/>
            <p:cNvSpPr txBox="1">
              <a:spLocks/>
            </p:cNvSpPr>
            <p:nvPr/>
          </p:nvSpPr>
          <p:spPr>
            <a:xfrm>
              <a:off x="3643818" y="4738169"/>
              <a:ext cx="7926642" cy="61549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en-US" sz="2400" dirty="0" smtClean="0">
                  <a:solidFill>
                    <a:schemeClr val="bg1"/>
                  </a:solidFill>
                </a:rPr>
                <a:t>从图像来看，曲线趋势基本符合</a:t>
              </a:r>
              <a:r>
                <a:rPr lang="en-US" altLang="zh-CN" sz="2400" b="1" dirty="0" smtClean="0">
                  <a:solidFill>
                    <a:schemeClr val="bg1"/>
                  </a:solidFill>
                </a:rPr>
                <a:t>O(</a:t>
              </a:r>
              <a:r>
                <a:rPr lang="en-US" altLang="zh-CN" sz="2400" b="1" dirty="0" err="1" smtClean="0">
                  <a:solidFill>
                    <a:schemeClr val="bg1"/>
                  </a:solidFill>
                </a:rPr>
                <a:t>nlogn</a:t>
              </a:r>
              <a:r>
                <a:rPr lang="en-US" altLang="zh-CN" sz="2400" b="1" dirty="0" smtClean="0">
                  <a:solidFill>
                    <a:schemeClr val="bg1"/>
                  </a:solidFill>
                </a:rPr>
                <a:t>)</a:t>
              </a:r>
              <a:endParaRPr lang="zh-CN" altLang="zh-CN" sz="2400" dirty="0">
                <a:solidFill>
                  <a:schemeClr val="bg1"/>
                </a:solidFill>
              </a:endParaRPr>
            </a:p>
          </p:txBody>
        </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8" name="Group 27"/>
          <p:cNvGrpSpPr/>
          <p:nvPr/>
        </p:nvGrpSpPr>
        <p:grpSpPr>
          <a:xfrm>
            <a:off x="14119455" y="10062317"/>
            <a:ext cx="9203797" cy="1071018"/>
            <a:chOff x="2366663" y="9023088"/>
            <a:chExt cx="9203798" cy="1071017"/>
          </a:xfrm>
        </p:grpSpPr>
        <p:sp>
          <p:nvSpPr>
            <p:cNvPr id="33" name="Title 20"/>
            <p:cNvSpPr txBox="1">
              <a:spLocks/>
            </p:cNvSpPr>
            <p:nvPr/>
          </p:nvSpPr>
          <p:spPr>
            <a:xfrm>
              <a:off x="3620958" y="9374376"/>
              <a:ext cx="7949503" cy="69244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40000</a:t>
              </a:r>
              <a:r>
                <a:rPr lang="zh-CN" altLang="zh-CN" sz="2800" dirty="0">
                  <a:solidFill>
                    <a:schemeClr val="bg1"/>
                  </a:solidFill>
                </a:rPr>
                <a:t>：</a:t>
              </a:r>
              <a:r>
                <a:rPr lang="en-US" altLang="zh-CN" sz="2800" dirty="0">
                  <a:solidFill>
                    <a:schemeClr val="bg1"/>
                  </a:solidFill>
                </a:rPr>
                <a:t>14.75 *16=236</a:t>
              </a:r>
              <a:r>
                <a:rPr lang="zh-CN" altLang="zh-CN" sz="2800" dirty="0">
                  <a:solidFill>
                    <a:schemeClr val="bg1"/>
                  </a:solidFill>
                </a:rPr>
                <a:t>≈</a:t>
              </a:r>
              <a:r>
                <a:rPr lang="en-US" altLang="zh-CN" sz="2800" dirty="0">
                  <a:solidFill>
                    <a:schemeClr val="bg1"/>
                  </a:solidFill>
                </a:rPr>
                <a:t>239.55</a:t>
              </a:r>
              <a:endParaRPr lang="zh-CN" altLang="zh-CN" sz="2800" dirty="0">
                <a:solidFill>
                  <a:schemeClr val="bg1"/>
                </a:solidFill>
              </a:endParaRPr>
            </a:p>
          </p:txBody>
        </p:sp>
        <p:sp>
          <p:nvSpPr>
            <p:cNvPr id="30" name="Rectangle 29"/>
            <p:cNvSpPr/>
            <p:nvPr/>
          </p:nvSpPr>
          <p:spPr>
            <a:xfrm>
              <a:off x="2366663" y="9023088"/>
              <a:ext cx="1070738" cy="10710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1" name="AutoShape 14"/>
            <p:cNvSpPr>
              <a:spLocks/>
            </p:cNvSpPr>
            <p:nvPr/>
          </p:nvSpPr>
          <p:spPr bwMode="auto">
            <a:xfrm>
              <a:off x="2650408" y="9327366"/>
              <a:ext cx="481001" cy="527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14119456" y="6896251"/>
            <a:ext cx="9203795" cy="1073193"/>
            <a:chOff x="2366663" y="5879292"/>
            <a:chExt cx="9203795" cy="1073191"/>
          </a:xfrm>
        </p:grpSpPr>
        <p:sp>
          <p:nvSpPr>
            <p:cNvPr id="39" name="Title 20"/>
            <p:cNvSpPr txBox="1">
              <a:spLocks/>
            </p:cNvSpPr>
            <p:nvPr/>
          </p:nvSpPr>
          <p:spPr>
            <a:xfrm>
              <a:off x="3619594" y="6275432"/>
              <a:ext cx="7950864" cy="677051"/>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20000</a:t>
              </a:r>
              <a:r>
                <a:rPr lang="zh-CN" altLang="zh-CN" sz="2800" dirty="0">
                  <a:solidFill>
                    <a:schemeClr val="bg1"/>
                  </a:solidFill>
                </a:rPr>
                <a:t>：</a:t>
              </a:r>
              <a:r>
                <a:rPr lang="en-US" altLang="zh-CN" sz="2800" dirty="0">
                  <a:solidFill>
                    <a:schemeClr val="bg1"/>
                  </a:solidFill>
                </a:rPr>
                <a:t>14.75 *4=59</a:t>
              </a:r>
              <a:r>
                <a:rPr lang="zh-CN" altLang="zh-CN" sz="2800" dirty="0">
                  <a:solidFill>
                    <a:schemeClr val="bg1"/>
                  </a:solidFill>
                </a:rPr>
                <a:t>≈</a:t>
              </a:r>
              <a:r>
                <a:rPr lang="en-US" altLang="zh-CN" sz="2800" dirty="0" smtClean="0">
                  <a:solidFill>
                    <a:schemeClr val="bg1"/>
                  </a:solidFill>
                </a:rPr>
                <a:t>60.3</a:t>
              </a:r>
              <a:endParaRPr lang="zh-CN" altLang="zh-CN" sz="2800" dirty="0">
                <a:solidFill>
                  <a:schemeClr val="bg1"/>
                </a:solidFill>
              </a:endParaRPr>
            </a:p>
          </p:txBody>
        </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7" name="AutoShape 38"/>
            <p:cNvSpPr>
              <a:spLocks/>
            </p:cNvSpPr>
            <p:nvPr/>
          </p:nvSpPr>
          <p:spPr bwMode="auto">
            <a:xfrm>
              <a:off x="2650408" y="6183269"/>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0" name="Group 39"/>
          <p:cNvGrpSpPr/>
          <p:nvPr/>
        </p:nvGrpSpPr>
        <p:grpSpPr>
          <a:xfrm>
            <a:off x="14119455" y="8495204"/>
            <a:ext cx="9203797" cy="1071018"/>
            <a:chOff x="2366663" y="7478254"/>
            <a:chExt cx="9203797" cy="1071017"/>
          </a:xfrm>
        </p:grpSpPr>
        <p:sp>
          <p:nvSpPr>
            <p:cNvPr id="45" name="Title 20"/>
            <p:cNvSpPr txBox="1">
              <a:spLocks/>
            </p:cNvSpPr>
            <p:nvPr/>
          </p:nvSpPr>
          <p:spPr>
            <a:xfrm>
              <a:off x="3621054" y="7864636"/>
              <a:ext cx="7949406" cy="677052"/>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800" dirty="0">
                  <a:solidFill>
                    <a:schemeClr val="bg1"/>
                  </a:solidFill>
                </a:rPr>
                <a:t>n=10000</a:t>
              </a:r>
              <a:r>
                <a:rPr lang="zh-CN" altLang="zh-CN" sz="2800" dirty="0">
                  <a:solidFill>
                    <a:schemeClr val="bg1"/>
                  </a:solidFill>
                </a:rPr>
                <a:t>→</a:t>
              </a:r>
              <a:r>
                <a:rPr lang="en-US" altLang="zh-CN" sz="2800" dirty="0">
                  <a:solidFill>
                    <a:schemeClr val="bg1"/>
                  </a:solidFill>
                </a:rPr>
                <a:t>30000</a:t>
              </a:r>
              <a:r>
                <a:rPr lang="zh-CN" altLang="zh-CN" sz="2800" dirty="0">
                  <a:solidFill>
                    <a:schemeClr val="bg1"/>
                  </a:solidFill>
                </a:rPr>
                <a:t>：</a:t>
              </a:r>
              <a:r>
                <a:rPr lang="en-US" altLang="zh-CN" sz="2800" dirty="0">
                  <a:solidFill>
                    <a:schemeClr val="bg1"/>
                  </a:solidFill>
                </a:rPr>
                <a:t>14.75*9=132.75</a:t>
              </a:r>
              <a:r>
                <a:rPr lang="zh-CN" altLang="zh-CN" sz="2800" dirty="0">
                  <a:solidFill>
                    <a:schemeClr val="bg1"/>
                  </a:solidFill>
                </a:rPr>
                <a:t>≈</a:t>
              </a:r>
              <a:r>
                <a:rPr lang="en-US" altLang="zh-CN" sz="2800" dirty="0" smtClean="0">
                  <a:solidFill>
                    <a:schemeClr val="bg1"/>
                  </a:solidFill>
                </a:rPr>
                <a:t>133.95</a:t>
              </a:r>
              <a:endParaRPr lang="zh-CN" altLang="zh-CN" sz="2800" dirty="0">
                <a:solidFill>
                  <a:schemeClr val="bg1"/>
                </a:solidFill>
              </a:endParaRPr>
            </a:p>
          </p:txBody>
        </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43" name="AutoShape 84"/>
            <p:cNvSpPr>
              <a:spLocks/>
            </p:cNvSpPr>
            <p:nvPr/>
          </p:nvSpPr>
          <p:spPr bwMode="auto">
            <a:xfrm>
              <a:off x="2633701" y="7745984"/>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bg1"/>
                  </a:solidFill>
                  <a:latin typeface="微软雅黑" panose="020B0503020204020204" pitchFamily="34" charset="-122"/>
                  <a:cs typeface="Aparajita" panose="020B0604020202020204" pitchFamily="34" charset="0"/>
                </a:rPr>
                <a:t>效率分析</a:t>
              </a:r>
              <a:endParaRPr lang="id-ID" sz="8000" b="1" dirty="0" smtClean="0">
                <a:solidFill>
                  <a:schemeClr val="bg1"/>
                </a:solidFill>
                <a:latin typeface="微软雅黑" panose="020B0503020204020204" pitchFamily="34" charset="-122"/>
                <a:cs typeface="Aparajita" panose="020B0604020202020204" pitchFamily="34" charset="0"/>
              </a:endParaRP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3100" dirty="0" smtClean="0">
                  <a:solidFill>
                    <a:schemeClr val="accent1"/>
                  </a:solidFill>
                  <a:latin typeface="微软雅黑" panose="020B0503020204020204" pitchFamily="34" charset="-122"/>
                  <a:cs typeface="Aparajita" panose="020B0604020202020204" pitchFamily="34" charset="0"/>
                </a:rPr>
                <a:t>-------</a:t>
              </a:r>
              <a:r>
                <a:rPr lang="zh-CN" altLang="en-US" sz="3100" dirty="0" smtClean="0">
                  <a:solidFill>
                    <a:schemeClr val="accent1"/>
                  </a:solidFill>
                  <a:latin typeface="微软雅黑" panose="020B0503020204020204" pitchFamily="34" charset="-122"/>
                  <a:cs typeface="Aparajita" panose="020B0604020202020204" pitchFamily="34" charset="0"/>
                </a:rPr>
                <a:t>之 </a:t>
              </a:r>
              <a:r>
                <a:rPr lang="zh-CN" altLang="en-US" sz="3100" dirty="0">
                  <a:solidFill>
                    <a:schemeClr val="accent1"/>
                  </a:solidFill>
                  <a:latin typeface="微软雅黑" panose="020B0503020204020204" pitchFamily="34" charset="-122"/>
                  <a:cs typeface="Aparajita" panose="020B0604020202020204" pitchFamily="34" charset="0"/>
                </a:rPr>
                <a:t>快速</a:t>
              </a:r>
              <a:r>
                <a:rPr lang="zh-CN" altLang="en-US" sz="3100" dirty="0" smtClean="0">
                  <a:solidFill>
                    <a:schemeClr val="accent1"/>
                  </a:solidFill>
                  <a:latin typeface="微软雅黑" panose="020B0503020204020204" pitchFamily="34" charset="-122"/>
                  <a:cs typeface="Aparajita" panose="020B0604020202020204" pitchFamily="34" charset="0"/>
                </a:rPr>
                <a:t>排序</a:t>
              </a:r>
              <a:endParaRPr lang="en-US" sz="3100" dirty="0">
                <a:solidFill>
                  <a:schemeClr val="accent1"/>
                </a:solidFill>
                <a:latin typeface="微软雅黑" panose="020B0503020204020204" pitchFamily="34" charset="-122"/>
                <a:cs typeface="Aparajita" panose="020B0604020202020204" pitchFamily="34" charset="0"/>
              </a:endParaRPr>
            </a:p>
          </p:txBody>
        </p:sp>
      </p:grpSp>
      <p:graphicFrame>
        <p:nvGraphicFramePr>
          <p:cNvPr id="4" name="表格 3"/>
          <p:cNvGraphicFramePr>
            <a:graphicFrameLocks noGrp="1"/>
          </p:cNvGraphicFramePr>
          <p:nvPr>
            <p:extLst>
              <p:ext uri="{D42A27DB-BD31-4B8C-83A1-F6EECF244321}">
                <p14:modId xmlns:p14="http://schemas.microsoft.com/office/powerpoint/2010/main" val="185545215"/>
              </p:ext>
            </p:extLst>
          </p:nvPr>
        </p:nvGraphicFramePr>
        <p:xfrm>
          <a:off x="-2452" y="864700"/>
          <a:ext cx="13098885" cy="1905876"/>
        </p:xfrm>
        <a:graphic>
          <a:graphicData uri="http://schemas.openxmlformats.org/drawingml/2006/table">
            <a:tbl>
              <a:tblPr firstRow="1" firstCol="1" bandRow="1">
                <a:tableStyleId>{5C22544A-7EE6-4342-B048-85BDC9FD1C3A}</a:tableStyleId>
              </a:tblPr>
              <a:tblGrid>
                <a:gridCol w="1681551"/>
                <a:gridCol w="1553975"/>
                <a:gridCol w="1553975"/>
                <a:gridCol w="1597012"/>
                <a:gridCol w="1597012"/>
                <a:gridCol w="1278840"/>
                <a:gridCol w="1278840"/>
                <a:gridCol w="1278840"/>
                <a:gridCol w="1278840"/>
              </a:tblGrid>
              <a:tr h="952938">
                <a:tc>
                  <a:txBody>
                    <a:bodyPr/>
                    <a:lstStyle/>
                    <a:p>
                      <a:pPr algn="l">
                        <a:spcAft>
                          <a:spcPts val="0"/>
                        </a:spcAft>
                      </a:pPr>
                      <a:r>
                        <a:rPr lang="en-US" sz="2400" kern="0" dirty="0">
                          <a:effectLst/>
                        </a:rPr>
                        <a:t>N</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10000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20000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30000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40000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50000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60000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70000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80000</a:t>
                      </a:r>
                      <a:endParaRPr lang="zh-CN" sz="2400" kern="100" dirty="0">
                        <a:effectLst/>
                        <a:latin typeface="Times New Roman" panose="02020603050405020304" pitchFamily="18" charset="0"/>
                        <a:ea typeface="宋体" panose="02010600030101010101" pitchFamily="2" charset="-122"/>
                      </a:endParaRPr>
                    </a:p>
                  </a:txBody>
                  <a:tcPr marL="68580" marR="68580" marT="0" marB="0"/>
                </a:tc>
              </a:tr>
              <a:tr h="952938">
                <a:tc>
                  <a:txBody>
                    <a:bodyPr/>
                    <a:lstStyle/>
                    <a:p>
                      <a:pPr algn="l">
                        <a:spcAft>
                          <a:spcPts val="0"/>
                        </a:spcAft>
                      </a:pPr>
                      <a:r>
                        <a:rPr lang="en-US" sz="2400" kern="0">
                          <a:effectLst/>
                        </a:rPr>
                        <a:t>Time/ms</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15.3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60.3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138.6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245.5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388.8</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548.9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a:effectLst/>
                        </a:rPr>
                        <a:t>745.9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400" kern="0" dirty="0">
                          <a:effectLst/>
                        </a:rPr>
                        <a:t>969.3</a:t>
                      </a:r>
                      <a:endParaRPr lang="zh-CN" sz="2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47" name="图表 46"/>
          <p:cNvGraphicFramePr/>
          <p:nvPr>
            <p:extLst>
              <p:ext uri="{D42A27DB-BD31-4B8C-83A1-F6EECF244321}">
                <p14:modId xmlns:p14="http://schemas.microsoft.com/office/powerpoint/2010/main" val="2354817051"/>
              </p:ext>
            </p:extLst>
          </p:nvPr>
        </p:nvGraphicFramePr>
        <p:xfrm>
          <a:off x="260494" y="3659591"/>
          <a:ext cx="12351525" cy="78535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20298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0-#ppt_w/2"/>
                                          </p:val>
                                        </p:tav>
                                        <p:tav tm="100000">
                                          <p:val>
                                            <p:strVal val="#ppt_x"/>
                                          </p:val>
                                        </p:tav>
                                      </p:tavLst>
                                    </p:anim>
                                    <p:anim calcmode="lin" valueType="num">
                                      <p:cBhvr additive="base">
                                        <p:cTn id="24" dur="500" fill="hold"/>
                                        <p:tgtEl>
                                          <p:spTgt spid="40"/>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 y="22281"/>
            <a:ext cx="24377655" cy="6460435"/>
          </a:xfrm>
          <a:prstGeom prst="rect">
            <a:avLst/>
          </a:prstGeom>
          <a:solidFill>
            <a:schemeClr val="accent6">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latin typeface="微软雅黑" panose="020B0503020204020204" pitchFamily="34" charset="-122"/>
            </a:endParaRPr>
          </a:p>
        </p:txBody>
      </p:sp>
      <p:grpSp>
        <p:nvGrpSpPr>
          <p:cNvPr id="62" name="Group 61"/>
          <p:cNvGrpSpPr/>
          <p:nvPr/>
        </p:nvGrpSpPr>
        <p:grpSpPr>
          <a:xfrm>
            <a:off x="10523186" y="1330624"/>
            <a:ext cx="11999472" cy="2455035"/>
            <a:chOff x="4175482" y="953344"/>
            <a:chExt cx="3636878" cy="1227518"/>
          </a:xfrm>
        </p:grpSpPr>
        <p:sp>
          <p:nvSpPr>
            <p:cNvPr id="63" name="Subtitle 2"/>
            <p:cNvSpPr txBox="1">
              <a:spLocks/>
            </p:cNvSpPr>
            <p:nvPr/>
          </p:nvSpPr>
          <p:spPr>
            <a:xfrm>
              <a:off x="4175482" y="953344"/>
              <a:ext cx="3636878"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600" b="1" spc="-400" dirty="0">
                  <a:solidFill>
                    <a:schemeClr val="bg1"/>
                  </a:solidFill>
                  <a:latin typeface="微软雅黑" panose="020B0503020204020204" pitchFamily="34" charset="-122"/>
                  <a:ea typeface="Franchise" pitchFamily="49" charset="0"/>
                  <a:cs typeface="Aparajita" panose="020B0604020202020204" pitchFamily="34" charset="0"/>
                </a:rPr>
                <a:t>MOBILE</a:t>
              </a:r>
            </a:p>
          </p:txBody>
        </p:sp>
        <p:sp>
          <p:nvSpPr>
            <p:cNvPr id="64" name="Subtitle 2"/>
            <p:cNvSpPr txBox="1">
              <a:spLocks/>
            </p:cNvSpPr>
            <p:nvPr/>
          </p:nvSpPr>
          <p:spPr>
            <a:xfrm>
              <a:off x="4175482" y="1532790"/>
              <a:ext cx="3636878" cy="6480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700" b="1" spc="-400" dirty="0" smtClean="0">
                  <a:solidFill>
                    <a:schemeClr val="bg1"/>
                  </a:solidFill>
                  <a:latin typeface="微软雅黑" panose="020B0503020204020204" pitchFamily="34" charset="-122"/>
                  <a:ea typeface="Franchise" pitchFamily="49" charset="0"/>
                  <a:cs typeface="Aparajita" panose="020B0604020202020204" pitchFamily="34" charset="0"/>
                </a:rPr>
                <a:t>BEST DATA PLAN </a:t>
              </a:r>
              <a:endParaRPr lang="en-US" sz="10700" b="1" spc="-400" dirty="0">
                <a:solidFill>
                  <a:schemeClr val="bg1"/>
                </a:solidFill>
                <a:latin typeface="微软雅黑" panose="020B0503020204020204" pitchFamily="34" charset="-122"/>
                <a:ea typeface="Franchise" pitchFamily="49" charset="0"/>
                <a:cs typeface="Aparajita" panose="020B0604020202020204" pitchFamily="34" charset="0"/>
              </a:endParaRPr>
            </a:p>
          </p:txBody>
        </p:sp>
      </p:grpSp>
      <p:sp>
        <p:nvSpPr>
          <p:cNvPr id="65" name="TextBox 64"/>
          <p:cNvSpPr txBox="1"/>
          <p:nvPr/>
        </p:nvSpPr>
        <p:spPr>
          <a:xfrm>
            <a:off x="10449010" y="4038321"/>
            <a:ext cx="12575386" cy="1723506"/>
          </a:xfrm>
          <a:prstGeom prst="rect">
            <a:avLst/>
          </a:prstGeom>
          <a:noFill/>
        </p:spPr>
        <p:txBody>
          <a:bodyPr wrap="square" lIns="243797" tIns="121899" rIns="243797" bIns="121899" rtlCol="0">
            <a:spAutoFit/>
          </a:bodyPr>
          <a:lstStyle/>
          <a:p>
            <a:pPr algn="just"/>
            <a:r>
              <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rPr>
              <a:t>Lorem Ipsum has two main statistical methodologies are used in data analysis which summarizes data from a sample using </a:t>
            </a:r>
            <a:r>
              <a:rPr lang="en-US" sz="2400" dirty="0" smtClean="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rPr>
              <a:t>indexes </a:t>
            </a:r>
            <a:r>
              <a:rPr lang="pt-BR" sz="2400" dirty="0">
                <a:solidFill>
                  <a:schemeClr val="bg1"/>
                </a:solidFill>
                <a:latin typeface="微软雅黑" panose="020B0503020204020204" pitchFamily="34" charset="-122"/>
                <a:cs typeface="Aparajita" panose="020B0604020202020204" pitchFamily="34" charset="0"/>
              </a:rPr>
              <a:t>Tempor mediocrem imperdiet no usu, tractatos salutatus ut est. Eu vel detraxit laboramus. </a:t>
            </a:r>
            <a:r>
              <a:rPr lang="pt-BR" sz="2400" dirty="0" smtClean="0">
                <a:solidFill>
                  <a:schemeClr val="bg1"/>
                </a:solidFill>
                <a:latin typeface="微软雅黑" panose="020B0503020204020204" pitchFamily="34" charset="-122"/>
                <a:cs typeface="Aparajita" panose="020B0604020202020204" pitchFamily="34" charset="0"/>
              </a:rPr>
              <a:t>Cu </a:t>
            </a:r>
            <a:r>
              <a:rPr lang="pt-BR" sz="2400" dirty="0">
                <a:solidFill>
                  <a:schemeClr val="bg1"/>
                </a:solidFill>
                <a:latin typeface="微软雅黑" panose="020B0503020204020204" pitchFamily="34" charset="-122"/>
                <a:cs typeface="Aparajita" panose="020B0604020202020204" pitchFamily="34" charset="0"/>
              </a:rPr>
              <a:t>nam unum liber </a:t>
            </a:r>
            <a:r>
              <a:rPr lang="pt-BR" sz="2400" dirty="0" smtClean="0">
                <a:solidFill>
                  <a:schemeClr val="bg1"/>
                </a:solidFill>
                <a:latin typeface="微软雅黑" panose="020B0503020204020204" pitchFamily="34" charset="-122"/>
                <a:cs typeface="Aparajita" panose="020B0604020202020204" pitchFamily="34" charset="0"/>
              </a:rPr>
              <a:t>audiam.</a:t>
            </a:r>
            <a:endPar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93" name="TextBox 92"/>
          <p:cNvSpPr txBox="1"/>
          <p:nvPr/>
        </p:nvSpPr>
        <p:spPr>
          <a:xfrm>
            <a:off x="10445251" y="6732531"/>
            <a:ext cx="12286165" cy="923287"/>
          </a:xfrm>
          <a:prstGeom prst="rect">
            <a:avLst/>
          </a:prstGeom>
          <a:noFill/>
        </p:spPr>
        <p:txBody>
          <a:bodyPr wrap="square" lIns="243797" tIns="121899" rIns="243797" bIns="121899" rtlCol="0">
            <a:spAutoFit/>
          </a:bodyPr>
          <a:lstStyle/>
          <a:p>
            <a:r>
              <a:rPr lang="zh-CN" altLang="en-US" sz="4400" b="1" i="1" dirty="0" smtClean="0">
                <a:solidFill>
                  <a:schemeClr val="tx2"/>
                </a:solidFill>
                <a:latin typeface="微软雅黑" panose="020B0503020204020204" pitchFamily="34" charset="-122"/>
                <a:cs typeface="Aparajita" panose="020B0604020202020204" pitchFamily="34" charset="0"/>
              </a:rPr>
              <a:t>注意事项</a:t>
            </a:r>
            <a:endParaRPr lang="en-US" sz="4400" b="1" i="1" dirty="0">
              <a:solidFill>
                <a:schemeClr val="tx2"/>
              </a:solidFill>
              <a:latin typeface="微软雅黑" panose="020B0503020204020204" pitchFamily="34" charset="-122"/>
              <a:cs typeface="Aparajita" panose="020B0604020202020204" pitchFamily="34" charset="0"/>
            </a:endParaRPr>
          </a:p>
        </p:txBody>
      </p:sp>
      <p:sp>
        <p:nvSpPr>
          <p:cNvPr id="60" name="Freeform 7"/>
          <p:cNvSpPr>
            <a:spLocks noEditPoints="1"/>
          </p:cNvSpPr>
          <p:nvPr/>
        </p:nvSpPr>
        <p:spPr bwMode="auto">
          <a:xfrm>
            <a:off x="14307207" y="8572210"/>
            <a:ext cx="1673674" cy="1674110"/>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endParaRPr lang="id-ID" dirty="0">
              <a:latin typeface="微软雅黑" panose="020B0503020204020204" pitchFamily="34" charset="-122"/>
            </a:endParaRPr>
          </a:p>
        </p:txBody>
      </p:sp>
      <p:sp>
        <p:nvSpPr>
          <p:cNvPr id="88" name="Content Placeholder 19"/>
          <p:cNvSpPr txBox="1">
            <a:spLocks/>
          </p:cNvSpPr>
          <p:nvPr/>
        </p:nvSpPr>
        <p:spPr>
          <a:xfrm>
            <a:off x="10445251" y="10477165"/>
            <a:ext cx="11438003" cy="2109943"/>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3600" b="1" dirty="0"/>
              <a:t>在这次实验中应该考虑到，尽管是同一个算法，对于相同规模的</a:t>
            </a:r>
            <a:r>
              <a:rPr lang="en-US" altLang="zh-CN" sz="3600" b="1" dirty="0"/>
              <a:t>n</a:t>
            </a:r>
            <a:r>
              <a:rPr lang="zh-CN" altLang="zh-CN" sz="3600" b="1" dirty="0"/>
              <a:t>，不同的数据也会产生很大的差异，即最好情况与最差情况，举个例子：</a:t>
            </a:r>
            <a:endParaRPr lang="zh-CN" altLang="zh-CN" sz="3600" dirty="0"/>
          </a:p>
        </p:txBody>
      </p:sp>
      <p:sp>
        <p:nvSpPr>
          <p:cNvPr id="90" name="AutoShape 19"/>
          <p:cNvSpPr>
            <a:spLocks/>
          </p:cNvSpPr>
          <p:nvPr/>
        </p:nvSpPr>
        <p:spPr bwMode="auto">
          <a:xfrm>
            <a:off x="14788724" y="9004316"/>
            <a:ext cx="758431" cy="758628"/>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tx2"/>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075" b="18075"/>
          <a:stretch>
            <a:fillRect/>
          </a:stretch>
        </p:blipFill>
        <p:spPr>
          <a:xfrm>
            <a:off x="0" y="0"/>
            <a:ext cx="24377650" cy="6461125"/>
          </a:xfrm>
        </p:spPr>
      </p:pic>
      <p:pic>
        <p:nvPicPr>
          <p:cNvPr id="41" name="Picture 40" descr="hands_ip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851" y="1016000"/>
            <a:ext cx="9220200" cy="12700000"/>
          </a:xfrm>
          <a:prstGeom prst="rect">
            <a:avLst/>
          </a:prstGeom>
        </p:spPr>
      </p:pic>
    </p:spTree>
    <p:extLst>
      <p:ext uri="{BB962C8B-B14F-4D97-AF65-F5344CB8AC3E}">
        <p14:creationId xmlns:p14="http://schemas.microsoft.com/office/powerpoint/2010/main" val="419830825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3" grpId="0"/>
      <p:bldP spid="60" grpId="0" animBg="1"/>
      <p:bldP spid="9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
          <p:cNvSpPr>
            <a:spLocks noChangeArrowheads="1"/>
          </p:cNvSpPr>
          <p:nvPr/>
        </p:nvSpPr>
        <p:spPr bwMode="auto">
          <a:xfrm>
            <a:off x="15138603" y="3934529"/>
            <a:ext cx="852466" cy="1350822"/>
          </a:xfrm>
          <a:custGeom>
            <a:avLst/>
            <a:gdLst>
              <a:gd name="T0" fmla="*/ 93 w 1282"/>
              <a:gd name="T1" fmla="*/ 344 h 2032"/>
              <a:gd name="T2" fmla="*/ 93 w 1282"/>
              <a:gd name="T3" fmla="*/ 344 h 2032"/>
              <a:gd name="T4" fmla="*/ 750 w 1282"/>
              <a:gd name="T5" fmla="*/ 1000 h 2032"/>
              <a:gd name="T6" fmla="*/ 93 w 1282"/>
              <a:gd name="T7" fmla="*/ 1656 h 2032"/>
              <a:gd name="T8" fmla="*/ 93 w 1282"/>
              <a:gd name="T9" fmla="*/ 1937 h 2032"/>
              <a:gd name="T10" fmla="*/ 375 w 1282"/>
              <a:gd name="T11" fmla="*/ 1937 h 2032"/>
              <a:gd name="T12" fmla="*/ 1281 w 1282"/>
              <a:gd name="T13" fmla="*/ 1000 h 2032"/>
              <a:gd name="T14" fmla="*/ 375 w 1282"/>
              <a:gd name="T15" fmla="*/ 94 h 2032"/>
              <a:gd name="T16" fmla="*/ 93 w 1282"/>
              <a:gd name="T17" fmla="*/ 94 h 2032"/>
              <a:gd name="T18" fmla="*/ 31 w 1282"/>
              <a:gd name="T19" fmla="*/ 219 h 2032"/>
              <a:gd name="T20" fmla="*/ 93 w 1282"/>
              <a:gd name="T21" fmla="*/ 344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2" h="2032">
                <a:moveTo>
                  <a:pt x="93" y="344"/>
                </a:moveTo>
                <a:lnTo>
                  <a:pt x="93" y="344"/>
                </a:lnTo>
                <a:cubicBezTo>
                  <a:pt x="750" y="1000"/>
                  <a:pt x="750" y="1000"/>
                  <a:pt x="750" y="1000"/>
                </a:cubicBezTo>
                <a:cubicBezTo>
                  <a:pt x="93" y="1656"/>
                  <a:pt x="93" y="1656"/>
                  <a:pt x="93" y="1656"/>
                </a:cubicBezTo>
                <a:cubicBezTo>
                  <a:pt x="0" y="1750"/>
                  <a:pt x="0" y="1875"/>
                  <a:pt x="93" y="1937"/>
                </a:cubicBezTo>
                <a:cubicBezTo>
                  <a:pt x="156" y="2031"/>
                  <a:pt x="281" y="2031"/>
                  <a:pt x="375" y="1937"/>
                </a:cubicBezTo>
                <a:cubicBezTo>
                  <a:pt x="1281" y="1000"/>
                  <a:pt x="1281" y="1000"/>
                  <a:pt x="1281" y="1000"/>
                </a:cubicBezTo>
                <a:cubicBezTo>
                  <a:pt x="375" y="94"/>
                  <a:pt x="375" y="94"/>
                  <a:pt x="375" y="94"/>
                </a:cubicBezTo>
                <a:cubicBezTo>
                  <a:pt x="281" y="0"/>
                  <a:pt x="156" y="0"/>
                  <a:pt x="93" y="94"/>
                </a:cubicBezTo>
                <a:cubicBezTo>
                  <a:pt x="62" y="125"/>
                  <a:pt x="31" y="156"/>
                  <a:pt x="31" y="219"/>
                </a:cubicBezTo>
                <a:cubicBezTo>
                  <a:pt x="31" y="281"/>
                  <a:pt x="62" y="313"/>
                  <a:pt x="93" y="344"/>
                </a:cubicBez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endParaRPr lang="en-US" dirty="0">
              <a:latin typeface="微软雅黑" panose="020B0503020204020204" pitchFamily="34" charset="-122"/>
            </a:endParaRPr>
          </a:p>
        </p:txBody>
      </p:sp>
      <p:sp>
        <p:nvSpPr>
          <p:cNvPr id="36" name="Freeform 27"/>
          <p:cNvSpPr>
            <a:spLocks noChangeArrowheads="1"/>
          </p:cNvSpPr>
          <p:nvPr/>
        </p:nvSpPr>
        <p:spPr bwMode="auto">
          <a:xfrm>
            <a:off x="19371642" y="8751778"/>
            <a:ext cx="852468" cy="1330312"/>
          </a:xfrm>
          <a:custGeom>
            <a:avLst/>
            <a:gdLst>
              <a:gd name="T0" fmla="*/ 1219 w 1283"/>
              <a:gd name="T1" fmla="*/ 1656 h 2001"/>
              <a:gd name="T2" fmla="*/ 1219 w 1283"/>
              <a:gd name="T3" fmla="*/ 1656 h 2001"/>
              <a:gd name="T4" fmla="*/ 563 w 1283"/>
              <a:gd name="T5" fmla="*/ 1000 h 2001"/>
              <a:gd name="T6" fmla="*/ 1219 w 1283"/>
              <a:gd name="T7" fmla="*/ 344 h 2001"/>
              <a:gd name="T8" fmla="*/ 1219 w 1283"/>
              <a:gd name="T9" fmla="*/ 63 h 2001"/>
              <a:gd name="T10" fmla="*/ 938 w 1283"/>
              <a:gd name="T11" fmla="*/ 63 h 2001"/>
              <a:gd name="T12" fmla="*/ 0 w 1283"/>
              <a:gd name="T13" fmla="*/ 1000 h 2001"/>
              <a:gd name="T14" fmla="*/ 938 w 1283"/>
              <a:gd name="T15" fmla="*/ 1938 h 2001"/>
              <a:gd name="T16" fmla="*/ 1219 w 1283"/>
              <a:gd name="T17" fmla="*/ 1938 h 2001"/>
              <a:gd name="T18" fmla="*/ 1282 w 1283"/>
              <a:gd name="T19" fmla="*/ 1781 h 2001"/>
              <a:gd name="T20" fmla="*/ 1219 w 1283"/>
              <a:gd name="T21" fmla="*/ 1656 h 2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3" h="2001">
                <a:moveTo>
                  <a:pt x="1219" y="1656"/>
                </a:moveTo>
                <a:lnTo>
                  <a:pt x="1219" y="1656"/>
                </a:lnTo>
                <a:cubicBezTo>
                  <a:pt x="563" y="1000"/>
                  <a:pt x="563" y="1000"/>
                  <a:pt x="563" y="1000"/>
                </a:cubicBezTo>
                <a:cubicBezTo>
                  <a:pt x="1219" y="344"/>
                  <a:pt x="1219" y="344"/>
                  <a:pt x="1219" y="344"/>
                </a:cubicBezTo>
                <a:cubicBezTo>
                  <a:pt x="1282" y="250"/>
                  <a:pt x="1282" y="125"/>
                  <a:pt x="1219" y="63"/>
                </a:cubicBezTo>
                <a:cubicBezTo>
                  <a:pt x="1157" y="0"/>
                  <a:pt x="1032" y="0"/>
                  <a:pt x="938" y="63"/>
                </a:cubicBezTo>
                <a:cubicBezTo>
                  <a:pt x="0" y="1000"/>
                  <a:pt x="0" y="1000"/>
                  <a:pt x="0" y="1000"/>
                </a:cubicBezTo>
                <a:cubicBezTo>
                  <a:pt x="938" y="1938"/>
                  <a:pt x="938" y="1938"/>
                  <a:pt x="938" y="1938"/>
                </a:cubicBezTo>
                <a:cubicBezTo>
                  <a:pt x="1032" y="2000"/>
                  <a:pt x="1157" y="2000"/>
                  <a:pt x="1219" y="1938"/>
                </a:cubicBezTo>
                <a:cubicBezTo>
                  <a:pt x="1251" y="1875"/>
                  <a:pt x="1282" y="1844"/>
                  <a:pt x="1282" y="1781"/>
                </a:cubicBezTo>
                <a:cubicBezTo>
                  <a:pt x="1282" y="1719"/>
                  <a:pt x="1251" y="1688"/>
                  <a:pt x="1219" y="1656"/>
                </a:cubicBez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endParaRPr lang="en-US" dirty="0">
              <a:latin typeface="微软雅黑" panose="020B0503020204020204" pitchFamily="34" charset="-122"/>
            </a:endParaRPr>
          </a:p>
        </p:txBody>
      </p:sp>
      <p:grpSp>
        <p:nvGrpSpPr>
          <p:cNvPr id="3" name="Group 2"/>
          <p:cNvGrpSpPr/>
          <p:nvPr/>
        </p:nvGrpSpPr>
        <p:grpSpPr>
          <a:xfrm>
            <a:off x="12748182" y="4476614"/>
            <a:ext cx="9880994" cy="5066320"/>
            <a:chOff x="6420323" y="2550227"/>
            <a:chExt cx="4941784" cy="2533160"/>
          </a:xfrm>
          <a:solidFill>
            <a:schemeClr val="bg1">
              <a:lumMod val="65000"/>
            </a:schemeClr>
          </a:solidFill>
        </p:grpSpPr>
        <p:sp>
          <p:nvSpPr>
            <p:cNvPr id="11" name="Freeform 2"/>
            <p:cNvSpPr>
              <a:spLocks noChangeArrowheads="1"/>
            </p:cNvSpPr>
            <p:nvPr/>
          </p:nvSpPr>
          <p:spPr bwMode="auto">
            <a:xfrm>
              <a:off x="7626100" y="2550227"/>
              <a:ext cx="134789" cy="134789"/>
            </a:xfrm>
            <a:custGeom>
              <a:avLst/>
              <a:gdLst>
                <a:gd name="T0" fmla="*/ 187 w 407"/>
                <a:gd name="T1" fmla="*/ 406 h 407"/>
                <a:gd name="T2" fmla="*/ 187 w 407"/>
                <a:gd name="T3" fmla="*/ 406 h 407"/>
                <a:gd name="T4" fmla="*/ 0 w 407"/>
                <a:gd name="T5" fmla="*/ 187 h 407"/>
                <a:gd name="T6" fmla="*/ 187 w 407"/>
                <a:gd name="T7" fmla="*/ 0 h 407"/>
                <a:gd name="T8" fmla="*/ 406 w 407"/>
                <a:gd name="T9" fmla="*/ 187 h 407"/>
                <a:gd name="T10" fmla="*/ 187 w 407"/>
                <a:gd name="T11" fmla="*/ 406 h 407"/>
              </a:gdLst>
              <a:ahLst/>
              <a:cxnLst>
                <a:cxn ang="0">
                  <a:pos x="T0" y="T1"/>
                </a:cxn>
                <a:cxn ang="0">
                  <a:pos x="T2" y="T3"/>
                </a:cxn>
                <a:cxn ang="0">
                  <a:pos x="T4" y="T5"/>
                </a:cxn>
                <a:cxn ang="0">
                  <a:pos x="T6" y="T7"/>
                </a:cxn>
                <a:cxn ang="0">
                  <a:pos x="T8" y="T9"/>
                </a:cxn>
                <a:cxn ang="0">
                  <a:pos x="T10" y="T11"/>
                </a:cxn>
              </a:cxnLst>
              <a:rect l="0" t="0" r="r" b="b"/>
              <a:pathLst>
                <a:path w="407" h="407">
                  <a:moveTo>
                    <a:pt x="187" y="406"/>
                  </a:moveTo>
                  <a:lnTo>
                    <a:pt x="187" y="406"/>
                  </a:lnTo>
                  <a:cubicBezTo>
                    <a:pt x="94" y="406"/>
                    <a:pt x="0" y="312"/>
                    <a:pt x="0" y="187"/>
                  </a:cubicBezTo>
                  <a:cubicBezTo>
                    <a:pt x="0" y="93"/>
                    <a:pt x="94" y="0"/>
                    <a:pt x="187" y="0"/>
                  </a:cubicBezTo>
                  <a:cubicBezTo>
                    <a:pt x="312" y="0"/>
                    <a:pt x="406" y="93"/>
                    <a:pt x="406" y="187"/>
                  </a:cubicBezTo>
                  <a:cubicBezTo>
                    <a:pt x="406" y="312"/>
                    <a:pt x="312" y="406"/>
                    <a:pt x="187" y="40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12" name="Freeform 3"/>
            <p:cNvSpPr>
              <a:spLocks noChangeArrowheads="1"/>
            </p:cNvSpPr>
            <p:nvPr/>
          </p:nvSpPr>
          <p:spPr bwMode="auto">
            <a:xfrm>
              <a:off x="7626100" y="4947132"/>
              <a:ext cx="134789" cy="136255"/>
            </a:xfrm>
            <a:custGeom>
              <a:avLst/>
              <a:gdLst>
                <a:gd name="T0" fmla="*/ 187 w 407"/>
                <a:gd name="T1" fmla="*/ 407 h 408"/>
                <a:gd name="T2" fmla="*/ 187 w 407"/>
                <a:gd name="T3" fmla="*/ 407 h 408"/>
                <a:gd name="T4" fmla="*/ 0 w 407"/>
                <a:gd name="T5" fmla="*/ 219 h 408"/>
                <a:gd name="T6" fmla="*/ 187 w 407"/>
                <a:gd name="T7" fmla="*/ 0 h 408"/>
                <a:gd name="T8" fmla="*/ 406 w 407"/>
                <a:gd name="T9" fmla="*/ 219 h 408"/>
                <a:gd name="T10" fmla="*/ 187 w 407"/>
                <a:gd name="T11" fmla="*/ 407 h 408"/>
              </a:gdLst>
              <a:ahLst/>
              <a:cxnLst>
                <a:cxn ang="0">
                  <a:pos x="T0" y="T1"/>
                </a:cxn>
                <a:cxn ang="0">
                  <a:pos x="T2" y="T3"/>
                </a:cxn>
                <a:cxn ang="0">
                  <a:pos x="T4" y="T5"/>
                </a:cxn>
                <a:cxn ang="0">
                  <a:pos x="T6" y="T7"/>
                </a:cxn>
                <a:cxn ang="0">
                  <a:pos x="T8" y="T9"/>
                </a:cxn>
                <a:cxn ang="0">
                  <a:pos x="T10" y="T11"/>
                </a:cxn>
              </a:cxnLst>
              <a:rect l="0" t="0" r="r" b="b"/>
              <a:pathLst>
                <a:path w="407" h="408">
                  <a:moveTo>
                    <a:pt x="187" y="407"/>
                  </a:moveTo>
                  <a:lnTo>
                    <a:pt x="187" y="407"/>
                  </a:lnTo>
                  <a:cubicBezTo>
                    <a:pt x="94" y="407"/>
                    <a:pt x="0" y="313"/>
                    <a:pt x="0" y="219"/>
                  </a:cubicBezTo>
                  <a:cubicBezTo>
                    <a:pt x="0" y="94"/>
                    <a:pt x="94" y="0"/>
                    <a:pt x="187" y="0"/>
                  </a:cubicBezTo>
                  <a:cubicBezTo>
                    <a:pt x="312" y="0"/>
                    <a:pt x="406" y="94"/>
                    <a:pt x="406" y="219"/>
                  </a:cubicBezTo>
                  <a:cubicBezTo>
                    <a:pt x="406" y="313"/>
                    <a:pt x="312" y="407"/>
                    <a:pt x="187" y="4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13" name="Freeform 4"/>
            <p:cNvSpPr>
              <a:spLocks noChangeArrowheads="1"/>
            </p:cNvSpPr>
            <p:nvPr/>
          </p:nvSpPr>
          <p:spPr bwMode="auto">
            <a:xfrm>
              <a:off x="8820158" y="3754540"/>
              <a:ext cx="134789" cy="124534"/>
            </a:xfrm>
            <a:custGeom>
              <a:avLst/>
              <a:gdLst>
                <a:gd name="T0" fmla="*/ 0 w 406"/>
                <a:gd name="T1" fmla="*/ 187 h 375"/>
                <a:gd name="T2" fmla="*/ 0 w 406"/>
                <a:gd name="T3" fmla="*/ 187 h 375"/>
                <a:gd name="T4" fmla="*/ 218 w 406"/>
                <a:gd name="T5" fmla="*/ 0 h 375"/>
                <a:gd name="T6" fmla="*/ 405 w 406"/>
                <a:gd name="T7" fmla="*/ 187 h 375"/>
                <a:gd name="T8" fmla="*/ 218 w 406"/>
                <a:gd name="T9" fmla="*/ 374 h 375"/>
                <a:gd name="T10" fmla="*/ 0 w 406"/>
                <a:gd name="T11" fmla="*/ 187 h 375"/>
              </a:gdLst>
              <a:ahLst/>
              <a:cxnLst>
                <a:cxn ang="0">
                  <a:pos x="T0" y="T1"/>
                </a:cxn>
                <a:cxn ang="0">
                  <a:pos x="T2" y="T3"/>
                </a:cxn>
                <a:cxn ang="0">
                  <a:pos x="T4" y="T5"/>
                </a:cxn>
                <a:cxn ang="0">
                  <a:pos x="T6" y="T7"/>
                </a:cxn>
                <a:cxn ang="0">
                  <a:pos x="T8" y="T9"/>
                </a:cxn>
                <a:cxn ang="0">
                  <a:pos x="T10" y="T11"/>
                </a:cxn>
              </a:cxnLst>
              <a:rect l="0" t="0" r="r" b="b"/>
              <a:pathLst>
                <a:path w="406" h="375">
                  <a:moveTo>
                    <a:pt x="0" y="187"/>
                  </a:moveTo>
                  <a:lnTo>
                    <a:pt x="0" y="187"/>
                  </a:lnTo>
                  <a:cubicBezTo>
                    <a:pt x="0" y="62"/>
                    <a:pt x="93" y="0"/>
                    <a:pt x="218" y="0"/>
                  </a:cubicBezTo>
                  <a:cubicBezTo>
                    <a:pt x="311" y="0"/>
                    <a:pt x="405" y="62"/>
                    <a:pt x="405" y="187"/>
                  </a:cubicBezTo>
                  <a:cubicBezTo>
                    <a:pt x="405" y="280"/>
                    <a:pt x="311" y="374"/>
                    <a:pt x="218" y="374"/>
                  </a:cubicBezTo>
                  <a:cubicBezTo>
                    <a:pt x="93" y="374"/>
                    <a:pt x="0" y="280"/>
                    <a:pt x="0" y="18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14" name="Freeform 5"/>
            <p:cNvSpPr>
              <a:spLocks noChangeArrowheads="1"/>
            </p:cNvSpPr>
            <p:nvPr/>
          </p:nvSpPr>
          <p:spPr bwMode="auto">
            <a:xfrm>
              <a:off x="6420323" y="3754540"/>
              <a:ext cx="134789" cy="124534"/>
            </a:xfrm>
            <a:custGeom>
              <a:avLst/>
              <a:gdLst>
                <a:gd name="T0" fmla="*/ 0 w 407"/>
                <a:gd name="T1" fmla="*/ 187 h 375"/>
                <a:gd name="T2" fmla="*/ 0 w 407"/>
                <a:gd name="T3" fmla="*/ 187 h 375"/>
                <a:gd name="T4" fmla="*/ 219 w 407"/>
                <a:gd name="T5" fmla="*/ 0 h 375"/>
                <a:gd name="T6" fmla="*/ 406 w 407"/>
                <a:gd name="T7" fmla="*/ 187 h 375"/>
                <a:gd name="T8" fmla="*/ 219 w 407"/>
                <a:gd name="T9" fmla="*/ 374 h 375"/>
                <a:gd name="T10" fmla="*/ 0 w 407"/>
                <a:gd name="T11" fmla="*/ 187 h 375"/>
              </a:gdLst>
              <a:ahLst/>
              <a:cxnLst>
                <a:cxn ang="0">
                  <a:pos x="T0" y="T1"/>
                </a:cxn>
                <a:cxn ang="0">
                  <a:pos x="T2" y="T3"/>
                </a:cxn>
                <a:cxn ang="0">
                  <a:pos x="T4" y="T5"/>
                </a:cxn>
                <a:cxn ang="0">
                  <a:pos x="T6" y="T7"/>
                </a:cxn>
                <a:cxn ang="0">
                  <a:pos x="T8" y="T9"/>
                </a:cxn>
                <a:cxn ang="0">
                  <a:pos x="T10" y="T11"/>
                </a:cxn>
              </a:cxnLst>
              <a:rect l="0" t="0" r="r" b="b"/>
              <a:pathLst>
                <a:path w="407" h="375">
                  <a:moveTo>
                    <a:pt x="0" y="187"/>
                  </a:moveTo>
                  <a:lnTo>
                    <a:pt x="0" y="187"/>
                  </a:lnTo>
                  <a:cubicBezTo>
                    <a:pt x="0" y="62"/>
                    <a:pt x="94" y="0"/>
                    <a:pt x="219" y="0"/>
                  </a:cubicBezTo>
                  <a:cubicBezTo>
                    <a:pt x="312" y="0"/>
                    <a:pt x="406" y="62"/>
                    <a:pt x="406" y="187"/>
                  </a:cubicBezTo>
                  <a:cubicBezTo>
                    <a:pt x="406" y="280"/>
                    <a:pt x="312" y="374"/>
                    <a:pt x="219" y="374"/>
                  </a:cubicBezTo>
                  <a:cubicBezTo>
                    <a:pt x="94" y="374"/>
                    <a:pt x="0" y="280"/>
                    <a:pt x="0" y="18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15" name="Freeform 6"/>
            <p:cNvSpPr>
              <a:spLocks noChangeArrowheads="1"/>
            </p:cNvSpPr>
            <p:nvPr/>
          </p:nvSpPr>
          <p:spPr bwMode="auto">
            <a:xfrm>
              <a:off x="6763157" y="4594043"/>
              <a:ext cx="146510" cy="145044"/>
            </a:xfrm>
            <a:custGeom>
              <a:avLst/>
              <a:gdLst>
                <a:gd name="T0" fmla="*/ 94 w 439"/>
                <a:gd name="T1" fmla="*/ 344 h 438"/>
                <a:gd name="T2" fmla="*/ 94 w 439"/>
                <a:gd name="T3" fmla="*/ 344 h 438"/>
                <a:gd name="T4" fmla="*/ 94 w 439"/>
                <a:gd name="T5" fmla="*/ 62 h 438"/>
                <a:gd name="T6" fmla="*/ 375 w 439"/>
                <a:gd name="T7" fmla="*/ 62 h 438"/>
                <a:gd name="T8" fmla="*/ 375 w 439"/>
                <a:gd name="T9" fmla="*/ 344 h 438"/>
                <a:gd name="T10" fmla="*/ 94 w 439"/>
                <a:gd name="T11" fmla="*/ 344 h 438"/>
              </a:gdLst>
              <a:ahLst/>
              <a:cxnLst>
                <a:cxn ang="0">
                  <a:pos x="T0" y="T1"/>
                </a:cxn>
                <a:cxn ang="0">
                  <a:pos x="T2" y="T3"/>
                </a:cxn>
                <a:cxn ang="0">
                  <a:pos x="T4" y="T5"/>
                </a:cxn>
                <a:cxn ang="0">
                  <a:pos x="T6" y="T7"/>
                </a:cxn>
                <a:cxn ang="0">
                  <a:pos x="T8" y="T9"/>
                </a:cxn>
                <a:cxn ang="0">
                  <a:pos x="T10" y="T11"/>
                </a:cxn>
              </a:cxnLst>
              <a:rect l="0" t="0" r="r" b="b"/>
              <a:pathLst>
                <a:path w="439" h="438">
                  <a:moveTo>
                    <a:pt x="94" y="344"/>
                  </a:moveTo>
                  <a:lnTo>
                    <a:pt x="94" y="344"/>
                  </a:lnTo>
                  <a:cubicBezTo>
                    <a:pt x="0" y="281"/>
                    <a:pt x="0" y="156"/>
                    <a:pt x="94" y="62"/>
                  </a:cubicBezTo>
                  <a:cubicBezTo>
                    <a:pt x="156" y="0"/>
                    <a:pt x="281" y="0"/>
                    <a:pt x="375" y="62"/>
                  </a:cubicBezTo>
                  <a:cubicBezTo>
                    <a:pt x="438" y="156"/>
                    <a:pt x="438" y="281"/>
                    <a:pt x="375" y="344"/>
                  </a:cubicBezTo>
                  <a:cubicBezTo>
                    <a:pt x="281" y="437"/>
                    <a:pt x="156" y="437"/>
                    <a:pt x="94" y="34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16" name="Freeform 7"/>
            <p:cNvSpPr>
              <a:spLocks noChangeArrowheads="1"/>
            </p:cNvSpPr>
            <p:nvPr/>
          </p:nvSpPr>
          <p:spPr bwMode="auto">
            <a:xfrm>
              <a:off x="8467068" y="4594043"/>
              <a:ext cx="146510" cy="145044"/>
            </a:xfrm>
            <a:custGeom>
              <a:avLst/>
              <a:gdLst>
                <a:gd name="T0" fmla="*/ 63 w 439"/>
                <a:gd name="T1" fmla="*/ 62 h 438"/>
                <a:gd name="T2" fmla="*/ 63 w 439"/>
                <a:gd name="T3" fmla="*/ 62 h 438"/>
                <a:gd name="T4" fmla="*/ 344 w 439"/>
                <a:gd name="T5" fmla="*/ 62 h 438"/>
                <a:gd name="T6" fmla="*/ 344 w 439"/>
                <a:gd name="T7" fmla="*/ 344 h 438"/>
                <a:gd name="T8" fmla="*/ 63 w 439"/>
                <a:gd name="T9" fmla="*/ 344 h 438"/>
                <a:gd name="T10" fmla="*/ 63 w 439"/>
                <a:gd name="T11" fmla="*/ 62 h 438"/>
              </a:gdLst>
              <a:ahLst/>
              <a:cxnLst>
                <a:cxn ang="0">
                  <a:pos x="T0" y="T1"/>
                </a:cxn>
                <a:cxn ang="0">
                  <a:pos x="T2" y="T3"/>
                </a:cxn>
                <a:cxn ang="0">
                  <a:pos x="T4" y="T5"/>
                </a:cxn>
                <a:cxn ang="0">
                  <a:pos x="T6" y="T7"/>
                </a:cxn>
                <a:cxn ang="0">
                  <a:pos x="T8" y="T9"/>
                </a:cxn>
                <a:cxn ang="0">
                  <a:pos x="T10" y="T11"/>
                </a:cxn>
              </a:cxnLst>
              <a:rect l="0" t="0" r="r" b="b"/>
              <a:pathLst>
                <a:path w="439" h="438">
                  <a:moveTo>
                    <a:pt x="63" y="62"/>
                  </a:moveTo>
                  <a:lnTo>
                    <a:pt x="63" y="62"/>
                  </a:lnTo>
                  <a:cubicBezTo>
                    <a:pt x="156" y="0"/>
                    <a:pt x="281" y="0"/>
                    <a:pt x="344" y="62"/>
                  </a:cubicBezTo>
                  <a:cubicBezTo>
                    <a:pt x="438" y="156"/>
                    <a:pt x="438" y="281"/>
                    <a:pt x="344" y="344"/>
                  </a:cubicBezTo>
                  <a:cubicBezTo>
                    <a:pt x="281" y="437"/>
                    <a:pt x="156" y="437"/>
                    <a:pt x="63" y="344"/>
                  </a:cubicBezTo>
                  <a:cubicBezTo>
                    <a:pt x="0" y="281"/>
                    <a:pt x="0" y="156"/>
                    <a:pt x="63" y="62"/>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17" name="Freeform 8"/>
            <p:cNvSpPr>
              <a:spLocks noChangeArrowheads="1"/>
            </p:cNvSpPr>
            <p:nvPr/>
          </p:nvSpPr>
          <p:spPr bwMode="auto">
            <a:xfrm>
              <a:off x="6763157" y="2891596"/>
              <a:ext cx="146510" cy="145044"/>
            </a:xfrm>
            <a:custGeom>
              <a:avLst/>
              <a:gdLst>
                <a:gd name="T0" fmla="*/ 94 w 439"/>
                <a:gd name="T1" fmla="*/ 93 h 438"/>
                <a:gd name="T2" fmla="*/ 94 w 439"/>
                <a:gd name="T3" fmla="*/ 93 h 438"/>
                <a:gd name="T4" fmla="*/ 375 w 439"/>
                <a:gd name="T5" fmla="*/ 93 h 438"/>
                <a:gd name="T6" fmla="*/ 375 w 439"/>
                <a:gd name="T7" fmla="*/ 375 h 438"/>
                <a:gd name="T8" fmla="*/ 94 w 439"/>
                <a:gd name="T9" fmla="*/ 375 h 438"/>
                <a:gd name="T10" fmla="*/ 94 w 439"/>
                <a:gd name="T11" fmla="*/ 93 h 438"/>
              </a:gdLst>
              <a:ahLst/>
              <a:cxnLst>
                <a:cxn ang="0">
                  <a:pos x="T0" y="T1"/>
                </a:cxn>
                <a:cxn ang="0">
                  <a:pos x="T2" y="T3"/>
                </a:cxn>
                <a:cxn ang="0">
                  <a:pos x="T4" y="T5"/>
                </a:cxn>
                <a:cxn ang="0">
                  <a:pos x="T6" y="T7"/>
                </a:cxn>
                <a:cxn ang="0">
                  <a:pos x="T8" y="T9"/>
                </a:cxn>
                <a:cxn ang="0">
                  <a:pos x="T10" y="T11"/>
                </a:cxn>
              </a:cxnLst>
              <a:rect l="0" t="0" r="r" b="b"/>
              <a:pathLst>
                <a:path w="439" h="438">
                  <a:moveTo>
                    <a:pt x="94" y="93"/>
                  </a:moveTo>
                  <a:lnTo>
                    <a:pt x="94" y="93"/>
                  </a:lnTo>
                  <a:cubicBezTo>
                    <a:pt x="156" y="0"/>
                    <a:pt x="281" y="0"/>
                    <a:pt x="375" y="93"/>
                  </a:cubicBezTo>
                  <a:cubicBezTo>
                    <a:pt x="438" y="156"/>
                    <a:pt x="438" y="281"/>
                    <a:pt x="375" y="375"/>
                  </a:cubicBezTo>
                  <a:cubicBezTo>
                    <a:pt x="281" y="437"/>
                    <a:pt x="156" y="437"/>
                    <a:pt x="94" y="375"/>
                  </a:cubicBezTo>
                  <a:cubicBezTo>
                    <a:pt x="0" y="281"/>
                    <a:pt x="0" y="156"/>
                    <a:pt x="94" y="9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18" name="Freeform 9"/>
            <p:cNvSpPr>
              <a:spLocks noChangeArrowheads="1"/>
            </p:cNvSpPr>
            <p:nvPr/>
          </p:nvSpPr>
          <p:spPr bwMode="auto">
            <a:xfrm>
              <a:off x="7158734" y="4853365"/>
              <a:ext cx="145045" cy="146510"/>
            </a:xfrm>
            <a:custGeom>
              <a:avLst/>
              <a:gdLst>
                <a:gd name="T0" fmla="*/ 156 w 438"/>
                <a:gd name="T1" fmla="*/ 406 h 439"/>
                <a:gd name="T2" fmla="*/ 156 w 438"/>
                <a:gd name="T3" fmla="*/ 406 h 439"/>
                <a:gd name="T4" fmla="*/ 31 w 438"/>
                <a:gd name="T5" fmla="*/ 125 h 439"/>
                <a:gd name="T6" fmla="*/ 281 w 438"/>
                <a:gd name="T7" fmla="*/ 31 h 439"/>
                <a:gd name="T8" fmla="*/ 406 w 438"/>
                <a:gd name="T9" fmla="*/ 281 h 439"/>
                <a:gd name="T10" fmla="*/ 156 w 438"/>
                <a:gd name="T11" fmla="*/ 406 h 439"/>
              </a:gdLst>
              <a:ahLst/>
              <a:cxnLst>
                <a:cxn ang="0">
                  <a:pos x="T0" y="T1"/>
                </a:cxn>
                <a:cxn ang="0">
                  <a:pos x="T2" y="T3"/>
                </a:cxn>
                <a:cxn ang="0">
                  <a:pos x="T4" y="T5"/>
                </a:cxn>
                <a:cxn ang="0">
                  <a:pos x="T6" y="T7"/>
                </a:cxn>
                <a:cxn ang="0">
                  <a:pos x="T8" y="T9"/>
                </a:cxn>
                <a:cxn ang="0">
                  <a:pos x="T10" y="T11"/>
                </a:cxn>
              </a:cxnLst>
              <a:rect l="0" t="0" r="r" b="b"/>
              <a:pathLst>
                <a:path w="438" h="439">
                  <a:moveTo>
                    <a:pt x="156" y="406"/>
                  </a:moveTo>
                  <a:lnTo>
                    <a:pt x="156" y="406"/>
                  </a:lnTo>
                  <a:cubicBezTo>
                    <a:pt x="31" y="344"/>
                    <a:pt x="0" y="250"/>
                    <a:pt x="31" y="125"/>
                  </a:cubicBezTo>
                  <a:cubicBezTo>
                    <a:pt x="62" y="31"/>
                    <a:pt x="187" y="0"/>
                    <a:pt x="281" y="31"/>
                  </a:cubicBezTo>
                  <a:cubicBezTo>
                    <a:pt x="406" y="63"/>
                    <a:pt x="437" y="188"/>
                    <a:pt x="406" y="281"/>
                  </a:cubicBezTo>
                  <a:cubicBezTo>
                    <a:pt x="343" y="406"/>
                    <a:pt x="250" y="438"/>
                    <a:pt x="156" y="40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19" name="Freeform 10"/>
            <p:cNvSpPr>
              <a:spLocks noChangeArrowheads="1"/>
            </p:cNvSpPr>
            <p:nvPr/>
          </p:nvSpPr>
          <p:spPr bwMode="auto">
            <a:xfrm>
              <a:off x="8726391" y="4199930"/>
              <a:ext cx="146510" cy="146510"/>
            </a:xfrm>
            <a:custGeom>
              <a:avLst/>
              <a:gdLst>
                <a:gd name="T0" fmla="*/ 32 w 439"/>
                <a:gd name="T1" fmla="*/ 157 h 439"/>
                <a:gd name="T2" fmla="*/ 32 w 439"/>
                <a:gd name="T3" fmla="*/ 157 h 439"/>
                <a:gd name="T4" fmla="*/ 282 w 439"/>
                <a:gd name="T5" fmla="*/ 32 h 439"/>
                <a:gd name="T6" fmla="*/ 407 w 439"/>
                <a:gd name="T7" fmla="*/ 313 h 439"/>
                <a:gd name="T8" fmla="*/ 157 w 439"/>
                <a:gd name="T9" fmla="*/ 407 h 439"/>
                <a:gd name="T10" fmla="*/ 32 w 439"/>
                <a:gd name="T11" fmla="*/ 157 h 439"/>
              </a:gdLst>
              <a:ahLst/>
              <a:cxnLst>
                <a:cxn ang="0">
                  <a:pos x="T0" y="T1"/>
                </a:cxn>
                <a:cxn ang="0">
                  <a:pos x="T2" y="T3"/>
                </a:cxn>
                <a:cxn ang="0">
                  <a:pos x="T4" y="T5"/>
                </a:cxn>
                <a:cxn ang="0">
                  <a:pos x="T6" y="T7"/>
                </a:cxn>
                <a:cxn ang="0">
                  <a:pos x="T8" y="T9"/>
                </a:cxn>
                <a:cxn ang="0">
                  <a:pos x="T10" y="T11"/>
                </a:cxn>
              </a:cxnLst>
              <a:rect l="0" t="0" r="r" b="b"/>
              <a:pathLst>
                <a:path w="439" h="439">
                  <a:moveTo>
                    <a:pt x="32" y="157"/>
                  </a:moveTo>
                  <a:lnTo>
                    <a:pt x="32" y="157"/>
                  </a:lnTo>
                  <a:cubicBezTo>
                    <a:pt x="94" y="63"/>
                    <a:pt x="188" y="0"/>
                    <a:pt x="282" y="32"/>
                  </a:cubicBezTo>
                  <a:cubicBezTo>
                    <a:pt x="407" y="94"/>
                    <a:pt x="438" y="188"/>
                    <a:pt x="407" y="313"/>
                  </a:cubicBezTo>
                  <a:cubicBezTo>
                    <a:pt x="375" y="407"/>
                    <a:pt x="250" y="438"/>
                    <a:pt x="157" y="407"/>
                  </a:cubicBezTo>
                  <a:cubicBezTo>
                    <a:pt x="32" y="375"/>
                    <a:pt x="0" y="250"/>
                    <a:pt x="32" y="1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0" name="Freeform 11"/>
            <p:cNvSpPr>
              <a:spLocks noChangeArrowheads="1"/>
            </p:cNvSpPr>
            <p:nvPr/>
          </p:nvSpPr>
          <p:spPr bwMode="auto">
            <a:xfrm>
              <a:off x="6503833" y="3275452"/>
              <a:ext cx="156766" cy="156765"/>
            </a:xfrm>
            <a:custGeom>
              <a:avLst/>
              <a:gdLst>
                <a:gd name="T0" fmla="*/ 31 w 470"/>
                <a:gd name="T1" fmla="*/ 156 h 470"/>
                <a:gd name="T2" fmla="*/ 31 w 470"/>
                <a:gd name="T3" fmla="*/ 156 h 470"/>
                <a:gd name="T4" fmla="*/ 312 w 470"/>
                <a:gd name="T5" fmla="*/ 63 h 470"/>
                <a:gd name="T6" fmla="*/ 406 w 470"/>
                <a:gd name="T7" fmla="*/ 313 h 470"/>
                <a:gd name="T8" fmla="*/ 156 w 470"/>
                <a:gd name="T9" fmla="*/ 438 h 470"/>
                <a:gd name="T10" fmla="*/ 31 w 470"/>
                <a:gd name="T11" fmla="*/ 156 h 470"/>
              </a:gdLst>
              <a:ahLst/>
              <a:cxnLst>
                <a:cxn ang="0">
                  <a:pos x="T0" y="T1"/>
                </a:cxn>
                <a:cxn ang="0">
                  <a:pos x="T2" y="T3"/>
                </a:cxn>
                <a:cxn ang="0">
                  <a:pos x="T4" y="T5"/>
                </a:cxn>
                <a:cxn ang="0">
                  <a:pos x="T6" y="T7"/>
                </a:cxn>
                <a:cxn ang="0">
                  <a:pos x="T8" y="T9"/>
                </a:cxn>
                <a:cxn ang="0">
                  <a:pos x="T10" y="T11"/>
                </a:cxn>
              </a:cxnLst>
              <a:rect l="0" t="0" r="r" b="b"/>
              <a:pathLst>
                <a:path w="470" h="470">
                  <a:moveTo>
                    <a:pt x="31" y="156"/>
                  </a:moveTo>
                  <a:lnTo>
                    <a:pt x="31" y="156"/>
                  </a:lnTo>
                  <a:cubicBezTo>
                    <a:pt x="94" y="63"/>
                    <a:pt x="219" y="0"/>
                    <a:pt x="312" y="63"/>
                  </a:cubicBezTo>
                  <a:cubicBezTo>
                    <a:pt x="406" y="94"/>
                    <a:pt x="469" y="219"/>
                    <a:pt x="406" y="313"/>
                  </a:cubicBezTo>
                  <a:cubicBezTo>
                    <a:pt x="375" y="406"/>
                    <a:pt x="250" y="469"/>
                    <a:pt x="156" y="438"/>
                  </a:cubicBezTo>
                  <a:cubicBezTo>
                    <a:pt x="62" y="375"/>
                    <a:pt x="0" y="281"/>
                    <a:pt x="31" y="15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1" name="Freeform 12"/>
            <p:cNvSpPr>
              <a:spLocks noChangeArrowheads="1"/>
            </p:cNvSpPr>
            <p:nvPr/>
          </p:nvSpPr>
          <p:spPr bwMode="auto">
            <a:xfrm>
              <a:off x="6503833" y="4199930"/>
              <a:ext cx="156766" cy="146510"/>
            </a:xfrm>
            <a:custGeom>
              <a:avLst/>
              <a:gdLst>
                <a:gd name="T0" fmla="*/ 31 w 470"/>
                <a:gd name="T1" fmla="*/ 313 h 439"/>
                <a:gd name="T2" fmla="*/ 31 w 470"/>
                <a:gd name="T3" fmla="*/ 313 h 439"/>
                <a:gd name="T4" fmla="*/ 156 w 470"/>
                <a:gd name="T5" fmla="*/ 32 h 439"/>
                <a:gd name="T6" fmla="*/ 406 w 470"/>
                <a:gd name="T7" fmla="*/ 157 h 439"/>
                <a:gd name="T8" fmla="*/ 312 w 470"/>
                <a:gd name="T9" fmla="*/ 407 h 439"/>
                <a:gd name="T10" fmla="*/ 31 w 470"/>
                <a:gd name="T11" fmla="*/ 313 h 439"/>
              </a:gdLst>
              <a:ahLst/>
              <a:cxnLst>
                <a:cxn ang="0">
                  <a:pos x="T0" y="T1"/>
                </a:cxn>
                <a:cxn ang="0">
                  <a:pos x="T2" y="T3"/>
                </a:cxn>
                <a:cxn ang="0">
                  <a:pos x="T4" y="T5"/>
                </a:cxn>
                <a:cxn ang="0">
                  <a:pos x="T6" y="T7"/>
                </a:cxn>
                <a:cxn ang="0">
                  <a:pos x="T8" y="T9"/>
                </a:cxn>
                <a:cxn ang="0">
                  <a:pos x="T10" y="T11"/>
                </a:cxn>
              </a:cxnLst>
              <a:rect l="0" t="0" r="r" b="b"/>
              <a:pathLst>
                <a:path w="470" h="439">
                  <a:moveTo>
                    <a:pt x="31" y="313"/>
                  </a:moveTo>
                  <a:lnTo>
                    <a:pt x="31" y="313"/>
                  </a:lnTo>
                  <a:cubicBezTo>
                    <a:pt x="0" y="188"/>
                    <a:pt x="62" y="94"/>
                    <a:pt x="156" y="32"/>
                  </a:cubicBezTo>
                  <a:cubicBezTo>
                    <a:pt x="250" y="0"/>
                    <a:pt x="375" y="63"/>
                    <a:pt x="406" y="157"/>
                  </a:cubicBezTo>
                  <a:cubicBezTo>
                    <a:pt x="469" y="250"/>
                    <a:pt x="406" y="375"/>
                    <a:pt x="312" y="407"/>
                  </a:cubicBezTo>
                  <a:cubicBezTo>
                    <a:pt x="219" y="438"/>
                    <a:pt x="94" y="407"/>
                    <a:pt x="31" y="31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2" name="Freeform 13"/>
            <p:cNvSpPr>
              <a:spLocks noChangeArrowheads="1"/>
            </p:cNvSpPr>
            <p:nvPr/>
          </p:nvSpPr>
          <p:spPr bwMode="auto">
            <a:xfrm>
              <a:off x="8071491" y="4853365"/>
              <a:ext cx="155301" cy="146510"/>
            </a:xfrm>
            <a:custGeom>
              <a:avLst/>
              <a:gdLst>
                <a:gd name="T0" fmla="*/ 156 w 469"/>
                <a:gd name="T1" fmla="*/ 31 h 439"/>
                <a:gd name="T2" fmla="*/ 156 w 469"/>
                <a:gd name="T3" fmla="*/ 31 h 439"/>
                <a:gd name="T4" fmla="*/ 406 w 469"/>
                <a:gd name="T5" fmla="*/ 125 h 439"/>
                <a:gd name="T6" fmla="*/ 312 w 469"/>
                <a:gd name="T7" fmla="*/ 406 h 439"/>
                <a:gd name="T8" fmla="*/ 62 w 469"/>
                <a:gd name="T9" fmla="*/ 281 h 439"/>
                <a:gd name="T10" fmla="*/ 156 w 469"/>
                <a:gd name="T11" fmla="*/ 31 h 439"/>
              </a:gdLst>
              <a:ahLst/>
              <a:cxnLst>
                <a:cxn ang="0">
                  <a:pos x="T0" y="T1"/>
                </a:cxn>
                <a:cxn ang="0">
                  <a:pos x="T2" y="T3"/>
                </a:cxn>
                <a:cxn ang="0">
                  <a:pos x="T4" y="T5"/>
                </a:cxn>
                <a:cxn ang="0">
                  <a:pos x="T6" y="T7"/>
                </a:cxn>
                <a:cxn ang="0">
                  <a:pos x="T8" y="T9"/>
                </a:cxn>
                <a:cxn ang="0">
                  <a:pos x="T10" y="T11"/>
                </a:cxn>
              </a:cxnLst>
              <a:rect l="0" t="0" r="r" b="b"/>
              <a:pathLst>
                <a:path w="469" h="439">
                  <a:moveTo>
                    <a:pt x="156" y="31"/>
                  </a:moveTo>
                  <a:lnTo>
                    <a:pt x="156" y="31"/>
                  </a:lnTo>
                  <a:cubicBezTo>
                    <a:pt x="250" y="0"/>
                    <a:pt x="375" y="31"/>
                    <a:pt x="406" y="125"/>
                  </a:cubicBezTo>
                  <a:cubicBezTo>
                    <a:pt x="468" y="250"/>
                    <a:pt x="406" y="344"/>
                    <a:pt x="312" y="406"/>
                  </a:cubicBezTo>
                  <a:cubicBezTo>
                    <a:pt x="218" y="438"/>
                    <a:pt x="93" y="406"/>
                    <a:pt x="62" y="281"/>
                  </a:cubicBezTo>
                  <a:cubicBezTo>
                    <a:pt x="0" y="188"/>
                    <a:pt x="62" y="63"/>
                    <a:pt x="156" y="31"/>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3" name="Freeform 14"/>
            <p:cNvSpPr>
              <a:spLocks noChangeArrowheads="1"/>
            </p:cNvSpPr>
            <p:nvPr/>
          </p:nvSpPr>
          <p:spPr bwMode="auto">
            <a:xfrm>
              <a:off x="7158734" y="2632273"/>
              <a:ext cx="145045" cy="145045"/>
            </a:xfrm>
            <a:custGeom>
              <a:avLst/>
              <a:gdLst>
                <a:gd name="T0" fmla="*/ 156 w 438"/>
                <a:gd name="T1" fmla="*/ 31 h 438"/>
                <a:gd name="T2" fmla="*/ 156 w 438"/>
                <a:gd name="T3" fmla="*/ 31 h 438"/>
                <a:gd name="T4" fmla="*/ 406 w 438"/>
                <a:gd name="T5" fmla="*/ 156 h 438"/>
                <a:gd name="T6" fmla="*/ 281 w 438"/>
                <a:gd name="T7" fmla="*/ 406 h 438"/>
                <a:gd name="T8" fmla="*/ 31 w 438"/>
                <a:gd name="T9" fmla="*/ 312 h 438"/>
                <a:gd name="T10" fmla="*/ 156 w 438"/>
                <a:gd name="T11" fmla="*/ 31 h 438"/>
              </a:gdLst>
              <a:ahLst/>
              <a:cxnLst>
                <a:cxn ang="0">
                  <a:pos x="T0" y="T1"/>
                </a:cxn>
                <a:cxn ang="0">
                  <a:pos x="T2" y="T3"/>
                </a:cxn>
                <a:cxn ang="0">
                  <a:pos x="T4" y="T5"/>
                </a:cxn>
                <a:cxn ang="0">
                  <a:pos x="T6" y="T7"/>
                </a:cxn>
                <a:cxn ang="0">
                  <a:pos x="T8" y="T9"/>
                </a:cxn>
                <a:cxn ang="0">
                  <a:pos x="T10" y="T11"/>
                </a:cxn>
              </a:cxnLst>
              <a:rect l="0" t="0" r="r" b="b"/>
              <a:pathLst>
                <a:path w="438" h="438">
                  <a:moveTo>
                    <a:pt x="156" y="31"/>
                  </a:moveTo>
                  <a:lnTo>
                    <a:pt x="156" y="31"/>
                  </a:lnTo>
                  <a:cubicBezTo>
                    <a:pt x="250" y="0"/>
                    <a:pt x="343" y="31"/>
                    <a:pt x="406" y="156"/>
                  </a:cubicBezTo>
                  <a:cubicBezTo>
                    <a:pt x="437" y="250"/>
                    <a:pt x="406" y="375"/>
                    <a:pt x="281" y="406"/>
                  </a:cubicBezTo>
                  <a:cubicBezTo>
                    <a:pt x="187" y="437"/>
                    <a:pt x="62" y="406"/>
                    <a:pt x="31" y="312"/>
                  </a:cubicBezTo>
                  <a:cubicBezTo>
                    <a:pt x="0" y="187"/>
                    <a:pt x="31" y="93"/>
                    <a:pt x="156" y="31"/>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4" name="Freeform 15"/>
            <p:cNvSpPr>
              <a:spLocks noChangeArrowheads="1"/>
            </p:cNvSpPr>
            <p:nvPr/>
          </p:nvSpPr>
          <p:spPr bwMode="auto">
            <a:xfrm>
              <a:off x="7385824" y="2570739"/>
              <a:ext cx="146510" cy="134789"/>
            </a:xfrm>
            <a:custGeom>
              <a:avLst/>
              <a:gdLst>
                <a:gd name="T0" fmla="*/ 250 w 439"/>
                <a:gd name="T1" fmla="*/ 406 h 407"/>
                <a:gd name="T2" fmla="*/ 250 w 439"/>
                <a:gd name="T3" fmla="*/ 406 h 407"/>
                <a:gd name="T4" fmla="*/ 0 w 439"/>
                <a:gd name="T5" fmla="*/ 250 h 407"/>
                <a:gd name="T6" fmla="*/ 156 w 439"/>
                <a:gd name="T7" fmla="*/ 0 h 407"/>
                <a:gd name="T8" fmla="*/ 406 w 439"/>
                <a:gd name="T9" fmla="*/ 156 h 407"/>
                <a:gd name="T10" fmla="*/ 250 w 439"/>
                <a:gd name="T11" fmla="*/ 406 h 407"/>
              </a:gdLst>
              <a:ahLst/>
              <a:cxnLst>
                <a:cxn ang="0">
                  <a:pos x="T0" y="T1"/>
                </a:cxn>
                <a:cxn ang="0">
                  <a:pos x="T2" y="T3"/>
                </a:cxn>
                <a:cxn ang="0">
                  <a:pos x="T4" y="T5"/>
                </a:cxn>
                <a:cxn ang="0">
                  <a:pos x="T6" y="T7"/>
                </a:cxn>
                <a:cxn ang="0">
                  <a:pos x="T8" y="T9"/>
                </a:cxn>
                <a:cxn ang="0">
                  <a:pos x="T10" y="T11"/>
                </a:cxn>
              </a:cxnLst>
              <a:rect l="0" t="0" r="r" b="b"/>
              <a:pathLst>
                <a:path w="439" h="407">
                  <a:moveTo>
                    <a:pt x="250" y="406"/>
                  </a:moveTo>
                  <a:lnTo>
                    <a:pt x="250" y="406"/>
                  </a:lnTo>
                  <a:cubicBezTo>
                    <a:pt x="125" y="406"/>
                    <a:pt x="31" y="344"/>
                    <a:pt x="0" y="250"/>
                  </a:cubicBezTo>
                  <a:cubicBezTo>
                    <a:pt x="0" y="125"/>
                    <a:pt x="63" y="31"/>
                    <a:pt x="156" y="0"/>
                  </a:cubicBezTo>
                  <a:cubicBezTo>
                    <a:pt x="281" y="0"/>
                    <a:pt x="375" y="63"/>
                    <a:pt x="406" y="156"/>
                  </a:cubicBezTo>
                  <a:cubicBezTo>
                    <a:pt x="438" y="281"/>
                    <a:pt x="344" y="375"/>
                    <a:pt x="250" y="40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5" name="Freeform 16"/>
            <p:cNvSpPr>
              <a:spLocks noChangeArrowheads="1"/>
            </p:cNvSpPr>
            <p:nvPr/>
          </p:nvSpPr>
          <p:spPr bwMode="auto">
            <a:xfrm>
              <a:off x="7853191" y="4916365"/>
              <a:ext cx="146510" cy="145044"/>
            </a:xfrm>
            <a:custGeom>
              <a:avLst/>
              <a:gdLst>
                <a:gd name="T0" fmla="*/ 250 w 439"/>
                <a:gd name="T1" fmla="*/ 437 h 438"/>
                <a:gd name="T2" fmla="*/ 250 w 439"/>
                <a:gd name="T3" fmla="*/ 437 h 438"/>
                <a:gd name="T4" fmla="*/ 32 w 439"/>
                <a:gd name="T5" fmla="*/ 281 h 438"/>
                <a:gd name="T6" fmla="*/ 188 w 439"/>
                <a:gd name="T7" fmla="*/ 31 h 438"/>
                <a:gd name="T8" fmla="*/ 407 w 439"/>
                <a:gd name="T9" fmla="*/ 187 h 438"/>
                <a:gd name="T10" fmla="*/ 250 w 439"/>
                <a:gd name="T11" fmla="*/ 437 h 438"/>
              </a:gdLst>
              <a:ahLst/>
              <a:cxnLst>
                <a:cxn ang="0">
                  <a:pos x="T0" y="T1"/>
                </a:cxn>
                <a:cxn ang="0">
                  <a:pos x="T2" y="T3"/>
                </a:cxn>
                <a:cxn ang="0">
                  <a:pos x="T4" y="T5"/>
                </a:cxn>
                <a:cxn ang="0">
                  <a:pos x="T6" y="T7"/>
                </a:cxn>
                <a:cxn ang="0">
                  <a:pos x="T8" y="T9"/>
                </a:cxn>
                <a:cxn ang="0">
                  <a:pos x="T10" y="T11"/>
                </a:cxn>
              </a:cxnLst>
              <a:rect l="0" t="0" r="r" b="b"/>
              <a:pathLst>
                <a:path w="439" h="438">
                  <a:moveTo>
                    <a:pt x="250" y="437"/>
                  </a:moveTo>
                  <a:lnTo>
                    <a:pt x="250" y="437"/>
                  </a:lnTo>
                  <a:cubicBezTo>
                    <a:pt x="157" y="437"/>
                    <a:pt x="32" y="375"/>
                    <a:pt x="32" y="281"/>
                  </a:cubicBezTo>
                  <a:cubicBezTo>
                    <a:pt x="0" y="156"/>
                    <a:pt x="63" y="62"/>
                    <a:pt x="188" y="31"/>
                  </a:cubicBezTo>
                  <a:cubicBezTo>
                    <a:pt x="282" y="0"/>
                    <a:pt x="375" y="93"/>
                    <a:pt x="407" y="187"/>
                  </a:cubicBezTo>
                  <a:cubicBezTo>
                    <a:pt x="438" y="312"/>
                    <a:pt x="344" y="406"/>
                    <a:pt x="250" y="43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6" name="Freeform 17"/>
            <p:cNvSpPr>
              <a:spLocks noChangeArrowheads="1"/>
            </p:cNvSpPr>
            <p:nvPr/>
          </p:nvSpPr>
          <p:spPr bwMode="auto">
            <a:xfrm>
              <a:off x="6442299" y="3981631"/>
              <a:ext cx="146510" cy="134789"/>
            </a:xfrm>
            <a:custGeom>
              <a:avLst/>
              <a:gdLst>
                <a:gd name="T0" fmla="*/ 32 w 439"/>
                <a:gd name="T1" fmla="*/ 250 h 407"/>
                <a:gd name="T2" fmla="*/ 32 w 439"/>
                <a:gd name="T3" fmla="*/ 250 h 407"/>
                <a:gd name="T4" fmla="*/ 188 w 439"/>
                <a:gd name="T5" fmla="*/ 0 h 407"/>
                <a:gd name="T6" fmla="*/ 407 w 439"/>
                <a:gd name="T7" fmla="*/ 156 h 407"/>
                <a:gd name="T8" fmla="*/ 250 w 439"/>
                <a:gd name="T9" fmla="*/ 406 h 407"/>
                <a:gd name="T10" fmla="*/ 32 w 439"/>
                <a:gd name="T11" fmla="*/ 250 h 407"/>
              </a:gdLst>
              <a:ahLst/>
              <a:cxnLst>
                <a:cxn ang="0">
                  <a:pos x="T0" y="T1"/>
                </a:cxn>
                <a:cxn ang="0">
                  <a:pos x="T2" y="T3"/>
                </a:cxn>
                <a:cxn ang="0">
                  <a:pos x="T4" y="T5"/>
                </a:cxn>
                <a:cxn ang="0">
                  <a:pos x="T6" y="T7"/>
                </a:cxn>
                <a:cxn ang="0">
                  <a:pos x="T8" y="T9"/>
                </a:cxn>
                <a:cxn ang="0">
                  <a:pos x="T10" y="T11"/>
                </a:cxn>
              </a:cxnLst>
              <a:rect l="0" t="0" r="r" b="b"/>
              <a:pathLst>
                <a:path w="439" h="407">
                  <a:moveTo>
                    <a:pt x="32" y="250"/>
                  </a:moveTo>
                  <a:lnTo>
                    <a:pt x="32" y="250"/>
                  </a:lnTo>
                  <a:cubicBezTo>
                    <a:pt x="0" y="125"/>
                    <a:pt x="63" y="31"/>
                    <a:pt x="188" y="0"/>
                  </a:cubicBezTo>
                  <a:cubicBezTo>
                    <a:pt x="282" y="0"/>
                    <a:pt x="375" y="63"/>
                    <a:pt x="407" y="156"/>
                  </a:cubicBezTo>
                  <a:cubicBezTo>
                    <a:pt x="438" y="281"/>
                    <a:pt x="344" y="375"/>
                    <a:pt x="250" y="406"/>
                  </a:cubicBezTo>
                  <a:cubicBezTo>
                    <a:pt x="157" y="406"/>
                    <a:pt x="32" y="344"/>
                    <a:pt x="32" y="25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7" name="Freeform 18"/>
            <p:cNvSpPr>
              <a:spLocks noChangeArrowheads="1"/>
            </p:cNvSpPr>
            <p:nvPr/>
          </p:nvSpPr>
          <p:spPr bwMode="auto">
            <a:xfrm>
              <a:off x="6950689" y="4739087"/>
              <a:ext cx="145045" cy="146510"/>
            </a:xfrm>
            <a:custGeom>
              <a:avLst/>
              <a:gdLst>
                <a:gd name="T0" fmla="*/ 93 w 438"/>
                <a:gd name="T1" fmla="*/ 375 h 439"/>
                <a:gd name="T2" fmla="*/ 93 w 438"/>
                <a:gd name="T3" fmla="*/ 375 h 439"/>
                <a:gd name="T4" fmla="*/ 62 w 438"/>
                <a:gd name="T5" fmla="*/ 125 h 439"/>
                <a:gd name="T6" fmla="*/ 312 w 438"/>
                <a:gd name="T7" fmla="*/ 63 h 439"/>
                <a:gd name="T8" fmla="*/ 375 w 438"/>
                <a:gd name="T9" fmla="*/ 344 h 439"/>
                <a:gd name="T10" fmla="*/ 93 w 438"/>
                <a:gd name="T11" fmla="*/ 375 h 439"/>
              </a:gdLst>
              <a:ahLst/>
              <a:cxnLst>
                <a:cxn ang="0">
                  <a:pos x="T0" y="T1"/>
                </a:cxn>
                <a:cxn ang="0">
                  <a:pos x="T2" y="T3"/>
                </a:cxn>
                <a:cxn ang="0">
                  <a:pos x="T4" y="T5"/>
                </a:cxn>
                <a:cxn ang="0">
                  <a:pos x="T6" y="T7"/>
                </a:cxn>
                <a:cxn ang="0">
                  <a:pos x="T8" y="T9"/>
                </a:cxn>
                <a:cxn ang="0">
                  <a:pos x="T10" y="T11"/>
                </a:cxn>
              </a:cxnLst>
              <a:rect l="0" t="0" r="r" b="b"/>
              <a:pathLst>
                <a:path w="438" h="439">
                  <a:moveTo>
                    <a:pt x="93" y="375"/>
                  </a:moveTo>
                  <a:lnTo>
                    <a:pt x="93" y="375"/>
                  </a:lnTo>
                  <a:cubicBezTo>
                    <a:pt x="0" y="313"/>
                    <a:pt x="0" y="219"/>
                    <a:pt x="62" y="125"/>
                  </a:cubicBezTo>
                  <a:cubicBezTo>
                    <a:pt x="125" y="32"/>
                    <a:pt x="250" y="0"/>
                    <a:pt x="312" y="63"/>
                  </a:cubicBezTo>
                  <a:cubicBezTo>
                    <a:pt x="406" y="125"/>
                    <a:pt x="437" y="250"/>
                    <a:pt x="375" y="344"/>
                  </a:cubicBezTo>
                  <a:cubicBezTo>
                    <a:pt x="312" y="438"/>
                    <a:pt x="187" y="438"/>
                    <a:pt x="93" y="37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8" name="Freeform 19"/>
            <p:cNvSpPr>
              <a:spLocks noChangeArrowheads="1"/>
            </p:cNvSpPr>
            <p:nvPr/>
          </p:nvSpPr>
          <p:spPr bwMode="auto">
            <a:xfrm>
              <a:off x="8612114" y="4407975"/>
              <a:ext cx="155301" cy="146510"/>
            </a:xfrm>
            <a:custGeom>
              <a:avLst/>
              <a:gdLst>
                <a:gd name="T0" fmla="*/ 62 w 469"/>
                <a:gd name="T1" fmla="*/ 125 h 439"/>
                <a:gd name="T2" fmla="*/ 62 w 469"/>
                <a:gd name="T3" fmla="*/ 125 h 439"/>
                <a:gd name="T4" fmla="*/ 343 w 469"/>
                <a:gd name="T5" fmla="*/ 63 h 439"/>
                <a:gd name="T6" fmla="*/ 406 w 469"/>
                <a:gd name="T7" fmla="*/ 344 h 439"/>
                <a:gd name="T8" fmla="*/ 125 w 469"/>
                <a:gd name="T9" fmla="*/ 407 h 439"/>
                <a:gd name="T10" fmla="*/ 62 w 469"/>
                <a:gd name="T11" fmla="*/ 125 h 439"/>
              </a:gdLst>
              <a:ahLst/>
              <a:cxnLst>
                <a:cxn ang="0">
                  <a:pos x="T0" y="T1"/>
                </a:cxn>
                <a:cxn ang="0">
                  <a:pos x="T2" y="T3"/>
                </a:cxn>
                <a:cxn ang="0">
                  <a:pos x="T4" y="T5"/>
                </a:cxn>
                <a:cxn ang="0">
                  <a:pos x="T6" y="T7"/>
                </a:cxn>
                <a:cxn ang="0">
                  <a:pos x="T8" y="T9"/>
                </a:cxn>
                <a:cxn ang="0">
                  <a:pos x="T10" y="T11"/>
                </a:cxn>
              </a:cxnLst>
              <a:rect l="0" t="0" r="r" b="b"/>
              <a:pathLst>
                <a:path w="469" h="439">
                  <a:moveTo>
                    <a:pt x="62" y="125"/>
                  </a:moveTo>
                  <a:lnTo>
                    <a:pt x="62" y="125"/>
                  </a:lnTo>
                  <a:cubicBezTo>
                    <a:pt x="125" y="32"/>
                    <a:pt x="250" y="0"/>
                    <a:pt x="343" y="63"/>
                  </a:cubicBezTo>
                  <a:cubicBezTo>
                    <a:pt x="437" y="125"/>
                    <a:pt x="468" y="250"/>
                    <a:pt x="406" y="344"/>
                  </a:cubicBezTo>
                  <a:cubicBezTo>
                    <a:pt x="343" y="438"/>
                    <a:pt x="218" y="438"/>
                    <a:pt x="125" y="407"/>
                  </a:cubicBezTo>
                  <a:cubicBezTo>
                    <a:pt x="31" y="344"/>
                    <a:pt x="0" y="219"/>
                    <a:pt x="62" y="12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9" name="Freeform 20"/>
            <p:cNvSpPr>
              <a:spLocks noChangeArrowheads="1"/>
            </p:cNvSpPr>
            <p:nvPr/>
          </p:nvSpPr>
          <p:spPr bwMode="auto">
            <a:xfrm>
              <a:off x="6618111" y="3068873"/>
              <a:ext cx="145045" cy="156766"/>
            </a:xfrm>
            <a:custGeom>
              <a:avLst/>
              <a:gdLst>
                <a:gd name="T0" fmla="*/ 62 w 438"/>
                <a:gd name="T1" fmla="*/ 125 h 470"/>
                <a:gd name="T2" fmla="*/ 62 w 438"/>
                <a:gd name="T3" fmla="*/ 125 h 470"/>
                <a:gd name="T4" fmla="*/ 343 w 438"/>
                <a:gd name="T5" fmla="*/ 63 h 470"/>
                <a:gd name="T6" fmla="*/ 375 w 438"/>
                <a:gd name="T7" fmla="*/ 344 h 470"/>
                <a:gd name="T8" fmla="*/ 125 w 438"/>
                <a:gd name="T9" fmla="*/ 406 h 470"/>
                <a:gd name="T10" fmla="*/ 62 w 438"/>
                <a:gd name="T11" fmla="*/ 125 h 470"/>
              </a:gdLst>
              <a:ahLst/>
              <a:cxnLst>
                <a:cxn ang="0">
                  <a:pos x="T0" y="T1"/>
                </a:cxn>
                <a:cxn ang="0">
                  <a:pos x="T2" y="T3"/>
                </a:cxn>
                <a:cxn ang="0">
                  <a:pos x="T4" y="T5"/>
                </a:cxn>
                <a:cxn ang="0">
                  <a:pos x="T6" y="T7"/>
                </a:cxn>
                <a:cxn ang="0">
                  <a:pos x="T8" y="T9"/>
                </a:cxn>
                <a:cxn ang="0">
                  <a:pos x="T10" y="T11"/>
                </a:cxn>
              </a:cxnLst>
              <a:rect l="0" t="0" r="r" b="b"/>
              <a:pathLst>
                <a:path w="438" h="470">
                  <a:moveTo>
                    <a:pt x="62" y="125"/>
                  </a:moveTo>
                  <a:lnTo>
                    <a:pt x="62" y="125"/>
                  </a:lnTo>
                  <a:cubicBezTo>
                    <a:pt x="125" y="31"/>
                    <a:pt x="250" y="0"/>
                    <a:pt x="343" y="63"/>
                  </a:cubicBezTo>
                  <a:cubicBezTo>
                    <a:pt x="437" y="125"/>
                    <a:pt x="437" y="250"/>
                    <a:pt x="375" y="344"/>
                  </a:cubicBezTo>
                  <a:cubicBezTo>
                    <a:pt x="312" y="438"/>
                    <a:pt x="187" y="469"/>
                    <a:pt x="125" y="406"/>
                  </a:cubicBezTo>
                  <a:cubicBezTo>
                    <a:pt x="31" y="344"/>
                    <a:pt x="0" y="219"/>
                    <a:pt x="62" y="12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0" name="Freeform 21"/>
            <p:cNvSpPr>
              <a:spLocks noChangeArrowheads="1"/>
            </p:cNvSpPr>
            <p:nvPr/>
          </p:nvSpPr>
          <p:spPr bwMode="auto">
            <a:xfrm>
              <a:off x="7385824" y="4916365"/>
              <a:ext cx="146510" cy="145044"/>
            </a:xfrm>
            <a:custGeom>
              <a:avLst/>
              <a:gdLst>
                <a:gd name="T0" fmla="*/ 156 w 439"/>
                <a:gd name="T1" fmla="*/ 437 h 438"/>
                <a:gd name="T2" fmla="*/ 156 w 439"/>
                <a:gd name="T3" fmla="*/ 437 h 438"/>
                <a:gd name="T4" fmla="*/ 0 w 439"/>
                <a:gd name="T5" fmla="*/ 187 h 438"/>
                <a:gd name="T6" fmla="*/ 250 w 439"/>
                <a:gd name="T7" fmla="*/ 31 h 438"/>
                <a:gd name="T8" fmla="*/ 406 w 439"/>
                <a:gd name="T9" fmla="*/ 281 h 438"/>
                <a:gd name="T10" fmla="*/ 156 w 439"/>
                <a:gd name="T11" fmla="*/ 437 h 438"/>
              </a:gdLst>
              <a:ahLst/>
              <a:cxnLst>
                <a:cxn ang="0">
                  <a:pos x="T0" y="T1"/>
                </a:cxn>
                <a:cxn ang="0">
                  <a:pos x="T2" y="T3"/>
                </a:cxn>
                <a:cxn ang="0">
                  <a:pos x="T4" y="T5"/>
                </a:cxn>
                <a:cxn ang="0">
                  <a:pos x="T6" y="T7"/>
                </a:cxn>
                <a:cxn ang="0">
                  <a:pos x="T8" y="T9"/>
                </a:cxn>
                <a:cxn ang="0">
                  <a:pos x="T10" y="T11"/>
                </a:cxn>
              </a:cxnLst>
              <a:rect l="0" t="0" r="r" b="b"/>
              <a:pathLst>
                <a:path w="439" h="438">
                  <a:moveTo>
                    <a:pt x="156" y="437"/>
                  </a:moveTo>
                  <a:lnTo>
                    <a:pt x="156" y="437"/>
                  </a:lnTo>
                  <a:cubicBezTo>
                    <a:pt x="63" y="406"/>
                    <a:pt x="0" y="312"/>
                    <a:pt x="0" y="187"/>
                  </a:cubicBezTo>
                  <a:cubicBezTo>
                    <a:pt x="31" y="93"/>
                    <a:pt x="125" y="0"/>
                    <a:pt x="250" y="31"/>
                  </a:cubicBezTo>
                  <a:cubicBezTo>
                    <a:pt x="344" y="62"/>
                    <a:pt x="438" y="156"/>
                    <a:pt x="406" y="281"/>
                  </a:cubicBezTo>
                  <a:cubicBezTo>
                    <a:pt x="375" y="375"/>
                    <a:pt x="281" y="437"/>
                    <a:pt x="156" y="43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1" name="Freeform 22"/>
            <p:cNvSpPr>
              <a:spLocks noChangeArrowheads="1"/>
            </p:cNvSpPr>
            <p:nvPr/>
          </p:nvSpPr>
          <p:spPr bwMode="auto">
            <a:xfrm>
              <a:off x="8798181" y="3981631"/>
              <a:ext cx="145045" cy="134789"/>
            </a:xfrm>
            <a:custGeom>
              <a:avLst/>
              <a:gdLst>
                <a:gd name="T0" fmla="*/ 0 w 438"/>
                <a:gd name="T1" fmla="*/ 156 h 407"/>
                <a:gd name="T2" fmla="*/ 0 w 438"/>
                <a:gd name="T3" fmla="*/ 156 h 407"/>
                <a:gd name="T4" fmla="*/ 250 w 438"/>
                <a:gd name="T5" fmla="*/ 0 h 407"/>
                <a:gd name="T6" fmla="*/ 405 w 438"/>
                <a:gd name="T7" fmla="*/ 250 h 407"/>
                <a:gd name="T8" fmla="*/ 156 w 438"/>
                <a:gd name="T9" fmla="*/ 406 h 407"/>
                <a:gd name="T10" fmla="*/ 0 w 438"/>
                <a:gd name="T11" fmla="*/ 156 h 407"/>
              </a:gdLst>
              <a:ahLst/>
              <a:cxnLst>
                <a:cxn ang="0">
                  <a:pos x="T0" y="T1"/>
                </a:cxn>
                <a:cxn ang="0">
                  <a:pos x="T2" y="T3"/>
                </a:cxn>
                <a:cxn ang="0">
                  <a:pos x="T4" y="T5"/>
                </a:cxn>
                <a:cxn ang="0">
                  <a:pos x="T6" y="T7"/>
                </a:cxn>
                <a:cxn ang="0">
                  <a:pos x="T8" y="T9"/>
                </a:cxn>
                <a:cxn ang="0">
                  <a:pos x="T10" y="T11"/>
                </a:cxn>
              </a:cxnLst>
              <a:rect l="0" t="0" r="r" b="b"/>
              <a:pathLst>
                <a:path w="438" h="407">
                  <a:moveTo>
                    <a:pt x="0" y="156"/>
                  </a:moveTo>
                  <a:lnTo>
                    <a:pt x="0" y="156"/>
                  </a:lnTo>
                  <a:cubicBezTo>
                    <a:pt x="31" y="63"/>
                    <a:pt x="125" y="0"/>
                    <a:pt x="250" y="0"/>
                  </a:cubicBezTo>
                  <a:cubicBezTo>
                    <a:pt x="343" y="31"/>
                    <a:pt x="437" y="125"/>
                    <a:pt x="405" y="250"/>
                  </a:cubicBezTo>
                  <a:cubicBezTo>
                    <a:pt x="374" y="344"/>
                    <a:pt x="281" y="406"/>
                    <a:pt x="156" y="406"/>
                  </a:cubicBezTo>
                  <a:cubicBezTo>
                    <a:pt x="63" y="375"/>
                    <a:pt x="0" y="281"/>
                    <a:pt x="0" y="15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2" name="Freeform 23"/>
            <p:cNvSpPr>
              <a:spLocks noChangeArrowheads="1"/>
            </p:cNvSpPr>
            <p:nvPr/>
          </p:nvSpPr>
          <p:spPr bwMode="auto">
            <a:xfrm>
              <a:off x="6442299" y="3505473"/>
              <a:ext cx="146510" cy="145045"/>
            </a:xfrm>
            <a:custGeom>
              <a:avLst/>
              <a:gdLst>
                <a:gd name="T0" fmla="*/ 32 w 439"/>
                <a:gd name="T1" fmla="*/ 187 h 438"/>
                <a:gd name="T2" fmla="*/ 32 w 439"/>
                <a:gd name="T3" fmla="*/ 187 h 438"/>
                <a:gd name="T4" fmla="*/ 250 w 439"/>
                <a:gd name="T5" fmla="*/ 31 h 438"/>
                <a:gd name="T6" fmla="*/ 407 w 439"/>
                <a:gd name="T7" fmla="*/ 281 h 438"/>
                <a:gd name="T8" fmla="*/ 188 w 439"/>
                <a:gd name="T9" fmla="*/ 437 h 438"/>
                <a:gd name="T10" fmla="*/ 32 w 439"/>
                <a:gd name="T11" fmla="*/ 187 h 438"/>
              </a:gdLst>
              <a:ahLst/>
              <a:cxnLst>
                <a:cxn ang="0">
                  <a:pos x="T0" y="T1"/>
                </a:cxn>
                <a:cxn ang="0">
                  <a:pos x="T2" y="T3"/>
                </a:cxn>
                <a:cxn ang="0">
                  <a:pos x="T4" y="T5"/>
                </a:cxn>
                <a:cxn ang="0">
                  <a:pos x="T6" y="T7"/>
                </a:cxn>
                <a:cxn ang="0">
                  <a:pos x="T8" y="T9"/>
                </a:cxn>
                <a:cxn ang="0">
                  <a:pos x="T10" y="T11"/>
                </a:cxn>
              </a:cxnLst>
              <a:rect l="0" t="0" r="r" b="b"/>
              <a:pathLst>
                <a:path w="439" h="438">
                  <a:moveTo>
                    <a:pt x="32" y="187"/>
                  </a:moveTo>
                  <a:lnTo>
                    <a:pt x="32" y="187"/>
                  </a:lnTo>
                  <a:cubicBezTo>
                    <a:pt x="32" y="93"/>
                    <a:pt x="157" y="0"/>
                    <a:pt x="250" y="31"/>
                  </a:cubicBezTo>
                  <a:cubicBezTo>
                    <a:pt x="344" y="62"/>
                    <a:pt x="438" y="156"/>
                    <a:pt x="407" y="281"/>
                  </a:cubicBezTo>
                  <a:cubicBezTo>
                    <a:pt x="375" y="375"/>
                    <a:pt x="282" y="437"/>
                    <a:pt x="188" y="437"/>
                  </a:cubicBezTo>
                  <a:cubicBezTo>
                    <a:pt x="63" y="406"/>
                    <a:pt x="0" y="312"/>
                    <a:pt x="32" y="18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3" name="Freeform 24"/>
            <p:cNvSpPr>
              <a:spLocks noChangeArrowheads="1"/>
            </p:cNvSpPr>
            <p:nvPr/>
          </p:nvSpPr>
          <p:spPr bwMode="auto">
            <a:xfrm>
              <a:off x="6618111" y="4407975"/>
              <a:ext cx="145045" cy="146510"/>
            </a:xfrm>
            <a:custGeom>
              <a:avLst/>
              <a:gdLst>
                <a:gd name="T0" fmla="*/ 62 w 438"/>
                <a:gd name="T1" fmla="*/ 344 h 439"/>
                <a:gd name="T2" fmla="*/ 62 w 438"/>
                <a:gd name="T3" fmla="*/ 344 h 439"/>
                <a:gd name="T4" fmla="*/ 125 w 438"/>
                <a:gd name="T5" fmla="*/ 63 h 439"/>
                <a:gd name="T6" fmla="*/ 375 w 438"/>
                <a:gd name="T7" fmla="*/ 125 h 439"/>
                <a:gd name="T8" fmla="*/ 343 w 438"/>
                <a:gd name="T9" fmla="*/ 407 h 439"/>
                <a:gd name="T10" fmla="*/ 62 w 438"/>
                <a:gd name="T11" fmla="*/ 344 h 439"/>
              </a:gdLst>
              <a:ahLst/>
              <a:cxnLst>
                <a:cxn ang="0">
                  <a:pos x="T0" y="T1"/>
                </a:cxn>
                <a:cxn ang="0">
                  <a:pos x="T2" y="T3"/>
                </a:cxn>
                <a:cxn ang="0">
                  <a:pos x="T4" y="T5"/>
                </a:cxn>
                <a:cxn ang="0">
                  <a:pos x="T6" y="T7"/>
                </a:cxn>
                <a:cxn ang="0">
                  <a:pos x="T8" y="T9"/>
                </a:cxn>
                <a:cxn ang="0">
                  <a:pos x="T10" y="T11"/>
                </a:cxn>
              </a:cxnLst>
              <a:rect l="0" t="0" r="r" b="b"/>
              <a:pathLst>
                <a:path w="438" h="439">
                  <a:moveTo>
                    <a:pt x="62" y="344"/>
                  </a:moveTo>
                  <a:lnTo>
                    <a:pt x="62" y="344"/>
                  </a:lnTo>
                  <a:cubicBezTo>
                    <a:pt x="0" y="250"/>
                    <a:pt x="31" y="125"/>
                    <a:pt x="125" y="63"/>
                  </a:cubicBezTo>
                  <a:cubicBezTo>
                    <a:pt x="187" y="0"/>
                    <a:pt x="312" y="32"/>
                    <a:pt x="375" y="125"/>
                  </a:cubicBezTo>
                  <a:cubicBezTo>
                    <a:pt x="437" y="219"/>
                    <a:pt x="437" y="344"/>
                    <a:pt x="343" y="407"/>
                  </a:cubicBezTo>
                  <a:cubicBezTo>
                    <a:pt x="250" y="438"/>
                    <a:pt x="125" y="438"/>
                    <a:pt x="62" y="34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4" name="Freeform 25"/>
            <p:cNvSpPr>
              <a:spLocks noChangeArrowheads="1"/>
            </p:cNvSpPr>
            <p:nvPr/>
          </p:nvSpPr>
          <p:spPr bwMode="auto">
            <a:xfrm>
              <a:off x="8279535" y="4739087"/>
              <a:ext cx="155301" cy="146510"/>
            </a:xfrm>
            <a:custGeom>
              <a:avLst/>
              <a:gdLst>
                <a:gd name="T0" fmla="*/ 125 w 469"/>
                <a:gd name="T1" fmla="*/ 63 h 439"/>
                <a:gd name="T2" fmla="*/ 125 w 469"/>
                <a:gd name="T3" fmla="*/ 63 h 439"/>
                <a:gd name="T4" fmla="*/ 406 w 469"/>
                <a:gd name="T5" fmla="*/ 125 h 439"/>
                <a:gd name="T6" fmla="*/ 343 w 469"/>
                <a:gd name="T7" fmla="*/ 375 h 439"/>
                <a:gd name="T8" fmla="*/ 62 w 469"/>
                <a:gd name="T9" fmla="*/ 344 h 439"/>
                <a:gd name="T10" fmla="*/ 125 w 469"/>
                <a:gd name="T11" fmla="*/ 63 h 439"/>
              </a:gdLst>
              <a:ahLst/>
              <a:cxnLst>
                <a:cxn ang="0">
                  <a:pos x="T0" y="T1"/>
                </a:cxn>
                <a:cxn ang="0">
                  <a:pos x="T2" y="T3"/>
                </a:cxn>
                <a:cxn ang="0">
                  <a:pos x="T4" y="T5"/>
                </a:cxn>
                <a:cxn ang="0">
                  <a:pos x="T6" y="T7"/>
                </a:cxn>
                <a:cxn ang="0">
                  <a:pos x="T8" y="T9"/>
                </a:cxn>
                <a:cxn ang="0">
                  <a:pos x="T10" y="T11"/>
                </a:cxn>
              </a:cxnLst>
              <a:rect l="0" t="0" r="r" b="b"/>
              <a:pathLst>
                <a:path w="469" h="439">
                  <a:moveTo>
                    <a:pt x="125" y="63"/>
                  </a:moveTo>
                  <a:lnTo>
                    <a:pt x="125" y="63"/>
                  </a:lnTo>
                  <a:cubicBezTo>
                    <a:pt x="218" y="0"/>
                    <a:pt x="343" y="32"/>
                    <a:pt x="406" y="125"/>
                  </a:cubicBezTo>
                  <a:cubicBezTo>
                    <a:pt x="468" y="219"/>
                    <a:pt x="437" y="313"/>
                    <a:pt x="343" y="375"/>
                  </a:cubicBezTo>
                  <a:cubicBezTo>
                    <a:pt x="250" y="438"/>
                    <a:pt x="125" y="438"/>
                    <a:pt x="62" y="344"/>
                  </a:cubicBezTo>
                  <a:cubicBezTo>
                    <a:pt x="0" y="250"/>
                    <a:pt x="31" y="125"/>
                    <a:pt x="125" y="6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5" name="Freeform 26"/>
            <p:cNvSpPr>
              <a:spLocks noChangeArrowheads="1"/>
            </p:cNvSpPr>
            <p:nvPr/>
          </p:nvSpPr>
          <p:spPr bwMode="auto">
            <a:xfrm>
              <a:off x="6950689" y="2746551"/>
              <a:ext cx="145045" cy="146510"/>
            </a:xfrm>
            <a:custGeom>
              <a:avLst/>
              <a:gdLst>
                <a:gd name="T0" fmla="*/ 93 w 438"/>
                <a:gd name="T1" fmla="*/ 63 h 439"/>
                <a:gd name="T2" fmla="*/ 93 w 438"/>
                <a:gd name="T3" fmla="*/ 63 h 439"/>
                <a:gd name="T4" fmla="*/ 375 w 438"/>
                <a:gd name="T5" fmla="*/ 94 h 439"/>
                <a:gd name="T6" fmla="*/ 312 w 438"/>
                <a:gd name="T7" fmla="*/ 375 h 439"/>
                <a:gd name="T8" fmla="*/ 62 w 438"/>
                <a:gd name="T9" fmla="*/ 313 h 439"/>
                <a:gd name="T10" fmla="*/ 93 w 438"/>
                <a:gd name="T11" fmla="*/ 63 h 439"/>
              </a:gdLst>
              <a:ahLst/>
              <a:cxnLst>
                <a:cxn ang="0">
                  <a:pos x="T0" y="T1"/>
                </a:cxn>
                <a:cxn ang="0">
                  <a:pos x="T2" y="T3"/>
                </a:cxn>
                <a:cxn ang="0">
                  <a:pos x="T4" y="T5"/>
                </a:cxn>
                <a:cxn ang="0">
                  <a:pos x="T6" y="T7"/>
                </a:cxn>
                <a:cxn ang="0">
                  <a:pos x="T8" y="T9"/>
                </a:cxn>
                <a:cxn ang="0">
                  <a:pos x="T10" y="T11"/>
                </a:cxn>
              </a:cxnLst>
              <a:rect l="0" t="0" r="r" b="b"/>
              <a:pathLst>
                <a:path w="438" h="439">
                  <a:moveTo>
                    <a:pt x="93" y="63"/>
                  </a:moveTo>
                  <a:lnTo>
                    <a:pt x="93" y="63"/>
                  </a:lnTo>
                  <a:cubicBezTo>
                    <a:pt x="187" y="0"/>
                    <a:pt x="312" y="0"/>
                    <a:pt x="375" y="94"/>
                  </a:cubicBezTo>
                  <a:cubicBezTo>
                    <a:pt x="437" y="188"/>
                    <a:pt x="406" y="313"/>
                    <a:pt x="312" y="375"/>
                  </a:cubicBezTo>
                  <a:cubicBezTo>
                    <a:pt x="250" y="438"/>
                    <a:pt x="125" y="407"/>
                    <a:pt x="62" y="313"/>
                  </a:cubicBezTo>
                  <a:cubicBezTo>
                    <a:pt x="0" y="219"/>
                    <a:pt x="0" y="94"/>
                    <a:pt x="93" y="6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7" name="Freeform 28"/>
            <p:cNvSpPr>
              <a:spLocks noChangeArrowheads="1"/>
            </p:cNvSpPr>
            <p:nvPr/>
          </p:nvSpPr>
          <p:spPr bwMode="auto">
            <a:xfrm>
              <a:off x="10023005" y="4947132"/>
              <a:ext cx="134789" cy="136255"/>
            </a:xfrm>
            <a:custGeom>
              <a:avLst/>
              <a:gdLst>
                <a:gd name="T0" fmla="*/ 187 w 407"/>
                <a:gd name="T1" fmla="*/ 0 h 408"/>
                <a:gd name="T2" fmla="*/ 187 w 407"/>
                <a:gd name="T3" fmla="*/ 0 h 408"/>
                <a:gd name="T4" fmla="*/ 406 w 407"/>
                <a:gd name="T5" fmla="*/ 219 h 408"/>
                <a:gd name="T6" fmla="*/ 187 w 407"/>
                <a:gd name="T7" fmla="*/ 407 h 408"/>
                <a:gd name="T8" fmla="*/ 0 w 407"/>
                <a:gd name="T9" fmla="*/ 219 h 408"/>
                <a:gd name="T10" fmla="*/ 187 w 407"/>
                <a:gd name="T11" fmla="*/ 0 h 408"/>
              </a:gdLst>
              <a:ahLst/>
              <a:cxnLst>
                <a:cxn ang="0">
                  <a:pos x="T0" y="T1"/>
                </a:cxn>
                <a:cxn ang="0">
                  <a:pos x="T2" y="T3"/>
                </a:cxn>
                <a:cxn ang="0">
                  <a:pos x="T4" y="T5"/>
                </a:cxn>
                <a:cxn ang="0">
                  <a:pos x="T6" y="T7"/>
                </a:cxn>
                <a:cxn ang="0">
                  <a:pos x="T8" y="T9"/>
                </a:cxn>
                <a:cxn ang="0">
                  <a:pos x="T10" y="T11"/>
                </a:cxn>
              </a:cxnLst>
              <a:rect l="0" t="0" r="r" b="b"/>
              <a:pathLst>
                <a:path w="407" h="408">
                  <a:moveTo>
                    <a:pt x="187" y="0"/>
                  </a:moveTo>
                  <a:lnTo>
                    <a:pt x="187" y="0"/>
                  </a:lnTo>
                  <a:cubicBezTo>
                    <a:pt x="312" y="0"/>
                    <a:pt x="406" y="94"/>
                    <a:pt x="406" y="219"/>
                  </a:cubicBezTo>
                  <a:cubicBezTo>
                    <a:pt x="406" y="313"/>
                    <a:pt x="312" y="407"/>
                    <a:pt x="187" y="407"/>
                  </a:cubicBezTo>
                  <a:cubicBezTo>
                    <a:pt x="93" y="407"/>
                    <a:pt x="0" y="313"/>
                    <a:pt x="0" y="219"/>
                  </a:cubicBezTo>
                  <a:cubicBezTo>
                    <a:pt x="0" y="94"/>
                    <a:pt x="93" y="0"/>
                    <a:pt x="187"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8" name="Freeform 29"/>
            <p:cNvSpPr>
              <a:spLocks noChangeArrowheads="1"/>
            </p:cNvSpPr>
            <p:nvPr/>
          </p:nvSpPr>
          <p:spPr bwMode="auto">
            <a:xfrm>
              <a:off x="10023005" y="2550227"/>
              <a:ext cx="134789" cy="134789"/>
            </a:xfrm>
            <a:custGeom>
              <a:avLst/>
              <a:gdLst>
                <a:gd name="T0" fmla="*/ 187 w 407"/>
                <a:gd name="T1" fmla="*/ 0 h 407"/>
                <a:gd name="T2" fmla="*/ 187 w 407"/>
                <a:gd name="T3" fmla="*/ 0 h 407"/>
                <a:gd name="T4" fmla="*/ 406 w 407"/>
                <a:gd name="T5" fmla="*/ 187 h 407"/>
                <a:gd name="T6" fmla="*/ 187 w 407"/>
                <a:gd name="T7" fmla="*/ 406 h 407"/>
                <a:gd name="T8" fmla="*/ 0 w 407"/>
                <a:gd name="T9" fmla="*/ 187 h 407"/>
                <a:gd name="T10" fmla="*/ 18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187" y="0"/>
                  </a:moveTo>
                  <a:lnTo>
                    <a:pt x="187" y="0"/>
                  </a:lnTo>
                  <a:cubicBezTo>
                    <a:pt x="312" y="0"/>
                    <a:pt x="406" y="93"/>
                    <a:pt x="406" y="187"/>
                  </a:cubicBezTo>
                  <a:cubicBezTo>
                    <a:pt x="406" y="312"/>
                    <a:pt x="312" y="406"/>
                    <a:pt x="187" y="406"/>
                  </a:cubicBezTo>
                  <a:cubicBezTo>
                    <a:pt x="93" y="406"/>
                    <a:pt x="0" y="312"/>
                    <a:pt x="0" y="187"/>
                  </a:cubicBezTo>
                  <a:cubicBezTo>
                    <a:pt x="0" y="93"/>
                    <a:pt x="93" y="0"/>
                    <a:pt x="187"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9" name="Freeform 30"/>
            <p:cNvSpPr>
              <a:spLocks noChangeArrowheads="1"/>
            </p:cNvSpPr>
            <p:nvPr/>
          </p:nvSpPr>
          <p:spPr bwMode="auto">
            <a:xfrm>
              <a:off x="11227318" y="3754540"/>
              <a:ext cx="134789" cy="124534"/>
            </a:xfrm>
            <a:custGeom>
              <a:avLst/>
              <a:gdLst>
                <a:gd name="T0" fmla="*/ 406 w 407"/>
                <a:gd name="T1" fmla="*/ 187 h 375"/>
                <a:gd name="T2" fmla="*/ 406 w 407"/>
                <a:gd name="T3" fmla="*/ 187 h 375"/>
                <a:gd name="T4" fmla="*/ 187 w 407"/>
                <a:gd name="T5" fmla="*/ 374 h 375"/>
                <a:gd name="T6" fmla="*/ 0 w 407"/>
                <a:gd name="T7" fmla="*/ 187 h 375"/>
                <a:gd name="T8" fmla="*/ 187 w 407"/>
                <a:gd name="T9" fmla="*/ 0 h 375"/>
                <a:gd name="T10" fmla="*/ 406 w 407"/>
                <a:gd name="T11" fmla="*/ 187 h 375"/>
              </a:gdLst>
              <a:ahLst/>
              <a:cxnLst>
                <a:cxn ang="0">
                  <a:pos x="T0" y="T1"/>
                </a:cxn>
                <a:cxn ang="0">
                  <a:pos x="T2" y="T3"/>
                </a:cxn>
                <a:cxn ang="0">
                  <a:pos x="T4" y="T5"/>
                </a:cxn>
                <a:cxn ang="0">
                  <a:pos x="T6" y="T7"/>
                </a:cxn>
                <a:cxn ang="0">
                  <a:pos x="T8" y="T9"/>
                </a:cxn>
                <a:cxn ang="0">
                  <a:pos x="T10" y="T11"/>
                </a:cxn>
              </a:cxnLst>
              <a:rect l="0" t="0" r="r" b="b"/>
              <a:pathLst>
                <a:path w="407" h="375">
                  <a:moveTo>
                    <a:pt x="406" y="187"/>
                  </a:moveTo>
                  <a:lnTo>
                    <a:pt x="406" y="187"/>
                  </a:lnTo>
                  <a:cubicBezTo>
                    <a:pt x="406" y="311"/>
                    <a:pt x="312" y="374"/>
                    <a:pt x="187" y="374"/>
                  </a:cubicBezTo>
                  <a:cubicBezTo>
                    <a:pt x="93" y="374"/>
                    <a:pt x="0" y="311"/>
                    <a:pt x="0" y="187"/>
                  </a:cubicBezTo>
                  <a:cubicBezTo>
                    <a:pt x="0" y="93"/>
                    <a:pt x="93" y="0"/>
                    <a:pt x="187" y="0"/>
                  </a:cubicBezTo>
                  <a:cubicBezTo>
                    <a:pt x="312" y="0"/>
                    <a:pt x="406" y="93"/>
                    <a:pt x="406" y="18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0" name="Freeform 31"/>
            <p:cNvSpPr>
              <a:spLocks noChangeArrowheads="1"/>
            </p:cNvSpPr>
            <p:nvPr/>
          </p:nvSpPr>
          <p:spPr bwMode="auto">
            <a:xfrm>
              <a:off x="10863973" y="2891596"/>
              <a:ext cx="145045" cy="145044"/>
            </a:xfrm>
            <a:custGeom>
              <a:avLst/>
              <a:gdLst>
                <a:gd name="T0" fmla="*/ 375 w 438"/>
                <a:gd name="T1" fmla="*/ 93 h 438"/>
                <a:gd name="T2" fmla="*/ 375 w 438"/>
                <a:gd name="T3" fmla="*/ 93 h 438"/>
                <a:gd name="T4" fmla="*/ 375 w 438"/>
                <a:gd name="T5" fmla="*/ 375 h 438"/>
                <a:gd name="T6" fmla="*/ 94 w 438"/>
                <a:gd name="T7" fmla="*/ 375 h 438"/>
                <a:gd name="T8" fmla="*/ 94 w 438"/>
                <a:gd name="T9" fmla="*/ 93 h 438"/>
                <a:gd name="T10" fmla="*/ 375 w 438"/>
                <a:gd name="T11" fmla="*/ 93 h 438"/>
              </a:gdLst>
              <a:ahLst/>
              <a:cxnLst>
                <a:cxn ang="0">
                  <a:pos x="T0" y="T1"/>
                </a:cxn>
                <a:cxn ang="0">
                  <a:pos x="T2" y="T3"/>
                </a:cxn>
                <a:cxn ang="0">
                  <a:pos x="T4" y="T5"/>
                </a:cxn>
                <a:cxn ang="0">
                  <a:pos x="T6" y="T7"/>
                </a:cxn>
                <a:cxn ang="0">
                  <a:pos x="T8" y="T9"/>
                </a:cxn>
                <a:cxn ang="0">
                  <a:pos x="T10" y="T11"/>
                </a:cxn>
              </a:cxnLst>
              <a:rect l="0" t="0" r="r" b="b"/>
              <a:pathLst>
                <a:path w="438" h="438">
                  <a:moveTo>
                    <a:pt x="375" y="93"/>
                  </a:moveTo>
                  <a:lnTo>
                    <a:pt x="375" y="93"/>
                  </a:lnTo>
                  <a:cubicBezTo>
                    <a:pt x="437" y="156"/>
                    <a:pt x="437" y="281"/>
                    <a:pt x="375" y="375"/>
                  </a:cubicBezTo>
                  <a:cubicBezTo>
                    <a:pt x="281" y="437"/>
                    <a:pt x="156" y="437"/>
                    <a:pt x="94" y="375"/>
                  </a:cubicBezTo>
                  <a:cubicBezTo>
                    <a:pt x="0" y="281"/>
                    <a:pt x="0" y="156"/>
                    <a:pt x="94" y="93"/>
                  </a:cubicBezTo>
                  <a:cubicBezTo>
                    <a:pt x="156" y="0"/>
                    <a:pt x="281" y="0"/>
                    <a:pt x="375" y="9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1" name="Freeform 32"/>
            <p:cNvSpPr>
              <a:spLocks noChangeArrowheads="1"/>
            </p:cNvSpPr>
            <p:nvPr/>
          </p:nvSpPr>
          <p:spPr bwMode="auto">
            <a:xfrm>
              <a:off x="9171782" y="2891596"/>
              <a:ext cx="146510" cy="145044"/>
            </a:xfrm>
            <a:custGeom>
              <a:avLst/>
              <a:gdLst>
                <a:gd name="T0" fmla="*/ 344 w 439"/>
                <a:gd name="T1" fmla="*/ 375 h 438"/>
                <a:gd name="T2" fmla="*/ 344 w 439"/>
                <a:gd name="T3" fmla="*/ 375 h 438"/>
                <a:gd name="T4" fmla="*/ 63 w 439"/>
                <a:gd name="T5" fmla="*/ 375 h 438"/>
                <a:gd name="T6" fmla="*/ 63 w 439"/>
                <a:gd name="T7" fmla="*/ 93 h 438"/>
                <a:gd name="T8" fmla="*/ 344 w 439"/>
                <a:gd name="T9" fmla="*/ 93 h 438"/>
                <a:gd name="T10" fmla="*/ 344 w 439"/>
                <a:gd name="T11" fmla="*/ 375 h 438"/>
              </a:gdLst>
              <a:ahLst/>
              <a:cxnLst>
                <a:cxn ang="0">
                  <a:pos x="T0" y="T1"/>
                </a:cxn>
                <a:cxn ang="0">
                  <a:pos x="T2" y="T3"/>
                </a:cxn>
                <a:cxn ang="0">
                  <a:pos x="T4" y="T5"/>
                </a:cxn>
                <a:cxn ang="0">
                  <a:pos x="T6" y="T7"/>
                </a:cxn>
                <a:cxn ang="0">
                  <a:pos x="T8" y="T9"/>
                </a:cxn>
                <a:cxn ang="0">
                  <a:pos x="T10" y="T11"/>
                </a:cxn>
              </a:cxnLst>
              <a:rect l="0" t="0" r="r" b="b"/>
              <a:pathLst>
                <a:path w="439" h="438">
                  <a:moveTo>
                    <a:pt x="344" y="375"/>
                  </a:moveTo>
                  <a:lnTo>
                    <a:pt x="344" y="375"/>
                  </a:lnTo>
                  <a:cubicBezTo>
                    <a:pt x="281" y="437"/>
                    <a:pt x="156" y="437"/>
                    <a:pt x="63" y="375"/>
                  </a:cubicBezTo>
                  <a:cubicBezTo>
                    <a:pt x="0" y="281"/>
                    <a:pt x="0" y="156"/>
                    <a:pt x="63" y="93"/>
                  </a:cubicBezTo>
                  <a:cubicBezTo>
                    <a:pt x="156" y="0"/>
                    <a:pt x="281" y="0"/>
                    <a:pt x="344" y="93"/>
                  </a:cubicBezTo>
                  <a:cubicBezTo>
                    <a:pt x="438" y="156"/>
                    <a:pt x="438" y="281"/>
                    <a:pt x="344" y="37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2" name="Freeform 33"/>
            <p:cNvSpPr>
              <a:spLocks noChangeArrowheads="1"/>
            </p:cNvSpPr>
            <p:nvPr/>
          </p:nvSpPr>
          <p:spPr bwMode="auto">
            <a:xfrm>
              <a:off x="10863973" y="4594043"/>
              <a:ext cx="145045" cy="145044"/>
            </a:xfrm>
            <a:custGeom>
              <a:avLst/>
              <a:gdLst>
                <a:gd name="T0" fmla="*/ 375 w 438"/>
                <a:gd name="T1" fmla="*/ 344 h 438"/>
                <a:gd name="T2" fmla="*/ 375 w 438"/>
                <a:gd name="T3" fmla="*/ 344 h 438"/>
                <a:gd name="T4" fmla="*/ 94 w 438"/>
                <a:gd name="T5" fmla="*/ 344 h 438"/>
                <a:gd name="T6" fmla="*/ 94 w 438"/>
                <a:gd name="T7" fmla="*/ 62 h 438"/>
                <a:gd name="T8" fmla="*/ 375 w 438"/>
                <a:gd name="T9" fmla="*/ 62 h 438"/>
                <a:gd name="T10" fmla="*/ 375 w 438"/>
                <a:gd name="T11" fmla="*/ 344 h 438"/>
              </a:gdLst>
              <a:ahLst/>
              <a:cxnLst>
                <a:cxn ang="0">
                  <a:pos x="T0" y="T1"/>
                </a:cxn>
                <a:cxn ang="0">
                  <a:pos x="T2" y="T3"/>
                </a:cxn>
                <a:cxn ang="0">
                  <a:pos x="T4" y="T5"/>
                </a:cxn>
                <a:cxn ang="0">
                  <a:pos x="T6" y="T7"/>
                </a:cxn>
                <a:cxn ang="0">
                  <a:pos x="T8" y="T9"/>
                </a:cxn>
                <a:cxn ang="0">
                  <a:pos x="T10" y="T11"/>
                </a:cxn>
              </a:cxnLst>
              <a:rect l="0" t="0" r="r" b="b"/>
              <a:pathLst>
                <a:path w="438" h="438">
                  <a:moveTo>
                    <a:pt x="375" y="344"/>
                  </a:moveTo>
                  <a:lnTo>
                    <a:pt x="375" y="344"/>
                  </a:lnTo>
                  <a:cubicBezTo>
                    <a:pt x="281" y="437"/>
                    <a:pt x="156" y="437"/>
                    <a:pt x="94" y="344"/>
                  </a:cubicBezTo>
                  <a:cubicBezTo>
                    <a:pt x="0" y="281"/>
                    <a:pt x="0" y="156"/>
                    <a:pt x="94" y="62"/>
                  </a:cubicBezTo>
                  <a:cubicBezTo>
                    <a:pt x="156" y="0"/>
                    <a:pt x="281" y="0"/>
                    <a:pt x="375" y="62"/>
                  </a:cubicBezTo>
                  <a:cubicBezTo>
                    <a:pt x="437" y="156"/>
                    <a:pt x="437" y="281"/>
                    <a:pt x="375" y="34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3" name="Freeform 34"/>
            <p:cNvSpPr>
              <a:spLocks noChangeArrowheads="1"/>
            </p:cNvSpPr>
            <p:nvPr/>
          </p:nvSpPr>
          <p:spPr bwMode="auto">
            <a:xfrm>
              <a:off x="10480116" y="2632273"/>
              <a:ext cx="145045" cy="155301"/>
            </a:xfrm>
            <a:custGeom>
              <a:avLst/>
              <a:gdLst>
                <a:gd name="T0" fmla="*/ 281 w 438"/>
                <a:gd name="T1" fmla="*/ 31 h 469"/>
                <a:gd name="T2" fmla="*/ 281 w 438"/>
                <a:gd name="T3" fmla="*/ 31 h 469"/>
                <a:gd name="T4" fmla="*/ 406 w 438"/>
                <a:gd name="T5" fmla="*/ 312 h 469"/>
                <a:gd name="T6" fmla="*/ 125 w 438"/>
                <a:gd name="T7" fmla="*/ 406 h 469"/>
                <a:gd name="T8" fmla="*/ 31 w 438"/>
                <a:gd name="T9" fmla="*/ 156 h 469"/>
                <a:gd name="T10" fmla="*/ 281 w 438"/>
                <a:gd name="T11" fmla="*/ 31 h 469"/>
              </a:gdLst>
              <a:ahLst/>
              <a:cxnLst>
                <a:cxn ang="0">
                  <a:pos x="T0" y="T1"/>
                </a:cxn>
                <a:cxn ang="0">
                  <a:pos x="T2" y="T3"/>
                </a:cxn>
                <a:cxn ang="0">
                  <a:pos x="T4" y="T5"/>
                </a:cxn>
                <a:cxn ang="0">
                  <a:pos x="T6" y="T7"/>
                </a:cxn>
                <a:cxn ang="0">
                  <a:pos x="T8" y="T9"/>
                </a:cxn>
                <a:cxn ang="0">
                  <a:pos x="T10" y="T11"/>
                </a:cxn>
              </a:cxnLst>
              <a:rect l="0" t="0" r="r" b="b"/>
              <a:pathLst>
                <a:path w="438" h="469">
                  <a:moveTo>
                    <a:pt x="281" y="31"/>
                  </a:moveTo>
                  <a:lnTo>
                    <a:pt x="281" y="31"/>
                  </a:lnTo>
                  <a:cubicBezTo>
                    <a:pt x="375" y="93"/>
                    <a:pt x="437" y="187"/>
                    <a:pt x="406" y="312"/>
                  </a:cubicBezTo>
                  <a:cubicBezTo>
                    <a:pt x="343" y="406"/>
                    <a:pt x="250" y="468"/>
                    <a:pt x="125" y="406"/>
                  </a:cubicBezTo>
                  <a:cubicBezTo>
                    <a:pt x="31" y="375"/>
                    <a:pt x="0" y="250"/>
                    <a:pt x="31" y="156"/>
                  </a:cubicBezTo>
                  <a:cubicBezTo>
                    <a:pt x="62" y="62"/>
                    <a:pt x="187" y="0"/>
                    <a:pt x="281" y="31"/>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4" name="Freeform 35"/>
            <p:cNvSpPr>
              <a:spLocks noChangeArrowheads="1"/>
            </p:cNvSpPr>
            <p:nvPr/>
          </p:nvSpPr>
          <p:spPr bwMode="auto">
            <a:xfrm>
              <a:off x="8902203" y="3287173"/>
              <a:ext cx="155301" cy="146510"/>
            </a:xfrm>
            <a:custGeom>
              <a:avLst/>
              <a:gdLst>
                <a:gd name="T0" fmla="*/ 437 w 469"/>
                <a:gd name="T1" fmla="*/ 282 h 439"/>
                <a:gd name="T2" fmla="*/ 437 w 469"/>
                <a:gd name="T3" fmla="*/ 282 h 439"/>
                <a:gd name="T4" fmla="*/ 156 w 469"/>
                <a:gd name="T5" fmla="*/ 407 h 439"/>
                <a:gd name="T6" fmla="*/ 62 w 469"/>
                <a:gd name="T7" fmla="*/ 125 h 439"/>
                <a:gd name="T8" fmla="*/ 312 w 469"/>
                <a:gd name="T9" fmla="*/ 32 h 439"/>
                <a:gd name="T10" fmla="*/ 437 w 469"/>
                <a:gd name="T11" fmla="*/ 282 h 439"/>
              </a:gdLst>
              <a:ahLst/>
              <a:cxnLst>
                <a:cxn ang="0">
                  <a:pos x="T0" y="T1"/>
                </a:cxn>
                <a:cxn ang="0">
                  <a:pos x="T2" y="T3"/>
                </a:cxn>
                <a:cxn ang="0">
                  <a:pos x="T4" y="T5"/>
                </a:cxn>
                <a:cxn ang="0">
                  <a:pos x="T6" y="T7"/>
                </a:cxn>
                <a:cxn ang="0">
                  <a:pos x="T8" y="T9"/>
                </a:cxn>
                <a:cxn ang="0">
                  <a:pos x="T10" y="T11"/>
                </a:cxn>
              </a:cxnLst>
              <a:rect l="0" t="0" r="r" b="b"/>
              <a:pathLst>
                <a:path w="469" h="439">
                  <a:moveTo>
                    <a:pt x="437" y="282"/>
                  </a:moveTo>
                  <a:lnTo>
                    <a:pt x="437" y="282"/>
                  </a:lnTo>
                  <a:cubicBezTo>
                    <a:pt x="375" y="407"/>
                    <a:pt x="250" y="438"/>
                    <a:pt x="156" y="407"/>
                  </a:cubicBezTo>
                  <a:cubicBezTo>
                    <a:pt x="62" y="344"/>
                    <a:pt x="0" y="250"/>
                    <a:pt x="62" y="125"/>
                  </a:cubicBezTo>
                  <a:cubicBezTo>
                    <a:pt x="93" y="32"/>
                    <a:pt x="218" y="0"/>
                    <a:pt x="312" y="32"/>
                  </a:cubicBezTo>
                  <a:cubicBezTo>
                    <a:pt x="406" y="63"/>
                    <a:pt x="468" y="188"/>
                    <a:pt x="437" y="282"/>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5" name="Freeform 36"/>
            <p:cNvSpPr>
              <a:spLocks noChangeArrowheads="1"/>
            </p:cNvSpPr>
            <p:nvPr/>
          </p:nvSpPr>
          <p:spPr bwMode="auto">
            <a:xfrm>
              <a:off x="11123296" y="4199930"/>
              <a:ext cx="156765" cy="156766"/>
            </a:xfrm>
            <a:custGeom>
              <a:avLst/>
              <a:gdLst>
                <a:gd name="T0" fmla="*/ 406 w 470"/>
                <a:gd name="T1" fmla="*/ 313 h 470"/>
                <a:gd name="T2" fmla="*/ 406 w 470"/>
                <a:gd name="T3" fmla="*/ 313 h 470"/>
                <a:gd name="T4" fmla="*/ 156 w 470"/>
                <a:gd name="T5" fmla="*/ 407 h 470"/>
                <a:gd name="T6" fmla="*/ 31 w 470"/>
                <a:gd name="T7" fmla="*/ 157 h 470"/>
                <a:gd name="T8" fmla="*/ 313 w 470"/>
                <a:gd name="T9" fmla="*/ 32 h 470"/>
                <a:gd name="T10" fmla="*/ 406 w 470"/>
                <a:gd name="T11" fmla="*/ 313 h 470"/>
              </a:gdLst>
              <a:ahLst/>
              <a:cxnLst>
                <a:cxn ang="0">
                  <a:pos x="T0" y="T1"/>
                </a:cxn>
                <a:cxn ang="0">
                  <a:pos x="T2" y="T3"/>
                </a:cxn>
                <a:cxn ang="0">
                  <a:pos x="T4" y="T5"/>
                </a:cxn>
                <a:cxn ang="0">
                  <a:pos x="T6" y="T7"/>
                </a:cxn>
                <a:cxn ang="0">
                  <a:pos x="T8" y="T9"/>
                </a:cxn>
                <a:cxn ang="0">
                  <a:pos x="T10" y="T11"/>
                </a:cxn>
              </a:cxnLst>
              <a:rect l="0" t="0" r="r" b="b"/>
              <a:pathLst>
                <a:path w="470" h="470">
                  <a:moveTo>
                    <a:pt x="406" y="313"/>
                  </a:moveTo>
                  <a:lnTo>
                    <a:pt x="406" y="313"/>
                  </a:lnTo>
                  <a:cubicBezTo>
                    <a:pt x="375" y="407"/>
                    <a:pt x="250" y="469"/>
                    <a:pt x="156" y="407"/>
                  </a:cubicBezTo>
                  <a:cubicBezTo>
                    <a:pt x="63" y="375"/>
                    <a:pt x="0" y="250"/>
                    <a:pt x="31" y="157"/>
                  </a:cubicBezTo>
                  <a:cubicBezTo>
                    <a:pt x="94" y="63"/>
                    <a:pt x="219" y="0"/>
                    <a:pt x="313" y="32"/>
                  </a:cubicBezTo>
                  <a:cubicBezTo>
                    <a:pt x="406" y="94"/>
                    <a:pt x="469" y="219"/>
                    <a:pt x="406" y="31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6" name="Freeform 37"/>
            <p:cNvSpPr>
              <a:spLocks noChangeArrowheads="1"/>
            </p:cNvSpPr>
            <p:nvPr/>
          </p:nvSpPr>
          <p:spPr bwMode="auto">
            <a:xfrm>
              <a:off x="11123296" y="3287173"/>
              <a:ext cx="156765" cy="146510"/>
            </a:xfrm>
            <a:custGeom>
              <a:avLst/>
              <a:gdLst>
                <a:gd name="T0" fmla="*/ 406 w 470"/>
                <a:gd name="T1" fmla="*/ 125 h 439"/>
                <a:gd name="T2" fmla="*/ 406 w 470"/>
                <a:gd name="T3" fmla="*/ 125 h 439"/>
                <a:gd name="T4" fmla="*/ 313 w 470"/>
                <a:gd name="T5" fmla="*/ 407 h 439"/>
                <a:gd name="T6" fmla="*/ 31 w 470"/>
                <a:gd name="T7" fmla="*/ 282 h 439"/>
                <a:gd name="T8" fmla="*/ 156 w 470"/>
                <a:gd name="T9" fmla="*/ 32 h 439"/>
                <a:gd name="T10" fmla="*/ 406 w 470"/>
                <a:gd name="T11" fmla="*/ 125 h 439"/>
              </a:gdLst>
              <a:ahLst/>
              <a:cxnLst>
                <a:cxn ang="0">
                  <a:pos x="T0" y="T1"/>
                </a:cxn>
                <a:cxn ang="0">
                  <a:pos x="T2" y="T3"/>
                </a:cxn>
                <a:cxn ang="0">
                  <a:pos x="T4" y="T5"/>
                </a:cxn>
                <a:cxn ang="0">
                  <a:pos x="T6" y="T7"/>
                </a:cxn>
                <a:cxn ang="0">
                  <a:pos x="T8" y="T9"/>
                </a:cxn>
                <a:cxn ang="0">
                  <a:pos x="T10" y="T11"/>
                </a:cxn>
              </a:cxnLst>
              <a:rect l="0" t="0" r="r" b="b"/>
              <a:pathLst>
                <a:path w="470" h="439">
                  <a:moveTo>
                    <a:pt x="406" y="125"/>
                  </a:moveTo>
                  <a:lnTo>
                    <a:pt x="406" y="125"/>
                  </a:lnTo>
                  <a:cubicBezTo>
                    <a:pt x="469" y="250"/>
                    <a:pt x="406" y="344"/>
                    <a:pt x="313" y="407"/>
                  </a:cubicBezTo>
                  <a:cubicBezTo>
                    <a:pt x="219" y="438"/>
                    <a:pt x="94" y="407"/>
                    <a:pt x="31" y="282"/>
                  </a:cubicBezTo>
                  <a:cubicBezTo>
                    <a:pt x="0" y="188"/>
                    <a:pt x="63" y="63"/>
                    <a:pt x="156" y="32"/>
                  </a:cubicBezTo>
                  <a:cubicBezTo>
                    <a:pt x="250" y="0"/>
                    <a:pt x="375" y="32"/>
                    <a:pt x="406" y="12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7" name="Freeform 38"/>
            <p:cNvSpPr>
              <a:spLocks noChangeArrowheads="1"/>
            </p:cNvSpPr>
            <p:nvPr/>
          </p:nvSpPr>
          <p:spPr bwMode="auto">
            <a:xfrm>
              <a:off x="9555638" y="2632273"/>
              <a:ext cx="146510" cy="155301"/>
            </a:xfrm>
            <a:custGeom>
              <a:avLst/>
              <a:gdLst>
                <a:gd name="T0" fmla="*/ 313 w 439"/>
                <a:gd name="T1" fmla="*/ 406 h 469"/>
                <a:gd name="T2" fmla="*/ 313 w 439"/>
                <a:gd name="T3" fmla="*/ 406 h 469"/>
                <a:gd name="T4" fmla="*/ 32 w 439"/>
                <a:gd name="T5" fmla="*/ 312 h 469"/>
                <a:gd name="T6" fmla="*/ 157 w 439"/>
                <a:gd name="T7" fmla="*/ 31 h 469"/>
                <a:gd name="T8" fmla="*/ 406 w 439"/>
                <a:gd name="T9" fmla="*/ 156 h 469"/>
                <a:gd name="T10" fmla="*/ 313 w 439"/>
                <a:gd name="T11" fmla="*/ 406 h 469"/>
              </a:gdLst>
              <a:ahLst/>
              <a:cxnLst>
                <a:cxn ang="0">
                  <a:pos x="T0" y="T1"/>
                </a:cxn>
                <a:cxn ang="0">
                  <a:pos x="T2" y="T3"/>
                </a:cxn>
                <a:cxn ang="0">
                  <a:pos x="T4" y="T5"/>
                </a:cxn>
                <a:cxn ang="0">
                  <a:pos x="T6" y="T7"/>
                </a:cxn>
                <a:cxn ang="0">
                  <a:pos x="T8" y="T9"/>
                </a:cxn>
                <a:cxn ang="0">
                  <a:pos x="T10" y="T11"/>
                </a:cxn>
              </a:cxnLst>
              <a:rect l="0" t="0" r="r" b="b"/>
              <a:pathLst>
                <a:path w="439" h="469">
                  <a:moveTo>
                    <a:pt x="313" y="406"/>
                  </a:moveTo>
                  <a:lnTo>
                    <a:pt x="313" y="406"/>
                  </a:lnTo>
                  <a:cubicBezTo>
                    <a:pt x="188" y="468"/>
                    <a:pt x="94" y="406"/>
                    <a:pt x="32" y="312"/>
                  </a:cubicBezTo>
                  <a:cubicBezTo>
                    <a:pt x="0" y="187"/>
                    <a:pt x="63" y="93"/>
                    <a:pt x="157" y="31"/>
                  </a:cubicBezTo>
                  <a:cubicBezTo>
                    <a:pt x="250" y="0"/>
                    <a:pt x="375" y="62"/>
                    <a:pt x="406" y="156"/>
                  </a:cubicBezTo>
                  <a:cubicBezTo>
                    <a:pt x="438" y="250"/>
                    <a:pt x="406" y="375"/>
                    <a:pt x="313" y="40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8" name="Freeform 39"/>
            <p:cNvSpPr>
              <a:spLocks noChangeArrowheads="1"/>
            </p:cNvSpPr>
            <p:nvPr/>
          </p:nvSpPr>
          <p:spPr bwMode="auto">
            <a:xfrm>
              <a:off x="10480116" y="4853365"/>
              <a:ext cx="145045" cy="146510"/>
            </a:xfrm>
            <a:custGeom>
              <a:avLst/>
              <a:gdLst>
                <a:gd name="T0" fmla="*/ 281 w 438"/>
                <a:gd name="T1" fmla="*/ 406 h 439"/>
                <a:gd name="T2" fmla="*/ 281 w 438"/>
                <a:gd name="T3" fmla="*/ 406 h 439"/>
                <a:gd name="T4" fmla="*/ 31 w 438"/>
                <a:gd name="T5" fmla="*/ 281 h 439"/>
                <a:gd name="T6" fmla="*/ 125 w 438"/>
                <a:gd name="T7" fmla="*/ 31 h 439"/>
                <a:gd name="T8" fmla="*/ 406 w 438"/>
                <a:gd name="T9" fmla="*/ 156 h 439"/>
                <a:gd name="T10" fmla="*/ 281 w 438"/>
                <a:gd name="T11" fmla="*/ 406 h 439"/>
              </a:gdLst>
              <a:ahLst/>
              <a:cxnLst>
                <a:cxn ang="0">
                  <a:pos x="T0" y="T1"/>
                </a:cxn>
                <a:cxn ang="0">
                  <a:pos x="T2" y="T3"/>
                </a:cxn>
                <a:cxn ang="0">
                  <a:pos x="T4" y="T5"/>
                </a:cxn>
                <a:cxn ang="0">
                  <a:pos x="T6" y="T7"/>
                </a:cxn>
                <a:cxn ang="0">
                  <a:pos x="T8" y="T9"/>
                </a:cxn>
                <a:cxn ang="0">
                  <a:pos x="T10" y="T11"/>
                </a:cxn>
              </a:cxnLst>
              <a:rect l="0" t="0" r="r" b="b"/>
              <a:pathLst>
                <a:path w="438" h="439">
                  <a:moveTo>
                    <a:pt x="281" y="406"/>
                  </a:moveTo>
                  <a:lnTo>
                    <a:pt x="281" y="406"/>
                  </a:lnTo>
                  <a:cubicBezTo>
                    <a:pt x="187" y="438"/>
                    <a:pt x="62" y="406"/>
                    <a:pt x="31" y="281"/>
                  </a:cubicBezTo>
                  <a:cubicBezTo>
                    <a:pt x="0" y="188"/>
                    <a:pt x="31" y="63"/>
                    <a:pt x="125" y="31"/>
                  </a:cubicBezTo>
                  <a:cubicBezTo>
                    <a:pt x="250" y="0"/>
                    <a:pt x="343" y="31"/>
                    <a:pt x="406" y="156"/>
                  </a:cubicBezTo>
                  <a:cubicBezTo>
                    <a:pt x="437" y="250"/>
                    <a:pt x="375" y="344"/>
                    <a:pt x="281" y="40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9" name="Freeform 40"/>
            <p:cNvSpPr>
              <a:spLocks noChangeArrowheads="1"/>
            </p:cNvSpPr>
            <p:nvPr/>
          </p:nvSpPr>
          <p:spPr bwMode="auto">
            <a:xfrm>
              <a:off x="10251561" y="4926620"/>
              <a:ext cx="146510" cy="134789"/>
            </a:xfrm>
            <a:custGeom>
              <a:avLst/>
              <a:gdLst>
                <a:gd name="T0" fmla="*/ 188 w 439"/>
                <a:gd name="T1" fmla="*/ 0 h 407"/>
                <a:gd name="T2" fmla="*/ 188 w 439"/>
                <a:gd name="T3" fmla="*/ 0 h 407"/>
                <a:gd name="T4" fmla="*/ 406 w 439"/>
                <a:gd name="T5" fmla="*/ 156 h 407"/>
                <a:gd name="T6" fmla="*/ 250 w 439"/>
                <a:gd name="T7" fmla="*/ 406 h 407"/>
                <a:gd name="T8" fmla="*/ 31 w 439"/>
                <a:gd name="T9" fmla="*/ 250 h 407"/>
                <a:gd name="T10" fmla="*/ 188 w 439"/>
                <a:gd name="T11" fmla="*/ 0 h 407"/>
              </a:gdLst>
              <a:ahLst/>
              <a:cxnLst>
                <a:cxn ang="0">
                  <a:pos x="T0" y="T1"/>
                </a:cxn>
                <a:cxn ang="0">
                  <a:pos x="T2" y="T3"/>
                </a:cxn>
                <a:cxn ang="0">
                  <a:pos x="T4" y="T5"/>
                </a:cxn>
                <a:cxn ang="0">
                  <a:pos x="T6" y="T7"/>
                </a:cxn>
                <a:cxn ang="0">
                  <a:pos x="T8" y="T9"/>
                </a:cxn>
                <a:cxn ang="0">
                  <a:pos x="T10" y="T11"/>
                </a:cxn>
              </a:cxnLst>
              <a:rect l="0" t="0" r="r" b="b"/>
              <a:pathLst>
                <a:path w="439" h="407">
                  <a:moveTo>
                    <a:pt x="188" y="0"/>
                  </a:moveTo>
                  <a:lnTo>
                    <a:pt x="188" y="0"/>
                  </a:lnTo>
                  <a:cubicBezTo>
                    <a:pt x="281" y="0"/>
                    <a:pt x="406" y="62"/>
                    <a:pt x="406" y="156"/>
                  </a:cubicBezTo>
                  <a:cubicBezTo>
                    <a:pt x="438" y="281"/>
                    <a:pt x="375" y="375"/>
                    <a:pt x="250" y="406"/>
                  </a:cubicBezTo>
                  <a:cubicBezTo>
                    <a:pt x="156" y="406"/>
                    <a:pt x="31" y="344"/>
                    <a:pt x="31" y="250"/>
                  </a:cubicBezTo>
                  <a:cubicBezTo>
                    <a:pt x="0" y="125"/>
                    <a:pt x="63" y="31"/>
                    <a:pt x="188"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0" name="Freeform 41"/>
            <p:cNvSpPr>
              <a:spLocks noChangeArrowheads="1"/>
            </p:cNvSpPr>
            <p:nvPr/>
          </p:nvSpPr>
          <p:spPr bwMode="auto">
            <a:xfrm>
              <a:off x="9784194" y="2570739"/>
              <a:ext cx="145045" cy="146510"/>
            </a:xfrm>
            <a:custGeom>
              <a:avLst/>
              <a:gdLst>
                <a:gd name="T0" fmla="*/ 187 w 438"/>
                <a:gd name="T1" fmla="*/ 0 h 439"/>
                <a:gd name="T2" fmla="*/ 187 w 438"/>
                <a:gd name="T3" fmla="*/ 0 h 439"/>
                <a:gd name="T4" fmla="*/ 406 w 438"/>
                <a:gd name="T5" fmla="*/ 156 h 439"/>
                <a:gd name="T6" fmla="*/ 250 w 438"/>
                <a:gd name="T7" fmla="*/ 406 h 439"/>
                <a:gd name="T8" fmla="*/ 31 w 438"/>
                <a:gd name="T9" fmla="*/ 250 h 439"/>
                <a:gd name="T10" fmla="*/ 187 w 438"/>
                <a:gd name="T11" fmla="*/ 0 h 439"/>
              </a:gdLst>
              <a:ahLst/>
              <a:cxnLst>
                <a:cxn ang="0">
                  <a:pos x="T0" y="T1"/>
                </a:cxn>
                <a:cxn ang="0">
                  <a:pos x="T2" y="T3"/>
                </a:cxn>
                <a:cxn ang="0">
                  <a:pos x="T4" y="T5"/>
                </a:cxn>
                <a:cxn ang="0">
                  <a:pos x="T6" y="T7"/>
                </a:cxn>
                <a:cxn ang="0">
                  <a:pos x="T8" y="T9"/>
                </a:cxn>
                <a:cxn ang="0">
                  <a:pos x="T10" y="T11"/>
                </a:cxn>
              </a:cxnLst>
              <a:rect l="0" t="0" r="r" b="b"/>
              <a:pathLst>
                <a:path w="438" h="439">
                  <a:moveTo>
                    <a:pt x="187" y="0"/>
                  </a:moveTo>
                  <a:lnTo>
                    <a:pt x="187" y="0"/>
                  </a:lnTo>
                  <a:cubicBezTo>
                    <a:pt x="281" y="0"/>
                    <a:pt x="375" y="63"/>
                    <a:pt x="406" y="156"/>
                  </a:cubicBezTo>
                  <a:cubicBezTo>
                    <a:pt x="437" y="281"/>
                    <a:pt x="375" y="375"/>
                    <a:pt x="250" y="406"/>
                  </a:cubicBezTo>
                  <a:cubicBezTo>
                    <a:pt x="156" y="438"/>
                    <a:pt x="31" y="344"/>
                    <a:pt x="31" y="250"/>
                  </a:cubicBezTo>
                  <a:cubicBezTo>
                    <a:pt x="0" y="125"/>
                    <a:pt x="62" y="31"/>
                    <a:pt x="187"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1" name="Freeform 42"/>
            <p:cNvSpPr>
              <a:spLocks noChangeArrowheads="1"/>
            </p:cNvSpPr>
            <p:nvPr/>
          </p:nvSpPr>
          <p:spPr bwMode="auto">
            <a:xfrm>
              <a:off x="11196551" y="3515729"/>
              <a:ext cx="145045" cy="134789"/>
            </a:xfrm>
            <a:custGeom>
              <a:avLst/>
              <a:gdLst>
                <a:gd name="T0" fmla="*/ 406 w 438"/>
                <a:gd name="T1" fmla="*/ 156 h 407"/>
                <a:gd name="T2" fmla="*/ 406 w 438"/>
                <a:gd name="T3" fmla="*/ 156 h 407"/>
                <a:gd name="T4" fmla="*/ 250 w 438"/>
                <a:gd name="T5" fmla="*/ 406 h 407"/>
                <a:gd name="T6" fmla="*/ 31 w 438"/>
                <a:gd name="T7" fmla="*/ 250 h 407"/>
                <a:gd name="T8" fmla="*/ 187 w 438"/>
                <a:gd name="T9" fmla="*/ 0 h 407"/>
                <a:gd name="T10" fmla="*/ 406 w 438"/>
                <a:gd name="T11" fmla="*/ 156 h 407"/>
              </a:gdLst>
              <a:ahLst/>
              <a:cxnLst>
                <a:cxn ang="0">
                  <a:pos x="T0" y="T1"/>
                </a:cxn>
                <a:cxn ang="0">
                  <a:pos x="T2" y="T3"/>
                </a:cxn>
                <a:cxn ang="0">
                  <a:pos x="T4" y="T5"/>
                </a:cxn>
                <a:cxn ang="0">
                  <a:pos x="T6" y="T7"/>
                </a:cxn>
                <a:cxn ang="0">
                  <a:pos x="T8" y="T9"/>
                </a:cxn>
                <a:cxn ang="0">
                  <a:pos x="T10" y="T11"/>
                </a:cxn>
              </a:cxnLst>
              <a:rect l="0" t="0" r="r" b="b"/>
              <a:pathLst>
                <a:path w="438" h="407">
                  <a:moveTo>
                    <a:pt x="406" y="156"/>
                  </a:moveTo>
                  <a:lnTo>
                    <a:pt x="406" y="156"/>
                  </a:lnTo>
                  <a:cubicBezTo>
                    <a:pt x="437" y="281"/>
                    <a:pt x="375" y="375"/>
                    <a:pt x="250" y="406"/>
                  </a:cubicBezTo>
                  <a:cubicBezTo>
                    <a:pt x="156" y="406"/>
                    <a:pt x="31" y="344"/>
                    <a:pt x="31" y="250"/>
                  </a:cubicBezTo>
                  <a:cubicBezTo>
                    <a:pt x="0" y="125"/>
                    <a:pt x="62" y="31"/>
                    <a:pt x="187" y="0"/>
                  </a:cubicBezTo>
                  <a:cubicBezTo>
                    <a:pt x="281" y="0"/>
                    <a:pt x="375" y="62"/>
                    <a:pt x="406" y="156"/>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2" name="Freeform 43"/>
            <p:cNvSpPr>
              <a:spLocks noChangeArrowheads="1"/>
            </p:cNvSpPr>
            <p:nvPr/>
          </p:nvSpPr>
          <p:spPr bwMode="auto">
            <a:xfrm>
              <a:off x="10677905" y="2746551"/>
              <a:ext cx="156765" cy="146510"/>
            </a:xfrm>
            <a:custGeom>
              <a:avLst/>
              <a:gdLst>
                <a:gd name="T0" fmla="*/ 344 w 470"/>
                <a:gd name="T1" fmla="*/ 63 h 439"/>
                <a:gd name="T2" fmla="*/ 344 w 470"/>
                <a:gd name="T3" fmla="*/ 63 h 439"/>
                <a:gd name="T4" fmla="*/ 407 w 470"/>
                <a:gd name="T5" fmla="*/ 313 h 439"/>
                <a:gd name="T6" fmla="*/ 125 w 470"/>
                <a:gd name="T7" fmla="*/ 375 h 439"/>
                <a:gd name="T8" fmla="*/ 63 w 470"/>
                <a:gd name="T9" fmla="*/ 94 h 439"/>
                <a:gd name="T10" fmla="*/ 344 w 470"/>
                <a:gd name="T11" fmla="*/ 63 h 439"/>
              </a:gdLst>
              <a:ahLst/>
              <a:cxnLst>
                <a:cxn ang="0">
                  <a:pos x="T0" y="T1"/>
                </a:cxn>
                <a:cxn ang="0">
                  <a:pos x="T2" y="T3"/>
                </a:cxn>
                <a:cxn ang="0">
                  <a:pos x="T4" y="T5"/>
                </a:cxn>
                <a:cxn ang="0">
                  <a:pos x="T6" y="T7"/>
                </a:cxn>
                <a:cxn ang="0">
                  <a:pos x="T8" y="T9"/>
                </a:cxn>
                <a:cxn ang="0">
                  <a:pos x="T10" y="T11"/>
                </a:cxn>
              </a:cxnLst>
              <a:rect l="0" t="0" r="r" b="b"/>
              <a:pathLst>
                <a:path w="470" h="439">
                  <a:moveTo>
                    <a:pt x="344" y="63"/>
                  </a:moveTo>
                  <a:lnTo>
                    <a:pt x="344" y="63"/>
                  </a:lnTo>
                  <a:cubicBezTo>
                    <a:pt x="438" y="125"/>
                    <a:pt x="469" y="250"/>
                    <a:pt x="407" y="313"/>
                  </a:cubicBezTo>
                  <a:cubicBezTo>
                    <a:pt x="344" y="407"/>
                    <a:pt x="219" y="438"/>
                    <a:pt x="125" y="375"/>
                  </a:cubicBezTo>
                  <a:cubicBezTo>
                    <a:pt x="32" y="313"/>
                    <a:pt x="0" y="188"/>
                    <a:pt x="63" y="94"/>
                  </a:cubicBezTo>
                  <a:cubicBezTo>
                    <a:pt x="125" y="0"/>
                    <a:pt x="250" y="0"/>
                    <a:pt x="344" y="6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3" name="Freeform 44"/>
            <p:cNvSpPr>
              <a:spLocks noChangeArrowheads="1"/>
            </p:cNvSpPr>
            <p:nvPr/>
          </p:nvSpPr>
          <p:spPr bwMode="auto">
            <a:xfrm>
              <a:off x="9016481" y="3079129"/>
              <a:ext cx="156765" cy="146510"/>
            </a:xfrm>
            <a:custGeom>
              <a:avLst/>
              <a:gdLst>
                <a:gd name="T0" fmla="*/ 407 w 470"/>
                <a:gd name="T1" fmla="*/ 313 h 439"/>
                <a:gd name="T2" fmla="*/ 407 w 470"/>
                <a:gd name="T3" fmla="*/ 313 h 439"/>
                <a:gd name="T4" fmla="*/ 125 w 470"/>
                <a:gd name="T5" fmla="*/ 375 h 439"/>
                <a:gd name="T6" fmla="*/ 63 w 470"/>
                <a:gd name="T7" fmla="*/ 94 h 439"/>
                <a:gd name="T8" fmla="*/ 344 w 470"/>
                <a:gd name="T9" fmla="*/ 63 h 439"/>
                <a:gd name="T10" fmla="*/ 407 w 470"/>
                <a:gd name="T11" fmla="*/ 313 h 439"/>
              </a:gdLst>
              <a:ahLst/>
              <a:cxnLst>
                <a:cxn ang="0">
                  <a:pos x="T0" y="T1"/>
                </a:cxn>
                <a:cxn ang="0">
                  <a:pos x="T2" y="T3"/>
                </a:cxn>
                <a:cxn ang="0">
                  <a:pos x="T4" y="T5"/>
                </a:cxn>
                <a:cxn ang="0">
                  <a:pos x="T6" y="T7"/>
                </a:cxn>
                <a:cxn ang="0">
                  <a:pos x="T8" y="T9"/>
                </a:cxn>
                <a:cxn ang="0">
                  <a:pos x="T10" y="T11"/>
                </a:cxn>
              </a:cxnLst>
              <a:rect l="0" t="0" r="r" b="b"/>
              <a:pathLst>
                <a:path w="470" h="439">
                  <a:moveTo>
                    <a:pt x="407" y="313"/>
                  </a:moveTo>
                  <a:lnTo>
                    <a:pt x="407" y="313"/>
                  </a:lnTo>
                  <a:cubicBezTo>
                    <a:pt x="344" y="407"/>
                    <a:pt x="219" y="438"/>
                    <a:pt x="125" y="375"/>
                  </a:cubicBezTo>
                  <a:cubicBezTo>
                    <a:pt x="32" y="313"/>
                    <a:pt x="0" y="188"/>
                    <a:pt x="63" y="94"/>
                  </a:cubicBezTo>
                  <a:cubicBezTo>
                    <a:pt x="125" y="0"/>
                    <a:pt x="250" y="0"/>
                    <a:pt x="344" y="63"/>
                  </a:cubicBezTo>
                  <a:cubicBezTo>
                    <a:pt x="438" y="125"/>
                    <a:pt x="469" y="219"/>
                    <a:pt x="407" y="31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4" name="Freeform 45"/>
            <p:cNvSpPr>
              <a:spLocks noChangeArrowheads="1"/>
            </p:cNvSpPr>
            <p:nvPr/>
          </p:nvSpPr>
          <p:spPr bwMode="auto">
            <a:xfrm>
              <a:off x="11009018" y="4407975"/>
              <a:ext cx="156765" cy="156766"/>
            </a:xfrm>
            <a:custGeom>
              <a:avLst/>
              <a:gdLst>
                <a:gd name="T0" fmla="*/ 407 w 470"/>
                <a:gd name="T1" fmla="*/ 344 h 470"/>
                <a:gd name="T2" fmla="*/ 407 w 470"/>
                <a:gd name="T3" fmla="*/ 344 h 470"/>
                <a:gd name="T4" fmla="*/ 125 w 470"/>
                <a:gd name="T5" fmla="*/ 407 h 470"/>
                <a:gd name="T6" fmla="*/ 63 w 470"/>
                <a:gd name="T7" fmla="*/ 125 h 470"/>
                <a:gd name="T8" fmla="*/ 344 w 470"/>
                <a:gd name="T9" fmla="*/ 63 h 470"/>
                <a:gd name="T10" fmla="*/ 407 w 470"/>
                <a:gd name="T11" fmla="*/ 344 h 470"/>
              </a:gdLst>
              <a:ahLst/>
              <a:cxnLst>
                <a:cxn ang="0">
                  <a:pos x="T0" y="T1"/>
                </a:cxn>
                <a:cxn ang="0">
                  <a:pos x="T2" y="T3"/>
                </a:cxn>
                <a:cxn ang="0">
                  <a:pos x="T4" y="T5"/>
                </a:cxn>
                <a:cxn ang="0">
                  <a:pos x="T6" y="T7"/>
                </a:cxn>
                <a:cxn ang="0">
                  <a:pos x="T8" y="T9"/>
                </a:cxn>
                <a:cxn ang="0">
                  <a:pos x="T10" y="T11"/>
                </a:cxn>
              </a:cxnLst>
              <a:rect l="0" t="0" r="r" b="b"/>
              <a:pathLst>
                <a:path w="470" h="470">
                  <a:moveTo>
                    <a:pt x="407" y="344"/>
                  </a:moveTo>
                  <a:lnTo>
                    <a:pt x="407" y="344"/>
                  </a:lnTo>
                  <a:cubicBezTo>
                    <a:pt x="344" y="438"/>
                    <a:pt x="219" y="469"/>
                    <a:pt x="125" y="407"/>
                  </a:cubicBezTo>
                  <a:cubicBezTo>
                    <a:pt x="32" y="344"/>
                    <a:pt x="0" y="219"/>
                    <a:pt x="63" y="125"/>
                  </a:cubicBezTo>
                  <a:cubicBezTo>
                    <a:pt x="125" y="32"/>
                    <a:pt x="250" y="0"/>
                    <a:pt x="344" y="63"/>
                  </a:cubicBezTo>
                  <a:cubicBezTo>
                    <a:pt x="438" y="125"/>
                    <a:pt x="469" y="250"/>
                    <a:pt x="407" y="34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5" name="Freeform 46"/>
            <p:cNvSpPr>
              <a:spLocks noChangeArrowheads="1"/>
            </p:cNvSpPr>
            <p:nvPr/>
          </p:nvSpPr>
          <p:spPr bwMode="auto">
            <a:xfrm>
              <a:off x="10251561" y="2570739"/>
              <a:ext cx="146510" cy="146510"/>
            </a:xfrm>
            <a:custGeom>
              <a:avLst/>
              <a:gdLst>
                <a:gd name="T0" fmla="*/ 250 w 439"/>
                <a:gd name="T1" fmla="*/ 0 h 439"/>
                <a:gd name="T2" fmla="*/ 250 w 439"/>
                <a:gd name="T3" fmla="*/ 0 h 439"/>
                <a:gd name="T4" fmla="*/ 406 w 439"/>
                <a:gd name="T5" fmla="*/ 250 h 439"/>
                <a:gd name="T6" fmla="*/ 188 w 439"/>
                <a:gd name="T7" fmla="*/ 406 h 439"/>
                <a:gd name="T8" fmla="*/ 31 w 439"/>
                <a:gd name="T9" fmla="*/ 156 h 439"/>
                <a:gd name="T10" fmla="*/ 250 w 439"/>
                <a:gd name="T11" fmla="*/ 0 h 439"/>
              </a:gdLst>
              <a:ahLst/>
              <a:cxnLst>
                <a:cxn ang="0">
                  <a:pos x="T0" y="T1"/>
                </a:cxn>
                <a:cxn ang="0">
                  <a:pos x="T2" y="T3"/>
                </a:cxn>
                <a:cxn ang="0">
                  <a:pos x="T4" y="T5"/>
                </a:cxn>
                <a:cxn ang="0">
                  <a:pos x="T6" y="T7"/>
                </a:cxn>
                <a:cxn ang="0">
                  <a:pos x="T8" y="T9"/>
                </a:cxn>
                <a:cxn ang="0">
                  <a:pos x="T10" y="T11"/>
                </a:cxn>
              </a:cxnLst>
              <a:rect l="0" t="0" r="r" b="b"/>
              <a:pathLst>
                <a:path w="439" h="439">
                  <a:moveTo>
                    <a:pt x="250" y="0"/>
                  </a:moveTo>
                  <a:lnTo>
                    <a:pt x="250" y="0"/>
                  </a:lnTo>
                  <a:cubicBezTo>
                    <a:pt x="375" y="31"/>
                    <a:pt x="438" y="125"/>
                    <a:pt x="406" y="250"/>
                  </a:cubicBezTo>
                  <a:cubicBezTo>
                    <a:pt x="406" y="344"/>
                    <a:pt x="281" y="438"/>
                    <a:pt x="188" y="406"/>
                  </a:cubicBezTo>
                  <a:cubicBezTo>
                    <a:pt x="63" y="375"/>
                    <a:pt x="0" y="281"/>
                    <a:pt x="31" y="156"/>
                  </a:cubicBezTo>
                  <a:cubicBezTo>
                    <a:pt x="31" y="63"/>
                    <a:pt x="156" y="0"/>
                    <a:pt x="250"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6" name="Freeform 47"/>
            <p:cNvSpPr>
              <a:spLocks noChangeArrowheads="1"/>
            </p:cNvSpPr>
            <p:nvPr/>
          </p:nvSpPr>
          <p:spPr bwMode="auto">
            <a:xfrm>
              <a:off x="8840669" y="3515729"/>
              <a:ext cx="145045" cy="134789"/>
            </a:xfrm>
            <a:custGeom>
              <a:avLst/>
              <a:gdLst>
                <a:gd name="T0" fmla="*/ 405 w 438"/>
                <a:gd name="T1" fmla="*/ 250 h 407"/>
                <a:gd name="T2" fmla="*/ 405 w 438"/>
                <a:gd name="T3" fmla="*/ 250 h 407"/>
                <a:gd name="T4" fmla="*/ 187 w 438"/>
                <a:gd name="T5" fmla="*/ 406 h 407"/>
                <a:gd name="T6" fmla="*/ 31 w 438"/>
                <a:gd name="T7" fmla="*/ 156 h 407"/>
                <a:gd name="T8" fmla="*/ 249 w 438"/>
                <a:gd name="T9" fmla="*/ 0 h 407"/>
                <a:gd name="T10" fmla="*/ 405 w 438"/>
                <a:gd name="T11" fmla="*/ 250 h 407"/>
              </a:gdLst>
              <a:ahLst/>
              <a:cxnLst>
                <a:cxn ang="0">
                  <a:pos x="T0" y="T1"/>
                </a:cxn>
                <a:cxn ang="0">
                  <a:pos x="T2" y="T3"/>
                </a:cxn>
                <a:cxn ang="0">
                  <a:pos x="T4" y="T5"/>
                </a:cxn>
                <a:cxn ang="0">
                  <a:pos x="T6" y="T7"/>
                </a:cxn>
                <a:cxn ang="0">
                  <a:pos x="T8" y="T9"/>
                </a:cxn>
                <a:cxn ang="0">
                  <a:pos x="T10" y="T11"/>
                </a:cxn>
              </a:cxnLst>
              <a:rect l="0" t="0" r="r" b="b"/>
              <a:pathLst>
                <a:path w="438" h="407">
                  <a:moveTo>
                    <a:pt x="405" y="250"/>
                  </a:moveTo>
                  <a:lnTo>
                    <a:pt x="405" y="250"/>
                  </a:lnTo>
                  <a:cubicBezTo>
                    <a:pt x="405" y="344"/>
                    <a:pt x="280" y="406"/>
                    <a:pt x="187" y="406"/>
                  </a:cubicBezTo>
                  <a:cubicBezTo>
                    <a:pt x="63" y="375"/>
                    <a:pt x="0" y="281"/>
                    <a:pt x="31" y="156"/>
                  </a:cubicBezTo>
                  <a:cubicBezTo>
                    <a:pt x="63" y="62"/>
                    <a:pt x="156" y="0"/>
                    <a:pt x="249" y="0"/>
                  </a:cubicBezTo>
                  <a:cubicBezTo>
                    <a:pt x="374" y="31"/>
                    <a:pt x="437" y="125"/>
                    <a:pt x="405" y="25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7" name="Freeform 48"/>
            <p:cNvSpPr>
              <a:spLocks noChangeArrowheads="1"/>
            </p:cNvSpPr>
            <p:nvPr/>
          </p:nvSpPr>
          <p:spPr bwMode="auto">
            <a:xfrm>
              <a:off x="11196551" y="3981631"/>
              <a:ext cx="145045" cy="146510"/>
            </a:xfrm>
            <a:custGeom>
              <a:avLst/>
              <a:gdLst>
                <a:gd name="T0" fmla="*/ 406 w 438"/>
                <a:gd name="T1" fmla="*/ 250 h 439"/>
                <a:gd name="T2" fmla="*/ 406 w 438"/>
                <a:gd name="T3" fmla="*/ 250 h 439"/>
                <a:gd name="T4" fmla="*/ 187 w 438"/>
                <a:gd name="T5" fmla="*/ 406 h 439"/>
                <a:gd name="T6" fmla="*/ 31 w 438"/>
                <a:gd name="T7" fmla="*/ 156 h 439"/>
                <a:gd name="T8" fmla="*/ 250 w 438"/>
                <a:gd name="T9" fmla="*/ 0 h 439"/>
                <a:gd name="T10" fmla="*/ 406 w 438"/>
                <a:gd name="T11" fmla="*/ 250 h 439"/>
              </a:gdLst>
              <a:ahLst/>
              <a:cxnLst>
                <a:cxn ang="0">
                  <a:pos x="T0" y="T1"/>
                </a:cxn>
                <a:cxn ang="0">
                  <a:pos x="T2" y="T3"/>
                </a:cxn>
                <a:cxn ang="0">
                  <a:pos x="T4" y="T5"/>
                </a:cxn>
                <a:cxn ang="0">
                  <a:pos x="T6" y="T7"/>
                </a:cxn>
                <a:cxn ang="0">
                  <a:pos x="T8" y="T9"/>
                </a:cxn>
                <a:cxn ang="0">
                  <a:pos x="T10" y="T11"/>
                </a:cxn>
              </a:cxnLst>
              <a:rect l="0" t="0" r="r" b="b"/>
              <a:pathLst>
                <a:path w="438" h="439">
                  <a:moveTo>
                    <a:pt x="406" y="250"/>
                  </a:moveTo>
                  <a:lnTo>
                    <a:pt x="406" y="250"/>
                  </a:lnTo>
                  <a:cubicBezTo>
                    <a:pt x="375" y="344"/>
                    <a:pt x="281" y="438"/>
                    <a:pt x="187" y="406"/>
                  </a:cubicBezTo>
                  <a:cubicBezTo>
                    <a:pt x="62" y="375"/>
                    <a:pt x="0" y="281"/>
                    <a:pt x="31" y="156"/>
                  </a:cubicBezTo>
                  <a:cubicBezTo>
                    <a:pt x="31" y="63"/>
                    <a:pt x="156" y="0"/>
                    <a:pt x="250" y="0"/>
                  </a:cubicBezTo>
                  <a:cubicBezTo>
                    <a:pt x="375" y="31"/>
                    <a:pt x="437" y="125"/>
                    <a:pt x="406" y="25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8" name="Freeform 49"/>
            <p:cNvSpPr>
              <a:spLocks noChangeArrowheads="1"/>
            </p:cNvSpPr>
            <p:nvPr/>
          </p:nvSpPr>
          <p:spPr bwMode="auto">
            <a:xfrm>
              <a:off x="11009018" y="3079129"/>
              <a:ext cx="156765" cy="146510"/>
            </a:xfrm>
            <a:custGeom>
              <a:avLst/>
              <a:gdLst>
                <a:gd name="T0" fmla="*/ 407 w 470"/>
                <a:gd name="T1" fmla="*/ 94 h 439"/>
                <a:gd name="T2" fmla="*/ 407 w 470"/>
                <a:gd name="T3" fmla="*/ 94 h 439"/>
                <a:gd name="T4" fmla="*/ 344 w 470"/>
                <a:gd name="T5" fmla="*/ 375 h 439"/>
                <a:gd name="T6" fmla="*/ 63 w 470"/>
                <a:gd name="T7" fmla="*/ 313 h 439"/>
                <a:gd name="T8" fmla="*/ 125 w 470"/>
                <a:gd name="T9" fmla="*/ 63 h 439"/>
                <a:gd name="T10" fmla="*/ 407 w 470"/>
                <a:gd name="T11" fmla="*/ 94 h 439"/>
              </a:gdLst>
              <a:ahLst/>
              <a:cxnLst>
                <a:cxn ang="0">
                  <a:pos x="T0" y="T1"/>
                </a:cxn>
                <a:cxn ang="0">
                  <a:pos x="T2" y="T3"/>
                </a:cxn>
                <a:cxn ang="0">
                  <a:pos x="T4" y="T5"/>
                </a:cxn>
                <a:cxn ang="0">
                  <a:pos x="T6" y="T7"/>
                </a:cxn>
                <a:cxn ang="0">
                  <a:pos x="T8" y="T9"/>
                </a:cxn>
                <a:cxn ang="0">
                  <a:pos x="T10" y="T11"/>
                </a:cxn>
              </a:cxnLst>
              <a:rect l="0" t="0" r="r" b="b"/>
              <a:pathLst>
                <a:path w="470" h="439">
                  <a:moveTo>
                    <a:pt x="407" y="94"/>
                  </a:moveTo>
                  <a:lnTo>
                    <a:pt x="407" y="94"/>
                  </a:lnTo>
                  <a:cubicBezTo>
                    <a:pt x="469" y="188"/>
                    <a:pt x="438" y="313"/>
                    <a:pt x="344" y="375"/>
                  </a:cubicBezTo>
                  <a:cubicBezTo>
                    <a:pt x="250" y="438"/>
                    <a:pt x="125" y="407"/>
                    <a:pt x="63" y="313"/>
                  </a:cubicBezTo>
                  <a:cubicBezTo>
                    <a:pt x="0" y="219"/>
                    <a:pt x="32" y="125"/>
                    <a:pt x="125" y="63"/>
                  </a:cubicBezTo>
                  <a:cubicBezTo>
                    <a:pt x="219" y="0"/>
                    <a:pt x="344" y="0"/>
                    <a:pt x="407" y="9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9" name="Freeform 50"/>
            <p:cNvSpPr>
              <a:spLocks noChangeArrowheads="1"/>
            </p:cNvSpPr>
            <p:nvPr/>
          </p:nvSpPr>
          <p:spPr bwMode="auto">
            <a:xfrm>
              <a:off x="9349059" y="2746551"/>
              <a:ext cx="146510" cy="146510"/>
            </a:xfrm>
            <a:custGeom>
              <a:avLst/>
              <a:gdLst>
                <a:gd name="T0" fmla="*/ 344 w 439"/>
                <a:gd name="T1" fmla="*/ 375 h 439"/>
                <a:gd name="T2" fmla="*/ 344 w 439"/>
                <a:gd name="T3" fmla="*/ 375 h 439"/>
                <a:gd name="T4" fmla="*/ 63 w 439"/>
                <a:gd name="T5" fmla="*/ 313 h 439"/>
                <a:gd name="T6" fmla="*/ 125 w 439"/>
                <a:gd name="T7" fmla="*/ 63 h 439"/>
                <a:gd name="T8" fmla="*/ 407 w 439"/>
                <a:gd name="T9" fmla="*/ 94 h 439"/>
                <a:gd name="T10" fmla="*/ 344 w 439"/>
                <a:gd name="T11" fmla="*/ 375 h 439"/>
              </a:gdLst>
              <a:ahLst/>
              <a:cxnLst>
                <a:cxn ang="0">
                  <a:pos x="T0" y="T1"/>
                </a:cxn>
                <a:cxn ang="0">
                  <a:pos x="T2" y="T3"/>
                </a:cxn>
                <a:cxn ang="0">
                  <a:pos x="T4" y="T5"/>
                </a:cxn>
                <a:cxn ang="0">
                  <a:pos x="T6" y="T7"/>
                </a:cxn>
                <a:cxn ang="0">
                  <a:pos x="T8" y="T9"/>
                </a:cxn>
                <a:cxn ang="0">
                  <a:pos x="T10" y="T11"/>
                </a:cxn>
              </a:cxnLst>
              <a:rect l="0" t="0" r="r" b="b"/>
              <a:pathLst>
                <a:path w="439" h="439">
                  <a:moveTo>
                    <a:pt x="344" y="375"/>
                  </a:moveTo>
                  <a:lnTo>
                    <a:pt x="344" y="375"/>
                  </a:lnTo>
                  <a:cubicBezTo>
                    <a:pt x="250" y="438"/>
                    <a:pt x="125" y="407"/>
                    <a:pt x="63" y="313"/>
                  </a:cubicBezTo>
                  <a:cubicBezTo>
                    <a:pt x="0" y="250"/>
                    <a:pt x="32" y="125"/>
                    <a:pt x="125" y="63"/>
                  </a:cubicBezTo>
                  <a:cubicBezTo>
                    <a:pt x="219" y="0"/>
                    <a:pt x="344" y="0"/>
                    <a:pt x="407" y="94"/>
                  </a:cubicBezTo>
                  <a:cubicBezTo>
                    <a:pt x="438" y="188"/>
                    <a:pt x="438" y="313"/>
                    <a:pt x="344" y="37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0" name="Freeform 51"/>
            <p:cNvSpPr>
              <a:spLocks noChangeArrowheads="1"/>
            </p:cNvSpPr>
            <p:nvPr/>
          </p:nvSpPr>
          <p:spPr bwMode="auto">
            <a:xfrm>
              <a:off x="10677905" y="4739087"/>
              <a:ext cx="156765" cy="156766"/>
            </a:xfrm>
            <a:custGeom>
              <a:avLst/>
              <a:gdLst>
                <a:gd name="T0" fmla="*/ 344 w 470"/>
                <a:gd name="T1" fmla="*/ 407 h 470"/>
                <a:gd name="T2" fmla="*/ 344 w 470"/>
                <a:gd name="T3" fmla="*/ 407 h 470"/>
                <a:gd name="T4" fmla="*/ 63 w 470"/>
                <a:gd name="T5" fmla="*/ 344 h 470"/>
                <a:gd name="T6" fmla="*/ 125 w 470"/>
                <a:gd name="T7" fmla="*/ 63 h 470"/>
                <a:gd name="T8" fmla="*/ 407 w 470"/>
                <a:gd name="T9" fmla="*/ 125 h 470"/>
                <a:gd name="T10" fmla="*/ 344 w 470"/>
                <a:gd name="T11" fmla="*/ 407 h 470"/>
              </a:gdLst>
              <a:ahLst/>
              <a:cxnLst>
                <a:cxn ang="0">
                  <a:pos x="T0" y="T1"/>
                </a:cxn>
                <a:cxn ang="0">
                  <a:pos x="T2" y="T3"/>
                </a:cxn>
                <a:cxn ang="0">
                  <a:pos x="T4" y="T5"/>
                </a:cxn>
                <a:cxn ang="0">
                  <a:pos x="T6" y="T7"/>
                </a:cxn>
                <a:cxn ang="0">
                  <a:pos x="T8" y="T9"/>
                </a:cxn>
                <a:cxn ang="0">
                  <a:pos x="T10" y="T11"/>
                </a:cxn>
              </a:cxnLst>
              <a:rect l="0" t="0" r="r" b="b"/>
              <a:pathLst>
                <a:path w="470" h="470">
                  <a:moveTo>
                    <a:pt x="344" y="407"/>
                  </a:moveTo>
                  <a:lnTo>
                    <a:pt x="344" y="407"/>
                  </a:lnTo>
                  <a:cubicBezTo>
                    <a:pt x="250" y="469"/>
                    <a:pt x="125" y="438"/>
                    <a:pt x="63" y="344"/>
                  </a:cubicBezTo>
                  <a:cubicBezTo>
                    <a:pt x="0" y="250"/>
                    <a:pt x="32" y="125"/>
                    <a:pt x="125" y="63"/>
                  </a:cubicBezTo>
                  <a:cubicBezTo>
                    <a:pt x="219" y="0"/>
                    <a:pt x="344" y="32"/>
                    <a:pt x="407" y="125"/>
                  </a:cubicBezTo>
                  <a:cubicBezTo>
                    <a:pt x="469" y="219"/>
                    <a:pt x="438" y="344"/>
                    <a:pt x="344" y="4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sp>
        <p:nvSpPr>
          <p:cNvPr id="8" name="Oval 7"/>
          <p:cNvSpPr/>
          <p:nvPr/>
        </p:nvSpPr>
        <p:spPr>
          <a:xfrm>
            <a:off x="17778840" y="8646413"/>
            <a:ext cx="1494949" cy="149533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dirty="0">
              <a:latin typeface="微软雅黑" panose="020B0503020204020204" pitchFamily="34" charset="-122"/>
            </a:endParaRPr>
          </a:p>
        </p:txBody>
      </p:sp>
      <p:grpSp>
        <p:nvGrpSpPr>
          <p:cNvPr id="66" name="Group 4698"/>
          <p:cNvGrpSpPr>
            <a:grpSpLocks/>
          </p:cNvGrpSpPr>
          <p:nvPr/>
        </p:nvGrpSpPr>
        <p:grpSpPr bwMode="auto">
          <a:xfrm>
            <a:off x="16358475" y="4062017"/>
            <a:ext cx="901463" cy="883594"/>
            <a:chOff x="5427663" y="4046537"/>
            <a:chExt cx="395287" cy="387350"/>
          </a:xfrm>
          <a:solidFill>
            <a:schemeClr val="bg1"/>
          </a:solidFill>
        </p:grpSpPr>
        <p:sp>
          <p:nvSpPr>
            <p:cNvPr id="67"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68"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69"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70"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71"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72"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73"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74"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75"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76"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77"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grpSp>
      <p:grpSp>
        <p:nvGrpSpPr>
          <p:cNvPr id="78" name="Group 4681"/>
          <p:cNvGrpSpPr>
            <a:grpSpLocks/>
          </p:cNvGrpSpPr>
          <p:nvPr/>
        </p:nvGrpSpPr>
        <p:grpSpPr bwMode="auto">
          <a:xfrm>
            <a:off x="18138822" y="8854334"/>
            <a:ext cx="736408" cy="965200"/>
            <a:chOff x="4576763" y="2300287"/>
            <a:chExt cx="276225" cy="361950"/>
          </a:xfrm>
          <a:solidFill>
            <a:schemeClr val="bg1"/>
          </a:solidFill>
        </p:grpSpPr>
        <p:sp>
          <p:nvSpPr>
            <p:cNvPr id="79"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80"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81"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82"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83"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84"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85"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86"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87"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sp>
          <p:nvSpPr>
            <p:cNvPr id="88"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ndParaRPr>
            </a:p>
          </p:txBody>
        </p:sp>
      </p:grpSp>
      <p:sp>
        <p:nvSpPr>
          <p:cNvPr id="90" name="TextBox 89"/>
          <p:cNvSpPr txBox="1"/>
          <p:nvPr/>
        </p:nvSpPr>
        <p:spPr>
          <a:xfrm>
            <a:off x="6008975" y="483017"/>
            <a:ext cx="12359700" cy="1569642"/>
          </a:xfrm>
          <a:prstGeom prst="rect">
            <a:avLst/>
          </a:prstGeom>
          <a:noFill/>
        </p:spPr>
        <p:txBody>
          <a:bodyPr wrap="square" lIns="91422" tIns="45711" rIns="91422" bIns="45711" rtlCol="0">
            <a:spAutoFit/>
          </a:bodyPr>
          <a:lstStyle/>
          <a:p>
            <a:r>
              <a:rPr lang="zh-CN" altLang="zh-CN" sz="4800" dirty="0"/>
              <a:t>对于插入排序，当排一个已经排好序的数组与排一个反序的数组时：</a:t>
            </a:r>
          </a:p>
        </p:txBody>
      </p:sp>
      <p:pic>
        <p:nvPicPr>
          <p:cNvPr id="93" name="图片 92"/>
          <p:cNvPicPr/>
          <p:nvPr/>
        </p:nvPicPr>
        <p:blipFill>
          <a:blip r:embed="rId2"/>
          <a:stretch>
            <a:fillRect/>
          </a:stretch>
        </p:blipFill>
        <p:spPr>
          <a:xfrm>
            <a:off x="402650" y="2385172"/>
            <a:ext cx="8446123" cy="7696918"/>
          </a:xfrm>
          <a:prstGeom prst="rect">
            <a:avLst/>
          </a:prstGeom>
        </p:spPr>
      </p:pic>
      <p:pic>
        <p:nvPicPr>
          <p:cNvPr id="95" name="图片 94"/>
          <p:cNvPicPr/>
          <p:nvPr/>
        </p:nvPicPr>
        <p:blipFill>
          <a:blip r:embed="rId3"/>
          <a:stretch>
            <a:fillRect/>
          </a:stretch>
        </p:blipFill>
        <p:spPr>
          <a:xfrm>
            <a:off x="9002914" y="2268251"/>
            <a:ext cx="13976310" cy="8278733"/>
          </a:xfrm>
          <a:prstGeom prst="rect">
            <a:avLst/>
          </a:prstGeom>
        </p:spPr>
      </p:pic>
      <p:sp>
        <p:nvSpPr>
          <p:cNvPr id="96" name="TextBox 89"/>
          <p:cNvSpPr txBox="1"/>
          <p:nvPr/>
        </p:nvSpPr>
        <p:spPr>
          <a:xfrm>
            <a:off x="2934161" y="11274869"/>
            <a:ext cx="20549293" cy="2308306"/>
          </a:xfrm>
          <a:prstGeom prst="rect">
            <a:avLst/>
          </a:prstGeom>
          <a:noFill/>
        </p:spPr>
        <p:txBody>
          <a:bodyPr wrap="square" lIns="91422" tIns="45711" rIns="91422" bIns="45711" rtlCol="0">
            <a:spAutoFit/>
          </a:bodyPr>
          <a:lstStyle/>
          <a:p>
            <a:r>
              <a:rPr lang="zh-CN" altLang="zh-CN" sz="4800" dirty="0"/>
              <a:t>从运行结果可以看出，</a:t>
            </a:r>
            <a:r>
              <a:rPr lang="zh-CN" altLang="zh-CN" sz="4800" b="1" dirty="0"/>
              <a:t>对于</a:t>
            </a:r>
            <a:r>
              <a:rPr lang="en-US" altLang="zh-CN" sz="4800" b="1" dirty="0"/>
              <a:t>n=100000</a:t>
            </a:r>
            <a:r>
              <a:rPr lang="zh-CN" altLang="zh-CN" sz="4800" b="1" dirty="0"/>
              <a:t>规模的数据，对于同一个排序算法，运行效率也有很大差异，所以在实验过程中我们必须避免这种情况的发生，使得对于不同算法，同一规模的数据使用的是同一套数据。</a:t>
            </a:r>
            <a:endParaRPr lang="zh-CN" altLang="zh-CN" sz="4800" dirty="0"/>
          </a:p>
        </p:txBody>
      </p:sp>
    </p:spTree>
    <p:extLst>
      <p:ext uri="{BB962C8B-B14F-4D97-AF65-F5344CB8AC3E}">
        <p14:creationId xmlns:p14="http://schemas.microsoft.com/office/powerpoint/2010/main" val="186079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78"/>
                                        </p:tgtEl>
                                        <p:attrNameLst>
                                          <p:attrName>style.visibility</p:attrName>
                                        </p:attrNameLst>
                                      </p:cBhvr>
                                      <p:to>
                                        <p:strVal val="visible"/>
                                      </p:to>
                                    </p:set>
                                    <p:anim calcmode="lin" valueType="num">
                                      <p:cBhvr>
                                        <p:cTn id="29" dur="500" fill="hold"/>
                                        <p:tgtEl>
                                          <p:spTgt spid="78"/>
                                        </p:tgtEl>
                                        <p:attrNameLst>
                                          <p:attrName>ppt_w</p:attrName>
                                        </p:attrNameLst>
                                      </p:cBhvr>
                                      <p:tavLst>
                                        <p:tav tm="0">
                                          <p:val>
                                            <p:fltVal val="0"/>
                                          </p:val>
                                        </p:tav>
                                        <p:tav tm="100000">
                                          <p:val>
                                            <p:strVal val="#ppt_w"/>
                                          </p:val>
                                        </p:tav>
                                      </p:tavLst>
                                    </p:anim>
                                    <p:anim calcmode="lin" valueType="num">
                                      <p:cBhvr>
                                        <p:cTn id="30" dur="500" fill="hold"/>
                                        <p:tgtEl>
                                          <p:spTgt spid="78"/>
                                        </p:tgtEl>
                                        <p:attrNameLst>
                                          <p:attrName>ppt_h</p:attrName>
                                        </p:attrNameLst>
                                      </p:cBhvr>
                                      <p:tavLst>
                                        <p:tav tm="0">
                                          <p:val>
                                            <p:fltVal val="0"/>
                                          </p:val>
                                        </p:tav>
                                        <p:tav tm="100000">
                                          <p:val>
                                            <p:strVal val="#ppt_h"/>
                                          </p:val>
                                        </p:tav>
                                      </p:tavLst>
                                    </p:anim>
                                    <p:animEffect transition="in" filter="fade">
                                      <p:cBhvr>
                                        <p:cTn id="3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1"/>
          <p:cNvSpPr txBox="1"/>
          <p:nvPr/>
        </p:nvSpPr>
        <p:spPr>
          <a:xfrm>
            <a:off x="1887279" y="4218479"/>
            <a:ext cx="20566719" cy="923293"/>
          </a:xfrm>
          <a:prstGeom prst="rect">
            <a:avLst/>
          </a:prstGeom>
          <a:noFill/>
        </p:spPr>
        <p:txBody>
          <a:bodyPr wrap="square" lIns="182843" tIns="91422" rIns="182843" bIns="91422" rtlCol="0">
            <a:spAutoFit/>
          </a:bodyPr>
          <a:lstStyle/>
          <a:p>
            <a:r>
              <a:rPr lang="zh-CN" altLang="zh-CN" sz="2400" dirty="0">
                <a:solidFill>
                  <a:schemeClr val="tx1">
                    <a:lumMod val="50000"/>
                  </a:schemeClr>
                </a:solidFill>
              </a:rPr>
              <a:t>通过查阅资料，我知道</a:t>
            </a:r>
            <a:r>
              <a:rPr lang="en-US" altLang="zh-CN" sz="2400" b="1" dirty="0">
                <a:solidFill>
                  <a:schemeClr val="tx1">
                    <a:lumMod val="50000"/>
                  </a:schemeClr>
                </a:solidFill>
              </a:rPr>
              <a:t>rand()</a:t>
            </a:r>
            <a:r>
              <a:rPr lang="zh-CN" altLang="zh-CN" sz="2400" b="1" dirty="0">
                <a:solidFill>
                  <a:schemeClr val="tx1">
                    <a:lumMod val="50000"/>
                  </a:schemeClr>
                </a:solidFill>
              </a:rPr>
              <a:t>产生的随机数在每次运行的时候都是与上一次相同的。若要不同</a:t>
            </a:r>
            <a:r>
              <a:rPr lang="en-US" altLang="zh-CN" sz="2400" b="1" dirty="0">
                <a:solidFill>
                  <a:schemeClr val="tx1">
                    <a:lumMod val="50000"/>
                  </a:schemeClr>
                </a:solidFill>
              </a:rPr>
              <a:t>,</a:t>
            </a:r>
            <a:r>
              <a:rPr lang="zh-CN" altLang="zh-CN" sz="2400" b="1" dirty="0">
                <a:solidFill>
                  <a:schemeClr val="tx1">
                    <a:lumMod val="50000"/>
                  </a:schemeClr>
                </a:solidFill>
              </a:rPr>
              <a:t>用函数</a:t>
            </a:r>
            <a:r>
              <a:rPr lang="en-US" altLang="zh-CN" sz="2400" b="1" dirty="0" err="1">
                <a:solidFill>
                  <a:schemeClr val="tx1">
                    <a:lumMod val="50000"/>
                  </a:schemeClr>
                </a:solidFill>
              </a:rPr>
              <a:t>srand</a:t>
            </a:r>
            <a:r>
              <a:rPr lang="en-US" altLang="zh-CN" sz="2400" b="1" dirty="0">
                <a:solidFill>
                  <a:schemeClr val="tx1">
                    <a:lumMod val="50000"/>
                  </a:schemeClr>
                </a:solidFill>
              </a:rPr>
              <a:t>()</a:t>
            </a:r>
            <a:r>
              <a:rPr lang="zh-CN" altLang="zh-CN" sz="2400" b="1" dirty="0">
                <a:solidFill>
                  <a:schemeClr val="tx1">
                    <a:lumMod val="50000"/>
                  </a:schemeClr>
                </a:solidFill>
              </a:rPr>
              <a:t>初始化它</a:t>
            </a:r>
            <a:r>
              <a:rPr lang="zh-CN" altLang="zh-CN" sz="2400" dirty="0">
                <a:solidFill>
                  <a:schemeClr val="tx1">
                    <a:lumMod val="50000"/>
                  </a:schemeClr>
                </a:solidFill>
              </a:rPr>
              <a:t>。在这里我们为了避免上面描述的这种情况的发生，应该不要使用</a:t>
            </a:r>
            <a:r>
              <a:rPr lang="en-US" altLang="zh-CN" sz="2400" dirty="0" err="1">
                <a:solidFill>
                  <a:schemeClr val="tx1">
                    <a:lumMod val="50000"/>
                  </a:schemeClr>
                </a:solidFill>
              </a:rPr>
              <a:t>srand</a:t>
            </a:r>
            <a:r>
              <a:rPr lang="en-US" altLang="zh-CN" sz="2400" dirty="0">
                <a:solidFill>
                  <a:schemeClr val="tx1">
                    <a:lumMod val="50000"/>
                  </a:schemeClr>
                </a:solidFill>
              </a:rPr>
              <a:t>().</a:t>
            </a:r>
            <a:r>
              <a:rPr lang="zh-CN" altLang="zh-CN" sz="2400" dirty="0">
                <a:solidFill>
                  <a:schemeClr val="tx1">
                    <a:lumMod val="50000"/>
                  </a:schemeClr>
                </a:solidFill>
              </a:rPr>
              <a:t>测试一下：</a:t>
            </a:r>
          </a:p>
        </p:txBody>
      </p:sp>
      <p:sp>
        <p:nvSpPr>
          <p:cNvPr id="114" name="TextBox 113"/>
          <p:cNvSpPr txBox="1"/>
          <p:nvPr/>
        </p:nvSpPr>
        <p:spPr>
          <a:xfrm>
            <a:off x="5093815" y="2473950"/>
            <a:ext cx="17360184" cy="1181826"/>
          </a:xfrm>
          <a:prstGeom prst="rect">
            <a:avLst/>
          </a:prstGeom>
          <a:noFill/>
        </p:spPr>
        <p:txBody>
          <a:bodyPr wrap="square" lIns="182843" tIns="91422" rIns="182843" bIns="91422" rtlCol="0">
            <a:spAutoFit/>
          </a:bodyPr>
          <a:lstStyle/>
          <a:p>
            <a:pPr>
              <a:lnSpc>
                <a:spcPct val="120000"/>
              </a:lnSpc>
            </a:pPr>
            <a:r>
              <a:rPr lang="zh-CN" altLang="en-US" sz="5400" dirty="0" smtClean="0">
                <a:latin typeface="微软雅黑" panose="020B0503020204020204" pitchFamily="34" charset="-122"/>
                <a:cs typeface="Aparajita" panose="020B0604020202020204" pitchFamily="34" charset="0"/>
              </a:rPr>
              <a:t>使用</a:t>
            </a:r>
            <a:r>
              <a:rPr lang="en-US" altLang="zh-CN" sz="5400" dirty="0" err="1" smtClean="0">
                <a:latin typeface="微软雅黑" panose="020B0503020204020204" pitchFamily="34" charset="-122"/>
                <a:cs typeface="Aparajita" panose="020B0604020202020204" pitchFamily="34" charset="0"/>
              </a:rPr>
              <a:t>srand</a:t>
            </a:r>
            <a:r>
              <a:rPr lang="zh-CN" altLang="en-US" sz="5400" dirty="0" smtClean="0">
                <a:latin typeface="微软雅黑" panose="020B0503020204020204" pitchFamily="34" charset="-122"/>
                <a:cs typeface="Aparajita" panose="020B0604020202020204" pitchFamily="34" charset="0"/>
              </a:rPr>
              <a:t>（）函数。</a:t>
            </a:r>
            <a:endParaRPr lang="en-US" sz="5400" dirty="0">
              <a:latin typeface="微软雅黑" panose="020B0503020204020204" pitchFamily="34" charset="-122"/>
              <a:cs typeface="Aparajita" panose="020B0604020202020204" pitchFamily="34" charset="0"/>
            </a:endParaRPr>
          </a:p>
        </p:txBody>
      </p:sp>
      <p:sp>
        <p:nvSpPr>
          <p:cNvPr id="115" name="TextBox 114"/>
          <p:cNvSpPr txBox="1"/>
          <p:nvPr/>
        </p:nvSpPr>
        <p:spPr>
          <a:xfrm>
            <a:off x="1861987" y="2332727"/>
            <a:ext cx="3482995" cy="1846623"/>
          </a:xfrm>
          <a:prstGeom prst="rect">
            <a:avLst/>
          </a:prstGeom>
          <a:noFill/>
        </p:spPr>
        <p:txBody>
          <a:bodyPr wrap="none" lIns="182843" tIns="91422" rIns="182843" bIns="91422" rtlCol="0">
            <a:spAutoFit/>
          </a:bodyPr>
          <a:lstStyle/>
          <a:p>
            <a:r>
              <a:rPr lang="en-US" altLang="zh-CN" sz="10800" b="1" dirty="0" smtClean="0">
                <a:solidFill>
                  <a:schemeClr val="accent3"/>
                </a:solidFill>
                <a:latin typeface="微软雅黑" panose="020B0503020204020204" pitchFamily="34" charset="-122"/>
                <a:cs typeface="Aparajita" panose="020B0604020202020204" pitchFamily="34" charset="0"/>
              </a:rPr>
              <a:t>NOT</a:t>
            </a:r>
            <a:endParaRPr lang="id-ID" sz="10800" b="1" dirty="0">
              <a:solidFill>
                <a:schemeClr val="accent3"/>
              </a:solidFill>
              <a:latin typeface="微软雅黑" panose="020B0503020204020204" pitchFamily="34" charset="-122"/>
              <a:cs typeface="Aparajita" panose="020B0604020202020204" pitchFamily="34" charset="0"/>
            </a:endParaRPr>
          </a:p>
        </p:txBody>
      </p:sp>
      <p:grpSp>
        <p:nvGrpSpPr>
          <p:cNvPr id="19" name="Group 18"/>
          <p:cNvGrpSpPr/>
          <p:nvPr/>
        </p:nvGrpSpPr>
        <p:grpSpPr>
          <a:xfrm>
            <a:off x="6008975" y="483017"/>
            <a:ext cx="12359700" cy="2079087"/>
            <a:chOff x="5988388" y="483017"/>
            <a:chExt cx="12359700" cy="2079087"/>
          </a:xfrm>
        </p:grpSpPr>
        <p:sp>
          <p:nvSpPr>
            <p:cNvPr id="20" name="TextBox 19"/>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tx2"/>
                  </a:solidFill>
                  <a:latin typeface="微软雅黑" panose="020B0503020204020204" pitchFamily="34" charset="-122"/>
                  <a:cs typeface="Aparajita" panose="020B0604020202020204" pitchFamily="34" charset="0"/>
                </a:rPr>
                <a:t>解决方案</a:t>
              </a:r>
              <a:endParaRPr lang="id-ID" sz="8000" b="1" dirty="0" smtClean="0">
                <a:solidFill>
                  <a:schemeClr val="tx2"/>
                </a:solidFill>
                <a:latin typeface="微软雅黑" panose="020B0503020204020204" pitchFamily="34" charset="-122"/>
                <a:cs typeface="Aparajita" panose="020B0604020202020204" pitchFamily="34" charset="0"/>
              </a:endParaRPr>
            </a:p>
          </p:txBody>
        </p:sp>
        <p:sp>
          <p:nvSpPr>
            <p:cNvPr id="21" name="Rectangle 20"/>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grpSp>
      <p:pic>
        <p:nvPicPr>
          <p:cNvPr id="23" name="图片 22"/>
          <p:cNvPicPr/>
          <p:nvPr/>
        </p:nvPicPr>
        <p:blipFill>
          <a:blip r:embed="rId3"/>
          <a:stretch>
            <a:fillRect/>
          </a:stretch>
        </p:blipFill>
        <p:spPr>
          <a:xfrm>
            <a:off x="1318621" y="5621904"/>
            <a:ext cx="20564633" cy="7699241"/>
          </a:xfrm>
          <a:prstGeom prst="rect">
            <a:avLst/>
          </a:prstGeom>
        </p:spPr>
      </p:pic>
    </p:spTree>
    <p:extLst>
      <p:ext uri="{BB962C8B-B14F-4D97-AF65-F5344CB8AC3E}">
        <p14:creationId xmlns:p14="http://schemas.microsoft.com/office/powerpoint/2010/main" val="342314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15"/>
                                        </p:tgtEl>
                                        <p:attrNameLst>
                                          <p:attrName>style.visibility</p:attrName>
                                        </p:attrNameLst>
                                      </p:cBhvr>
                                      <p:to>
                                        <p:strVal val="visible"/>
                                      </p:to>
                                    </p:set>
                                    <p:animEffect transition="in" filter="fade">
                                      <p:cBhvr>
                                        <p:cTn id="14" dur="500"/>
                                        <p:tgtEl>
                                          <p:spTgt spid="115"/>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wipe(left)">
                                      <p:cBhvr>
                                        <p:cTn id="18" dur="500"/>
                                        <p:tgtEl>
                                          <p:spTgt spid="114"/>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left)">
                                      <p:cBhvr>
                                        <p:cTn id="2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4" grpId="0"/>
      <p:bldP spid="1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 y="22281"/>
            <a:ext cx="24377655" cy="6460435"/>
          </a:xfrm>
          <a:prstGeom prst="rect">
            <a:avLst/>
          </a:prstGeom>
          <a:solidFill>
            <a:schemeClr val="accent6">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latin typeface="微软雅黑" panose="020B0503020204020204" pitchFamily="34" charset="-122"/>
            </a:endParaRPr>
          </a:p>
        </p:txBody>
      </p:sp>
      <p:grpSp>
        <p:nvGrpSpPr>
          <p:cNvPr id="62" name="Group 61"/>
          <p:cNvGrpSpPr/>
          <p:nvPr/>
        </p:nvGrpSpPr>
        <p:grpSpPr>
          <a:xfrm>
            <a:off x="10523186" y="1330624"/>
            <a:ext cx="11999472" cy="2455035"/>
            <a:chOff x="4175482" y="953344"/>
            <a:chExt cx="3636878" cy="1227518"/>
          </a:xfrm>
        </p:grpSpPr>
        <p:sp>
          <p:nvSpPr>
            <p:cNvPr id="63" name="Subtitle 2"/>
            <p:cNvSpPr txBox="1">
              <a:spLocks/>
            </p:cNvSpPr>
            <p:nvPr/>
          </p:nvSpPr>
          <p:spPr>
            <a:xfrm>
              <a:off x="4175482" y="953344"/>
              <a:ext cx="3636878"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600" b="1" spc="-400" dirty="0">
                  <a:solidFill>
                    <a:schemeClr val="bg1"/>
                  </a:solidFill>
                  <a:latin typeface="微软雅黑" panose="020B0503020204020204" pitchFamily="34" charset="-122"/>
                  <a:ea typeface="Franchise" pitchFamily="49" charset="0"/>
                  <a:cs typeface="Aparajita" panose="020B0604020202020204" pitchFamily="34" charset="0"/>
                </a:rPr>
                <a:t>MOBILE</a:t>
              </a:r>
            </a:p>
          </p:txBody>
        </p:sp>
        <p:sp>
          <p:nvSpPr>
            <p:cNvPr id="64" name="Subtitle 2"/>
            <p:cNvSpPr txBox="1">
              <a:spLocks/>
            </p:cNvSpPr>
            <p:nvPr/>
          </p:nvSpPr>
          <p:spPr>
            <a:xfrm>
              <a:off x="4175482" y="1532790"/>
              <a:ext cx="3636878" cy="6480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700" b="1" spc="-400" dirty="0" smtClean="0">
                  <a:solidFill>
                    <a:schemeClr val="bg1"/>
                  </a:solidFill>
                  <a:latin typeface="微软雅黑" panose="020B0503020204020204" pitchFamily="34" charset="-122"/>
                  <a:ea typeface="Franchise" pitchFamily="49" charset="0"/>
                  <a:cs typeface="Aparajita" panose="020B0604020202020204" pitchFamily="34" charset="0"/>
                </a:rPr>
                <a:t>BEST DATA PLAN </a:t>
              </a:r>
              <a:endParaRPr lang="en-US" sz="10700" b="1" spc="-400" dirty="0">
                <a:solidFill>
                  <a:schemeClr val="bg1"/>
                </a:solidFill>
                <a:latin typeface="微软雅黑" panose="020B0503020204020204" pitchFamily="34" charset="-122"/>
                <a:ea typeface="Franchise" pitchFamily="49" charset="0"/>
                <a:cs typeface="Aparajita" panose="020B0604020202020204" pitchFamily="34" charset="0"/>
              </a:endParaRPr>
            </a:p>
          </p:txBody>
        </p:sp>
      </p:grpSp>
      <p:sp>
        <p:nvSpPr>
          <p:cNvPr id="65" name="TextBox 64"/>
          <p:cNvSpPr txBox="1"/>
          <p:nvPr/>
        </p:nvSpPr>
        <p:spPr>
          <a:xfrm>
            <a:off x="10449010" y="4038321"/>
            <a:ext cx="12575386" cy="1723506"/>
          </a:xfrm>
          <a:prstGeom prst="rect">
            <a:avLst/>
          </a:prstGeom>
          <a:noFill/>
        </p:spPr>
        <p:txBody>
          <a:bodyPr wrap="square" lIns="243797" tIns="121899" rIns="243797" bIns="121899" rtlCol="0">
            <a:spAutoFit/>
          </a:bodyPr>
          <a:lstStyle/>
          <a:p>
            <a:pPr algn="just"/>
            <a:r>
              <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rPr>
              <a:t>Lorem Ipsum has two main statistical methodologies are used in data analysis which summarizes data from a sample using </a:t>
            </a:r>
            <a:r>
              <a:rPr lang="en-US" sz="2400" dirty="0" smtClean="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rPr>
              <a:t>indexes </a:t>
            </a:r>
            <a:r>
              <a:rPr lang="pt-BR" sz="2400" dirty="0">
                <a:solidFill>
                  <a:schemeClr val="bg1"/>
                </a:solidFill>
                <a:latin typeface="微软雅黑" panose="020B0503020204020204" pitchFamily="34" charset="-122"/>
                <a:cs typeface="Aparajita" panose="020B0604020202020204" pitchFamily="34" charset="0"/>
              </a:rPr>
              <a:t>Tempor mediocrem imperdiet no usu, tractatos salutatus ut est. Eu vel detraxit laboramus. </a:t>
            </a:r>
            <a:r>
              <a:rPr lang="pt-BR" sz="2400" dirty="0" smtClean="0">
                <a:solidFill>
                  <a:schemeClr val="bg1"/>
                </a:solidFill>
                <a:latin typeface="微软雅黑" panose="020B0503020204020204" pitchFamily="34" charset="-122"/>
                <a:cs typeface="Aparajita" panose="020B0604020202020204" pitchFamily="34" charset="0"/>
              </a:rPr>
              <a:t>Cu </a:t>
            </a:r>
            <a:r>
              <a:rPr lang="pt-BR" sz="2400" dirty="0">
                <a:solidFill>
                  <a:schemeClr val="bg1"/>
                </a:solidFill>
                <a:latin typeface="微软雅黑" panose="020B0503020204020204" pitchFamily="34" charset="-122"/>
                <a:cs typeface="Aparajita" panose="020B0604020202020204" pitchFamily="34" charset="0"/>
              </a:rPr>
              <a:t>nam unum liber </a:t>
            </a:r>
            <a:r>
              <a:rPr lang="pt-BR" sz="2400" dirty="0" smtClean="0">
                <a:solidFill>
                  <a:schemeClr val="bg1"/>
                </a:solidFill>
                <a:latin typeface="微软雅黑" panose="020B0503020204020204" pitchFamily="34" charset="-122"/>
                <a:cs typeface="Aparajita" panose="020B0604020202020204" pitchFamily="34" charset="0"/>
              </a:rPr>
              <a:t>audiam.</a:t>
            </a:r>
            <a:endPar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075" b="18075"/>
          <a:stretch>
            <a:fillRect/>
          </a:stretch>
        </p:blipFill>
        <p:spPr>
          <a:xfrm>
            <a:off x="0" y="0"/>
            <a:ext cx="24377650" cy="7232073"/>
          </a:xfrm>
        </p:spPr>
      </p:pic>
      <p:sp>
        <p:nvSpPr>
          <p:cNvPr id="93" name="TextBox 92"/>
          <p:cNvSpPr txBox="1"/>
          <p:nvPr/>
        </p:nvSpPr>
        <p:spPr>
          <a:xfrm>
            <a:off x="9817902" y="404095"/>
            <a:ext cx="12286165" cy="1600396"/>
          </a:xfrm>
          <a:prstGeom prst="rect">
            <a:avLst/>
          </a:prstGeom>
          <a:noFill/>
        </p:spPr>
        <p:txBody>
          <a:bodyPr wrap="square" lIns="243797" tIns="121899" rIns="243797" bIns="121899" rtlCol="0">
            <a:spAutoFit/>
          </a:bodyPr>
          <a:lstStyle/>
          <a:p>
            <a:r>
              <a:rPr lang="zh-CN" altLang="zh-CN" sz="4400" b="1" dirty="0">
                <a:solidFill>
                  <a:schemeClr val="accent3">
                    <a:lumMod val="75000"/>
                  </a:schemeClr>
                </a:solidFill>
              </a:rPr>
              <a:t>冒泡：</a:t>
            </a:r>
            <a:r>
              <a:rPr lang="en-US" altLang="zh-CN" sz="4400" b="1" dirty="0">
                <a:solidFill>
                  <a:schemeClr val="accent3">
                    <a:lumMod val="75000"/>
                  </a:schemeClr>
                </a:solidFill>
              </a:rPr>
              <a:t>O(n</a:t>
            </a:r>
            <a:r>
              <a:rPr lang="en-US" altLang="zh-CN" sz="4400" b="1" baseline="30000" dirty="0">
                <a:solidFill>
                  <a:schemeClr val="accent3">
                    <a:lumMod val="75000"/>
                  </a:schemeClr>
                </a:solidFill>
              </a:rPr>
              <a:t>2</a:t>
            </a:r>
            <a:r>
              <a:rPr lang="en-US" altLang="zh-CN" sz="4400" b="1" dirty="0">
                <a:solidFill>
                  <a:schemeClr val="accent3">
                    <a:lumMod val="75000"/>
                  </a:schemeClr>
                </a:solidFill>
              </a:rPr>
              <a:t>)</a:t>
            </a:r>
            <a:r>
              <a:rPr lang="zh-CN" altLang="zh-CN" sz="4400" b="1" dirty="0">
                <a:solidFill>
                  <a:schemeClr val="accent3">
                    <a:lumMod val="75000"/>
                  </a:schemeClr>
                </a:solidFill>
              </a:rPr>
              <a:t>、选择：</a:t>
            </a:r>
            <a:r>
              <a:rPr lang="en-US" altLang="zh-CN" sz="4400" b="1" dirty="0">
                <a:solidFill>
                  <a:schemeClr val="accent3">
                    <a:lumMod val="75000"/>
                  </a:schemeClr>
                </a:solidFill>
              </a:rPr>
              <a:t>O(n</a:t>
            </a:r>
            <a:r>
              <a:rPr lang="en-US" altLang="zh-CN" sz="4400" b="1" baseline="30000" dirty="0">
                <a:solidFill>
                  <a:schemeClr val="accent3">
                    <a:lumMod val="75000"/>
                  </a:schemeClr>
                </a:solidFill>
              </a:rPr>
              <a:t>2</a:t>
            </a:r>
            <a:r>
              <a:rPr lang="en-US" altLang="zh-CN" sz="4400" b="1" dirty="0">
                <a:solidFill>
                  <a:schemeClr val="accent3">
                    <a:lumMod val="75000"/>
                  </a:schemeClr>
                </a:solidFill>
              </a:rPr>
              <a:t>)</a:t>
            </a:r>
            <a:r>
              <a:rPr lang="zh-CN" altLang="zh-CN" sz="4400" b="1" dirty="0">
                <a:solidFill>
                  <a:schemeClr val="accent3">
                    <a:lumMod val="75000"/>
                  </a:schemeClr>
                </a:solidFill>
              </a:rPr>
              <a:t>、插入：</a:t>
            </a:r>
            <a:r>
              <a:rPr lang="en-US" altLang="zh-CN" sz="4400" b="1" dirty="0">
                <a:solidFill>
                  <a:schemeClr val="accent3">
                    <a:lumMod val="75000"/>
                  </a:schemeClr>
                </a:solidFill>
              </a:rPr>
              <a:t>O(n</a:t>
            </a:r>
            <a:r>
              <a:rPr lang="en-US" altLang="zh-CN" sz="4400" b="1" baseline="30000" dirty="0">
                <a:solidFill>
                  <a:schemeClr val="accent3">
                    <a:lumMod val="75000"/>
                  </a:schemeClr>
                </a:solidFill>
              </a:rPr>
              <a:t>2</a:t>
            </a:r>
            <a:r>
              <a:rPr lang="en-US" altLang="zh-CN" sz="4400" b="1" dirty="0">
                <a:solidFill>
                  <a:schemeClr val="accent3">
                    <a:lumMod val="75000"/>
                  </a:schemeClr>
                </a:solidFill>
              </a:rPr>
              <a:t>)</a:t>
            </a:r>
            <a:r>
              <a:rPr lang="zh-CN" altLang="zh-CN" sz="4400" b="1" dirty="0">
                <a:solidFill>
                  <a:schemeClr val="accent3">
                    <a:lumMod val="75000"/>
                  </a:schemeClr>
                </a:solidFill>
              </a:rPr>
              <a:t>算法的比较：</a:t>
            </a:r>
          </a:p>
        </p:txBody>
      </p:sp>
      <p:graphicFrame>
        <p:nvGraphicFramePr>
          <p:cNvPr id="13" name="图表 12"/>
          <p:cNvGraphicFramePr/>
          <p:nvPr>
            <p:extLst>
              <p:ext uri="{D42A27DB-BD31-4B8C-83A1-F6EECF244321}">
                <p14:modId xmlns:p14="http://schemas.microsoft.com/office/powerpoint/2010/main" val="693270179"/>
              </p:ext>
            </p:extLst>
          </p:nvPr>
        </p:nvGraphicFramePr>
        <p:xfrm>
          <a:off x="0" y="3888"/>
          <a:ext cx="10449010" cy="6708640"/>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p:cNvSpPr txBox="1"/>
          <p:nvPr/>
        </p:nvSpPr>
        <p:spPr>
          <a:xfrm>
            <a:off x="1995055" y="8333509"/>
            <a:ext cx="16791709" cy="4524315"/>
          </a:xfrm>
          <a:prstGeom prst="rect">
            <a:avLst/>
          </a:prstGeom>
          <a:noFill/>
        </p:spPr>
        <p:txBody>
          <a:bodyPr wrap="square" rtlCol="0">
            <a:spAutoFit/>
          </a:bodyPr>
          <a:lstStyle/>
          <a:p>
            <a:r>
              <a:rPr lang="zh-CN" altLang="zh-CN" dirty="0"/>
              <a:t>同样是</a:t>
            </a:r>
            <a:r>
              <a:rPr lang="en-US" altLang="zh-CN" dirty="0"/>
              <a:t>O(n</a:t>
            </a:r>
            <a:r>
              <a:rPr lang="en-US" altLang="zh-CN" baseline="30000" dirty="0"/>
              <a:t>2</a:t>
            </a:r>
            <a:r>
              <a:rPr lang="en-US" altLang="zh-CN" dirty="0"/>
              <a:t>)</a:t>
            </a:r>
            <a:r>
              <a:rPr lang="zh-CN" altLang="zh-CN" dirty="0"/>
              <a:t>的效率，可是差别却很大，插入最快，冒泡最慢。首先我们要知道</a:t>
            </a:r>
            <a:r>
              <a:rPr lang="en-US" altLang="zh-CN" dirty="0"/>
              <a:t>O(n</a:t>
            </a:r>
            <a:r>
              <a:rPr lang="en-US" altLang="zh-CN" baseline="30000" dirty="0"/>
              <a:t>2</a:t>
            </a:r>
            <a:r>
              <a:rPr lang="en-US" altLang="zh-CN" dirty="0"/>
              <a:t>)</a:t>
            </a:r>
            <a:r>
              <a:rPr lang="zh-CN" altLang="zh-CN" dirty="0"/>
              <a:t>只是一个上界而已，</a:t>
            </a:r>
            <a:r>
              <a:rPr lang="en-US" altLang="zh-CN" dirty="0"/>
              <a:t>3 n</a:t>
            </a:r>
            <a:r>
              <a:rPr lang="en-US" altLang="zh-CN" baseline="30000" dirty="0"/>
              <a:t>2</a:t>
            </a:r>
            <a:r>
              <a:rPr lang="zh-CN" altLang="zh-CN" dirty="0"/>
              <a:t>，</a:t>
            </a:r>
            <a:r>
              <a:rPr lang="en-US" altLang="zh-CN" dirty="0"/>
              <a:t>100 n</a:t>
            </a:r>
            <a:r>
              <a:rPr lang="en-US" altLang="zh-CN" baseline="30000" dirty="0"/>
              <a:t>2</a:t>
            </a:r>
            <a:r>
              <a:rPr lang="zh-CN" altLang="zh-CN" dirty="0"/>
              <a:t>，</a:t>
            </a:r>
            <a:r>
              <a:rPr lang="en-US" altLang="zh-CN" dirty="0"/>
              <a:t>1000 n</a:t>
            </a:r>
            <a:r>
              <a:rPr lang="en-US" altLang="zh-CN" baseline="30000" dirty="0"/>
              <a:t>2</a:t>
            </a:r>
            <a:r>
              <a:rPr lang="zh-CN" altLang="zh-CN" dirty="0"/>
              <a:t>，都是</a:t>
            </a:r>
            <a:r>
              <a:rPr lang="en-US" altLang="zh-CN" dirty="0"/>
              <a:t>O(n</a:t>
            </a:r>
            <a:r>
              <a:rPr lang="en-US" altLang="zh-CN" baseline="30000" dirty="0"/>
              <a:t>2</a:t>
            </a:r>
            <a:r>
              <a:rPr lang="en-US" altLang="zh-CN" dirty="0"/>
              <a:t>)</a:t>
            </a:r>
            <a:r>
              <a:rPr lang="zh-CN" altLang="zh-CN" dirty="0"/>
              <a:t>，所以这三种排序算法虽然都是</a:t>
            </a:r>
            <a:r>
              <a:rPr lang="en-US" altLang="zh-CN" dirty="0"/>
              <a:t>O(n</a:t>
            </a:r>
            <a:r>
              <a:rPr lang="en-US" altLang="zh-CN" baseline="30000" dirty="0"/>
              <a:t>2</a:t>
            </a:r>
            <a:r>
              <a:rPr lang="en-US" altLang="zh-CN" dirty="0"/>
              <a:t>)</a:t>
            </a:r>
            <a:r>
              <a:rPr lang="zh-CN" altLang="zh-CN" dirty="0"/>
              <a:t>效率，可是却有很大的差别。冒泡之所以耗时长，是因为他的比较次数达到了</a:t>
            </a:r>
            <a:r>
              <a:rPr lang="en-US" altLang="zh-CN" dirty="0"/>
              <a:t>O(n</a:t>
            </a:r>
            <a:r>
              <a:rPr lang="en-US" altLang="zh-CN" baseline="30000" dirty="0"/>
              <a:t>2</a:t>
            </a:r>
            <a:r>
              <a:rPr lang="en-US" altLang="zh-CN" dirty="0"/>
              <a:t>)</a:t>
            </a:r>
            <a:r>
              <a:rPr lang="zh-CN" altLang="zh-CN" dirty="0"/>
              <a:t>，再加上交换次数的影响，随着</a:t>
            </a:r>
            <a:r>
              <a:rPr lang="en-US" altLang="zh-CN" dirty="0"/>
              <a:t>n</a:t>
            </a:r>
            <a:r>
              <a:rPr lang="zh-CN" altLang="zh-CN" dirty="0"/>
              <a:t>增大</a:t>
            </a:r>
            <a:r>
              <a:rPr lang="zh-CN" altLang="zh-CN" dirty="0" smtClean="0"/>
              <a:t>，</a:t>
            </a:r>
            <a:r>
              <a:rPr lang="zh-CN" altLang="en-US" dirty="0" smtClean="0"/>
              <a:t>受</a:t>
            </a:r>
            <a:r>
              <a:rPr lang="zh-CN" altLang="zh-CN" dirty="0" smtClean="0"/>
              <a:t>到</a:t>
            </a:r>
            <a:r>
              <a:rPr lang="zh-CN" altLang="zh-CN" dirty="0"/>
              <a:t>交换次数影响越大。而选择比插入耗时多的原因在于选择排序每一趟从序列中选出最小的值时，都要与序列其他的全部元素进行比较，而插入排序只需要找到比当前值大的值就可以了。</a:t>
            </a:r>
          </a:p>
          <a:p>
            <a:endParaRPr lang="zh-CN" altLang="en-US" dirty="0"/>
          </a:p>
        </p:txBody>
      </p:sp>
    </p:spTree>
    <p:extLst>
      <p:ext uri="{BB962C8B-B14F-4D97-AF65-F5344CB8AC3E}">
        <p14:creationId xmlns:p14="http://schemas.microsoft.com/office/powerpoint/2010/main" val="26976767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 y="22281"/>
            <a:ext cx="24377655" cy="6460435"/>
          </a:xfrm>
          <a:prstGeom prst="rect">
            <a:avLst/>
          </a:prstGeom>
          <a:solidFill>
            <a:schemeClr val="accent6">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latin typeface="微软雅黑" panose="020B0503020204020204" pitchFamily="34" charset="-122"/>
            </a:endParaRPr>
          </a:p>
        </p:txBody>
      </p:sp>
      <p:grpSp>
        <p:nvGrpSpPr>
          <p:cNvPr id="62" name="Group 61"/>
          <p:cNvGrpSpPr/>
          <p:nvPr/>
        </p:nvGrpSpPr>
        <p:grpSpPr>
          <a:xfrm>
            <a:off x="10523186" y="1330624"/>
            <a:ext cx="11999472" cy="2455035"/>
            <a:chOff x="4175482" y="953344"/>
            <a:chExt cx="3636878" cy="1227518"/>
          </a:xfrm>
        </p:grpSpPr>
        <p:sp>
          <p:nvSpPr>
            <p:cNvPr id="63" name="Subtitle 2"/>
            <p:cNvSpPr txBox="1">
              <a:spLocks/>
            </p:cNvSpPr>
            <p:nvPr/>
          </p:nvSpPr>
          <p:spPr>
            <a:xfrm>
              <a:off x="4175482" y="953344"/>
              <a:ext cx="3636878"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600" b="1" spc="-400" dirty="0">
                  <a:solidFill>
                    <a:schemeClr val="bg1"/>
                  </a:solidFill>
                  <a:latin typeface="微软雅黑" panose="020B0503020204020204" pitchFamily="34" charset="-122"/>
                  <a:ea typeface="Franchise" pitchFamily="49" charset="0"/>
                  <a:cs typeface="Aparajita" panose="020B0604020202020204" pitchFamily="34" charset="0"/>
                </a:rPr>
                <a:t>MOBILE</a:t>
              </a:r>
            </a:p>
          </p:txBody>
        </p:sp>
        <p:sp>
          <p:nvSpPr>
            <p:cNvPr id="64" name="Subtitle 2"/>
            <p:cNvSpPr txBox="1">
              <a:spLocks/>
            </p:cNvSpPr>
            <p:nvPr/>
          </p:nvSpPr>
          <p:spPr>
            <a:xfrm>
              <a:off x="4175482" y="1532790"/>
              <a:ext cx="3636878" cy="6480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700" b="1" spc="-400" dirty="0" smtClean="0">
                  <a:solidFill>
                    <a:schemeClr val="bg1"/>
                  </a:solidFill>
                  <a:latin typeface="微软雅黑" panose="020B0503020204020204" pitchFamily="34" charset="-122"/>
                  <a:ea typeface="Franchise" pitchFamily="49" charset="0"/>
                  <a:cs typeface="Aparajita" panose="020B0604020202020204" pitchFamily="34" charset="0"/>
                </a:rPr>
                <a:t>BEST DATA PLAN </a:t>
              </a:r>
              <a:endParaRPr lang="en-US" sz="10700" b="1" spc="-400" dirty="0">
                <a:solidFill>
                  <a:schemeClr val="bg1"/>
                </a:solidFill>
                <a:latin typeface="微软雅黑" panose="020B0503020204020204" pitchFamily="34" charset="-122"/>
                <a:ea typeface="Franchise" pitchFamily="49" charset="0"/>
                <a:cs typeface="Aparajita" panose="020B0604020202020204" pitchFamily="34" charset="0"/>
              </a:endParaRPr>
            </a:p>
          </p:txBody>
        </p:sp>
      </p:grpSp>
      <p:sp>
        <p:nvSpPr>
          <p:cNvPr id="65" name="TextBox 64"/>
          <p:cNvSpPr txBox="1"/>
          <p:nvPr/>
        </p:nvSpPr>
        <p:spPr>
          <a:xfrm>
            <a:off x="10449010" y="4038321"/>
            <a:ext cx="12575386" cy="1723506"/>
          </a:xfrm>
          <a:prstGeom prst="rect">
            <a:avLst/>
          </a:prstGeom>
          <a:noFill/>
        </p:spPr>
        <p:txBody>
          <a:bodyPr wrap="square" lIns="243797" tIns="121899" rIns="243797" bIns="121899" rtlCol="0">
            <a:spAutoFit/>
          </a:bodyPr>
          <a:lstStyle/>
          <a:p>
            <a:pPr algn="just"/>
            <a:r>
              <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rPr>
              <a:t>Lorem Ipsum has two main statistical methodologies are used in data analysis which summarizes data from a sample using </a:t>
            </a:r>
            <a:r>
              <a:rPr lang="en-US" sz="2400" dirty="0" smtClean="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rPr>
              <a:t>indexes </a:t>
            </a:r>
            <a:r>
              <a:rPr lang="pt-BR" sz="2400" dirty="0">
                <a:solidFill>
                  <a:schemeClr val="bg1"/>
                </a:solidFill>
                <a:latin typeface="微软雅黑" panose="020B0503020204020204" pitchFamily="34" charset="-122"/>
                <a:cs typeface="Aparajita" panose="020B0604020202020204" pitchFamily="34" charset="0"/>
              </a:rPr>
              <a:t>Tempor mediocrem imperdiet no usu, tractatos salutatus ut est. Eu vel detraxit laboramus. </a:t>
            </a:r>
            <a:r>
              <a:rPr lang="pt-BR" sz="2400" dirty="0" smtClean="0">
                <a:solidFill>
                  <a:schemeClr val="bg1"/>
                </a:solidFill>
                <a:latin typeface="微软雅黑" panose="020B0503020204020204" pitchFamily="34" charset="-122"/>
                <a:cs typeface="Aparajita" panose="020B0604020202020204" pitchFamily="34" charset="0"/>
              </a:rPr>
              <a:t>Cu </a:t>
            </a:r>
            <a:r>
              <a:rPr lang="pt-BR" sz="2400" dirty="0">
                <a:solidFill>
                  <a:schemeClr val="bg1"/>
                </a:solidFill>
                <a:latin typeface="微软雅黑" panose="020B0503020204020204" pitchFamily="34" charset="-122"/>
                <a:cs typeface="Aparajita" panose="020B0604020202020204" pitchFamily="34" charset="0"/>
              </a:rPr>
              <a:t>nam unum liber </a:t>
            </a:r>
            <a:r>
              <a:rPr lang="pt-BR" sz="2400" dirty="0" smtClean="0">
                <a:solidFill>
                  <a:schemeClr val="bg1"/>
                </a:solidFill>
                <a:latin typeface="微软雅黑" panose="020B0503020204020204" pitchFamily="34" charset="-122"/>
                <a:cs typeface="Aparajita" panose="020B0604020202020204" pitchFamily="34" charset="0"/>
              </a:rPr>
              <a:t>audiam.</a:t>
            </a:r>
            <a:endPar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075" b="18075"/>
          <a:stretch>
            <a:fillRect/>
          </a:stretch>
        </p:blipFill>
        <p:spPr>
          <a:xfrm>
            <a:off x="0" y="0"/>
            <a:ext cx="24377650" cy="7232073"/>
          </a:xfrm>
        </p:spPr>
      </p:pic>
      <p:sp>
        <p:nvSpPr>
          <p:cNvPr id="93" name="TextBox 92"/>
          <p:cNvSpPr txBox="1"/>
          <p:nvPr/>
        </p:nvSpPr>
        <p:spPr>
          <a:xfrm>
            <a:off x="9817902" y="404095"/>
            <a:ext cx="12286165" cy="1600396"/>
          </a:xfrm>
          <a:prstGeom prst="rect">
            <a:avLst/>
          </a:prstGeom>
          <a:noFill/>
        </p:spPr>
        <p:txBody>
          <a:bodyPr wrap="square" lIns="243797" tIns="121899" rIns="243797" bIns="121899" rtlCol="0">
            <a:spAutoFit/>
          </a:bodyPr>
          <a:lstStyle/>
          <a:p>
            <a:r>
              <a:rPr lang="zh-CN" altLang="zh-CN" sz="4400" dirty="0">
                <a:solidFill>
                  <a:srgbClr val="FF0000"/>
                </a:solidFill>
              </a:rPr>
              <a:t>合并：</a:t>
            </a:r>
            <a:r>
              <a:rPr lang="en-US" altLang="zh-CN" sz="4400" dirty="0">
                <a:solidFill>
                  <a:srgbClr val="FF0000"/>
                </a:solidFill>
              </a:rPr>
              <a:t>O(</a:t>
            </a:r>
            <a:r>
              <a:rPr lang="en-US" altLang="zh-CN" sz="4400" dirty="0" err="1">
                <a:solidFill>
                  <a:srgbClr val="FF0000"/>
                </a:solidFill>
              </a:rPr>
              <a:t>nlogn</a:t>
            </a:r>
            <a:r>
              <a:rPr lang="en-US" altLang="zh-CN" sz="4400" dirty="0">
                <a:solidFill>
                  <a:srgbClr val="FF0000"/>
                </a:solidFill>
              </a:rPr>
              <a:t>)</a:t>
            </a:r>
            <a:r>
              <a:rPr lang="zh-CN" altLang="zh-CN" sz="4400" dirty="0">
                <a:solidFill>
                  <a:srgbClr val="FF0000"/>
                </a:solidFill>
              </a:rPr>
              <a:t>，快排：</a:t>
            </a:r>
            <a:r>
              <a:rPr lang="en-US" altLang="zh-CN" sz="4400" dirty="0">
                <a:solidFill>
                  <a:srgbClr val="FF0000"/>
                </a:solidFill>
              </a:rPr>
              <a:t>O(</a:t>
            </a:r>
            <a:r>
              <a:rPr lang="en-US" altLang="zh-CN" sz="4400" dirty="0" err="1">
                <a:solidFill>
                  <a:srgbClr val="FF0000"/>
                </a:solidFill>
              </a:rPr>
              <a:t>nlogn</a:t>
            </a:r>
            <a:r>
              <a:rPr lang="en-US" altLang="zh-CN" sz="4400" dirty="0">
                <a:solidFill>
                  <a:srgbClr val="FF0000"/>
                </a:solidFill>
              </a:rPr>
              <a:t>) </a:t>
            </a:r>
            <a:r>
              <a:rPr lang="zh-CN" altLang="zh-CN" sz="4400" dirty="0">
                <a:solidFill>
                  <a:srgbClr val="FF0000"/>
                </a:solidFill>
              </a:rPr>
              <a:t>算法的比较：</a:t>
            </a:r>
          </a:p>
        </p:txBody>
      </p:sp>
      <p:sp>
        <p:nvSpPr>
          <p:cNvPr id="2" name="文本框 1"/>
          <p:cNvSpPr txBox="1"/>
          <p:nvPr/>
        </p:nvSpPr>
        <p:spPr>
          <a:xfrm>
            <a:off x="1995055" y="8333509"/>
            <a:ext cx="16791709" cy="1754326"/>
          </a:xfrm>
          <a:prstGeom prst="rect">
            <a:avLst/>
          </a:prstGeom>
          <a:noFill/>
        </p:spPr>
        <p:txBody>
          <a:bodyPr wrap="square" rtlCol="0">
            <a:spAutoFit/>
          </a:bodyPr>
          <a:lstStyle/>
          <a:p>
            <a:r>
              <a:rPr lang="zh-CN" altLang="zh-CN" dirty="0"/>
              <a:t>同样是</a:t>
            </a:r>
            <a:r>
              <a:rPr lang="en-US" altLang="zh-CN" dirty="0"/>
              <a:t>O(</a:t>
            </a:r>
            <a:r>
              <a:rPr lang="en-US" altLang="zh-CN" dirty="0" err="1"/>
              <a:t>nlogn</a:t>
            </a:r>
            <a:r>
              <a:rPr lang="en-US" altLang="zh-CN" dirty="0"/>
              <a:t>)</a:t>
            </a:r>
            <a:r>
              <a:rPr lang="zh-CN" altLang="zh-CN" dirty="0"/>
              <a:t>的效率，二者之间还是有差距。快排效率明显高于合并，二者都是使用的分治策略排序，但差别就在于：合并排序最后要进行数组合并操作，而快速排序不需要，因为子数组都是原址排序的。</a:t>
            </a:r>
          </a:p>
        </p:txBody>
      </p:sp>
      <p:graphicFrame>
        <p:nvGraphicFramePr>
          <p:cNvPr id="11" name="图表 10"/>
          <p:cNvGraphicFramePr/>
          <p:nvPr>
            <p:extLst>
              <p:ext uri="{D42A27DB-BD31-4B8C-83A1-F6EECF244321}">
                <p14:modId xmlns:p14="http://schemas.microsoft.com/office/powerpoint/2010/main" val="967966636"/>
              </p:ext>
            </p:extLst>
          </p:nvPr>
        </p:nvGraphicFramePr>
        <p:xfrm>
          <a:off x="336950" y="-1"/>
          <a:ext cx="10186235" cy="72320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0764215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 y="22281"/>
            <a:ext cx="24377655" cy="6460435"/>
          </a:xfrm>
          <a:prstGeom prst="rect">
            <a:avLst/>
          </a:prstGeom>
          <a:solidFill>
            <a:schemeClr val="accent6">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latin typeface="微软雅黑" panose="020B0503020204020204" pitchFamily="34" charset="-122"/>
            </a:endParaRPr>
          </a:p>
        </p:txBody>
      </p:sp>
      <p:grpSp>
        <p:nvGrpSpPr>
          <p:cNvPr id="62" name="Group 61"/>
          <p:cNvGrpSpPr/>
          <p:nvPr/>
        </p:nvGrpSpPr>
        <p:grpSpPr>
          <a:xfrm>
            <a:off x="10523186" y="1330624"/>
            <a:ext cx="11999472" cy="2455035"/>
            <a:chOff x="4175482" y="953344"/>
            <a:chExt cx="3636878" cy="1227518"/>
          </a:xfrm>
        </p:grpSpPr>
        <p:sp>
          <p:nvSpPr>
            <p:cNvPr id="63" name="Subtitle 2"/>
            <p:cNvSpPr txBox="1">
              <a:spLocks/>
            </p:cNvSpPr>
            <p:nvPr/>
          </p:nvSpPr>
          <p:spPr>
            <a:xfrm>
              <a:off x="4175482" y="953344"/>
              <a:ext cx="3636878"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600" b="1" spc="-400" dirty="0">
                  <a:solidFill>
                    <a:schemeClr val="bg1"/>
                  </a:solidFill>
                  <a:latin typeface="微软雅黑" panose="020B0503020204020204" pitchFamily="34" charset="-122"/>
                  <a:ea typeface="Franchise" pitchFamily="49" charset="0"/>
                  <a:cs typeface="Aparajita" panose="020B0604020202020204" pitchFamily="34" charset="0"/>
                </a:rPr>
                <a:t>MOBILE</a:t>
              </a:r>
            </a:p>
          </p:txBody>
        </p:sp>
        <p:sp>
          <p:nvSpPr>
            <p:cNvPr id="64" name="Subtitle 2"/>
            <p:cNvSpPr txBox="1">
              <a:spLocks/>
            </p:cNvSpPr>
            <p:nvPr/>
          </p:nvSpPr>
          <p:spPr>
            <a:xfrm>
              <a:off x="4175482" y="1532790"/>
              <a:ext cx="3636878" cy="6480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700" b="1" spc="-400" dirty="0" smtClean="0">
                  <a:solidFill>
                    <a:schemeClr val="bg1"/>
                  </a:solidFill>
                  <a:latin typeface="微软雅黑" panose="020B0503020204020204" pitchFamily="34" charset="-122"/>
                  <a:ea typeface="Franchise" pitchFamily="49" charset="0"/>
                  <a:cs typeface="Aparajita" panose="020B0604020202020204" pitchFamily="34" charset="0"/>
                </a:rPr>
                <a:t>BEST DATA PLAN </a:t>
              </a:r>
              <a:endParaRPr lang="en-US" sz="10700" b="1" spc="-400" dirty="0">
                <a:solidFill>
                  <a:schemeClr val="bg1"/>
                </a:solidFill>
                <a:latin typeface="微软雅黑" panose="020B0503020204020204" pitchFamily="34" charset="-122"/>
                <a:ea typeface="Franchise" pitchFamily="49" charset="0"/>
                <a:cs typeface="Aparajita" panose="020B0604020202020204" pitchFamily="34" charset="0"/>
              </a:endParaRPr>
            </a:p>
          </p:txBody>
        </p:sp>
      </p:grpSp>
      <p:sp>
        <p:nvSpPr>
          <p:cNvPr id="65" name="TextBox 64"/>
          <p:cNvSpPr txBox="1"/>
          <p:nvPr/>
        </p:nvSpPr>
        <p:spPr>
          <a:xfrm>
            <a:off x="10449010" y="4038321"/>
            <a:ext cx="12575386" cy="1723506"/>
          </a:xfrm>
          <a:prstGeom prst="rect">
            <a:avLst/>
          </a:prstGeom>
          <a:noFill/>
        </p:spPr>
        <p:txBody>
          <a:bodyPr wrap="square" lIns="243797" tIns="121899" rIns="243797" bIns="121899" rtlCol="0">
            <a:spAutoFit/>
          </a:bodyPr>
          <a:lstStyle/>
          <a:p>
            <a:pPr algn="just"/>
            <a:r>
              <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rPr>
              <a:t>Lorem Ipsum has two main statistical methodologies are used in data analysis which summarizes data from a sample using </a:t>
            </a:r>
            <a:r>
              <a:rPr lang="en-US" sz="2400" dirty="0" smtClean="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rPr>
              <a:t>indexes </a:t>
            </a:r>
            <a:r>
              <a:rPr lang="pt-BR" sz="2400" dirty="0">
                <a:solidFill>
                  <a:schemeClr val="bg1"/>
                </a:solidFill>
                <a:latin typeface="微软雅黑" panose="020B0503020204020204" pitchFamily="34" charset="-122"/>
                <a:cs typeface="Aparajita" panose="020B0604020202020204" pitchFamily="34" charset="0"/>
              </a:rPr>
              <a:t>Tempor mediocrem imperdiet no usu, tractatos salutatus ut est. Eu vel detraxit laboramus. </a:t>
            </a:r>
            <a:r>
              <a:rPr lang="pt-BR" sz="2400" dirty="0" smtClean="0">
                <a:solidFill>
                  <a:schemeClr val="bg1"/>
                </a:solidFill>
                <a:latin typeface="微软雅黑" panose="020B0503020204020204" pitchFamily="34" charset="-122"/>
                <a:cs typeface="Aparajita" panose="020B0604020202020204" pitchFamily="34" charset="0"/>
              </a:rPr>
              <a:t>Cu </a:t>
            </a:r>
            <a:r>
              <a:rPr lang="pt-BR" sz="2400" dirty="0">
                <a:solidFill>
                  <a:schemeClr val="bg1"/>
                </a:solidFill>
                <a:latin typeface="微软雅黑" panose="020B0503020204020204" pitchFamily="34" charset="-122"/>
                <a:cs typeface="Aparajita" panose="020B0604020202020204" pitchFamily="34" charset="0"/>
              </a:rPr>
              <a:t>nam unum liber </a:t>
            </a:r>
            <a:r>
              <a:rPr lang="pt-BR" sz="2400" dirty="0" smtClean="0">
                <a:solidFill>
                  <a:schemeClr val="bg1"/>
                </a:solidFill>
                <a:latin typeface="微软雅黑" panose="020B0503020204020204" pitchFamily="34" charset="-122"/>
                <a:cs typeface="Aparajita" panose="020B0604020202020204" pitchFamily="34" charset="0"/>
              </a:rPr>
              <a:t>audiam.</a:t>
            </a:r>
            <a:endParaRPr lang="en-US" sz="2400" dirty="0">
              <a:solidFill>
                <a:schemeClr val="bg1">
                  <a:lumMod val="9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075" b="18075"/>
          <a:stretch>
            <a:fillRect/>
          </a:stretch>
        </p:blipFill>
        <p:spPr>
          <a:xfrm>
            <a:off x="0" y="0"/>
            <a:ext cx="24377650" cy="7232073"/>
          </a:xfrm>
        </p:spPr>
      </p:pic>
      <p:sp>
        <p:nvSpPr>
          <p:cNvPr id="93" name="TextBox 92"/>
          <p:cNvSpPr txBox="1"/>
          <p:nvPr/>
        </p:nvSpPr>
        <p:spPr>
          <a:xfrm>
            <a:off x="10860135" y="167480"/>
            <a:ext cx="13230231" cy="1169509"/>
          </a:xfrm>
          <a:prstGeom prst="rect">
            <a:avLst/>
          </a:prstGeom>
          <a:noFill/>
        </p:spPr>
        <p:txBody>
          <a:bodyPr wrap="square" lIns="243797" tIns="121899" rIns="243797" bIns="121899" rtlCol="0">
            <a:spAutoFit/>
          </a:bodyPr>
          <a:lstStyle/>
          <a:p>
            <a:r>
              <a:rPr lang="zh-CN" altLang="zh-CN" sz="6000" dirty="0">
                <a:solidFill>
                  <a:schemeClr val="accent2">
                    <a:lumMod val="50000"/>
                  </a:schemeClr>
                </a:solidFill>
              </a:rPr>
              <a:t>五种排序算法整合在一张图中如下：</a:t>
            </a:r>
          </a:p>
        </p:txBody>
      </p:sp>
      <p:sp>
        <p:nvSpPr>
          <p:cNvPr id="2" name="文本框 1"/>
          <p:cNvSpPr txBox="1"/>
          <p:nvPr/>
        </p:nvSpPr>
        <p:spPr>
          <a:xfrm>
            <a:off x="2464280" y="8900704"/>
            <a:ext cx="16791709" cy="1569660"/>
          </a:xfrm>
          <a:prstGeom prst="rect">
            <a:avLst/>
          </a:prstGeom>
          <a:noFill/>
        </p:spPr>
        <p:txBody>
          <a:bodyPr wrap="square" rtlCol="0">
            <a:spAutoFit/>
          </a:bodyPr>
          <a:lstStyle/>
          <a:p>
            <a:r>
              <a:rPr lang="zh-CN" altLang="zh-CN" sz="4800" b="1" dirty="0" smtClean="0"/>
              <a:t>通过</a:t>
            </a:r>
            <a:r>
              <a:rPr lang="zh-CN" altLang="zh-CN" sz="4800" b="1" dirty="0"/>
              <a:t>这次的实验，我才深深体会一个好的算法带来的优越性，知道</a:t>
            </a:r>
            <a:r>
              <a:rPr lang="zh-CN" altLang="zh-CN" sz="4800" b="1" dirty="0">
                <a:solidFill>
                  <a:srgbClr val="FF0000"/>
                </a:solidFill>
              </a:rPr>
              <a:t>优化程序</a:t>
            </a:r>
            <a:r>
              <a:rPr lang="zh-CN" altLang="zh-CN" sz="4800" b="1" dirty="0"/>
              <a:t>多么重要。</a:t>
            </a:r>
          </a:p>
        </p:txBody>
      </p:sp>
      <p:graphicFrame>
        <p:nvGraphicFramePr>
          <p:cNvPr id="12" name="图表 11"/>
          <p:cNvGraphicFramePr/>
          <p:nvPr>
            <p:extLst>
              <p:ext uri="{D42A27DB-BD31-4B8C-83A1-F6EECF244321}">
                <p14:modId xmlns:p14="http://schemas.microsoft.com/office/powerpoint/2010/main" val="2983765615"/>
              </p:ext>
            </p:extLst>
          </p:nvPr>
        </p:nvGraphicFramePr>
        <p:xfrm>
          <a:off x="151312" y="0"/>
          <a:ext cx="10708823" cy="708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82430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976" b="7976"/>
          <a:stretch>
            <a:fillRect/>
          </a:stretch>
        </p:blipFill>
        <p:spPr>
          <a:xfrm>
            <a:off x="0" y="0"/>
            <a:ext cx="24377650" cy="13716000"/>
          </a:xfrm>
        </p:spPr>
      </p:pic>
      <p:sp>
        <p:nvSpPr>
          <p:cNvPr id="5" name="Rectangle 4"/>
          <p:cNvSpPr>
            <a:spLocks noChangeAspect="1"/>
          </p:cNvSpPr>
          <p:nvPr/>
        </p:nvSpPr>
        <p:spPr>
          <a:xfrm rot="5400000">
            <a:off x="5330823" y="-5330825"/>
            <a:ext cx="13716000" cy="24377651"/>
          </a:xfrm>
          <a:prstGeom prst="rect">
            <a:avLst/>
          </a:prstGeom>
          <a:solidFill>
            <a:schemeClr val="accent6">
              <a:alpha val="80000"/>
            </a:schemeClr>
          </a:solidFill>
          <a:ln>
            <a:noFill/>
          </a:ln>
        </p:spPr>
        <p:style>
          <a:lnRef idx="1">
            <a:schemeClr val="accent1"/>
          </a:lnRef>
          <a:fillRef idx="3">
            <a:schemeClr val="accent1"/>
          </a:fillRef>
          <a:effectRef idx="2">
            <a:schemeClr val="accent1"/>
          </a:effectRef>
          <a:fontRef idx="minor">
            <a:schemeClr val="lt1"/>
          </a:fontRef>
        </p:style>
        <p:txBody>
          <a:bodyPr lIns="243731" tIns="121864" rIns="243731" bIns="121864" rtlCol="0" anchor="ctr"/>
          <a:lstStyle/>
          <a:p>
            <a:pPr algn="ctr"/>
            <a:endParaRPr lang="en-US" dirty="0">
              <a:latin typeface="微软雅黑" panose="020B0503020204020204" pitchFamily="34" charset="-122"/>
            </a:endParaRPr>
          </a:p>
        </p:txBody>
      </p:sp>
      <p:sp>
        <p:nvSpPr>
          <p:cNvPr id="23" name="AutoShape 5"/>
          <p:cNvSpPr>
            <a:spLocks/>
          </p:cNvSpPr>
          <p:nvPr/>
        </p:nvSpPr>
        <p:spPr bwMode="auto">
          <a:xfrm>
            <a:off x="6982304" y="5352662"/>
            <a:ext cx="10469715" cy="398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790" tIns="50790" rIns="50790" bIns="50790" anchor="ctr"/>
          <a:lstStyle/>
          <a:p>
            <a:pPr algn="ctr">
              <a:defRPr/>
            </a:pPr>
            <a:r>
              <a:rPr lang="es-ES" sz="9200" dirty="0" smtClean="0">
                <a:solidFill>
                  <a:schemeClr val="bg1"/>
                </a:solidFill>
                <a:latin typeface="微软雅黑" panose="020B0503020204020204" pitchFamily="34" charset="-122"/>
                <a:cs typeface="Aparajita" panose="020B0604020202020204" pitchFamily="34" charset="0"/>
              </a:rPr>
              <a:t>THANK YOU</a:t>
            </a:r>
            <a:endParaRPr lang="es-ES" sz="9200" dirty="0">
              <a:solidFill>
                <a:schemeClr val="bg1"/>
              </a:solidFill>
              <a:latin typeface="微软雅黑" panose="020B0503020204020204" pitchFamily="34" charset="-122"/>
              <a:cs typeface="Aparajita" panose="020B0604020202020204" pitchFamily="34" charset="0"/>
            </a:endParaRPr>
          </a:p>
        </p:txBody>
      </p:sp>
      <p:sp>
        <p:nvSpPr>
          <p:cNvPr id="24" name="Line 4"/>
          <p:cNvSpPr>
            <a:spLocks noChangeShapeType="1"/>
          </p:cNvSpPr>
          <p:nvPr/>
        </p:nvSpPr>
        <p:spPr bwMode="auto">
          <a:xfrm flipV="1">
            <a:off x="9824219" y="8272016"/>
            <a:ext cx="4795207" cy="0"/>
          </a:xfrm>
          <a:prstGeom prst="line">
            <a:avLst/>
          </a:prstGeom>
          <a:noFill/>
          <a:ln w="25400" cap="flat" cmpd="sng">
            <a:solidFill>
              <a:srgbClr val="DCDEE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5600">
              <a:effectLst>
                <a:outerShdw blurRad="38100" dist="38100" dir="2700000" algn="tl">
                  <a:srgbClr val="DDDDDD"/>
                </a:outerShdw>
              </a:effectLst>
              <a:latin typeface="Gill Sans" charset="0"/>
              <a:cs typeface="Gill Sans" charset="0"/>
              <a:sym typeface="Gill Sans" charset="0"/>
            </a:endParaRPr>
          </a:p>
        </p:txBody>
      </p:sp>
      <p:sp>
        <p:nvSpPr>
          <p:cNvPr id="25" name="AutoShape 3"/>
          <p:cNvSpPr>
            <a:spLocks/>
          </p:cNvSpPr>
          <p:nvPr/>
        </p:nvSpPr>
        <p:spPr bwMode="auto">
          <a:xfrm>
            <a:off x="8079898" y="8420756"/>
            <a:ext cx="8481253" cy="26749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647570">
              <a:lnSpc>
                <a:spcPct val="120000"/>
              </a:lnSpc>
              <a:spcBef>
                <a:spcPts val="1700"/>
              </a:spcBef>
              <a:defRPr/>
            </a:pPr>
            <a:r>
              <a:rPr lang="en-US" sz="2600" dirty="0">
                <a:solidFill>
                  <a:schemeClr val="bg1"/>
                </a:solidFill>
                <a:latin typeface="微软雅黑" panose="020B0503020204020204" pitchFamily="34" charset="-122"/>
                <a:cs typeface="Aparajita" panose="020B0604020202020204" pitchFamily="34" charset="0"/>
              </a:rPr>
              <a:t>Lorem ipsum dolor sit amet, consectetur adipiscing elit. In in tortor in urna pulvinar blandit. Aliquam dolor nulla, interdum non quam ac, ultricies porttitor tellus. Vivamus vitae vestibulum mauris.</a:t>
            </a:r>
            <a:endParaRPr lang="es-ES" sz="2600" dirty="0">
              <a:solidFill>
                <a:schemeClr val="bg1"/>
              </a:solidFill>
              <a:latin typeface="微软雅黑" panose="020B0503020204020204" pitchFamily="34" charset="-122"/>
              <a:cs typeface="Aparajita" panose="020B0604020202020204" pitchFamily="34" charset="0"/>
            </a:endParaRPr>
          </a:p>
        </p:txBody>
      </p:sp>
      <p:sp>
        <p:nvSpPr>
          <p:cNvPr id="16" name="AutoShape 119"/>
          <p:cNvSpPr>
            <a:spLocks/>
          </p:cNvSpPr>
          <p:nvPr/>
        </p:nvSpPr>
        <p:spPr bwMode="auto">
          <a:xfrm>
            <a:off x="9891060" y="1564864"/>
            <a:ext cx="4613544" cy="45963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1423178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3867138" y="4840932"/>
            <a:ext cx="1546697" cy="1547100"/>
            <a:chOff x="5222775" y="1833299"/>
            <a:chExt cx="618294" cy="618294"/>
          </a:xfrm>
        </p:grpSpPr>
        <p:sp>
          <p:nvSpPr>
            <p:cNvPr id="22" name="Oval 21"/>
            <p:cNvSpPr/>
            <p:nvPr/>
          </p:nvSpPr>
          <p:spPr>
            <a:xfrm>
              <a:off x="5222775" y="1833299"/>
              <a:ext cx="618294" cy="61829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latin typeface="微软雅黑" panose="020B0503020204020204" pitchFamily="34" charset="-122"/>
              </a:endParaRPr>
            </a:p>
          </p:txBody>
        </p:sp>
        <p:sp>
          <p:nvSpPr>
            <p:cNvPr id="23" name="TextBox 22"/>
            <p:cNvSpPr txBox="1"/>
            <p:nvPr/>
          </p:nvSpPr>
          <p:spPr>
            <a:xfrm>
              <a:off x="5283586" y="1856521"/>
              <a:ext cx="436880" cy="438565"/>
            </a:xfrm>
            <a:prstGeom prst="rect">
              <a:avLst/>
            </a:prstGeom>
            <a:noFill/>
          </p:spPr>
          <p:txBody>
            <a:bodyPr wrap="square" lIns="91420" tIns="45709" rIns="91420" bIns="45709" rtlCol="0">
              <a:spAutoFit/>
            </a:bodyPr>
            <a:lstStyle/>
            <a:p>
              <a:pPr algn="ctr"/>
              <a:r>
                <a:rPr lang="tr-TR" sz="6400" dirty="0">
                  <a:solidFill>
                    <a:schemeClr val="bg1"/>
                  </a:solidFill>
                  <a:latin typeface="Sosa Regular"/>
                  <a:cs typeface="Sosa Regular"/>
                </a:rPr>
                <a:t>Ý</a:t>
              </a:r>
              <a:endParaRPr lang="en-US" sz="6400" dirty="0">
                <a:latin typeface="微软雅黑" panose="020B0503020204020204" pitchFamily="34" charset="-122"/>
              </a:endParaRPr>
            </a:p>
          </p:txBody>
        </p:sp>
      </p:grpSp>
      <p:sp>
        <p:nvSpPr>
          <p:cNvPr id="6" name="Freeform 1"/>
          <p:cNvSpPr>
            <a:spLocks noChangeArrowheads="1"/>
          </p:cNvSpPr>
          <p:nvPr/>
        </p:nvSpPr>
        <p:spPr bwMode="auto">
          <a:xfrm rot="5400000">
            <a:off x="18475115" y="3765537"/>
            <a:ext cx="2752592" cy="3233810"/>
          </a:xfrm>
          <a:custGeom>
            <a:avLst/>
            <a:gdLst>
              <a:gd name="T0" fmla="*/ 1782 w 2658"/>
              <a:gd name="T1" fmla="*/ 0 h 2470"/>
              <a:gd name="T2" fmla="*/ 1782 w 2658"/>
              <a:gd name="T3" fmla="*/ 0 h 2470"/>
              <a:gd name="T4" fmla="*/ 1782 w 2658"/>
              <a:gd name="T5" fmla="*/ 438 h 2470"/>
              <a:gd name="T6" fmla="*/ 1469 w 2658"/>
              <a:gd name="T7" fmla="*/ 438 h 2470"/>
              <a:gd name="T8" fmla="*/ 375 w 2658"/>
              <a:gd name="T9" fmla="*/ 1219 h 2470"/>
              <a:gd name="T10" fmla="*/ 1469 w 2658"/>
              <a:gd name="T11" fmla="*/ 2032 h 2470"/>
              <a:gd name="T12" fmla="*/ 2188 w 2658"/>
              <a:gd name="T13" fmla="*/ 2032 h 2470"/>
              <a:gd name="T14" fmla="*/ 2188 w 2658"/>
              <a:gd name="T15" fmla="*/ 2469 h 2470"/>
              <a:gd name="T16" fmla="*/ 2657 w 2658"/>
              <a:gd name="T17" fmla="*/ 2469 h 2470"/>
              <a:gd name="T18" fmla="*/ 1500 w 2658"/>
              <a:gd name="T19" fmla="*/ 2469 h 2470"/>
              <a:gd name="T20" fmla="*/ 0 w 2658"/>
              <a:gd name="T21" fmla="*/ 1219 h 2470"/>
              <a:gd name="T22" fmla="*/ 1469 w 2658"/>
              <a:gd name="T23" fmla="*/ 0 h 2470"/>
              <a:gd name="T24" fmla="*/ 1782 w 2658"/>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8" h="2470">
                <a:moveTo>
                  <a:pt x="1782" y="0"/>
                </a:moveTo>
                <a:lnTo>
                  <a:pt x="1782" y="0"/>
                </a:lnTo>
                <a:cubicBezTo>
                  <a:pt x="1782" y="438"/>
                  <a:pt x="1782" y="438"/>
                  <a:pt x="1782" y="438"/>
                </a:cubicBezTo>
                <a:cubicBezTo>
                  <a:pt x="1469" y="438"/>
                  <a:pt x="1469" y="438"/>
                  <a:pt x="1469" y="438"/>
                </a:cubicBezTo>
                <a:cubicBezTo>
                  <a:pt x="688" y="438"/>
                  <a:pt x="375" y="781"/>
                  <a:pt x="375" y="1219"/>
                </a:cubicBezTo>
                <a:cubicBezTo>
                  <a:pt x="375" y="1719"/>
                  <a:pt x="719" y="2032"/>
                  <a:pt x="1469" y="2032"/>
                </a:cubicBezTo>
                <a:cubicBezTo>
                  <a:pt x="2188" y="2032"/>
                  <a:pt x="2188" y="2032"/>
                  <a:pt x="2188" y="2032"/>
                </a:cubicBezTo>
                <a:cubicBezTo>
                  <a:pt x="2188" y="2469"/>
                  <a:pt x="2188" y="2469"/>
                  <a:pt x="2188" y="2469"/>
                </a:cubicBezTo>
                <a:cubicBezTo>
                  <a:pt x="2657" y="2469"/>
                  <a:pt x="2657" y="2469"/>
                  <a:pt x="2657" y="2469"/>
                </a:cubicBezTo>
                <a:cubicBezTo>
                  <a:pt x="1500" y="2469"/>
                  <a:pt x="1500" y="2469"/>
                  <a:pt x="1500" y="2469"/>
                </a:cubicBezTo>
                <a:cubicBezTo>
                  <a:pt x="438" y="2469"/>
                  <a:pt x="0" y="1938"/>
                  <a:pt x="0" y="1219"/>
                </a:cubicBezTo>
                <a:cubicBezTo>
                  <a:pt x="0" y="532"/>
                  <a:pt x="407" y="0"/>
                  <a:pt x="1469" y="0"/>
                </a:cubicBezTo>
                <a:lnTo>
                  <a:pt x="1782" y="0"/>
                </a:lnTo>
              </a:path>
            </a:pathLst>
          </a:custGeom>
          <a:solidFill>
            <a:schemeClr val="bg1">
              <a:lumMod val="85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7" name="Freeform 2"/>
          <p:cNvSpPr>
            <a:spLocks noChangeArrowheads="1"/>
          </p:cNvSpPr>
          <p:nvPr/>
        </p:nvSpPr>
        <p:spPr bwMode="auto">
          <a:xfrm rot="5400000">
            <a:off x="16083200" y="5810248"/>
            <a:ext cx="2264156" cy="3193388"/>
          </a:xfrm>
          <a:custGeom>
            <a:avLst/>
            <a:gdLst>
              <a:gd name="T0" fmla="*/ 750 w 2187"/>
              <a:gd name="T1" fmla="*/ 0 h 2438"/>
              <a:gd name="T2" fmla="*/ 750 w 2187"/>
              <a:gd name="T3" fmla="*/ 0 h 2438"/>
              <a:gd name="T4" fmla="*/ 2186 w 2187"/>
              <a:gd name="T5" fmla="*/ 1187 h 2438"/>
              <a:gd name="T6" fmla="*/ 719 w 2187"/>
              <a:gd name="T7" fmla="*/ 2437 h 2438"/>
              <a:gd name="T8" fmla="*/ 0 w 2187"/>
              <a:gd name="T9" fmla="*/ 2437 h 2438"/>
              <a:gd name="T10" fmla="*/ 469 w 2187"/>
              <a:gd name="T11" fmla="*/ 2437 h 2438"/>
              <a:gd name="T12" fmla="*/ 469 w 2187"/>
              <a:gd name="T13" fmla="*/ 2031 h 2438"/>
              <a:gd name="T14" fmla="*/ 750 w 2187"/>
              <a:gd name="T15" fmla="*/ 2031 h 2438"/>
              <a:gd name="T16" fmla="*/ 1843 w 2187"/>
              <a:gd name="T17" fmla="*/ 1218 h 2438"/>
              <a:gd name="T18" fmla="*/ 750 w 2187"/>
              <a:gd name="T19" fmla="*/ 437 h 2438"/>
              <a:gd name="T20" fmla="*/ 469 w 2187"/>
              <a:gd name="T21" fmla="*/ 437 h 2438"/>
              <a:gd name="T22" fmla="*/ 0 w 2187"/>
              <a:gd name="T23" fmla="*/ 437 h 2438"/>
              <a:gd name="T24" fmla="*/ 0 w 2187"/>
              <a:gd name="T25" fmla="*/ 0 h 2438"/>
              <a:gd name="T26" fmla="*/ 750 w 2187"/>
              <a:gd name="T27"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7" h="2438">
                <a:moveTo>
                  <a:pt x="750" y="0"/>
                </a:moveTo>
                <a:lnTo>
                  <a:pt x="750" y="0"/>
                </a:lnTo>
                <a:cubicBezTo>
                  <a:pt x="1780" y="0"/>
                  <a:pt x="2186" y="500"/>
                  <a:pt x="2186" y="1187"/>
                </a:cubicBezTo>
                <a:cubicBezTo>
                  <a:pt x="2186" y="1906"/>
                  <a:pt x="1749" y="2437"/>
                  <a:pt x="719" y="2437"/>
                </a:cubicBezTo>
                <a:cubicBezTo>
                  <a:pt x="0" y="2437"/>
                  <a:pt x="0" y="2437"/>
                  <a:pt x="0" y="2437"/>
                </a:cubicBezTo>
                <a:cubicBezTo>
                  <a:pt x="469" y="2437"/>
                  <a:pt x="469" y="2437"/>
                  <a:pt x="469" y="2437"/>
                </a:cubicBezTo>
                <a:cubicBezTo>
                  <a:pt x="469" y="2031"/>
                  <a:pt x="469" y="2031"/>
                  <a:pt x="469" y="2031"/>
                </a:cubicBezTo>
                <a:cubicBezTo>
                  <a:pt x="750" y="2031"/>
                  <a:pt x="750" y="2031"/>
                  <a:pt x="750" y="2031"/>
                </a:cubicBezTo>
                <a:cubicBezTo>
                  <a:pt x="1499" y="2031"/>
                  <a:pt x="1843" y="1687"/>
                  <a:pt x="1843" y="1218"/>
                </a:cubicBezTo>
                <a:cubicBezTo>
                  <a:pt x="1843" y="750"/>
                  <a:pt x="1499" y="437"/>
                  <a:pt x="750" y="437"/>
                </a:cubicBezTo>
                <a:cubicBezTo>
                  <a:pt x="469" y="437"/>
                  <a:pt x="469" y="437"/>
                  <a:pt x="469" y="437"/>
                </a:cubicBezTo>
                <a:cubicBezTo>
                  <a:pt x="0" y="437"/>
                  <a:pt x="0" y="437"/>
                  <a:pt x="0" y="437"/>
                </a:cubicBezTo>
                <a:cubicBezTo>
                  <a:pt x="0" y="0"/>
                  <a:pt x="0" y="0"/>
                  <a:pt x="0" y="0"/>
                </a:cubicBezTo>
                <a:lnTo>
                  <a:pt x="750" y="0"/>
                </a:lnTo>
              </a:path>
            </a:pathLst>
          </a:custGeom>
          <a:solidFill>
            <a:schemeClr val="accent5"/>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8" name="Freeform 3"/>
          <p:cNvSpPr>
            <a:spLocks noChangeArrowheads="1"/>
          </p:cNvSpPr>
          <p:nvPr/>
        </p:nvSpPr>
        <p:spPr bwMode="auto">
          <a:xfrm rot="5400000">
            <a:off x="12724946" y="4237669"/>
            <a:ext cx="3656426" cy="3193386"/>
          </a:xfrm>
          <a:custGeom>
            <a:avLst/>
            <a:gdLst>
              <a:gd name="T0" fmla="*/ 2657 w 3532"/>
              <a:gd name="T1" fmla="*/ 0 h 2437"/>
              <a:gd name="T2" fmla="*/ 2657 w 3532"/>
              <a:gd name="T3" fmla="*/ 0 h 2437"/>
              <a:gd name="T4" fmla="*/ 2657 w 3532"/>
              <a:gd name="T5" fmla="*/ 406 h 2437"/>
              <a:gd name="T6" fmla="*/ 2188 w 3532"/>
              <a:gd name="T7" fmla="*/ 406 h 2437"/>
              <a:gd name="T8" fmla="*/ 1469 w 3532"/>
              <a:gd name="T9" fmla="*/ 406 h 2437"/>
              <a:gd name="T10" fmla="*/ 375 w 3532"/>
              <a:gd name="T11" fmla="*/ 1187 h 2437"/>
              <a:gd name="T12" fmla="*/ 1469 w 3532"/>
              <a:gd name="T13" fmla="*/ 2000 h 2437"/>
              <a:gd name="T14" fmla="*/ 1750 w 3532"/>
              <a:gd name="T15" fmla="*/ 2000 h 2437"/>
              <a:gd name="T16" fmla="*/ 1750 w 3532"/>
              <a:gd name="T17" fmla="*/ 2436 h 2437"/>
              <a:gd name="T18" fmla="*/ 3531 w 3532"/>
              <a:gd name="T19" fmla="*/ 2436 h 2437"/>
              <a:gd name="T20" fmla="*/ 1500 w 3532"/>
              <a:gd name="T21" fmla="*/ 2436 h 2437"/>
              <a:gd name="T22" fmla="*/ 0 w 3532"/>
              <a:gd name="T23" fmla="*/ 1187 h 2437"/>
              <a:gd name="T24" fmla="*/ 1469 w 3532"/>
              <a:gd name="T25" fmla="*/ 0 h 2437"/>
              <a:gd name="T26" fmla="*/ 2657 w 3532"/>
              <a:gd name="T27"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32" h="2437">
                <a:moveTo>
                  <a:pt x="2657" y="0"/>
                </a:moveTo>
                <a:lnTo>
                  <a:pt x="2657" y="0"/>
                </a:lnTo>
                <a:cubicBezTo>
                  <a:pt x="2657" y="406"/>
                  <a:pt x="2657" y="406"/>
                  <a:pt x="2657" y="406"/>
                </a:cubicBezTo>
                <a:cubicBezTo>
                  <a:pt x="2188" y="406"/>
                  <a:pt x="2188" y="406"/>
                  <a:pt x="2188" y="406"/>
                </a:cubicBezTo>
                <a:cubicBezTo>
                  <a:pt x="1469" y="406"/>
                  <a:pt x="1469" y="406"/>
                  <a:pt x="1469" y="406"/>
                </a:cubicBezTo>
                <a:cubicBezTo>
                  <a:pt x="688" y="406"/>
                  <a:pt x="375" y="750"/>
                  <a:pt x="375" y="1187"/>
                </a:cubicBezTo>
                <a:cubicBezTo>
                  <a:pt x="375" y="1687"/>
                  <a:pt x="719" y="2000"/>
                  <a:pt x="1469" y="2000"/>
                </a:cubicBezTo>
                <a:cubicBezTo>
                  <a:pt x="1750" y="2000"/>
                  <a:pt x="1750" y="2000"/>
                  <a:pt x="1750" y="2000"/>
                </a:cubicBezTo>
                <a:cubicBezTo>
                  <a:pt x="1750" y="2436"/>
                  <a:pt x="1750" y="2436"/>
                  <a:pt x="1750" y="2436"/>
                </a:cubicBezTo>
                <a:cubicBezTo>
                  <a:pt x="3531" y="2436"/>
                  <a:pt x="3531" y="2436"/>
                  <a:pt x="3531" y="2436"/>
                </a:cubicBezTo>
                <a:cubicBezTo>
                  <a:pt x="1500" y="2436"/>
                  <a:pt x="1500" y="2436"/>
                  <a:pt x="1500" y="2436"/>
                </a:cubicBezTo>
                <a:cubicBezTo>
                  <a:pt x="438" y="2436"/>
                  <a:pt x="0" y="1906"/>
                  <a:pt x="0" y="1187"/>
                </a:cubicBezTo>
                <a:cubicBezTo>
                  <a:pt x="0" y="500"/>
                  <a:pt x="407" y="0"/>
                  <a:pt x="1469" y="0"/>
                </a:cubicBezTo>
                <a:lnTo>
                  <a:pt x="2657" y="0"/>
                </a:lnTo>
              </a:path>
            </a:pathLst>
          </a:custGeom>
          <a:solidFill>
            <a:schemeClr val="accent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9" name="Freeform 4"/>
          <p:cNvSpPr>
            <a:spLocks noChangeArrowheads="1"/>
          </p:cNvSpPr>
          <p:nvPr/>
        </p:nvSpPr>
        <p:spPr bwMode="auto">
          <a:xfrm rot="5400000">
            <a:off x="10099014" y="6013717"/>
            <a:ext cx="3624474" cy="3233810"/>
          </a:xfrm>
          <a:custGeom>
            <a:avLst/>
            <a:gdLst>
              <a:gd name="T0" fmla="*/ 2062 w 3500"/>
              <a:gd name="T1" fmla="*/ 0 h 2469"/>
              <a:gd name="T2" fmla="*/ 2062 w 3500"/>
              <a:gd name="T3" fmla="*/ 0 h 2469"/>
              <a:gd name="T4" fmla="*/ 3499 w 3500"/>
              <a:gd name="T5" fmla="*/ 1186 h 2469"/>
              <a:gd name="T6" fmla="*/ 2031 w 3500"/>
              <a:gd name="T7" fmla="*/ 2468 h 2469"/>
              <a:gd name="T8" fmla="*/ 0 w 3500"/>
              <a:gd name="T9" fmla="*/ 2468 h 2469"/>
              <a:gd name="T10" fmla="*/ 1781 w 3500"/>
              <a:gd name="T11" fmla="*/ 2468 h 2469"/>
              <a:gd name="T12" fmla="*/ 1781 w 3500"/>
              <a:gd name="T13" fmla="*/ 2030 h 2469"/>
              <a:gd name="T14" fmla="*/ 2062 w 3500"/>
              <a:gd name="T15" fmla="*/ 2030 h 2469"/>
              <a:gd name="T16" fmla="*/ 3156 w 3500"/>
              <a:gd name="T17" fmla="*/ 1218 h 2469"/>
              <a:gd name="T18" fmla="*/ 2062 w 3500"/>
              <a:gd name="T19" fmla="*/ 436 h 2469"/>
              <a:gd name="T20" fmla="*/ 1781 w 3500"/>
              <a:gd name="T21" fmla="*/ 436 h 2469"/>
              <a:gd name="T22" fmla="*/ 0 w 3500"/>
              <a:gd name="T23" fmla="*/ 436 h 2469"/>
              <a:gd name="T24" fmla="*/ 0 w 3500"/>
              <a:gd name="T25" fmla="*/ 0 h 2469"/>
              <a:gd name="T26" fmla="*/ 2062 w 3500"/>
              <a:gd name="T2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00" h="2469">
                <a:moveTo>
                  <a:pt x="2062" y="0"/>
                </a:moveTo>
                <a:lnTo>
                  <a:pt x="2062" y="0"/>
                </a:lnTo>
                <a:cubicBezTo>
                  <a:pt x="3093" y="0"/>
                  <a:pt x="3499" y="530"/>
                  <a:pt x="3499" y="1186"/>
                </a:cubicBezTo>
                <a:cubicBezTo>
                  <a:pt x="3499" y="1905"/>
                  <a:pt x="3062" y="2468"/>
                  <a:pt x="2031" y="2468"/>
                </a:cubicBezTo>
                <a:cubicBezTo>
                  <a:pt x="0" y="2468"/>
                  <a:pt x="0" y="2468"/>
                  <a:pt x="0" y="2468"/>
                </a:cubicBezTo>
                <a:cubicBezTo>
                  <a:pt x="1781" y="2468"/>
                  <a:pt x="1781" y="2468"/>
                  <a:pt x="1781" y="2468"/>
                </a:cubicBezTo>
                <a:cubicBezTo>
                  <a:pt x="1781" y="2030"/>
                  <a:pt x="1781" y="2030"/>
                  <a:pt x="1781" y="2030"/>
                </a:cubicBezTo>
                <a:cubicBezTo>
                  <a:pt x="2062" y="2030"/>
                  <a:pt x="2062" y="2030"/>
                  <a:pt x="2062" y="2030"/>
                </a:cubicBezTo>
                <a:cubicBezTo>
                  <a:pt x="2812" y="2030"/>
                  <a:pt x="3156" y="1718"/>
                  <a:pt x="3156" y="1218"/>
                </a:cubicBezTo>
                <a:cubicBezTo>
                  <a:pt x="3156" y="780"/>
                  <a:pt x="2812" y="436"/>
                  <a:pt x="2062" y="436"/>
                </a:cubicBezTo>
                <a:cubicBezTo>
                  <a:pt x="1781" y="436"/>
                  <a:pt x="1781" y="436"/>
                  <a:pt x="1781" y="436"/>
                </a:cubicBezTo>
                <a:cubicBezTo>
                  <a:pt x="0" y="436"/>
                  <a:pt x="0" y="436"/>
                  <a:pt x="0" y="436"/>
                </a:cubicBezTo>
                <a:cubicBezTo>
                  <a:pt x="0" y="0"/>
                  <a:pt x="0" y="0"/>
                  <a:pt x="0" y="0"/>
                </a:cubicBezTo>
                <a:lnTo>
                  <a:pt x="2062" y="0"/>
                </a:lnTo>
              </a:path>
            </a:pathLst>
          </a:custGeom>
          <a:solidFill>
            <a:schemeClr val="accent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0" name="Freeform 5"/>
          <p:cNvSpPr>
            <a:spLocks noChangeArrowheads="1"/>
          </p:cNvSpPr>
          <p:nvPr/>
        </p:nvSpPr>
        <p:spPr bwMode="auto">
          <a:xfrm rot="5400000">
            <a:off x="6800984" y="4883595"/>
            <a:ext cx="4948276" cy="3193386"/>
          </a:xfrm>
          <a:custGeom>
            <a:avLst/>
            <a:gdLst>
              <a:gd name="T0" fmla="*/ 1750 w 4782"/>
              <a:gd name="T1" fmla="*/ 2438 h 2439"/>
              <a:gd name="T2" fmla="*/ 1750 w 4782"/>
              <a:gd name="T3" fmla="*/ 2438 h 2439"/>
              <a:gd name="T4" fmla="*/ 1750 w 4782"/>
              <a:gd name="T5" fmla="*/ 2000 h 2439"/>
              <a:gd name="T6" fmla="*/ 1469 w 4782"/>
              <a:gd name="T7" fmla="*/ 2000 h 2439"/>
              <a:gd name="T8" fmla="*/ 375 w 4782"/>
              <a:gd name="T9" fmla="*/ 1188 h 2439"/>
              <a:gd name="T10" fmla="*/ 1469 w 4782"/>
              <a:gd name="T11" fmla="*/ 438 h 2439"/>
              <a:gd name="T12" fmla="*/ 1750 w 4782"/>
              <a:gd name="T13" fmla="*/ 438 h 2439"/>
              <a:gd name="T14" fmla="*/ 3531 w 4782"/>
              <a:gd name="T15" fmla="*/ 438 h 2439"/>
              <a:gd name="T16" fmla="*/ 3531 w 4782"/>
              <a:gd name="T17" fmla="*/ 0 h 2439"/>
              <a:gd name="T18" fmla="*/ 1469 w 4782"/>
              <a:gd name="T19" fmla="*/ 0 h 2439"/>
              <a:gd name="T20" fmla="*/ 0 w 4782"/>
              <a:gd name="T21" fmla="*/ 1188 h 2439"/>
              <a:gd name="T22" fmla="*/ 1500 w 4782"/>
              <a:gd name="T23" fmla="*/ 2438 h 2439"/>
              <a:gd name="T24" fmla="*/ 4781 w 4782"/>
              <a:gd name="T25" fmla="*/ 2438 h 2439"/>
              <a:gd name="T26" fmla="*/ 1750 w 4782"/>
              <a:gd name="T27" fmla="*/ 2438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2" h="2439">
                <a:moveTo>
                  <a:pt x="1750" y="2438"/>
                </a:moveTo>
                <a:lnTo>
                  <a:pt x="1750" y="2438"/>
                </a:lnTo>
                <a:cubicBezTo>
                  <a:pt x="1750" y="2000"/>
                  <a:pt x="1750" y="2000"/>
                  <a:pt x="1750" y="2000"/>
                </a:cubicBezTo>
                <a:cubicBezTo>
                  <a:pt x="1469" y="2000"/>
                  <a:pt x="1469" y="2000"/>
                  <a:pt x="1469" y="2000"/>
                </a:cubicBezTo>
                <a:cubicBezTo>
                  <a:pt x="719" y="2000"/>
                  <a:pt x="375" y="1688"/>
                  <a:pt x="375" y="1188"/>
                </a:cubicBezTo>
                <a:cubicBezTo>
                  <a:pt x="375" y="750"/>
                  <a:pt x="688" y="438"/>
                  <a:pt x="1469" y="438"/>
                </a:cubicBezTo>
                <a:cubicBezTo>
                  <a:pt x="1750" y="438"/>
                  <a:pt x="1750" y="438"/>
                  <a:pt x="1750" y="438"/>
                </a:cubicBezTo>
                <a:cubicBezTo>
                  <a:pt x="3531" y="438"/>
                  <a:pt x="3531" y="438"/>
                  <a:pt x="3531" y="438"/>
                </a:cubicBezTo>
                <a:cubicBezTo>
                  <a:pt x="3531" y="0"/>
                  <a:pt x="3531" y="0"/>
                  <a:pt x="3531" y="0"/>
                </a:cubicBezTo>
                <a:cubicBezTo>
                  <a:pt x="1469" y="0"/>
                  <a:pt x="1469" y="0"/>
                  <a:pt x="1469" y="0"/>
                </a:cubicBezTo>
                <a:cubicBezTo>
                  <a:pt x="407" y="0"/>
                  <a:pt x="0" y="500"/>
                  <a:pt x="0" y="1188"/>
                </a:cubicBezTo>
                <a:cubicBezTo>
                  <a:pt x="0" y="1906"/>
                  <a:pt x="438" y="2438"/>
                  <a:pt x="1500" y="2438"/>
                </a:cubicBezTo>
                <a:cubicBezTo>
                  <a:pt x="4781" y="2438"/>
                  <a:pt x="4781" y="2438"/>
                  <a:pt x="4781" y="2438"/>
                </a:cubicBezTo>
                <a:lnTo>
                  <a:pt x="1750" y="2438"/>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1" name="Freeform 6"/>
          <p:cNvSpPr>
            <a:spLocks noChangeArrowheads="1"/>
          </p:cNvSpPr>
          <p:nvPr/>
        </p:nvSpPr>
        <p:spPr bwMode="auto">
          <a:xfrm rot="5400000">
            <a:off x="3258731" y="5769499"/>
            <a:ext cx="6760512" cy="3233810"/>
          </a:xfrm>
          <a:custGeom>
            <a:avLst/>
            <a:gdLst>
              <a:gd name="T0" fmla="*/ 5062 w 6532"/>
              <a:gd name="T1" fmla="*/ 0 h 2470"/>
              <a:gd name="T2" fmla="*/ 5062 w 6532"/>
              <a:gd name="T3" fmla="*/ 0 h 2470"/>
              <a:gd name="T4" fmla="*/ 6531 w 6532"/>
              <a:gd name="T5" fmla="*/ 1219 h 2470"/>
              <a:gd name="T6" fmla="*/ 5062 w 6532"/>
              <a:gd name="T7" fmla="*/ 2469 h 2470"/>
              <a:gd name="T8" fmla="*/ 0 w 6532"/>
              <a:gd name="T9" fmla="*/ 2469 h 2470"/>
              <a:gd name="T10" fmla="*/ 0 w 6532"/>
              <a:gd name="T11" fmla="*/ 2031 h 2470"/>
              <a:gd name="T12" fmla="*/ 5062 w 6532"/>
              <a:gd name="T13" fmla="*/ 2031 h 2470"/>
              <a:gd name="T14" fmla="*/ 6156 w 6532"/>
              <a:gd name="T15" fmla="*/ 1219 h 2470"/>
              <a:gd name="T16" fmla="*/ 5062 w 6532"/>
              <a:gd name="T17" fmla="*/ 438 h 2470"/>
              <a:gd name="T18" fmla="*/ 4781 w 6532"/>
              <a:gd name="T19" fmla="*/ 438 h 2470"/>
              <a:gd name="T20" fmla="*/ 1750 w 6532"/>
              <a:gd name="T21" fmla="*/ 438 h 2470"/>
              <a:gd name="T22" fmla="*/ 1750 w 6532"/>
              <a:gd name="T23" fmla="*/ 0 h 2470"/>
              <a:gd name="T24" fmla="*/ 5062 w 6532"/>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2" h="2470">
                <a:moveTo>
                  <a:pt x="5062" y="0"/>
                </a:moveTo>
                <a:lnTo>
                  <a:pt x="5062" y="0"/>
                </a:lnTo>
                <a:cubicBezTo>
                  <a:pt x="6124" y="0"/>
                  <a:pt x="6531" y="531"/>
                  <a:pt x="6531" y="1219"/>
                </a:cubicBezTo>
                <a:cubicBezTo>
                  <a:pt x="6531" y="1937"/>
                  <a:pt x="6093" y="2469"/>
                  <a:pt x="5062" y="2469"/>
                </a:cubicBezTo>
                <a:cubicBezTo>
                  <a:pt x="0" y="2469"/>
                  <a:pt x="0" y="2469"/>
                  <a:pt x="0" y="2469"/>
                </a:cubicBezTo>
                <a:cubicBezTo>
                  <a:pt x="0" y="2031"/>
                  <a:pt x="0" y="2031"/>
                  <a:pt x="0" y="2031"/>
                </a:cubicBezTo>
                <a:cubicBezTo>
                  <a:pt x="5062" y="2031"/>
                  <a:pt x="5062" y="2031"/>
                  <a:pt x="5062" y="2031"/>
                </a:cubicBezTo>
                <a:cubicBezTo>
                  <a:pt x="5843" y="2031"/>
                  <a:pt x="6156" y="1719"/>
                  <a:pt x="6156" y="1219"/>
                </a:cubicBezTo>
                <a:cubicBezTo>
                  <a:pt x="6156" y="781"/>
                  <a:pt x="5843" y="438"/>
                  <a:pt x="5062" y="438"/>
                </a:cubicBezTo>
                <a:cubicBezTo>
                  <a:pt x="4781" y="438"/>
                  <a:pt x="4781" y="438"/>
                  <a:pt x="4781" y="438"/>
                </a:cubicBezTo>
                <a:cubicBezTo>
                  <a:pt x="1750" y="438"/>
                  <a:pt x="1750" y="438"/>
                  <a:pt x="1750" y="438"/>
                </a:cubicBezTo>
                <a:cubicBezTo>
                  <a:pt x="1750" y="0"/>
                  <a:pt x="1750" y="0"/>
                  <a:pt x="1750" y="0"/>
                </a:cubicBezTo>
                <a:lnTo>
                  <a:pt x="5062" y="0"/>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3" name="Oval 12"/>
          <p:cNvSpPr/>
          <p:nvPr/>
        </p:nvSpPr>
        <p:spPr>
          <a:xfrm>
            <a:off x="5948203" y="8426608"/>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6" name="Oval 15"/>
          <p:cNvSpPr/>
          <p:nvPr/>
        </p:nvSpPr>
        <p:spPr>
          <a:xfrm>
            <a:off x="8591446" y="4840932"/>
            <a:ext cx="1546697" cy="15471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9" name="Oval 18"/>
          <p:cNvSpPr/>
          <p:nvPr/>
        </p:nvSpPr>
        <p:spPr>
          <a:xfrm>
            <a:off x="11231968" y="7254900"/>
            <a:ext cx="1546697" cy="15471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25" name="Oval 24"/>
          <p:cNvSpPr/>
          <p:nvPr/>
        </p:nvSpPr>
        <p:spPr>
          <a:xfrm>
            <a:off x="19153631" y="4840932"/>
            <a:ext cx="1546697" cy="154710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28" name="Oval 27"/>
          <p:cNvSpPr/>
          <p:nvPr/>
        </p:nvSpPr>
        <p:spPr>
          <a:xfrm>
            <a:off x="16550359" y="6369206"/>
            <a:ext cx="1546697" cy="15471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1" name="Oval 30"/>
          <p:cNvSpPr/>
          <p:nvPr/>
        </p:nvSpPr>
        <p:spPr>
          <a:xfrm>
            <a:off x="3279542" y="4068864"/>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3" name="TextBox 32"/>
          <p:cNvSpPr txBox="1"/>
          <p:nvPr/>
        </p:nvSpPr>
        <p:spPr>
          <a:xfrm>
            <a:off x="2365739" y="5698229"/>
            <a:ext cx="2719372" cy="707773"/>
          </a:xfrm>
          <a:prstGeom prst="rect">
            <a:avLst/>
          </a:prstGeom>
          <a:noFill/>
        </p:spPr>
        <p:txBody>
          <a:bodyPr vert="horz" wrap="square" lIns="243731" tIns="121864" rIns="243731" bIns="121864" rtlCol="0">
            <a:spAutoFit/>
          </a:bodyPr>
          <a:lstStyle/>
          <a:p>
            <a:pPr algn="ctr"/>
            <a:r>
              <a:rPr lang="en-US" altLang="zh-CN" sz="3000" dirty="0" smtClean="0">
                <a:latin typeface="微软雅黑" panose="020B0503020204020204" pitchFamily="34" charset="-122"/>
                <a:cs typeface="Aparajita" panose="020B0604020202020204" pitchFamily="34" charset="0"/>
              </a:rPr>
              <a:t>6 4 8 2</a:t>
            </a:r>
            <a:r>
              <a:rPr lang="en-US" altLang="zh-CN" sz="3000" dirty="0" smtClean="0">
                <a:solidFill>
                  <a:srgbClr val="FF0000"/>
                </a:solidFill>
                <a:latin typeface="微软雅黑" panose="020B0503020204020204" pitchFamily="34" charset="-122"/>
                <a:cs typeface="Aparajita" panose="020B0604020202020204" pitchFamily="34" charset="0"/>
              </a:rPr>
              <a:t> 1 </a:t>
            </a:r>
            <a:r>
              <a:rPr lang="en-US" altLang="zh-CN" sz="3000" dirty="0" smtClean="0">
                <a:latin typeface="微软雅黑" panose="020B0503020204020204" pitchFamily="34" charset="-122"/>
                <a:cs typeface="Aparajita" panose="020B0604020202020204" pitchFamily="34" charset="0"/>
              </a:rPr>
              <a:t>9</a:t>
            </a:r>
            <a:endParaRPr lang="en-US" sz="3000" dirty="0">
              <a:latin typeface="微软雅黑" panose="020B0503020204020204" pitchFamily="34" charset="-122"/>
              <a:cs typeface="Aparajita" panose="020B0604020202020204" pitchFamily="34" charset="0"/>
            </a:endParaRPr>
          </a:p>
        </p:txBody>
      </p:sp>
      <p:sp>
        <p:nvSpPr>
          <p:cNvPr id="34" name="TextBox 33"/>
          <p:cNvSpPr txBox="1"/>
          <p:nvPr/>
        </p:nvSpPr>
        <p:spPr>
          <a:xfrm>
            <a:off x="5513765" y="7614464"/>
            <a:ext cx="2323045"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1 </a:t>
            </a:r>
            <a:r>
              <a:rPr lang="en-US" altLang="zh-CN" sz="2800" dirty="0">
                <a:latin typeface="微软雅黑" panose="020B0503020204020204" pitchFamily="34" charset="-122"/>
                <a:cs typeface="Aparajita" panose="020B0604020202020204" pitchFamily="34" charset="0"/>
              </a:rPr>
              <a:t>4 8 </a:t>
            </a:r>
            <a:r>
              <a:rPr lang="en-US" altLang="zh-CN" sz="2800" dirty="0">
                <a:solidFill>
                  <a:srgbClr val="FF0000"/>
                </a:solidFill>
                <a:latin typeface="微软雅黑" panose="020B0503020204020204" pitchFamily="34" charset="-122"/>
                <a:cs typeface="Aparajita" panose="020B0604020202020204" pitchFamily="34" charset="0"/>
              </a:rPr>
              <a:t>2</a:t>
            </a:r>
            <a:r>
              <a:rPr lang="en-US" altLang="zh-CN" sz="2800" dirty="0">
                <a:latin typeface="微软雅黑" panose="020B0503020204020204" pitchFamily="34" charset="-122"/>
                <a:cs typeface="Aparajita" panose="020B0604020202020204" pitchFamily="34" charset="0"/>
              </a:rPr>
              <a:t> </a:t>
            </a:r>
            <a:r>
              <a:rPr lang="en-US" altLang="zh-CN" sz="2800" dirty="0" smtClean="0">
                <a:latin typeface="微软雅黑" panose="020B0503020204020204" pitchFamily="34" charset="-122"/>
                <a:cs typeface="Aparajita" panose="020B0604020202020204" pitchFamily="34" charset="0"/>
              </a:rPr>
              <a:t>6 </a:t>
            </a:r>
            <a:r>
              <a:rPr lang="en-US" altLang="zh-CN" sz="2800" dirty="0">
                <a:latin typeface="微软雅黑" panose="020B0503020204020204" pitchFamily="34" charset="-122"/>
                <a:cs typeface="Aparajita" panose="020B0604020202020204" pitchFamily="34" charset="0"/>
              </a:rPr>
              <a:t>9</a:t>
            </a:r>
          </a:p>
        </p:txBody>
      </p:sp>
      <p:sp>
        <p:nvSpPr>
          <p:cNvPr id="35" name="TextBox 34"/>
          <p:cNvSpPr txBox="1"/>
          <p:nvPr/>
        </p:nvSpPr>
        <p:spPr>
          <a:xfrm>
            <a:off x="10739032" y="6438973"/>
            <a:ext cx="2445032" cy="1107883"/>
          </a:xfrm>
          <a:prstGeom prst="rect">
            <a:avLst/>
          </a:prstGeom>
          <a:noFill/>
        </p:spPr>
        <p:txBody>
          <a:bodyPr vert="horz" wrap="square" lIns="243731" tIns="121864" rIns="243731" bIns="121864" rtlCol="0">
            <a:spAutoFit/>
          </a:bodyPr>
          <a:lstStyle/>
          <a:p>
            <a:pPr algn="ctr"/>
            <a:r>
              <a:rPr lang="en-US" altLang="zh-CN" sz="2800" dirty="0">
                <a:latin typeface="微软雅黑" panose="020B0503020204020204" pitchFamily="34" charset="-122"/>
                <a:cs typeface="Aparajita" panose="020B0604020202020204" pitchFamily="34" charset="0"/>
              </a:rPr>
              <a:t>1 2 </a:t>
            </a:r>
            <a:r>
              <a:rPr lang="en-US" altLang="zh-CN" sz="2800" dirty="0" smtClean="0">
                <a:latin typeface="微软雅黑" panose="020B0503020204020204" pitchFamily="34" charset="-122"/>
                <a:cs typeface="Aparajita" panose="020B0604020202020204" pitchFamily="34" charset="0"/>
              </a:rPr>
              <a:t>4 8 </a:t>
            </a:r>
            <a:r>
              <a:rPr lang="en-US" altLang="zh-CN" sz="2800" dirty="0">
                <a:solidFill>
                  <a:srgbClr val="FF0000"/>
                </a:solidFill>
                <a:latin typeface="微软雅黑" panose="020B0503020204020204" pitchFamily="34" charset="-122"/>
                <a:cs typeface="Aparajita" panose="020B0604020202020204" pitchFamily="34" charset="0"/>
              </a:rPr>
              <a:t>6</a:t>
            </a:r>
            <a:r>
              <a:rPr lang="en-US" altLang="zh-CN" sz="2800" dirty="0">
                <a:latin typeface="微软雅黑" panose="020B0503020204020204" pitchFamily="34" charset="-122"/>
                <a:cs typeface="Aparajita" panose="020B0604020202020204" pitchFamily="34" charset="0"/>
              </a:rPr>
              <a:t> 9</a:t>
            </a:r>
          </a:p>
          <a:p>
            <a:pPr algn="ctr"/>
            <a:endParaRPr lang="en-US" altLang="zh-CN" sz="2800" dirty="0">
              <a:latin typeface="微软雅黑" panose="020B0503020204020204" pitchFamily="34" charset="-122"/>
              <a:cs typeface="Aparajita" panose="020B0604020202020204" pitchFamily="34" charset="0"/>
            </a:endParaRPr>
          </a:p>
        </p:txBody>
      </p:sp>
      <p:sp>
        <p:nvSpPr>
          <p:cNvPr id="36" name="TextBox 35"/>
          <p:cNvSpPr txBox="1"/>
          <p:nvPr/>
        </p:nvSpPr>
        <p:spPr>
          <a:xfrm>
            <a:off x="8041559" y="6522320"/>
            <a:ext cx="2334343" cy="1107883"/>
          </a:xfrm>
          <a:prstGeom prst="rect">
            <a:avLst/>
          </a:prstGeom>
          <a:noFill/>
        </p:spPr>
        <p:txBody>
          <a:bodyPr vert="horz" wrap="square" lIns="243731" tIns="121864" rIns="243731" bIns="121864" rtlCol="0">
            <a:spAutoFit/>
          </a:bodyPr>
          <a:lstStyle/>
          <a:p>
            <a:pPr algn="ctr"/>
            <a:r>
              <a:rPr lang="en-US" altLang="zh-CN" sz="2800" dirty="0">
                <a:latin typeface="微软雅黑" panose="020B0503020204020204" pitchFamily="34" charset="-122"/>
                <a:cs typeface="Aparajita" panose="020B0604020202020204" pitchFamily="34" charset="0"/>
              </a:rPr>
              <a:t>1 </a:t>
            </a:r>
            <a:r>
              <a:rPr lang="en-US" altLang="zh-CN" sz="2800" dirty="0" smtClean="0">
                <a:latin typeface="微软雅黑" panose="020B0503020204020204" pitchFamily="34" charset="-122"/>
                <a:cs typeface="Aparajita" panose="020B0604020202020204" pitchFamily="34" charset="0"/>
              </a:rPr>
              <a:t>2 </a:t>
            </a:r>
            <a:r>
              <a:rPr lang="en-US" altLang="zh-CN" sz="2800" dirty="0">
                <a:latin typeface="微软雅黑" panose="020B0503020204020204" pitchFamily="34" charset="-122"/>
                <a:cs typeface="Aparajita" panose="020B0604020202020204" pitchFamily="34" charset="0"/>
              </a:rPr>
              <a:t>8 </a:t>
            </a:r>
            <a:r>
              <a:rPr lang="en-US" altLang="zh-CN" sz="2800" dirty="0" smtClean="0">
                <a:solidFill>
                  <a:srgbClr val="FF0000"/>
                </a:solidFill>
                <a:latin typeface="微软雅黑" panose="020B0503020204020204" pitchFamily="34" charset="-122"/>
                <a:cs typeface="Aparajita" panose="020B0604020202020204" pitchFamily="34" charset="0"/>
              </a:rPr>
              <a:t>4</a:t>
            </a:r>
            <a:r>
              <a:rPr lang="en-US" altLang="zh-CN" sz="2800" dirty="0" smtClean="0">
                <a:latin typeface="微软雅黑" panose="020B0503020204020204" pitchFamily="34" charset="-122"/>
                <a:cs typeface="Aparajita" panose="020B0604020202020204" pitchFamily="34" charset="0"/>
              </a:rPr>
              <a:t> </a:t>
            </a:r>
            <a:r>
              <a:rPr lang="en-US" altLang="zh-CN" sz="2800" dirty="0">
                <a:latin typeface="微软雅黑" panose="020B0503020204020204" pitchFamily="34" charset="-122"/>
                <a:cs typeface="Aparajita" panose="020B0604020202020204" pitchFamily="34" charset="0"/>
              </a:rPr>
              <a:t>6 9</a:t>
            </a:r>
          </a:p>
          <a:p>
            <a:pPr algn="ctr"/>
            <a:endParaRPr lang="en-US" sz="2800" dirty="0">
              <a:latin typeface="微软雅黑" panose="020B0503020204020204" pitchFamily="34" charset="-122"/>
              <a:cs typeface="Aparajita" panose="020B0604020202020204" pitchFamily="34" charset="0"/>
            </a:endParaRPr>
          </a:p>
        </p:txBody>
      </p:sp>
      <p:sp>
        <p:nvSpPr>
          <p:cNvPr id="37" name="TextBox 36"/>
          <p:cNvSpPr txBox="1"/>
          <p:nvPr/>
        </p:nvSpPr>
        <p:spPr>
          <a:xfrm>
            <a:off x="13446659" y="6517020"/>
            <a:ext cx="2442292" cy="1107883"/>
          </a:xfrm>
          <a:prstGeom prst="rect">
            <a:avLst/>
          </a:prstGeom>
          <a:noFill/>
        </p:spPr>
        <p:txBody>
          <a:bodyPr vert="horz" wrap="square" lIns="243731" tIns="121864" rIns="243731" bIns="121864" rtlCol="0">
            <a:spAutoFit/>
          </a:bodyPr>
          <a:lstStyle/>
          <a:p>
            <a:pPr algn="ctr"/>
            <a:r>
              <a:rPr lang="en-US" altLang="zh-CN" sz="2800" dirty="0">
                <a:latin typeface="微软雅黑" panose="020B0503020204020204" pitchFamily="34" charset="-122"/>
                <a:cs typeface="Aparajita" panose="020B0604020202020204" pitchFamily="34" charset="0"/>
              </a:rPr>
              <a:t>1 2 4 </a:t>
            </a:r>
            <a:r>
              <a:rPr lang="en-US" altLang="zh-CN" sz="2800" dirty="0" smtClean="0">
                <a:latin typeface="微软雅黑" panose="020B0503020204020204" pitchFamily="34" charset="-122"/>
                <a:cs typeface="Aparajita" panose="020B0604020202020204" pitchFamily="34" charset="0"/>
              </a:rPr>
              <a:t>6 </a:t>
            </a:r>
            <a:r>
              <a:rPr lang="en-US" altLang="zh-CN" sz="2800" dirty="0" smtClean="0">
                <a:solidFill>
                  <a:srgbClr val="FF0000"/>
                </a:solidFill>
                <a:latin typeface="微软雅黑" panose="020B0503020204020204" pitchFamily="34" charset="-122"/>
                <a:cs typeface="Aparajita" panose="020B0604020202020204" pitchFamily="34" charset="0"/>
              </a:rPr>
              <a:t>8</a:t>
            </a:r>
            <a:r>
              <a:rPr lang="en-US" altLang="zh-CN" sz="2800" dirty="0" smtClean="0">
                <a:latin typeface="微软雅黑" panose="020B0503020204020204" pitchFamily="34" charset="-122"/>
                <a:cs typeface="Aparajita" panose="020B0604020202020204" pitchFamily="34" charset="0"/>
              </a:rPr>
              <a:t> </a:t>
            </a:r>
            <a:r>
              <a:rPr lang="en-US" altLang="zh-CN" sz="2800" dirty="0">
                <a:latin typeface="微软雅黑" panose="020B0503020204020204" pitchFamily="34" charset="-122"/>
                <a:cs typeface="Aparajita" panose="020B0604020202020204" pitchFamily="34" charset="0"/>
              </a:rPr>
              <a:t>9</a:t>
            </a:r>
          </a:p>
          <a:p>
            <a:pPr algn="ctr"/>
            <a:endParaRPr lang="en-US" altLang="zh-CN" sz="2800" dirty="0">
              <a:latin typeface="微软雅黑" panose="020B0503020204020204" pitchFamily="34" charset="-122"/>
              <a:cs typeface="Aparajita" panose="020B0604020202020204" pitchFamily="34" charset="0"/>
            </a:endParaRPr>
          </a:p>
        </p:txBody>
      </p:sp>
      <p:sp>
        <p:nvSpPr>
          <p:cNvPr id="38" name="TextBox 37"/>
          <p:cNvSpPr txBox="1"/>
          <p:nvPr/>
        </p:nvSpPr>
        <p:spPr>
          <a:xfrm>
            <a:off x="16026401" y="5581964"/>
            <a:ext cx="2397850" cy="1107883"/>
          </a:xfrm>
          <a:prstGeom prst="rect">
            <a:avLst/>
          </a:prstGeom>
          <a:noFill/>
        </p:spPr>
        <p:txBody>
          <a:bodyPr vert="horz" wrap="square" lIns="243731" tIns="121864" rIns="243731" bIns="121864" rtlCol="0">
            <a:spAutoFit/>
          </a:bodyPr>
          <a:lstStyle/>
          <a:p>
            <a:pPr algn="ctr"/>
            <a:r>
              <a:rPr lang="en-US" altLang="zh-CN" sz="2800" dirty="0">
                <a:latin typeface="微软雅黑" panose="020B0503020204020204" pitchFamily="34" charset="-122"/>
                <a:cs typeface="Aparajita" panose="020B0604020202020204" pitchFamily="34" charset="0"/>
              </a:rPr>
              <a:t>1 2 4 </a:t>
            </a:r>
            <a:r>
              <a:rPr lang="en-US" altLang="zh-CN" sz="2800" dirty="0" smtClean="0">
                <a:latin typeface="微软雅黑" panose="020B0503020204020204" pitchFamily="34" charset="-122"/>
                <a:cs typeface="Aparajita" panose="020B0604020202020204" pitchFamily="34" charset="0"/>
              </a:rPr>
              <a:t>6 8</a:t>
            </a:r>
            <a:r>
              <a:rPr lang="en-US" altLang="zh-CN" sz="2800" dirty="0" smtClean="0">
                <a:solidFill>
                  <a:srgbClr val="FF0000"/>
                </a:solidFill>
                <a:latin typeface="微软雅黑" panose="020B0503020204020204" pitchFamily="34" charset="-122"/>
                <a:cs typeface="Aparajita" panose="020B0604020202020204" pitchFamily="34" charset="0"/>
              </a:rPr>
              <a:t> </a:t>
            </a:r>
            <a:r>
              <a:rPr lang="en-US" altLang="zh-CN" sz="2800" dirty="0">
                <a:solidFill>
                  <a:srgbClr val="FF0000"/>
                </a:solidFill>
                <a:latin typeface="微软雅黑" panose="020B0503020204020204" pitchFamily="34" charset="-122"/>
                <a:cs typeface="Aparajita" panose="020B0604020202020204" pitchFamily="34" charset="0"/>
              </a:rPr>
              <a:t>9</a:t>
            </a:r>
          </a:p>
          <a:p>
            <a:pPr algn="ctr"/>
            <a:endParaRPr lang="en-US" altLang="zh-CN" sz="2800" dirty="0">
              <a:latin typeface="微软雅黑" panose="020B0503020204020204" pitchFamily="34" charset="-122"/>
              <a:cs typeface="Aparajita" panose="020B0604020202020204" pitchFamily="34" charset="0"/>
            </a:endParaRPr>
          </a:p>
        </p:txBody>
      </p:sp>
      <p:sp>
        <p:nvSpPr>
          <p:cNvPr id="39" name="TextBox 38"/>
          <p:cNvSpPr txBox="1"/>
          <p:nvPr/>
        </p:nvSpPr>
        <p:spPr>
          <a:xfrm>
            <a:off x="18893520" y="6606787"/>
            <a:ext cx="2712245" cy="1692658"/>
          </a:xfrm>
          <a:prstGeom prst="rect">
            <a:avLst/>
          </a:prstGeom>
          <a:noFill/>
        </p:spPr>
        <p:txBody>
          <a:bodyPr vert="horz" wrap="square" lIns="243731" tIns="121864" rIns="243731" bIns="121864" rtlCol="0">
            <a:spAutoFit/>
          </a:bodyPr>
          <a:lstStyle/>
          <a:p>
            <a:pPr algn="ctr"/>
            <a:r>
              <a:rPr lang="en-US" altLang="zh-CN" sz="3200" dirty="0">
                <a:latin typeface="微软雅黑" panose="020B0503020204020204" pitchFamily="34" charset="-122"/>
                <a:cs typeface="Aparajita" panose="020B0604020202020204" pitchFamily="34" charset="0"/>
              </a:rPr>
              <a:t>1 2 4 6 </a:t>
            </a:r>
            <a:r>
              <a:rPr lang="en-US" altLang="zh-CN" sz="3200" dirty="0">
                <a:solidFill>
                  <a:schemeClr val="tx2">
                    <a:lumMod val="50000"/>
                  </a:schemeClr>
                </a:solidFill>
                <a:latin typeface="微软雅黑" panose="020B0503020204020204" pitchFamily="34" charset="-122"/>
                <a:cs typeface="Aparajita" panose="020B0604020202020204" pitchFamily="34" charset="0"/>
              </a:rPr>
              <a:t>8</a:t>
            </a:r>
            <a:r>
              <a:rPr lang="en-US" altLang="zh-CN" sz="3200" dirty="0">
                <a:latin typeface="微软雅黑" panose="020B0503020204020204" pitchFamily="34" charset="-122"/>
                <a:cs typeface="Aparajita" panose="020B0604020202020204" pitchFamily="34" charset="0"/>
              </a:rPr>
              <a:t> 9</a:t>
            </a:r>
          </a:p>
          <a:p>
            <a:pPr algn="ctr"/>
            <a:endParaRPr lang="en-US" altLang="zh-CN" sz="3200" dirty="0">
              <a:latin typeface="微软雅黑" panose="020B0503020204020204" pitchFamily="34" charset="-122"/>
              <a:cs typeface="Aparajita" panose="020B0604020202020204" pitchFamily="34" charset="0"/>
            </a:endParaRPr>
          </a:p>
          <a:p>
            <a:pPr algn="ctr"/>
            <a:endParaRPr lang="en-US" sz="3000" dirty="0">
              <a:latin typeface="微软雅黑" panose="020B0503020204020204" pitchFamily="34" charset="-122"/>
              <a:cs typeface="Aparajita" panose="020B0604020202020204" pitchFamily="34" charset="0"/>
            </a:endParaRPr>
          </a:p>
        </p:txBody>
      </p:sp>
      <p:sp>
        <p:nvSpPr>
          <p:cNvPr id="40" name="AutoShape 82"/>
          <p:cNvSpPr>
            <a:spLocks/>
          </p:cNvSpPr>
          <p:nvPr/>
        </p:nvSpPr>
        <p:spPr bwMode="auto">
          <a:xfrm>
            <a:off x="14341156" y="5320794"/>
            <a:ext cx="588231" cy="588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AutoShape 29"/>
          <p:cNvSpPr>
            <a:spLocks/>
          </p:cNvSpPr>
          <p:nvPr/>
        </p:nvSpPr>
        <p:spPr bwMode="auto">
          <a:xfrm>
            <a:off x="3744276" y="4495012"/>
            <a:ext cx="712107" cy="712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2" name="AutoShape 115"/>
          <p:cNvSpPr>
            <a:spLocks/>
          </p:cNvSpPr>
          <p:nvPr/>
        </p:nvSpPr>
        <p:spPr bwMode="auto">
          <a:xfrm>
            <a:off x="6390294" y="8755164"/>
            <a:ext cx="690276" cy="7595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4" name="AutoShape 66"/>
          <p:cNvSpPr>
            <a:spLocks/>
          </p:cNvSpPr>
          <p:nvPr/>
        </p:nvSpPr>
        <p:spPr bwMode="auto">
          <a:xfrm>
            <a:off x="19642827" y="5298096"/>
            <a:ext cx="588231" cy="58838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5" name="Group 44"/>
          <p:cNvGrpSpPr/>
          <p:nvPr/>
        </p:nvGrpSpPr>
        <p:grpSpPr>
          <a:xfrm>
            <a:off x="17065324" y="6713343"/>
            <a:ext cx="536274" cy="786174"/>
            <a:chOff x="1559893" y="2241774"/>
            <a:chExt cx="174947" cy="256404"/>
          </a:xfrm>
          <a:solidFill>
            <a:schemeClr val="bg1"/>
          </a:solidFill>
        </p:grpSpPr>
        <p:sp>
          <p:nvSpPr>
            <p:cNvPr id="46" name="Oval 49"/>
            <p:cNvSpPr>
              <a:spLocks noChangeArrowheads="1"/>
            </p:cNvSpPr>
            <p:nvPr/>
          </p:nvSpPr>
          <p:spPr bwMode="auto">
            <a:xfrm>
              <a:off x="1630705" y="2313975"/>
              <a:ext cx="16662" cy="166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7" name="Oval 50"/>
            <p:cNvSpPr>
              <a:spLocks noChangeArrowheads="1"/>
            </p:cNvSpPr>
            <p:nvPr/>
          </p:nvSpPr>
          <p:spPr bwMode="auto">
            <a:xfrm>
              <a:off x="1630705" y="2410242"/>
              <a:ext cx="16662"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8" name="Oval 51"/>
            <p:cNvSpPr>
              <a:spLocks noChangeArrowheads="1"/>
            </p:cNvSpPr>
            <p:nvPr/>
          </p:nvSpPr>
          <p:spPr bwMode="auto">
            <a:xfrm>
              <a:off x="1583960" y="2362108"/>
              <a:ext cx="15273"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9" name="Oval 52"/>
            <p:cNvSpPr>
              <a:spLocks noChangeArrowheads="1"/>
            </p:cNvSpPr>
            <p:nvPr/>
          </p:nvSpPr>
          <p:spPr bwMode="auto">
            <a:xfrm>
              <a:off x="1679301" y="2362108"/>
              <a:ext cx="16199"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0" name="Freeform 53"/>
            <p:cNvSpPr>
              <a:spLocks/>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1" name="Freeform 54"/>
            <p:cNvSpPr>
              <a:spLocks/>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2" name="Freeform 55"/>
            <p:cNvSpPr>
              <a:spLocks/>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3"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4" name="Freeform 57"/>
            <p:cNvSpPr>
              <a:spLocks/>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sp>
        <p:nvSpPr>
          <p:cNvPr id="55" name="Freeform 78"/>
          <p:cNvSpPr>
            <a:spLocks noEditPoints="1"/>
          </p:cNvSpPr>
          <p:nvPr/>
        </p:nvSpPr>
        <p:spPr bwMode="auto">
          <a:xfrm>
            <a:off x="8970194" y="5187547"/>
            <a:ext cx="810087" cy="7861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endParaRPr lang="id-ID" dirty="0">
              <a:latin typeface="微软雅黑" panose="020B0503020204020204" pitchFamily="34" charset="-122"/>
            </a:endParaRPr>
          </a:p>
        </p:txBody>
      </p:sp>
      <p:grpSp>
        <p:nvGrpSpPr>
          <p:cNvPr id="56" name="Group 55"/>
          <p:cNvGrpSpPr/>
          <p:nvPr/>
        </p:nvGrpSpPr>
        <p:grpSpPr>
          <a:xfrm>
            <a:off x="11629560" y="7631285"/>
            <a:ext cx="785969" cy="735086"/>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grpSp>
        <p:nvGrpSpPr>
          <p:cNvPr id="67" name="Group 66"/>
          <p:cNvGrpSpPr/>
          <p:nvPr/>
        </p:nvGrpSpPr>
        <p:grpSpPr>
          <a:xfrm>
            <a:off x="6008975" y="483017"/>
            <a:ext cx="12359700" cy="2079087"/>
            <a:chOff x="5988388" y="483017"/>
            <a:chExt cx="12359700" cy="2079087"/>
          </a:xfrm>
        </p:grpSpPr>
        <p:sp>
          <p:nvSpPr>
            <p:cNvPr id="68" name="TextBox 67"/>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tx2"/>
                  </a:solidFill>
                  <a:latin typeface="微软雅黑" panose="020B0503020204020204" pitchFamily="34" charset="-122"/>
                  <a:cs typeface="Aparajita" panose="020B0604020202020204" pitchFamily="34" charset="0"/>
                </a:rPr>
                <a:t>选择排序</a:t>
              </a:r>
              <a:endParaRPr lang="id-ID" sz="8000" b="1" dirty="0" smtClean="0">
                <a:solidFill>
                  <a:schemeClr val="tx2"/>
                </a:solidFill>
                <a:latin typeface="微软雅黑" panose="020B0503020204020204" pitchFamily="34" charset="-122"/>
                <a:cs typeface="Aparajita" panose="020B0604020202020204" pitchFamily="34" charset="0"/>
              </a:endParaRPr>
            </a:p>
          </p:txBody>
        </p:sp>
        <p:sp>
          <p:nvSpPr>
            <p:cNvPr id="69" name="Rectangle 68"/>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0" name="Subtitle 2"/>
            <p:cNvSpPr txBox="1">
              <a:spLocks/>
            </p:cNvSpPr>
            <p:nvPr/>
          </p:nvSpPr>
          <p:spPr>
            <a:xfrm>
              <a:off x="6361236" y="1634834"/>
              <a:ext cx="11655185" cy="839116"/>
            </a:xfrm>
            <a:prstGeom prst="rect">
              <a:avLst/>
            </a:prstGeom>
          </p:spPr>
          <p:txBody>
            <a:bodyPr vert="horz" lIns="217490" tIns="108745" rIns="217490" bIns="108745" rtlCol="0">
              <a:normAutofit fontScale="92500"/>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zh-CN" sz="3200" b="1" dirty="0">
                  <a:solidFill>
                    <a:schemeClr val="tx2">
                      <a:lumMod val="50000"/>
                    </a:schemeClr>
                  </a:solidFill>
                </a:rPr>
                <a:t>每次从待排序数组中选择出最小的数据，顺序放在数组的前面。</a:t>
              </a:r>
              <a:endParaRPr lang="en-US" altLang="zh-CN" sz="3200" dirty="0">
                <a:solidFill>
                  <a:schemeClr val="tx2">
                    <a:lumMod val="50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spTree>
    <p:extLst>
      <p:ext uri="{BB962C8B-B14F-4D97-AF65-F5344CB8AC3E}">
        <p14:creationId xmlns:p14="http://schemas.microsoft.com/office/powerpoint/2010/main" val="259309342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900" decel="100000" fill="hold"/>
                                        <p:tgtEl>
                                          <p:spTgt spid="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p:tgtEl>
                                          <p:spTgt spid="11"/>
                                        </p:tgtEl>
                                        <p:attrNameLst>
                                          <p:attrName>ppt_y</p:attrName>
                                        </p:attrNameLst>
                                      </p:cBhvr>
                                      <p:tavLst>
                                        <p:tav tm="0">
                                          <p:val>
                                            <p:strVal val="#ppt_y+#ppt_h*1.125000"/>
                                          </p:val>
                                        </p:tav>
                                        <p:tav tm="100000">
                                          <p:val>
                                            <p:strVal val="#ppt_y"/>
                                          </p:val>
                                        </p:tav>
                                      </p:tavLst>
                                    </p:anim>
                                    <p:animEffect transition="in" filter="wipe(up)">
                                      <p:cBhvr>
                                        <p:cTn id="29" dur="500"/>
                                        <p:tgtEl>
                                          <p:spTgt spid="1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par>
                          <p:cTn id="44" fill="hold">
                            <p:stCondLst>
                              <p:cond delay="4500"/>
                            </p:stCondLst>
                            <p:childTnLst>
                              <p:par>
                                <p:cTn id="45" presetID="12"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p:tgtEl>
                                          <p:spTgt spid="10"/>
                                        </p:tgtEl>
                                        <p:attrNameLst>
                                          <p:attrName>ppt_y</p:attrName>
                                        </p:attrNameLst>
                                      </p:cBhvr>
                                      <p:tavLst>
                                        <p:tav tm="0">
                                          <p:val>
                                            <p:strVal val="#ppt_y-#ppt_h*1.125000"/>
                                          </p:val>
                                        </p:tav>
                                        <p:tav tm="100000">
                                          <p:val>
                                            <p:strVal val="#ppt_y"/>
                                          </p:val>
                                        </p:tav>
                                      </p:tavLst>
                                    </p:anim>
                                    <p:animEffect transition="in" filter="wipe(down)">
                                      <p:cBhvr>
                                        <p:cTn id="48" dur="500"/>
                                        <p:tgtEl>
                                          <p:spTgt spid="10"/>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5500"/>
                            </p:stCondLst>
                            <p:childTnLst>
                              <p:par>
                                <p:cTn id="54" presetID="53" presetClass="entr" presetSubtype="16" fill="hold" grpId="0" nodeType="afterEffect">
                                  <p:stCondLst>
                                    <p:cond delay="0"/>
                                  </p:stCondLst>
                                  <p:childTnLst>
                                    <p:set>
                                      <p:cBhvr>
                                        <p:cTn id="55" dur="1" fill="hold">
                                          <p:stCondLst>
                                            <p:cond delay="0"/>
                                          </p:stCondLst>
                                        </p:cTn>
                                        <p:tgtEl>
                                          <p:spTgt spid="55"/>
                                        </p:tgtEl>
                                        <p:attrNameLst>
                                          <p:attrName>style.visibility</p:attrName>
                                        </p:attrNameLst>
                                      </p:cBhvr>
                                      <p:to>
                                        <p:strVal val="visible"/>
                                      </p:to>
                                    </p:set>
                                    <p:anim calcmode="lin" valueType="num">
                                      <p:cBhvr>
                                        <p:cTn id="56" dur="500" fill="hold"/>
                                        <p:tgtEl>
                                          <p:spTgt spid="55"/>
                                        </p:tgtEl>
                                        <p:attrNameLst>
                                          <p:attrName>ppt_w</p:attrName>
                                        </p:attrNameLst>
                                      </p:cBhvr>
                                      <p:tavLst>
                                        <p:tav tm="0">
                                          <p:val>
                                            <p:fltVal val="0"/>
                                          </p:val>
                                        </p:tav>
                                        <p:tav tm="100000">
                                          <p:val>
                                            <p:strVal val="#ppt_w"/>
                                          </p:val>
                                        </p:tav>
                                      </p:tavLst>
                                    </p:anim>
                                    <p:anim calcmode="lin" valueType="num">
                                      <p:cBhvr>
                                        <p:cTn id="57" dur="500" fill="hold"/>
                                        <p:tgtEl>
                                          <p:spTgt spid="55"/>
                                        </p:tgtEl>
                                        <p:attrNameLst>
                                          <p:attrName>ppt_h</p:attrName>
                                        </p:attrNameLst>
                                      </p:cBhvr>
                                      <p:tavLst>
                                        <p:tav tm="0">
                                          <p:val>
                                            <p:fltVal val="0"/>
                                          </p:val>
                                        </p:tav>
                                        <p:tav tm="100000">
                                          <p:val>
                                            <p:strVal val="#ppt_h"/>
                                          </p:val>
                                        </p:tav>
                                      </p:tavLst>
                                    </p:anim>
                                    <p:animEffect transition="in" filter="fade">
                                      <p:cBhvr>
                                        <p:cTn id="58" dur="500"/>
                                        <p:tgtEl>
                                          <p:spTgt spid="55"/>
                                        </p:tgtEl>
                                      </p:cBhvr>
                                    </p:animEffect>
                                  </p:childTnLst>
                                </p:cTn>
                              </p:par>
                            </p:childTnLst>
                          </p:cTn>
                        </p:par>
                        <p:par>
                          <p:cTn id="59" fill="hold">
                            <p:stCondLst>
                              <p:cond delay="6000"/>
                            </p:stCondLst>
                            <p:childTnLst>
                              <p:par>
                                <p:cTn id="60" presetID="10" presetClass="entr" presetSubtype="0"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par>
                          <p:cTn id="63" fill="hold">
                            <p:stCondLst>
                              <p:cond delay="6500"/>
                            </p:stCondLst>
                            <p:childTnLst>
                              <p:par>
                                <p:cTn id="64" presetID="12" presetClass="entr" presetSubtype="4" fill="hold" grpId="0" nodeType="after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additive="base">
                                        <p:cTn id="66" dur="500"/>
                                        <p:tgtEl>
                                          <p:spTgt spid="9"/>
                                        </p:tgtEl>
                                        <p:attrNameLst>
                                          <p:attrName>ppt_y</p:attrName>
                                        </p:attrNameLst>
                                      </p:cBhvr>
                                      <p:tavLst>
                                        <p:tav tm="0">
                                          <p:val>
                                            <p:strVal val="#ppt_y+#ppt_h*1.125000"/>
                                          </p:val>
                                        </p:tav>
                                        <p:tav tm="100000">
                                          <p:val>
                                            <p:strVal val="#ppt_y"/>
                                          </p:val>
                                        </p:tav>
                                      </p:tavLst>
                                    </p:anim>
                                    <p:animEffect transition="in" filter="wipe(up)">
                                      <p:cBhvr>
                                        <p:cTn id="67" dur="500"/>
                                        <p:tgtEl>
                                          <p:spTgt spid="9"/>
                                        </p:tgtEl>
                                      </p:cBhvr>
                                    </p:animEffect>
                                  </p:childTnLst>
                                </p:cTn>
                              </p:par>
                            </p:childTnLst>
                          </p:cTn>
                        </p:par>
                        <p:par>
                          <p:cTn id="68" fill="hold">
                            <p:stCondLst>
                              <p:cond delay="70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par>
                          <p:cTn id="72" fill="hold">
                            <p:stCondLst>
                              <p:cond delay="7500"/>
                            </p:stCondLst>
                            <p:childTnLst>
                              <p:par>
                                <p:cTn id="73" presetID="53" presetClass="entr" presetSubtype="16" fill="hold" nodeType="afterEffect">
                                  <p:stCondLst>
                                    <p:cond delay="0"/>
                                  </p:stCondLst>
                                  <p:childTnLst>
                                    <p:set>
                                      <p:cBhvr>
                                        <p:cTn id="74" dur="1" fill="hold">
                                          <p:stCondLst>
                                            <p:cond delay="0"/>
                                          </p:stCondLst>
                                        </p:cTn>
                                        <p:tgtEl>
                                          <p:spTgt spid="56"/>
                                        </p:tgtEl>
                                        <p:attrNameLst>
                                          <p:attrName>style.visibility</p:attrName>
                                        </p:attrNameLst>
                                      </p:cBhvr>
                                      <p:to>
                                        <p:strVal val="visible"/>
                                      </p:to>
                                    </p:set>
                                    <p:anim calcmode="lin" valueType="num">
                                      <p:cBhvr>
                                        <p:cTn id="75" dur="500" fill="hold"/>
                                        <p:tgtEl>
                                          <p:spTgt spid="56"/>
                                        </p:tgtEl>
                                        <p:attrNameLst>
                                          <p:attrName>ppt_w</p:attrName>
                                        </p:attrNameLst>
                                      </p:cBhvr>
                                      <p:tavLst>
                                        <p:tav tm="0">
                                          <p:val>
                                            <p:fltVal val="0"/>
                                          </p:val>
                                        </p:tav>
                                        <p:tav tm="100000">
                                          <p:val>
                                            <p:strVal val="#ppt_w"/>
                                          </p:val>
                                        </p:tav>
                                      </p:tavLst>
                                    </p:anim>
                                    <p:anim calcmode="lin" valueType="num">
                                      <p:cBhvr>
                                        <p:cTn id="76" dur="500" fill="hold"/>
                                        <p:tgtEl>
                                          <p:spTgt spid="56"/>
                                        </p:tgtEl>
                                        <p:attrNameLst>
                                          <p:attrName>ppt_h</p:attrName>
                                        </p:attrNameLst>
                                      </p:cBhvr>
                                      <p:tavLst>
                                        <p:tav tm="0">
                                          <p:val>
                                            <p:fltVal val="0"/>
                                          </p:val>
                                        </p:tav>
                                        <p:tav tm="100000">
                                          <p:val>
                                            <p:strVal val="#ppt_h"/>
                                          </p:val>
                                        </p:tav>
                                      </p:tavLst>
                                    </p:anim>
                                    <p:animEffect transition="in" filter="fade">
                                      <p:cBhvr>
                                        <p:cTn id="77" dur="500"/>
                                        <p:tgtEl>
                                          <p:spTgt spid="56"/>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childTnLst>
                          </p:cTn>
                        </p:par>
                        <p:par>
                          <p:cTn id="82" fill="hold">
                            <p:stCondLst>
                              <p:cond delay="8500"/>
                            </p:stCondLst>
                            <p:childTnLst>
                              <p:par>
                                <p:cTn id="83" presetID="12" presetClass="entr" presetSubtype="1" fill="hold" grpId="0" nodeType="after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p:tgtEl>
                                          <p:spTgt spid="8"/>
                                        </p:tgtEl>
                                        <p:attrNameLst>
                                          <p:attrName>ppt_y</p:attrName>
                                        </p:attrNameLst>
                                      </p:cBhvr>
                                      <p:tavLst>
                                        <p:tav tm="0">
                                          <p:val>
                                            <p:strVal val="#ppt_y-#ppt_h*1.125000"/>
                                          </p:val>
                                        </p:tav>
                                        <p:tav tm="100000">
                                          <p:val>
                                            <p:strVal val="#ppt_y"/>
                                          </p:val>
                                        </p:tav>
                                      </p:tavLst>
                                    </p:anim>
                                    <p:animEffect transition="in" filter="wipe(down)">
                                      <p:cBhvr>
                                        <p:cTn id="86" dur="500"/>
                                        <p:tgtEl>
                                          <p:spTgt spid="8"/>
                                        </p:tgtEl>
                                      </p:cBhvr>
                                    </p:animEffect>
                                  </p:childTnLst>
                                </p:cTn>
                              </p:par>
                            </p:childTnLst>
                          </p:cTn>
                        </p:par>
                        <p:par>
                          <p:cTn id="87" fill="hold">
                            <p:stCondLst>
                              <p:cond delay="9000"/>
                            </p:stCondLst>
                            <p:childTnLst>
                              <p:par>
                                <p:cTn id="88" presetID="10" presetClass="entr" presetSubtype="0" fill="hold" nodeType="after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childTnLst>
                          </p:cTn>
                        </p:par>
                        <p:par>
                          <p:cTn id="91" fill="hold">
                            <p:stCondLst>
                              <p:cond delay="9500"/>
                            </p:stCondLst>
                            <p:childTnLst>
                              <p:par>
                                <p:cTn id="92" presetID="53" presetClass="entr" presetSubtype="16" fill="hold" grpId="0" nodeType="afterEffect">
                                  <p:stCondLst>
                                    <p:cond delay="0"/>
                                  </p:stCondLst>
                                  <p:childTnLst>
                                    <p:set>
                                      <p:cBhvr>
                                        <p:cTn id="93" dur="1" fill="hold">
                                          <p:stCondLst>
                                            <p:cond delay="0"/>
                                          </p:stCondLst>
                                        </p:cTn>
                                        <p:tgtEl>
                                          <p:spTgt spid="40"/>
                                        </p:tgtEl>
                                        <p:attrNameLst>
                                          <p:attrName>style.visibility</p:attrName>
                                        </p:attrNameLst>
                                      </p:cBhvr>
                                      <p:to>
                                        <p:strVal val="visible"/>
                                      </p:to>
                                    </p:set>
                                    <p:anim calcmode="lin" valueType="num">
                                      <p:cBhvr>
                                        <p:cTn id="94" dur="500" fill="hold"/>
                                        <p:tgtEl>
                                          <p:spTgt spid="40"/>
                                        </p:tgtEl>
                                        <p:attrNameLst>
                                          <p:attrName>ppt_w</p:attrName>
                                        </p:attrNameLst>
                                      </p:cBhvr>
                                      <p:tavLst>
                                        <p:tav tm="0">
                                          <p:val>
                                            <p:fltVal val="0"/>
                                          </p:val>
                                        </p:tav>
                                        <p:tav tm="100000">
                                          <p:val>
                                            <p:strVal val="#ppt_w"/>
                                          </p:val>
                                        </p:tav>
                                      </p:tavLst>
                                    </p:anim>
                                    <p:anim calcmode="lin" valueType="num">
                                      <p:cBhvr>
                                        <p:cTn id="95" dur="500" fill="hold"/>
                                        <p:tgtEl>
                                          <p:spTgt spid="40"/>
                                        </p:tgtEl>
                                        <p:attrNameLst>
                                          <p:attrName>ppt_h</p:attrName>
                                        </p:attrNameLst>
                                      </p:cBhvr>
                                      <p:tavLst>
                                        <p:tav tm="0">
                                          <p:val>
                                            <p:fltVal val="0"/>
                                          </p:val>
                                        </p:tav>
                                        <p:tav tm="100000">
                                          <p:val>
                                            <p:strVal val="#ppt_h"/>
                                          </p:val>
                                        </p:tav>
                                      </p:tavLst>
                                    </p:anim>
                                    <p:animEffect transition="in" filter="fade">
                                      <p:cBhvr>
                                        <p:cTn id="96" dur="500"/>
                                        <p:tgtEl>
                                          <p:spTgt spid="40"/>
                                        </p:tgtEl>
                                      </p:cBhvr>
                                    </p:animEffect>
                                  </p:childTnLst>
                                </p:cTn>
                              </p:par>
                            </p:childTnLst>
                          </p:cTn>
                        </p:par>
                        <p:par>
                          <p:cTn id="97" fill="hold">
                            <p:stCondLst>
                              <p:cond delay="10000"/>
                            </p:stCondLst>
                            <p:childTnLst>
                              <p:par>
                                <p:cTn id="98" presetID="10" presetClass="entr" presetSubtype="0" fill="hold" grpId="0" nodeType="after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childTnLst>
                          </p:cTn>
                        </p:par>
                        <p:par>
                          <p:cTn id="101" fill="hold">
                            <p:stCondLst>
                              <p:cond delay="10500"/>
                            </p:stCondLst>
                            <p:childTnLst>
                              <p:par>
                                <p:cTn id="102" presetID="12" presetClass="entr" presetSubtype="4" fill="hold" grpId="0" nodeType="afterEffect">
                                  <p:stCondLst>
                                    <p:cond delay="0"/>
                                  </p:stCondLst>
                                  <p:childTnLst>
                                    <p:set>
                                      <p:cBhvr>
                                        <p:cTn id="103" dur="1" fill="hold">
                                          <p:stCondLst>
                                            <p:cond delay="0"/>
                                          </p:stCondLst>
                                        </p:cTn>
                                        <p:tgtEl>
                                          <p:spTgt spid="7"/>
                                        </p:tgtEl>
                                        <p:attrNameLst>
                                          <p:attrName>style.visibility</p:attrName>
                                        </p:attrNameLst>
                                      </p:cBhvr>
                                      <p:to>
                                        <p:strVal val="visible"/>
                                      </p:to>
                                    </p:set>
                                    <p:anim calcmode="lin" valueType="num">
                                      <p:cBhvr additive="base">
                                        <p:cTn id="104" dur="500"/>
                                        <p:tgtEl>
                                          <p:spTgt spid="7"/>
                                        </p:tgtEl>
                                        <p:attrNameLst>
                                          <p:attrName>ppt_y</p:attrName>
                                        </p:attrNameLst>
                                      </p:cBhvr>
                                      <p:tavLst>
                                        <p:tav tm="0">
                                          <p:val>
                                            <p:strVal val="#ppt_y+#ppt_h*1.125000"/>
                                          </p:val>
                                        </p:tav>
                                        <p:tav tm="100000">
                                          <p:val>
                                            <p:strVal val="#ppt_y"/>
                                          </p:val>
                                        </p:tav>
                                      </p:tavLst>
                                    </p:anim>
                                    <p:animEffect transition="in" filter="wipe(up)">
                                      <p:cBhvr>
                                        <p:cTn id="105" dur="500"/>
                                        <p:tgtEl>
                                          <p:spTgt spid="7"/>
                                        </p:tgtEl>
                                      </p:cBhvr>
                                    </p:animEffect>
                                  </p:childTnLst>
                                </p:cTn>
                              </p:par>
                            </p:childTnLst>
                          </p:cTn>
                        </p:par>
                        <p:par>
                          <p:cTn id="106" fill="hold">
                            <p:stCondLst>
                              <p:cond delay="11000"/>
                            </p:stCondLst>
                            <p:childTnLst>
                              <p:par>
                                <p:cTn id="107" presetID="10" presetClass="entr" presetSubtype="0" fill="hold" grpId="0" nodeType="after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fade">
                                      <p:cBhvr>
                                        <p:cTn id="109" dur="500"/>
                                        <p:tgtEl>
                                          <p:spTgt spid="28"/>
                                        </p:tgtEl>
                                      </p:cBhvr>
                                    </p:animEffect>
                                  </p:childTnLst>
                                </p:cTn>
                              </p:par>
                            </p:childTnLst>
                          </p:cTn>
                        </p:par>
                        <p:par>
                          <p:cTn id="110" fill="hold">
                            <p:stCondLst>
                              <p:cond delay="11500"/>
                            </p:stCondLst>
                            <p:childTnLst>
                              <p:par>
                                <p:cTn id="111" presetID="53" presetClass="entr" presetSubtype="16" fill="hold" nodeType="afterEffect">
                                  <p:stCondLst>
                                    <p:cond delay="0"/>
                                  </p:stCondLst>
                                  <p:childTnLst>
                                    <p:set>
                                      <p:cBhvr>
                                        <p:cTn id="112" dur="1" fill="hold">
                                          <p:stCondLst>
                                            <p:cond delay="0"/>
                                          </p:stCondLst>
                                        </p:cTn>
                                        <p:tgtEl>
                                          <p:spTgt spid="45"/>
                                        </p:tgtEl>
                                        <p:attrNameLst>
                                          <p:attrName>style.visibility</p:attrName>
                                        </p:attrNameLst>
                                      </p:cBhvr>
                                      <p:to>
                                        <p:strVal val="visible"/>
                                      </p:to>
                                    </p:set>
                                    <p:anim calcmode="lin" valueType="num">
                                      <p:cBhvr>
                                        <p:cTn id="113" dur="500" fill="hold"/>
                                        <p:tgtEl>
                                          <p:spTgt spid="45"/>
                                        </p:tgtEl>
                                        <p:attrNameLst>
                                          <p:attrName>ppt_w</p:attrName>
                                        </p:attrNameLst>
                                      </p:cBhvr>
                                      <p:tavLst>
                                        <p:tav tm="0">
                                          <p:val>
                                            <p:fltVal val="0"/>
                                          </p:val>
                                        </p:tav>
                                        <p:tav tm="100000">
                                          <p:val>
                                            <p:strVal val="#ppt_w"/>
                                          </p:val>
                                        </p:tav>
                                      </p:tavLst>
                                    </p:anim>
                                    <p:anim calcmode="lin" valueType="num">
                                      <p:cBhvr>
                                        <p:cTn id="114" dur="500" fill="hold"/>
                                        <p:tgtEl>
                                          <p:spTgt spid="45"/>
                                        </p:tgtEl>
                                        <p:attrNameLst>
                                          <p:attrName>ppt_h</p:attrName>
                                        </p:attrNameLst>
                                      </p:cBhvr>
                                      <p:tavLst>
                                        <p:tav tm="0">
                                          <p:val>
                                            <p:fltVal val="0"/>
                                          </p:val>
                                        </p:tav>
                                        <p:tav tm="100000">
                                          <p:val>
                                            <p:strVal val="#ppt_h"/>
                                          </p:val>
                                        </p:tav>
                                      </p:tavLst>
                                    </p:anim>
                                    <p:animEffect transition="in" filter="fade">
                                      <p:cBhvr>
                                        <p:cTn id="115" dur="500"/>
                                        <p:tgtEl>
                                          <p:spTgt spid="45"/>
                                        </p:tgtEl>
                                      </p:cBhvr>
                                    </p:animEffect>
                                  </p:childTnLst>
                                </p:cTn>
                              </p:par>
                            </p:childTnLst>
                          </p:cTn>
                        </p:par>
                        <p:par>
                          <p:cTn id="116" fill="hold">
                            <p:stCondLst>
                              <p:cond delay="12000"/>
                            </p:stCondLst>
                            <p:childTnLst>
                              <p:par>
                                <p:cTn id="117" presetID="10" presetClass="entr" presetSubtype="0"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childTnLst>
                          </p:cTn>
                        </p:par>
                        <p:par>
                          <p:cTn id="120" fill="hold">
                            <p:stCondLst>
                              <p:cond delay="12500"/>
                            </p:stCondLst>
                            <p:childTnLst>
                              <p:par>
                                <p:cTn id="121" presetID="12" presetClass="entr" presetSubtype="4" fill="hold" grpId="0" nodeType="afterEffect">
                                  <p:stCondLst>
                                    <p:cond delay="0"/>
                                  </p:stCondLst>
                                  <p:childTnLst>
                                    <p:set>
                                      <p:cBhvr>
                                        <p:cTn id="122" dur="1" fill="hold">
                                          <p:stCondLst>
                                            <p:cond delay="0"/>
                                          </p:stCondLst>
                                        </p:cTn>
                                        <p:tgtEl>
                                          <p:spTgt spid="6"/>
                                        </p:tgtEl>
                                        <p:attrNameLst>
                                          <p:attrName>style.visibility</p:attrName>
                                        </p:attrNameLst>
                                      </p:cBhvr>
                                      <p:to>
                                        <p:strVal val="visible"/>
                                      </p:to>
                                    </p:set>
                                    <p:anim calcmode="lin" valueType="num">
                                      <p:cBhvr additive="base">
                                        <p:cTn id="123" dur="500"/>
                                        <p:tgtEl>
                                          <p:spTgt spid="6"/>
                                        </p:tgtEl>
                                        <p:attrNameLst>
                                          <p:attrName>ppt_y</p:attrName>
                                        </p:attrNameLst>
                                      </p:cBhvr>
                                      <p:tavLst>
                                        <p:tav tm="0">
                                          <p:val>
                                            <p:strVal val="#ppt_y+#ppt_h*1.125000"/>
                                          </p:val>
                                        </p:tav>
                                        <p:tav tm="100000">
                                          <p:val>
                                            <p:strVal val="#ppt_y"/>
                                          </p:val>
                                        </p:tav>
                                      </p:tavLst>
                                    </p:anim>
                                    <p:animEffect transition="in" filter="wipe(up)">
                                      <p:cBhvr>
                                        <p:cTn id="124" dur="500"/>
                                        <p:tgtEl>
                                          <p:spTgt spid="6"/>
                                        </p:tgtEl>
                                      </p:cBhvr>
                                    </p:animEffect>
                                  </p:childTnLst>
                                </p:cTn>
                              </p:par>
                            </p:childTnLst>
                          </p:cTn>
                        </p:par>
                        <p:par>
                          <p:cTn id="125" fill="hold">
                            <p:stCondLst>
                              <p:cond delay="13000"/>
                            </p:stCondLst>
                            <p:childTnLst>
                              <p:par>
                                <p:cTn id="126" presetID="10" presetClass="entr" presetSubtype="0"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fade">
                                      <p:cBhvr>
                                        <p:cTn id="128" dur="500"/>
                                        <p:tgtEl>
                                          <p:spTgt spid="25"/>
                                        </p:tgtEl>
                                      </p:cBhvr>
                                    </p:animEffect>
                                  </p:childTnLst>
                                </p:cTn>
                              </p:par>
                            </p:childTnLst>
                          </p:cTn>
                        </p:par>
                        <p:par>
                          <p:cTn id="129" fill="hold">
                            <p:stCondLst>
                              <p:cond delay="13500"/>
                            </p:stCondLst>
                            <p:childTnLst>
                              <p:par>
                                <p:cTn id="130" presetID="53" presetClass="entr" presetSubtype="16" fill="hold" grpId="0" nodeType="afterEffect">
                                  <p:stCondLst>
                                    <p:cond delay="0"/>
                                  </p:stCondLst>
                                  <p:childTnLst>
                                    <p:set>
                                      <p:cBhvr>
                                        <p:cTn id="131" dur="1" fill="hold">
                                          <p:stCondLst>
                                            <p:cond delay="0"/>
                                          </p:stCondLst>
                                        </p:cTn>
                                        <p:tgtEl>
                                          <p:spTgt spid="44"/>
                                        </p:tgtEl>
                                        <p:attrNameLst>
                                          <p:attrName>style.visibility</p:attrName>
                                        </p:attrNameLst>
                                      </p:cBhvr>
                                      <p:to>
                                        <p:strVal val="visible"/>
                                      </p:to>
                                    </p:set>
                                    <p:anim calcmode="lin" valueType="num">
                                      <p:cBhvr>
                                        <p:cTn id="132" dur="500" fill="hold"/>
                                        <p:tgtEl>
                                          <p:spTgt spid="44"/>
                                        </p:tgtEl>
                                        <p:attrNameLst>
                                          <p:attrName>ppt_w</p:attrName>
                                        </p:attrNameLst>
                                      </p:cBhvr>
                                      <p:tavLst>
                                        <p:tav tm="0">
                                          <p:val>
                                            <p:fltVal val="0"/>
                                          </p:val>
                                        </p:tav>
                                        <p:tav tm="100000">
                                          <p:val>
                                            <p:strVal val="#ppt_w"/>
                                          </p:val>
                                        </p:tav>
                                      </p:tavLst>
                                    </p:anim>
                                    <p:anim calcmode="lin" valueType="num">
                                      <p:cBhvr>
                                        <p:cTn id="133" dur="500" fill="hold"/>
                                        <p:tgtEl>
                                          <p:spTgt spid="44"/>
                                        </p:tgtEl>
                                        <p:attrNameLst>
                                          <p:attrName>ppt_h</p:attrName>
                                        </p:attrNameLst>
                                      </p:cBhvr>
                                      <p:tavLst>
                                        <p:tav tm="0">
                                          <p:val>
                                            <p:fltVal val="0"/>
                                          </p:val>
                                        </p:tav>
                                        <p:tav tm="100000">
                                          <p:val>
                                            <p:strVal val="#ppt_h"/>
                                          </p:val>
                                        </p:tav>
                                      </p:tavLst>
                                    </p:anim>
                                    <p:animEffect transition="in" filter="fade">
                                      <p:cBhvr>
                                        <p:cTn id="134" dur="500"/>
                                        <p:tgtEl>
                                          <p:spTgt spid="44"/>
                                        </p:tgtEl>
                                      </p:cBhvr>
                                    </p:animEffect>
                                  </p:childTnLst>
                                </p:cTn>
                              </p:par>
                            </p:childTnLst>
                          </p:cTn>
                        </p:par>
                        <p:par>
                          <p:cTn id="135" fill="hold">
                            <p:stCondLst>
                              <p:cond delay="14000"/>
                            </p:stCondLst>
                            <p:childTnLst>
                              <p:par>
                                <p:cTn id="136" presetID="10" presetClass="entr" presetSubtype="0" fill="hold" grpId="0" nodeType="after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6" grpId="0" animBg="1"/>
      <p:bldP spid="19" grpId="0" animBg="1"/>
      <p:bldP spid="25" grpId="0" animBg="1"/>
      <p:bldP spid="28" grpId="0" animBg="1"/>
      <p:bldP spid="31" grpId="0" animBg="1"/>
      <p:bldP spid="33" grpId="0"/>
      <p:bldP spid="34" grpId="0"/>
      <p:bldP spid="35" grpId="0"/>
      <p:bldP spid="36" grpId="0"/>
      <p:bldP spid="37" grpId="0"/>
      <p:bldP spid="38" grpId="0"/>
      <p:bldP spid="39" grpId="0"/>
      <p:bldP spid="40" grpId="0" animBg="1"/>
      <p:bldP spid="41" grpId="0" animBg="1"/>
      <p:bldP spid="42" grpId="0" animBg="1"/>
      <p:bldP spid="44" grpId="0" animBg="1"/>
      <p:bldP spid="5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1" b="91"/>
          <a:stretch>
            <a:fillRect/>
          </a:stretch>
        </p:blipFill>
        <p:spPr>
          <a:xfrm>
            <a:off x="0" y="0"/>
            <a:ext cx="24428450" cy="13716000"/>
          </a:xfrm>
        </p:spPr>
      </p:pic>
      <p:sp>
        <p:nvSpPr>
          <p:cNvPr id="13" name="Rectangle 12"/>
          <p:cNvSpPr>
            <a:spLocks noChangeAspect="1"/>
          </p:cNvSpPr>
          <p:nvPr/>
        </p:nvSpPr>
        <p:spPr>
          <a:xfrm rot="16200000">
            <a:off x="-288759" y="217725"/>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0" name="Rectangle 9"/>
          <p:cNvSpPr>
            <a:spLocks noChangeAspect="1"/>
          </p:cNvSpPr>
          <p:nvPr/>
        </p:nvSpPr>
        <p:spPr>
          <a:xfrm rot="16200000">
            <a:off x="11961826" y="1296973"/>
            <a:ext cx="13763601" cy="11169650"/>
          </a:xfrm>
          <a:prstGeom prst="rect">
            <a:avLst/>
          </a:prstGeom>
          <a:solidFill>
            <a:schemeClr val="accent6">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grpSp>
        <p:nvGrpSpPr>
          <p:cNvPr id="15" name="Group 14"/>
          <p:cNvGrpSpPr/>
          <p:nvPr/>
        </p:nvGrpSpPr>
        <p:grpSpPr>
          <a:xfrm>
            <a:off x="13814655" y="3440901"/>
            <a:ext cx="9710435" cy="1280569"/>
            <a:chOff x="1477439" y="3949429"/>
            <a:chExt cx="10984480" cy="1280569"/>
          </a:xfrm>
        </p:grpSpPr>
        <p:sp>
          <p:nvSpPr>
            <p:cNvPr id="16" name="Title 20"/>
            <p:cNvSpPr txBox="1">
              <a:spLocks/>
            </p:cNvSpPr>
            <p:nvPr/>
          </p:nvSpPr>
          <p:spPr>
            <a:xfrm>
              <a:off x="1477439" y="3949429"/>
              <a:ext cx="9350881" cy="492443"/>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3200" b="1" dirty="0">
                  <a:solidFill>
                    <a:schemeClr val="bg1"/>
                  </a:solidFill>
                  <a:latin typeface="微软雅黑" panose="020B0503020204020204" pitchFamily="34" charset="-122"/>
                  <a:cs typeface="Aparajita" panose="020B0604020202020204" pitchFamily="34" charset="0"/>
                </a:rPr>
                <a:t>效率</a:t>
              </a:r>
              <a:endParaRPr lang="en-US" sz="3200" b="1" dirty="0">
                <a:solidFill>
                  <a:schemeClr val="bg1"/>
                </a:solidFill>
                <a:latin typeface="微软雅黑" panose="020B0503020204020204" pitchFamily="34" charset="-122"/>
                <a:cs typeface="Aparajita" panose="020B0604020202020204" pitchFamily="34" charset="0"/>
              </a:endParaRPr>
            </a:p>
          </p:txBody>
        </p:sp>
        <p:sp>
          <p:nvSpPr>
            <p:cNvPr id="17" name="Title 20"/>
            <p:cNvSpPr txBox="1">
              <a:spLocks/>
            </p:cNvSpPr>
            <p:nvPr/>
          </p:nvSpPr>
          <p:spPr>
            <a:xfrm>
              <a:off x="1499718" y="4491391"/>
              <a:ext cx="10962201" cy="73860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3200" b="1" dirty="0">
                  <a:solidFill>
                    <a:schemeClr val="bg1"/>
                  </a:solidFill>
                </a:rPr>
                <a:t>T(n)=1+2+3+…+</a:t>
              </a:r>
              <a:r>
                <a:rPr lang="en-US" altLang="zh-CN" sz="3200" b="1" dirty="0" smtClean="0">
                  <a:solidFill>
                    <a:schemeClr val="bg1"/>
                  </a:solidFill>
                </a:rPr>
                <a:t>n-1=n(n-1)/2 </a:t>
              </a:r>
              <a:r>
                <a:rPr lang="zh-CN" altLang="zh-CN" sz="3200" b="1" dirty="0" smtClean="0">
                  <a:solidFill>
                    <a:schemeClr val="bg1"/>
                  </a:solidFill>
                </a:rPr>
                <a:t>∈</a:t>
              </a:r>
              <a:r>
                <a:rPr lang="en-US" altLang="zh-CN" sz="3200" b="1" dirty="0">
                  <a:solidFill>
                    <a:schemeClr val="bg1"/>
                  </a:solidFill>
                </a:rPr>
                <a:t>O(n</a:t>
              </a:r>
              <a:r>
                <a:rPr lang="en-US" altLang="zh-CN" sz="3200" b="1" baseline="30000" dirty="0">
                  <a:solidFill>
                    <a:schemeClr val="bg1"/>
                  </a:solidFill>
                </a:rPr>
                <a:t>2</a:t>
              </a:r>
              <a:r>
                <a:rPr lang="en-US" altLang="zh-CN" sz="3200" b="1" dirty="0">
                  <a:solidFill>
                    <a:schemeClr val="bg1"/>
                  </a:solidFill>
                </a:rPr>
                <a:t>)</a:t>
              </a:r>
              <a:endParaRPr lang="zh-CN" altLang="zh-CN" sz="3200" dirty="0">
                <a:solidFill>
                  <a:schemeClr val="bg1"/>
                </a:solidFill>
              </a:endParaRPr>
            </a:p>
          </p:txBody>
        </p:sp>
      </p:grpSp>
      <p:grpSp>
        <p:nvGrpSpPr>
          <p:cNvPr id="22" name="Group 21"/>
          <p:cNvGrpSpPr/>
          <p:nvPr/>
        </p:nvGrpSpPr>
        <p:grpSpPr>
          <a:xfrm>
            <a:off x="14119455" y="5261531"/>
            <a:ext cx="9203797" cy="1109085"/>
            <a:chOff x="2366663" y="4244581"/>
            <a:chExt cx="9203797" cy="1109084"/>
          </a:xfrm>
        </p:grpSpPr>
        <p:sp>
          <p:nvSpPr>
            <p:cNvPr id="27" name="Title 20"/>
            <p:cNvSpPr txBox="1">
              <a:spLocks/>
            </p:cNvSpPr>
            <p:nvPr/>
          </p:nvSpPr>
          <p:spPr>
            <a:xfrm>
              <a:off x="3643818" y="4738168"/>
              <a:ext cx="7926642" cy="61549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zh-CN" sz="2400" dirty="0">
                  <a:solidFill>
                    <a:schemeClr val="bg1"/>
                  </a:solidFill>
                </a:rPr>
                <a:t>第一次选择：在</a:t>
              </a:r>
              <a:r>
                <a:rPr lang="en-US" altLang="zh-CN" sz="2400" dirty="0">
                  <a:solidFill>
                    <a:schemeClr val="bg1"/>
                  </a:solidFill>
                </a:rPr>
                <a:t>n</a:t>
              </a:r>
              <a:r>
                <a:rPr lang="zh-CN" altLang="zh-CN" sz="2400" dirty="0">
                  <a:solidFill>
                    <a:schemeClr val="bg1"/>
                  </a:solidFill>
                </a:rPr>
                <a:t>个数中找到最小的数字，比较</a:t>
              </a:r>
              <a:r>
                <a:rPr lang="en-US" altLang="zh-CN" sz="2400" dirty="0">
                  <a:solidFill>
                    <a:schemeClr val="bg1"/>
                  </a:solidFill>
                </a:rPr>
                <a:t>n-1</a:t>
              </a:r>
              <a:r>
                <a:rPr lang="zh-CN" altLang="zh-CN" sz="2400" dirty="0">
                  <a:solidFill>
                    <a:schemeClr val="bg1"/>
                  </a:solidFill>
                </a:rPr>
                <a:t>次</a:t>
              </a:r>
            </a:p>
          </p:txBody>
        </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8" name="Group 27"/>
          <p:cNvGrpSpPr/>
          <p:nvPr/>
        </p:nvGrpSpPr>
        <p:grpSpPr>
          <a:xfrm>
            <a:off x="14119455" y="10062317"/>
            <a:ext cx="9203797" cy="1071018"/>
            <a:chOff x="2366663" y="9023088"/>
            <a:chExt cx="9203798" cy="1071017"/>
          </a:xfrm>
        </p:grpSpPr>
        <p:sp>
          <p:nvSpPr>
            <p:cNvPr id="33" name="Title 20"/>
            <p:cNvSpPr txBox="1">
              <a:spLocks/>
            </p:cNvSpPr>
            <p:nvPr/>
          </p:nvSpPr>
          <p:spPr>
            <a:xfrm>
              <a:off x="3620958" y="9382837"/>
              <a:ext cx="7949503" cy="675513"/>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zh-CN" altLang="zh-CN" sz="2400" dirty="0">
                  <a:solidFill>
                    <a:schemeClr val="bg1"/>
                  </a:solidFill>
                </a:rPr>
                <a:t>第</a:t>
              </a:r>
              <a:r>
                <a:rPr lang="en-US" altLang="zh-CN" sz="2400" dirty="0">
                  <a:solidFill>
                    <a:schemeClr val="bg1"/>
                  </a:solidFill>
                </a:rPr>
                <a:t>n-1</a:t>
              </a:r>
              <a:r>
                <a:rPr lang="zh-CN" altLang="zh-CN" sz="2400" dirty="0">
                  <a:solidFill>
                    <a:schemeClr val="bg1"/>
                  </a:solidFill>
                </a:rPr>
                <a:t>次选择：在</a:t>
              </a:r>
              <a:r>
                <a:rPr lang="en-US" altLang="zh-CN" sz="2400" dirty="0">
                  <a:solidFill>
                    <a:schemeClr val="bg1"/>
                  </a:solidFill>
                </a:rPr>
                <a:t>2</a:t>
              </a:r>
              <a:r>
                <a:rPr lang="zh-CN" altLang="zh-CN" sz="2400" dirty="0">
                  <a:solidFill>
                    <a:schemeClr val="bg1"/>
                  </a:solidFill>
                </a:rPr>
                <a:t>个数中找到最小的数字，比较</a:t>
              </a:r>
              <a:r>
                <a:rPr lang="en-US" altLang="zh-CN" sz="2400" dirty="0">
                  <a:solidFill>
                    <a:schemeClr val="bg1"/>
                  </a:solidFill>
                </a:rPr>
                <a:t>1</a:t>
              </a:r>
              <a:r>
                <a:rPr lang="zh-CN" altLang="zh-CN" sz="2400" dirty="0">
                  <a:solidFill>
                    <a:schemeClr val="bg1"/>
                  </a:solidFill>
                </a:rPr>
                <a:t>次</a:t>
              </a:r>
              <a:endParaRPr lang="en-US" sz="2400" dirty="0">
                <a:solidFill>
                  <a:schemeClr val="bg1"/>
                </a:solidFill>
                <a:latin typeface="微软雅黑" panose="020B0503020204020204" pitchFamily="34" charset="-122"/>
                <a:cs typeface="Aparajita" panose="020B0604020202020204" pitchFamily="34" charset="0"/>
              </a:endParaRPr>
            </a:p>
          </p:txBody>
        </p:sp>
        <p:sp>
          <p:nvSpPr>
            <p:cNvPr id="30" name="Rectangle 29"/>
            <p:cNvSpPr/>
            <p:nvPr/>
          </p:nvSpPr>
          <p:spPr>
            <a:xfrm>
              <a:off x="2366663" y="9023088"/>
              <a:ext cx="1070738" cy="10710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1" name="AutoShape 14"/>
            <p:cNvSpPr>
              <a:spLocks/>
            </p:cNvSpPr>
            <p:nvPr/>
          </p:nvSpPr>
          <p:spPr bwMode="auto">
            <a:xfrm>
              <a:off x="2650408" y="9327366"/>
              <a:ext cx="481001" cy="527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14119456" y="6896243"/>
            <a:ext cx="9203795" cy="1071018"/>
            <a:chOff x="2366663" y="5879292"/>
            <a:chExt cx="9203795" cy="1071017"/>
          </a:xfrm>
        </p:grpSpPr>
        <p:sp>
          <p:nvSpPr>
            <p:cNvPr id="39" name="Title 20"/>
            <p:cNvSpPr txBox="1">
              <a:spLocks/>
            </p:cNvSpPr>
            <p:nvPr/>
          </p:nvSpPr>
          <p:spPr>
            <a:xfrm>
              <a:off x="3619594" y="6306209"/>
              <a:ext cx="7950864" cy="61549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zh-CN" sz="2400" dirty="0">
                  <a:solidFill>
                    <a:schemeClr val="bg1"/>
                  </a:solidFill>
                </a:rPr>
                <a:t>第二次选择：在</a:t>
              </a:r>
              <a:r>
                <a:rPr lang="en-US" altLang="zh-CN" sz="2400" dirty="0">
                  <a:solidFill>
                    <a:schemeClr val="bg1"/>
                  </a:solidFill>
                </a:rPr>
                <a:t>n-1</a:t>
              </a:r>
              <a:r>
                <a:rPr lang="zh-CN" altLang="zh-CN" sz="2400" dirty="0">
                  <a:solidFill>
                    <a:schemeClr val="bg1"/>
                  </a:solidFill>
                </a:rPr>
                <a:t>个数中找到最小的数字，比较</a:t>
              </a:r>
              <a:r>
                <a:rPr lang="en-US" altLang="zh-CN" sz="2400" dirty="0">
                  <a:solidFill>
                    <a:schemeClr val="bg1"/>
                  </a:solidFill>
                </a:rPr>
                <a:t>n-2</a:t>
              </a:r>
              <a:r>
                <a:rPr lang="zh-CN" altLang="zh-CN" sz="2400" dirty="0">
                  <a:solidFill>
                    <a:schemeClr val="bg1"/>
                  </a:solidFill>
                </a:rPr>
                <a:t>次</a:t>
              </a:r>
            </a:p>
          </p:txBody>
        </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7" name="AutoShape 38"/>
            <p:cNvSpPr>
              <a:spLocks/>
            </p:cNvSpPr>
            <p:nvPr/>
          </p:nvSpPr>
          <p:spPr bwMode="auto">
            <a:xfrm>
              <a:off x="2650408" y="6183269"/>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0" name="Group 39"/>
          <p:cNvGrpSpPr/>
          <p:nvPr/>
        </p:nvGrpSpPr>
        <p:grpSpPr>
          <a:xfrm>
            <a:off x="14119455" y="8495204"/>
            <a:ext cx="9203797" cy="1071018"/>
            <a:chOff x="2366663" y="7478254"/>
            <a:chExt cx="9203797" cy="1071017"/>
          </a:xfrm>
        </p:grpSpPr>
        <p:sp>
          <p:nvSpPr>
            <p:cNvPr id="45" name="Title 20"/>
            <p:cNvSpPr txBox="1">
              <a:spLocks/>
            </p:cNvSpPr>
            <p:nvPr/>
          </p:nvSpPr>
          <p:spPr>
            <a:xfrm>
              <a:off x="3621054" y="7865404"/>
              <a:ext cx="7949406" cy="675513"/>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zh-CN" altLang="zh-CN" sz="2400" dirty="0">
                  <a:solidFill>
                    <a:schemeClr val="bg1"/>
                  </a:solidFill>
                </a:rPr>
                <a:t>第三次选择：在</a:t>
              </a:r>
              <a:r>
                <a:rPr lang="en-US" altLang="zh-CN" sz="2400" dirty="0">
                  <a:solidFill>
                    <a:schemeClr val="bg1"/>
                  </a:solidFill>
                </a:rPr>
                <a:t>n-2</a:t>
              </a:r>
              <a:r>
                <a:rPr lang="zh-CN" altLang="zh-CN" sz="2400" dirty="0">
                  <a:solidFill>
                    <a:schemeClr val="bg1"/>
                  </a:solidFill>
                </a:rPr>
                <a:t>个数中找到最小的数字，比较</a:t>
              </a:r>
              <a:r>
                <a:rPr lang="en-US" altLang="zh-CN" sz="2400" dirty="0">
                  <a:solidFill>
                    <a:schemeClr val="bg1"/>
                  </a:solidFill>
                </a:rPr>
                <a:t>n-3</a:t>
              </a:r>
              <a:r>
                <a:rPr lang="zh-CN" altLang="zh-CN" sz="2400" dirty="0">
                  <a:solidFill>
                    <a:schemeClr val="bg1"/>
                  </a:solidFill>
                </a:rPr>
                <a:t>次</a:t>
              </a:r>
              <a:endParaRPr lang="en-US" sz="2400" dirty="0">
                <a:solidFill>
                  <a:schemeClr val="bg1"/>
                </a:solidFill>
                <a:latin typeface="微软雅黑" panose="020B0503020204020204" pitchFamily="34" charset="-122"/>
                <a:cs typeface="Aparajita" panose="020B0604020202020204" pitchFamily="34" charset="0"/>
              </a:endParaRPr>
            </a:p>
          </p:txBody>
        </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43" name="AutoShape 84"/>
            <p:cNvSpPr>
              <a:spLocks/>
            </p:cNvSpPr>
            <p:nvPr/>
          </p:nvSpPr>
          <p:spPr bwMode="auto">
            <a:xfrm>
              <a:off x="2633701" y="7745984"/>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bg1"/>
                  </a:solidFill>
                  <a:latin typeface="微软雅黑" panose="020B0503020204020204" pitchFamily="34" charset="-122"/>
                  <a:cs typeface="Aparajita" panose="020B0604020202020204" pitchFamily="34" charset="0"/>
                </a:rPr>
                <a:t>效率分析</a:t>
              </a:r>
              <a:endParaRPr lang="id-ID" sz="8000" b="1" dirty="0" smtClean="0">
                <a:solidFill>
                  <a:schemeClr val="bg1"/>
                </a:solidFill>
                <a:latin typeface="微软雅黑" panose="020B0503020204020204" pitchFamily="34" charset="-122"/>
                <a:cs typeface="Aparajita" panose="020B0604020202020204" pitchFamily="34" charset="0"/>
              </a:endParaRP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3100" dirty="0" smtClean="0">
                  <a:solidFill>
                    <a:schemeClr val="accent1"/>
                  </a:solidFill>
                  <a:latin typeface="微软雅黑" panose="020B0503020204020204" pitchFamily="34" charset="-122"/>
                  <a:cs typeface="Aparajita" panose="020B0604020202020204" pitchFamily="34" charset="0"/>
                </a:rPr>
                <a:t>-------</a:t>
              </a:r>
              <a:r>
                <a:rPr lang="zh-CN" altLang="en-US" sz="3100" dirty="0" smtClean="0">
                  <a:solidFill>
                    <a:schemeClr val="accent1"/>
                  </a:solidFill>
                  <a:latin typeface="微软雅黑" panose="020B0503020204020204" pitchFamily="34" charset="-122"/>
                  <a:cs typeface="Aparajita" panose="020B0604020202020204" pitchFamily="34" charset="0"/>
                </a:rPr>
                <a:t>之 选择排序</a:t>
              </a:r>
              <a:endParaRPr lang="en-US" sz="3100" dirty="0">
                <a:solidFill>
                  <a:schemeClr val="accent1"/>
                </a:solidFill>
                <a:latin typeface="微软雅黑" panose="020B0503020204020204" pitchFamily="34" charset="-122"/>
                <a:cs typeface="Aparajita" panose="020B0604020202020204" pitchFamily="34" charset="0"/>
              </a:endParaRPr>
            </a:p>
          </p:txBody>
        </p:sp>
      </p:grpSp>
      <p:sp>
        <p:nvSpPr>
          <p:cNvPr id="2" name="文本框 1"/>
          <p:cNvSpPr txBox="1"/>
          <p:nvPr/>
        </p:nvSpPr>
        <p:spPr>
          <a:xfrm>
            <a:off x="1075523" y="1084785"/>
            <a:ext cx="11048690" cy="6186309"/>
          </a:xfrm>
          <a:prstGeom prst="rect">
            <a:avLst/>
          </a:prstGeom>
          <a:solidFill>
            <a:schemeClr val="tx1">
              <a:lumMod val="60000"/>
              <a:lumOff val="40000"/>
            </a:schemeClr>
          </a:solidFill>
        </p:spPr>
        <p:txBody>
          <a:bodyPr wrap="square" rtlCol="0">
            <a:spAutoFit/>
          </a:bodyPr>
          <a:lstStyle/>
          <a:p>
            <a:r>
              <a:rPr lang="en-US" altLang="zh-CN" b="1" dirty="0" err="1">
                <a:solidFill>
                  <a:schemeClr val="bg1"/>
                </a:solidFill>
              </a:rPr>
              <a:t>Select_sort</a:t>
            </a:r>
            <a:r>
              <a:rPr lang="en-US" altLang="zh-CN" b="1" dirty="0">
                <a:solidFill>
                  <a:schemeClr val="bg1"/>
                </a:solidFill>
              </a:rPr>
              <a:t>(</a:t>
            </a:r>
            <a:r>
              <a:rPr lang="en-US" altLang="zh-CN" b="1" dirty="0" err="1">
                <a:solidFill>
                  <a:schemeClr val="bg1"/>
                </a:solidFill>
              </a:rPr>
              <a:t>arr</a:t>
            </a:r>
            <a:r>
              <a:rPr lang="en-US" altLang="zh-CN" b="1" dirty="0">
                <a:solidFill>
                  <a:schemeClr val="bg1"/>
                </a:solidFill>
              </a:rPr>
              <a:t>)</a:t>
            </a:r>
            <a:endParaRPr lang="zh-CN" altLang="zh-CN" b="1" dirty="0">
              <a:solidFill>
                <a:schemeClr val="bg1"/>
              </a:solidFill>
            </a:endParaRPr>
          </a:p>
          <a:p>
            <a:r>
              <a:rPr lang="en-US" altLang="zh-CN" b="1" dirty="0">
                <a:solidFill>
                  <a:schemeClr val="bg1"/>
                </a:solidFill>
              </a:rPr>
              <a:t>for </a:t>
            </a:r>
            <a:r>
              <a:rPr lang="en-US" altLang="zh-CN" b="1" dirty="0" err="1">
                <a:solidFill>
                  <a:schemeClr val="bg1"/>
                </a:solidFill>
              </a:rPr>
              <a:t>i</a:t>
            </a:r>
            <a:r>
              <a:rPr lang="en-US" altLang="zh-CN" b="1" dirty="0">
                <a:solidFill>
                  <a:schemeClr val="bg1"/>
                </a:solidFill>
              </a:rPr>
              <a:t>=0 to length(</a:t>
            </a:r>
            <a:r>
              <a:rPr lang="en-US" altLang="zh-CN" b="1" dirty="0" err="1">
                <a:solidFill>
                  <a:schemeClr val="bg1"/>
                </a:solidFill>
              </a:rPr>
              <a:t>arr</a:t>
            </a:r>
            <a:r>
              <a:rPr lang="en-US" altLang="zh-CN" b="1" dirty="0">
                <a:solidFill>
                  <a:schemeClr val="bg1"/>
                </a:solidFill>
              </a:rPr>
              <a:t>)</a:t>
            </a:r>
            <a:endParaRPr lang="zh-CN" altLang="zh-CN" b="1" dirty="0">
              <a:solidFill>
                <a:schemeClr val="bg1"/>
              </a:solidFill>
            </a:endParaRPr>
          </a:p>
          <a:p>
            <a:r>
              <a:rPr lang="en-US" altLang="zh-CN" b="1" dirty="0">
                <a:solidFill>
                  <a:schemeClr val="bg1"/>
                </a:solidFill>
              </a:rPr>
              <a:t>min=</a:t>
            </a:r>
            <a:r>
              <a:rPr lang="en-US" altLang="zh-CN" b="1" dirty="0" err="1">
                <a:solidFill>
                  <a:schemeClr val="bg1"/>
                </a:solidFill>
              </a:rPr>
              <a:t>arr</a:t>
            </a:r>
            <a:r>
              <a:rPr lang="en-US" altLang="zh-CN" b="1" dirty="0">
                <a:solidFill>
                  <a:schemeClr val="bg1"/>
                </a:solidFill>
              </a:rPr>
              <a:t>[</a:t>
            </a:r>
            <a:r>
              <a:rPr lang="en-US" altLang="zh-CN" b="1" dirty="0" err="1">
                <a:solidFill>
                  <a:schemeClr val="bg1"/>
                </a:solidFill>
              </a:rPr>
              <a:t>i</a:t>
            </a:r>
            <a:r>
              <a:rPr lang="en-US" altLang="zh-CN" b="1" dirty="0">
                <a:solidFill>
                  <a:schemeClr val="bg1"/>
                </a:solidFill>
              </a:rPr>
              <a:t>];</a:t>
            </a:r>
            <a:endParaRPr lang="zh-CN" altLang="zh-CN" b="1" dirty="0">
              <a:solidFill>
                <a:schemeClr val="bg1"/>
              </a:solidFill>
            </a:endParaRPr>
          </a:p>
          <a:p>
            <a:r>
              <a:rPr lang="en-US" altLang="zh-CN" b="1" dirty="0">
                <a:solidFill>
                  <a:schemeClr val="bg1"/>
                </a:solidFill>
              </a:rPr>
              <a:t>j=i+1;</a:t>
            </a:r>
            <a:endParaRPr lang="zh-CN" altLang="zh-CN" b="1" dirty="0">
              <a:solidFill>
                <a:schemeClr val="bg1"/>
              </a:solidFill>
            </a:endParaRPr>
          </a:p>
          <a:p>
            <a:r>
              <a:rPr lang="en-US" altLang="zh-CN" b="1" dirty="0">
                <a:solidFill>
                  <a:schemeClr val="bg1"/>
                </a:solidFill>
              </a:rPr>
              <a:t>for j to length(</a:t>
            </a:r>
            <a:r>
              <a:rPr lang="en-US" altLang="zh-CN" b="1" dirty="0" err="1">
                <a:solidFill>
                  <a:schemeClr val="bg1"/>
                </a:solidFill>
              </a:rPr>
              <a:t>arr</a:t>
            </a:r>
            <a:r>
              <a:rPr lang="en-US" altLang="zh-CN" b="1" dirty="0">
                <a:solidFill>
                  <a:schemeClr val="bg1"/>
                </a:solidFill>
              </a:rPr>
              <a:t>)  //</a:t>
            </a:r>
            <a:r>
              <a:rPr lang="zh-CN" altLang="zh-CN" b="1" dirty="0">
                <a:solidFill>
                  <a:schemeClr val="bg1"/>
                </a:solidFill>
              </a:rPr>
              <a:t>从待排序数组中选出最小的数</a:t>
            </a:r>
          </a:p>
          <a:p>
            <a:r>
              <a:rPr lang="en-US" altLang="zh-CN" b="1" dirty="0">
                <a:solidFill>
                  <a:schemeClr val="bg1"/>
                </a:solidFill>
              </a:rPr>
              <a:t>	if min&gt;</a:t>
            </a:r>
            <a:r>
              <a:rPr lang="en-US" altLang="zh-CN" b="1" dirty="0" err="1">
                <a:solidFill>
                  <a:schemeClr val="bg1"/>
                </a:solidFill>
              </a:rPr>
              <a:t>arr</a:t>
            </a:r>
            <a:r>
              <a:rPr lang="en-US" altLang="zh-CN" b="1" dirty="0">
                <a:solidFill>
                  <a:schemeClr val="bg1"/>
                </a:solidFill>
              </a:rPr>
              <a:t>[j]</a:t>
            </a:r>
            <a:endParaRPr lang="zh-CN" altLang="zh-CN" b="1" dirty="0">
              <a:solidFill>
                <a:schemeClr val="bg1"/>
              </a:solidFill>
            </a:endParaRPr>
          </a:p>
          <a:p>
            <a:r>
              <a:rPr lang="en-US" altLang="zh-CN" b="1" dirty="0">
                <a:solidFill>
                  <a:schemeClr val="bg1"/>
                </a:solidFill>
              </a:rPr>
              <a:t>		min=</a:t>
            </a:r>
            <a:r>
              <a:rPr lang="en-US" altLang="zh-CN" b="1" dirty="0" err="1">
                <a:solidFill>
                  <a:schemeClr val="bg1"/>
                </a:solidFill>
              </a:rPr>
              <a:t>arr</a:t>
            </a:r>
            <a:r>
              <a:rPr lang="en-US" altLang="zh-CN" b="1" dirty="0">
                <a:solidFill>
                  <a:schemeClr val="bg1"/>
                </a:solidFill>
              </a:rPr>
              <a:t>[j];</a:t>
            </a:r>
            <a:endParaRPr lang="zh-CN" altLang="zh-CN" b="1" dirty="0">
              <a:solidFill>
                <a:schemeClr val="bg1"/>
              </a:solidFill>
            </a:endParaRPr>
          </a:p>
          <a:p>
            <a:r>
              <a:rPr lang="en-US" altLang="zh-CN" b="1" dirty="0">
                <a:solidFill>
                  <a:schemeClr val="bg1"/>
                </a:solidFill>
              </a:rPr>
              <a:t>		index=j;</a:t>
            </a:r>
            <a:endParaRPr lang="zh-CN" altLang="zh-CN" b="1" dirty="0">
              <a:solidFill>
                <a:schemeClr val="bg1"/>
              </a:solidFill>
            </a:endParaRPr>
          </a:p>
          <a:p>
            <a:r>
              <a:rPr lang="en-US" altLang="zh-CN" b="1" dirty="0" err="1">
                <a:solidFill>
                  <a:schemeClr val="bg1"/>
                </a:solidFill>
              </a:rPr>
              <a:t>arr</a:t>
            </a:r>
            <a:r>
              <a:rPr lang="en-US" altLang="zh-CN" b="1" dirty="0">
                <a:solidFill>
                  <a:schemeClr val="bg1"/>
                </a:solidFill>
              </a:rPr>
              <a:t>[index]=</a:t>
            </a:r>
            <a:r>
              <a:rPr lang="en-US" altLang="zh-CN" b="1" dirty="0" err="1">
                <a:solidFill>
                  <a:schemeClr val="bg1"/>
                </a:solidFill>
              </a:rPr>
              <a:t>arr</a:t>
            </a:r>
            <a:r>
              <a:rPr lang="en-US" altLang="zh-CN" b="1" dirty="0">
                <a:solidFill>
                  <a:schemeClr val="bg1"/>
                </a:solidFill>
              </a:rPr>
              <a:t>[</a:t>
            </a:r>
            <a:r>
              <a:rPr lang="en-US" altLang="zh-CN" b="1" dirty="0" err="1">
                <a:solidFill>
                  <a:schemeClr val="bg1"/>
                </a:solidFill>
              </a:rPr>
              <a:t>i</a:t>
            </a:r>
            <a:r>
              <a:rPr lang="en-US" altLang="zh-CN" b="1" dirty="0">
                <a:solidFill>
                  <a:schemeClr val="bg1"/>
                </a:solidFill>
              </a:rPr>
              <a:t>];</a:t>
            </a:r>
            <a:endParaRPr lang="zh-CN" altLang="zh-CN" b="1" dirty="0">
              <a:solidFill>
                <a:schemeClr val="bg1"/>
              </a:solidFill>
            </a:endParaRPr>
          </a:p>
          <a:p>
            <a:r>
              <a:rPr lang="en-US" altLang="zh-CN" b="1" dirty="0" err="1">
                <a:solidFill>
                  <a:schemeClr val="bg1"/>
                </a:solidFill>
              </a:rPr>
              <a:t>arr</a:t>
            </a:r>
            <a:r>
              <a:rPr lang="en-US" altLang="zh-CN" b="1" dirty="0">
                <a:solidFill>
                  <a:schemeClr val="bg1"/>
                </a:solidFill>
              </a:rPr>
              <a:t>[</a:t>
            </a:r>
            <a:r>
              <a:rPr lang="en-US" altLang="zh-CN" b="1" dirty="0" err="1">
                <a:solidFill>
                  <a:schemeClr val="bg1"/>
                </a:solidFill>
              </a:rPr>
              <a:t>i</a:t>
            </a:r>
            <a:r>
              <a:rPr lang="en-US" altLang="zh-CN" b="1" dirty="0">
                <a:solidFill>
                  <a:schemeClr val="bg1"/>
                </a:solidFill>
              </a:rPr>
              <a:t>]=min;</a:t>
            </a:r>
            <a:endParaRPr lang="zh-CN" altLang="zh-CN" b="1" dirty="0">
              <a:solidFill>
                <a:schemeClr val="bg1"/>
              </a:solidFill>
            </a:endParaRPr>
          </a:p>
          <a:p>
            <a:endParaRPr lang="zh-CN" altLang="en-US" b="1" dirty="0">
              <a:solidFill>
                <a:schemeClr val="bg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229658028"/>
              </p:ext>
            </p:extLst>
          </p:nvPr>
        </p:nvGraphicFramePr>
        <p:xfrm>
          <a:off x="1075523" y="8038004"/>
          <a:ext cx="11536497" cy="1791796"/>
        </p:xfrm>
        <a:graphic>
          <a:graphicData uri="http://schemas.openxmlformats.org/drawingml/2006/table">
            <a:tbl>
              <a:tblPr firstRow="1" firstCol="1" bandRow="1">
                <a:tableStyleId>{5C22544A-7EE6-4342-B048-85BDC9FD1C3A}</a:tableStyleId>
              </a:tblPr>
              <a:tblGrid>
                <a:gridCol w="1281833"/>
                <a:gridCol w="1281833"/>
                <a:gridCol w="1281833"/>
                <a:gridCol w="1281833"/>
                <a:gridCol w="1281833"/>
                <a:gridCol w="1281833"/>
                <a:gridCol w="1281833"/>
                <a:gridCol w="1281833"/>
                <a:gridCol w="1281833"/>
              </a:tblGrid>
              <a:tr h="895898">
                <a:tc>
                  <a:txBody>
                    <a:bodyPr/>
                    <a:lstStyle/>
                    <a:p>
                      <a:pPr algn="l">
                        <a:spcAft>
                          <a:spcPts val="0"/>
                        </a:spcAft>
                      </a:pPr>
                      <a:r>
                        <a:rPr lang="en-US" sz="2400" kern="0">
                          <a:effectLst/>
                        </a:rPr>
                        <a:t>N</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20000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30000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40000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50000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60000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70000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80000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r>
              <a:tr h="895898">
                <a:tc>
                  <a:txBody>
                    <a:bodyPr/>
                    <a:lstStyle/>
                    <a:p>
                      <a:pPr algn="l">
                        <a:spcAft>
                          <a:spcPts val="0"/>
                        </a:spcAft>
                      </a:pPr>
                      <a:r>
                        <a:rPr lang="en-US" sz="2400" kern="0">
                          <a:effectLst/>
                        </a:rPr>
                        <a:t>Time/ms</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37.65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153.45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345.7</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619.9</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955.85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1375.15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1870.3</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dirty="0">
                          <a:effectLst/>
                        </a:rPr>
                        <a:t>2460.35</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339807358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0-#ppt_w/2"/>
                                          </p:val>
                                        </p:tav>
                                        <p:tav tm="100000">
                                          <p:val>
                                            <p:strVal val="#ppt_x"/>
                                          </p:val>
                                        </p:tav>
                                      </p:tavLst>
                                    </p:anim>
                                    <p:anim calcmode="lin" valueType="num">
                                      <p:cBhvr additive="base">
                                        <p:cTn id="24" dur="500" fill="hold"/>
                                        <p:tgtEl>
                                          <p:spTgt spid="40"/>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1" b="91"/>
          <a:stretch>
            <a:fillRect/>
          </a:stretch>
        </p:blipFill>
        <p:spPr>
          <a:xfrm>
            <a:off x="0" y="0"/>
            <a:ext cx="24428450" cy="13716000"/>
          </a:xfrm>
        </p:spPr>
      </p:pic>
      <p:sp>
        <p:nvSpPr>
          <p:cNvPr id="13" name="Rectangle 12"/>
          <p:cNvSpPr>
            <a:spLocks noChangeAspect="1"/>
          </p:cNvSpPr>
          <p:nvPr/>
        </p:nvSpPr>
        <p:spPr>
          <a:xfrm rot="16200000">
            <a:off x="-288759" y="217725"/>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0" name="Rectangle 9"/>
          <p:cNvSpPr>
            <a:spLocks noChangeAspect="1"/>
          </p:cNvSpPr>
          <p:nvPr/>
        </p:nvSpPr>
        <p:spPr>
          <a:xfrm rot="16200000">
            <a:off x="11961825" y="1296973"/>
            <a:ext cx="13763601" cy="11169650"/>
          </a:xfrm>
          <a:prstGeom prst="rect">
            <a:avLst/>
          </a:prstGeom>
          <a:solidFill>
            <a:schemeClr val="accent6">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grpSp>
        <p:nvGrpSpPr>
          <p:cNvPr id="15" name="Group 14"/>
          <p:cNvGrpSpPr/>
          <p:nvPr/>
        </p:nvGrpSpPr>
        <p:grpSpPr>
          <a:xfrm>
            <a:off x="13814655" y="3440901"/>
            <a:ext cx="9710435" cy="1280569"/>
            <a:chOff x="1477439" y="3949429"/>
            <a:chExt cx="10984480" cy="1280569"/>
          </a:xfrm>
        </p:grpSpPr>
        <p:sp>
          <p:nvSpPr>
            <p:cNvPr id="16" name="Title 20"/>
            <p:cNvSpPr txBox="1">
              <a:spLocks/>
            </p:cNvSpPr>
            <p:nvPr/>
          </p:nvSpPr>
          <p:spPr>
            <a:xfrm>
              <a:off x="1477439" y="3949429"/>
              <a:ext cx="9350881" cy="492443"/>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3200" b="1" dirty="0">
                  <a:solidFill>
                    <a:schemeClr val="bg1"/>
                  </a:solidFill>
                  <a:latin typeface="微软雅黑" panose="020B0503020204020204" pitchFamily="34" charset="-122"/>
                  <a:cs typeface="Aparajita" panose="020B0604020202020204" pitchFamily="34" charset="0"/>
                </a:rPr>
                <a:t>效率</a:t>
              </a:r>
              <a:endParaRPr lang="en-US" sz="3200" b="1" dirty="0">
                <a:solidFill>
                  <a:schemeClr val="bg1"/>
                </a:solidFill>
                <a:latin typeface="微软雅黑" panose="020B0503020204020204" pitchFamily="34" charset="-122"/>
                <a:cs typeface="Aparajita" panose="020B0604020202020204" pitchFamily="34" charset="0"/>
              </a:endParaRPr>
            </a:p>
          </p:txBody>
        </p:sp>
        <p:sp>
          <p:nvSpPr>
            <p:cNvPr id="17" name="Title 20"/>
            <p:cNvSpPr txBox="1">
              <a:spLocks/>
            </p:cNvSpPr>
            <p:nvPr/>
          </p:nvSpPr>
          <p:spPr>
            <a:xfrm>
              <a:off x="1499718" y="4491391"/>
              <a:ext cx="10962201" cy="73860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3200" b="1" dirty="0">
                  <a:solidFill>
                    <a:schemeClr val="bg1"/>
                  </a:solidFill>
                </a:rPr>
                <a:t>T(n)=1+2+3+…+</a:t>
              </a:r>
              <a:r>
                <a:rPr lang="en-US" altLang="zh-CN" sz="3200" b="1" dirty="0" smtClean="0">
                  <a:solidFill>
                    <a:schemeClr val="bg1"/>
                  </a:solidFill>
                </a:rPr>
                <a:t>n-1=n(n-1)/2 </a:t>
              </a:r>
              <a:r>
                <a:rPr lang="zh-CN" altLang="zh-CN" sz="3200" b="1" dirty="0" smtClean="0">
                  <a:solidFill>
                    <a:schemeClr val="bg1"/>
                  </a:solidFill>
                </a:rPr>
                <a:t>∈</a:t>
              </a:r>
              <a:r>
                <a:rPr lang="en-US" altLang="zh-CN" sz="3200" b="1" dirty="0">
                  <a:solidFill>
                    <a:schemeClr val="bg1"/>
                  </a:solidFill>
                </a:rPr>
                <a:t>O(n</a:t>
              </a:r>
              <a:r>
                <a:rPr lang="en-US" altLang="zh-CN" sz="3200" b="1" baseline="30000" dirty="0">
                  <a:solidFill>
                    <a:schemeClr val="bg1"/>
                  </a:solidFill>
                </a:rPr>
                <a:t>2</a:t>
              </a:r>
              <a:r>
                <a:rPr lang="en-US" altLang="zh-CN" sz="3200" b="1" dirty="0">
                  <a:solidFill>
                    <a:schemeClr val="bg1"/>
                  </a:solidFill>
                </a:rPr>
                <a:t>)</a:t>
              </a:r>
              <a:endParaRPr lang="zh-CN" altLang="zh-CN" sz="3200" dirty="0">
                <a:solidFill>
                  <a:schemeClr val="bg1"/>
                </a:solidFill>
              </a:endParaRPr>
            </a:p>
          </p:txBody>
        </p:sp>
      </p:grpSp>
      <p:grpSp>
        <p:nvGrpSpPr>
          <p:cNvPr id="22" name="Group 21"/>
          <p:cNvGrpSpPr/>
          <p:nvPr/>
        </p:nvGrpSpPr>
        <p:grpSpPr>
          <a:xfrm>
            <a:off x="14119455" y="5261531"/>
            <a:ext cx="9203797" cy="1109086"/>
            <a:chOff x="2366663" y="4244581"/>
            <a:chExt cx="9203797" cy="1109085"/>
          </a:xfrm>
        </p:grpSpPr>
        <p:sp>
          <p:nvSpPr>
            <p:cNvPr id="27" name="Title 20"/>
            <p:cNvSpPr txBox="1">
              <a:spLocks/>
            </p:cNvSpPr>
            <p:nvPr/>
          </p:nvSpPr>
          <p:spPr>
            <a:xfrm>
              <a:off x="3643818" y="4738169"/>
              <a:ext cx="7926642" cy="61549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zh-CN" altLang="en-US" sz="2400" dirty="0" smtClean="0">
                  <a:solidFill>
                    <a:schemeClr val="bg1"/>
                  </a:solidFill>
                </a:rPr>
                <a:t>从图像来看，曲线趋势基本符合</a:t>
              </a:r>
              <a:r>
                <a:rPr lang="en-US" altLang="zh-CN" sz="2400" b="1" dirty="0">
                  <a:solidFill>
                    <a:schemeClr val="bg1"/>
                  </a:solidFill>
                </a:rPr>
                <a:t>O(n</a:t>
              </a:r>
              <a:r>
                <a:rPr lang="en-US" altLang="zh-CN" sz="2400" b="1" baseline="30000" dirty="0">
                  <a:solidFill>
                    <a:schemeClr val="bg1"/>
                  </a:solidFill>
                </a:rPr>
                <a:t>2</a:t>
              </a:r>
              <a:r>
                <a:rPr lang="en-US" altLang="zh-CN" sz="2400" b="1" dirty="0">
                  <a:solidFill>
                    <a:schemeClr val="bg1"/>
                  </a:solidFill>
                </a:rPr>
                <a:t>)</a:t>
              </a:r>
              <a:endParaRPr lang="zh-CN" altLang="zh-CN" sz="2400" dirty="0">
                <a:solidFill>
                  <a:schemeClr val="bg1"/>
                </a:solidFill>
              </a:endParaRPr>
            </a:p>
          </p:txBody>
        </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8" name="Group 27"/>
          <p:cNvGrpSpPr/>
          <p:nvPr/>
        </p:nvGrpSpPr>
        <p:grpSpPr>
          <a:xfrm>
            <a:off x="14119455" y="10062317"/>
            <a:ext cx="9203797" cy="1071018"/>
            <a:chOff x="2366663" y="9023088"/>
            <a:chExt cx="9203798" cy="1071017"/>
          </a:xfrm>
        </p:grpSpPr>
        <p:sp>
          <p:nvSpPr>
            <p:cNvPr id="33" name="Title 20"/>
            <p:cNvSpPr txBox="1">
              <a:spLocks/>
            </p:cNvSpPr>
            <p:nvPr/>
          </p:nvSpPr>
          <p:spPr>
            <a:xfrm>
              <a:off x="3620958" y="9357450"/>
              <a:ext cx="7949503" cy="726295"/>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en-US" altLang="zh-CN" sz="2400" dirty="0" smtClean="0">
                  <a:solidFill>
                    <a:schemeClr val="bg1"/>
                  </a:solidFill>
                </a:rPr>
                <a:t>		n=10000</a:t>
              </a:r>
              <a:r>
                <a:rPr lang="zh-CN" altLang="zh-CN" sz="2400" dirty="0">
                  <a:solidFill>
                    <a:schemeClr val="bg1"/>
                  </a:solidFill>
                </a:rPr>
                <a:t>→</a:t>
              </a:r>
              <a:r>
                <a:rPr lang="en-US" altLang="zh-CN" sz="2400" dirty="0">
                  <a:solidFill>
                    <a:schemeClr val="bg1"/>
                  </a:solidFill>
                </a:rPr>
                <a:t>40000</a:t>
              </a:r>
              <a:r>
                <a:rPr lang="zh-CN" altLang="zh-CN" sz="2400" dirty="0">
                  <a:solidFill>
                    <a:schemeClr val="bg1"/>
                  </a:solidFill>
                </a:rPr>
                <a:t>：</a:t>
              </a:r>
              <a:r>
                <a:rPr lang="en-US" altLang="zh-CN" sz="2400" dirty="0">
                  <a:solidFill>
                    <a:schemeClr val="bg1"/>
                  </a:solidFill>
                </a:rPr>
                <a:t>37.65*16=602.4</a:t>
              </a:r>
              <a:r>
                <a:rPr lang="zh-CN" altLang="zh-CN" sz="2400" dirty="0">
                  <a:solidFill>
                    <a:schemeClr val="bg1"/>
                  </a:solidFill>
                </a:rPr>
                <a:t>≈</a:t>
              </a:r>
              <a:r>
                <a:rPr lang="en-US" altLang="zh-CN" sz="2400" dirty="0">
                  <a:solidFill>
                    <a:schemeClr val="bg1"/>
                  </a:solidFill>
                </a:rPr>
                <a:t>619.9</a:t>
              </a:r>
              <a:endParaRPr lang="en-US" sz="2400" dirty="0">
                <a:solidFill>
                  <a:schemeClr val="bg1"/>
                </a:solidFill>
                <a:latin typeface="微软雅黑" panose="020B0503020204020204" pitchFamily="34" charset="-122"/>
                <a:cs typeface="Aparajita" panose="020B0604020202020204" pitchFamily="34" charset="0"/>
              </a:endParaRPr>
            </a:p>
          </p:txBody>
        </p:sp>
        <p:sp>
          <p:nvSpPr>
            <p:cNvPr id="30" name="Rectangle 29"/>
            <p:cNvSpPr/>
            <p:nvPr/>
          </p:nvSpPr>
          <p:spPr>
            <a:xfrm>
              <a:off x="2366663" y="9023088"/>
              <a:ext cx="1070738" cy="10710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1" name="AutoShape 14"/>
            <p:cNvSpPr>
              <a:spLocks/>
            </p:cNvSpPr>
            <p:nvPr/>
          </p:nvSpPr>
          <p:spPr bwMode="auto">
            <a:xfrm>
              <a:off x="2650408" y="9327366"/>
              <a:ext cx="481001" cy="527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14119456" y="6896243"/>
            <a:ext cx="9203795" cy="1071018"/>
            <a:chOff x="2366663" y="5879292"/>
            <a:chExt cx="9203795" cy="1071017"/>
          </a:xfrm>
        </p:grpSpPr>
        <p:sp>
          <p:nvSpPr>
            <p:cNvPr id="39" name="Title 20"/>
            <p:cNvSpPr txBox="1">
              <a:spLocks/>
            </p:cNvSpPr>
            <p:nvPr/>
          </p:nvSpPr>
          <p:spPr>
            <a:xfrm>
              <a:off x="3619594" y="6306210"/>
              <a:ext cx="7950864" cy="615496"/>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400" dirty="0">
                  <a:solidFill>
                    <a:schemeClr val="bg1"/>
                  </a:solidFill>
                </a:rPr>
                <a:t>n=10000</a:t>
              </a:r>
              <a:r>
                <a:rPr lang="zh-CN" altLang="zh-CN" sz="2400" dirty="0">
                  <a:solidFill>
                    <a:schemeClr val="bg1"/>
                  </a:solidFill>
                </a:rPr>
                <a:t>→</a:t>
              </a:r>
              <a:r>
                <a:rPr lang="en-US" altLang="zh-CN" sz="2400" dirty="0">
                  <a:solidFill>
                    <a:schemeClr val="bg1"/>
                  </a:solidFill>
                </a:rPr>
                <a:t>20000</a:t>
              </a:r>
              <a:r>
                <a:rPr lang="zh-CN" altLang="zh-CN" sz="2400" dirty="0">
                  <a:solidFill>
                    <a:schemeClr val="bg1"/>
                  </a:solidFill>
                </a:rPr>
                <a:t>：</a:t>
              </a:r>
              <a:r>
                <a:rPr lang="en-US" altLang="zh-CN" sz="2400" dirty="0" smtClean="0">
                  <a:solidFill>
                    <a:schemeClr val="bg1"/>
                  </a:solidFill>
                </a:rPr>
                <a:t>37.65*4=150.6</a:t>
              </a:r>
              <a:r>
                <a:rPr lang="zh-CN" altLang="zh-CN" sz="2400" dirty="0" smtClean="0">
                  <a:solidFill>
                    <a:schemeClr val="bg1"/>
                  </a:solidFill>
                </a:rPr>
                <a:t>≈</a:t>
              </a:r>
              <a:r>
                <a:rPr lang="en-US" altLang="zh-CN" sz="2400" dirty="0" smtClean="0">
                  <a:solidFill>
                    <a:schemeClr val="bg1"/>
                  </a:solidFill>
                </a:rPr>
                <a:t>153.45</a:t>
              </a:r>
              <a:endParaRPr lang="zh-CN" altLang="zh-CN" sz="2400" dirty="0">
                <a:solidFill>
                  <a:schemeClr val="bg1"/>
                </a:solidFill>
              </a:endParaRPr>
            </a:p>
          </p:txBody>
        </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7" name="AutoShape 38"/>
            <p:cNvSpPr>
              <a:spLocks/>
            </p:cNvSpPr>
            <p:nvPr/>
          </p:nvSpPr>
          <p:spPr bwMode="auto">
            <a:xfrm>
              <a:off x="2650408" y="6183269"/>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0" name="Group 39"/>
          <p:cNvGrpSpPr/>
          <p:nvPr/>
        </p:nvGrpSpPr>
        <p:grpSpPr>
          <a:xfrm>
            <a:off x="14119455" y="8495204"/>
            <a:ext cx="9203797" cy="1071018"/>
            <a:chOff x="2366663" y="7478254"/>
            <a:chExt cx="9203797" cy="1071017"/>
          </a:xfrm>
        </p:grpSpPr>
        <p:sp>
          <p:nvSpPr>
            <p:cNvPr id="45" name="Title 20"/>
            <p:cNvSpPr txBox="1">
              <a:spLocks/>
            </p:cNvSpPr>
            <p:nvPr/>
          </p:nvSpPr>
          <p:spPr>
            <a:xfrm>
              <a:off x="3621054" y="7895413"/>
              <a:ext cx="7949406" cy="615496"/>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altLang="zh-CN" sz="2400" dirty="0">
                  <a:solidFill>
                    <a:schemeClr val="bg1"/>
                  </a:solidFill>
                </a:rPr>
                <a:t>n=10000</a:t>
              </a:r>
              <a:r>
                <a:rPr lang="zh-CN" altLang="zh-CN" sz="2400" dirty="0">
                  <a:solidFill>
                    <a:schemeClr val="bg1"/>
                  </a:solidFill>
                </a:rPr>
                <a:t>→</a:t>
              </a:r>
              <a:r>
                <a:rPr lang="en-US" altLang="zh-CN" sz="2400" dirty="0">
                  <a:solidFill>
                    <a:schemeClr val="bg1"/>
                  </a:solidFill>
                </a:rPr>
                <a:t>30000</a:t>
              </a:r>
              <a:r>
                <a:rPr lang="zh-CN" altLang="zh-CN" sz="2400" dirty="0">
                  <a:solidFill>
                    <a:schemeClr val="bg1"/>
                  </a:solidFill>
                </a:rPr>
                <a:t>：</a:t>
              </a:r>
              <a:r>
                <a:rPr lang="en-US" altLang="zh-CN" sz="2400" dirty="0">
                  <a:solidFill>
                    <a:schemeClr val="bg1"/>
                  </a:solidFill>
                </a:rPr>
                <a:t>37.65*9=338.85</a:t>
              </a:r>
              <a:r>
                <a:rPr lang="zh-CN" altLang="zh-CN" sz="2400" dirty="0">
                  <a:solidFill>
                    <a:schemeClr val="bg1"/>
                  </a:solidFill>
                </a:rPr>
                <a:t>≈</a:t>
              </a:r>
              <a:r>
                <a:rPr lang="en-US" altLang="zh-CN" sz="2400" dirty="0">
                  <a:solidFill>
                    <a:schemeClr val="bg1"/>
                  </a:solidFill>
                </a:rPr>
                <a:t>345.7</a:t>
              </a:r>
              <a:endParaRPr lang="zh-CN" altLang="zh-CN" sz="2400" dirty="0">
                <a:solidFill>
                  <a:schemeClr val="bg1"/>
                </a:solidFill>
              </a:endParaRPr>
            </a:p>
          </p:txBody>
        </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43" name="AutoShape 84"/>
            <p:cNvSpPr>
              <a:spLocks/>
            </p:cNvSpPr>
            <p:nvPr/>
          </p:nvSpPr>
          <p:spPr bwMode="auto">
            <a:xfrm>
              <a:off x="2633701" y="7745984"/>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smtClean="0">
                  <a:solidFill>
                    <a:schemeClr val="bg1"/>
                  </a:solidFill>
                  <a:latin typeface="微软雅黑" panose="020B0503020204020204" pitchFamily="34" charset="-122"/>
                  <a:cs typeface="Aparajita" panose="020B0604020202020204" pitchFamily="34" charset="0"/>
                </a:rPr>
                <a:t>效率分析</a:t>
              </a:r>
              <a:endParaRPr lang="id-ID" sz="8000" b="1" dirty="0" smtClean="0">
                <a:solidFill>
                  <a:schemeClr val="bg1"/>
                </a:solidFill>
                <a:latin typeface="微软雅黑" panose="020B0503020204020204" pitchFamily="34" charset="-122"/>
                <a:cs typeface="Aparajita" panose="020B0604020202020204" pitchFamily="34" charset="0"/>
              </a:endParaRP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3100" dirty="0" smtClean="0">
                  <a:solidFill>
                    <a:schemeClr val="accent1"/>
                  </a:solidFill>
                  <a:latin typeface="微软雅黑" panose="020B0503020204020204" pitchFamily="34" charset="-122"/>
                  <a:cs typeface="Aparajita" panose="020B0604020202020204" pitchFamily="34" charset="0"/>
                </a:rPr>
                <a:t>-------</a:t>
              </a:r>
              <a:r>
                <a:rPr lang="zh-CN" altLang="en-US" sz="3100" dirty="0" smtClean="0">
                  <a:solidFill>
                    <a:schemeClr val="accent1"/>
                  </a:solidFill>
                  <a:latin typeface="微软雅黑" panose="020B0503020204020204" pitchFamily="34" charset="-122"/>
                  <a:cs typeface="Aparajita" panose="020B0604020202020204" pitchFamily="34" charset="0"/>
                </a:rPr>
                <a:t>之 选择排序</a:t>
              </a:r>
              <a:endParaRPr lang="en-US" sz="3100" dirty="0">
                <a:solidFill>
                  <a:schemeClr val="accent1"/>
                </a:solidFill>
                <a:latin typeface="微软雅黑" panose="020B0503020204020204" pitchFamily="34" charset="-122"/>
                <a:cs typeface="Aparajita" panose="020B0604020202020204" pitchFamily="34" charset="0"/>
              </a:endParaRPr>
            </a:p>
          </p:txBody>
        </p:sp>
      </p:grpSp>
      <p:graphicFrame>
        <p:nvGraphicFramePr>
          <p:cNvPr id="46" name="图表 45"/>
          <p:cNvGraphicFramePr/>
          <p:nvPr>
            <p:extLst>
              <p:ext uri="{D42A27DB-BD31-4B8C-83A1-F6EECF244321}">
                <p14:modId xmlns:p14="http://schemas.microsoft.com/office/powerpoint/2010/main" val="1319300353"/>
              </p:ext>
            </p:extLst>
          </p:nvPr>
        </p:nvGraphicFramePr>
        <p:xfrm>
          <a:off x="399392" y="3293757"/>
          <a:ext cx="12536017" cy="86743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2215393419"/>
              </p:ext>
            </p:extLst>
          </p:nvPr>
        </p:nvGraphicFramePr>
        <p:xfrm>
          <a:off x="677728" y="746421"/>
          <a:ext cx="11536497" cy="1791796"/>
        </p:xfrm>
        <a:graphic>
          <a:graphicData uri="http://schemas.openxmlformats.org/drawingml/2006/table">
            <a:tbl>
              <a:tblPr firstRow="1" firstCol="1" bandRow="1">
                <a:tableStyleId>{5C22544A-7EE6-4342-B048-85BDC9FD1C3A}</a:tableStyleId>
              </a:tblPr>
              <a:tblGrid>
                <a:gridCol w="1281833"/>
                <a:gridCol w="1281833"/>
                <a:gridCol w="1281833"/>
                <a:gridCol w="1281833"/>
                <a:gridCol w="1281833"/>
                <a:gridCol w="1281833"/>
                <a:gridCol w="1281833"/>
                <a:gridCol w="1281833"/>
                <a:gridCol w="1281833"/>
              </a:tblGrid>
              <a:tr h="895898">
                <a:tc>
                  <a:txBody>
                    <a:bodyPr/>
                    <a:lstStyle/>
                    <a:p>
                      <a:pPr algn="l">
                        <a:spcAft>
                          <a:spcPts val="0"/>
                        </a:spcAft>
                      </a:pPr>
                      <a:r>
                        <a:rPr lang="en-US" sz="2400" kern="0">
                          <a:effectLst/>
                        </a:rPr>
                        <a:t>N</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20000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30000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40000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50000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60000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70000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80000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r>
              <a:tr h="895898">
                <a:tc>
                  <a:txBody>
                    <a:bodyPr/>
                    <a:lstStyle/>
                    <a:p>
                      <a:pPr algn="l">
                        <a:spcAft>
                          <a:spcPts val="0"/>
                        </a:spcAft>
                      </a:pPr>
                      <a:r>
                        <a:rPr lang="en-US" sz="2400" kern="0">
                          <a:effectLst/>
                        </a:rPr>
                        <a:t>Time/ms</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37.65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153.45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345.7</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619.9</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955.85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1375.15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a:effectLst/>
                        </a:rPr>
                        <a:t>1870.3</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400" kern="0" dirty="0">
                          <a:effectLst/>
                        </a:rPr>
                        <a:t>2460.35</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295258241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0-#ppt_w/2"/>
                                          </p:val>
                                        </p:tav>
                                        <p:tav tm="100000">
                                          <p:val>
                                            <p:strVal val="#ppt_x"/>
                                          </p:val>
                                        </p:tav>
                                      </p:tavLst>
                                    </p:anim>
                                    <p:anim calcmode="lin" valueType="num">
                                      <p:cBhvr additive="base">
                                        <p:cTn id="24" dur="500" fill="hold"/>
                                        <p:tgtEl>
                                          <p:spTgt spid="40"/>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3867138" y="4840932"/>
            <a:ext cx="1546697" cy="1547100"/>
            <a:chOff x="5222775" y="1833299"/>
            <a:chExt cx="618294" cy="618294"/>
          </a:xfrm>
        </p:grpSpPr>
        <p:sp>
          <p:nvSpPr>
            <p:cNvPr id="22" name="Oval 21"/>
            <p:cNvSpPr/>
            <p:nvPr/>
          </p:nvSpPr>
          <p:spPr>
            <a:xfrm>
              <a:off x="5222775" y="1833299"/>
              <a:ext cx="618294" cy="61829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latin typeface="微软雅黑" panose="020B0503020204020204" pitchFamily="34" charset="-122"/>
              </a:endParaRPr>
            </a:p>
          </p:txBody>
        </p:sp>
        <p:sp>
          <p:nvSpPr>
            <p:cNvPr id="23" name="TextBox 22"/>
            <p:cNvSpPr txBox="1"/>
            <p:nvPr/>
          </p:nvSpPr>
          <p:spPr>
            <a:xfrm>
              <a:off x="5283586" y="1856521"/>
              <a:ext cx="436880" cy="438565"/>
            </a:xfrm>
            <a:prstGeom prst="rect">
              <a:avLst/>
            </a:prstGeom>
            <a:noFill/>
          </p:spPr>
          <p:txBody>
            <a:bodyPr wrap="square" lIns="91420" tIns="45709" rIns="91420" bIns="45709" rtlCol="0">
              <a:spAutoFit/>
            </a:bodyPr>
            <a:lstStyle/>
            <a:p>
              <a:pPr algn="ctr"/>
              <a:r>
                <a:rPr lang="tr-TR" sz="6400" dirty="0">
                  <a:solidFill>
                    <a:schemeClr val="bg1"/>
                  </a:solidFill>
                  <a:latin typeface="Sosa Regular"/>
                  <a:cs typeface="Sosa Regular"/>
                </a:rPr>
                <a:t>Ý</a:t>
              </a:r>
              <a:endParaRPr lang="en-US" sz="6400" dirty="0">
                <a:latin typeface="微软雅黑" panose="020B0503020204020204" pitchFamily="34" charset="-122"/>
              </a:endParaRPr>
            </a:p>
          </p:txBody>
        </p:sp>
      </p:grpSp>
      <p:sp>
        <p:nvSpPr>
          <p:cNvPr id="6" name="Freeform 1"/>
          <p:cNvSpPr>
            <a:spLocks noChangeArrowheads="1"/>
          </p:cNvSpPr>
          <p:nvPr/>
        </p:nvSpPr>
        <p:spPr bwMode="auto">
          <a:xfrm rot="5400000">
            <a:off x="18475115" y="3765537"/>
            <a:ext cx="2752592" cy="3233810"/>
          </a:xfrm>
          <a:custGeom>
            <a:avLst/>
            <a:gdLst>
              <a:gd name="T0" fmla="*/ 1782 w 2658"/>
              <a:gd name="T1" fmla="*/ 0 h 2470"/>
              <a:gd name="T2" fmla="*/ 1782 w 2658"/>
              <a:gd name="T3" fmla="*/ 0 h 2470"/>
              <a:gd name="T4" fmla="*/ 1782 w 2658"/>
              <a:gd name="T5" fmla="*/ 438 h 2470"/>
              <a:gd name="T6" fmla="*/ 1469 w 2658"/>
              <a:gd name="T7" fmla="*/ 438 h 2470"/>
              <a:gd name="T8" fmla="*/ 375 w 2658"/>
              <a:gd name="T9" fmla="*/ 1219 h 2470"/>
              <a:gd name="T10" fmla="*/ 1469 w 2658"/>
              <a:gd name="T11" fmla="*/ 2032 h 2470"/>
              <a:gd name="T12" fmla="*/ 2188 w 2658"/>
              <a:gd name="T13" fmla="*/ 2032 h 2470"/>
              <a:gd name="T14" fmla="*/ 2188 w 2658"/>
              <a:gd name="T15" fmla="*/ 2469 h 2470"/>
              <a:gd name="T16" fmla="*/ 2657 w 2658"/>
              <a:gd name="T17" fmla="*/ 2469 h 2470"/>
              <a:gd name="T18" fmla="*/ 1500 w 2658"/>
              <a:gd name="T19" fmla="*/ 2469 h 2470"/>
              <a:gd name="T20" fmla="*/ 0 w 2658"/>
              <a:gd name="T21" fmla="*/ 1219 h 2470"/>
              <a:gd name="T22" fmla="*/ 1469 w 2658"/>
              <a:gd name="T23" fmla="*/ 0 h 2470"/>
              <a:gd name="T24" fmla="*/ 1782 w 2658"/>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8" h="2470">
                <a:moveTo>
                  <a:pt x="1782" y="0"/>
                </a:moveTo>
                <a:lnTo>
                  <a:pt x="1782" y="0"/>
                </a:lnTo>
                <a:cubicBezTo>
                  <a:pt x="1782" y="438"/>
                  <a:pt x="1782" y="438"/>
                  <a:pt x="1782" y="438"/>
                </a:cubicBezTo>
                <a:cubicBezTo>
                  <a:pt x="1469" y="438"/>
                  <a:pt x="1469" y="438"/>
                  <a:pt x="1469" y="438"/>
                </a:cubicBezTo>
                <a:cubicBezTo>
                  <a:pt x="688" y="438"/>
                  <a:pt x="375" y="781"/>
                  <a:pt x="375" y="1219"/>
                </a:cubicBezTo>
                <a:cubicBezTo>
                  <a:pt x="375" y="1719"/>
                  <a:pt x="719" y="2032"/>
                  <a:pt x="1469" y="2032"/>
                </a:cubicBezTo>
                <a:cubicBezTo>
                  <a:pt x="2188" y="2032"/>
                  <a:pt x="2188" y="2032"/>
                  <a:pt x="2188" y="2032"/>
                </a:cubicBezTo>
                <a:cubicBezTo>
                  <a:pt x="2188" y="2469"/>
                  <a:pt x="2188" y="2469"/>
                  <a:pt x="2188" y="2469"/>
                </a:cubicBezTo>
                <a:cubicBezTo>
                  <a:pt x="2657" y="2469"/>
                  <a:pt x="2657" y="2469"/>
                  <a:pt x="2657" y="2469"/>
                </a:cubicBezTo>
                <a:cubicBezTo>
                  <a:pt x="1500" y="2469"/>
                  <a:pt x="1500" y="2469"/>
                  <a:pt x="1500" y="2469"/>
                </a:cubicBezTo>
                <a:cubicBezTo>
                  <a:pt x="438" y="2469"/>
                  <a:pt x="0" y="1938"/>
                  <a:pt x="0" y="1219"/>
                </a:cubicBezTo>
                <a:cubicBezTo>
                  <a:pt x="0" y="532"/>
                  <a:pt x="407" y="0"/>
                  <a:pt x="1469" y="0"/>
                </a:cubicBezTo>
                <a:lnTo>
                  <a:pt x="1782" y="0"/>
                </a:lnTo>
              </a:path>
            </a:pathLst>
          </a:custGeom>
          <a:solidFill>
            <a:schemeClr val="bg1">
              <a:lumMod val="85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7" name="Freeform 2"/>
          <p:cNvSpPr>
            <a:spLocks noChangeArrowheads="1"/>
          </p:cNvSpPr>
          <p:nvPr/>
        </p:nvSpPr>
        <p:spPr bwMode="auto">
          <a:xfrm rot="5400000">
            <a:off x="16083200" y="5810248"/>
            <a:ext cx="2264156" cy="3193388"/>
          </a:xfrm>
          <a:custGeom>
            <a:avLst/>
            <a:gdLst>
              <a:gd name="T0" fmla="*/ 750 w 2187"/>
              <a:gd name="T1" fmla="*/ 0 h 2438"/>
              <a:gd name="T2" fmla="*/ 750 w 2187"/>
              <a:gd name="T3" fmla="*/ 0 h 2438"/>
              <a:gd name="T4" fmla="*/ 2186 w 2187"/>
              <a:gd name="T5" fmla="*/ 1187 h 2438"/>
              <a:gd name="T6" fmla="*/ 719 w 2187"/>
              <a:gd name="T7" fmla="*/ 2437 h 2438"/>
              <a:gd name="T8" fmla="*/ 0 w 2187"/>
              <a:gd name="T9" fmla="*/ 2437 h 2438"/>
              <a:gd name="T10" fmla="*/ 469 w 2187"/>
              <a:gd name="T11" fmla="*/ 2437 h 2438"/>
              <a:gd name="T12" fmla="*/ 469 w 2187"/>
              <a:gd name="T13" fmla="*/ 2031 h 2438"/>
              <a:gd name="T14" fmla="*/ 750 w 2187"/>
              <a:gd name="T15" fmla="*/ 2031 h 2438"/>
              <a:gd name="T16" fmla="*/ 1843 w 2187"/>
              <a:gd name="T17" fmla="*/ 1218 h 2438"/>
              <a:gd name="T18" fmla="*/ 750 w 2187"/>
              <a:gd name="T19" fmla="*/ 437 h 2438"/>
              <a:gd name="T20" fmla="*/ 469 w 2187"/>
              <a:gd name="T21" fmla="*/ 437 h 2438"/>
              <a:gd name="T22" fmla="*/ 0 w 2187"/>
              <a:gd name="T23" fmla="*/ 437 h 2438"/>
              <a:gd name="T24" fmla="*/ 0 w 2187"/>
              <a:gd name="T25" fmla="*/ 0 h 2438"/>
              <a:gd name="T26" fmla="*/ 750 w 2187"/>
              <a:gd name="T27"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7" h="2438">
                <a:moveTo>
                  <a:pt x="750" y="0"/>
                </a:moveTo>
                <a:lnTo>
                  <a:pt x="750" y="0"/>
                </a:lnTo>
                <a:cubicBezTo>
                  <a:pt x="1780" y="0"/>
                  <a:pt x="2186" y="500"/>
                  <a:pt x="2186" y="1187"/>
                </a:cubicBezTo>
                <a:cubicBezTo>
                  <a:pt x="2186" y="1906"/>
                  <a:pt x="1749" y="2437"/>
                  <a:pt x="719" y="2437"/>
                </a:cubicBezTo>
                <a:cubicBezTo>
                  <a:pt x="0" y="2437"/>
                  <a:pt x="0" y="2437"/>
                  <a:pt x="0" y="2437"/>
                </a:cubicBezTo>
                <a:cubicBezTo>
                  <a:pt x="469" y="2437"/>
                  <a:pt x="469" y="2437"/>
                  <a:pt x="469" y="2437"/>
                </a:cubicBezTo>
                <a:cubicBezTo>
                  <a:pt x="469" y="2031"/>
                  <a:pt x="469" y="2031"/>
                  <a:pt x="469" y="2031"/>
                </a:cubicBezTo>
                <a:cubicBezTo>
                  <a:pt x="750" y="2031"/>
                  <a:pt x="750" y="2031"/>
                  <a:pt x="750" y="2031"/>
                </a:cubicBezTo>
                <a:cubicBezTo>
                  <a:pt x="1499" y="2031"/>
                  <a:pt x="1843" y="1687"/>
                  <a:pt x="1843" y="1218"/>
                </a:cubicBezTo>
                <a:cubicBezTo>
                  <a:pt x="1843" y="750"/>
                  <a:pt x="1499" y="437"/>
                  <a:pt x="750" y="437"/>
                </a:cubicBezTo>
                <a:cubicBezTo>
                  <a:pt x="469" y="437"/>
                  <a:pt x="469" y="437"/>
                  <a:pt x="469" y="437"/>
                </a:cubicBezTo>
                <a:cubicBezTo>
                  <a:pt x="0" y="437"/>
                  <a:pt x="0" y="437"/>
                  <a:pt x="0" y="437"/>
                </a:cubicBezTo>
                <a:cubicBezTo>
                  <a:pt x="0" y="0"/>
                  <a:pt x="0" y="0"/>
                  <a:pt x="0" y="0"/>
                </a:cubicBezTo>
                <a:lnTo>
                  <a:pt x="750" y="0"/>
                </a:lnTo>
              </a:path>
            </a:pathLst>
          </a:custGeom>
          <a:solidFill>
            <a:schemeClr val="accent5"/>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8" name="Freeform 3"/>
          <p:cNvSpPr>
            <a:spLocks noChangeArrowheads="1"/>
          </p:cNvSpPr>
          <p:nvPr/>
        </p:nvSpPr>
        <p:spPr bwMode="auto">
          <a:xfrm rot="5400000">
            <a:off x="12724946" y="4237669"/>
            <a:ext cx="3656426" cy="3193386"/>
          </a:xfrm>
          <a:custGeom>
            <a:avLst/>
            <a:gdLst>
              <a:gd name="T0" fmla="*/ 2657 w 3532"/>
              <a:gd name="T1" fmla="*/ 0 h 2437"/>
              <a:gd name="T2" fmla="*/ 2657 w 3532"/>
              <a:gd name="T3" fmla="*/ 0 h 2437"/>
              <a:gd name="T4" fmla="*/ 2657 w 3532"/>
              <a:gd name="T5" fmla="*/ 406 h 2437"/>
              <a:gd name="T6" fmla="*/ 2188 w 3532"/>
              <a:gd name="T7" fmla="*/ 406 h 2437"/>
              <a:gd name="T8" fmla="*/ 1469 w 3532"/>
              <a:gd name="T9" fmla="*/ 406 h 2437"/>
              <a:gd name="T10" fmla="*/ 375 w 3532"/>
              <a:gd name="T11" fmla="*/ 1187 h 2437"/>
              <a:gd name="T12" fmla="*/ 1469 w 3532"/>
              <a:gd name="T13" fmla="*/ 2000 h 2437"/>
              <a:gd name="T14" fmla="*/ 1750 w 3532"/>
              <a:gd name="T15" fmla="*/ 2000 h 2437"/>
              <a:gd name="T16" fmla="*/ 1750 w 3532"/>
              <a:gd name="T17" fmla="*/ 2436 h 2437"/>
              <a:gd name="T18" fmla="*/ 3531 w 3532"/>
              <a:gd name="T19" fmla="*/ 2436 h 2437"/>
              <a:gd name="T20" fmla="*/ 1500 w 3532"/>
              <a:gd name="T21" fmla="*/ 2436 h 2437"/>
              <a:gd name="T22" fmla="*/ 0 w 3532"/>
              <a:gd name="T23" fmla="*/ 1187 h 2437"/>
              <a:gd name="T24" fmla="*/ 1469 w 3532"/>
              <a:gd name="T25" fmla="*/ 0 h 2437"/>
              <a:gd name="T26" fmla="*/ 2657 w 3532"/>
              <a:gd name="T27"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32" h="2437">
                <a:moveTo>
                  <a:pt x="2657" y="0"/>
                </a:moveTo>
                <a:lnTo>
                  <a:pt x="2657" y="0"/>
                </a:lnTo>
                <a:cubicBezTo>
                  <a:pt x="2657" y="406"/>
                  <a:pt x="2657" y="406"/>
                  <a:pt x="2657" y="406"/>
                </a:cubicBezTo>
                <a:cubicBezTo>
                  <a:pt x="2188" y="406"/>
                  <a:pt x="2188" y="406"/>
                  <a:pt x="2188" y="406"/>
                </a:cubicBezTo>
                <a:cubicBezTo>
                  <a:pt x="1469" y="406"/>
                  <a:pt x="1469" y="406"/>
                  <a:pt x="1469" y="406"/>
                </a:cubicBezTo>
                <a:cubicBezTo>
                  <a:pt x="688" y="406"/>
                  <a:pt x="375" y="750"/>
                  <a:pt x="375" y="1187"/>
                </a:cubicBezTo>
                <a:cubicBezTo>
                  <a:pt x="375" y="1687"/>
                  <a:pt x="719" y="2000"/>
                  <a:pt x="1469" y="2000"/>
                </a:cubicBezTo>
                <a:cubicBezTo>
                  <a:pt x="1750" y="2000"/>
                  <a:pt x="1750" y="2000"/>
                  <a:pt x="1750" y="2000"/>
                </a:cubicBezTo>
                <a:cubicBezTo>
                  <a:pt x="1750" y="2436"/>
                  <a:pt x="1750" y="2436"/>
                  <a:pt x="1750" y="2436"/>
                </a:cubicBezTo>
                <a:cubicBezTo>
                  <a:pt x="3531" y="2436"/>
                  <a:pt x="3531" y="2436"/>
                  <a:pt x="3531" y="2436"/>
                </a:cubicBezTo>
                <a:cubicBezTo>
                  <a:pt x="1500" y="2436"/>
                  <a:pt x="1500" y="2436"/>
                  <a:pt x="1500" y="2436"/>
                </a:cubicBezTo>
                <a:cubicBezTo>
                  <a:pt x="438" y="2436"/>
                  <a:pt x="0" y="1906"/>
                  <a:pt x="0" y="1187"/>
                </a:cubicBezTo>
                <a:cubicBezTo>
                  <a:pt x="0" y="500"/>
                  <a:pt x="407" y="0"/>
                  <a:pt x="1469" y="0"/>
                </a:cubicBezTo>
                <a:lnTo>
                  <a:pt x="2657" y="0"/>
                </a:lnTo>
              </a:path>
            </a:pathLst>
          </a:custGeom>
          <a:solidFill>
            <a:schemeClr val="accent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9" name="Freeform 4"/>
          <p:cNvSpPr>
            <a:spLocks noChangeArrowheads="1"/>
          </p:cNvSpPr>
          <p:nvPr/>
        </p:nvSpPr>
        <p:spPr bwMode="auto">
          <a:xfrm rot="5400000">
            <a:off x="10099014" y="6013717"/>
            <a:ext cx="3624474" cy="3233810"/>
          </a:xfrm>
          <a:custGeom>
            <a:avLst/>
            <a:gdLst>
              <a:gd name="T0" fmla="*/ 2062 w 3500"/>
              <a:gd name="T1" fmla="*/ 0 h 2469"/>
              <a:gd name="T2" fmla="*/ 2062 w 3500"/>
              <a:gd name="T3" fmla="*/ 0 h 2469"/>
              <a:gd name="T4" fmla="*/ 3499 w 3500"/>
              <a:gd name="T5" fmla="*/ 1186 h 2469"/>
              <a:gd name="T6" fmla="*/ 2031 w 3500"/>
              <a:gd name="T7" fmla="*/ 2468 h 2469"/>
              <a:gd name="T8" fmla="*/ 0 w 3500"/>
              <a:gd name="T9" fmla="*/ 2468 h 2469"/>
              <a:gd name="T10" fmla="*/ 1781 w 3500"/>
              <a:gd name="T11" fmla="*/ 2468 h 2469"/>
              <a:gd name="T12" fmla="*/ 1781 w 3500"/>
              <a:gd name="T13" fmla="*/ 2030 h 2469"/>
              <a:gd name="T14" fmla="*/ 2062 w 3500"/>
              <a:gd name="T15" fmla="*/ 2030 h 2469"/>
              <a:gd name="T16" fmla="*/ 3156 w 3500"/>
              <a:gd name="T17" fmla="*/ 1218 h 2469"/>
              <a:gd name="T18" fmla="*/ 2062 w 3500"/>
              <a:gd name="T19" fmla="*/ 436 h 2469"/>
              <a:gd name="T20" fmla="*/ 1781 w 3500"/>
              <a:gd name="T21" fmla="*/ 436 h 2469"/>
              <a:gd name="T22" fmla="*/ 0 w 3500"/>
              <a:gd name="T23" fmla="*/ 436 h 2469"/>
              <a:gd name="T24" fmla="*/ 0 w 3500"/>
              <a:gd name="T25" fmla="*/ 0 h 2469"/>
              <a:gd name="T26" fmla="*/ 2062 w 3500"/>
              <a:gd name="T2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00" h="2469">
                <a:moveTo>
                  <a:pt x="2062" y="0"/>
                </a:moveTo>
                <a:lnTo>
                  <a:pt x="2062" y="0"/>
                </a:lnTo>
                <a:cubicBezTo>
                  <a:pt x="3093" y="0"/>
                  <a:pt x="3499" y="530"/>
                  <a:pt x="3499" y="1186"/>
                </a:cubicBezTo>
                <a:cubicBezTo>
                  <a:pt x="3499" y="1905"/>
                  <a:pt x="3062" y="2468"/>
                  <a:pt x="2031" y="2468"/>
                </a:cubicBezTo>
                <a:cubicBezTo>
                  <a:pt x="0" y="2468"/>
                  <a:pt x="0" y="2468"/>
                  <a:pt x="0" y="2468"/>
                </a:cubicBezTo>
                <a:cubicBezTo>
                  <a:pt x="1781" y="2468"/>
                  <a:pt x="1781" y="2468"/>
                  <a:pt x="1781" y="2468"/>
                </a:cubicBezTo>
                <a:cubicBezTo>
                  <a:pt x="1781" y="2030"/>
                  <a:pt x="1781" y="2030"/>
                  <a:pt x="1781" y="2030"/>
                </a:cubicBezTo>
                <a:cubicBezTo>
                  <a:pt x="2062" y="2030"/>
                  <a:pt x="2062" y="2030"/>
                  <a:pt x="2062" y="2030"/>
                </a:cubicBezTo>
                <a:cubicBezTo>
                  <a:pt x="2812" y="2030"/>
                  <a:pt x="3156" y="1718"/>
                  <a:pt x="3156" y="1218"/>
                </a:cubicBezTo>
                <a:cubicBezTo>
                  <a:pt x="3156" y="780"/>
                  <a:pt x="2812" y="436"/>
                  <a:pt x="2062" y="436"/>
                </a:cubicBezTo>
                <a:cubicBezTo>
                  <a:pt x="1781" y="436"/>
                  <a:pt x="1781" y="436"/>
                  <a:pt x="1781" y="436"/>
                </a:cubicBezTo>
                <a:cubicBezTo>
                  <a:pt x="0" y="436"/>
                  <a:pt x="0" y="436"/>
                  <a:pt x="0" y="436"/>
                </a:cubicBezTo>
                <a:cubicBezTo>
                  <a:pt x="0" y="0"/>
                  <a:pt x="0" y="0"/>
                  <a:pt x="0" y="0"/>
                </a:cubicBezTo>
                <a:lnTo>
                  <a:pt x="2062" y="0"/>
                </a:lnTo>
              </a:path>
            </a:pathLst>
          </a:custGeom>
          <a:solidFill>
            <a:schemeClr val="accent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0" name="Freeform 5"/>
          <p:cNvSpPr>
            <a:spLocks noChangeArrowheads="1"/>
          </p:cNvSpPr>
          <p:nvPr/>
        </p:nvSpPr>
        <p:spPr bwMode="auto">
          <a:xfrm rot="5400000">
            <a:off x="6800984" y="4883595"/>
            <a:ext cx="4948276" cy="3193386"/>
          </a:xfrm>
          <a:custGeom>
            <a:avLst/>
            <a:gdLst>
              <a:gd name="T0" fmla="*/ 1750 w 4782"/>
              <a:gd name="T1" fmla="*/ 2438 h 2439"/>
              <a:gd name="T2" fmla="*/ 1750 w 4782"/>
              <a:gd name="T3" fmla="*/ 2438 h 2439"/>
              <a:gd name="T4" fmla="*/ 1750 w 4782"/>
              <a:gd name="T5" fmla="*/ 2000 h 2439"/>
              <a:gd name="T6" fmla="*/ 1469 w 4782"/>
              <a:gd name="T7" fmla="*/ 2000 h 2439"/>
              <a:gd name="T8" fmla="*/ 375 w 4782"/>
              <a:gd name="T9" fmla="*/ 1188 h 2439"/>
              <a:gd name="T10" fmla="*/ 1469 w 4782"/>
              <a:gd name="T11" fmla="*/ 438 h 2439"/>
              <a:gd name="T12" fmla="*/ 1750 w 4782"/>
              <a:gd name="T13" fmla="*/ 438 h 2439"/>
              <a:gd name="T14" fmla="*/ 3531 w 4782"/>
              <a:gd name="T15" fmla="*/ 438 h 2439"/>
              <a:gd name="T16" fmla="*/ 3531 w 4782"/>
              <a:gd name="T17" fmla="*/ 0 h 2439"/>
              <a:gd name="T18" fmla="*/ 1469 w 4782"/>
              <a:gd name="T19" fmla="*/ 0 h 2439"/>
              <a:gd name="T20" fmla="*/ 0 w 4782"/>
              <a:gd name="T21" fmla="*/ 1188 h 2439"/>
              <a:gd name="T22" fmla="*/ 1500 w 4782"/>
              <a:gd name="T23" fmla="*/ 2438 h 2439"/>
              <a:gd name="T24" fmla="*/ 4781 w 4782"/>
              <a:gd name="T25" fmla="*/ 2438 h 2439"/>
              <a:gd name="T26" fmla="*/ 1750 w 4782"/>
              <a:gd name="T27" fmla="*/ 2438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2" h="2439">
                <a:moveTo>
                  <a:pt x="1750" y="2438"/>
                </a:moveTo>
                <a:lnTo>
                  <a:pt x="1750" y="2438"/>
                </a:lnTo>
                <a:cubicBezTo>
                  <a:pt x="1750" y="2000"/>
                  <a:pt x="1750" y="2000"/>
                  <a:pt x="1750" y="2000"/>
                </a:cubicBezTo>
                <a:cubicBezTo>
                  <a:pt x="1469" y="2000"/>
                  <a:pt x="1469" y="2000"/>
                  <a:pt x="1469" y="2000"/>
                </a:cubicBezTo>
                <a:cubicBezTo>
                  <a:pt x="719" y="2000"/>
                  <a:pt x="375" y="1688"/>
                  <a:pt x="375" y="1188"/>
                </a:cubicBezTo>
                <a:cubicBezTo>
                  <a:pt x="375" y="750"/>
                  <a:pt x="688" y="438"/>
                  <a:pt x="1469" y="438"/>
                </a:cubicBezTo>
                <a:cubicBezTo>
                  <a:pt x="1750" y="438"/>
                  <a:pt x="1750" y="438"/>
                  <a:pt x="1750" y="438"/>
                </a:cubicBezTo>
                <a:cubicBezTo>
                  <a:pt x="3531" y="438"/>
                  <a:pt x="3531" y="438"/>
                  <a:pt x="3531" y="438"/>
                </a:cubicBezTo>
                <a:cubicBezTo>
                  <a:pt x="3531" y="0"/>
                  <a:pt x="3531" y="0"/>
                  <a:pt x="3531" y="0"/>
                </a:cubicBezTo>
                <a:cubicBezTo>
                  <a:pt x="1469" y="0"/>
                  <a:pt x="1469" y="0"/>
                  <a:pt x="1469" y="0"/>
                </a:cubicBezTo>
                <a:cubicBezTo>
                  <a:pt x="407" y="0"/>
                  <a:pt x="0" y="500"/>
                  <a:pt x="0" y="1188"/>
                </a:cubicBezTo>
                <a:cubicBezTo>
                  <a:pt x="0" y="1906"/>
                  <a:pt x="438" y="2438"/>
                  <a:pt x="1500" y="2438"/>
                </a:cubicBezTo>
                <a:cubicBezTo>
                  <a:pt x="4781" y="2438"/>
                  <a:pt x="4781" y="2438"/>
                  <a:pt x="4781" y="2438"/>
                </a:cubicBezTo>
                <a:lnTo>
                  <a:pt x="1750" y="2438"/>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1" name="Freeform 6"/>
          <p:cNvSpPr>
            <a:spLocks noChangeArrowheads="1"/>
          </p:cNvSpPr>
          <p:nvPr/>
        </p:nvSpPr>
        <p:spPr bwMode="auto">
          <a:xfrm rot="5400000">
            <a:off x="3258731" y="5769499"/>
            <a:ext cx="6760512" cy="3233810"/>
          </a:xfrm>
          <a:custGeom>
            <a:avLst/>
            <a:gdLst>
              <a:gd name="T0" fmla="*/ 5062 w 6532"/>
              <a:gd name="T1" fmla="*/ 0 h 2470"/>
              <a:gd name="T2" fmla="*/ 5062 w 6532"/>
              <a:gd name="T3" fmla="*/ 0 h 2470"/>
              <a:gd name="T4" fmla="*/ 6531 w 6532"/>
              <a:gd name="T5" fmla="*/ 1219 h 2470"/>
              <a:gd name="T6" fmla="*/ 5062 w 6532"/>
              <a:gd name="T7" fmla="*/ 2469 h 2470"/>
              <a:gd name="T8" fmla="*/ 0 w 6532"/>
              <a:gd name="T9" fmla="*/ 2469 h 2470"/>
              <a:gd name="T10" fmla="*/ 0 w 6532"/>
              <a:gd name="T11" fmla="*/ 2031 h 2470"/>
              <a:gd name="T12" fmla="*/ 5062 w 6532"/>
              <a:gd name="T13" fmla="*/ 2031 h 2470"/>
              <a:gd name="T14" fmla="*/ 6156 w 6532"/>
              <a:gd name="T15" fmla="*/ 1219 h 2470"/>
              <a:gd name="T16" fmla="*/ 5062 w 6532"/>
              <a:gd name="T17" fmla="*/ 438 h 2470"/>
              <a:gd name="T18" fmla="*/ 4781 w 6532"/>
              <a:gd name="T19" fmla="*/ 438 h 2470"/>
              <a:gd name="T20" fmla="*/ 1750 w 6532"/>
              <a:gd name="T21" fmla="*/ 438 h 2470"/>
              <a:gd name="T22" fmla="*/ 1750 w 6532"/>
              <a:gd name="T23" fmla="*/ 0 h 2470"/>
              <a:gd name="T24" fmla="*/ 5062 w 6532"/>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2" h="2470">
                <a:moveTo>
                  <a:pt x="5062" y="0"/>
                </a:moveTo>
                <a:lnTo>
                  <a:pt x="5062" y="0"/>
                </a:lnTo>
                <a:cubicBezTo>
                  <a:pt x="6124" y="0"/>
                  <a:pt x="6531" y="531"/>
                  <a:pt x="6531" y="1219"/>
                </a:cubicBezTo>
                <a:cubicBezTo>
                  <a:pt x="6531" y="1937"/>
                  <a:pt x="6093" y="2469"/>
                  <a:pt x="5062" y="2469"/>
                </a:cubicBezTo>
                <a:cubicBezTo>
                  <a:pt x="0" y="2469"/>
                  <a:pt x="0" y="2469"/>
                  <a:pt x="0" y="2469"/>
                </a:cubicBezTo>
                <a:cubicBezTo>
                  <a:pt x="0" y="2031"/>
                  <a:pt x="0" y="2031"/>
                  <a:pt x="0" y="2031"/>
                </a:cubicBezTo>
                <a:cubicBezTo>
                  <a:pt x="5062" y="2031"/>
                  <a:pt x="5062" y="2031"/>
                  <a:pt x="5062" y="2031"/>
                </a:cubicBezTo>
                <a:cubicBezTo>
                  <a:pt x="5843" y="2031"/>
                  <a:pt x="6156" y="1719"/>
                  <a:pt x="6156" y="1219"/>
                </a:cubicBezTo>
                <a:cubicBezTo>
                  <a:pt x="6156" y="781"/>
                  <a:pt x="5843" y="438"/>
                  <a:pt x="5062" y="438"/>
                </a:cubicBezTo>
                <a:cubicBezTo>
                  <a:pt x="4781" y="438"/>
                  <a:pt x="4781" y="438"/>
                  <a:pt x="4781" y="438"/>
                </a:cubicBezTo>
                <a:cubicBezTo>
                  <a:pt x="1750" y="438"/>
                  <a:pt x="1750" y="438"/>
                  <a:pt x="1750" y="438"/>
                </a:cubicBezTo>
                <a:cubicBezTo>
                  <a:pt x="1750" y="0"/>
                  <a:pt x="1750" y="0"/>
                  <a:pt x="1750" y="0"/>
                </a:cubicBezTo>
                <a:lnTo>
                  <a:pt x="5062" y="0"/>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3" name="Oval 12"/>
          <p:cNvSpPr/>
          <p:nvPr/>
        </p:nvSpPr>
        <p:spPr>
          <a:xfrm>
            <a:off x="5948203" y="8426608"/>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6" name="Oval 15"/>
          <p:cNvSpPr/>
          <p:nvPr/>
        </p:nvSpPr>
        <p:spPr>
          <a:xfrm>
            <a:off x="8591446" y="4840932"/>
            <a:ext cx="1546697" cy="15471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9" name="Oval 18"/>
          <p:cNvSpPr/>
          <p:nvPr/>
        </p:nvSpPr>
        <p:spPr>
          <a:xfrm>
            <a:off x="11231968" y="7254900"/>
            <a:ext cx="1546697" cy="15471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25" name="Oval 24"/>
          <p:cNvSpPr/>
          <p:nvPr/>
        </p:nvSpPr>
        <p:spPr>
          <a:xfrm>
            <a:off x="19153631" y="4840932"/>
            <a:ext cx="1546697" cy="154710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28" name="Oval 27"/>
          <p:cNvSpPr/>
          <p:nvPr/>
        </p:nvSpPr>
        <p:spPr>
          <a:xfrm>
            <a:off x="16550359" y="6369206"/>
            <a:ext cx="1546697" cy="15471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1" name="Oval 30"/>
          <p:cNvSpPr/>
          <p:nvPr/>
        </p:nvSpPr>
        <p:spPr>
          <a:xfrm>
            <a:off x="3279542" y="4068864"/>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3" name="TextBox 32"/>
          <p:cNvSpPr txBox="1"/>
          <p:nvPr/>
        </p:nvSpPr>
        <p:spPr>
          <a:xfrm>
            <a:off x="2365739" y="5698229"/>
            <a:ext cx="2719372" cy="707773"/>
          </a:xfrm>
          <a:prstGeom prst="rect">
            <a:avLst/>
          </a:prstGeom>
          <a:noFill/>
        </p:spPr>
        <p:txBody>
          <a:bodyPr vert="horz" wrap="square" lIns="243731" tIns="121864" rIns="243731" bIns="121864" rtlCol="0">
            <a:spAutoFit/>
          </a:bodyPr>
          <a:lstStyle/>
          <a:p>
            <a:pPr algn="ctr"/>
            <a:r>
              <a:rPr lang="zh-CN" altLang="en-US" sz="3000" dirty="0" smtClean="0">
                <a:latin typeface="微软雅黑" panose="020B0503020204020204" pitchFamily="34" charset="-122"/>
                <a:cs typeface="Aparajita" panose="020B0604020202020204" pitchFamily="34" charset="0"/>
              </a:rPr>
              <a:t>第一轮循环</a:t>
            </a:r>
            <a:endParaRPr lang="en-US" sz="3000" dirty="0">
              <a:latin typeface="微软雅黑" panose="020B0503020204020204" pitchFamily="34" charset="-122"/>
              <a:cs typeface="Aparajita" panose="020B0604020202020204" pitchFamily="34" charset="0"/>
            </a:endParaRPr>
          </a:p>
        </p:txBody>
      </p:sp>
      <p:sp>
        <p:nvSpPr>
          <p:cNvPr id="34" name="TextBox 33"/>
          <p:cNvSpPr txBox="1"/>
          <p:nvPr/>
        </p:nvSpPr>
        <p:spPr>
          <a:xfrm>
            <a:off x="5513765" y="7614464"/>
            <a:ext cx="2323045" cy="676995"/>
          </a:xfrm>
          <a:prstGeom prst="rect">
            <a:avLst/>
          </a:prstGeom>
          <a:noFill/>
        </p:spPr>
        <p:txBody>
          <a:bodyPr vert="horz" wrap="square" lIns="243731" tIns="121864" rIns="243731" bIns="121864" rtlCol="0">
            <a:spAutoFit/>
          </a:bodyPr>
          <a:lstStyle/>
          <a:p>
            <a:pPr algn="ctr"/>
            <a:r>
              <a:rPr lang="en-US" altLang="zh-CN" sz="2800" dirty="0" smtClean="0">
                <a:solidFill>
                  <a:srgbClr val="FF0000"/>
                </a:solidFill>
                <a:latin typeface="微软雅黑" panose="020B0503020204020204" pitchFamily="34" charset="-122"/>
                <a:cs typeface="Aparajita" panose="020B0604020202020204" pitchFamily="34" charset="0"/>
              </a:rPr>
              <a:t>6 4 </a:t>
            </a:r>
            <a:r>
              <a:rPr lang="en-US" altLang="zh-CN" sz="2800" dirty="0" smtClean="0">
                <a:latin typeface="微软雅黑" panose="020B0503020204020204" pitchFamily="34" charset="-122"/>
                <a:cs typeface="Aparajita" panose="020B0604020202020204" pitchFamily="34" charset="0"/>
              </a:rPr>
              <a:t>8 2 1 9</a:t>
            </a:r>
            <a:endParaRPr lang="en-US" altLang="zh-CN" sz="2800" dirty="0">
              <a:latin typeface="微软雅黑" panose="020B0503020204020204" pitchFamily="34" charset="-122"/>
              <a:cs typeface="Aparajita" panose="020B0604020202020204" pitchFamily="34" charset="0"/>
            </a:endParaRPr>
          </a:p>
        </p:txBody>
      </p:sp>
      <p:sp>
        <p:nvSpPr>
          <p:cNvPr id="35" name="TextBox 34"/>
          <p:cNvSpPr txBox="1"/>
          <p:nvPr/>
        </p:nvSpPr>
        <p:spPr>
          <a:xfrm>
            <a:off x="10739032" y="6438973"/>
            <a:ext cx="2445032"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4 6 </a:t>
            </a:r>
            <a:r>
              <a:rPr lang="en-US" altLang="zh-CN" sz="2800" dirty="0" smtClean="0">
                <a:solidFill>
                  <a:srgbClr val="FF0000"/>
                </a:solidFill>
                <a:latin typeface="微软雅黑" panose="020B0503020204020204" pitchFamily="34" charset="-122"/>
                <a:cs typeface="Aparajita" panose="020B0604020202020204" pitchFamily="34" charset="0"/>
              </a:rPr>
              <a:t>8 2</a:t>
            </a:r>
            <a:r>
              <a:rPr lang="en-US" altLang="zh-CN" sz="2800" dirty="0" smtClean="0">
                <a:latin typeface="微软雅黑" panose="020B0503020204020204" pitchFamily="34" charset="-122"/>
                <a:cs typeface="Aparajita" panose="020B0604020202020204" pitchFamily="34" charset="0"/>
              </a:rPr>
              <a:t> 1 9</a:t>
            </a:r>
            <a:endParaRPr lang="en-US" altLang="zh-CN" sz="2800" dirty="0">
              <a:latin typeface="微软雅黑" panose="020B0503020204020204" pitchFamily="34" charset="-122"/>
              <a:cs typeface="Aparajita" panose="020B0604020202020204" pitchFamily="34" charset="0"/>
            </a:endParaRPr>
          </a:p>
        </p:txBody>
      </p:sp>
      <p:sp>
        <p:nvSpPr>
          <p:cNvPr id="36" name="TextBox 35"/>
          <p:cNvSpPr txBox="1"/>
          <p:nvPr/>
        </p:nvSpPr>
        <p:spPr>
          <a:xfrm>
            <a:off x="8041559" y="6522320"/>
            <a:ext cx="2334343"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4 </a:t>
            </a:r>
            <a:r>
              <a:rPr lang="en-US" altLang="zh-CN" sz="2800" dirty="0" smtClean="0">
                <a:solidFill>
                  <a:srgbClr val="FF0000"/>
                </a:solidFill>
                <a:latin typeface="微软雅黑" panose="020B0503020204020204" pitchFamily="34" charset="-122"/>
                <a:cs typeface="Aparajita" panose="020B0604020202020204" pitchFamily="34" charset="0"/>
              </a:rPr>
              <a:t>6 8</a:t>
            </a:r>
            <a:r>
              <a:rPr lang="en-US" altLang="zh-CN" sz="2800" dirty="0" smtClean="0">
                <a:latin typeface="微软雅黑" panose="020B0503020204020204" pitchFamily="34" charset="-122"/>
                <a:cs typeface="Aparajita" panose="020B0604020202020204" pitchFamily="34" charset="0"/>
              </a:rPr>
              <a:t> 2 1 9</a:t>
            </a:r>
            <a:endParaRPr lang="en-US" sz="2800" dirty="0">
              <a:latin typeface="微软雅黑" panose="020B0503020204020204" pitchFamily="34" charset="-122"/>
              <a:cs typeface="Aparajita" panose="020B0604020202020204" pitchFamily="34" charset="0"/>
            </a:endParaRPr>
          </a:p>
        </p:txBody>
      </p:sp>
      <p:sp>
        <p:nvSpPr>
          <p:cNvPr id="37" name="TextBox 36"/>
          <p:cNvSpPr txBox="1"/>
          <p:nvPr/>
        </p:nvSpPr>
        <p:spPr>
          <a:xfrm>
            <a:off x="13446659" y="6517020"/>
            <a:ext cx="2442292"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4 6 2 </a:t>
            </a:r>
            <a:r>
              <a:rPr lang="en-US" altLang="zh-CN" sz="2800" dirty="0" smtClean="0">
                <a:solidFill>
                  <a:srgbClr val="FF0000"/>
                </a:solidFill>
                <a:latin typeface="微软雅黑" panose="020B0503020204020204" pitchFamily="34" charset="-122"/>
                <a:cs typeface="Aparajita" panose="020B0604020202020204" pitchFamily="34" charset="0"/>
              </a:rPr>
              <a:t>8 1</a:t>
            </a:r>
            <a:r>
              <a:rPr lang="en-US" altLang="zh-CN" sz="2800" dirty="0" smtClean="0">
                <a:latin typeface="微软雅黑" panose="020B0503020204020204" pitchFamily="34" charset="-122"/>
                <a:cs typeface="Aparajita" panose="020B0604020202020204" pitchFamily="34" charset="0"/>
              </a:rPr>
              <a:t> 9</a:t>
            </a:r>
            <a:endParaRPr lang="en-US" altLang="zh-CN" sz="2800" dirty="0">
              <a:latin typeface="微软雅黑" panose="020B0503020204020204" pitchFamily="34" charset="-122"/>
              <a:cs typeface="Aparajita" panose="020B0604020202020204" pitchFamily="34" charset="0"/>
            </a:endParaRPr>
          </a:p>
        </p:txBody>
      </p:sp>
      <p:sp>
        <p:nvSpPr>
          <p:cNvPr id="38" name="TextBox 37"/>
          <p:cNvSpPr txBox="1"/>
          <p:nvPr/>
        </p:nvSpPr>
        <p:spPr>
          <a:xfrm>
            <a:off x="16026401" y="5581964"/>
            <a:ext cx="2397850"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4 6 2 1 </a:t>
            </a:r>
            <a:r>
              <a:rPr lang="en-US" altLang="zh-CN" sz="2800" dirty="0" smtClean="0">
                <a:solidFill>
                  <a:srgbClr val="FF0000"/>
                </a:solidFill>
                <a:latin typeface="微软雅黑" panose="020B0503020204020204" pitchFamily="34" charset="-122"/>
                <a:cs typeface="Aparajita" panose="020B0604020202020204" pitchFamily="34" charset="0"/>
              </a:rPr>
              <a:t>8 9</a:t>
            </a:r>
            <a:endParaRPr lang="en-US" altLang="zh-CN" sz="2800" dirty="0">
              <a:solidFill>
                <a:srgbClr val="FF0000"/>
              </a:solidFill>
              <a:latin typeface="微软雅黑" panose="020B0503020204020204" pitchFamily="34" charset="-122"/>
              <a:cs typeface="Aparajita" panose="020B0604020202020204" pitchFamily="34" charset="0"/>
            </a:endParaRPr>
          </a:p>
        </p:txBody>
      </p:sp>
      <p:sp>
        <p:nvSpPr>
          <p:cNvPr id="39" name="TextBox 38"/>
          <p:cNvSpPr txBox="1"/>
          <p:nvPr/>
        </p:nvSpPr>
        <p:spPr>
          <a:xfrm>
            <a:off x="18893520" y="6606787"/>
            <a:ext cx="2712245" cy="738551"/>
          </a:xfrm>
          <a:prstGeom prst="rect">
            <a:avLst/>
          </a:prstGeom>
          <a:noFill/>
        </p:spPr>
        <p:txBody>
          <a:bodyPr vert="horz" wrap="square" lIns="243731" tIns="121864" rIns="243731" bIns="121864" rtlCol="0">
            <a:spAutoFit/>
          </a:bodyPr>
          <a:lstStyle/>
          <a:p>
            <a:pPr algn="ctr"/>
            <a:r>
              <a:rPr lang="en-US" altLang="zh-CN" sz="3200" dirty="0">
                <a:latin typeface="微软雅黑" panose="020B0503020204020204" pitchFamily="34" charset="-122"/>
                <a:cs typeface="Aparajita" panose="020B0604020202020204" pitchFamily="34" charset="0"/>
              </a:rPr>
              <a:t>4 6 2 </a:t>
            </a:r>
            <a:r>
              <a:rPr lang="en-US" altLang="zh-CN" sz="3200" dirty="0" smtClean="0">
                <a:latin typeface="微软雅黑" panose="020B0503020204020204" pitchFamily="34" charset="-122"/>
                <a:cs typeface="Aparajita" panose="020B0604020202020204" pitchFamily="34" charset="0"/>
              </a:rPr>
              <a:t>1 8 </a:t>
            </a:r>
            <a:r>
              <a:rPr lang="en-US" altLang="zh-CN" sz="3200" dirty="0" smtClean="0">
                <a:solidFill>
                  <a:srgbClr val="FFC000"/>
                </a:solidFill>
                <a:latin typeface="微软雅黑" panose="020B0503020204020204" pitchFamily="34" charset="-122"/>
                <a:cs typeface="Aparajita" panose="020B0604020202020204" pitchFamily="34" charset="0"/>
              </a:rPr>
              <a:t>9</a:t>
            </a:r>
            <a:endParaRPr lang="en-US" altLang="zh-CN" sz="3200" dirty="0">
              <a:solidFill>
                <a:srgbClr val="FFC000"/>
              </a:solidFill>
              <a:latin typeface="微软雅黑" panose="020B0503020204020204" pitchFamily="34" charset="-122"/>
              <a:cs typeface="Aparajita" panose="020B0604020202020204" pitchFamily="34" charset="0"/>
            </a:endParaRPr>
          </a:p>
        </p:txBody>
      </p:sp>
      <p:sp>
        <p:nvSpPr>
          <p:cNvPr id="40" name="AutoShape 82"/>
          <p:cNvSpPr>
            <a:spLocks/>
          </p:cNvSpPr>
          <p:nvPr/>
        </p:nvSpPr>
        <p:spPr bwMode="auto">
          <a:xfrm>
            <a:off x="14341156" y="5320794"/>
            <a:ext cx="588231" cy="588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AutoShape 29"/>
          <p:cNvSpPr>
            <a:spLocks/>
          </p:cNvSpPr>
          <p:nvPr/>
        </p:nvSpPr>
        <p:spPr bwMode="auto">
          <a:xfrm>
            <a:off x="3744276" y="4495012"/>
            <a:ext cx="712107" cy="712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2" name="AutoShape 115"/>
          <p:cNvSpPr>
            <a:spLocks/>
          </p:cNvSpPr>
          <p:nvPr/>
        </p:nvSpPr>
        <p:spPr bwMode="auto">
          <a:xfrm>
            <a:off x="6390294" y="8755164"/>
            <a:ext cx="690276" cy="7595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4" name="AutoShape 66"/>
          <p:cNvSpPr>
            <a:spLocks/>
          </p:cNvSpPr>
          <p:nvPr/>
        </p:nvSpPr>
        <p:spPr bwMode="auto">
          <a:xfrm>
            <a:off x="19642827" y="5298096"/>
            <a:ext cx="588231" cy="58838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5" name="Group 44"/>
          <p:cNvGrpSpPr/>
          <p:nvPr/>
        </p:nvGrpSpPr>
        <p:grpSpPr>
          <a:xfrm>
            <a:off x="17065324" y="6713343"/>
            <a:ext cx="536274" cy="786174"/>
            <a:chOff x="1559893" y="2241774"/>
            <a:chExt cx="174947" cy="256404"/>
          </a:xfrm>
          <a:solidFill>
            <a:schemeClr val="bg1"/>
          </a:solidFill>
        </p:grpSpPr>
        <p:sp>
          <p:nvSpPr>
            <p:cNvPr id="46" name="Oval 49"/>
            <p:cNvSpPr>
              <a:spLocks noChangeArrowheads="1"/>
            </p:cNvSpPr>
            <p:nvPr/>
          </p:nvSpPr>
          <p:spPr bwMode="auto">
            <a:xfrm>
              <a:off x="1630705" y="2313975"/>
              <a:ext cx="16662" cy="166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7" name="Oval 50"/>
            <p:cNvSpPr>
              <a:spLocks noChangeArrowheads="1"/>
            </p:cNvSpPr>
            <p:nvPr/>
          </p:nvSpPr>
          <p:spPr bwMode="auto">
            <a:xfrm>
              <a:off x="1630705" y="2410242"/>
              <a:ext cx="16662"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8" name="Oval 51"/>
            <p:cNvSpPr>
              <a:spLocks noChangeArrowheads="1"/>
            </p:cNvSpPr>
            <p:nvPr/>
          </p:nvSpPr>
          <p:spPr bwMode="auto">
            <a:xfrm>
              <a:off x="1583960" y="2362108"/>
              <a:ext cx="15273"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9" name="Oval 52"/>
            <p:cNvSpPr>
              <a:spLocks noChangeArrowheads="1"/>
            </p:cNvSpPr>
            <p:nvPr/>
          </p:nvSpPr>
          <p:spPr bwMode="auto">
            <a:xfrm>
              <a:off x="1679301" y="2362108"/>
              <a:ext cx="16199"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0" name="Freeform 53"/>
            <p:cNvSpPr>
              <a:spLocks/>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1" name="Freeform 54"/>
            <p:cNvSpPr>
              <a:spLocks/>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2" name="Freeform 55"/>
            <p:cNvSpPr>
              <a:spLocks/>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3"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4" name="Freeform 57"/>
            <p:cNvSpPr>
              <a:spLocks/>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sp>
        <p:nvSpPr>
          <p:cNvPr id="55" name="Freeform 78"/>
          <p:cNvSpPr>
            <a:spLocks noEditPoints="1"/>
          </p:cNvSpPr>
          <p:nvPr/>
        </p:nvSpPr>
        <p:spPr bwMode="auto">
          <a:xfrm>
            <a:off x="8970194" y="5187547"/>
            <a:ext cx="810087" cy="7861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endParaRPr lang="id-ID" dirty="0">
              <a:latin typeface="微软雅黑" panose="020B0503020204020204" pitchFamily="34" charset="-122"/>
            </a:endParaRPr>
          </a:p>
        </p:txBody>
      </p:sp>
      <p:grpSp>
        <p:nvGrpSpPr>
          <p:cNvPr id="56" name="Group 55"/>
          <p:cNvGrpSpPr/>
          <p:nvPr/>
        </p:nvGrpSpPr>
        <p:grpSpPr>
          <a:xfrm>
            <a:off x="11629560" y="7631285"/>
            <a:ext cx="785969" cy="735086"/>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grpSp>
        <p:nvGrpSpPr>
          <p:cNvPr id="67" name="Group 66"/>
          <p:cNvGrpSpPr/>
          <p:nvPr/>
        </p:nvGrpSpPr>
        <p:grpSpPr>
          <a:xfrm>
            <a:off x="6008975" y="483017"/>
            <a:ext cx="12359700" cy="2079087"/>
            <a:chOff x="5988388" y="483017"/>
            <a:chExt cx="12359700" cy="2079087"/>
          </a:xfrm>
        </p:grpSpPr>
        <p:sp>
          <p:nvSpPr>
            <p:cNvPr id="68" name="TextBox 67"/>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a:solidFill>
                    <a:schemeClr val="tx2"/>
                  </a:solidFill>
                  <a:latin typeface="微软雅黑" panose="020B0503020204020204" pitchFamily="34" charset="-122"/>
                  <a:cs typeface="Aparajita" panose="020B0604020202020204" pitchFamily="34" charset="0"/>
                </a:rPr>
                <a:t>冒泡</a:t>
              </a:r>
              <a:r>
                <a:rPr lang="zh-CN" altLang="en-US" sz="8000" b="1" dirty="0" smtClean="0">
                  <a:solidFill>
                    <a:schemeClr val="tx2"/>
                  </a:solidFill>
                  <a:latin typeface="微软雅黑" panose="020B0503020204020204" pitchFamily="34" charset="-122"/>
                  <a:cs typeface="Aparajita" panose="020B0604020202020204" pitchFamily="34" charset="0"/>
                </a:rPr>
                <a:t>排序</a:t>
              </a:r>
              <a:endParaRPr lang="id-ID" sz="8000" b="1" dirty="0" smtClean="0">
                <a:solidFill>
                  <a:schemeClr val="tx2"/>
                </a:solidFill>
                <a:latin typeface="微软雅黑" panose="020B0503020204020204" pitchFamily="34" charset="-122"/>
                <a:cs typeface="Aparajita" panose="020B0604020202020204" pitchFamily="34" charset="0"/>
              </a:endParaRPr>
            </a:p>
          </p:txBody>
        </p:sp>
        <p:sp>
          <p:nvSpPr>
            <p:cNvPr id="69" name="Rectangle 68"/>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0"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zh-CN" sz="3200" dirty="0">
                  <a:solidFill>
                    <a:schemeClr val="tx2">
                      <a:lumMod val="75000"/>
                    </a:schemeClr>
                  </a:solidFill>
                </a:rPr>
                <a:t>从头开始两两比较，将较大的数据往后移，</a:t>
              </a:r>
              <a:endParaRPr lang="en-US" altLang="zh-CN" sz="3200" dirty="0">
                <a:solidFill>
                  <a:schemeClr val="tx2">
                    <a:lumMod val="7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spTree>
    <p:extLst>
      <p:ext uri="{BB962C8B-B14F-4D97-AF65-F5344CB8AC3E}">
        <p14:creationId xmlns:p14="http://schemas.microsoft.com/office/powerpoint/2010/main" val="361597990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900" decel="100000" fill="hold"/>
                                        <p:tgtEl>
                                          <p:spTgt spid="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p:tgtEl>
                                          <p:spTgt spid="11"/>
                                        </p:tgtEl>
                                        <p:attrNameLst>
                                          <p:attrName>ppt_y</p:attrName>
                                        </p:attrNameLst>
                                      </p:cBhvr>
                                      <p:tavLst>
                                        <p:tav tm="0">
                                          <p:val>
                                            <p:strVal val="#ppt_y+#ppt_h*1.125000"/>
                                          </p:val>
                                        </p:tav>
                                        <p:tav tm="100000">
                                          <p:val>
                                            <p:strVal val="#ppt_y"/>
                                          </p:val>
                                        </p:tav>
                                      </p:tavLst>
                                    </p:anim>
                                    <p:animEffect transition="in" filter="wipe(up)">
                                      <p:cBhvr>
                                        <p:cTn id="29" dur="500"/>
                                        <p:tgtEl>
                                          <p:spTgt spid="1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par>
                          <p:cTn id="45" fill="hold">
                            <p:stCondLst>
                              <p:cond delay="500"/>
                            </p:stCondLst>
                            <p:childTnLst>
                              <p:par>
                                <p:cTn id="46" presetID="12" presetClass="entr" presetSubtype="1"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ppt_y</p:attrName>
                                        </p:attrNameLst>
                                      </p:cBhvr>
                                      <p:tavLst>
                                        <p:tav tm="0">
                                          <p:val>
                                            <p:strVal val="#ppt_y-#ppt_h*1.125000"/>
                                          </p:val>
                                        </p:tav>
                                        <p:tav tm="100000">
                                          <p:val>
                                            <p:strVal val="#ppt_y"/>
                                          </p:val>
                                        </p:tav>
                                      </p:tavLst>
                                    </p:anim>
                                    <p:animEffect transition="in" filter="wipe(down)">
                                      <p:cBhvr>
                                        <p:cTn id="49" dur="500"/>
                                        <p:tgtEl>
                                          <p:spTgt spid="10"/>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15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childTnLst>
                          </p:cTn>
                        </p:par>
                        <p:par>
                          <p:cTn id="65" fill="hold">
                            <p:stCondLst>
                              <p:cond delay="500"/>
                            </p:stCondLst>
                            <p:childTnLst>
                              <p:par>
                                <p:cTn id="66" presetID="12" presetClass="entr" presetSubtype="4" fill="hold" grpId="0" nodeType="after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p:tgtEl>
                                          <p:spTgt spid="9"/>
                                        </p:tgtEl>
                                        <p:attrNameLst>
                                          <p:attrName>ppt_y</p:attrName>
                                        </p:attrNameLst>
                                      </p:cBhvr>
                                      <p:tavLst>
                                        <p:tav tm="0">
                                          <p:val>
                                            <p:strVal val="#ppt_y+#ppt_h*1.125000"/>
                                          </p:val>
                                        </p:tav>
                                        <p:tav tm="100000">
                                          <p:val>
                                            <p:strVal val="#ppt_y"/>
                                          </p:val>
                                        </p:tav>
                                      </p:tavLst>
                                    </p:anim>
                                    <p:animEffect transition="in" filter="wipe(up)">
                                      <p:cBhvr>
                                        <p:cTn id="69" dur="500"/>
                                        <p:tgtEl>
                                          <p:spTgt spid="9"/>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par>
                          <p:cTn id="74" fill="hold">
                            <p:stCondLst>
                              <p:cond delay="1500"/>
                            </p:stCondLst>
                            <p:childTnLst>
                              <p:par>
                                <p:cTn id="75" presetID="53" presetClass="entr" presetSubtype="16" fill="hold" nodeType="afterEffect">
                                  <p:stCondLst>
                                    <p:cond delay="0"/>
                                  </p:stCondLst>
                                  <p:childTnLst>
                                    <p:set>
                                      <p:cBhvr>
                                        <p:cTn id="76" dur="1" fill="hold">
                                          <p:stCondLst>
                                            <p:cond delay="0"/>
                                          </p:stCondLst>
                                        </p:cTn>
                                        <p:tgtEl>
                                          <p:spTgt spid="56"/>
                                        </p:tgtEl>
                                        <p:attrNameLst>
                                          <p:attrName>style.visibility</p:attrName>
                                        </p:attrNameLst>
                                      </p:cBhvr>
                                      <p:to>
                                        <p:strVal val="visible"/>
                                      </p:to>
                                    </p:set>
                                    <p:anim calcmode="lin" valueType="num">
                                      <p:cBhvr>
                                        <p:cTn id="77" dur="500" fill="hold"/>
                                        <p:tgtEl>
                                          <p:spTgt spid="56"/>
                                        </p:tgtEl>
                                        <p:attrNameLst>
                                          <p:attrName>ppt_w</p:attrName>
                                        </p:attrNameLst>
                                      </p:cBhvr>
                                      <p:tavLst>
                                        <p:tav tm="0">
                                          <p:val>
                                            <p:fltVal val="0"/>
                                          </p:val>
                                        </p:tav>
                                        <p:tav tm="100000">
                                          <p:val>
                                            <p:strVal val="#ppt_w"/>
                                          </p:val>
                                        </p:tav>
                                      </p:tavLst>
                                    </p:anim>
                                    <p:anim calcmode="lin" valueType="num">
                                      <p:cBhvr>
                                        <p:cTn id="78" dur="500" fill="hold"/>
                                        <p:tgtEl>
                                          <p:spTgt spid="56"/>
                                        </p:tgtEl>
                                        <p:attrNameLst>
                                          <p:attrName>ppt_h</p:attrName>
                                        </p:attrNameLst>
                                      </p:cBhvr>
                                      <p:tavLst>
                                        <p:tav tm="0">
                                          <p:val>
                                            <p:fltVal val="0"/>
                                          </p:val>
                                        </p:tav>
                                        <p:tav tm="100000">
                                          <p:val>
                                            <p:strVal val="#ppt_h"/>
                                          </p:val>
                                        </p:tav>
                                      </p:tavLst>
                                    </p:anim>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childTnLst>
                          </p:cTn>
                        </p:par>
                        <p:par>
                          <p:cTn id="85" fill="hold">
                            <p:stCondLst>
                              <p:cond delay="500"/>
                            </p:stCondLst>
                            <p:childTnLst>
                              <p:par>
                                <p:cTn id="86" presetID="1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500"/>
                                        <p:tgtEl>
                                          <p:spTgt spid="8"/>
                                        </p:tgtEl>
                                        <p:attrNameLst>
                                          <p:attrName>ppt_y</p:attrName>
                                        </p:attrNameLst>
                                      </p:cBhvr>
                                      <p:tavLst>
                                        <p:tav tm="0">
                                          <p:val>
                                            <p:strVal val="#ppt_y-#ppt_h*1.125000"/>
                                          </p:val>
                                        </p:tav>
                                        <p:tav tm="100000">
                                          <p:val>
                                            <p:strVal val="#ppt_y"/>
                                          </p:val>
                                        </p:tav>
                                      </p:tavLst>
                                    </p:anim>
                                    <p:animEffect transition="in" filter="wipe(down)">
                                      <p:cBhvr>
                                        <p:cTn id="89" dur="500"/>
                                        <p:tgtEl>
                                          <p:spTgt spid="8"/>
                                        </p:tgtEl>
                                      </p:cBhvr>
                                    </p:animEffect>
                                  </p:childTnLst>
                                </p:cTn>
                              </p:par>
                            </p:childTnLst>
                          </p:cTn>
                        </p:par>
                        <p:par>
                          <p:cTn id="90" fill="hold">
                            <p:stCondLst>
                              <p:cond delay="1000"/>
                            </p:stCondLst>
                            <p:childTnLst>
                              <p:par>
                                <p:cTn id="91" presetID="10" presetClass="entr" presetSubtype="0" fill="hold"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childTnLst>
                          </p:cTn>
                        </p:par>
                        <p:par>
                          <p:cTn id="94" fill="hold">
                            <p:stCondLst>
                              <p:cond delay="1500"/>
                            </p:stCondLst>
                            <p:childTnLst>
                              <p:par>
                                <p:cTn id="95" presetID="53" presetClass="entr" presetSubtype="16"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childTnLst>
                          </p:cTn>
                        </p:par>
                        <p:par>
                          <p:cTn id="105" fill="hold">
                            <p:stCondLst>
                              <p:cond delay="500"/>
                            </p:stCondLst>
                            <p:childTnLst>
                              <p:par>
                                <p:cTn id="106" presetID="12" presetClass="entr" presetSubtype="4" fill="hold" grpId="0" nodeType="afterEffect">
                                  <p:stCondLst>
                                    <p:cond delay="0"/>
                                  </p:stCondLst>
                                  <p:childTnLst>
                                    <p:set>
                                      <p:cBhvr>
                                        <p:cTn id="107" dur="1" fill="hold">
                                          <p:stCondLst>
                                            <p:cond delay="0"/>
                                          </p:stCondLst>
                                        </p:cTn>
                                        <p:tgtEl>
                                          <p:spTgt spid="7"/>
                                        </p:tgtEl>
                                        <p:attrNameLst>
                                          <p:attrName>style.visibility</p:attrName>
                                        </p:attrNameLst>
                                      </p:cBhvr>
                                      <p:to>
                                        <p:strVal val="visible"/>
                                      </p:to>
                                    </p:set>
                                    <p:anim calcmode="lin" valueType="num">
                                      <p:cBhvr additive="base">
                                        <p:cTn id="108" dur="500"/>
                                        <p:tgtEl>
                                          <p:spTgt spid="7"/>
                                        </p:tgtEl>
                                        <p:attrNameLst>
                                          <p:attrName>ppt_y</p:attrName>
                                        </p:attrNameLst>
                                      </p:cBhvr>
                                      <p:tavLst>
                                        <p:tav tm="0">
                                          <p:val>
                                            <p:strVal val="#ppt_y+#ppt_h*1.125000"/>
                                          </p:val>
                                        </p:tav>
                                        <p:tav tm="100000">
                                          <p:val>
                                            <p:strVal val="#ppt_y"/>
                                          </p:val>
                                        </p:tav>
                                      </p:tavLst>
                                    </p:anim>
                                    <p:animEffect transition="in" filter="wipe(up)">
                                      <p:cBhvr>
                                        <p:cTn id="109" dur="500"/>
                                        <p:tgtEl>
                                          <p:spTgt spid="7"/>
                                        </p:tgtEl>
                                      </p:cBhvr>
                                    </p:animEffect>
                                  </p:childTnLst>
                                </p:cTn>
                              </p:par>
                            </p:childTnLst>
                          </p:cTn>
                        </p:par>
                        <p:par>
                          <p:cTn id="110" fill="hold">
                            <p:stCondLst>
                              <p:cond delay="1000"/>
                            </p:stCondLst>
                            <p:childTnLst>
                              <p:par>
                                <p:cTn id="111" presetID="10" presetClass="entr" presetSubtype="0" fill="hold" grpId="0"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fade">
                                      <p:cBhvr>
                                        <p:cTn id="113" dur="500"/>
                                        <p:tgtEl>
                                          <p:spTgt spid="28"/>
                                        </p:tgtEl>
                                      </p:cBhvr>
                                    </p:animEffect>
                                  </p:childTnLst>
                                </p:cTn>
                              </p:par>
                            </p:childTnLst>
                          </p:cTn>
                        </p:par>
                        <p:par>
                          <p:cTn id="114" fill="hold">
                            <p:stCondLst>
                              <p:cond delay="1500"/>
                            </p:stCondLst>
                            <p:childTnLst>
                              <p:par>
                                <p:cTn id="115" presetID="53" presetClass="entr" presetSubtype="16" fill="hold" nodeType="afterEffect">
                                  <p:stCondLst>
                                    <p:cond delay="0"/>
                                  </p:stCondLst>
                                  <p:childTnLst>
                                    <p:set>
                                      <p:cBhvr>
                                        <p:cTn id="116" dur="1" fill="hold">
                                          <p:stCondLst>
                                            <p:cond delay="0"/>
                                          </p:stCondLst>
                                        </p:cTn>
                                        <p:tgtEl>
                                          <p:spTgt spid="45"/>
                                        </p:tgtEl>
                                        <p:attrNameLst>
                                          <p:attrName>style.visibility</p:attrName>
                                        </p:attrNameLst>
                                      </p:cBhvr>
                                      <p:to>
                                        <p:strVal val="visible"/>
                                      </p:to>
                                    </p:set>
                                    <p:anim calcmode="lin" valueType="num">
                                      <p:cBhvr>
                                        <p:cTn id="117" dur="500" fill="hold"/>
                                        <p:tgtEl>
                                          <p:spTgt spid="45"/>
                                        </p:tgtEl>
                                        <p:attrNameLst>
                                          <p:attrName>ppt_w</p:attrName>
                                        </p:attrNameLst>
                                      </p:cBhvr>
                                      <p:tavLst>
                                        <p:tav tm="0">
                                          <p:val>
                                            <p:fltVal val="0"/>
                                          </p:val>
                                        </p:tav>
                                        <p:tav tm="100000">
                                          <p:val>
                                            <p:strVal val="#ppt_w"/>
                                          </p:val>
                                        </p:tav>
                                      </p:tavLst>
                                    </p:anim>
                                    <p:anim calcmode="lin" valueType="num">
                                      <p:cBhvr>
                                        <p:cTn id="118" dur="500" fill="hold"/>
                                        <p:tgtEl>
                                          <p:spTgt spid="45"/>
                                        </p:tgtEl>
                                        <p:attrNameLst>
                                          <p:attrName>ppt_h</p:attrName>
                                        </p:attrNameLst>
                                      </p:cBhvr>
                                      <p:tavLst>
                                        <p:tav tm="0">
                                          <p:val>
                                            <p:fltVal val="0"/>
                                          </p:val>
                                        </p:tav>
                                        <p:tav tm="100000">
                                          <p:val>
                                            <p:strVal val="#ppt_h"/>
                                          </p:val>
                                        </p:tav>
                                      </p:tavLst>
                                    </p:anim>
                                    <p:animEffect transition="in" filter="fade">
                                      <p:cBhvr>
                                        <p:cTn id="119" dur="500"/>
                                        <p:tgtEl>
                                          <p:spTgt spid="45"/>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fade">
                                      <p:cBhvr>
                                        <p:cTn id="124" dur="500"/>
                                        <p:tgtEl>
                                          <p:spTgt spid="38"/>
                                        </p:tgtEl>
                                      </p:cBhvr>
                                    </p:animEffect>
                                  </p:childTnLst>
                                </p:cTn>
                              </p:par>
                            </p:childTnLst>
                          </p:cTn>
                        </p:par>
                        <p:par>
                          <p:cTn id="125" fill="hold">
                            <p:stCondLst>
                              <p:cond delay="500"/>
                            </p:stCondLst>
                            <p:childTnLst>
                              <p:par>
                                <p:cTn id="126" presetID="12" presetClass="entr" presetSubtype="4" fill="hold" grpId="0" nodeType="afterEffect">
                                  <p:stCondLst>
                                    <p:cond delay="0"/>
                                  </p:stCondLst>
                                  <p:childTnLst>
                                    <p:set>
                                      <p:cBhvr>
                                        <p:cTn id="127" dur="1" fill="hold">
                                          <p:stCondLst>
                                            <p:cond delay="0"/>
                                          </p:stCondLst>
                                        </p:cTn>
                                        <p:tgtEl>
                                          <p:spTgt spid="6"/>
                                        </p:tgtEl>
                                        <p:attrNameLst>
                                          <p:attrName>style.visibility</p:attrName>
                                        </p:attrNameLst>
                                      </p:cBhvr>
                                      <p:to>
                                        <p:strVal val="visible"/>
                                      </p:to>
                                    </p:set>
                                    <p:anim calcmode="lin" valueType="num">
                                      <p:cBhvr additive="base">
                                        <p:cTn id="128" dur="500"/>
                                        <p:tgtEl>
                                          <p:spTgt spid="6"/>
                                        </p:tgtEl>
                                        <p:attrNameLst>
                                          <p:attrName>ppt_y</p:attrName>
                                        </p:attrNameLst>
                                      </p:cBhvr>
                                      <p:tavLst>
                                        <p:tav tm="0">
                                          <p:val>
                                            <p:strVal val="#ppt_y+#ppt_h*1.125000"/>
                                          </p:val>
                                        </p:tav>
                                        <p:tav tm="100000">
                                          <p:val>
                                            <p:strVal val="#ppt_y"/>
                                          </p:val>
                                        </p:tav>
                                      </p:tavLst>
                                    </p:anim>
                                    <p:animEffect transition="in" filter="wipe(up)">
                                      <p:cBhvr>
                                        <p:cTn id="129" dur="500"/>
                                        <p:tgtEl>
                                          <p:spTgt spid="6"/>
                                        </p:tgtEl>
                                      </p:cBhvr>
                                    </p:animEffect>
                                  </p:childTnLst>
                                </p:cTn>
                              </p:par>
                            </p:childTnLst>
                          </p:cTn>
                        </p:par>
                        <p:par>
                          <p:cTn id="130" fill="hold">
                            <p:stCondLst>
                              <p:cond delay="1000"/>
                            </p:stCondLst>
                            <p:childTnLst>
                              <p:par>
                                <p:cTn id="131" presetID="10" presetClass="entr" presetSubtype="0" fill="hold" grpId="0" nodeType="after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fade">
                                      <p:cBhvr>
                                        <p:cTn id="133" dur="500"/>
                                        <p:tgtEl>
                                          <p:spTgt spid="25"/>
                                        </p:tgtEl>
                                      </p:cBhvr>
                                    </p:animEffect>
                                  </p:childTnLst>
                                </p:cTn>
                              </p:par>
                            </p:childTnLst>
                          </p:cTn>
                        </p:par>
                        <p:par>
                          <p:cTn id="134" fill="hold">
                            <p:stCondLst>
                              <p:cond delay="1500"/>
                            </p:stCondLst>
                            <p:childTnLst>
                              <p:par>
                                <p:cTn id="135" presetID="53" presetClass="entr" presetSubtype="16" fill="hold" grpId="0" nodeType="afterEffect">
                                  <p:stCondLst>
                                    <p:cond delay="0"/>
                                  </p:stCondLst>
                                  <p:childTnLst>
                                    <p:set>
                                      <p:cBhvr>
                                        <p:cTn id="136" dur="1" fill="hold">
                                          <p:stCondLst>
                                            <p:cond delay="0"/>
                                          </p:stCondLst>
                                        </p:cTn>
                                        <p:tgtEl>
                                          <p:spTgt spid="44"/>
                                        </p:tgtEl>
                                        <p:attrNameLst>
                                          <p:attrName>style.visibility</p:attrName>
                                        </p:attrNameLst>
                                      </p:cBhvr>
                                      <p:to>
                                        <p:strVal val="visible"/>
                                      </p:to>
                                    </p:set>
                                    <p:anim calcmode="lin" valueType="num">
                                      <p:cBhvr>
                                        <p:cTn id="137" dur="500" fill="hold"/>
                                        <p:tgtEl>
                                          <p:spTgt spid="44"/>
                                        </p:tgtEl>
                                        <p:attrNameLst>
                                          <p:attrName>ppt_w</p:attrName>
                                        </p:attrNameLst>
                                      </p:cBhvr>
                                      <p:tavLst>
                                        <p:tav tm="0">
                                          <p:val>
                                            <p:fltVal val="0"/>
                                          </p:val>
                                        </p:tav>
                                        <p:tav tm="100000">
                                          <p:val>
                                            <p:strVal val="#ppt_w"/>
                                          </p:val>
                                        </p:tav>
                                      </p:tavLst>
                                    </p:anim>
                                    <p:anim calcmode="lin" valueType="num">
                                      <p:cBhvr>
                                        <p:cTn id="138" dur="500" fill="hold"/>
                                        <p:tgtEl>
                                          <p:spTgt spid="44"/>
                                        </p:tgtEl>
                                        <p:attrNameLst>
                                          <p:attrName>ppt_h</p:attrName>
                                        </p:attrNameLst>
                                      </p:cBhvr>
                                      <p:tavLst>
                                        <p:tav tm="0">
                                          <p:val>
                                            <p:fltVal val="0"/>
                                          </p:val>
                                        </p:tav>
                                        <p:tav tm="100000">
                                          <p:val>
                                            <p:strVal val="#ppt_h"/>
                                          </p:val>
                                        </p:tav>
                                      </p:tavLst>
                                    </p:anim>
                                    <p:animEffect transition="in" filter="fade">
                                      <p:cBhvr>
                                        <p:cTn id="139" dur="500"/>
                                        <p:tgtEl>
                                          <p:spTgt spid="44"/>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39"/>
                                        </p:tgtEl>
                                        <p:attrNameLst>
                                          <p:attrName>style.visibility</p:attrName>
                                        </p:attrNameLst>
                                      </p:cBhvr>
                                      <p:to>
                                        <p:strVal val="visible"/>
                                      </p:to>
                                    </p:set>
                                    <p:animEffect transition="in" filter="fade">
                                      <p:cBhvr>
                                        <p:cTn id="14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6" grpId="0" animBg="1"/>
      <p:bldP spid="19" grpId="0" animBg="1"/>
      <p:bldP spid="25" grpId="0" animBg="1"/>
      <p:bldP spid="28" grpId="0" animBg="1"/>
      <p:bldP spid="31" grpId="0" animBg="1"/>
      <p:bldP spid="33" grpId="0"/>
      <p:bldP spid="34" grpId="0"/>
      <p:bldP spid="35" grpId="0"/>
      <p:bldP spid="36" grpId="0"/>
      <p:bldP spid="37" grpId="0"/>
      <p:bldP spid="38" grpId="0"/>
      <p:bldP spid="39" grpId="0"/>
      <p:bldP spid="40" grpId="0" animBg="1"/>
      <p:bldP spid="41" grpId="0" animBg="1"/>
      <p:bldP spid="42" grpId="0" animBg="1"/>
      <p:bldP spid="44"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3867138" y="4840932"/>
            <a:ext cx="1546697" cy="1547100"/>
            <a:chOff x="5222775" y="1833299"/>
            <a:chExt cx="618294" cy="618294"/>
          </a:xfrm>
        </p:grpSpPr>
        <p:sp>
          <p:nvSpPr>
            <p:cNvPr id="22" name="Oval 21"/>
            <p:cNvSpPr/>
            <p:nvPr/>
          </p:nvSpPr>
          <p:spPr>
            <a:xfrm>
              <a:off x="5222775" y="1833299"/>
              <a:ext cx="618294" cy="61829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latin typeface="微软雅黑" panose="020B0503020204020204" pitchFamily="34" charset="-122"/>
              </a:endParaRPr>
            </a:p>
          </p:txBody>
        </p:sp>
        <p:sp>
          <p:nvSpPr>
            <p:cNvPr id="23" name="TextBox 22"/>
            <p:cNvSpPr txBox="1"/>
            <p:nvPr/>
          </p:nvSpPr>
          <p:spPr>
            <a:xfrm>
              <a:off x="5283586" y="1856521"/>
              <a:ext cx="436880" cy="438565"/>
            </a:xfrm>
            <a:prstGeom prst="rect">
              <a:avLst/>
            </a:prstGeom>
            <a:noFill/>
          </p:spPr>
          <p:txBody>
            <a:bodyPr wrap="square" lIns="91420" tIns="45709" rIns="91420" bIns="45709" rtlCol="0">
              <a:spAutoFit/>
            </a:bodyPr>
            <a:lstStyle/>
            <a:p>
              <a:pPr algn="ctr"/>
              <a:r>
                <a:rPr lang="tr-TR" sz="6400" dirty="0">
                  <a:solidFill>
                    <a:schemeClr val="bg1"/>
                  </a:solidFill>
                  <a:latin typeface="Sosa Regular"/>
                  <a:cs typeface="Sosa Regular"/>
                </a:rPr>
                <a:t>Ý</a:t>
              </a:r>
              <a:endParaRPr lang="en-US" sz="6400" dirty="0">
                <a:latin typeface="微软雅黑" panose="020B0503020204020204" pitchFamily="34" charset="-122"/>
              </a:endParaRPr>
            </a:p>
          </p:txBody>
        </p:sp>
      </p:grpSp>
      <p:sp>
        <p:nvSpPr>
          <p:cNvPr id="7" name="Freeform 2"/>
          <p:cNvSpPr>
            <a:spLocks noChangeArrowheads="1"/>
          </p:cNvSpPr>
          <p:nvPr/>
        </p:nvSpPr>
        <p:spPr bwMode="auto">
          <a:xfrm rot="5400000">
            <a:off x="16083200" y="5810248"/>
            <a:ext cx="2264156" cy="3193388"/>
          </a:xfrm>
          <a:custGeom>
            <a:avLst/>
            <a:gdLst>
              <a:gd name="T0" fmla="*/ 750 w 2187"/>
              <a:gd name="T1" fmla="*/ 0 h 2438"/>
              <a:gd name="T2" fmla="*/ 750 w 2187"/>
              <a:gd name="T3" fmla="*/ 0 h 2438"/>
              <a:gd name="T4" fmla="*/ 2186 w 2187"/>
              <a:gd name="T5" fmla="*/ 1187 h 2438"/>
              <a:gd name="T6" fmla="*/ 719 w 2187"/>
              <a:gd name="T7" fmla="*/ 2437 h 2438"/>
              <a:gd name="T8" fmla="*/ 0 w 2187"/>
              <a:gd name="T9" fmla="*/ 2437 h 2438"/>
              <a:gd name="T10" fmla="*/ 469 w 2187"/>
              <a:gd name="T11" fmla="*/ 2437 h 2438"/>
              <a:gd name="T12" fmla="*/ 469 w 2187"/>
              <a:gd name="T13" fmla="*/ 2031 h 2438"/>
              <a:gd name="T14" fmla="*/ 750 w 2187"/>
              <a:gd name="T15" fmla="*/ 2031 h 2438"/>
              <a:gd name="T16" fmla="*/ 1843 w 2187"/>
              <a:gd name="T17" fmla="*/ 1218 h 2438"/>
              <a:gd name="T18" fmla="*/ 750 w 2187"/>
              <a:gd name="T19" fmla="*/ 437 h 2438"/>
              <a:gd name="T20" fmla="*/ 469 w 2187"/>
              <a:gd name="T21" fmla="*/ 437 h 2438"/>
              <a:gd name="T22" fmla="*/ 0 w 2187"/>
              <a:gd name="T23" fmla="*/ 437 h 2438"/>
              <a:gd name="T24" fmla="*/ 0 w 2187"/>
              <a:gd name="T25" fmla="*/ 0 h 2438"/>
              <a:gd name="T26" fmla="*/ 750 w 2187"/>
              <a:gd name="T27"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7" h="2438">
                <a:moveTo>
                  <a:pt x="750" y="0"/>
                </a:moveTo>
                <a:lnTo>
                  <a:pt x="750" y="0"/>
                </a:lnTo>
                <a:cubicBezTo>
                  <a:pt x="1780" y="0"/>
                  <a:pt x="2186" y="500"/>
                  <a:pt x="2186" y="1187"/>
                </a:cubicBezTo>
                <a:cubicBezTo>
                  <a:pt x="2186" y="1906"/>
                  <a:pt x="1749" y="2437"/>
                  <a:pt x="719" y="2437"/>
                </a:cubicBezTo>
                <a:cubicBezTo>
                  <a:pt x="0" y="2437"/>
                  <a:pt x="0" y="2437"/>
                  <a:pt x="0" y="2437"/>
                </a:cubicBezTo>
                <a:cubicBezTo>
                  <a:pt x="469" y="2437"/>
                  <a:pt x="469" y="2437"/>
                  <a:pt x="469" y="2437"/>
                </a:cubicBezTo>
                <a:cubicBezTo>
                  <a:pt x="469" y="2031"/>
                  <a:pt x="469" y="2031"/>
                  <a:pt x="469" y="2031"/>
                </a:cubicBezTo>
                <a:cubicBezTo>
                  <a:pt x="750" y="2031"/>
                  <a:pt x="750" y="2031"/>
                  <a:pt x="750" y="2031"/>
                </a:cubicBezTo>
                <a:cubicBezTo>
                  <a:pt x="1499" y="2031"/>
                  <a:pt x="1843" y="1687"/>
                  <a:pt x="1843" y="1218"/>
                </a:cubicBezTo>
                <a:cubicBezTo>
                  <a:pt x="1843" y="750"/>
                  <a:pt x="1499" y="437"/>
                  <a:pt x="750" y="437"/>
                </a:cubicBezTo>
                <a:cubicBezTo>
                  <a:pt x="469" y="437"/>
                  <a:pt x="469" y="437"/>
                  <a:pt x="469" y="437"/>
                </a:cubicBezTo>
                <a:cubicBezTo>
                  <a:pt x="0" y="437"/>
                  <a:pt x="0" y="437"/>
                  <a:pt x="0" y="437"/>
                </a:cubicBezTo>
                <a:cubicBezTo>
                  <a:pt x="0" y="0"/>
                  <a:pt x="0" y="0"/>
                  <a:pt x="0" y="0"/>
                </a:cubicBezTo>
                <a:lnTo>
                  <a:pt x="750" y="0"/>
                </a:lnTo>
              </a:path>
            </a:pathLst>
          </a:custGeom>
          <a:solidFill>
            <a:schemeClr val="accent5"/>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8" name="Freeform 3"/>
          <p:cNvSpPr>
            <a:spLocks noChangeArrowheads="1"/>
          </p:cNvSpPr>
          <p:nvPr/>
        </p:nvSpPr>
        <p:spPr bwMode="auto">
          <a:xfrm rot="5400000">
            <a:off x="12724946" y="4237669"/>
            <a:ext cx="3656426" cy="3193386"/>
          </a:xfrm>
          <a:custGeom>
            <a:avLst/>
            <a:gdLst>
              <a:gd name="T0" fmla="*/ 2657 w 3532"/>
              <a:gd name="T1" fmla="*/ 0 h 2437"/>
              <a:gd name="T2" fmla="*/ 2657 w 3532"/>
              <a:gd name="T3" fmla="*/ 0 h 2437"/>
              <a:gd name="T4" fmla="*/ 2657 w 3532"/>
              <a:gd name="T5" fmla="*/ 406 h 2437"/>
              <a:gd name="T6" fmla="*/ 2188 w 3532"/>
              <a:gd name="T7" fmla="*/ 406 h 2437"/>
              <a:gd name="T8" fmla="*/ 1469 w 3532"/>
              <a:gd name="T9" fmla="*/ 406 h 2437"/>
              <a:gd name="T10" fmla="*/ 375 w 3532"/>
              <a:gd name="T11" fmla="*/ 1187 h 2437"/>
              <a:gd name="T12" fmla="*/ 1469 w 3532"/>
              <a:gd name="T13" fmla="*/ 2000 h 2437"/>
              <a:gd name="T14" fmla="*/ 1750 w 3532"/>
              <a:gd name="T15" fmla="*/ 2000 h 2437"/>
              <a:gd name="T16" fmla="*/ 1750 w 3532"/>
              <a:gd name="T17" fmla="*/ 2436 h 2437"/>
              <a:gd name="T18" fmla="*/ 3531 w 3532"/>
              <a:gd name="T19" fmla="*/ 2436 h 2437"/>
              <a:gd name="T20" fmla="*/ 1500 w 3532"/>
              <a:gd name="T21" fmla="*/ 2436 h 2437"/>
              <a:gd name="T22" fmla="*/ 0 w 3532"/>
              <a:gd name="T23" fmla="*/ 1187 h 2437"/>
              <a:gd name="T24" fmla="*/ 1469 w 3532"/>
              <a:gd name="T25" fmla="*/ 0 h 2437"/>
              <a:gd name="T26" fmla="*/ 2657 w 3532"/>
              <a:gd name="T27"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32" h="2437">
                <a:moveTo>
                  <a:pt x="2657" y="0"/>
                </a:moveTo>
                <a:lnTo>
                  <a:pt x="2657" y="0"/>
                </a:lnTo>
                <a:cubicBezTo>
                  <a:pt x="2657" y="406"/>
                  <a:pt x="2657" y="406"/>
                  <a:pt x="2657" y="406"/>
                </a:cubicBezTo>
                <a:cubicBezTo>
                  <a:pt x="2188" y="406"/>
                  <a:pt x="2188" y="406"/>
                  <a:pt x="2188" y="406"/>
                </a:cubicBezTo>
                <a:cubicBezTo>
                  <a:pt x="1469" y="406"/>
                  <a:pt x="1469" y="406"/>
                  <a:pt x="1469" y="406"/>
                </a:cubicBezTo>
                <a:cubicBezTo>
                  <a:pt x="688" y="406"/>
                  <a:pt x="375" y="750"/>
                  <a:pt x="375" y="1187"/>
                </a:cubicBezTo>
                <a:cubicBezTo>
                  <a:pt x="375" y="1687"/>
                  <a:pt x="719" y="2000"/>
                  <a:pt x="1469" y="2000"/>
                </a:cubicBezTo>
                <a:cubicBezTo>
                  <a:pt x="1750" y="2000"/>
                  <a:pt x="1750" y="2000"/>
                  <a:pt x="1750" y="2000"/>
                </a:cubicBezTo>
                <a:cubicBezTo>
                  <a:pt x="1750" y="2436"/>
                  <a:pt x="1750" y="2436"/>
                  <a:pt x="1750" y="2436"/>
                </a:cubicBezTo>
                <a:cubicBezTo>
                  <a:pt x="3531" y="2436"/>
                  <a:pt x="3531" y="2436"/>
                  <a:pt x="3531" y="2436"/>
                </a:cubicBezTo>
                <a:cubicBezTo>
                  <a:pt x="1500" y="2436"/>
                  <a:pt x="1500" y="2436"/>
                  <a:pt x="1500" y="2436"/>
                </a:cubicBezTo>
                <a:cubicBezTo>
                  <a:pt x="438" y="2436"/>
                  <a:pt x="0" y="1906"/>
                  <a:pt x="0" y="1187"/>
                </a:cubicBezTo>
                <a:cubicBezTo>
                  <a:pt x="0" y="500"/>
                  <a:pt x="407" y="0"/>
                  <a:pt x="1469" y="0"/>
                </a:cubicBezTo>
                <a:lnTo>
                  <a:pt x="2657" y="0"/>
                </a:lnTo>
              </a:path>
            </a:pathLst>
          </a:custGeom>
          <a:solidFill>
            <a:schemeClr val="accent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9" name="Freeform 4"/>
          <p:cNvSpPr>
            <a:spLocks noChangeArrowheads="1"/>
          </p:cNvSpPr>
          <p:nvPr/>
        </p:nvSpPr>
        <p:spPr bwMode="auto">
          <a:xfrm rot="5400000">
            <a:off x="10099014" y="6013717"/>
            <a:ext cx="3624474" cy="3233810"/>
          </a:xfrm>
          <a:custGeom>
            <a:avLst/>
            <a:gdLst>
              <a:gd name="T0" fmla="*/ 2062 w 3500"/>
              <a:gd name="T1" fmla="*/ 0 h 2469"/>
              <a:gd name="T2" fmla="*/ 2062 w 3500"/>
              <a:gd name="T3" fmla="*/ 0 h 2469"/>
              <a:gd name="T4" fmla="*/ 3499 w 3500"/>
              <a:gd name="T5" fmla="*/ 1186 h 2469"/>
              <a:gd name="T6" fmla="*/ 2031 w 3500"/>
              <a:gd name="T7" fmla="*/ 2468 h 2469"/>
              <a:gd name="T8" fmla="*/ 0 w 3500"/>
              <a:gd name="T9" fmla="*/ 2468 h 2469"/>
              <a:gd name="T10" fmla="*/ 1781 w 3500"/>
              <a:gd name="T11" fmla="*/ 2468 h 2469"/>
              <a:gd name="T12" fmla="*/ 1781 w 3500"/>
              <a:gd name="T13" fmla="*/ 2030 h 2469"/>
              <a:gd name="T14" fmla="*/ 2062 w 3500"/>
              <a:gd name="T15" fmla="*/ 2030 h 2469"/>
              <a:gd name="T16" fmla="*/ 3156 w 3500"/>
              <a:gd name="T17" fmla="*/ 1218 h 2469"/>
              <a:gd name="T18" fmla="*/ 2062 w 3500"/>
              <a:gd name="T19" fmla="*/ 436 h 2469"/>
              <a:gd name="T20" fmla="*/ 1781 w 3500"/>
              <a:gd name="T21" fmla="*/ 436 h 2469"/>
              <a:gd name="T22" fmla="*/ 0 w 3500"/>
              <a:gd name="T23" fmla="*/ 436 h 2469"/>
              <a:gd name="T24" fmla="*/ 0 w 3500"/>
              <a:gd name="T25" fmla="*/ 0 h 2469"/>
              <a:gd name="T26" fmla="*/ 2062 w 3500"/>
              <a:gd name="T2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00" h="2469">
                <a:moveTo>
                  <a:pt x="2062" y="0"/>
                </a:moveTo>
                <a:lnTo>
                  <a:pt x="2062" y="0"/>
                </a:lnTo>
                <a:cubicBezTo>
                  <a:pt x="3093" y="0"/>
                  <a:pt x="3499" y="530"/>
                  <a:pt x="3499" y="1186"/>
                </a:cubicBezTo>
                <a:cubicBezTo>
                  <a:pt x="3499" y="1905"/>
                  <a:pt x="3062" y="2468"/>
                  <a:pt x="2031" y="2468"/>
                </a:cubicBezTo>
                <a:cubicBezTo>
                  <a:pt x="0" y="2468"/>
                  <a:pt x="0" y="2468"/>
                  <a:pt x="0" y="2468"/>
                </a:cubicBezTo>
                <a:cubicBezTo>
                  <a:pt x="1781" y="2468"/>
                  <a:pt x="1781" y="2468"/>
                  <a:pt x="1781" y="2468"/>
                </a:cubicBezTo>
                <a:cubicBezTo>
                  <a:pt x="1781" y="2030"/>
                  <a:pt x="1781" y="2030"/>
                  <a:pt x="1781" y="2030"/>
                </a:cubicBezTo>
                <a:cubicBezTo>
                  <a:pt x="2062" y="2030"/>
                  <a:pt x="2062" y="2030"/>
                  <a:pt x="2062" y="2030"/>
                </a:cubicBezTo>
                <a:cubicBezTo>
                  <a:pt x="2812" y="2030"/>
                  <a:pt x="3156" y="1718"/>
                  <a:pt x="3156" y="1218"/>
                </a:cubicBezTo>
                <a:cubicBezTo>
                  <a:pt x="3156" y="780"/>
                  <a:pt x="2812" y="436"/>
                  <a:pt x="2062" y="436"/>
                </a:cubicBezTo>
                <a:cubicBezTo>
                  <a:pt x="1781" y="436"/>
                  <a:pt x="1781" y="436"/>
                  <a:pt x="1781" y="436"/>
                </a:cubicBezTo>
                <a:cubicBezTo>
                  <a:pt x="0" y="436"/>
                  <a:pt x="0" y="436"/>
                  <a:pt x="0" y="436"/>
                </a:cubicBezTo>
                <a:cubicBezTo>
                  <a:pt x="0" y="0"/>
                  <a:pt x="0" y="0"/>
                  <a:pt x="0" y="0"/>
                </a:cubicBezTo>
                <a:lnTo>
                  <a:pt x="2062" y="0"/>
                </a:lnTo>
              </a:path>
            </a:pathLst>
          </a:custGeom>
          <a:solidFill>
            <a:schemeClr val="accent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0" name="Freeform 5"/>
          <p:cNvSpPr>
            <a:spLocks noChangeArrowheads="1"/>
          </p:cNvSpPr>
          <p:nvPr/>
        </p:nvSpPr>
        <p:spPr bwMode="auto">
          <a:xfrm rot="5400000">
            <a:off x="6800984" y="4883595"/>
            <a:ext cx="4948276" cy="3193386"/>
          </a:xfrm>
          <a:custGeom>
            <a:avLst/>
            <a:gdLst>
              <a:gd name="T0" fmla="*/ 1750 w 4782"/>
              <a:gd name="T1" fmla="*/ 2438 h 2439"/>
              <a:gd name="T2" fmla="*/ 1750 w 4782"/>
              <a:gd name="T3" fmla="*/ 2438 h 2439"/>
              <a:gd name="T4" fmla="*/ 1750 w 4782"/>
              <a:gd name="T5" fmla="*/ 2000 h 2439"/>
              <a:gd name="T6" fmla="*/ 1469 w 4782"/>
              <a:gd name="T7" fmla="*/ 2000 h 2439"/>
              <a:gd name="T8" fmla="*/ 375 w 4782"/>
              <a:gd name="T9" fmla="*/ 1188 h 2439"/>
              <a:gd name="T10" fmla="*/ 1469 w 4782"/>
              <a:gd name="T11" fmla="*/ 438 h 2439"/>
              <a:gd name="T12" fmla="*/ 1750 w 4782"/>
              <a:gd name="T13" fmla="*/ 438 h 2439"/>
              <a:gd name="T14" fmla="*/ 3531 w 4782"/>
              <a:gd name="T15" fmla="*/ 438 h 2439"/>
              <a:gd name="T16" fmla="*/ 3531 w 4782"/>
              <a:gd name="T17" fmla="*/ 0 h 2439"/>
              <a:gd name="T18" fmla="*/ 1469 w 4782"/>
              <a:gd name="T19" fmla="*/ 0 h 2439"/>
              <a:gd name="T20" fmla="*/ 0 w 4782"/>
              <a:gd name="T21" fmla="*/ 1188 h 2439"/>
              <a:gd name="T22" fmla="*/ 1500 w 4782"/>
              <a:gd name="T23" fmla="*/ 2438 h 2439"/>
              <a:gd name="T24" fmla="*/ 4781 w 4782"/>
              <a:gd name="T25" fmla="*/ 2438 h 2439"/>
              <a:gd name="T26" fmla="*/ 1750 w 4782"/>
              <a:gd name="T27" fmla="*/ 2438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2" h="2439">
                <a:moveTo>
                  <a:pt x="1750" y="2438"/>
                </a:moveTo>
                <a:lnTo>
                  <a:pt x="1750" y="2438"/>
                </a:lnTo>
                <a:cubicBezTo>
                  <a:pt x="1750" y="2000"/>
                  <a:pt x="1750" y="2000"/>
                  <a:pt x="1750" y="2000"/>
                </a:cubicBezTo>
                <a:cubicBezTo>
                  <a:pt x="1469" y="2000"/>
                  <a:pt x="1469" y="2000"/>
                  <a:pt x="1469" y="2000"/>
                </a:cubicBezTo>
                <a:cubicBezTo>
                  <a:pt x="719" y="2000"/>
                  <a:pt x="375" y="1688"/>
                  <a:pt x="375" y="1188"/>
                </a:cubicBezTo>
                <a:cubicBezTo>
                  <a:pt x="375" y="750"/>
                  <a:pt x="688" y="438"/>
                  <a:pt x="1469" y="438"/>
                </a:cubicBezTo>
                <a:cubicBezTo>
                  <a:pt x="1750" y="438"/>
                  <a:pt x="1750" y="438"/>
                  <a:pt x="1750" y="438"/>
                </a:cubicBezTo>
                <a:cubicBezTo>
                  <a:pt x="3531" y="438"/>
                  <a:pt x="3531" y="438"/>
                  <a:pt x="3531" y="438"/>
                </a:cubicBezTo>
                <a:cubicBezTo>
                  <a:pt x="3531" y="0"/>
                  <a:pt x="3531" y="0"/>
                  <a:pt x="3531" y="0"/>
                </a:cubicBezTo>
                <a:cubicBezTo>
                  <a:pt x="1469" y="0"/>
                  <a:pt x="1469" y="0"/>
                  <a:pt x="1469" y="0"/>
                </a:cubicBezTo>
                <a:cubicBezTo>
                  <a:pt x="407" y="0"/>
                  <a:pt x="0" y="500"/>
                  <a:pt x="0" y="1188"/>
                </a:cubicBezTo>
                <a:cubicBezTo>
                  <a:pt x="0" y="1906"/>
                  <a:pt x="438" y="2438"/>
                  <a:pt x="1500" y="2438"/>
                </a:cubicBezTo>
                <a:cubicBezTo>
                  <a:pt x="4781" y="2438"/>
                  <a:pt x="4781" y="2438"/>
                  <a:pt x="4781" y="2438"/>
                </a:cubicBezTo>
                <a:lnTo>
                  <a:pt x="1750" y="2438"/>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1" name="Freeform 6"/>
          <p:cNvSpPr>
            <a:spLocks noChangeArrowheads="1"/>
          </p:cNvSpPr>
          <p:nvPr/>
        </p:nvSpPr>
        <p:spPr bwMode="auto">
          <a:xfrm rot="5400000">
            <a:off x="3258731" y="5769499"/>
            <a:ext cx="6760512" cy="3233810"/>
          </a:xfrm>
          <a:custGeom>
            <a:avLst/>
            <a:gdLst>
              <a:gd name="T0" fmla="*/ 5062 w 6532"/>
              <a:gd name="T1" fmla="*/ 0 h 2470"/>
              <a:gd name="T2" fmla="*/ 5062 w 6532"/>
              <a:gd name="T3" fmla="*/ 0 h 2470"/>
              <a:gd name="T4" fmla="*/ 6531 w 6532"/>
              <a:gd name="T5" fmla="*/ 1219 h 2470"/>
              <a:gd name="T6" fmla="*/ 5062 w 6532"/>
              <a:gd name="T7" fmla="*/ 2469 h 2470"/>
              <a:gd name="T8" fmla="*/ 0 w 6532"/>
              <a:gd name="T9" fmla="*/ 2469 h 2470"/>
              <a:gd name="T10" fmla="*/ 0 w 6532"/>
              <a:gd name="T11" fmla="*/ 2031 h 2470"/>
              <a:gd name="T12" fmla="*/ 5062 w 6532"/>
              <a:gd name="T13" fmla="*/ 2031 h 2470"/>
              <a:gd name="T14" fmla="*/ 6156 w 6532"/>
              <a:gd name="T15" fmla="*/ 1219 h 2470"/>
              <a:gd name="T16" fmla="*/ 5062 w 6532"/>
              <a:gd name="T17" fmla="*/ 438 h 2470"/>
              <a:gd name="T18" fmla="*/ 4781 w 6532"/>
              <a:gd name="T19" fmla="*/ 438 h 2470"/>
              <a:gd name="T20" fmla="*/ 1750 w 6532"/>
              <a:gd name="T21" fmla="*/ 438 h 2470"/>
              <a:gd name="T22" fmla="*/ 1750 w 6532"/>
              <a:gd name="T23" fmla="*/ 0 h 2470"/>
              <a:gd name="T24" fmla="*/ 5062 w 6532"/>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2" h="2470">
                <a:moveTo>
                  <a:pt x="5062" y="0"/>
                </a:moveTo>
                <a:lnTo>
                  <a:pt x="5062" y="0"/>
                </a:lnTo>
                <a:cubicBezTo>
                  <a:pt x="6124" y="0"/>
                  <a:pt x="6531" y="531"/>
                  <a:pt x="6531" y="1219"/>
                </a:cubicBezTo>
                <a:cubicBezTo>
                  <a:pt x="6531" y="1937"/>
                  <a:pt x="6093" y="2469"/>
                  <a:pt x="5062" y="2469"/>
                </a:cubicBezTo>
                <a:cubicBezTo>
                  <a:pt x="0" y="2469"/>
                  <a:pt x="0" y="2469"/>
                  <a:pt x="0" y="2469"/>
                </a:cubicBezTo>
                <a:cubicBezTo>
                  <a:pt x="0" y="2031"/>
                  <a:pt x="0" y="2031"/>
                  <a:pt x="0" y="2031"/>
                </a:cubicBezTo>
                <a:cubicBezTo>
                  <a:pt x="5062" y="2031"/>
                  <a:pt x="5062" y="2031"/>
                  <a:pt x="5062" y="2031"/>
                </a:cubicBezTo>
                <a:cubicBezTo>
                  <a:pt x="5843" y="2031"/>
                  <a:pt x="6156" y="1719"/>
                  <a:pt x="6156" y="1219"/>
                </a:cubicBezTo>
                <a:cubicBezTo>
                  <a:pt x="6156" y="781"/>
                  <a:pt x="5843" y="438"/>
                  <a:pt x="5062" y="438"/>
                </a:cubicBezTo>
                <a:cubicBezTo>
                  <a:pt x="4781" y="438"/>
                  <a:pt x="4781" y="438"/>
                  <a:pt x="4781" y="438"/>
                </a:cubicBezTo>
                <a:cubicBezTo>
                  <a:pt x="1750" y="438"/>
                  <a:pt x="1750" y="438"/>
                  <a:pt x="1750" y="438"/>
                </a:cubicBezTo>
                <a:cubicBezTo>
                  <a:pt x="1750" y="0"/>
                  <a:pt x="1750" y="0"/>
                  <a:pt x="1750" y="0"/>
                </a:cubicBezTo>
                <a:lnTo>
                  <a:pt x="5062" y="0"/>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3" name="Oval 12"/>
          <p:cNvSpPr/>
          <p:nvPr/>
        </p:nvSpPr>
        <p:spPr>
          <a:xfrm>
            <a:off x="5948203" y="8426608"/>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6" name="Oval 15"/>
          <p:cNvSpPr/>
          <p:nvPr/>
        </p:nvSpPr>
        <p:spPr>
          <a:xfrm>
            <a:off x="8591446" y="4840932"/>
            <a:ext cx="1546697" cy="15471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9" name="Oval 18"/>
          <p:cNvSpPr/>
          <p:nvPr/>
        </p:nvSpPr>
        <p:spPr>
          <a:xfrm>
            <a:off x="11231968" y="7254900"/>
            <a:ext cx="1546697" cy="15471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28" name="Oval 27"/>
          <p:cNvSpPr/>
          <p:nvPr/>
        </p:nvSpPr>
        <p:spPr>
          <a:xfrm>
            <a:off x="16550359" y="6369206"/>
            <a:ext cx="1546697" cy="15471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1" name="Oval 30"/>
          <p:cNvSpPr/>
          <p:nvPr/>
        </p:nvSpPr>
        <p:spPr>
          <a:xfrm>
            <a:off x="3279542" y="4068864"/>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3" name="TextBox 32"/>
          <p:cNvSpPr txBox="1"/>
          <p:nvPr/>
        </p:nvSpPr>
        <p:spPr>
          <a:xfrm>
            <a:off x="2365739" y="5698229"/>
            <a:ext cx="2719372" cy="707773"/>
          </a:xfrm>
          <a:prstGeom prst="rect">
            <a:avLst/>
          </a:prstGeom>
          <a:noFill/>
        </p:spPr>
        <p:txBody>
          <a:bodyPr vert="horz" wrap="square" lIns="243731" tIns="121864" rIns="243731" bIns="121864" rtlCol="0">
            <a:spAutoFit/>
          </a:bodyPr>
          <a:lstStyle/>
          <a:p>
            <a:pPr algn="ctr"/>
            <a:r>
              <a:rPr lang="zh-CN" altLang="en-US" sz="3000" dirty="0" smtClean="0">
                <a:latin typeface="微软雅黑" panose="020B0503020204020204" pitchFamily="34" charset="-122"/>
                <a:cs typeface="Aparajita" panose="020B0604020202020204" pitchFamily="34" charset="0"/>
              </a:rPr>
              <a:t>第二轮循环</a:t>
            </a:r>
            <a:endParaRPr lang="en-US" sz="3000" dirty="0">
              <a:latin typeface="微软雅黑" panose="020B0503020204020204" pitchFamily="34" charset="-122"/>
              <a:cs typeface="Aparajita" panose="020B0604020202020204" pitchFamily="34" charset="0"/>
            </a:endParaRPr>
          </a:p>
        </p:txBody>
      </p:sp>
      <p:sp>
        <p:nvSpPr>
          <p:cNvPr id="34" name="TextBox 33"/>
          <p:cNvSpPr txBox="1"/>
          <p:nvPr/>
        </p:nvSpPr>
        <p:spPr>
          <a:xfrm>
            <a:off x="5513765" y="7614464"/>
            <a:ext cx="2323045" cy="676995"/>
          </a:xfrm>
          <a:prstGeom prst="rect">
            <a:avLst/>
          </a:prstGeom>
          <a:noFill/>
        </p:spPr>
        <p:txBody>
          <a:bodyPr vert="horz" wrap="square" lIns="243731" tIns="121864" rIns="243731" bIns="121864" rtlCol="0">
            <a:spAutoFit/>
          </a:bodyPr>
          <a:lstStyle/>
          <a:p>
            <a:pPr algn="ctr"/>
            <a:r>
              <a:rPr lang="en-US" altLang="zh-CN" sz="2800" dirty="0">
                <a:solidFill>
                  <a:srgbClr val="FF0000"/>
                </a:solidFill>
                <a:latin typeface="微软雅黑" panose="020B0503020204020204" pitchFamily="34" charset="-122"/>
                <a:cs typeface="Aparajita" panose="020B0604020202020204" pitchFamily="34" charset="0"/>
              </a:rPr>
              <a:t>4 6</a:t>
            </a:r>
            <a:r>
              <a:rPr lang="en-US" altLang="zh-CN" sz="2800" dirty="0">
                <a:latin typeface="微软雅黑" panose="020B0503020204020204" pitchFamily="34" charset="-122"/>
                <a:cs typeface="Aparajita" panose="020B0604020202020204" pitchFamily="34" charset="0"/>
              </a:rPr>
              <a:t> 2 1 8 </a:t>
            </a:r>
            <a:r>
              <a:rPr lang="en-US" altLang="zh-CN" sz="2800" dirty="0">
                <a:solidFill>
                  <a:srgbClr val="FFC000"/>
                </a:solidFill>
                <a:latin typeface="微软雅黑" panose="020B0503020204020204" pitchFamily="34" charset="-122"/>
                <a:cs typeface="Aparajita" panose="020B0604020202020204" pitchFamily="34" charset="0"/>
              </a:rPr>
              <a:t>9</a:t>
            </a:r>
          </a:p>
        </p:txBody>
      </p:sp>
      <p:sp>
        <p:nvSpPr>
          <p:cNvPr id="35" name="TextBox 34"/>
          <p:cNvSpPr txBox="1"/>
          <p:nvPr/>
        </p:nvSpPr>
        <p:spPr>
          <a:xfrm>
            <a:off x="10739032" y="6438973"/>
            <a:ext cx="2445032"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4 2 </a:t>
            </a:r>
            <a:r>
              <a:rPr lang="en-US" altLang="zh-CN" sz="2800" dirty="0" smtClean="0">
                <a:solidFill>
                  <a:srgbClr val="FF0000"/>
                </a:solidFill>
                <a:latin typeface="微软雅黑" panose="020B0503020204020204" pitchFamily="34" charset="-122"/>
                <a:cs typeface="Aparajita" panose="020B0604020202020204" pitchFamily="34" charset="0"/>
              </a:rPr>
              <a:t>6 1</a:t>
            </a:r>
            <a:r>
              <a:rPr lang="en-US" altLang="zh-CN" sz="2800" dirty="0" smtClean="0">
                <a:latin typeface="微软雅黑" panose="020B0503020204020204" pitchFamily="34" charset="-122"/>
                <a:cs typeface="Aparajita" panose="020B0604020202020204" pitchFamily="34" charset="0"/>
              </a:rPr>
              <a:t> 8 </a:t>
            </a:r>
            <a:r>
              <a:rPr lang="en-US" altLang="zh-CN" sz="2800" dirty="0" smtClean="0">
                <a:solidFill>
                  <a:srgbClr val="FFC000"/>
                </a:solidFill>
                <a:latin typeface="微软雅黑" panose="020B0503020204020204" pitchFamily="34" charset="-122"/>
                <a:cs typeface="Aparajita" panose="020B0604020202020204" pitchFamily="34" charset="0"/>
              </a:rPr>
              <a:t>9</a:t>
            </a:r>
            <a:endParaRPr lang="en-US" altLang="zh-CN" sz="2800" dirty="0">
              <a:solidFill>
                <a:srgbClr val="FFC000"/>
              </a:solidFill>
              <a:latin typeface="微软雅黑" panose="020B0503020204020204" pitchFamily="34" charset="-122"/>
              <a:cs typeface="Aparajita" panose="020B0604020202020204" pitchFamily="34" charset="0"/>
            </a:endParaRPr>
          </a:p>
        </p:txBody>
      </p:sp>
      <p:sp>
        <p:nvSpPr>
          <p:cNvPr id="36" name="TextBox 35"/>
          <p:cNvSpPr txBox="1"/>
          <p:nvPr/>
        </p:nvSpPr>
        <p:spPr>
          <a:xfrm>
            <a:off x="8041559" y="6522320"/>
            <a:ext cx="2334343"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4 </a:t>
            </a:r>
            <a:r>
              <a:rPr lang="en-US" altLang="zh-CN" sz="2800" dirty="0" smtClean="0">
                <a:solidFill>
                  <a:srgbClr val="FF0000"/>
                </a:solidFill>
                <a:latin typeface="微软雅黑" panose="020B0503020204020204" pitchFamily="34" charset="-122"/>
                <a:cs typeface="Aparajita" panose="020B0604020202020204" pitchFamily="34" charset="0"/>
              </a:rPr>
              <a:t>6 2</a:t>
            </a:r>
            <a:r>
              <a:rPr lang="en-US" altLang="zh-CN" sz="2800" dirty="0" smtClean="0">
                <a:latin typeface="微软雅黑" panose="020B0503020204020204" pitchFamily="34" charset="-122"/>
                <a:cs typeface="Aparajita" panose="020B0604020202020204" pitchFamily="34" charset="0"/>
              </a:rPr>
              <a:t> 1 8 </a:t>
            </a:r>
            <a:r>
              <a:rPr lang="en-US" altLang="zh-CN" sz="2800" dirty="0" smtClean="0">
                <a:solidFill>
                  <a:srgbClr val="FFC000"/>
                </a:solidFill>
                <a:latin typeface="微软雅黑" panose="020B0503020204020204" pitchFamily="34" charset="-122"/>
                <a:cs typeface="Aparajita" panose="020B0604020202020204" pitchFamily="34" charset="0"/>
              </a:rPr>
              <a:t>9</a:t>
            </a:r>
            <a:endParaRPr lang="en-US" sz="2800" dirty="0">
              <a:solidFill>
                <a:srgbClr val="FFC000"/>
              </a:solidFill>
              <a:latin typeface="微软雅黑" panose="020B0503020204020204" pitchFamily="34" charset="-122"/>
              <a:cs typeface="Aparajita" panose="020B0604020202020204" pitchFamily="34" charset="0"/>
            </a:endParaRPr>
          </a:p>
        </p:txBody>
      </p:sp>
      <p:sp>
        <p:nvSpPr>
          <p:cNvPr id="37" name="TextBox 36"/>
          <p:cNvSpPr txBox="1"/>
          <p:nvPr/>
        </p:nvSpPr>
        <p:spPr>
          <a:xfrm>
            <a:off x="13446659" y="6517020"/>
            <a:ext cx="2442292"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4 2 1 </a:t>
            </a:r>
            <a:r>
              <a:rPr lang="en-US" altLang="zh-CN" sz="2800" dirty="0" smtClean="0">
                <a:solidFill>
                  <a:srgbClr val="FF0000"/>
                </a:solidFill>
                <a:latin typeface="微软雅黑" panose="020B0503020204020204" pitchFamily="34" charset="-122"/>
                <a:cs typeface="Aparajita" panose="020B0604020202020204" pitchFamily="34" charset="0"/>
              </a:rPr>
              <a:t>6 8</a:t>
            </a:r>
            <a:r>
              <a:rPr lang="en-US" altLang="zh-CN" sz="2800" dirty="0" smtClean="0">
                <a:latin typeface="微软雅黑" panose="020B0503020204020204" pitchFamily="34" charset="-122"/>
                <a:cs typeface="Aparajita" panose="020B0604020202020204" pitchFamily="34" charset="0"/>
              </a:rPr>
              <a:t> </a:t>
            </a:r>
            <a:r>
              <a:rPr lang="en-US" altLang="zh-CN" sz="2800" dirty="0" smtClean="0">
                <a:solidFill>
                  <a:srgbClr val="FFC000"/>
                </a:solidFill>
                <a:latin typeface="微软雅黑" panose="020B0503020204020204" pitchFamily="34" charset="-122"/>
                <a:cs typeface="Aparajita" panose="020B0604020202020204" pitchFamily="34" charset="0"/>
              </a:rPr>
              <a:t>9</a:t>
            </a:r>
            <a:endParaRPr lang="en-US" altLang="zh-CN" sz="2800" dirty="0">
              <a:solidFill>
                <a:srgbClr val="FFC000"/>
              </a:solidFill>
              <a:latin typeface="微软雅黑" panose="020B0503020204020204" pitchFamily="34" charset="-122"/>
              <a:cs typeface="Aparajita" panose="020B0604020202020204" pitchFamily="34" charset="0"/>
            </a:endParaRPr>
          </a:p>
        </p:txBody>
      </p:sp>
      <p:sp>
        <p:nvSpPr>
          <p:cNvPr id="38" name="TextBox 37"/>
          <p:cNvSpPr txBox="1"/>
          <p:nvPr/>
        </p:nvSpPr>
        <p:spPr>
          <a:xfrm>
            <a:off x="16026401" y="5581964"/>
            <a:ext cx="2397850"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4 2 1 6 </a:t>
            </a:r>
            <a:r>
              <a:rPr lang="en-US" altLang="zh-CN" sz="2800" dirty="0" smtClean="0">
                <a:solidFill>
                  <a:srgbClr val="FFC000"/>
                </a:solidFill>
                <a:latin typeface="微软雅黑" panose="020B0503020204020204" pitchFamily="34" charset="-122"/>
                <a:cs typeface="Aparajita" panose="020B0604020202020204" pitchFamily="34" charset="0"/>
              </a:rPr>
              <a:t>8 9</a:t>
            </a:r>
            <a:endParaRPr lang="en-US" altLang="zh-CN" sz="2800" dirty="0">
              <a:solidFill>
                <a:srgbClr val="FFC000"/>
              </a:solidFill>
              <a:latin typeface="微软雅黑" panose="020B0503020204020204" pitchFamily="34" charset="-122"/>
              <a:cs typeface="Aparajita" panose="020B0604020202020204" pitchFamily="34" charset="0"/>
            </a:endParaRPr>
          </a:p>
        </p:txBody>
      </p:sp>
      <p:sp>
        <p:nvSpPr>
          <p:cNvPr id="40" name="AutoShape 82"/>
          <p:cNvSpPr>
            <a:spLocks/>
          </p:cNvSpPr>
          <p:nvPr/>
        </p:nvSpPr>
        <p:spPr bwMode="auto">
          <a:xfrm>
            <a:off x="14341156" y="5320794"/>
            <a:ext cx="588231" cy="588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AutoShape 29"/>
          <p:cNvSpPr>
            <a:spLocks/>
          </p:cNvSpPr>
          <p:nvPr/>
        </p:nvSpPr>
        <p:spPr bwMode="auto">
          <a:xfrm>
            <a:off x="3744276" y="4495012"/>
            <a:ext cx="712107" cy="712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2" name="AutoShape 115"/>
          <p:cNvSpPr>
            <a:spLocks/>
          </p:cNvSpPr>
          <p:nvPr/>
        </p:nvSpPr>
        <p:spPr bwMode="auto">
          <a:xfrm>
            <a:off x="6390294" y="8755164"/>
            <a:ext cx="690276" cy="7595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5" name="Group 44"/>
          <p:cNvGrpSpPr/>
          <p:nvPr/>
        </p:nvGrpSpPr>
        <p:grpSpPr>
          <a:xfrm>
            <a:off x="17065324" y="6713343"/>
            <a:ext cx="536274" cy="786174"/>
            <a:chOff x="1559893" y="2241774"/>
            <a:chExt cx="174947" cy="256404"/>
          </a:xfrm>
          <a:solidFill>
            <a:schemeClr val="bg1"/>
          </a:solidFill>
        </p:grpSpPr>
        <p:sp>
          <p:nvSpPr>
            <p:cNvPr id="46" name="Oval 49"/>
            <p:cNvSpPr>
              <a:spLocks noChangeArrowheads="1"/>
            </p:cNvSpPr>
            <p:nvPr/>
          </p:nvSpPr>
          <p:spPr bwMode="auto">
            <a:xfrm>
              <a:off x="1630705" y="2313975"/>
              <a:ext cx="16662" cy="166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7" name="Oval 50"/>
            <p:cNvSpPr>
              <a:spLocks noChangeArrowheads="1"/>
            </p:cNvSpPr>
            <p:nvPr/>
          </p:nvSpPr>
          <p:spPr bwMode="auto">
            <a:xfrm>
              <a:off x="1630705" y="2410242"/>
              <a:ext cx="16662"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8" name="Oval 51"/>
            <p:cNvSpPr>
              <a:spLocks noChangeArrowheads="1"/>
            </p:cNvSpPr>
            <p:nvPr/>
          </p:nvSpPr>
          <p:spPr bwMode="auto">
            <a:xfrm>
              <a:off x="1583960" y="2362108"/>
              <a:ext cx="15273"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9" name="Oval 52"/>
            <p:cNvSpPr>
              <a:spLocks noChangeArrowheads="1"/>
            </p:cNvSpPr>
            <p:nvPr/>
          </p:nvSpPr>
          <p:spPr bwMode="auto">
            <a:xfrm>
              <a:off x="1679301" y="2362108"/>
              <a:ext cx="16199"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0" name="Freeform 53"/>
            <p:cNvSpPr>
              <a:spLocks/>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1" name="Freeform 54"/>
            <p:cNvSpPr>
              <a:spLocks/>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2" name="Freeform 55"/>
            <p:cNvSpPr>
              <a:spLocks/>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3"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4" name="Freeform 57"/>
            <p:cNvSpPr>
              <a:spLocks/>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sp>
        <p:nvSpPr>
          <p:cNvPr id="55" name="Freeform 78"/>
          <p:cNvSpPr>
            <a:spLocks noEditPoints="1"/>
          </p:cNvSpPr>
          <p:nvPr/>
        </p:nvSpPr>
        <p:spPr bwMode="auto">
          <a:xfrm>
            <a:off x="8970194" y="5187547"/>
            <a:ext cx="810087" cy="7861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endParaRPr lang="id-ID" dirty="0">
              <a:latin typeface="微软雅黑" panose="020B0503020204020204" pitchFamily="34" charset="-122"/>
            </a:endParaRPr>
          </a:p>
        </p:txBody>
      </p:sp>
      <p:grpSp>
        <p:nvGrpSpPr>
          <p:cNvPr id="56" name="Group 55"/>
          <p:cNvGrpSpPr/>
          <p:nvPr/>
        </p:nvGrpSpPr>
        <p:grpSpPr>
          <a:xfrm>
            <a:off x="11629560" y="7631285"/>
            <a:ext cx="785969" cy="735086"/>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grpSp>
        <p:nvGrpSpPr>
          <p:cNvPr id="67" name="Group 66"/>
          <p:cNvGrpSpPr/>
          <p:nvPr/>
        </p:nvGrpSpPr>
        <p:grpSpPr>
          <a:xfrm>
            <a:off x="6008975" y="483017"/>
            <a:ext cx="12359700" cy="2079087"/>
            <a:chOff x="5988388" y="483017"/>
            <a:chExt cx="12359700" cy="2079087"/>
          </a:xfrm>
        </p:grpSpPr>
        <p:sp>
          <p:nvSpPr>
            <p:cNvPr id="68" name="TextBox 67"/>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a:solidFill>
                    <a:schemeClr val="tx2"/>
                  </a:solidFill>
                  <a:latin typeface="微软雅黑" panose="020B0503020204020204" pitchFamily="34" charset="-122"/>
                  <a:cs typeface="Aparajita" panose="020B0604020202020204" pitchFamily="34" charset="0"/>
                </a:rPr>
                <a:t>冒泡</a:t>
              </a:r>
              <a:r>
                <a:rPr lang="zh-CN" altLang="en-US" sz="8000" b="1" dirty="0" smtClean="0">
                  <a:solidFill>
                    <a:schemeClr val="tx2"/>
                  </a:solidFill>
                  <a:latin typeface="微软雅黑" panose="020B0503020204020204" pitchFamily="34" charset="-122"/>
                  <a:cs typeface="Aparajita" panose="020B0604020202020204" pitchFamily="34" charset="0"/>
                </a:rPr>
                <a:t>排序</a:t>
              </a:r>
              <a:endParaRPr lang="id-ID" sz="8000" b="1" dirty="0" smtClean="0">
                <a:solidFill>
                  <a:schemeClr val="tx2"/>
                </a:solidFill>
                <a:latin typeface="微软雅黑" panose="020B0503020204020204" pitchFamily="34" charset="-122"/>
                <a:cs typeface="Aparajita" panose="020B0604020202020204" pitchFamily="34" charset="0"/>
              </a:endParaRPr>
            </a:p>
          </p:txBody>
        </p:sp>
        <p:sp>
          <p:nvSpPr>
            <p:cNvPr id="69" name="Rectangle 68"/>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0"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zh-CN" sz="3200" dirty="0">
                  <a:solidFill>
                    <a:schemeClr val="tx2">
                      <a:lumMod val="75000"/>
                    </a:schemeClr>
                  </a:solidFill>
                </a:rPr>
                <a:t>从头开始两两比较，将较大的数据往后移，</a:t>
              </a:r>
              <a:endParaRPr lang="en-US" altLang="zh-CN" sz="3200" dirty="0">
                <a:solidFill>
                  <a:schemeClr val="tx2">
                    <a:lumMod val="7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spTree>
    <p:extLst>
      <p:ext uri="{BB962C8B-B14F-4D97-AF65-F5344CB8AC3E}">
        <p14:creationId xmlns:p14="http://schemas.microsoft.com/office/powerpoint/2010/main" val="377460005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900" decel="100000" fill="hold"/>
                                        <p:tgtEl>
                                          <p:spTgt spid="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p:tgtEl>
                                          <p:spTgt spid="11"/>
                                        </p:tgtEl>
                                        <p:attrNameLst>
                                          <p:attrName>ppt_y</p:attrName>
                                        </p:attrNameLst>
                                      </p:cBhvr>
                                      <p:tavLst>
                                        <p:tav tm="0">
                                          <p:val>
                                            <p:strVal val="#ppt_y+#ppt_h*1.125000"/>
                                          </p:val>
                                        </p:tav>
                                        <p:tav tm="100000">
                                          <p:val>
                                            <p:strVal val="#ppt_y"/>
                                          </p:val>
                                        </p:tav>
                                      </p:tavLst>
                                    </p:anim>
                                    <p:animEffect transition="in" filter="wipe(up)">
                                      <p:cBhvr>
                                        <p:cTn id="29" dur="500"/>
                                        <p:tgtEl>
                                          <p:spTgt spid="1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par>
                          <p:cTn id="45" fill="hold">
                            <p:stCondLst>
                              <p:cond delay="500"/>
                            </p:stCondLst>
                            <p:childTnLst>
                              <p:par>
                                <p:cTn id="46" presetID="12" presetClass="entr" presetSubtype="1"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ppt_y</p:attrName>
                                        </p:attrNameLst>
                                      </p:cBhvr>
                                      <p:tavLst>
                                        <p:tav tm="0">
                                          <p:val>
                                            <p:strVal val="#ppt_y-#ppt_h*1.125000"/>
                                          </p:val>
                                        </p:tav>
                                        <p:tav tm="100000">
                                          <p:val>
                                            <p:strVal val="#ppt_y"/>
                                          </p:val>
                                        </p:tav>
                                      </p:tavLst>
                                    </p:anim>
                                    <p:animEffect transition="in" filter="wipe(down)">
                                      <p:cBhvr>
                                        <p:cTn id="49" dur="500"/>
                                        <p:tgtEl>
                                          <p:spTgt spid="10"/>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15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childTnLst>
                          </p:cTn>
                        </p:par>
                        <p:par>
                          <p:cTn id="65" fill="hold">
                            <p:stCondLst>
                              <p:cond delay="500"/>
                            </p:stCondLst>
                            <p:childTnLst>
                              <p:par>
                                <p:cTn id="66" presetID="12" presetClass="entr" presetSubtype="4" fill="hold" grpId="0" nodeType="after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p:tgtEl>
                                          <p:spTgt spid="9"/>
                                        </p:tgtEl>
                                        <p:attrNameLst>
                                          <p:attrName>ppt_y</p:attrName>
                                        </p:attrNameLst>
                                      </p:cBhvr>
                                      <p:tavLst>
                                        <p:tav tm="0">
                                          <p:val>
                                            <p:strVal val="#ppt_y+#ppt_h*1.125000"/>
                                          </p:val>
                                        </p:tav>
                                        <p:tav tm="100000">
                                          <p:val>
                                            <p:strVal val="#ppt_y"/>
                                          </p:val>
                                        </p:tav>
                                      </p:tavLst>
                                    </p:anim>
                                    <p:animEffect transition="in" filter="wipe(up)">
                                      <p:cBhvr>
                                        <p:cTn id="69" dur="500"/>
                                        <p:tgtEl>
                                          <p:spTgt spid="9"/>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par>
                          <p:cTn id="74" fill="hold">
                            <p:stCondLst>
                              <p:cond delay="1500"/>
                            </p:stCondLst>
                            <p:childTnLst>
                              <p:par>
                                <p:cTn id="75" presetID="53" presetClass="entr" presetSubtype="16" fill="hold" nodeType="afterEffect">
                                  <p:stCondLst>
                                    <p:cond delay="0"/>
                                  </p:stCondLst>
                                  <p:childTnLst>
                                    <p:set>
                                      <p:cBhvr>
                                        <p:cTn id="76" dur="1" fill="hold">
                                          <p:stCondLst>
                                            <p:cond delay="0"/>
                                          </p:stCondLst>
                                        </p:cTn>
                                        <p:tgtEl>
                                          <p:spTgt spid="56"/>
                                        </p:tgtEl>
                                        <p:attrNameLst>
                                          <p:attrName>style.visibility</p:attrName>
                                        </p:attrNameLst>
                                      </p:cBhvr>
                                      <p:to>
                                        <p:strVal val="visible"/>
                                      </p:to>
                                    </p:set>
                                    <p:anim calcmode="lin" valueType="num">
                                      <p:cBhvr>
                                        <p:cTn id="77" dur="500" fill="hold"/>
                                        <p:tgtEl>
                                          <p:spTgt spid="56"/>
                                        </p:tgtEl>
                                        <p:attrNameLst>
                                          <p:attrName>ppt_w</p:attrName>
                                        </p:attrNameLst>
                                      </p:cBhvr>
                                      <p:tavLst>
                                        <p:tav tm="0">
                                          <p:val>
                                            <p:fltVal val="0"/>
                                          </p:val>
                                        </p:tav>
                                        <p:tav tm="100000">
                                          <p:val>
                                            <p:strVal val="#ppt_w"/>
                                          </p:val>
                                        </p:tav>
                                      </p:tavLst>
                                    </p:anim>
                                    <p:anim calcmode="lin" valueType="num">
                                      <p:cBhvr>
                                        <p:cTn id="78" dur="500" fill="hold"/>
                                        <p:tgtEl>
                                          <p:spTgt spid="56"/>
                                        </p:tgtEl>
                                        <p:attrNameLst>
                                          <p:attrName>ppt_h</p:attrName>
                                        </p:attrNameLst>
                                      </p:cBhvr>
                                      <p:tavLst>
                                        <p:tav tm="0">
                                          <p:val>
                                            <p:fltVal val="0"/>
                                          </p:val>
                                        </p:tav>
                                        <p:tav tm="100000">
                                          <p:val>
                                            <p:strVal val="#ppt_h"/>
                                          </p:val>
                                        </p:tav>
                                      </p:tavLst>
                                    </p:anim>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childTnLst>
                          </p:cTn>
                        </p:par>
                        <p:par>
                          <p:cTn id="85" fill="hold">
                            <p:stCondLst>
                              <p:cond delay="500"/>
                            </p:stCondLst>
                            <p:childTnLst>
                              <p:par>
                                <p:cTn id="86" presetID="1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500"/>
                                        <p:tgtEl>
                                          <p:spTgt spid="8"/>
                                        </p:tgtEl>
                                        <p:attrNameLst>
                                          <p:attrName>ppt_y</p:attrName>
                                        </p:attrNameLst>
                                      </p:cBhvr>
                                      <p:tavLst>
                                        <p:tav tm="0">
                                          <p:val>
                                            <p:strVal val="#ppt_y-#ppt_h*1.125000"/>
                                          </p:val>
                                        </p:tav>
                                        <p:tav tm="100000">
                                          <p:val>
                                            <p:strVal val="#ppt_y"/>
                                          </p:val>
                                        </p:tav>
                                      </p:tavLst>
                                    </p:anim>
                                    <p:animEffect transition="in" filter="wipe(down)">
                                      <p:cBhvr>
                                        <p:cTn id="89" dur="500"/>
                                        <p:tgtEl>
                                          <p:spTgt spid="8"/>
                                        </p:tgtEl>
                                      </p:cBhvr>
                                    </p:animEffect>
                                  </p:childTnLst>
                                </p:cTn>
                              </p:par>
                            </p:childTnLst>
                          </p:cTn>
                        </p:par>
                        <p:par>
                          <p:cTn id="90" fill="hold">
                            <p:stCondLst>
                              <p:cond delay="1000"/>
                            </p:stCondLst>
                            <p:childTnLst>
                              <p:par>
                                <p:cTn id="91" presetID="10" presetClass="entr" presetSubtype="0" fill="hold"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childTnLst>
                          </p:cTn>
                        </p:par>
                        <p:par>
                          <p:cTn id="94" fill="hold">
                            <p:stCondLst>
                              <p:cond delay="1500"/>
                            </p:stCondLst>
                            <p:childTnLst>
                              <p:par>
                                <p:cTn id="95" presetID="53" presetClass="entr" presetSubtype="16"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childTnLst>
                          </p:cTn>
                        </p:par>
                        <p:par>
                          <p:cTn id="105" fill="hold">
                            <p:stCondLst>
                              <p:cond delay="500"/>
                            </p:stCondLst>
                            <p:childTnLst>
                              <p:par>
                                <p:cTn id="106" presetID="12" presetClass="entr" presetSubtype="4" fill="hold" grpId="0" nodeType="afterEffect">
                                  <p:stCondLst>
                                    <p:cond delay="0"/>
                                  </p:stCondLst>
                                  <p:childTnLst>
                                    <p:set>
                                      <p:cBhvr>
                                        <p:cTn id="107" dur="1" fill="hold">
                                          <p:stCondLst>
                                            <p:cond delay="0"/>
                                          </p:stCondLst>
                                        </p:cTn>
                                        <p:tgtEl>
                                          <p:spTgt spid="7"/>
                                        </p:tgtEl>
                                        <p:attrNameLst>
                                          <p:attrName>style.visibility</p:attrName>
                                        </p:attrNameLst>
                                      </p:cBhvr>
                                      <p:to>
                                        <p:strVal val="visible"/>
                                      </p:to>
                                    </p:set>
                                    <p:anim calcmode="lin" valueType="num">
                                      <p:cBhvr additive="base">
                                        <p:cTn id="108" dur="500"/>
                                        <p:tgtEl>
                                          <p:spTgt spid="7"/>
                                        </p:tgtEl>
                                        <p:attrNameLst>
                                          <p:attrName>ppt_y</p:attrName>
                                        </p:attrNameLst>
                                      </p:cBhvr>
                                      <p:tavLst>
                                        <p:tav tm="0">
                                          <p:val>
                                            <p:strVal val="#ppt_y+#ppt_h*1.125000"/>
                                          </p:val>
                                        </p:tav>
                                        <p:tav tm="100000">
                                          <p:val>
                                            <p:strVal val="#ppt_y"/>
                                          </p:val>
                                        </p:tav>
                                      </p:tavLst>
                                    </p:anim>
                                    <p:animEffect transition="in" filter="wipe(up)">
                                      <p:cBhvr>
                                        <p:cTn id="109" dur="500"/>
                                        <p:tgtEl>
                                          <p:spTgt spid="7"/>
                                        </p:tgtEl>
                                      </p:cBhvr>
                                    </p:animEffect>
                                  </p:childTnLst>
                                </p:cTn>
                              </p:par>
                            </p:childTnLst>
                          </p:cTn>
                        </p:par>
                        <p:par>
                          <p:cTn id="110" fill="hold">
                            <p:stCondLst>
                              <p:cond delay="1000"/>
                            </p:stCondLst>
                            <p:childTnLst>
                              <p:par>
                                <p:cTn id="111" presetID="10" presetClass="entr" presetSubtype="0" fill="hold" grpId="0"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fade">
                                      <p:cBhvr>
                                        <p:cTn id="113" dur="500"/>
                                        <p:tgtEl>
                                          <p:spTgt spid="28"/>
                                        </p:tgtEl>
                                      </p:cBhvr>
                                    </p:animEffect>
                                  </p:childTnLst>
                                </p:cTn>
                              </p:par>
                            </p:childTnLst>
                          </p:cTn>
                        </p:par>
                        <p:par>
                          <p:cTn id="114" fill="hold">
                            <p:stCondLst>
                              <p:cond delay="1500"/>
                            </p:stCondLst>
                            <p:childTnLst>
                              <p:par>
                                <p:cTn id="115" presetID="53" presetClass="entr" presetSubtype="16" fill="hold" nodeType="afterEffect">
                                  <p:stCondLst>
                                    <p:cond delay="0"/>
                                  </p:stCondLst>
                                  <p:childTnLst>
                                    <p:set>
                                      <p:cBhvr>
                                        <p:cTn id="116" dur="1" fill="hold">
                                          <p:stCondLst>
                                            <p:cond delay="0"/>
                                          </p:stCondLst>
                                        </p:cTn>
                                        <p:tgtEl>
                                          <p:spTgt spid="45"/>
                                        </p:tgtEl>
                                        <p:attrNameLst>
                                          <p:attrName>style.visibility</p:attrName>
                                        </p:attrNameLst>
                                      </p:cBhvr>
                                      <p:to>
                                        <p:strVal val="visible"/>
                                      </p:to>
                                    </p:set>
                                    <p:anim calcmode="lin" valueType="num">
                                      <p:cBhvr>
                                        <p:cTn id="117" dur="500" fill="hold"/>
                                        <p:tgtEl>
                                          <p:spTgt spid="45"/>
                                        </p:tgtEl>
                                        <p:attrNameLst>
                                          <p:attrName>ppt_w</p:attrName>
                                        </p:attrNameLst>
                                      </p:cBhvr>
                                      <p:tavLst>
                                        <p:tav tm="0">
                                          <p:val>
                                            <p:fltVal val="0"/>
                                          </p:val>
                                        </p:tav>
                                        <p:tav tm="100000">
                                          <p:val>
                                            <p:strVal val="#ppt_w"/>
                                          </p:val>
                                        </p:tav>
                                      </p:tavLst>
                                    </p:anim>
                                    <p:anim calcmode="lin" valueType="num">
                                      <p:cBhvr>
                                        <p:cTn id="118" dur="500" fill="hold"/>
                                        <p:tgtEl>
                                          <p:spTgt spid="45"/>
                                        </p:tgtEl>
                                        <p:attrNameLst>
                                          <p:attrName>ppt_h</p:attrName>
                                        </p:attrNameLst>
                                      </p:cBhvr>
                                      <p:tavLst>
                                        <p:tav tm="0">
                                          <p:val>
                                            <p:fltVal val="0"/>
                                          </p:val>
                                        </p:tav>
                                        <p:tav tm="100000">
                                          <p:val>
                                            <p:strVal val="#ppt_h"/>
                                          </p:val>
                                        </p:tav>
                                      </p:tavLst>
                                    </p:anim>
                                    <p:animEffect transition="in" filter="fade">
                                      <p:cBhvr>
                                        <p:cTn id="119" dur="500"/>
                                        <p:tgtEl>
                                          <p:spTgt spid="45"/>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fade">
                                      <p:cBhvr>
                                        <p:cTn id="1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6" grpId="0" animBg="1"/>
      <p:bldP spid="19" grpId="0" animBg="1"/>
      <p:bldP spid="28" grpId="0" animBg="1"/>
      <p:bldP spid="31" grpId="0" animBg="1"/>
      <p:bldP spid="33" grpId="0"/>
      <p:bldP spid="34" grpId="0"/>
      <p:bldP spid="35" grpId="0"/>
      <p:bldP spid="36" grpId="0"/>
      <p:bldP spid="37" grpId="0"/>
      <p:bldP spid="38" grpId="0"/>
      <p:bldP spid="40" grpId="0" animBg="1"/>
      <p:bldP spid="41" grpId="0" animBg="1"/>
      <p:bldP spid="42" grpId="0" animBg="1"/>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3867138" y="4840932"/>
            <a:ext cx="1546697" cy="1547100"/>
            <a:chOff x="5222775" y="1833299"/>
            <a:chExt cx="618294" cy="618294"/>
          </a:xfrm>
        </p:grpSpPr>
        <p:sp>
          <p:nvSpPr>
            <p:cNvPr id="22" name="Oval 21"/>
            <p:cNvSpPr/>
            <p:nvPr/>
          </p:nvSpPr>
          <p:spPr>
            <a:xfrm>
              <a:off x="5222775" y="1833299"/>
              <a:ext cx="618294" cy="61829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latin typeface="微软雅黑" panose="020B0503020204020204" pitchFamily="34" charset="-122"/>
              </a:endParaRPr>
            </a:p>
          </p:txBody>
        </p:sp>
        <p:sp>
          <p:nvSpPr>
            <p:cNvPr id="23" name="TextBox 22"/>
            <p:cNvSpPr txBox="1"/>
            <p:nvPr/>
          </p:nvSpPr>
          <p:spPr>
            <a:xfrm>
              <a:off x="5283586" y="1856521"/>
              <a:ext cx="436880" cy="438565"/>
            </a:xfrm>
            <a:prstGeom prst="rect">
              <a:avLst/>
            </a:prstGeom>
            <a:noFill/>
          </p:spPr>
          <p:txBody>
            <a:bodyPr wrap="square" lIns="91420" tIns="45709" rIns="91420" bIns="45709" rtlCol="0">
              <a:spAutoFit/>
            </a:bodyPr>
            <a:lstStyle/>
            <a:p>
              <a:pPr algn="ctr"/>
              <a:r>
                <a:rPr lang="tr-TR" sz="6400" dirty="0">
                  <a:solidFill>
                    <a:schemeClr val="bg1"/>
                  </a:solidFill>
                  <a:latin typeface="Sosa Regular"/>
                  <a:cs typeface="Sosa Regular"/>
                </a:rPr>
                <a:t>Ý</a:t>
              </a:r>
              <a:endParaRPr lang="en-US" sz="6400" dirty="0">
                <a:latin typeface="微软雅黑" panose="020B0503020204020204" pitchFamily="34" charset="-122"/>
              </a:endParaRPr>
            </a:p>
          </p:txBody>
        </p:sp>
      </p:grpSp>
      <p:sp>
        <p:nvSpPr>
          <p:cNvPr id="8" name="Freeform 3"/>
          <p:cNvSpPr>
            <a:spLocks noChangeArrowheads="1"/>
          </p:cNvSpPr>
          <p:nvPr/>
        </p:nvSpPr>
        <p:spPr bwMode="auto">
          <a:xfrm rot="5400000">
            <a:off x="12724946" y="4237669"/>
            <a:ext cx="3656426" cy="3193386"/>
          </a:xfrm>
          <a:custGeom>
            <a:avLst/>
            <a:gdLst>
              <a:gd name="T0" fmla="*/ 2657 w 3532"/>
              <a:gd name="T1" fmla="*/ 0 h 2437"/>
              <a:gd name="T2" fmla="*/ 2657 w 3532"/>
              <a:gd name="T3" fmla="*/ 0 h 2437"/>
              <a:gd name="T4" fmla="*/ 2657 w 3532"/>
              <a:gd name="T5" fmla="*/ 406 h 2437"/>
              <a:gd name="T6" fmla="*/ 2188 w 3532"/>
              <a:gd name="T7" fmla="*/ 406 h 2437"/>
              <a:gd name="T8" fmla="*/ 1469 w 3532"/>
              <a:gd name="T9" fmla="*/ 406 h 2437"/>
              <a:gd name="T10" fmla="*/ 375 w 3532"/>
              <a:gd name="T11" fmla="*/ 1187 h 2437"/>
              <a:gd name="T12" fmla="*/ 1469 w 3532"/>
              <a:gd name="T13" fmla="*/ 2000 h 2437"/>
              <a:gd name="T14" fmla="*/ 1750 w 3532"/>
              <a:gd name="T15" fmla="*/ 2000 h 2437"/>
              <a:gd name="T16" fmla="*/ 1750 w 3532"/>
              <a:gd name="T17" fmla="*/ 2436 h 2437"/>
              <a:gd name="T18" fmla="*/ 3531 w 3532"/>
              <a:gd name="T19" fmla="*/ 2436 h 2437"/>
              <a:gd name="T20" fmla="*/ 1500 w 3532"/>
              <a:gd name="T21" fmla="*/ 2436 h 2437"/>
              <a:gd name="T22" fmla="*/ 0 w 3532"/>
              <a:gd name="T23" fmla="*/ 1187 h 2437"/>
              <a:gd name="T24" fmla="*/ 1469 w 3532"/>
              <a:gd name="T25" fmla="*/ 0 h 2437"/>
              <a:gd name="T26" fmla="*/ 2657 w 3532"/>
              <a:gd name="T27"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32" h="2437">
                <a:moveTo>
                  <a:pt x="2657" y="0"/>
                </a:moveTo>
                <a:lnTo>
                  <a:pt x="2657" y="0"/>
                </a:lnTo>
                <a:cubicBezTo>
                  <a:pt x="2657" y="406"/>
                  <a:pt x="2657" y="406"/>
                  <a:pt x="2657" y="406"/>
                </a:cubicBezTo>
                <a:cubicBezTo>
                  <a:pt x="2188" y="406"/>
                  <a:pt x="2188" y="406"/>
                  <a:pt x="2188" y="406"/>
                </a:cubicBezTo>
                <a:cubicBezTo>
                  <a:pt x="1469" y="406"/>
                  <a:pt x="1469" y="406"/>
                  <a:pt x="1469" y="406"/>
                </a:cubicBezTo>
                <a:cubicBezTo>
                  <a:pt x="688" y="406"/>
                  <a:pt x="375" y="750"/>
                  <a:pt x="375" y="1187"/>
                </a:cubicBezTo>
                <a:cubicBezTo>
                  <a:pt x="375" y="1687"/>
                  <a:pt x="719" y="2000"/>
                  <a:pt x="1469" y="2000"/>
                </a:cubicBezTo>
                <a:cubicBezTo>
                  <a:pt x="1750" y="2000"/>
                  <a:pt x="1750" y="2000"/>
                  <a:pt x="1750" y="2000"/>
                </a:cubicBezTo>
                <a:cubicBezTo>
                  <a:pt x="1750" y="2436"/>
                  <a:pt x="1750" y="2436"/>
                  <a:pt x="1750" y="2436"/>
                </a:cubicBezTo>
                <a:cubicBezTo>
                  <a:pt x="3531" y="2436"/>
                  <a:pt x="3531" y="2436"/>
                  <a:pt x="3531" y="2436"/>
                </a:cubicBezTo>
                <a:cubicBezTo>
                  <a:pt x="1500" y="2436"/>
                  <a:pt x="1500" y="2436"/>
                  <a:pt x="1500" y="2436"/>
                </a:cubicBezTo>
                <a:cubicBezTo>
                  <a:pt x="438" y="2436"/>
                  <a:pt x="0" y="1906"/>
                  <a:pt x="0" y="1187"/>
                </a:cubicBezTo>
                <a:cubicBezTo>
                  <a:pt x="0" y="500"/>
                  <a:pt x="407" y="0"/>
                  <a:pt x="1469" y="0"/>
                </a:cubicBezTo>
                <a:lnTo>
                  <a:pt x="2657" y="0"/>
                </a:lnTo>
              </a:path>
            </a:pathLst>
          </a:custGeom>
          <a:solidFill>
            <a:schemeClr val="accent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9" name="Freeform 4"/>
          <p:cNvSpPr>
            <a:spLocks noChangeArrowheads="1"/>
          </p:cNvSpPr>
          <p:nvPr/>
        </p:nvSpPr>
        <p:spPr bwMode="auto">
          <a:xfrm rot="5400000">
            <a:off x="10099014" y="6013717"/>
            <a:ext cx="3624474" cy="3233810"/>
          </a:xfrm>
          <a:custGeom>
            <a:avLst/>
            <a:gdLst>
              <a:gd name="T0" fmla="*/ 2062 w 3500"/>
              <a:gd name="T1" fmla="*/ 0 h 2469"/>
              <a:gd name="T2" fmla="*/ 2062 w 3500"/>
              <a:gd name="T3" fmla="*/ 0 h 2469"/>
              <a:gd name="T4" fmla="*/ 3499 w 3500"/>
              <a:gd name="T5" fmla="*/ 1186 h 2469"/>
              <a:gd name="T6" fmla="*/ 2031 w 3500"/>
              <a:gd name="T7" fmla="*/ 2468 h 2469"/>
              <a:gd name="T8" fmla="*/ 0 w 3500"/>
              <a:gd name="T9" fmla="*/ 2468 h 2469"/>
              <a:gd name="T10" fmla="*/ 1781 w 3500"/>
              <a:gd name="T11" fmla="*/ 2468 h 2469"/>
              <a:gd name="T12" fmla="*/ 1781 w 3500"/>
              <a:gd name="T13" fmla="*/ 2030 h 2469"/>
              <a:gd name="T14" fmla="*/ 2062 w 3500"/>
              <a:gd name="T15" fmla="*/ 2030 h 2469"/>
              <a:gd name="T16" fmla="*/ 3156 w 3500"/>
              <a:gd name="T17" fmla="*/ 1218 h 2469"/>
              <a:gd name="T18" fmla="*/ 2062 w 3500"/>
              <a:gd name="T19" fmla="*/ 436 h 2469"/>
              <a:gd name="T20" fmla="*/ 1781 w 3500"/>
              <a:gd name="T21" fmla="*/ 436 h 2469"/>
              <a:gd name="T22" fmla="*/ 0 w 3500"/>
              <a:gd name="T23" fmla="*/ 436 h 2469"/>
              <a:gd name="T24" fmla="*/ 0 w 3500"/>
              <a:gd name="T25" fmla="*/ 0 h 2469"/>
              <a:gd name="T26" fmla="*/ 2062 w 3500"/>
              <a:gd name="T2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00" h="2469">
                <a:moveTo>
                  <a:pt x="2062" y="0"/>
                </a:moveTo>
                <a:lnTo>
                  <a:pt x="2062" y="0"/>
                </a:lnTo>
                <a:cubicBezTo>
                  <a:pt x="3093" y="0"/>
                  <a:pt x="3499" y="530"/>
                  <a:pt x="3499" y="1186"/>
                </a:cubicBezTo>
                <a:cubicBezTo>
                  <a:pt x="3499" y="1905"/>
                  <a:pt x="3062" y="2468"/>
                  <a:pt x="2031" y="2468"/>
                </a:cubicBezTo>
                <a:cubicBezTo>
                  <a:pt x="0" y="2468"/>
                  <a:pt x="0" y="2468"/>
                  <a:pt x="0" y="2468"/>
                </a:cubicBezTo>
                <a:cubicBezTo>
                  <a:pt x="1781" y="2468"/>
                  <a:pt x="1781" y="2468"/>
                  <a:pt x="1781" y="2468"/>
                </a:cubicBezTo>
                <a:cubicBezTo>
                  <a:pt x="1781" y="2030"/>
                  <a:pt x="1781" y="2030"/>
                  <a:pt x="1781" y="2030"/>
                </a:cubicBezTo>
                <a:cubicBezTo>
                  <a:pt x="2062" y="2030"/>
                  <a:pt x="2062" y="2030"/>
                  <a:pt x="2062" y="2030"/>
                </a:cubicBezTo>
                <a:cubicBezTo>
                  <a:pt x="2812" y="2030"/>
                  <a:pt x="3156" y="1718"/>
                  <a:pt x="3156" y="1218"/>
                </a:cubicBezTo>
                <a:cubicBezTo>
                  <a:pt x="3156" y="780"/>
                  <a:pt x="2812" y="436"/>
                  <a:pt x="2062" y="436"/>
                </a:cubicBezTo>
                <a:cubicBezTo>
                  <a:pt x="1781" y="436"/>
                  <a:pt x="1781" y="436"/>
                  <a:pt x="1781" y="436"/>
                </a:cubicBezTo>
                <a:cubicBezTo>
                  <a:pt x="0" y="436"/>
                  <a:pt x="0" y="436"/>
                  <a:pt x="0" y="436"/>
                </a:cubicBezTo>
                <a:cubicBezTo>
                  <a:pt x="0" y="0"/>
                  <a:pt x="0" y="0"/>
                  <a:pt x="0" y="0"/>
                </a:cubicBezTo>
                <a:lnTo>
                  <a:pt x="2062" y="0"/>
                </a:lnTo>
              </a:path>
            </a:pathLst>
          </a:custGeom>
          <a:solidFill>
            <a:schemeClr val="accent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0" name="Freeform 5"/>
          <p:cNvSpPr>
            <a:spLocks noChangeArrowheads="1"/>
          </p:cNvSpPr>
          <p:nvPr/>
        </p:nvSpPr>
        <p:spPr bwMode="auto">
          <a:xfrm rot="5400000">
            <a:off x="6800984" y="4883595"/>
            <a:ext cx="4948276" cy="3193386"/>
          </a:xfrm>
          <a:custGeom>
            <a:avLst/>
            <a:gdLst>
              <a:gd name="T0" fmla="*/ 1750 w 4782"/>
              <a:gd name="T1" fmla="*/ 2438 h 2439"/>
              <a:gd name="T2" fmla="*/ 1750 w 4782"/>
              <a:gd name="T3" fmla="*/ 2438 h 2439"/>
              <a:gd name="T4" fmla="*/ 1750 w 4782"/>
              <a:gd name="T5" fmla="*/ 2000 h 2439"/>
              <a:gd name="T6" fmla="*/ 1469 w 4782"/>
              <a:gd name="T7" fmla="*/ 2000 h 2439"/>
              <a:gd name="T8" fmla="*/ 375 w 4782"/>
              <a:gd name="T9" fmla="*/ 1188 h 2439"/>
              <a:gd name="T10" fmla="*/ 1469 w 4782"/>
              <a:gd name="T11" fmla="*/ 438 h 2439"/>
              <a:gd name="T12" fmla="*/ 1750 w 4782"/>
              <a:gd name="T13" fmla="*/ 438 h 2439"/>
              <a:gd name="T14" fmla="*/ 3531 w 4782"/>
              <a:gd name="T15" fmla="*/ 438 h 2439"/>
              <a:gd name="T16" fmla="*/ 3531 w 4782"/>
              <a:gd name="T17" fmla="*/ 0 h 2439"/>
              <a:gd name="T18" fmla="*/ 1469 w 4782"/>
              <a:gd name="T19" fmla="*/ 0 h 2439"/>
              <a:gd name="T20" fmla="*/ 0 w 4782"/>
              <a:gd name="T21" fmla="*/ 1188 h 2439"/>
              <a:gd name="T22" fmla="*/ 1500 w 4782"/>
              <a:gd name="T23" fmla="*/ 2438 h 2439"/>
              <a:gd name="T24" fmla="*/ 4781 w 4782"/>
              <a:gd name="T25" fmla="*/ 2438 h 2439"/>
              <a:gd name="T26" fmla="*/ 1750 w 4782"/>
              <a:gd name="T27" fmla="*/ 2438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2" h="2439">
                <a:moveTo>
                  <a:pt x="1750" y="2438"/>
                </a:moveTo>
                <a:lnTo>
                  <a:pt x="1750" y="2438"/>
                </a:lnTo>
                <a:cubicBezTo>
                  <a:pt x="1750" y="2000"/>
                  <a:pt x="1750" y="2000"/>
                  <a:pt x="1750" y="2000"/>
                </a:cubicBezTo>
                <a:cubicBezTo>
                  <a:pt x="1469" y="2000"/>
                  <a:pt x="1469" y="2000"/>
                  <a:pt x="1469" y="2000"/>
                </a:cubicBezTo>
                <a:cubicBezTo>
                  <a:pt x="719" y="2000"/>
                  <a:pt x="375" y="1688"/>
                  <a:pt x="375" y="1188"/>
                </a:cubicBezTo>
                <a:cubicBezTo>
                  <a:pt x="375" y="750"/>
                  <a:pt x="688" y="438"/>
                  <a:pt x="1469" y="438"/>
                </a:cubicBezTo>
                <a:cubicBezTo>
                  <a:pt x="1750" y="438"/>
                  <a:pt x="1750" y="438"/>
                  <a:pt x="1750" y="438"/>
                </a:cubicBezTo>
                <a:cubicBezTo>
                  <a:pt x="3531" y="438"/>
                  <a:pt x="3531" y="438"/>
                  <a:pt x="3531" y="438"/>
                </a:cubicBezTo>
                <a:cubicBezTo>
                  <a:pt x="3531" y="0"/>
                  <a:pt x="3531" y="0"/>
                  <a:pt x="3531" y="0"/>
                </a:cubicBezTo>
                <a:cubicBezTo>
                  <a:pt x="1469" y="0"/>
                  <a:pt x="1469" y="0"/>
                  <a:pt x="1469" y="0"/>
                </a:cubicBezTo>
                <a:cubicBezTo>
                  <a:pt x="407" y="0"/>
                  <a:pt x="0" y="500"/>
                  <a:pt x="0" y="1188"/>
                </a:cubicBezTo>
                <a:cubicBezTo>
                  <a:pt x="0" y="1906"/>
                  <a:pt x="438" y="2438"/>
                  <a:pt x="1500" y="2438"/>
                </a:cubicBezTo>
                <a:cubicBezTo>
                  <a:pt x="4781" y="2438"/>
                  <a:pt x="4781" y="2438"/>
                  <a:pt x="4781" y="2438"/>
                </a:cubicBezTo>
                <a:lnTo>
                  <a:pt x="1750" y="2438"/>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1" name="Freeform 6"/>
          <p:cNvSpPr>
            <a:spLocks noChangeArrowheads="1"/>
          </p:cNvSpPr>
          <p:nvPr/>
        </p:nvSpPr>
        <p:spPr bwMode="auto">
          <a:xfrm rot="5400000">
            <a:off x="3258731" y="5769499"/>
            <a:ext cx="6760512" cy="3233810"/>
          </a:xfrm>
          <a:custGeom>
            <a:avLst/>
            <a:gdLst>
              <a:gd name="T0" fmla="*/ 5062 w 6532"/>
              <a:gd name="T1" fmla="*/ 0 h 2470"/>
              <a:gd name="T2" fmla="*/ 5062 w 6532"/>
              <a:gd name="T3" fmla="*/ 0 h 2470"/>
              <a:gd name="T4" fmla="*/ 6531 w 6532"/>
              <a:gd name="T5" fmla="*/ 1219 h 2470"/>
              <a:gd name="T6" fmla="*/ 5062 w 6532"/>
              <a:gd name="T7" fmla="*/ 2469 h 2470"/>
              <a:gd name="T8" fmla="*/ 0 w 6532"/>
              <a:gd name="T9" fmla="*/ 2469 h 2470"/>
              <a:gd name="T10" fmla="*/ 0 w 6532"/>
              <a:gd name="T11" fmla="*/ 2031 h 2470"/>
              <a:gd name="T12" fmla="*/ 5062 w 6532"/>
              <a:gd name="T13" fmla="*/ 2031 h 2470"/>
              <a:gd name="T14" fmla="*/ 6156 w 6532"/>
              <a:gd name="T15" fmla="*/ 1219 h 2470"/>
              <a:gd name="T16" fmla="*/ 5062 w 6532"/>
              <a:gd name="T17" fmla="*/ 438 h 2470"/>
              <a:gd name="T18" fmla="*/ 4781 w 6532"/>
              <a:gd name="T19" fmla="*/ 438 h 2470"/>
              <a:gd name="T20" fmla="*/ 1750 w 6532"/>
              <a:gd name="T21" fmla="*/ 438 h 2470"/>
              <a:gd name="T22" fmla="*/ 1750 w 6532"/>
              <a:gd name="T23" fmla="*/ 0 h 2470"/>
              <a:gd name="T24" fmla="*/ 5062 w 6532"/>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2" h="2470">
                <a:moveTo>
                  <a:pt x="5062" y="0"/>
                </a:moveTo>
                <a:lnTo>
                  <a:pt x="5062" y="0"/>
                </a:lnTo>
                <a:cubicBezTo>
                  <a:pt x="6124" y="0"/>
                  <a:pt x="6531" y="531"/>
                  <a:pt x="6531" y="1219"/>
                </a:cubicBezTo>
                <a:cubicBezTo>
                  <a:pt x="6531" y="1937"/>
                  <a:pt x="6093" y="2469"/>
                  <a:pt x="5062" y="2469"/>
                </a:cubicBezTo>
                <a:cubicBezTo>
                  <a:pt x="0" y="2469"/>
                  <a:pt x="0" y="2469"/>
                  <a:pt x="0" y="2469"/>
                </a:cubicBezTo>
                <a:cubicBezTo>
                  <a:pt x="0" y="2031"/>
                  <a:pt x="0" y="2031"/>
                  <a:pt x="0" y="2031"/>
                </a:cubicBezTo>
                <a:cubicBezTo>
                  <a:pt x="5062" y="2031"/>
                  <a:pt x="5062" y="2031"/>
                  <a:pt x="5062" y="2031"/>
                </a:cubicBezTo>
                <a:cubicBezTo>
                  <a:pt x="5843" y="2031"/>
                  <a:pt x="6156" y="1719"/>
                  <a:pt x="6156" y="1219"/>
                </a:cubicBezTo>
                <a:cubicBezTo>
                  <a:pt x="6156" y="781"/>
                  <a:pt x="5843" y="438"/>
                  <a:pt x="5062" y="438"/>
                </a:cubicBezTo>
                <a:cubicBezTo>
                  <a:pt x="4781" y="438"/>
                  <a:pt x="4781" y="438"/>
                  <a:pt x="4781" y="438"/>
                </a:cubicBezTo>
                <a:cubicBezTo>
                  <a:pt x="1750" y="438"/>
                  <a:pt x="1750" y="438"/>
                  <a:pt x="1750" y="438"/>
                </a:cubicBezTo>
                <a:cubicBezTo>
                  <a:pt x="1750" y="0"/>
                  <a:pt x="1750" y="0"/>
                  <a:pt x="1750" y="0"/>
                </a:cubicBezTo>
                <a:lnTo>
                  <a:pt x="5062" y="0"/>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3" name="Oval 12"/>
          <p:cNvSpPr/>
          <p:nvPr/>
        </p:nvSpPr>
        <p:spPr>
          <a:xfrm>
            <a:off x="5948203" y="8426608"/>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6" name="Oval 15"/>
          <p:cNvSpPr/>
          <p:nvPr/>
        </p:nvSpPr>
        <p:spPr>
          <a:xfrm>
            <a:off x="8591446" y="4840932"/>
            <a:ext cx="1546697" cy="15471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9" name="Oval 18"/>
          <p:cNvSpPr/>
          <p:nvPr/>
        </p:nvSpPr>
        <p:spPr>
          <a:xfrm>
            <a:off x="11231968" y="7254900"/>
            <a:ext cx="1546697" cy="15471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1" name="Oval 30"/>
          <p:cNvSpPr/>
          <p:nvPr/>
        </p:nvSpPr>
        <p:spPr>
          <a:xfrm>
            <a:off x="3279542" y="4068864"/>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3" name="TextBox 32"/>
          <p:cNvSpPr txBox="1"/>
          <p:nvPr/>
        </p:nvSpPr>
        <p:spPr>
          <a:xfrm>
            <a:off x="2365739" y="5698229"/>
            <a:ext cx="2719372" cy="707773"/>
          </a:xfrm>
          <a:prstGeom prst="rect">
            <a:avLst/>
          </a:prstGeom>
          <a:noFill/>
        </p:spPr>
        <p:txBody>
          <a:bodyPr vert="horz" wrap="square" lIns="243731" tIns="121864" rIns="243731" bIns="121864" rtlCol="0">
            <a:spAutoFit/>
          </a:bodyPr>
          <a:lstStyle/>
          <a:p>
            <a:pPr algn="ctr"/>
            <a:r>
              <a:rPr lang="zh-CN" altLang="en-US" sz="3000" dirty="0" smtClean="0">
                <a:latin typeface="微软雅黑" panose="020B0503020204020204" pitchFamily="34" charset="-122"/>
                <a:cs typeface="Aparajita" panose="020B0604020202020204" pitchFamily="34" charset="0"/>
              </a:rPr>
              <a:t>第三轮循环</a:t>
            </a:r>
            <a:endParaRPr lang="en-US" sz="3000" dirty="0">
              <a:latin typeface="微软雅黑" panose="020B0503020204020204" pitchFamily="34" charset="-122"/>
              <a:cs typeface="Aparajita" panose="020B0604020202020204" pitchFamily="34" charset="0"/>
            </a:endParaRPr>
          </a:p>
        </p:txBody>
      </p:sp>
      <p:sp>
        <p:nvSpPr>
          <p:cNvPr id="34" name="TextBox 33"/>
          <p:cNvSpPr txBox="1"/>
          <p:nvPr/>
        </p:nvSpPr>
        <p:spPr>
          <a:xfrm>
            <a:off x="5513765" y="7614464"/>
            <a:ext cx="2323045" cy="676995"/>
          </a:xfrm>
          <a:prstGeom prst="rect">
            <a:avLst/>
          </a:prstGeom>
          <a:noFill/>
        </p:spPr>
        <p:txBody>
          <a:bodyPr vert="horz" wrap="square" lIns="243731" tIns="121864" rIns="243731" bIns="121864" rtlCol="0">
            <a:spAutoFit/>
          </a:bodyPr>
          <a:lstStyle/>
          <a:p>
            <a:pPr algn="ctr"/>
            <a:r>
              <a:rPr lang="en-US" altLang="zh-CN" sz="2800" dirty="0">
                <a:solidFill>
                  <a:srgbClr val="FF0000"/>
                </a:solidFill>
                <a:latin typeface="微软雅黑" panose="020B0503020204020204" pitchFamily="34" charset="-122"/>
                <a:cs typeface="Aparajita" panose="020B0604020202020204" pitchFamily="34" charset="0"/>
              </a:rPr>
              <a:t>4 2</a:t>
            </a:r>
            <a:r>
              <a:rPr lang="en-US" altLang="zh-CN" sz="2800" dirty="0">
                <a:latin typeface="微软雅黑" panose="020B0503020204020204" pitchFamily="34" charset="-122"/>
                <a:cs typeface="Aparajita" panose="020B0604020202020204" pitchFamily="34" charset="0"/>
              </a:rPr>
              <a:t> 1 6 </a:t>
            </a:r>
            <a:r>
              <a:rPr lang="en-US" altLang="zh-CN" sz="2800" dirty="0">
                <a:solidFill>
                  <a:srgbClr val="FFC000"/>
                </a:solidFill>
                <a:latin typeface="微软雅黑" panose="020B0503020204020204" pitchFamily="34" charset="-122"/>
                <a:cs typeface="Aparajita" panose="020B0604020202020204" pitchFamily="34" charset="0"/>
              </a:rPr>
              <a:t>8 9</a:t>
            </a:r>
          </a:p>
        </p:txBody>
      </p:sp>
      <p:sp>
        <p:nvSpPr>
          <p:cNvPr id="35" name="TextBox 34"/>
          <p:cNvSpPr txBox="1"/>
          <p:nvPr/>
        </p:nvSpPr>
        <p:spPr>
          <a:xfrm>
            <a:off x="10739032" y="6438973"/>
            <a:ext cx="2445032"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2 1 </a:t>
            </a:r>
            <a:r>
              <a:rPr lang="en-US" altLang="zh-CN" sz="2800" dirty="0" smtClean="0">
                <a:solidFill>
                  <a:srgbClr val="FF0000"/>
                </a:solidFill>
                <a:latin typeface="微软雅黑" panose="020B0503020204020204" pitchFamily="34" charset="-122"/>
                <a:cs typeface="Aparajita" panose="020B0604020202020204" pitchFamily="34" charset="0"/>
              </a:rPr>
              <a:t>4 6</a:t>
            </a:r>
            <a:r>
              <a:rPr lang="en-US" altLang="zh-CN" sz="2800" dirty="0" smtClean="0">
                <a:latin typeface="微软雅黑" panose="020B0503020204020204" pitchFamily="34" charset="-122"/>
                <a:cs typeface="Aparajita" panose="020B0604020202020204" pitchFamily="34" charset="0"/>
              </a:rPr>
              <a:t> </a:t>
            </a:r>
            <a:r>
              <a:rPr lang="en-US" altLang="zh-CN" sz="2800" dirty="0">
                <a:solidFill>
                  <a:srgbClr val="FFC000"/>
                </a:solidFill>
                <a:latin typeface="微软雅黑" panose="020B0503020204020204" pitchFamily="34" charset="-122"/>
                <a:cs typeface="Aparajita" panose="020B0604020202020204" pitchFamily="34" charset="0"/>
              </a:rPr>
              <a:t>8 9</a:t>
            </a:r>
          </a:p>
        </p:txBody>
      </p:sp>
      <p:sp>
        <p:nvSpPr>
          <p:cNvPr id="36" name="TextBox 35"/>
          <p:cNvSpPr txBox="1"/>
          <p:nvPr/>
        </p:nvSpPr>
        <p:spPr>
          <a:xfrm>
            <a:off x="8041559" y="6522320"/>
            <a:ext cx="2334343"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2 </a:t>
            </a:r>
            <a:r>
              <a:rPr lang="en-US" altLang="zh-CN" sz="2800" dirty="0" smtClean="0">
                <a:solidFill>
                  <a:srgbClr val="FF0000"/>
                </a:solidFill>
                <a:latin typeface="微软雅黑" panose="020B0503020204020204" pitchFamily="34" charset="-122"/>
                <a:cs typeface="Aparajita" panose="020B0604020202020204" pitchFamily="34" charset="0"/>
              </a:rPr>
              <a:t>4 1</a:t>
            </a:r>
            <a:r>
              <a:rPr lang="en-US" altLang="zh-CN" sz="2800" dirty="0" smtClean="0">
                <a:latin typeface="微软雅黑" panose="020B0503020204020204" pitchFamily="34" charset="-122"/>
                <a:cs typeface="Aparajita" panose="020B0604020202020204" pitchFamily="34" charset="0"/>
              </a:rPr>
              <a:t> </a:t>
            </a:r>
            <a:r>
              <a:rPr lang="en-US" altLang="zh-CN" sz="2800" dirty="0">
                <a:latin typeface="微软雅黑" panose="020B0503020204020204" pitchFamily="34" charset="-122"/>
                <a:cs typeface="Aparajita" panose="020B0604020202020204" pitchFamily="34" charset="0"/>
              </a:rPr>
              <a:t>6 </a:t>
            </a:r>
            <a:r>
              <a:rPr lang="en-US" altLang="zh-CN" sz="2800" dirty="0">
                <a:solidFill>
                  <a:srgbClr val="FFC000"/>
                </a:solidFill>
                <a:latin typeface="微软雅黑" panose="020B0503020204020204" pitchFamily="34" charset="-122"/>
                <a:cs typeface="Aparajita" panose="020B0604020202020204" pitchFamily="34" charset="0"/>
              </a:rPr>
              <a:t>8 9</a:t>
            </a:r>
          </a:p>
        </p:txBody>
      </p:sp>
      <p:sp>
        <p:nvSpPr>
          <p:cNvPr id="37" name="TextBox 36"/>
          <p:cNvSpPr txBox="1"/>
          <p:nvPr/>
        </p:nvSpPr>
        <p:spPr>
          <a:xfrm>
            <a:off x="13446659" y="6517020"/>
            <a:ext cx="2442292"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2 1 4 </a:t>
            </a:r>
            <a:r>
              <a:rPr lang="en-US" altLang="zh-CN" sz="2800" dirty="0" smtClean="0">
                <a:solidFill>
                  <a:srgbClr val="FFC000"/>
                </a:solidFill>
                <a:latin typeface="微软雅黑" panose="020B0503020204020204" pitchFamily="34" charset="-122"/>
                <a:cs typeface="Aparajita" panose="020B0604020202020204" pitchFamily="34" charset="0"/>
              </a:rPr>
              <a:t>6</a:t>
            </a:r>
            <a:r>
              <a:rPr lang="en-US" altLang="zh-CN" sz="2800" dirty="0" smtClean="0">
                <a:latin typeface="微软雅黑" panose="020B0503020204020204" pitchFamily="34" charset="-122"/>
                <a:cs typeface="Aparajita" panose="020B0604020202020204" pitchFamily="34" charset="0"/>
              </a:rPr>
              <a:t> </a:t>
            </a:r>
            <a:r>
              <a:rPr lang="en-US" altLang="zh-CN" sz="2800" dirty="0" smtClean="0">
                <a:solidFill>
                  <a:srgbClr val="FFC000"/>
                </a:solidFill>
                <a:latin typeface="微软雅黑" panose="020B0503020204020204" pitchFamily="34" charset="-122"/>
                <a:cs typeface="Aparajita" panose="020B0604020202020204" pitchFamily="34" charset="0"/>
              </a:rPr>
              <a:t>8 </a:t>
            </a:r>
            <a:r>
              <a:rPr lang="en-US" altLang="zh-CN" sz="2800" dirty="0">
                <a:solidFill>
                  <a:srgbClr val="FFC000"/>
                </a:solidFill>
                <a:latin typeface="微软雅黑" panose="020B0503020204020204" pitchFamily="34" charset="-122"/>
                <a:cs typeface="Aparajita" panose="020B0604020202020204" pitchFamily="34" charset="0"/>
              </a:rPr>
              <a:t>9</a:t>
            </a:r>
          </a:p>
        </p:txBody>
      </p:sp>
      <p:sp>
        <p:nvSpPr>
          <p:cNvPr id="40" name="AutoShape 82"/>
          <p:cNvSpPr>
            <a:spLocks/>
          </p:cNvSpPr>
          <p:nvPr/>
        </p:nvSpPr>
        <p:spPr bwMode="auto">
          <a:xfrm>
            <a:off x="14341156" y="5320794"/>
            <a:ext cx="588231" cy="588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AutoShape 29"/>
          <p:cNvSpPr>
            <a:spLocks/>
          </p:cNvSpPr>
          <p:nvPr/>
        </p:nvSpPr>
        <p:spPr bwMode="auto">
          <a:xfrm>
            <a:off x="3744276" y="4495012"/>
            <a:ext cx="712107" cy="712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2" name="AutoShape 115"/>
          <p:cNvSpPr>
            <a:spLocks/>
          </p:cNvSpPr>
          <p:nvPr/>
        </p:nvSpPr>
        <p:spPr bwMode="auto">
          <a:xfrm>
            <a:off x="6390294" y="8755164"/>
            <a:ext cx="690276" cy="7595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5" name="Group 44"/>
          <p:cNvGrpSpPr/>
          <p:nvPr/>
        </p:nvGrpSpPr>
        <p:grpSpPr>
          <a:xfrm>
            <a:off x="17065324" y="6713343"/>
            <a:ext cx="536274" cy="786174"/>
            <a:chOff x="1559893" y="2241774"/>
            <a:chExt cx="174947" cy="256404"/>
          </a:xfrm>
          <a:solidFill>
            <a:schemeClr val="bg1"/>
          </a:solidFill>
        </p:grpSpPr>
        <p:sp>
          <p:nvSpPr>
            <p:cNvPr id="46" name="Oval 49"/>
            <p:cNvSpPr>
              <a:spLocks noChangeArrowheads="1"/>
            </p:cNvSpPr>
            <p:nvPr/>
          </p:nvSpPr>
          <p:spPr bwMode="auto">
            <a:xfrm>
              <a:off x="1630705" y="2313975"/>
              <a:ext cx="16662" cy="166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7" name="Oval 50"/>
            <p:cNvSpPr>
              <a:spLocks noChangeArrowheads="1"/>
            </p:cNvSpPr>
            <p:nvPr/>
          </p:nvSpPr>
          <p:spPr bwMode="auto">
            <a:xfrm>
              <a:off x="1630705" y="2410242"/>
              <a:ext cx="16662"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8" name="Oval 51"/>
            <p:cNvSpPr>
              <a:spLocks noChangeArrowheads="1"/>
            </p:cNvSpPr>
            <p:nvPr/>
          </p:nvSpPr>
          <p:spPr bwMode="auto">
            <a:xfrm>
              <a:off x="1583960" y="2362108"/>
              <a:ext cx="15273"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9" name="Oval 52"/>
            <p:cNvSpPr>
              <a:spLocks noChangeArrowheads="1"/>
            </p:cNvSpPr>
            <p:nvPr/>
          </p:nvSpPr>
          <p:spPr bwMode="auto">
            <a:xfrm>
              <a:off x="1679301" y="2362108"/>
              <a:ext cx="16199"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0" name="Freeform 53"/>
            <p:cNvSpPr>
              <a:spLocks/>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1" name="Freeform 54"/>
            <p:cNvSpPr>
              <a:spLocks/>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2" name="Freeform 55"/>
            <p:cNvSpPr>
              <a:spLocks/>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3"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4" name="Freeform 57"/>
            <p:cNvSpPr>
              <a:spLocks/>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sp>
        <p:nvSpPr>
          <p:cNvPr id="55" name="Freeform 78"/>
          <p:cNvSpPr>
            <a:spLocks noEditPoints="1"/>
          </p:cNvSpPr>
          <p:nvPr/>
        </p:nvSpPr>
        <p:spPr bwMode="auto">
          <a:xfrm>
            <a:off x="8970194" y="5187547"/>
            <a:ext cx="810087" cy="7861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endParaRPr lang="id-ID" dirty="0">
              <a:latin typeface="微软雅黑" panose="020B0503020204020204" pitchFamily="34" charset="-122"/>
            </a:endParaRPr>
          </a:p>
        </p:txBody>
      </p:sp>
      <p:grpSp>
        <p:nvGrpSpPr>
          <p:cNvPr id="56" name="Group 55"/>
          <p:cNvGrpSpPr/>
          <p:nvPr/>
        </p:nvGrpSpPr>
        <p:grpSpPr>
          <a:xfrm>
            <a:off x="11629560" y="7631285"/>
            <a:ext cx="785969" cy="735086"/>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grpSp>
        <p:nvGrpSpPr>
          <p:cNvPr id="67" name="Group 66"/>
          <p:cNvGrpSpPr/>
          <p:nvPr/>
        </p:nvGrpSpPr>
        <p:grpSpPr>
          <a:xfrm>
            <a:off x="6008975" y="483017"/>
            <a:ext cx="12359700" cy="2079087"/>
            <a:chOff x="5988388" y="483017"/>
            <a:chExt cx="12359700" cy="2079087"/>
          </a:xfrm>
        </p:grpSpPr>
        <p:sp>
          <p:nvSpPr>
            <p:cNvPr id="68" name="TextBox 67"/>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a:solidFill>
                    <a:schemeClr val="tx2"/>
                  </a:solidFill>
                  <a:latin typeface="微软雅黑" panose="020B0503020204020204" pitchFamily="34" charset="-122"/>
                  <a:cs typeface="Aparajita" panose="020B0604020202020204" pitchFamily="34" charset="0"/>
                </a:rPr>
                <a:t>冒泡</a:t>
              </a:r>
              <a:r>
                <a:rPr lang="zh-CN" altLang="en-US" sz="8000" b="1" dirty="0" smtClean="0">
                  <a:solidFill>
                    <a:schemeClr val="tx2"/>
                  </a:solidFill>
                  <a:latin typeface="微软雅黑" panose="020B0503020204020204" pitchFamily="34" charset="-122"/>
                  <a:cs typeface="Aparajita" panose="020B0604020202020204" pitchFamily="34" charset="0"/>
                </a:rPr>
                <a:t>排序</a:t>
              </a:r>
              <a:endParaRPr lang="id-ID" sz="8000" b="1" dirty="0" smtClean="0">
                <a:solidFill>
                  <a:schemeClr val="tx2"/>
                </a:solidFill>
                <a:latin typeface="微软雅黑" panose="020B0503020204020204" pitchFamily="34" charset="-122"/>
                <a:cs typeface="Aparajita" panose="020B0604020202020204" pitchFamily="34" charset="0"/>
              </a:endParaRPr>
            </a:p>
          </p:txBody>
        </p:sp>
        <p:sp>
          <p:nvSpPr>
            <p:cNvPr id="69" name="Rectangle 68"/>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0"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zh-CN" sz="3200" dirty="0">
                  <a:solidFill>
                    <a:schemeClr val="tx2">
                      <a:lumMod val="75000"/>
                    </a:schemeClr>
                  </a:solidFill>
                </a:rPr>
                <a:t>从头开始两两比较，将较大的数据往后移，</a:t>
              </a:r>
              <a:endParaRPr lang="en-US" altLang="zh-CN" sz="3200" dirty="0">
                <a:solidFill>
                  <a:schemeClr val="tx2">
                    <a:lumMod val="7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spTree>
    <p:extLst>
      <p:ext uri="{BB962C8B-B14F-4D97-AF65-F5344CB8AC3E}">
        <p14:creationId xmlns:p14="http://schemas.microsoft.com/office/powerpoint/2010/main" val="306075324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900" decel="100000" fill="hold"/>
                                        <p:tgtEl>
                                          <p:spTgt spid="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p:tgtEl>
                                          <p:spTgt spid="11"/>
                                        </p:tgtEl>
                                        <p:attrNameLst>
                                          <p:attrName>ppt_y</p:attrName>
                                        </p:attrNameLst>
                                      </p:cBhvr>
                                      <p:tavLst>
                                        <p:tav tm="0">
                                          <p:val>
                                            <p:strVal val="#ppt_y+#ppt_h*1.125000"/>
                                          </p:val>
                                        </p:tav>
                                        <p:tav tm="100000">
                                          <p:val>
                                            <p:strVal val="#ppt_y"/>
                                          </p:val>
                                        </p:tav>
                                      </p:tavLst>
                                    </p:anim>
                                    <p:animEffect transition="in" filter="wipe(up)">
                                      <p:cBhvr>
                                        <p:cTn id="29" dur="500"/>
                                        <p:tgtEl>
                                          <p:spTgt spid="1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par>
                          <p:cTn id="45" fill="hold">
                            <p:stCondLst>
                              <p:cond delay="500"/>
                            </p:stCondLst>
                            <p:childTnLst>
                              <p:par>
                                <p:cTn id="46" presetID="12" presetClass="entr" presetSubtype="1"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ppt_y</p:attrName>
                                        </p:attrNameLst>
                                      </p:cBhvr>
                                      <p:tavLst>
                                        <p:tav tm="0">
                                          <p:val>
                                            <p:strVal val="#ppt_y-#ppt_h*1.125000"/>
                                          </p:val>
                                        </p:tav>
                                        <p:tav tm="100000">
                                          <p:val>
                                            <p:strVal val="#ppt_y"/>
                                          </p:val>
                                        </p:tav>
                                      </p:tavLst>
                                    </p:anim>
                                    <p:animEffect transition="in" filter="wipe(down)">
                                      <p:cBhvr>
                                        <p:cTn id="49" dur="500"/>
                                        <p:tgtEl>
                                          <p:spTgt spid="10"/>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15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childTnLst>
                          </p:cTn>
                        </p:par>
                        <p:par>
                          <p:cTn id="65" fill="hold">
                            <p:stCondLst>
                              <p:cond delay="500"/>
                            </p:stCondLst>
                            <p:childTnLst>
                              <p:par>
                                <p:cTn id="66" presetID="12" presetClass="entr" presetSubtype="4" fill="hold" grpId="0" nodeType="after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p:tgtEl>
                                          <p:spTgt spid="9"/>
                                        </p:tgtEl>
                                        <p:attrNameLst>
                                          <p:attrName>ppt_y</p:attrName>
                                        </p:attrNameLst>
                                      </p:cBhvr>
                                      <p:tavLst>
                                        <p:tav tm="0">
                                          <p:val>
                                            <p:strVal val="#ppt_y+#ppt_h*1.125000"/>
                                          </p:val>
                                        </p:tav>
                                        <p:tav tm="100000">
                                          <p:val>
                                            <p:strVal val="#ppt_y"/>
                                          </p:val>
                                        </p:tav>
                                      </p:tavLst>
                                    </p:anim>
                                    <p:animEffect transition="in" filter="wipe(up)">
                                      <p:cBhvr>
                                        <p:cTn id="69" dur="500"/>
                                        <p:tgtEl>
                                          <p:spTgt spid="9"/>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par>
                          <p:cTn id="74" fill="hold">
                            <p:stCondLst>
                              <p:cond delay="1500"/>
                            </p:stCondLst>
                            <p:childTnLst>
                              <p:par>
                                <p:cTn id="75" presetID="53" presetClass="entr" presetSubtype="16" fill="hold" nodeType="afterEffect">
                                  <p:stCondLst>
                                    <p:cond delay="0"/>
                                  </p:stCondLst>
                                  <p:childTnLst>
                                    <p:set>
                                      <p:cBhvr>
                                        <p:cTn id="76" dur="1" fill="hold">
                                          <p:stCondLst>
                                            <p:cond delay="0"/>
                                          </p:stCondLst>
                                        </p:cTn>
                                        <p:tgtEl>
                                          <p:spTgt spid="56"/>
                                        </p:tgtEl>
                                        <p:attrNameLst>
                                          <p:attrName>style.visibility</p:attrName>
                                        </p:attrNameLst>
                                      </p:cBhvr>
                                      <p:to>
                                        <p:strVal val="visible"/>
                                      </p:to>
                                    </p:set>
                                    <p:anim calcmode="lin" valueType="num">
                                      <p:cBhvr>
                                        <p:cTn id="77" dur="500" fill="hold"/>
                                        <p:tgtEl>
                                          <p:spTgt spid="56"/>
                                        </p:tgtEl>
                                        <p:attrNameLst>
                                          <p:attrName>ppt_w</p:attrName>
                                        </p:attrNameLst>
                                      </p:cBhvr>
                                      <p:tavLst>
                                        <p:tav tm="0">
                                          <p:val>
                                            <p:fltVal val="0"/>
                                          </p:val>
                                        </p:tav>
                                        <p:tav tm="100000">
                                          <p:val>
                                            <p:strVal val="#ppt_w"/>
                                          </p:val>
                                        </p:tav>
                                      </p:tavLst>
                                    </p:anim>
                                    <p:anim calcmode="lin" valueType="num">
                                      <p:cBhvr>
                                        <p:cTn id="78" dur="500" fill="hold"/>
                                        <p:tgtEl>
                                          <p:spTgt spid="56"/>
                                        </p:tgtEl>
                                        <p:attrNameLst>
                                          <p:attrName>ppt_h</p:attrName>
                                        </p:attrNameLst>
                                      </p:cBhvr>
                                      <p:tavLst>
                                        <p:tav tm="0">
                                          <p:val>
                                            <p:fltVal val="0"/>
                                          </p:val>
                                        </p:tav>
                                        <p:tav tm="100000">
                                          <p:val>
                                            <p:strVal val="#ppt_h"/>
                                          </p:val>
                                        </p:tav>
                                      </p:tavLst>
                                    </p:anim>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childTnLst>
                          </p:cTn>
                        </p:par>
                        <p:par>
                          <p:cTn id="85" fill="hold">
                            <p:stCondLst>
                              <p:cond delay="500"/>
                            </p:stCondLst>
                            <p:childTnLst>
                              <p:par>
                                <p:cTn id="86" presetID="1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500"/>
                                        <p:tgtEl>
                                          <p:spTgt spid="8"/>
                                        </p:tgtEl>
                                        <p:attrNameLst>
                                          <p:attrName>ppt_y</p:attrName>
                                        </p:attrNameLst>
                                      </p:cBhvr>
                                      <p:tavLst>
                                        <p:tav tm="0">
                                          <p:val>
                                            <p:strVal val="#ppt_y-#ppt_h*1.125000"/>
                                          </p:val>
                                        </p:tav>
                                        <p:tav tm="100000">
                                          <p:val>
                                            <p:strVal val="#ppt_y"/>
                                          </p:val>
                                        </p:tav>
                                      </p:tavLst>
                                    </p:anim>
                                    <p:animEffect transition="in" filter="wipe(down)">
                                      <p:cBhvr>
                                        <p:cTn id="89" dur="500"/>
                                        <p:tgtEl>
                                          <p:spTgt spid="8"/>
                                        </p:tgtEl>
                                      </p:cBhvr>
                                    </p:animEffect>
                                  </p:childTnLst>
                                </p:cTn>
                              </p:par>
                            </p:childTnLst>
                          </p:cTn>
                        </p:par>
                        <p:par>
                          <p:cTn id="90" fill="hold">
                            <p:stCondLst>
                              <p:cond delay="1000"/>
                            </p:stCondLst>
                            <p:childTnLst>
                              <p:par>
                                <p:cTn id="91" presetID="10" presetClass="entr" presetSubtype="0" fill="hold"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childTnLst>
                          </p:cTn>
                        </p:par>
                        <p:par>
                          <p:cTn id="94" fill="hold">
                            <p:stCondLst>
                              <p:cond delay="1500"/>
                            </p:stCondLst>
                            <p:childTnLst>
                              <p:par>
                                <p:cTn id="95" presetID="53" presetClass="entr" presetSubtype="16"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childTnLst>
                          </p:cTn>
                        </p:par>
                        <p:par>
                          <p:cTn id="105" fill="hold">
                            <p:stCondLst>
                              <p:cond delay="500"/>
                            </p:stCondLst>
                            <p:childTnLst>
                              <p:par>
                                <p:cTn id="106" presetID="53" presetClass="entr" presetSubtype="16" fill="hold" nodeType="afterEffect">
                                  <p:stCondLst>
                                    <p:cond delay="0"/>
                                  </p:stCondLst>
                                  <p:childTnLst>
                                    <p:set>
                                      <p:cBhvr>
                                        <p:cTn id="107" dur="1" fill="hold">
                                          <p:stCondLst>
                                            <p:cond delay="0"/>
                                          </p:stCondLst>
                                        </p:cTn>
                                        <p:tgtEl>
                                          <p:spTgt spid="45"/>
                                        </p:tgtEl>
                                        <p:attrNameLst>
                                          <p:attrName>style.visibility</p:attrName>
                                        </p:attrNameLst>
                                      </p:cBhvr>
                                      <p:to>
                                        <p:strVal val="visible"/>
                                      </p:to>
                                    </p:set>
                                    <p:anim calcmode="lin" valueType="num">
                                      <p:cBhvr>
                                        <p:cTn id="108" dur="500" fill="hold"/>
                                        <p:tgtEl>
                                          <p:spTgt spid="45"/>
                                        </p:tgtEl>
                                        <p:attrNameLst>
                                          <p:attrName>ppt_w</p:attrName>
                                        </p:attrNameLst>
                                      </p:cBhvr>
                                      <p:tavLst>
                                        <p:tav tm="0">
                                          <p:val>
                                            <p:fltVal val="0"/>
                                          </p:val>
                                        </p:tav>
                                        <p:tav tm="100000">
                                          <p:val>
                                            <p:strVal val="#ppt_w"/>
                                          </p:val>
                                        </p:tav>
                                      </p:tavLst>
                                    </p:anim>
                                    <p:anim calcmode="lin" valueType="num">
                                      <p:cBhvr>
                                        <p:cTn id="109" dur="500" fill="hold"/>
                                        <p:tgtEl>
                                          <p:spTgt spid="45"/>
                                        </p:tgtEl>
                                        <p:attrNameLst>
                                          <p:attrName>ppt_h</p:attrName>
                                        </p:attrNameLst>
                                      </p:cBhvr>
                                      <p:tavLst>
                                        <p:tav tm="0">
                                          <p:val>
                                            <p:fltVal val="0"/>
                                          </p:val>
                                        </p:tav>
                                        <p:tav tm="100000">
                                          <p:val>
                                            <p:strVal val="#ppt_h"/>
                                          </p:val>
                                        </p:tav>
                                      </p:tavLst>
                                    </p:anim>
                                    <p:animEffect transition="in" filter="fade">
                                      <p:cBhvr>
                                        <p:cTn id="1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6" grpId="0" animBg="1"/>
      <p:bldP spid="19" grpId="0" animBg="1"/>
      <p:bldP spid="31" grpId="0" animBg="1"/>
      <p:bldP spid="33" grpId="0"/>
      <p:bldP spid="34" grpId="0"/>
      <p:bldP spid="35" grpId="0"/>
      <p:bldP spid="36" grpId="0"/>
      <p:bldP spid="37" grpId="0"/>
      <p:bldP spid="40" grpId="0" animBg="1"/>
      <p:bldP spid="41" grpId="0" animBg="1"/>
      <p:bldP spid="42"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4"/>
          <p:cNvSpPr>
            <a:spLocks noChangeArrowheads="1"/>
          </p:cNvSpPr>
          <p:nvPr/>
        </p:nvSpPr>
        <p:spPr bwMode="auto">
          <a:xfrm rot="5400000">
            <a:off x="10099014" y="6013717"/>
            <a:ext cx="3624474" cy="3233810"/>
          </a:xfrm>
          <a:custGeom>
            <a:avLst/>
            <a:gdLst>
              <a:gd name="T0" fmla="*/ 2062 w 3500"/>
              <a:gd name="T1" fmla="*/ 0 h 2469"/>
              <a:gd name="T2" fmla="*/ 2062 w 3500"/>
              <a:gd name="T3" fmla="*/ 0 h 2469"/>
              <a:gd name="T4" fmla="*/ 3499 w 3500"/>
              <a:gd name="T5" fmla="*/ 1186 h 2469"/>
              <a:gd name="T6" fmla="*/ 2031 w 3500"/>
              <a:gd name="T7" fmla="*/ 2468 h 2469"/>
              <a:gd name="T8" fmla="*/ 0 w 3500"/>
              <a:gd name="T9" fmla="*/ 2468 h 2469"/>
              <a:gd name="T10" fmla="*/ 1781 w 3500"/>
              <a:gd name="T11" fmla="*/ 2468 h 2469"/>
              <a:gd name="T12" fmla="*/ 1781 w 3500"/>
              <a:gd name="T13" fmla="*/ 2030 h 2469"/>
              <a:gd name="T14" fmla="*/ 2062 w 3500"/>
              <a:gd name="T15" fmla="*/ 2030 h 2469"/>
              <a:gd name="T16" fmla="*/ 3156 w 3500"/>
              <a:gd name="T17" fmla="*/ 1218 h 2469"/>
              <a:gd name="T18" fmla="*/ 2062 w 3500"/>
              <a:gd name="T19" fmla="*/ 436 h 2469"/>
              <a:gd name="T20" fmla="*/ 1781 w 3500"/>
              <a:gd name="T21" fmla="*/ 436 h 2469"/>
              <a:gd name="T22" fmla="*/ 0 w 3500"/>
              <a:gd name="T23" fmla="*/ 436 h 2469"/>
              <a:gd name="T24" fmla="*/ 0 w 3500"/>
              <a:gd name="T25" fmla="*/ 0 h 2469"/>
              <a:gd name="T26" fmla="*/ 2062 w 3500"/>
              <a:gd name="T2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00" h="2469">
                <a:moveTo>
                  <a:pt x="2062" y="0"/>
                </a:moveTo>
                <a:lnTo>
                  <a:pt x="2062" y="0"/>
                </a:lnTo>
                <a:cubicBezTo>
                  <a:pt x="3093" y="0"/>
                  <a:pt x="3499" y="530"/>
                  <a:pt x="3499" y="1186"/>
                </a:cubicBezTo>
                <a:cubicBezTo>
                  <a:pt x="3499" y="1905"/>
                  <a:pt x="3062" y="2468"/>
                  <a:pt x="2031" y="2468"/>
                </a:cubicBezTo>
                <a:cubicBezTo>
                  <a:pt x="0" y="2468"/>
                  <a:pt x="0" y="2468"/>
                  <a:pt x="0" y="2468"/>
                </a:cubicBezTo>
                <a:cubicBezTo>
                  <a:pt x="1781" y="2468"/>
                  <a:pt x="1781" y="2468"/>
                  <a:pt x="1781" y="2468"/>
                </a:cubicBezTo>
                <a:cubicBezTo>
                  <a:pt x="1781" y="2030"/>
                  <a:pt x="1781" y="2030"/>
                  <a:pt x="1781" y="2030"/>
                </a:cubicBezTo>
                <a:cubicBezTo>
                  <a:pt x="2062" y="2030"/>
                  <a:pt x="2062" y="2030"/>
                  <a:pt x="2062" y="2030"/>
                </a:cubicBezTo>
                <a:cubicBezTo>
                  <a:pt x="2812" y="2030"/>
                  <a:pt x="3156" y="1718"/>
                  <a:pt x="3156" y="1218"/>
                </a:cubicBezTo>
                <a:cubicBezTo>
                  <a:pt x="3156" y="780"/>
                  <a:pt x="2812" y="436"/>
                  <a:pt x="2062" y="436"/>
                </a:cubicBezTo>
                <a:cubicBezTo>
                  <a:pt x="1781" y="436"/>
                  <a:pt x="1781" y="436"/>
                  <a:pt x="1781" y="436"/>
                </a:cubicBezTo>
                <a:cubicBezTo>
                  <a:pt x="0" y="436"/>
                  <a:pt x="0" y="436"/>
                  <a:pt x="0" y="436"/>
                </a:cubicBezTo>
                <a:cubicBezTo>
                  <a:pt x="0" y="0"/>
                  <a:pt x="0" y="0"/>
                  <a:pt x="0" y="0"/>
                </a:cubicBezTo>
                <a:lnTo>
                  <a:pt x="2062" y="0"/>
                </a:lnTo>
              </a:path>
            </a:pathLst>
          </a:custGeom>
          <a:solidFill>
            <a:schemeClr val="accent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0" name="Freeform 5"/>
          <p:cNvSpPr>
            <a:spLocks noChangeArrowheads="1"/>
          </p:cNvSpPr>
          <p:nvPr/>
        </p:nvSpPr>
        <p:spPr bwMode="auto">
          <a:xfrm rot="5400000">
            <a:off x="6800984" y="4883595"/>
            <a:ext cx="4948276" cy="3193386"/>
          </a:xfrm>
          <a:custGeom>
            <a:avLst/>
            <a:gdLst>
              <a:gd name="T0" fmla="*/ 1750 w 4782"/>
              <a:gd name="T1" fmla="*/ 2438 h 2439"/>
              <a:gd name="T2" fmla="*/ 1750 w 4782"/>
              <a:gd name="T3" fmla="*/ 2438 h 2439"/>
              <a:gd name="T4" fmla="*/ 1750 w 4782"/>
              <a:gd name="T5" fmla="*/ 2000 h 2439"/>
              <a:gd name="T6" fmla="*/ 1469 w 4782"/>
              <a:gd name="T7" fmla="*/ 2000 h 2439"/>
              <a:gd name="T8" fmla="*/ 375 w 4782"/>
              <a:gd name="T9" fmla="*/ 1188 h 2439"/>
              <a:gd name="T10" fmla="*/ 1469 w 4782"/>
              <a:gd name="T11" fmla="*/ 438 h 2439"/>
              <a:gd name="T12" fmla="*/ 1750 w 4782"/>
              <a:gd name="T13" fmla="*/ 438 h 2439"/>
              <a:gd name="T14" fmla="*/ 3531 w 4782"/>
              <a:gd name="T15" fmla="*/ 438 h 2439"/>
              <a:gd name="T16" fmla="*/ 3531 w 4782"/>
              <a:gd name="T17" fmla="*/ 0 h 2439"/>
              <a:gd name="T18" fmla="*/ 1469 w 4782"/>
              <a:gd name="T19" fmla="*/ 0 h 2439"/>
              <a:gd name="T20" fmla="*/ 0 w 4782"/>
              <a:gd name="T21" fmla="*/ 1188 h 2439"/>
              <a:gd name="T22" fmla="*/ 1500 w 4782"/>
              <a:gd name="T23" fmla="*/ 2438 h 2439"/>
              <a:gd name="T24" fmla="*/ 4781 w 4782"/>
              <a:gd name="T25" fmla="*/ 2438 h 2439"/>
              <a:gd name="T26" fmla="*/ 1750 w 4782"/>
              <a:gd name="T27" fmla="*/ 2438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2" h="2439">
                <a:moveTo>
                  <a:pt x="1750" y="2438"/>
                </a:moveTo>
                <a:lnTo>
                  <a:pt x="1750" y="2438"/>
                </a:lnTo>
                <a:cubicBezTo>
                  <a:pt x="1750" y="2000"/>
                  <a:pt x="1750" y="2000"/>
                  <a:pt x="1750" y="2000"/>
                </a:cubicBezTo>
                <a:cubicBezTo>
                  <a:pt x="1469" y="2000"/>
                  <a:pt x="1469" y="2000"/>
                  <a:pt x="1469" y="2000"/>
                </a:cubicBezTo>
                <a:cubicBezTo>
                  <a:pt x="719" y="2000"/>
                  <a:pt x="375" y="1688"/>
                  <a:pt x="375" y="1188"/>
                </a:cubicBezTo>
                <a:cubicBezTo>
                  <a:pt x="375" y="750"/>
                  <a:pt x="688" y="438"/>
                  <a:pt x="1469" y="438"/>
                </a:cubicBezTo>
                <a:cubicBezTo>
                  <a:pt x="1750" y="438"/>
                  <a:pt x="1750" y="438"/>
                  <a:pt x="1750" y="438"/>
                </a:cubicBezTo>
                <a:cubicBezTo>
                  <a:pt x="3531" y="438"/>
                  <a:pt x="3531" y="438"/>
                  <a:pt x="3531" y="438"/>
                </a:cubicBezTo>
                <a:cubicBezTo>
                  <a:pt x="3531" y="0"/>
                  <a:pt x="3531" y="0"/>
                  <a:pt x="3531" y="0"/>
                </a:cubicBezTo>
                <a:cubicBezTo>
                  <a:pt x="1469" y="0"/>
                  <a:pt x="1469" y="0"/>
                  <a:pt x="1469" y="0"/>
                </a:cubicBezTo>
                <a:cubicBezTo>
                  <a:pt x="407" y="0"/>
                  <a:pt x="0" y="500"/>
                  <a:pt x="0" y="1188"/>
                </a:cubicBezTo>
                <a:cubicBezTo>
                  <a:pt x="0" y="1906"/>
                  <a:pt x="438" y="2438"/>
                  <a:pt x="1500" y="2438"/>
                </a:cubicBezTo>
                <a:cubicBezTo>
                  <a:pt x="4781" y="2438"/>
                  <a:pt x="4781" y="2438"/>
                  <a:pt x="4781" y="2438"/>
                </a:cubicBezTo>
                <a:lnTo>
                  <a:pt x="1750" y="2438"/>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1" name="Freeform 6"/>
          <p:cNvSpPr>
            <a:spLocks noChangeArrowheads="1"/>
          </p:cNvSpPr>
          <p:nvPr/>
        </p:nvSpPr>
        <p:spPr bwMode="auto">
          <a:xfrm rot="5400000">
            <a:off x="3258731" y="5769499"/>
            <a:ext cx="6760512" cy="3233810"/>
          </a:xfrm>
          <a:custGeom>
            <a:avLst/>
            <a:gdLst>
              <a:gd name="T0" fmla="*/ 5062 w 6532"/>
              <a:gd name="T1" fmla="*/ 0 h 2470"/>
              <a:gd name="T2" fmla="*/ 5062 w 6532"/>
              <a:gd name="T3" fmla="*/ 0 h 2470"/>
              <a:gd name="T4" fmla="*/ 6531 w 6532"/>
              <a:gd name="T5" fmla="*/ 1219 h 2470"/>
              <a:gd name="T6" fmla="*/ 5062 w 6532"/>
              <a:gd name="T7" fmla="*/ 2469 h 2470"/>
              <a:gd name="T8" fmla="*/ 0 w 6532"/>
              <a:gd name="T9" fmla="*/ 2469 h 2470"/>
              <a:gd name="T10" fmla="*/ 0 w 6532"/>
              <a:gd name="T11" fmla="*/ 2031 h 2470"/>
              <a:gd name="T12" fmla="*/ 5062 w 6532"/>
              <a:gd name="T13" fmla="*/ 2031 h 2470"/>
              <a:gd name="T14" fmla="*/ 6156 w 6532"/>
              <a:gd name="T15" fmla="*/ 1219 h 2470"/>
              <a:gd name="T16" fmla="*/ 5062 w 6532"/>
              <a:gd name="T17" fmla="*/ 438 h 2470"/>
              <a:gd name="T18" fmla="*/ 4781 w 6532"/>
              <a:gd name="T19" fmla="*/ 438 h 2470"/>
              <a:gd name="T20" fmla="*/ 1750 w 6532"/>
              <a:gd name="T21" fmla="*/ 438 h 2470"/>
              <a:gd name="T22" fmla="*/ 1750 w 6532"/>
              <a:gd name="T23" fmla="*/ 0 h 2470"/>
              <a:gd name="T24" fmla="*/ 5062 w 6532"/>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2" h="2470">
                <a:moveTo>
                  <a:pt x="5062" y="0"/>
                </a:moveTo>
                <a:lnTo>
                  <a:pt x="5062" y="0"/>
                </a:lnTo>
                <a:cubicBezTo>
                  <a:pt x="6124" y="0"/>
                  <a:pt x="6531" y="531"/>
                  <a:pt x="6531" y="1219"/>
                </a:cubicBezTo>
                <a:cubicBezTo>
                  <a:pt x="6531" y="1937"/>
                  <a:pt x="6093" y="2469"/>
                  <a:pt x="5062" y="2469"/>
                </a:cubicBezTo>
                <a:cubicBezTo>
                  <a:pt x="0" y="2469"/>
                  <a:pt x="0" y="2469"/>
                  <a:pt x="0" y="2469"/>
                </a:cubicBezTo>
                <a:cubicBezTo>
                  <a:pt x="0" y="2031"/>
                  <a:pt x="0" y="2031"/>
                  <a:pt x="0" y="2031"/>
                </a:cubicBezTo>
                <a:cubicBezTo>
                  <a:pt x="5062" y="2031"/>
                  <a:pt x="5062" y="2031"/>
                  <a:pt x="5062" y="2031"/>
                </a:cubicBezTo>
                <a:cubicBezTo>
                  <a:pt x="5843" y="2031"/>
                  <a:pt x="6156" y="1719"/>
                  <a:pt x="6156" y="1219"/>
                </a:cubicBezTo>
                <a:cubicBezTo>
                  <a:pt x="6156" y="781"/>
                  <a:pt x="5843" y="438"/>
                  <a:pt x="5062" y="438"/>
                </a:cubicBezTo>
                <a:cubicBezTo>
                  <a:pt x="4781" y="438"/>
                  <a:pt x="4781" y="438"/>
                  <a:pt x="4781" y="438"/>
                </a:cubicBezTo>
                <a:cubicBezTo>
                  <a:pt x="1750" y="438"/>
                  <a:pt x="1750" y="438"/>
                  <a:pt x="1750" y="438"/>
                </a:cubicBezTo>
                <a:cubicBezTo>
                  <a:pt x="1750" y="0"/>
                  <a:pt x="1750" y="0"/>
                  <a:pt x="1750" y="0"/>
                </a:cubicBezTo>
                <a:lnTo>
                  <a:pt x="5062" y="0"/>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3" name="Oval 12"/>
          <p:cNvSpPr/>
          <p:nvPr/>
        </p:nvSpPr>
        <p:spPr>
          <a:xfrm>
            <a:off x="5948203" y="8426608"/>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6" name="Oval 15"/>
          <p:cNvSpPr/>
          <p:nvPr/>
        </p:nvSpPr>
        <p:spPr>
          <a:xfrm>
            <a:off x="8591446" y="4840932"/>
            <a:ext cx="1546697" cy="15471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9" name="Oval 18"/>
          <p:cNvSpPr/>
          <p:nvPr/>
        </p:nvSpPr>
        <p:spPr>
          <a:xfrm>
            <a:off x="11231968" y="7254900"/>
            <a:ext cx="1546697" cy="15471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1" name="Oval 30"/>
          <p:cNvSpPr/>
          <p:nvPr/>
        </p:nvSpPr>
        <p:spPr>
          <a:xfrm>
            <a:off x="3279542" y="4068864"/>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3" name="TextBox 32"/>
          <p:cNvSpPr txBox="1"/>
          <p:nvPr/>
        </p:nvSpPr>
        <p:spPr>
          <a:xfrm>
            <a:off x="2365739" y="5698229"/>
            <a:ext cx="2719372" cy="707773"/>
          </a:xfrm>
          <a:prstGeom prst="rect">
            <a:avLst/>
          </a:prstGeom>
          <a:noFill/>
        </p:spPr>
        <p:txBody>
          <a:bodyPr vert="horz" wrap="square" lIns="243731" tIns="121864" rIns="243731" bIns="121864" rtlCol="0">
            <a:spAutoFit/>
          </a:bodyPr>
          <a:lstStyle/>
          <a:p>
            <a:pPr algn="ctr"/>
            <a:r>
              <a:rPr lang="zh-CN" altLang="en-US" sz="3000" dirty="0" smtClean="0">
                <a:latin typeface="微软雅黑" panose="020B0503020204020204" pitchFamily="34" charset="-122"/>
                <a:cs typeface="Aparajita" panose="020B0604020202020204" pitchFamily="34" charset="0"/>
              </a:rPr>
              <a:t>第四轮循环</a:t>
            </a:r>
            <a:endParaRPr lang="en-US" sz="3000" dirty="0">
              <a:latin typeface="微软雅黑" panose="020B0503020204020204" pitchFamily="34" charset="-122"/>
              <a:cs typeface="Aparajita" panose="020B0604020202020204" pitchFamily="34" charset="0"/>
            </a:endParaRPr>
          </a:p>
        </p:txBody>
      </p:sp>
      <p:sp>
        <p:nvSpPr>
          <p:cNvPr id="34" name="TextBox 33"/>
          <p:cNvSpPr txBox="1"/>
          <p:nvPr/>
        </p:nvSpPr>
        <p:spPr>
          <a:xfrm>
            <a:off x="5513765" y="7614464"/>
            <a:ext cx="2323045" cy="676995"/>
          </a:xfrm>
          <a:prstGeom prst="rect">
            <a:avLst/>
          </a:prstGeom>
          <a:noFill/>
        </p:spPr>
        <p:txBody>
          <a:bodyPr vert="horz" wrap="square" lIns="243731" tIns="121864" rIns="243731" bIns="121864" rtlCol="0">
            <a:spAutoFit/>
          </a:bodyPr>
          <a:lstStyle/>
          <a:p>
            <a:pPr algn="ctr"/>
            <a:r>
              <a:rPr lang="en-US" altLang="zh-CN" sz="2800" dirty="0">
                <a:solidFill>
                  <a:srgbClr val="FF0000"/>
                </a:solidFill>
                <a:latin typeface="微软雅黑" panose="020B0503020204020204" pitchFamily="34" charset="-122"/>
                <a:cs typeface="Aparajita" panose="020B0604020202020204" pitchFamily="34" charset="0"/>
              </a:rPr>
              <a:t>2 1</a:t>
            </a:r>
            <a:r>
              <a:rPr lang="en-US" altLang="zh-CN" sz="2800" dirty="0">
                <a:latin typeface="微软雅黑" panose="020B0503020204020204" pitchFamily="34" charset="-122"/>
                <a:cs typeface="Aparajita" panose="020B0604020202020204" pitchFamily="34" charset="0"/>
              </a:rPr>
              <a:t> 4 </a:t>
            </a:r>
            <a:r>
              <a:rPr lang="en-US" altLang="zh-CN" sz="2800" dirty="0">
                <a:solidFill>
                  <a:srgbClr val="FFC000"/>
                </a:solidFill>
                <a:latin typeface="微软雅黑" panose="020B0503020204020204" pitchFamily="34" charset="-122"/>
                <a:cs typeface="Aparajita" panose="020B0604020202020204" pitchFamily="34" charset="0"/>
              </a:rPr>
              <a:t>6</a:t>
            </a:r>
            <a:r>
              <a:rPr lang="en-US" altLang="zh-CN" sz="2800" dirty="0">
                <a:latin typeface="微软雅黑" panose="020B0503020204020204" pitchFamily="34" charset="-122"/>
                <a:cs typeface="Aparajita" panose="020B0604020202020204" pitchFamily="34" charset="0"/>
              </a:rPr>
              <a:t> </a:t>
            </a:r>
            <a:r>
              <a:rPr lang="en-US" altLang="zh-CN" sz="2800" dirty="0">
                <a:solidFill>
                  <a:srgbClr val="FFC000"/>
                </a:solidFill>
                <a:latin typeface="微软雅黑" panose="020B0503020204020204" pitchFamily="34" charset="-122"/>
                <a:cs typeface="Aparajita" panose="020B0604020202020204" pitchFamily="34" charset="0"/>
              </a:rPr>
              <a:t>8 9</a:t>
            </a:r>
          </a:p>
        </p:txBody>
      </p:sp>
      <p:sp>
        <p:nvSpPr>
          <p:cNvPr id="35" name="TextBox 34"/>
          <p:cNvSpPr txBox="1"/>
          <p:nvPr/>
        </p:nvSpPr>
        <p:spPr>
          <a:xfrm>
            <a:off x="10739032" y="6438973"/>
            <a:ext cx="2445032"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1 2 </a:t>
            </a:r>
            <a:r>
              <a:rPr lang="en-US" altLang="zh-CN" sz="2800" dirty="0">
                <a:solidFill>
                  <a:srgbClr val="FFC000"/>
                </a:solidFill>
                <a:latin typeface="微软雅黑" panose="020B0503020204020204" pitchFamily="34" charset="-122"/>
                <a:cs typeface="Aparajita" panose="020B0604020202020204" pitchFamily="34" charset="0"/>
              </a:rPr>
              <a:t>4</a:t>
            </a:r>
            <a:r>
              <a:rPr lang="en-US" altLang="zh-CN" sz="2800" dirty="0">
                <a:latin typeface="微软雅黑" panose="020B0503020204020204" pitchFamily="34" charset="-122"/>
                <a:cs typeface="Aparajita" panose="020B0604020202020204" pitchFamily="34" charset="0"/>
              </a:rPr>
              <a:t> </a:t>
            </a:r>
            <a:r>
              <a:rPr lang="en-US" altLang="zh-CN" sz="2800" dirty="0">
                <a:solidFill>
                  <a:srgbClr val="FFC000"/>
                </a:solidFill>
                <a:latin typeface="微软雅黑" panose="020B0503020204020204" pitchFamily="34" charset="-122"/>
                <a:cs typeface="Aparajita" panose="020B0604020202020204" pitchFamily="34" charset="0"/>
              </a:rPr>
              <a:t>6</a:t>
            </a:r>
            <a:r>
              <a:rPr lang="en-US" altLang="zh-CN" sz="2800" dirty="0">
                <a:latin typeface="微软雅黑" panose="020B0503020204020204" pitchFamily="34" charset="-122"/>
                <a:cs typeface="Aparajita" panose="020B0604020202020204" pitchFamily="34" charset="0"/>
              </a:rPr>
              <a:t> </a:t>
            </a:r>
            <a:r>
              <a:rPr lang="en-US" altLang="zh-CN" sz="2800" dirty="0">
                <a:solidFill>
                  <a:srgbClr val="FFC000"/>
                </a:solidFill>
                <a:latin typeface="微软雅黑" panose="020B0503020204020204" pitchFamily="34" charset="-122"/>
                <a:cs typeface="Aparajita" panose="020B0604020202020204" pitchFamily="34" charset="0"/>
              </a:rPr>
              <a:t>8 9</a:t>
            </a:r>
          </a:p>
        </p:txBody>
      </p:sp>
      <p:sp>
        <p:nvSpPr>
          <p:cNvPr id="36" name="TextBox 35"/>
          <p:cNvSpPr txBox="1"/>
          <p:nvPr/>
        </p:nvSpPr>
        <p:spPr>
          <a:xfrm>
            <a:off x="8041559" y="6522320"/>
            <a:ext cx="2334343" cy="676995"/>
          </a:xfrm>
          <a:prstGeom prst="rect">
            <a:avLst/>
          </a:prstGeom>
          <a:noFill/>
        </p:spPr>
        <p:txBody>
          <a:bodyPr vert="horz" wrap="square" lIns="243731" tIns="121864" rIns="243731" bIns="121864" rtlCol="0">
            <a:spAutoFit/>
          </a:bodyPr>
          <a:lstStyle/>
          <a:p>
            <a:pPr algn="ctr"/>
            <a:r>
              <a:rPr lang="en-US" altLang="zh-CN" sz="2800" dirty="0" smtClean="0">
                <a:latin typeface="微软雅黑" panose="020B0503020204020204" pitchFamily="34" charset="-122"/>
                <a:cs typeface="Aparajita" panose="020B0604020202020204" pitchFamily="34" charset="0"/>
              </a:rPr>
              <a:t>1 </a:t>
            </a:r>
            <a:r>
              <a:rPr lang="en-US" altLang="zh-CN" sz="2800" dirty="0" smtClean="0">
                <a:solidFill>
                  <a:srgbClr val="FF0000"/>
                </a:solidFill>
                <a:latin typeface="微软雅黑" panose="020B0503020204020204" pitchFamily="34" charset="-122"/>
                <a:cs typeface="Aparajita" panose="020B0604020202020204" pitchFamily="34" charset="0"/>
              </a:rPr>
              <a:t>2 </a:t>
            </a:r>
            <a:r>
              <a:rPr lang="en-US" altLang="zh-CN" sz="2800" dirty="0">
                <a:solidFill>
                  <a:srgbClr val="FF0000"/>
                </a:solidFill>
                <a:latin typeface="微软雅黑" panose="020B0503020204020204" pitchFamily="34" charset="-122"/>
                <a:cs typeface="Aparajita" panose="020B0604020202020204" pitchFamily="34" charset="0"/>
              </a:rPr>
              <a:t>4</a:t>
            </a:r>
            <a:r>
              <a:rPr lang="en-US" altLang="zh-CN" sz="2800" dirty="0">
                <a:latin typeface="微软雅黑" panose="020B0503020204020204" pitchFamily="34" charset="-122"/>
                <a:cs typeface="Aparajita" panose="020B0604020202020204" pitchFamily="34" charset="0"/>
              </a:rPr>
              <a:t> </a:t>
            </a:r>
            <a:r>
              <a:rPr lang="en-US" altLang="zh-CN" sz="2800" dirty="0">
                <a:solidFill>
                  <a:srgbClr val="FFC000"/>
                </a:solidFill>
                <a:latin typeface="微软雅黑" panose="020B0503020204020204" pitchFamily="34" charset="-122"/>
                <a:cs typeface="Aparajita" panose="020B0604020202020204" pitchFamily="34" charset="0"/>
              </a:rPr>
              <a:t>6</a:t>
            </a:r>
            <a:r>
              <a:rPr lang="en-US" altLang="zh-CN" sz="2800" dirty="0">
                <a:latin typeface="微软雅黑" panose="020B0503020204020204" pitchFamily="34" charset="-122"/>
                <a:cs typeface="Aparajita" panose="020B0604020202020204" pitchFamily="34" charset="0"/>
              </a:rPr>
              <a:t> </a:t>
            </a:r>
            <a:r>
              <a:rPr lang="en-US" altLang="zh-CN" sz="2800" dirty="0">
                <a:solidFill>
                  <a:srgbClr val="FFC000"/>
                </a:solidFill>
                <a:latin typeface="微软雅黑" panose="020B0503020204020204" pitchFamily="34" charset="-122"/>
                <a:cs typeface="Aparajita" panose="020B0604020202020204" pitchFamily="34" charset="0"/>
              </a:rPr>
              <a:t>8 9</a:t>
            </a:r>
          </a:p>
        </p:txBody>
      </p:sp>
      <p:sp>
        <p:nvSpPr>
          <p:cNvPr id="40" name="AutoShape 82"/>
          <p:cNvSpPr>
            <a:spLocks/>
          </p:cNvSpPr>
          <p:nvPr/>
        </p:nvSpPr>
        <p:spPr bwMode="auto">
          <a:xfrm>
            <a:off x="14341156" y="5320794"/>
            <a:ext cx="588231" cy="588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AutoShape 29"/>
          <p:cNvSpPr>
            <a:spLocks/>
          </p:cNvSpPr>
          <p:nvPr/>
        </p:nvSpPr>
        <p:spPr bwMode="auto">
          <a:xfrm>
            <a:off x="3744276" y="4495012"/>
            <a:ext cx="712107" cy="712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2" name="AutoShape 115"/>
          <p:cNvSpPr>
            <a:spLocks/>
          </p:cNvSpPr>
          <p:nvPr/>
        </p:nvSpPr>
        <p:spPr bwMode="auto">
          <a:xfrm>
            <a:off x="6390294" y="8755164"/>
            <a:ext cx="690276" cy="7595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5" name="Group 44"/>
          <p:cNvGrpSpPr/>
          <p:nvPr/>
        </p:nvGrpSpPr>
        <p:grpSpPr>
          <a:xfrm>
            <a:off x="17065324" y="6713343"/>
            <a:ext cx="536274" cy="786174"/>
            <a:chOff x="1559893" y="2241774"/>
            <a:chExt cx="174947" cy="256404"/>
          </a:xfrm>
          <a:solidFill>
            <a:schemeClr val="bg1"/>
          </a:solidFill>
        </p:grpSpPr>
        <p:sp>
          <p:nvSpPr>
            <p:cNvPr id="46" name="Oval 49"/>
            <p:cNvSpPr>
              <a:spLocks noChangeArrowheads="1"/>
            </p:cNvSpPr>
            <p:nvPr/>
          </p:nvSpPr>
          <p:spPr bwMode="auto">
            <a:xfrm>
              <a:off x="1630705" y="2313975"/>
              <a:ext cx="16662" cy="166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7" name="Oval 50"/>
            <p:cNvSpPr>
              <a:spLocks noChangeArrowheads="1"/>
            </p:cNvSpPr>
            <p:nvPr/>
          </p:nvSpPr>
          <p:spPr bwMode="auto">
            <a:xfrm>
              <a:off x="1630705" y="2410242"/>
              <a:ext cx="16662"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8" name="Oval 51"/>
            <p:cNvSpPr>
              <a:spLocks noChangeArrowheads="1"/>
            </p:cNvSpPr>
            <p:nvPr/>
          </p:nvSpPr>
          <p:spPr bwMode="auto">
            <a:xfrm>
              <a:off x="1583960" y="2362108"/>
              <a:ext cx="15273"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9" name="Oval 52"/>
            <p:cNvSpPr>
              <a:spLocks noChangeArrowheads="1"/>
            </p:cNvSpPr>
            <p:nvPr/>
          </p:nvSpPr>
          <p:spPr bwMode="auto">
            <a:xfrm>
              <a:off x="1679301" y="2362108"/>
              <a:ext cx="16199"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0" name="Freeform 53"/>
            <p:cNvSpPr>
              <a:spLocks/>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1" name="Freeform 54"/>
            <p:cNvSpPr>
              <a:spLocks/>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2" name="Freeform 55"/>
            <p:cNvSpPr>
              <a:spLocks/>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3"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4" name="Freeform 57"/>
            <p:cNvSpPr>
              <a:spLocks/>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sp>
        <p:nvSpPr>
          <p:cNvPr id="55" name="Freeform 78"/>
          <p:cNvSpPr>
            <a:spLocks noEditPoints="1"/>
          </p:cNvSpPr>
          <p:nvPr/>
        </p:nvSpPr>
        <p:spPr bwMode="auto">
          <a:xfrm>
            <a:off x="8970194" y="5187547"/>
            <a:ext cx="810087" cy="7861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endParaRPr lang="id-ID" dirty="0">
              <a:latin typeface="微软雅黑" panose="020B0503020204020204" pitchFamily="34" charset="-122"/>
            </a:endParaRPr>
          </a:p>
        </p:txBody>
      </p:sp>
      <p:grpSp>
        <p:nvGrpSpPr>
          <p:cNvPr id="56" name="Group 55"/>
          <p:cNvGrpSpPr/>
          <p:nvPr/>
        </p:nvGrpSpPr>
        <p:grpSpPr>
          <a:xfrm>
            <a:off x="11629560" y="7631285"/>
            <a:ext cx="785969" cy="735086"/>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grpSp>
        <p:nvGrpSpPr>
          <p:cNvPr id="67" name="Group 66"/>
          <p:cNvGrpSpPr/>
          <p:nvPr/>
        </p:nvGrpSpPr>
        <p:grpSpPr>
          <a:xfrm>
            <a:off x="6008975" y="483017"/>
            <a:ext cx="12359700" cy="2079087"/>
            <a:chOff x="5988388" y="483017"/>
            <a:chExt cx="12359700" cy="2079087"/>
          </a:xfrm>
        </p:grpSpPr>
        <p:sp>
          <p:nvSpPr>
            <p:cNvPr id="68" name="TextBox 67"/>
            <p:cNvSpPr txBox="1"/>
            <p:nvPr/>
          </p:nvSpPr>
          <p:spPr>
            <a:xfrm>
              <a:off x="5988388" y="483017"/>
              <a:ext cx="12359700" cy="1323421"/>
            </a:xfrm>
            <a:prstGeom prst="rect">
              <a:avLst/>
            </a:prstGeom>
            <a:noFill/>
          </p:spPr>
          <p:txBody>
            <a:bodyPr wrap="square" lIns="91422" tIns="45711" rIns="91422" bIns="45711" rtlCol="0">
              <a:spAutoFit/>
            </a:bodyPr>
            <a:lstStyle/>
            <a:p>
              <a:pPr algn="ctr"/>
              <a:r>
                <a:rPr lang="zh-CN" altLang="en-US" sz="8000" b="1" dirty="0">
                  <a:solidFill>
                    <a:schemeClr val="tx2"/>
                  </a:solidFill>
                  <a:latin typeface="微软雅黑" panose="020B0503020204020204" pitchFamily="34" charset="-122"/>
                  <a:cs typeface="Aparajita" panose="020B0604020202020204" pitchFamily="34" charset="0"/>
                </a:rPr>
                <a:t>冒泡</a:t>
              </a:r>
              <a:r>
                <a:rPr lang="zh-CN" altLang="en-US" sz="8000" b="1" dirty="0" smtClean="0">
                  <a:solidFill>
                    <a:schemeClr val="tx2"/>
                  </a:solidFill>
                  <a:latin typeface="微软雅黑" panose="020B0503020204020204" pitchFamily="34" charset="-122"/>
                  <a:cs typeface="Aparajita" panose="020B0604020202020204" pitchFamily="34" charset="0"/>
                </a:rPr>
                <a:t>排序</a:t>
              </a:r>
              <a:endParaRPr lang="id-ID" sz="8000" b="1" dirty="0" smtClean="0">
                <a:solidFill>
                  <a:schemeClr val="tx2"/>
                </a:solidFill>
                <a:latin typeface="微软雅黑" panose="020B0503020204020204" pitchFamily="34" charset="-122"/>
                <a:cs typeface="Aparajita" panose="020B0604020202020204" pitchFamily="34" charset="0"/>
              </a:endParaRPr>
            </a:p>
          </p:txBody>
        </p:sp>
        <p:sp>
          <p:nvSpPr>
            <p:cNvPr id="69" name="Rectangle 68"/>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0"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zh-CN" sz="3200" dirty="0">
                  <a:solidFill>
                    <a:schemeClr val="tx2">
                      <a:lumMod val="75000"/>
                    </a:schemeClr>
                  </a:solidFill>
                </a:rPr>
                <a:t>从头开始两两比较，将较大的数据往后移，</a:t>
              </a:r>
              <a:endParaRPr lang="en-US" altLang="zh-CN" sz="3200" dirty="0">
                <a:solidFill>
                  <a:schemeClr val="tx2">
                    <a:lumMod val="7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spTree>
    <p:extLst>
      <p:ext uri="{BB962C8B-B14F-4D97-AF65-F5344CB8AC3E}">
        <p14:creationId xmlns:p14="http://schemas.microsoft.com/office/powerpoint/2010/main" val="360867964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900" decel="100000" fill="hold"/>
                                        <p:tgtEl>
                                          <p:spTgt spid="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p:tgtEl>
                                          <p:spTgt spid="11"/>
                                        </p:tgtEl>
                                        <p:attrNameLst>
                                          <p:attrName>ppt_y</p:attrName>
                                        </p:attrNameLst>
                                      </p:cBhvr>
                                      <p:tavLst>
                                        <p:tav tm="0">
                                          <p:val>
                                            <p:strVal val="#ppt_y+#ppt_h*1.125000"/>
                                          </p:val>
                                        </p:tav>
                                        <p:tav tm="100000">
                                          <p:val>
                                            <p:strVal val="#ppt_y"/>
                                          </p:val>
                                        </p:tav>
                                      </p:tavLst>
                                    </p:anim>
                                    <p:animEffect transition="in" filter="wipe(up)">
                                      <p:cBhvr>
                                        <p:cTn id="29" dur="500"/>
                                        <p:tgtEl>
                                          <p:spTgt spid="1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par>
                          <p:cTn id="45" fill="hold">
                            <p:stCondLst>
                              <p:cond delay="500"/>
                            </p:stCondLst>
                            <p:childTnLst>
                              <p:par>
                                <p:cTn id="46" presetID="12" presetClass="entr" presetSubtype="1"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ppt_y</p:attrName>
                                        </p:attrNameLst>
                                      </p:cBhvr>
                                      <p:tavLst>
                                        <p:tav tm="0">
                                          <p:val>
                                            <p:strVal val="#ppt_y-#ppt_h*1.125000"/>
                                          </p:val>
                                        </p:tav>
                                        <p:tav tm="100000">
                                          <p:val>
                                            <p:strVal val="#ppt_y"/>
                                          </p:val>
                                        </p:tav>
                                      </p:tavLst>
                                    </p:anim>
                                    <p:animEffect transition="in" filter="wipe(down)">
                                      <p:cBhvr>
                                        <p:cTn id="49" dur="500"/>
                                        <p:tgtEl>
                                          <p:spTgt spid="10"/>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15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childTnLst>
                          </p:cTn>
                        </p:par>
                        <p:par>
                          <p:cTn id="65" fill="hold">
                            <p:stCondLst>
                              <p:cond delay="500"/>
                            </p:stCondLst>
                            <p:childTnLst>
                              <p:par>
                                <p:cTn id="66" presetID="12" presetClass="entr" presetSubtype="4" fill="hold" grpId="0" nodeType="after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p:tgtEl>
                                          <p:spTgt spid="9"/>
                                        </p:tgtEl>
                                        <p:attrNameLst>
                                          <p:attrName>ppt_y</p:attrName>
                                        </p:attrNameLst>
                                      </p:cBhvr>
                                      <p:tavLst>
                                        <p:tav tm="0">
                                          <p:val>
                                            <p:strVal val="#ppt_y+#ppt_h*1.125000"/>
                                          </p:val>
                                        </p:tav>
                                        <p:tav tm="100000">
                                          <p:val>
                                            <p:strVal val="#ppt_y"/>
                                          </p:val>
                                        </p:tav>
                                      </p:tavLst>
                                    </p:anim>
                                    <p:animEffect transition="in" filter="wipe(up)">
                                      <p:cBhvr>
                                        <p:cTn id="69" dur="500"/>
                                        <p:tgtEl>
                                          <p:spTgt spid="9"/>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par>
                          <p:cTn id="74" fill="hold">
                            <p:stCondLst>
                              <p:cond delay="1500"/>
                            </p:stCondLst>
                            <p:childTnLst>
                              <p:par>
                                <p:cTn id="75" presetID="53" presetClass="entr" presetSubtype="16" fill="hold" nodeType="afterEffect">
                                  <p:stCondLst>
                                    <p:cond delay="0"/>
                                  </p:stCondLst>
                                  <p:childTnLst>
                                    <p:set>
                                      <p:cBhvr>
                                        <p:cTn id="76" dur="1" fill="hold">
                                          <p:stCondLst>
                                            <p:cond delay="0"/>
                                          </p:stCondLst>
                                        </p:cTn>
                                        <p:tgtEl>
                                          <p:spTgt spid="56"/>
                                        </p:tgtEl>
                                        <p:attrNameLst>
                                          <p:attrName>style.visibility</p:attrName>
                                        </p:attrNameLst>
                                      </p:cBhvr>
                                      <p:to>
                                        <p:strVal val="visible"/>
                                      </p:to>
                                    </p:set>
                                    <p:anim calcmode="lin" valueType="num">
                                      <p:cBhvr>
                                        <p:cTn id="77" dur="500" fill="hold"/>
                                        <p:tgtEl>
                                          <p:spTgt spid="56"/>
                                        </p:tgtEl>
                                        <p:attrNameLst>
                                          <p:attrName>ppt_w</p:attrName>
                                        </p:attrNameLst>
                                      </p:cBhvr>
                                      <p:tavLst>
                                        <p:tav tm="0">
                                          <p:val>
                                            <p:fltVal val="0"/>
                                          </p:val>
                                        </p:tav>
                                        <p:tav tm="100000">
                                          <p:val>
                                            <p:strVal val="#ppt_w"/>
                                          </p:val>
                                        </p:tav>
                                      </p:tavLst>
                                    </p:anim>
                                    <p:anim calcmode="lin" valueType="num">
                                      <p:cBhvr>
                                        <p:cTn id="78" dur="500" fill="hold"/>
                                        <p:tgtEl>
                                          <p:spTgt spid="56"/>
                                        </p:tgtEl>
                                        <p:attrNameLst>
                                          <p:attrName>ppt_h</p:attrName>
                                        </p:attrNameLst>
                                      </p:cBhvr>
                                      <p:tavLst>
                                        <p:tav tm="0">
                                          <p:val>
                                            <p:fltVal val="0"/>
                                          </p:val>
                                        </p:tav>
                                        <p:tav tm="100000">
                                          <p:val>
                                            <p:strVal val="#ppt_h"/>
                                          </p:val>
                                        </p:tav>
                                      </p:tavLst>
                                    </p:anim>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childTnLst>
                          </p:cTn>
                        </p:par>
                        <p:par>
                          <p:cTn id="85" fill="hold">
                            <p:stCondLst>
                              <p:cond delay="500"/>
                            </p:stCondLst>
                            <p:childTnLst>
                              <p:par>
                                <p:cTn id="86" presetID="53" presetClass="entr" presetSubtype="16" fill="hold" grpId="0" nodeType="afterEffect">
                                  <p:stCondLst>
                                    <p:cond delay="0"/>
                                  </p:stCondLst>
                                  <p:childTnLst>
                                    <p:set>
                                      <p:cBhvr>
                                        <p:cTn id="87" dur="1" fill="hold">
                                          <p:stCondLst>
                                            <p:cond delay="0"/>
                                          </p:stCondLst>
                                        </p:cTn>
                                        <p:tgtEl>
                                          <p:spTgt spid="40"/>
                                        </p:tgtEl>
                                        <p:attrNameLst>
                                          <p:attrName>style.visibility</p:attrName>
                                        </p:attrNameLst>
                                      </p:cBhvr>
                                      <p:to>
                                        <p:strVal val="visible"/>
                                      </p:to>
                                    </p:set>
                                    <p:anim calcmode="lin" valueType="num">
                                      <p:cBhvr>
                                        <p:cTn id="88" dur="500" fill="hold"/>
                                        <p:tgtEl>
                                          <p:spTgt spid="40"/>
                                        </p:tgtEl>
                                        <p:attrNameLst>
                                          <p:attrName>ppt_w</p:attrName>
                                        </p:attrNameLst>
                                      </p:cBhvr>
                                      <p:tavLst>
                                        <p:tav tm="0">
                                          <p:val>
                                            <p:fltVal val="0"/>
                                          </p:val>
                                        </p:tav>
                                        <p:tav tm="100000">
                                          <p:val>
                                            <p:strVal val="#ppt_w"/>
                                          </p:val>
                                        </p:tav>
                                      </p:tavLst>
                                    </p:anim>
                                    <p:anim calcmode="lin" valueType="num">
                                      <p:cBhvr>
                                        <p:cTn id="89" dur="500" fill="hold"/>
                                        <p:tgtEl>
                                          <p:spTgt spid="40"/>
                                        </p:tgtEl>
                                        <p:attrNameLst>
                                          <p:attrName>ppt_h</p:attrName>
                                        </p:attrNameLst>
                                      </p:cBhvr>
                                      <p:tavLst>
                                        <p:tav tm="0">
                                          <p:val>
                                            <p:fltVal val="0"/>
                                          </p:val>
                                        </p:tav>
                                        <p:tav tm="100000">
                                          <p:val>
                                            <p:strVal val="#ppt_h"/>
                                          </p:val>
                                        </p:tav>
                                      </p:tavLst>
                                    </p:anim>
                                    <p:animEffect transition="in" filter="fade">
                                      <p:cBhvr>
                                        <p:cTn id="90" dur="500"/>
                                        <p:tgtEl>
                                          <p:spTgt spid="40"/>
                                        </p:tgtEl>
                                      </p:cBhvr>
                                    </p:animEffect>
                                  </p:childTnLst>
                                </p:cTn>
                              </p:par>
                            </p:childTnLst>
                          </p:cTn>
                        </p:par>
                        <p:par>
                          <p:cTn id="91" fill="hold">
                            <p:stCondLst>
                              <p:cond delay="1000"/>
                            </p:stCondLst>
                            <p:childTnLst>
                              <p:par>
                                <p:cTn id="92" presetID="53" presetClass="entr" presetSubtype="16" fill="hold" nodeType="after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p:cTn id="94" dur="500" fill="hold"/>
                                        <p:tgtEl>
                                          <p:spTgt spid="45"/>
                                        </p:tgtEl>
                                        <p:attrNameLst>
                                          <p:attrName>ppt_w</p:attrName>
                                        </p:attrNameLst>
                                      </p:cBhvr>
                                      <p:tavLst>
                                        <p:tav tm="0">
                                          <p:val>
                                            <p:fltVal val="0"/>
                                          </p:val>
                                        </p:tav>
                                        <p:tav tm="100000">
                                          <p:val>
                                            <p:strVal val="#ppt_w"/>
                                          </p:val>
                                        </p:tav>
                                      </p:tavLst>
                                    </p:anim>
                                    <p:anim calcmode="lin" valueType="num">
                                      <p:cBhvr>
                                        <p:cTn id="95" dur="500" fill="hold"/>
                                        <p:tgtEl>
                                          <p:spTgt spid="45"/>
                                        </p:tgtEl>
                                        <p:attrNameLst>
                                          <p:attrName>ppt_h</p:attrName>
                                        </p:attrNameLst>
                                      </p:cBhvr>
                                      <p:tavLst>
                                        <p:tav tm="0">
                                          <p:val>
                                            <p:fltVal val="0"/>
                                          </p:val>
                                        </p:tav>
                                        <p:tav tm="100000">
                                          <p:val>
                                            <p:strVal val="#ppt_h"/>
                                          </p:val>
                                        </p:tav>
                                      </p:tavLst>
                                    </p:anim>
                                    <p:animEffect transition="in" filter="fade">
                                      <p:cBhvr>
                                        <p:cTn id="9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6" grpId="0" animBg="1"/>
      <p:bldP spid="19" grpId="0" animBg="1"/>
      <p:bldP spid="31" grpId="0" animBg="1"/>
      <p:bldP spid="33" grpId="0"/>
      <p:bldP spid="34" grpId="0"/>
      <p:bldP spid="35" grpId="0"/>
      <p:bldP spid="36" grpId="0"/>
      <p:bldP spid="40" grpId="0" animBg="1"/>
      <p:bldP spid="41" grpId="0" animBg="1"/>
      <p:bldP spid="42" grpId="0" animBg="1"/>
      <p:bldP spid="55" grpId="0" animBg="1"/>
    </p:bldLst>
  </p:timing>
</p:sld>
</file>

<file path=ppt/theme/theme1.xml><?xml version="1.0" encoding="utf-8"?>
<a:theme xmlns:a="http://schemas.openxmlformats.org/drawingml/2006/main" name="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1">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9658</TotalTime>
  <Words>2219</Words>
  <Application>Microsoft Office PowerPoint</Application>
  <PresentationFormat>自定义</PresentationFormat>
  <Paragraphs>468</Paragraphs>
  <Slides>28</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Aparajita</vt:lpstr>
      <vt:lpstr>Franchise</vt:lpstr>
      <vt:lpstr>Gill Sans</vt:lpstr>
      <vt:lpstr>Lato Light</vt:lpstr>
      <vt:lpstr>ＭＳ Ｐゴシック</vt:lpstr>
      <vt:lpstr>Open Sans Light</vt:lpstr>
      <vt:lpstr>Raleway Light</vt:lpstr>
      <vt:lpstr>Sosa Regular</vt:lpstr>
      <vt:lpstr>Source Sans Pro ExtraLight</vt:lpstr>
      <vt:lpstr>宋体</vt:lpstr>
      <vt:lpstr>微软雅黑</vt:lpstr>
      <vt:lpstr>微软雅黑 Light</vt:lpstr>
      <vt:lpstr>Arial</vt:lpstr>
      <vt:lpstr>Calibri</vt:lpstr>
      <vt:lpstr>Times New Roman</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lastModifiedBy>XUXIA</cp:lastModifiedBy>
  <cp:revision>2043</cp:revision>
  <dcterms:created xsi:type="dcterms:W3CDTF">2014-11-12T21:47:38Z</dcterms:created>
  <dcterms:modified xsi:type="dcterms:W3CDTF">2017-09-22T00:43:50Z</dcterms:modified>
</cp:coreProperties>
</file>