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155" r:id="rId2"/>
    <p:sldId id="1156" r:id="rId3"/>
    <p:sldId id="1157" r:id="rId4"/>
    <p:sldId id="1158" r:id="rId5"/>
    <p:sldId id="1400" r:id="rId6"/>
    <p:sldId id="1394" r:id="rId7"/>
    <p:sldId id="1404" r:id="rId8"/>
    <p:sldId id="1395" r:id="rId9"/>
    <p:sldId id="1159" r:id="rId10"/>
    <p:sldId id="1160" r:id="rId11"/>
    <p:sldId id="1162" r:id="rId12"/>
    <p:sldId id="1396" r:id="rId13"/>
    <p:sldId id="1401" r:id="rId14"/>
    <p:sldId id="1398" r:id="rId15"/>
    <p:sldId id="1163" r:id="rId16"/>
    <p:sldId id="1402" r:id="rId17"/>
    <p:sldId id="1290" r:id="rId1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40">
          <p15:clr>
            <a:srgbClr val="A4A3A4"/>
          </p15:clr>
        </p15:guide>
        <p15:guide id="2" orient="horz" pos="1792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14269">
          <p15:clr>
            <a:srgbClr val="A4A3A4"/>
          </p15:clr>
        </p15:guide>
        <p15:guide id="5" pos="1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F2F2F"/>
    <a:srgbClr val="19232E"/>
    <a:srgbClr val="FBC81F"/>
    <a:srgbClr val="FBB62B"/>
    <a:srgbClr val="2C4054"/>
    <a:srgbClr val="364D65"/>
    <a:srgbClr val="FADF35"/>
    <a:srgbClr val="666666"/>
    <a:srgbClr val="445469"/>
    <a:srgbClr val="B78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9409" autoAdjust="0"/>
  </p:normalViewPr>
  <p:slideViewPr>
    <p:cSldViewPr snapToGrid="0" snapToObjects="1">
      <p:cViewPr varScale="1">
        <p:scale>
          <a:sx n="37" d="100"/>
          <a:sy n="37" d="100"/>
        </p:scale>
        <p:origin x="666" y="72"/>
      </p:cViewPr>
      <p:guideLst>
        <p:guide orient="horz" pos="8140"/>
        <p:guide orient="horz" pos="1792"/>
        <p:guide orient="horz" pos="501"/>
        <p:guide pos="14269"/>
        <p:guide pos="12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513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EFC10EE1-B198-C942-8235-326C972CBB30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081511" y="607069"/>
            <a:ext cx="864513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3081511" y="607069"/>
            <a:ext cx="864513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6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8229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801" r:id="rId2"/>
    <p:sldLayoutId id="2147483752" r:id="rId3"/>
    <p:sldLayoutId id="2147483842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Freeform 20"/>
          <p:cNvSpPr>
            <a:spLocks noEditPoints="1"/>
          </p:cNvSpPr>
          <p:nvPr/>
        </p:nvSpPr>
        <p:spPr bwMode="auto">
          <a:xfrm>
            <a:off x="5497525" y="10899012"/>
            <a:ext cx="2080468" cy="2861548"/>
          </a:xfrm>
          <a:custGeom>
            <a:avLst/>
            <a:gdLst>
              <a:gd name="T0" fmla="*/ 665 w 680"/>
              <a:gd name="T1" fmla="*/ 247 h 936"/>
              <a:gd name="T2" fmla="*/ 596 w 680"/>
              <a:gd name="T3" fmla="*/ 194 h 936"/>
              <a:gd name="T4" fmla="*/ 532 w 680"/>
              <a:gd name="T5" fmla="*/ 128 h 936"/>
              <a:gd name="T6" fmla="*/ 460 w 680"/>
              <a:gd name="T7" fmla="*/ 62 h 936"/>
              <a:gd name="T8" fmla="*/ 259 w 680"/>
              <a:gd name="T9" fmla="*/ 100 h 936"/>
              <a:gd name="T10" fmla="*/ 202 w 680"/>
              <a:gd name="T11" fmla="*/ 151 h 936"/>
              <a:gd name="T12" fmla="*/ 100 w 680"/>
              <a:gd name="T13" fmla="*/ 207 h 936"/>
              <a:gd name="T14" fmla="*/ 110 w 680"/>
              <a:gd name="T15" fmla="*/ 417 h 936"/>
              <a:gd name="T16" fmla="*/ 235 w 680"/>
              <a:gd name="T17" fmla="*/ 469 h 936"/>
              <a:gd name="T18" fmla="*/ 319 w 680"/>
              <a:gd name="T19" fmla="*/ 471 h 936"/>
              <a:gd name="T20" fmla="*/ 280 w 680"/>
              <a:gd name="T21" fmla="*/ 727 h 936"/>
              <a:gd name="T22" fmla="*/ 186 w 680"/>
              <a:gd name="T23" fmla="*/ 634 h 936"/>
              <a:gd name="T24" fmla="*/ 227 w 680"/>
              <a:gd name="T25" fmla="*/ 625 h 936"/>
              <a:gd name="T26" fmla="*/ 262 w 680"/>
              <a:gd name="T27" fmla="*/ 560 h 936"/>
              <a:gd name="T28" fmla="*/ 241 w 680"/>
              <a:gd name="T29" fmla="*/ 531 h 936"/>
              <a:gd name="T30" fmla="*/ 209 w 680"/>
              <a:gd name="T31" fmla="*/ 512 h 936"/>
              <a:gd name="T32" fmla="*/ 184 w 680"/>
              <a:gd name="T33" fmla="*/ 480 h 936"/>
              <a:gd name="T34" fmla="*/ 143 w 680"/>
              <a:gd name="T35" fmla="*/ 455 h 936"/>
              <a:gd name="T36" fmla="*/ 100 w 680"/>
              <a:gd name="T37" fmla="*/ 495 h 936"/>
              <a:gd name="T38" fmla="*/ 68 w 680"/>
              <a:gd name="T39" fmla="*/ 513 h 936"/>
              <a:gd name="T40" fmla="*/ 0 w 680"/>
              <a:gd name="T41" fmla="*/ 579 h 936"/>
              <a:gd name="T42" fmla="*/ 59 w 680"/>
              <a:gd name="T43" fmla="*/ 617 h 936"/>
              <a:gd name="T44" fmla="*/ 110 w 680"/>
              <a:gd name="T45" fmla="*/ 637 h 936"/>
              <a:gd name="T46" fmla="*/ 215 w 680"/>
              <a:gd name="T47" fmla="*/ 713 h 936"/>
              <a:gd name="T48" fmla="*/ 237 w 680"/>
              <a:gd name="T49" fmla="*/ 726 h 936"/>
              <a:gd name="T50" fmla="*/ 271 w 680"/>
              <a:gd name="T51" fmla="*/ 936 h 936"/>
              <a:gd name="T52" fmla="*/ 340 w 680"/>
              <a:gd name="T53" fmla="*/ 719 h 936"/>
              <a:gd name="T54" fmla="*/ 519 w 680"/>
              <a:gd name="T55" fmla="*/ 412 h 936"/>
              <a:gd name="T56" fmla="*/ 680 w 680"/>
              <a:gd name="T57" fmla="*/ 323 h 936"/>
              <a:gd name="T58" fmla="*/ 153 w 680"/>
              <a:gd name="T59" fmla="*/ 645 h 936"/>
              <a:gd name="T60" fmla="*/ 178 w 680"/>
              <a:gd name="T61" fmla="*/ 669 h 936"/>
              <a:gd name="T62" fmla="*/ 350 w 680"/>
              <a:gd name="T63" fmla="*/ 571 h 936"/>
              <a:gd name="T64" fmla="*/ 369 w 680"/>
              <a:gd name="T65" fmla="*/ 477 h 936"/>
              <a:gd name="T66" fmla="*/ 350 w 680"/>
              <a:gd name="T67" fmla="*/ 571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936">
                <a:moveTo>
                  <a:pt x="662" y="264"/>
                </a:moveTo>
                <a:cubicBezTo>
                  <a:pt x="664" y="259"/>
                  <a:pt x="665" y="253"/>
                  <a:pt x="665" y="247"/>
                </a:cubicBezTo>
                <a:cubicBezTo>
                  <a:pt x="665" y="217"/>
                  <a:pt x="640" y="192"/>
                  <a:pt x="610" y="192"/>
                </a:cubicBezTo>
                <a:cubicBezTo>
                  <a:pt x="605" y="192"/>
                  <a:pt x="600" y="193"/>
                  <a:pt x="596" y="194"/>
                </a:cubicBezTo>
                <a:cubicBezTo>
                  <a:pt x="582" y="169"/>
                  <a:pt x="558" y="151"/>
                  <a:pt x="530" y="144"/>
                </a:cubicBezTo>
                <a:cubicBezTo>
                  <a:pt x="531" y="138"/>
                  <a:pt x="532" y="133"/>
                  <a:pt x="532" y="128"/>
                </a:cubicBezTo>
                <a:cubicBezTo>
                  <a:pt x="532" y="91"/>
                  <a:pt x="502" y="62"/>
                  <a:pt x="466" y="62"/>
                </a:cubicBezTo>
                <a:cubicBezTo>
                  <a:pt x="464" y="62"/>
                  <a:pt x="462" y="62"/>
                  <a:pt x="460" y="62"/>
                </a:cubicBezTo>
                <a:cubicBezTo>
                  <a:pt x="444" y="25"/>
                  <a:pt x="407" y="0"/>
                  <a:pt x="364" y="0"/>
                </a:cubicBezTo>
                <a:cubicBezTo>
                  <a:pt x="308" y="0"/>
                  <a:pt x="262" y="44"/>
                  <a:pt x="259" y="100"/>
                </a:cubicBezTo>
                <a:cubicBezTo>
                  <a:pt x="258" y="100"/>
                  <a:pt x="258" y="100"/>
                  <a:pt x="257" y="100"/>
                </a:cubicBezTo>
                <a:cubicBezTo>
                  <a:pt x="227" y="100"/>
                  <a:pt x="204" y="123"/>
                  <a:pt x="202" y="151"/>
                </a:cubicBezTo>
                <a:cubicBezTo>
                  <a:pt x="194" y="148"/>
                  <a:pt x="185" y="147"/>
                  <a:pt x="176" y="147"/>
                </a:cubicBezTo>
                <a:cubicBezTo>
                  <a:pt x="139" y="147"/>
                  <a:pt x="108" y="172"/>
                  <a:pt x="100" y="207"/>
                </a:cubicBezTo>
                <a:cubicBezTo>
                  <a:pt x="47" y="211"/>
                  <a:pt x="4" y="256"/>
                  <a:pt x="4" y="311"/>
                </a:cubicBezTo>
                <a:cubicBezTo>
                  <a:pt x="4" y="369"/>
                  <a:pt x="52" y="417"/>
                  <a:pt x="110" y="417"/>
                </a:cubicBezTo>
                <a:cubicBezTo>
                  <a:pt x="125" y="417"/>
                  <a:pt x="139" y="413"/>
                  <a:pt x="152" y="408"/>
                </a:cubicBezTo>
                <a:cubicBezTo>
                  <a:pt x="163" y="443"/>
                  <a:pt x="196" y="469"/>
                  <a:pt x="235" y="469"/>
                </a:cubicBezTo>
                <a:cubicBezTo>
                  <a:pt x="251" y="469"/>
                  <a:pt x="266" y="464"/>
                  <a:pt x="279" y="456"/>
                </a:cubicBezTo>
                <a:cubicBezTo>
                  <a:pt x="292" y="463"/>
                  <a:pt x="305" y="467"/>
                  <a:pt x="319" y="471"/>
                </a:cubicBezTo>
                <a:cubicBezTo>
                  <a:pt x="322" y="490"/>
                  <a:pt x="320" y="535"/>
                  <a:pt x="297" y="636"/>
                </a:cubicBezTo>
                <a:cubicBezTo>
                  <a:pt x="289" y="668"/>
                  <a:pt x="284" y="698"/>
                  <a:pt x="280" y="727"/>
                </a:cubicBezTo>
                <a:cubicBezTo>
                  <a:pt x="248" y="715"/>
                  <a:pt x="222" y="701"/>
                  <a:pt x="201" y="686"/>
                </a:cubicBezTo>
                <a:cubicBezTo>
                  <a:pt x="192" y="669"/>
                  <a:pt x="188" y="651"/>
                  <a:pt x="186" y="634"/>
                </a:cubicBezTo>
                <a:cubicBezTo>
                  <a:pt x="193" y="630"/>
                  <a:pt x="199" y="625"/>
                  <a:pt x="205" y="619"/>
                </a:cubicBezTo>
                <a:cubicBezTo>
                  <a:pt x="211" y="623"/>
                  <a:pt x="219" y="625"/>
                  <a:pt x="227" y="625"/>
                </a:cubicBezTo>
                <a:cubicBezTo>
                  <a:pt x="250" y="625"/>
                  <a:pt x="269" y="607"/>
                  <a:pt x="269" y="584"/>
                </a:cubicBezTo>
                <a:cubicBezTo>
                  <a:pt x="269" y="575"/>
                  <a:pt x="266" y="567"/>
                  <a:pt x="262" y="560"/>
                </a:cubicBezTo>
                <a:cubicBezTo>
                  <a:pt x="263" y="558"/>
                  <a:pt x="263" y="556"/>
                  <a:pt x="263" y="553"/>
                </a:cubicBezTo>
                <a:cubicBezTo>
                  <a:pt x="263" y="541"/>
                  <a:pt x="253" y="531"/>
                  <a:pt x="241" y="531"/>
                </a:cubicBezTo>
                <a:cubicBezTo>
                  <a:pt x="239" y="531"/>
                  <a:pt x="237" y="532"/>
                  <a:pt x="236" y="532"/>
                </a:cubicBezTo>
                <a:cubicBezTo>
                  <a:pt x="230" y="522"/>
                  <a:pt x="220" y="515"/>
                  <a:pt x="209" y="512"/>
                </a:cubicBezTo>
                <a:cubicBezTo>
                  <a:pt x="210" y="510"/>
                  <a:pt x="210" y="508"/>
                  <a:pt x="210" y="506"/>
                </a:cubicBezTo>
                <a:cubicBezTo>
                  <a:pt x="210" y="491"/>
                  <a:pt x="198" y="480"/>
                  <a:pt x="184" y="480"/>
                </a:cubicBezTo>
                <a:cubicBezTo>
                  <a:pt x="183" y="480"/>
                  <a:pt x="182" y="480"/>
                  <a:pt x="182" y="480"/>
                </a:cubicBezTo>
                <a:cubicBezTo>
                  <a:pt x="175" y="465"/>
                  <a:pt x="160" y="455"/>
                  <a:pt x="143" y="455"/>
                </a:cubicBezTo>
                <a:cubicBezTo>
                  <a:pt x="121" y="455"/>
                  <a:pt x="103" y="473"/>
                  <a:pt x="102" y="495"/>
                </a:cubicBezTo>
                <a:cubicBezTo>
                  <a:pt x="101" y="495"/>
                  <a:pt x="101" y="495"/>
                  <a:pt x="100" y="495"/>
                </a:cubicBezTo>
                <a:cubicBezTo>
                  <a:pt x="89" y="495"/>
                  <a:pt x="79" y="504"/>
                  <a:pt x="79" y="515"/>
                </a:cubicBezTo>
                <a:cubicBezTo>
                  <a:pt x="76" y="514"/>
                  <a:pt x="72" y="513"/>
                  <a:pt x="68" y="513"/>
                </a:cubicBezTo>
                <a:cubicBezTo>
                  <a:pt x="54" y="513"/>
                  <a:pt x="41" y="524"/>
                  <a:pt x="38" y="537"/>
                </a:cubicBezTo>
                <a:cubicBezTo>
                  <a:pt x="17" y="539"/>
                  <a:pt x="0" y="557"/>
                  <a:pt x="0" y="579"/>
                </a:cubicBezTo>
                <a:cubicBezTo>
                  <a:pt x="0" y="602"/>
                  <a:pt x="19" y="621"/>
                  <a:pt x="42" y="621"/>
                </a:cubicBezTo>
                <a:cubicBezTo>
                  <a:pt x="48" y="621"/>
                  <a:pt x="54" y="620"/>
                  <a:pt x="59" y="617"/>
                </a:cubicBezTo>
                <a:cubicBezTo>
                  <a:pt x="63" y="631"/>
                  <a:pt x="76" y="642"/>
                  <a:pt x="92" y="642"/>
                </a:cubicBezTo>
                <a:cubicBezTo>
                  <a:pt x="98" y="642"/>
                  <a:pt x="104" y="640"/>
                  <a:pt x="110" y="637"/>
                </a:cubicBezTo>
                <a:cubicBezTo>
                  <a:pt x="119" y="641"/>
                  <a:pt x="130" y="644"/>
                  <a:pt x="142" y="645"/>
                </a:cubicBezTo>
                <a:cubicBezTo>
                  <a:pt x="163" y="671"/>
                  <a:pt x="193" y="697"/>
                  <a:pt x="215" y="713"/>
                </a:cubicBezTo>
                <a:cubicBezTo>
                  <a:pt x="220" y="721"/>
                  <a:pt x="219" y="719"/>
                  <a:pt x="216" y="713"/>
                </a:cubicBezTo>
                <a:cubicBezTo>
                  <a:pt x="224" y="719"/>
                  <a:pt x="231" y="723"/>
                  <a:pt x="237" y="726"/>
                </a:cubicBezTo>
                <a:cubicBezTo>
                  <a:pt x="253" y="734"/>
                  <a:pt x="267" y="747"/>
                  <a:pt x="276" y="757"/>
                </a:cubicBezTo>
                <a:cubicBezTo>
                  <a:pt x="263" y="865"/>
                  <a:pt x="271" y="936"/>
                  <a:pt x="271" y="936"/>
                </a:cubicBezTo>
                <a:cubicBezTo>
                  <a:pt x="387" y="936"/>
                  <a:pt x="387" y="936"/>
                  <a:pt x="387" y="936"/>
                </a:cubicBezTo>
                <a:cubicBezTo>
                  <a:pt x="387" y="936"/>
                  <a:pt x="333" y="827"/>
                  <a:pt x="340" y="719"/>
                </a:cubicBezTo>
                <a:cubicBezTo>
                  <a:pt x="345" y="627"/>
                  <a:pt x="411" y="537"/>
                  <a:pt x="440" y="465"/>
                </a:cubicBezTo>
                <a:cubicBezTo>
                  <a:pt x="471" y="453"/>
                  <a:pt x="497" y="435"/>
                  <a:pt x="519" y="412"/>
                </a:cubicBezTo>
                <a:cubicBezTo>
                  <a:pt x="535" y="422"/>
                  <a:pt x="554" y="428"/>
                  <a:pt x="575" y="428"/>
                </a:cubicBezTo>
                <a:cubicBezTo>
                  <a:pt x="633" y="428"/>
                  <a:pt x="680" y="381"/>
                  <a:pt x="680" y="323"/>
                </a:cubicBezTo>
                <a:cubicBezTo>
                  <a:pt x="680" y="301"/>
                  <a:pt x="673" y="281"/>
                  <a:pt x="662" y="264"/>
                </a:cubicBezTo>
                <a:close/>
                <a:moveTo>
                  <a:pt x="153" y="645"/>
                </a:moveTo>
                <a:cubicBezTo>
                  <a:pt x="161" y="644"/>
                  <a:pt x="169" y="642"/>
                  <a:pt x="176" y="639"/>
                </a:cubicBezTo>
                <a:cubicBezTo>
                  <a:pt x="176" y="653"/>
                  <a:pt x="178" y="664"/>
                  <a:pt x="178" y="669"/>
                </a:cubicBezTo>
                <a:cubicBezTo>
                  <a:pt x="168" y="661"/>
                  <a:pt x="160" y="652"/>
                  <a:pt x="153" y="645"/>
                </a:cubicBezTo>
                <a:close/>
                <a:moveTo>
                  <a:pt x="350" y="571"/>
                </a:moveTo>
                <a:cubicBezTo>
                  <a:pt x="350" y="571"/>
                  <a:pt x="358" y="522"/>
                  <a:pt x="358" y="477"/>
                </a:cubicBezTo>
                <a:cubicBezTo>
                  <a:pt x="362" y="477"/>
                  <a:pt x="366" y="477"/>
                  <a:pt x="369" y="477"/>
                </a:cubicBezTo>
                <a:cubicBezTo>
                  <a:pt x="380" y="477"/>
                  <a:pt x="391" y="477"/>
                  <a:pt x="402" y="475"/>
                </a:cubicBezTo>
                <a:cubicBezTo>
                  <a:pt x="387" y="510"/>
                  <a:pt x="366" y="555"/>
                  <a:pt x="350" y="5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微软雅黑" panose="020B0503020204020204" pitchFamily="34" charset="-122"/>
            </a:endParaRPr>
          </a:p>
        </p:txBody>
      </p:sp>
      <p:sp>
        <p:nvSpPr>
          <p:cNvPr id="248" name="Freeform 20"/>
          <p:cNvSpPr>
            <a:spLocks noEditPoints="1"/>
          </p:cNvSpPr>
          <p:nvPr/>
        </p:nvSpPr>
        <p:spPr bwMode="auto">
          <a:xfrm>
            <a:off x="9842224" y="7255859"/>
            <a:ext cx="4729196" cy="6504701"/>
          </a:xfrm>
          <a:custGeom>
            <a:avLst/>
            <a:gdLst>
              <a:gd name="T0" fmla="*/ 665 w 680"/>
              <a:gd name="T1" fmla="*/ 247 h 936"/>
              <a:gd name="T2" fmla="*/ 596 w 680"/>
              <a:gd name="T3" fmla="*/ 194 h 936"/>
              <a:gd name="T4" fmla="*/ 532 w 680"/>
              <a:gd name="T5" fmla="*/ 128 h 936"/>
              <a:gd name="T6" fmla="*/ 460 w 680"/>
              <a:gd name="T7" fmla="*/ 62 h 936"/>
              <a:gd name="T8" fmla="*/ 259 w 680"/>
              <a:gd name="T9" fmla="*/ 100 h 936"/>
              <a:gd name="T10" fmla="*/ 202 w 680"/>
              <a:gd name="T11" fmla="*/ 151 h 936"/>
              <a:gd name="T12" fmla="*/ 100 w 680"/>
              <a:gd name="T13" fmla="*/ 207 h 936"/>
              <a:gd name="T14" fmla="*/ 110 w 680"/>
              <a:gd name="T15" fmla="*/ 417 h 936"/>
              <a:gd name="T16" fmla="*/ 235 w 680"/>
              <a:gd name="T17" fmla="*/ 469 h 936"/>
              <a:gd name="T18" fmla="*/ 319 w 680"/>
              <a:gd name="T19" fmla="*/ 471 h 936"/>
              <a:gd name="T20" fmla="*/ 280 w 680"/>
              <a:gd name="T21" fmla="*/ 727 h 936"/>
              <a:gd name="T22" fmla="*/ 186 w 680"/>
              <a:gd name="T23" fmla="*/ 634 h 936"/>
              <a:gd name="T24" fmla="*/ 227 w 680"/>
              <a:gd name="T25" fmla="*/ 625 h 936"/>
              <a:gd name="T26" fmla="*/ 262 w 680"/>
              <a:gd name="T27" fmla="*/ 560 h 936"/>
              <a:gd name="T28" fmla="*/ 241 w 680"/>
              <a:gd name="T29" fmla="*/ 531 h 936"/>
              <a:gd name="T30" fmla="*/ 209 w 680"/>
              <a:gd name="T31" fmla="*/ 512 h 936"/>
              <a:gd name="T32" fmla="*/ 184 w 680"/>
              <a:gd name="T33" fmla="*/ 480 h 936"/>
              <a:gd name="T34" fmla="*/ 143 w 680"/>
              <a:gd name="T35" fmla="*/ 455 h 936"/>
              <a:gd name="T36" fmla="*/ 100 w 680"/>
              <a:gd name="T37" fmla="*/ 495 h 936"/>
              <a:gd name="T38" fmla="*/ 68 w 680"/>
              <a:gd name="T39" fmla="*/ 513 h 936"/>
              <a:gd name="T40" fmla="*/ 0 w 680"/>
              <a:gd name="T41" fmla="*/ 579 h 936"/>
              <a:gd name="T42" fmla="*/ 59 w 680"/>
              <a:gd name="T43" fmla="*/ 617 h 936"/>
              <a:gd name="T44" fmla="*/ 110 w 680"/>
              <a:gd name="T45" fmla="*/ 637 h 936"/>
              <a:gd name="T46" fmla="*/ 215 w 680"/>
              <a:gd name="T47" fmla="*/ 713 h 936"/>
              <a:gd name="T48" fmla="*/ 237 w 680"/>
              <a:gd name="T49" fmla="*/ 726 h 936"/>
              <a:gd name="T50" fmla="*/ 271 w 680"/>
              <a:gd name="T51" fmla="*/ 936 h 936"/>
              <a:gd name="T52" fmla="*/ 340 w 680"/>
              <a:gd name="T53" fmla="*/ 719 h 936"/>
              <a:gd name="T54" fmla="*/ 519 w 680"/>
              <a:gd name="T55" fmla="*/ 412 h 936"/>
              <a:gd name="T56" fmla="*/ 680 w 680"/>
              <a:gd name="T57" fmla="*/ 323 h 936"/>
              <a:gd name="T58" fmla="*/ 153 w 680"/>
              <a:gd name="T59" fmla="*/ 645 h 936"/>
              <a:gd name="T60" fmla="*/ 178 w 680"/>
              <a:gd name="T61" fmla="*/ 669 h 936"/>
              <a:gd name="T62" fmla="*/ 350 w 680"/>
              <a:gd name="T63" fmla="*/ 571 h 936"/>
              <a:gd name="T64" fmla="*/ 369 w 680"/>
              <a:gd name="T65" fmla="*/ 477 h 936"/>
              <a:gd name="T66" fmla="*/ 350 w 680"/>
              <a:gd name="T67" fmla="*/ 571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936">
                <a:moveTo>
                  <a:pt x="662" y="264"/>
                </a:moveTo>
                <a:cubicBezTo>
                  <a:pt x="664" y="259"/>
                  <a:pt x="665" y="253"/>
                  <a:pt x="665" y="247"/>
                </a:cubicBezTo>
                <a:cubicBezTo>
                  <a:pt x="665" y="217"/>
                  <a:pt x="640" y="192"/>
                  <a:pt x="610" y="192"/>
                </a:cubicBezTo>
                <a:cubicBezTo>
                  <a:pt x="605" y="192"/>
                  <a:pt x="600" y="193"/>
                  <a:pt x="596" y="194"/>
                </a:cubicBezTo>
                <a:cubicBezTo>
                  <a:pt x="582" y="169"/>
                  <a:pt x="558" y="151"/>
                  <a:pt x="530" y="144"/>
                </a:cubicBezTo>
                <a:cubicBezTo>
                  <a:pt x="531" y="138"/>
                  <a:pt x="532" y="133"/>
                  <a:pt x="532" y="128"/>
                </a:cubicBezTo>
                <a:cubicBezTo>
                  <a:pt x="532" y="91"/>
                  <a:pt x="502" y="62"/>
                  <a:pt x="466" y="62"/>
                </a:cubicBezTo>
                <a:cubicBezTo>
                  <a:pt x="464" y="62"/>
                  <a:pt x="462" y="62"/>
                  <a:pt x="460" y="62"/>
                </a:cubicBezTo>
                <a:cubicBezTo>
                  <a:pt x="444" y="25"/>
                  <a:pt x="407" y="0"/>
                  <a:pt x="364" y="0"/>
                </a:cubicBezTo>
                <a:cubicBezTo>
                  <a:pt x="308" y="0"/>
                  <a:pt x="262" y="44"/>
                  <a:pt x="259" y="100"/>
                </a:cubicBezTo>
                <a:cubicBezTo>
                  <a:pt x="258" y="100"/>
                  <a:pt x="258" y="100"/>
                  <a:pt x="257" y="100"/>
                </a:cubicBezTo>
                <a:cubicBezTo>
                  <a:pt x="227" y="100"/>
                  <a:pt x="204" y="123"/>
                  <a:pt x="202" y="151"/>
                </a:cubicBezTo>
                <a:cubicBezTo>
                  <a:pt x="194" y="148"/>
                  <a:pt x="185" y="147"/>
                  <a:pt x="176" y="147"/>
                </a:cubicBezTo>
                <a:cubicBezTo>
                  <a:pt x="139" y="147"/>
                  <a:pt x="108" y="172"/>
                  <a:pt x="100" y="207"/>
                </a:cubicBezTo>
                <a:cubicBezTo>
                  <a:pt x="47" y="211"/>
                  <a:pt x="4" y="256"/>
                  <a:pt x="4" y="311"/>
                </a:cubicBezTo>
                <a:cubicBezTo>
                  <a:pt x="4" y="369"/>
                  <a:pt x="52" y="417"/>
                  <a:pt x="110" y="417"/>
                </a:cubicBezTo>
                <a:cubicBezTo>
                  <a:pt x="125" y="417"/>
                  <a:pt x="139" y="413"/>
                  <a:pt x="152" y="408"/>
                </a:cubicBezTo>
                <a:cubicBezTo>
                  <a:pt x="163" y="443"/>
                  <a:pt x="196" y="469"/>
                  <a:pt x="235" y="469"/>
                </a:cubicBezTo>
                <a:cubicBezTo>
                  <a:pt x="251" y="469"/>
                  <a:pt x="266" y="464"/>
                  <a:pt x="279" y="456"/>
                </a:cubicBezTo>
                <a:cubicBezTo>
                  <a:pt x="292" y="463"/>
                  <a:pt x="305" y="467"/>
                  <a:pt x="319" y="471"/>
                </a:cubicBezTo>
                <a:cubicBezTo>
                  <a:pt x="322" y="490"/>
                  <a:pt x="320" y="535"/>
                  <a:pt x="297" y="636"/>
                </a:cubicBezTo>
                <a:cubicBezTo>
                  <a:pt x="289" y="668"/>
                  <a:pt x="284" y="698"/>
                  <a:pt x="280" y="727"/>
                </a:cubicBezTo>
                <a:cubicBezTo>
                  <a:pt x="248" y="715"/>
                  <a:pt x="222" y="701"/>
                  <a:pt x="201" y="686"/>
                </a:cubicBezTo>
                <a:cubicBezTo>
                  <a:pt x="192" y="669"/>
                  <a:pt x="188" y="651"/>
                  <a:pt x="186" y="634"/>
                </a:cubicBezTo>
                <a:cubicBezTo>
                  <a:pt x="193" y="630"/>
                  <a:pt x="199" y="625"/>
                  <a:pt x="205" y="619"/>
                </a:cubicBezTo>
                <a:cubicBezTo>
                  <a:pt x="211" y="623"/>
                  <a:pt x="219" y="625"/>
                  <a:pt x="227" y="625"/>
                </a:cubicBezTo>
                <a:cubicBezTo>
                  <a:pt x="250" y="625"/>
                  <a:pt x="269" y="607"/>
                  <a:pt x="269" y="584"/>
                </a:cubicBezTo>
                <a:cubicBezTo>
                  <a:pt x="269" y="575"/>
                  <a:pt x="266" y="567"/>
                  <a:pt x="262" y="560"/>
                </a:cubicBezTo>
                <a:cubicBezTo>
                  <a:pt x="263" y="558"/>
                  <a:pt x="263" y="556"/>
                  <a:pt x="263" y="553"/>
                </a:cubicBezTo>
                <a:cubicBezTo>
                  <a:pt x="263" y="541"/>
                  <a:pt x="253" y="531"/>
                  <a:pt x="241" y="531"/>
                </a:cubicBezTo>
                <a:cubicBezTo>
                  <a:pt x="239" y="531"/>
                  <a:pt x="237" y="532"/>
                  <a:pt x="236" y="532"/>
                </a:cubicBezTo>
                <a:cubicBezTo>
                  <a:pt x="230" y="522"/>
                  <a:pt x="220" y="515"/>
                  <a:pt x="209" y="512"/>
                </a:cubicBezTo>
                <a:cubicBezTo>
                  <a:pt x="210" y="510"/>
                  <a:pt x="210" y="508"/>
                  <a:pt x="210" y="506"/>
                </a:cubicBezTo>
                <a:cubicBezTo>
                  <a:pt x="210" y="491"/>
                  <a:pt x="198" y="480"/>
                  <a:pt x="184" y="480"/>
                </a:cubicBezTo>
                <a:cubicBezTo>
                  <a:pt x="183" y="480"/>
                  <a:pt x="182" y="480"/>
                  <a:pt x="182" y="480"/>
                </a:cubicBezTo>
                <a:cubicBezTo>
                  <a:pt x="175" y="465"/>
                  <a:pt x="160" y="455"/>
                  <a:pt x="143" y="455"/>
                </a:cubicBezTo>
                <a:cubicBezTo>
                  <a:pt x="121" y="455"/>
                  <a:pt x="103" y="473"/>
                  <a:pt x="102" y="495"/>
                </a:cubicBezTo>
                <a:cubicBezTo>
                  <a:pt x="101" y="495"/>
                  <a:pt x="101" y="495"/>
                  <a:pt x="100" y="495"/>
                </a:cubicBezTo>
                <a:cubicBezTo>
                  <a:pt x="89" y="495"/>
                  <a:pt x="79" y="504"/>
                  <a:pt x="79" y="515"/>
                </a:cubicBezTo>
                <a:cubicBezTo>
                  <a:pt x="76" y="514"/>
                  <a:pt x="72" y="513"/>
                  <a:pt x="68" y="513"/>
                </a:cubicBezTo>
                <a:cubicBezTo>
                  <a:pt x="54" y="513"/>
                  <a:pt x="41" y="524"/>
                  <a:pt x="38" y="537"/>
                </a:cubicBezTo>
                <a:cubicBezTo>
                  <a:pt x="17" y="539"/>
                  <a:pt x="0" y="557"/>
                  <a:pt x="0" y="579"/>
                </a:cubicBezTo>
                <a:cubicBezTo>
                  <a:pt x="0" y="602"/>
                  <a:pt x="19" y="621"/>
                  <a:pt x="42" y="621"/>
                </a:cubicBezTo>
                <a:cubicBezTo>
                  <a:pt x="48" y="621"/>
                  <a:pt x="54" y="620"/>
                  <a:pt x="59" y="617"/>
                </a:cubicBezTo>
                <a:cubicBezTo>
                  <a:pt x="63" y="631"/>
                  <a:pt x="76" y="642"/>
                  <a:pt x="92" y="642"/>
                </a:cubicBezTo>
                <a:cubicBezTo>
                  <a:pt x="98" y="642"/>
                  <a:pt x="104" y="640"/>
                  <a:pt x="110" y="637"/>
                </a:cubicBezTo>
                <a:cubicBezTo>
                  <a:pt x="119" y="641"/>
                  <a:pt x="130" y="644"/>
                  <a:pt x="142" y="645"/>
                </a:cubicBezTo>
                <a:cubicBezTo>
                  <a:pt x="163" y="671"/>
                  <a:pt x="193" y="697"/>
                  <a:pt x="215" y="713"/>
                </a:cubicBezTo>
                <a:cubicBezTo>
                  <a:pt x="220" y="721"/>
                  <a:pt x="219" y="719"/>
                  <a:pt x="216" y="713"/>
                </a:cubicBezTo>
                <a:cubicBezTo>
                  <a:pt x="224" y="719"/>
                  <a:pt x="231" y="723"/>
                  <a:pt x="237" y="726"/>
                </a:cubicBezTo>
                <a:cubicBezTo>
                  <a:pt x="253" y="734"/>
                  <a:pt x="267" y="747"/>
                  <a:pt x="276" y="757"/>
                </a:cubicBezTo>
                <a:cubicBezTo>
                  <a:pt x="263" y="865"/>
                  <a:pt x="271" y="936"/>
                  <a:pt x="271" y="936"/>
                </a:cubicBezTo>
                <a:cubicBezTo>
                  <a:pt x="387" y="936"/>
                  <a:pt x="387" y="936"/>
                  <a:pt x="387" y="936"/>
                </a:cubicBezTo>
                <a:cubicBezTo>
                  <a:pt x="387" y="936"/>
                  <a:pt x="333" y="827"/>
                  <a:pt x="340" y="719"/>
                </a:cubicBezTo>
                <a:cubicBezTo>
                  <a:pt x="345" y="627"/>
                  <a:pt x="411" y="537"/>
                  <a:pt x="440" y="465"/>
                </a:cubicBezTo>
                <a:cubicBezTo>
                  <a:pt x="471" y="453"/>
                  <a:pt x="497" y="435"/>
                  <a:pt x="519" y="412"/>
                </a:cubicBezTo>
                <a:cubicBezTo>
                  <a:pt x="535" y="422"/>
                  <a:pt x="554" y="428"/>
                  <a:pt x="575" y="428"/>
                </a:cubicBezTo>
                <a:cubicBezTo>
                  <a:pt x="633" y="428"/>
                  <a:pt x="680" y="381"/>
                  <a:pt x="680" y="323"/>
                </a:cubicBezTo>
                <a:cubicBezTo>
                  <a:pt x="680" y="301"/>
                  <a:pt x="673" y="281"/>
                  <a:pt x="662" y="264"/>
                </a:cubicBezTo>
                <a:close/>
                <a:moveTo>
                  <a:pt x="153" y="645"/>
                </a:moveTo>
                <a:cubicBezTo>
                  <a:pt x="161" y="644"/>
                  <a:pt x="169" y="642"/>
                  <a:pt x="176" y="639"/>
                </a:cubicBezTo>
                <a:cubicBezTo>
                  <a:pt x="176" y="653"/>
                  <a:pt x="178" y="664"/>
                  <a:pt x="178" y="669"/>
                </a:cubicBezTo>
                <a:cubicBezTo>
                  <a:pt x="168" y="661"/>
                  <a:pt x="160" y="652"/>
                  <a:pt x="153" y="645"/>
                </a:cubicBezTo>
                <a:close/>
                <a:moveTo>
                  <a:pt x="350" y="571"/>
                </a:moveTo>
                <a:cubicBezTo>
                  <a:pt x="350" y="571"/>
                  <a:pt x="358" y="522"/>
                  <a:pt x="358" y="477"/>
                </a:cubicBezTo>
                <a:cubicBezTo>
                  <a:pt x="362" y="477"/>
                  <a:pt x="366" y="477"/>
                  <a:pt x="369" y="477"/>
                </a:cubicBezTo>
                <a:cubicBezTo>
                  <a:pt x="380" y="477"/>
                  <a:pt x="391" y="477"/>
                  <a:pt x="402" y="475"/>
                </a:cubicBezTo>
                <a:cubicBezTo>
                  <a:pt x="387" y="510"/>
                  <a:pt x="366" y="555"/>
                  <a:pt x="350" y="5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微软雅黑" panose="020B0503020204020204" pitchFamily="34" charset="-122"/>
            </a:endParaRPr>
          </a:p>
        </p:txBody>
      </p:sp>
      <p:sp>
        <p:nvSpPr>
          <p:cNvPr id="249" name="Freeform 20"/>
          <p:cNvSpPr>
            <a:spLocks noEditPoints="1"/>
          </p:cNvSpPr>
          <p:nvPr/>
        </p:nvSpPr>
        <p:spPr bwMode="auto">
          <a:xfrm>
            <a:off x="15624975" y="4647801"/>
            <a:ext cx="6625366" cy="9112759"/>
          </a:xfrm>
          <a:custGeom>
            <a:avLst/>
            <a:gdLst>
              <a:gd name="T0" fmla="*/ 665 w 680"/>
              <a:gd name="T1" fmla="*/ 247 h 936"/>
              <a:gd name="T2" fmla="*/ 596 w 680"/>
              <a:gd name="T3" fmla="*/ 194 h 936"/>
              <a:gd name="T4" fmla="*/ 532 w 680"/>
              <a:gd name="T5" fmla="*/ 128 h 936"/>
              <a:gd name="T6" fmla="*/ 460 w 680"/>
              <a:gd name="T7" fmla="*/ 62 h 936"/>
              <a:gd name="T8" fmla="*/ 259 w 680"/>
              <a:gd name="T9" fmla="*/ 100 h 936"/>
              <a:gd name="T10" fmla="*/ 202 w 680"/>
              <a:gd name="T11" fmla="*/ 151 h 936"/>
              <a:gd name="T12" fmla="*/ 100 w 680"/>
              <a:gd name="T13" fmla="*/ 207 h 936"/>
              <a:gd name="T14" fmla="*/ 110 w 680"/>
              <a:gd name="T15" fmla="*/ 417 h 936"/>
              <a:gd name="T16" fmla="*/ 235 w 680"/>
              <a:gd name="T17" fmla="*/ 469 h 936"/>
              <a:gd name="T18" fmla="*/ 319 w 680"/>
              <a:gd name="T19" fmla="*/ 471 h 936"/>
              <a:gd name="T20" fmla="*/ 280 w 680"/>
              <a:gd name="T21" fmla="*/ 727 h 936"/>
              <a:gd name="T22" fmla="*/ 186 w 680"/>
              <a:gd name="T23" fmla="*/ 634 h 936"/>
              <a:gd name="T24" fmla="*/ 227 w 680"/>
              <a:gd name="T25" fmla="*/ 625 h 936"/>
              <a:gd name="T26" fmla="*/ 262 w 680"/>
              <a:gd name="T27" fmla="*/ 560 h 936"/>
              <a:gd name="T28" fmla="*/ 241 w 680"/>
              <a:gd name="T29" fmla="*/ 531 h 936"/>
              <a:gd name="T30" fmla="*/ 209 w 680"/>
              <a:gd name="T31" fmla="*/ 512 h 936"/>
              <a:gd name="T32" fmla="*/ 184 w 680"/>
              <a:gd name="T33" fmla="*/ 480 h 936"/>
              <a:gd name="T34" fmla="*/ 143 w 680"/>
              <a:gd name="T35" fmla="*/ 455 h 936"/>
              <a:gd name="T36" fmla="*/ 100 w 680"/>
              <a:gd name="T37" fmla="*/ 495 h 936"/>
              <a:gd name="T38" fmla="*/ 68 w 680"/>
              <a:gd name="T39" fmla="*/ 513 h 936"/>
              <a:gd name="T40" fmla="*/ 0 w 680"/>
              <a:gd name="T41" fmla="*/ 579 h 936"/>
              <a:gd name="T42" fmla="*/ 59 w 680"/>
              <a:gd name="T43" fmla="*/ 617 h 936"/>
              <a:gd name="T44" fmla="*/ 110 w 680"/>
              <a:gd name="T45" fmla="*/ 637 h 936"/>
              <a:gd name="T46" fmla="*/ 215 w 680"/>
              <a:gd name="T47" fmla="*/ 713 h 936"/>
              <a:gd name="T48" fmla="*/ 237 w 680"/>
              <a:gd name="T49" fmla="*/ 726 h 936"/>
              <a:gd name="T50" fmla="*/ 271 w 680"/>
              <a:gd name="T51" fmla="*/ 936 h 936"/>
              <a:gd name="T52" fmla="*/ 340 w 680"/>
              <a:gd name="T53" fmla="*/ 719 h 936"/>
              <a:gd name="T54" fmla="*/ 519 w 680"/>
              <a:gd name="T55" fmla="*/ 412 h 936"/>
              <a:gd name="T56" fmla="*/ 680 w 680"/>
              <a:gd name="T57" fmla="*/ 323 h 936"/>
              <a:gd name="T58" fmla="*/ 153 w 680"/>
              <a:gd name="T59" fmla="*/ 645 h 936"/>
              <a:gd name="T60" fmla="*/ 178 w 680"/>
              <a:gd name="T61" fmla="*/ 669 h 936"/>
              <a:gd name="T62" fmla="*/ 350 w 680"/>
              <a:gd name="T63" fmla="*/ 571 h 936"/>
              <a:gd name="T64" fmla="*/ 369 w 680"/>
              <a:gd name="T65" fmla="*/ 477 h 936"/>
              <a:gd name="T66" fmla="*/ 350 w 680"/>
              <a:gd name="T67" fmla="*/ 571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936">
                <a:moveTo>
                  <a:pt x="662" y="264"/>
                </a:moveTo>
                <a:cubicBezTo>
                  <a:pt x="664" y="259"/>
                  <a:pt x="665" y="253"/>
                  <a:pt x="665" y="247"/>
                </a:cubicBezTo>
                <a:cubicBezTo>
                  <a:pt x="665" y="217"/>
                  <a:pt x="640" y="192"/>
                  <a:pt x="610" y="192"/>
                </a:cubicBezTo>
                <a:cubicBezTo>
                  <a:pt x="605" y="192"/>
                  <a:pt x="600" y="193"/>
                  <a:pt x="596" y="194"/>
                </a:cubicBezTo>
                <a:cubicBezTo>
                  <a:pt x="582" y="169"/>
                  <a:pt x="558" y="151"/>
                  <a:pt x="530" y="144"/>
                </a:cubicBezTo>
                <a:cubicBezTo>
                  <a:pt x="531" y="138"/>
                  <a:pt x="532" y="133"/>
                  <a:pt x="532" y="128"/>
                </a:cubicBezTo>
                <a:cubicBezTo>
                  <a:pt x="532" y="91"/>
                  <a:pt x="502" y="62"/>
                  <a:pt x="466" y="62"/>
                </a:cubicBezTo>
                <a:cubicBezTo>
                  <a:pt x="464" y="62"/>
                  <a:pt x="462" y="62"/>
                  <a:pt x="460" y="62"/>
                </a:cubicBezTo>
                <a:cubicBezTo>
                  <a:pt x="444" y="25"/>
                  <a:pt x="407" y="0"/>
                  <a:pt x="364" y="0"/>
                </a:cubicBezTo>
                <a:cubicBezTo>
                  <a:pt x="308" y="0"/>
                  <a:pt x="262" y="44"/>
                  <a:pt x="259" y="100"/>
                </a:cubicBezTo>
                <a:cubicBezTo>
                  <a:pt x="258" y="100"/>
                  <a:pt x="258" y="100"/>
                  <a:pt x="257" y="100"/>
                </a:cubicBezTo>
                <a:cubicBezTo>
                  <a:pt x="227" y="100"/>
                  <a:pt x="204" y="123"/>
                  <a:pt x="202" y="151"/>
                </a:cubicBezTo>
                <a:cubicBezTo>
                  <a:pt x="194" y="148"/>
                  <a:pt x="185" y="147"/>
                  <a:pt x="176" y="147"/>
                </a:cubicBezTo>
                <a:cubicBezTo>
                  <a:pt x="139" y="147"/>
                  <a:pt x="108" y="172"/>
                  <a:pt x="100" y="207"/>
                </a:cubicBezTo>
                <a:cubicBezTo>
                  <a:pt x="47" y="211"/>
                  <a:pt x="4" y="256"/>
                  <a:pt x="4" y="311"/>
                </a:cubicBezTo>
                <a:cubicBezTo>
                  <a:pt x="4" y="369"/>
                  <a:pt x="52" y="417"/>
                  <a:pt x="110" y="417"/>
                </a:cubicBezTo>
                <a:cubicBezTo>
                  <a:pt x="125" y="417"/>
                  <a:pt x="139" y="413"/>
                  <a:pt x="152" y="408"/>
                </a:cubicBezTo>
                <a:cubicBezTo>
                  <a:pt x="163" y="443"/>
                  <a:pt x="196" y="469"/>
                  <a:pt x="235" y="469"/>
                </a:cubicBezTo>
                <a:cubicBezTo>
                  <a:pt x="251" y="469"/>
                  <a:pt x="266" y="464"/>
                  <a:pt x="279" y="456"/>
                </a:cubicBezTo>
                <a:cubicBezTo>
                  <a:pt x="292" y="463"/>
                  <a:pt x="305" y="467"/>
                  <a:pt x="319" y="471"/>
                </a:cubicBezTo>
                <a:cubicBezTo>
                  <a:pt x="322" y="490"/>
                  <a:pt x="320" y="535"/>
                  <a:pt x="297" y="636"/>
                </a:cubicBezTo>
                <a:cubicBezTo>
                  <a:pt x="289" y="668"/>
                  <a:pt x="284" y="698"/>
                  <a:pt x="280" y="727"/>
                </a:cubicBezTo>
                <a:cubicBezTo>
                  <a:pt x="248" y="715"/>
                  <a:pt x="222" y="701"/>
                  <a:pt x="201" y="686"/>
                </a:cubicBezTo>
                <a:cubicBezTo>
                  <a:pt x="192" y="669"/>
                  <a:pt x="188" y="651"/>
                  <a:pt x="186" y="634"/>
                </a:cubicBezTo>
                <a:cubicBezTo>
                  <a:pt x="193" y="630"/>
                  <a:pt x="199" y="625"/>
                  <a:pt x="205" y="619"/>
                </a:cubicBezTo>
                <a:cubicBezTo>
                  <a:pt x="211" y="623"/>
                  <a:pt x="219" y="625"/>
                  <a:pt x="227" y="625"/>
                </a:cubicBezTo>
                <a:cubicBezTo>
                  <a:pt x="250" y="625"/>
                  <a:pt x="269" y="607"/>
                  <a:pt x="269" y="584"/>
                </a:cubicBezTo>
                <a:cubicBezTo>
                  <a:pt x="269" y="575"/>
                  <a:pt x="266" y="567"/>
                  <a:pt x="262" y="560"/>
                </a:cubicBezTo>
                <a:cubicBezTo>
                  <a:pt x="263" y="558"/>
                  <a:pt x="263" y="556"/>
                  <a:pt x="263" y="553"/>
                </a:cubicBezTo>
                <a:cubicBezTo>
                  <a:pt x="263" y="541"/>
                  <a:pt x="253" y="531"/>
                  <a:pt x="241" y="531"/>
                </a:cubicBezTo>
                <a:cubicBezTo>
                  <a:pt x="239" y="531"/>
                  <a:pt x="237" y="532"/>
                  <a:pt x="236" y="532"/>
                </a:cubicBezTo>
                <a:cubicBezTo>
                  <a:pt x="230" y="522"/>
                  <a:pt x="220" y="515"/>
                  <a:pt x="209" y="512"/>
                </a:cubicBezTo>
                <a:cubicBezTo>
                  <a:pt x="210" y="510"/>
                  <a:pt x="210" y="508"/>
                  <a:pt x="210" y="506"/>
                </a:cubicBezTo>
                <a:cubicBezTo>
                  <a:pt x="210" y="491"/>
                  <a:pt x="198" y="480"/>
                  <a:pt x="184" y="480"/>
                </a:cubicBezTo>
                <a:cubicBezTo>
                  <a:pt x="183" y="480"/>
                  <a:pt x="182" y="480"/>
                  <a:pt x="182" y="480"/>
                </a:cubicBezTo>
                <a:cubicBezTo>
                  <a:pt x="175" y="465"/>
                  <a:pt x="160" y="455"/>
                  <a:pt x="143" y="455"/>
                </a:cubicBezTo>
                <a:cubicBezTo>
                  <a:pt x="121" y="455"/>
                  <a:pt x="103" y="473"/>
                  <a:pt x="102" y="495"/>
                </a:cubicBezTo>
                <a:cubicBezTo>
                  <a:pt x="101" y="495"/>
                  <a:pt x="101" y="495"/>
                  <a:pt x="100" y="495"/>
                </a:cubicBezTo>
                <a:cubicBezTo>
                  <a:pt x="89" y="495"/>
                  <a:pt x="79" y="504"/>
                  <a:pt x="79" y="515"/>
                </a:cubicBezTo>
                <a:cubicBezTo>
                  <a:pt x="76" y="514"/>
                  <a:pt x="72" y="513"/>
                  <a:pt x="68" y="513"/>
                </a:cubicBezTo>
                <a:cubicBezTo>
                  <a:pt x="54" y="513"/>
                  <a:pt x="41" y="524"/>
                  <a:pt x="38" y="537"/>
                </a:cubicBezTo>
                <a:cubicBezTo>
                  <a:pt x="17" y="539"/>
                  <a:pt x="0" y="557"/>
                  <a:pt x="0" y="579"/>
                </a:cubicBezTo>
                <a:cubicBezTo>
                  <a:pt x="0" y="602"/>
                  <a:pt x="19" y="621"/>
                  <a:pt x="42" y="621"/>
                </a:cubicBezTo>
                <a:cubicBezTo>
                  <a:pt x="48" y="621"/>
                  <a:pt x="54" y="620"/>
                  <a:pt x="59" y="617"/>
                </a:cubicBezTo>
                <a:cubicBezTo>
                  <a:pt x="63" y="631"/>
                  <a:pt x="76" y="642"/>
                  <a:pt x="92" y="642"/>
                </a:cubicBezTo>
                <a:cubicBezTo>
                  <a:pt x="98" y="642"/>
                  <a:pt x="104" y="640"/>
                  <a:pt x="110" y="637"/>
                </a:cubicBezTo>
                <a:cubicBezTo>
                  <a:pt x="119" y="641"/>
                  <a:pt x="130" y="644"/>
                  <a:pt x="142" y="645"/>
                </a:cubicBezTo>
                <a:cubicBezTo>
                  <a:pt x="163" y="671"/>
                  <a:pt x="193" y="697"/>
                  <a:pt x="215" y="713"/>
                </a:cubicBezTo>
                <a:cubicBezTo>
                  <a:pt x="220" y="721"/>
                  <a:pt x="219" y="719"/>
                  <a:pt x="216" y="713"/>
                </a:cubicBezTo>
                <a:cubicBezTo>
                  <a:pt x="224" y="719"/>
                  <a:pt x="231" y="723"/>
                  <a:pt x="237" y="726"/>
                </a:cubicBezTo>
                <a:cubicBezTo>
                  <a:pt x="253" y="734"/>
                  <a:pt x="267" y="747"/>
                  <a:pt x="276" y="757"/>
                </a:cubicBezTo>
                <a:cubicBezTo>
                  <a:pt x="263" y="865"/>
                  <a:pt x="271" y="936"/>
                  <a:pt x="271" y="936"/>
                </a:cubicBezTo>
                <a:cubicBezTo>
                  <a:pt x="387" y="936"/>
                  <a:pt x="387" y="936"/>
                  <a:pt x="387" y="936"/>
                </a:cubicBezTo>
                <a:cubicBezTo>
                  <a:pt x="387" y="936"/>
                  <a:pt x="333" y="827"/>
                  <a:pt x="340" y="719"/>
                </a:cubicBezTo>
                <a:cubicBezTo>
                  <a:pt x="345" y="627"/>
                  <a:pt x="411" y="537"/>
                  <a:pt x="440" y="465"/>
                </a:cubicBezTo>
                <a:cubicBezTo>
                  <a:pt x="471" y="453"/>
                  <a:pt x="497" y="435"/>
                  <a:pt x="519" y="412"/>
                </a:cubicBezTo>
                <a:cubicBezTo>
                  <a:pt x="535" y="422"/>
                  <a:pt x="554" y="428"/>
                  <a:pt x="575" y="428"/>
                </a:cubicBezTo>
                <a:cubicBezTo>
                  <a:pt x="633" y="428"/>
                  <a:pt x="680" y="381"/>
                  <a:pt x="680" y="323"/>
                </a:cubicBezTo>
                <a:cubicBezTo>
                  <a:pt x="680" y="301"/>
                  <a:pt x="673" y="281"/>
                  <a:pt x="662" y="264"/>
                </a:cubicBezTo>
                <a:close/>
                <a:moveTo>
                  <a:pt x="153" y="645"/>
                </a:moveTo>
                <a:cubicBezTo>
                  <a:pt x="161" y="644"/>
                  <a:pt x="169" y="642"/>
                  <a:pt x="176" y="639"/>
                </a:cubicBezTo>
                <a:cubicBezTo>
                  <a:pt x="176" y="653"/>
                  <a:pt x="178" y="664"/>
                  <a:pt x="178" y="669"/>
                </a:cubicBezTo>
                <a:cubicBezTo>
                  <a:pt x="168" y="661"/>
                  <a:pt x="160" y="652"/>
                  <a:pt x="153" y="645"/>
                </a:cubicBezTo>
                <a:close/>
                <a:moveTo>
                  <a:pt x="350" y="571"/>
                </a:moveTo>
                <a:cubicBezTo>
                  <a:pt x="350" y="571"/>
                  <a:pt x="358" y="522"/>
                  <a:pt x="358" y="477"/>
                </a:cubicBezTo>
                <a:cubicBezTo>
                  <a:pt x="362" y="477"/>
                  <a:pt x="366" y="477"/>
                  <a:pt x="369" y="477"/>
                </a:cubicBezTo>
                <a:cubicBezTo>
                  <a:pt x="380" y="477"/>
                  <a:pt x="391" y="477"/>
                  <a:pt x="402" y="475"/>
                </a:cubicBezTo>
                <a:cubicBezTo>
                  <a:pt x="387" y="510"/>
                  <a:pt x="366" y="555"/>
                  <a:pt x="350" y="5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微软雅黑" panose="020B0503020204020204" pitchFamily="34" charset="-122"/>
            </a:endParaRPr>
          </a:p>
        </p:txBody>
      </p:sp>
      <p:sp>
        <p:nvSpPr>
          <p:cNvPr id="250" name="Content Placeholder 2"/>
          <p:cNvSpPr txBox="1">
            <a:spLocks/>
          </p:cNvSpPr>
          <p:nvPr/>
        </p:nvSpPr>
        <p:spPr bwMode="auto">
          <a:xfrm>
            <a:off x="5546739" y="9543047"/>
            <a:ext cx="2141933" cy="1231106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7400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18%</a:t>
            </a:r>
          </a:p>
        </p:txBody>
      </p:sp>
      <p:sp>
        <p:nvSpPr>
          <p:cNvPr id="251" name="Content Placeholder 2"/>
          <p:cNvSpPr txBox="1">
            <a:spLocks/>
          </p:cNvSpPr>
          <p:nvPr/>
        </p:nvSpPr>
        <p:spPr bwMode="auto">
          <a:xfrm>
            <a:off x="10844521" y="8540455"/>
            <a:ext cx="2698176" cy="1231106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7400" dirty="0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200%</a:t>
            </a:r>
            <a:endParaRPr lang="en-US" sz="74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52" name="Content Placeholder 2"/>
          <p:cNvSpPr txBox="1">
            <a:spLocks/>
          </p:cNvSpPr>
          <p:nvPr/>
        </p:nvSpPr>
        <p:spPr bwMode="auto">
          <a:xfrm>
            <a:off x="17210140" y="6439786"/>
            <a:ext cx="4092788" cy="1862048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1500" dirty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5</a:t>
            </a:r>
            <a:r>
              <a:rPr lang="en-US" sz="11500" dirty="0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00%</a:t>
            </a:r>
            <a:endParaRPr lang="en-US" sz="115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666921" y="348518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问题描述</a:t>
            </a:r>
            <a:endParaRPr lang="id-ID" sz="4000" b="1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621176" y="3980441"/>
            <a:ext cx="3284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资源分配</a:t>
            </a:r>
            <a:endParaRPr lang="id-ID" sz="5400" b="1" dirty="0">
              <a:solidFill>
                <a:schemeClr val="accent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581455" y="4030166"/>
            <a:ext cx="6723855" cy="164349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800" dirty="0"/>
              <a:t>某厂根据计划安排，拟将</a:t>
            </a:r>
            <a:r>
              <a:rPr lang="en-US" altLang="zh-CN" sz="2800" i="1" dirty="0"/>
              <a:t>n</a:t>
            </a:r>
            <a:r>
              <a:rPr lang="zh-CN" altLang="zh-CN" sz="2800" dirty="0"/>
              <a:t>台相同的设备分配给</a:t>
            </a:r>
            <a:r>
              <a:rPr lang="en-US" altLang="zh-CN" sz="2800" i="1" dirty="0"/>
              <a:t>m</a:t>
            </a:r>
            <a:r>
              <a:rPr lang="zh-CN" altLang="zh-CN" sz="2800" dirty="0"/>
              <a:t>个车间，各车间获得这种设备后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可以为国家提供盈利</a:t>
            </a:r>
            <a:r>
              <a:rPr lang="en-US" altLang="zh-CN" sz="2800" i="1" dirty="0"/>
              <a:t>C</a:t>
            </a:r>
            <a:r>
              <a:rPr lang="en-US" altLang="zh-CN" sz="2800" i="1" baseline="-25000" dirty="0"/>
              <a:t>i </a:t>
            </a:r>
            <a:r>
              <a:rPr lang="en-US" altLang="zh-CN" sz="2800" i="1" baseline="-25000" dirty="0" smtClean="0"/>
              <a:t>j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</a:t>
            </a:r>
            <a:r>
              <a:rPr lang="zh-CN" altLang="zh-CN" sz="2800" dirty="0"/>
              <a:t>台</a:t>
            </a:r>
            <a:r>
              <a:rPr lang="zh-CN" altLang="zh-CN" sz="2800" dirty="0" smtClean="0"/>
              <a:t>设备</a:t>
            </a:r>
            <a:endParaRPr lang="en-US" sz="28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556950" y="5407972"/>
            <a:ext cx="10060086" cy="1169515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800" dirty="0" smtClean="0"/>
              <a:t>提供给</a:t>
            </a:r>
            <a:r>
              <a:rPr lang="en-US" altLang="zh-CN" sz="2800" dirty="0"/>
              <a:t>j</a:t>
            </a:r>
            <a:r>
              <a:rPr lang="zh-CN" altLang="zh-CN" sz="2800" dirty="0"/>
              <a:t>号车间将得到</a:t>
            </a:r>
            <a:r>
              <a:rPr lang="zh-CN" altLang="zh-CN" sz="2800" dirty="0" smtClean="0"/>
              <a:t>的利润</a:t>
            </a:r>
            <a:r>
              <a:rPr lang="zh-CN" altLang="zh-CN" sz="2800" dirty="0"/>
              <a:t>，</a:t>
            </a:r>
            <a:r>
              <a:rPr lang="en-US" altLang="zh-CN" sz="2800" dirty="0"/>
              <a:t>1</a:t>
            </a:r>
            <a:r>
              <a:rPr lang="zh-CN" altLang="zh-CN" sz="2800" dirty="0"/>
              <a:t>≤</a:t>
            </a:r>
            <a:r>
              <a:rPr lang="en-US" altLang="zh-CN" sz="2800" dirty="0" err="1"/>
              <a:t>i</a:t>
            </a:r>
            <a:r>
              <a:rPr lang="zh-CN" altLang="zh-CN" sz="2800" dirty="0"/>
              <a:t>≤</a:t>
            </a:r>
            <a:r>
              <a:rPr lang="en-US" altLang="zh-CN" sz="2800" i="1" dirty="0"/>
              <a:t>n</a:t>
            </a:r>
            <a:r>
              <a:rPr lang="zh-CN" altLang="zh-CN" sz="2800" dirty="0"/>
              <a:t>，</a:t>
            </a:r>
            <a:r>
              <a:rPr lang="en-US" altLang="zh-CN" sz="2800" dirty="0"/>
              <a:t>1</a:t>
            </a:r>
            <a:r>
              <a:rPr lang="zh-CN" altLang="zh-CN" sz="2800" dirty="0"/>
              <a:t>≤</a:t>
            </a:r>
            <a:r>
              <a:rPr lang="en-US" altLang="zh-CN" sz="2800" dirty="0"/>
              <a:t>j</a:t>
            </a:r>
            <a:r>
              <a:rPr lang="zh-CN" altLang="zh-CN" sz="2800" dirty="0"/>
              <a:t>≤</a:t>
            </a:r>
            <a:r>
              <a:rPr lang="en-US" altLang="zh-CN" sz="2800" i="1" dirty="0"/>
              <a:t>m</a:t>
            </a:r>
            <a:r>
              <a:rPr lang="en-US" altLang="zh-CN" sz="2800" dirty="0"/>
              <a:t>) </a:t>
            </a:r>
            <a:r>
              <a:rPr lang="zh-CN" altLang="zh-CN" sz="2800" dirty="0"/>
              <a:t>。问如何分配，才使国家得到最大的盈利？</a:t>
            </a:r>
            <a:endParaRPr lang="en-US" altLang="zh-CN" sz="28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008975" y="483017"/>
            <a:ext cx="12359700" cy="2079087"/>
            <a:chOff x="5988388" y="483017"/>
            <a:chExt cx="12359700" cy="2079087"/>
          </a:xfrm>
        </p:grpSpPr>
        <p:sp>
          <p:nvSpPr>
            <p:cNvPr id="25" name="TextBox 24"/>
            <p:cNvSpPr txBox="1"/>
            <p:nvPr/>
          </p:nvSpPr>
          <p:spPr>
            <a:xfrm>
              <a:off x="5988388" y="483017"/>
              <a:ext cx="12359700" cy="1323421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8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资源分配</a:t>
              </a:r>
              <a:endParaRPr lang="id-ID" sz="8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7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93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992830" y="483017"/>
            <a:ext cx="8392005" cy="2079087"/>
            <a:chOff x="7972243" y="483017"/>
            <a:chExt cx="8392005" cy="2079087"/>
          </a:xfrm>
        </p:grpSpPr>
        <p:sp>
          <p:nvSpPr>
            <p:cNvPr id="34" name="TextBox 33"/>
            <p:cNvSpPr txBox="1"/>
            <p:nvPr/>
          </p:nvSpPr>
          <p:spPr>
            <a:xfrm>
              <a:off x="7972243" y="483017"/>
              <a:ext cx="8392005" cy="1323421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zh-CN" altLang="en-US" sz="8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动态规划数据规模</a:t>
              </a:r>
              <a:endParaRPr lang="id-ID" sz="8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82" y="1507693"/>
            <a:ext cx="16832817" cy="2759507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14710381" y="8225754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当</a:t>
            </a:r>
            <a:r>
              <a:rPr lang="en-US" altLang="zh-CN" sz="4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N,M</a:t>
            </a:r>
            <a:r>
              <a:rPr lang="zh-CN" altLang="en-US" sz="4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过大时会报错如下：</a:t>
            </a:r>
            <a:endParaRPr lang="en-US" altLang="zh-CN" sz="48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9799" y="9670310"/>
            <a:ext cx="8716350" cy="1871307"/>
          </a:xfrm>
          <a:prstGeom prst="rect">
            <a:avLst/>
          </a:prstGeom>
        </p:spPr>
      </p:pic>
      <p:pic>
        <p:nvPicPr>
          <p:cNvPr id="9" name="图片 8" descr="D:\安装路径\QQinstall\document\1786425454\Image\C2C\VIC~}3({6WN(I${93]EBN%1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1" y="4476850"/>
            <a:ext cx="16148853" cy="9061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31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772189" y="3040419"/>
            <a:ext cx="2305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Analysis</a:t>
            </a:r>
            <a:endParaRPr lang="id-ID" sz="4000" b="1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26444" y="3535674"/>
            <a:ext cx="3284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如何优化</a:t>
            </a:r>
            <a:endParaRPr lang="id-ID" sz="6000" b="1" dirty="0">
              <a:solidFill>
                <a:schemeClr val="accent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45158" y="2926000"/>
            <a:ext cx="16182842" cy="347168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动态规划中使用了三个二维数组，分别是</a:t>
            </a:r>
            <a:r>
              <a:rPr lang="en-US" altLang="zh-CN" sz="4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C</a:t>
            </a:r>
            <a:r>
              <a:rPr lang="zh-CN" altLang="en-US" sz="4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，</a:t>
            </a:r>
            <a:r>
              <a:rPr lang="en-US" altLang="zh-CN" sz="4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</a:t>
            </a:r>
            <a:r>
              <a:rPr lang="zh-CN" altLang="en-US" sz="4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，</a:t>
            </a:r>
            <a:r>
              <a:rPr lang="en-US" altLang="zh-CN" sz="4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D</a:t>
            </a:r>
            <a:r>
              <a:rPr lang="zh-CN" altLang="en-US" sz="4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，当数据规模很大时，三个二位数组过大造成空间浪费，且算法效率太低，可以通过将</a:t>
            </a:r>
            <a:r>
              <a:rPr lang="en-US" altLang="zh-CN" sz="4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C</a:t>
            </a:r>
            <a:r>
              <a:rPr lang="zh-CN" altLang="en-US" sz="4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，</a:t>
            </a:r>
            <a:r>
              <a:rPr lang="en-US" altLang="zh-CN" sz="4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</a:t>
            </a:r>
            <a:r>
              <a:rPr lang="zh-CN" altLang="en-US" sz="4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，</a:t>
            </a:r>
            <a:r>
              <a:rPr lang="en-US" altLang="zh-CN" sz="4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D</a:t>
            </a:r>
            <a:r>
              <a:rPr lang="zh-CN" altLang="en-US" sz="4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优化成一维数组来达到空间优化。</a:t>
            </a:r>
            <a:endParaRPr lang="en-US" sz="48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45158" y="7517245"/>
            <a:ext cx="11970656" cy="11356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54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如何将</a:t>
            </a:r>
            <a:r>
              <a:rPr lang="en-US" altLang="zh-CN" sz="54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C</a:t>
            </a:r>
            <a:r>
              <a:rPr lang="zh-CN" altLang="en-US" sz="54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，</a:t>
            </a:r>
            <a:r>
              <a:rPr lang="en-US" altLang="zh-CN" sz="54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</a:t>
            </a:r>
            <a:r>
              <a:rPr lang="zh-CN" altLang="en-US" sz="54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，</a:t>
            </a:r>
            <a:r>
              <a:rPr lang="en-US" altLang="zh-CN" sz="54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D</a:t>
            </a:r>
            <a:r>
              <a:rPr lang="zh-CN" altLang="en-US" sz="54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优化成一维数组呢？</a:t>
            </a:r>
            <a:r>
              <a:rPr lang="en-US" sz="54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 </a:t>
            </a:r>
            <a:endParaRPr lang="en-US" sz="5400" b="1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18752" y="483017"/>
            <a:ext cx="6340161" cy="132342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动态规划优化</a:t>
            </a:r>
            <a:endParaRPr lang="id-ID" sz="8000" b="1" dirty="0">
              <a:solidFill>
                <a:schemeClr val="tx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8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6008975" y="483017"/>
            <a:ext cx="12359700" cy="132342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如何优化？</a:t>
            </a:r>
            <a:endParaRPr lang="id-ID" sz="8000" b="1" dirty="0">
              <a:solidFill>
                <a:schemeClr val="tx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465605"/>
              </p:ext>
            </p:extLst>
          </p:nvPr>
        </p:nvGraphicFramePr>
        <p:xfrm>
          <a:off x="2325186" y="2803161"/>
          <a:ext cx="9167058" cy="466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843"/>
                <a:gridCol w="1527843"/>
                <a:gridCol w="1527843"/>
                <a:gridCol w="1527843"/>
                <a:gridCol w="1527843"/>
                <a:gridCol w="1527843"/>
              </a:tblGrid>
              <a:tr h="777181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   j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7718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7718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7718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66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59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88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77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7718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94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78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89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7718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46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97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88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944245" y="2156833"/>
            <a:ext cx="792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C[</a:t>
            </a:r>
            <a:r>
              <a:rPr lang="en-US" altLang="zh-CN" dirty="0" err="1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][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j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]: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台设备分配给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j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号车间所获利润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90766"/>
              </p:ext>
            </p:extLst>
          </p:nvPr>
        </p:nvGraphicFramePr>
        <p:xfrm>
          <a:off x="12375602" y="2803165"/>
          <a:ext cx="9883506" cy="4707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251"/>
                <a:gridCol w="1647251"/>
                <a:gridCol w="1647251"/>
                <a:gridCol w="1647251"/>
                <a:gridCol w="1647251"/>
                <a:gridCol w="1647251"/>
              </a:tblGrid>
              <a:tr h="784651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   j</a:t>
                      </a:r>
                      <a:r>
                        <a:rPr lang="en-US" altLang="zh-CN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8465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8465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8465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66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68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8465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94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127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158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172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8465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94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155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217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228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188825" y="2069771"/>
            <a:ext cx="844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V[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][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]: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台设备分配给前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j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个车间所获利润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8272" y="7799295"/>
            <a:ext cx="13290946" cy="1005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altLang="zh-CN" sz="5400" b="1" dirty="0">
                <a:latin typeface="微软雅黑" panose="020B0503020204020204" pitchFamily="34" charset="-122"/>
                <a:cs typeface="Aparajita" panose="020B0604020202020204" pitchFamily="34" charset="0"/>
              </a:rPr>
              <a:t>V[</a:t>
            </a:r>
            <a:r>
              <a:rPr lang="en-US" altLang="zh-CN" sz="5400" b="1" dirty="0" err="1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5400" b="1" dirty="0">
                <a:latin typeface="微软雅黑" panose="020B0503020204020204" pitchFamily="34" charset="-122"/>
                <a:cs typeface="Aparajita" panose="020B0604020202020204" pitchFamily="34" charset="0"/>
              </a:rPr>
              <a:t>][j]=max{V[</a:t>
            </a:r>
            <a:r>
              <a:rPr lang="en-US" altLang="zh-CN" sz="5400" b="1" dirty="0" err="1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5400" b="1" dirty="0">
                <a:latin typeface="微软雅黑" panose="020B0503020204020204" pitchFamily="34" charset="-122"/>
                <a:cs typeface="Aparajita" panose="020B0604020202020204" pitchFamily="34" charset="0"/>
              </a:rPr>
              <a:t>][j],V[k][j-1]+C[</a:t>
            </a:r>
            <a:r>
              <a:rPr lang="en-US" altLang="zh-CN" sz="5400" b="1" dirty="0" err="1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5400" b="1" dirty="0">
                <a:latin typeface="微软雅黑" panose="020B0503020204020204" pitchFamily="34" charset="-122"/>
                <a:cs typeface="Aparajita" panose="020B0604020202020204" pitchFamily="34" charset="0"/>
              </a:rPr>
              <a:t>-k][j]}</a:t>
            </a:r>
          </a:p>
        </p:txBody>
      </p:sp>
      <p:sp>
        <p:nvSpPr>
          <p:cNvPr id="12" name="TextBox 68"/>
          <p:cNvSpPr txBox="1"/>
          <p:nvPr/>
        </p:nvSpPr>
        <p:spPr>
          <a:xfrm>
            <a:off x="1" y="9083310"/>
            <a:ext cx="11633200" cy="3294712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观察递推式，计算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V[</a:t>
            </a:r>
            <a:r>
              <a:rPr lang="en-US" altLang="zh-CN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][j]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时，我们只用到了</a:t>
            </a:r>
            <a:endParaRPr lang="en-US" altLang="zh-CN" sz="40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C[</a:t>
            </a:r>
            <a:r>
              <a:rPr lang="en-US" altLang="zh-CN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-k][j],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即当计算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表中第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j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列的值时，只需用到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C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表中第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j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列的数据，所以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C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表数据我们只需用一个大小为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N+1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的一</a:t>
            </a:r>
            <a:r>
              <a:rPr lang="zh-CN" altLang="en-US" sz="4000" dirty="0">
                <a:latin typeface="微软雅黑" panose="020B0503020204020204" pitchFamily="34" charset="-122"/>
                <a:cs typeface="Aparajita" panose="020B0604020202020204" pitchFamily="34" charset="0"/>
              </a:rPr>
              <a:t>维数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组即可。</a:t>
            </a:r>
            <a:endParaRPr lang="en-US" altLang="zh-CN" sz="40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15" name="TextBox 68"/>
          <p:cNvSpPr txBox="1"/>
          <p:nvPr/>
        </p:nvSpPr>
        <p:spPr>
          <a:xfrm>
            <a:off x="11633200" y="9134110"/>
            <a:ext cx="12789189" cy="3357293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计算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V[</a:t>
            </a:r>
            <a:r>
              <a:rPr lang="en-US" altLang="zh-CN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][j]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时，我们只用到了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V[k][j-1],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即当计算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表中第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j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列的值时，只需用到</a:t>
            </a:r>
            <a:r>
              <a:rPr lang="en-US" altLang="zh-CN" sz="4000" dirty="0">
                <a:latin typeface="微软雅黑" panose="020B0503020204020204" pitchFamily="34" charset="-122"/>
                <a:cs typeface="Aparajita" panose="020B0604020202020204" pitchFamily="34" charset="0"/>
              </a:rPr>
              <a:t>V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表中第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j-1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列的数据，所以</a:t>
            </a:r>
            <a:r>
              <a:rPr lang="en-US" altLang="zh-CN" sz="4000" dirty="0">
                <a:latin typeface="微软雅黑" panose="020B0503020204020204" pitchFamily="34" charset="-122"/>
                <a:cs typeface="Aparajita" panose="020B0604020202020204" pitchFamily="34" charset="0"/>
              </a:rPr>
              <a:t>V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表数据我们只需用一个大小为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N+1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的一</a:t>
            </a:r>
            <a:r>
              <a:rPr lang="zh-CN" altLang="en-US" sz="4000" dirty="0">
                <a:latin typeface="微软雅黑" panose="020B0503020204020204" pitchFamily="34" charset="-122"/>
                <a:cs typeface="Aparajita" panose="020B0604020202020204" pitchFamily="34" charset="0"/>
              </a:rPr>
              <a:t>维数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组即可。</a:t>
            </a:r>
            <a:endParaRPr lang="en-US" altLang="zh-CN" sz="40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注意：为避免数据覆盖丢失，</a:t>
            </a:r>
            <a:r>
              <a:rPr lang="en-US" altLang="zh-CN" sz="4000" b="1" dirty="0" smtClean="0">
                <a:solidFill>
                  <a:srgbClr val="FF0000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j</a:t>
            </a:r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应该是 </a:t>
            </a:r>
            <a:r>
              <a:rPr lang="en-US" altLang="zh-CN" sz="4000" b="1" dirty="0" smtClean="0">
                <a:solidFill>
                  <a:srgbClr val="FF0000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N to 1</a:t>
            </a:r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！</a:t>
            </a:r>
            <a:endParaRPr lang="en-US" altLang="zh-CN" sz="4000" b="1" dirty="0" smtClean="0">
              <a:solidFill>
                <a:srgbClr val="FF0000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7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2"/>
          <p:cNvSpPr txBox="1"/>
          <p:nvPr/>
        </p:nvSpPr>
        <p:spPr>
          <a:xfrm>
            <a:off x="6008975" y="483017"/>
            <a:ext cx="12359700" cy="110797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压缩</a:t>
            </a:r>
            <a:r>
              <a:rPr lang="en-US" altLang="zh-CN" sz="66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D</a:t>
            </a:r>
            <a:r>
              <a:rPr lang="zh-CN" altLang="en-US" sz="66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矩阵</a:t>
            </a:r>
            <a:endParaRPr lang="id-ID" sz="6600" b="1" dirty="0">
              <a:solidFill>
                <a:schemeClr val="tx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13109"/>
              </p:ext>
            </p:extLst>
          </p:nvPr>
        </p:nvGraphicFramePr>
        <p:xfrm>
          <a:off x="1057764" y="2151813"/>
          <a:ext cx="726555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926"/>
                <a:gridCol w="1210926"/>
                <a:gridCol w="1210926"/>
                <a:gridCol w="1210926"/>
                <a:gridCol w="1210926"/>
                <a:gridCol w="1210926"/>
              </a:tblGrid>
              <a:tr h="632609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   j</a:t>
                      </a:r>
                      <a:r>
                        <a:rPr lang="en-US" altLang="zh-CN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3260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3260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3260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3260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3260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414164" y="1809895"/>
            <a:ext cx="12926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zh-CN" altLang="en-US" b="1" dirty="0" smtClean="0">
                <a:solidFill>
                  <a:srgbClr val="FF0000"/>
                </a:solidFill>
              </a:rPr>
              <a:t>矩阵是稀疏矩阵，可以将其压缩，存储为字符串形式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Temp=D[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][j],</a:t>
            </a:r>
            <a:r>
              <a:rPr lang="zh-CN" altLang="en-US" dirty="0" smtClean="0"/>
              <a:t>若数据可以跑到</a:t>
            </a:r>
            <a:r>
              <a:rPr lang="en-US" altLang="zh-CN" dirty="0" smtClean="0"/>
              <a:t>50000</a:t>
            </a:r>
            <a:r>
              <a:rPr lang="zh-CN" altLang="en-US" dirty="0" smtClean="0"/>
              <a:t>*</a:t>
            </a:r>
            <a:r>
              <a:rPr lang="en-US" altLang="zh-CN" dirty="0" smtClean="0"/>
              <a:t>50000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最大为</a:t>
            </a:r>
            <a:r>
              <a:rPr lang="en-US" altLang="zh-CN" dirty="0" smtClean="0"/>
              <a:t>50000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个数字，所以给每个数字预留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个字符的位置，</a:t>
            </a:r>
            <a:endParaRPr lang="en-US" altLang="zh-CN" dirty="0" smtClean="0"/>
          </a:p>
          <a:p>
            <a:r>
              <a:rPr lang="en-US" altLang="zh-CN" dirty="0" smtClean="0"/>
              <a:t>Temp&lt;=9</a:t>
            </a:r>
            <a:r>
              <a:rPr lang="zh-CN" altLang="en-US" dirty="0" smtClean="0"/>
              <a:t>，将数字</a:t>
            </a:r>
            <a:r>
              <a:rPr lang="en-US" altLang="zh-CN" dirty="0" smtClean="0"/>
              <a:t>1-9</a:t>
            </a:r>
            <a:r>
              <a:rPr lang="zh-CN" altLang="en-US" dirty="0" smtClean="0"/>
              <a:t>表示为字符 </a:t>
            </a:r>
            <a:r>
              <a:rPr lang="en-US" altLang="zh-CN" dirty="0" smtClean="0"/>
              <a:t>b-j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10&lt;=Temp&lt;=99,</a:t>
            </a:r>
            <a:r>
              <a:rPr lang="zh-CN" altLang="en-US" dirty="0" smtClean="0"/>
              <a:t>此时有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表示为字符</a:t>
            </a:r>
            <a:r>
              <a:rPr lang="en-US" altLang="zh-CN" dirty="0" smtClean="0"/>
              <a:t>X;</a:t>
            </a:r>
          </a:p>
          <a:p>
            <a:r>
              <a:rPr lang="en-US" altLang="zh-CN" dirty="0" smtClean="0"/>
              <a:t>100&lt;=Temp&lt;=999,</a:t>
            </a:r>
            <a:r>
              <a:rPr lang="zh-CN" altLang="en-US" dirty="0"/>
              <a:t>此时</a:t>
            </a:r>
            <a:r>
              <a:rPr lang="zh-CN" altLang="en-US" dirty="0" smtClean="0"/>
              <a:t>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en-US" dirty="0" smtClean="0"/>
              <a:t>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表示为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Y;</a:t>
            </a:r>
          </a:p>
          <a:p>
            <a:r>
              <a:rPr lang="en-US" altLang="zh-CN" dirty="0" smtClean="0"/>
              <a:t>1000&lt;=Temp&lt;=9999,</a:t>
            </a:r>
            <a:r>
              <a:rPr lang="zh-CN" altLang="en-US" dirty="0" smtClean="0"/>
              <a:t>此时有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表示为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10000&lt;=Temp&lt;=50000,</a:t>
            </a:r>
            <a:r>
              <a:rPr lang="zh-CN" altLang="en-US" dirty="0" smtClean="0"/>
              <a:t>此时将数字转为字符串表示即可。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9587346" y="6945397"/>
            <a:ext cx="12926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zh-CN" altLang="en-US" dirty="0" smtClean="0"/>
              <a:t>按列存储，一列存储为一个字符串；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435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2"/>
          <p:cNvSpPr txBox="1"/>
          <p:nvPr/>
        </p:nvSpPr>
        <p:spPr>
          <a:xfrm>
            <a:off x="6008975" y="483017"/>
            <a:ext cx="12359700" cy="110797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优化伪代码</a:t>
            </a:r>
            <a:endParaRPr lang="id-ID" sz="6600" b="1" dirty="0">
              <a:solidFill>
                <a:schemeClr val="tx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3" name="TextBox 68"/>
          <p:cNvSpPr txBox="1"/>
          <p:nvPr/>
        </p:nvSpPr>
        <p:spPr>
          <a:xfrm>
            <a:off x="1437799" y="2988140"/>
            <a:ext cx="12789189" cy="8802373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动态规划优化伪代码：</a:t>
            </a:r>
            <a:endParaRPr lang="en-US" altLang="zh-CN" sz="40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r>
              <a:rPr lang="en-US" altLang="zh-CN" sz="4000" dirty="0" smtClean="0"/>
              <a:t>For </a:t>
            </a:r>
            <a:r>
              <a:rPr lang="en-US" altLang="zh-CN" sz="4000" dirty="0" err="1"/>
              <a:t>i</a:t>
            </a:r>
            <a:r>
              <a:rPr lang="en-US" altLang="zh-CN" sz="4000" dirty="0"/>
              <a:t> 1 to m //m</a:t>
            </a:r>
            <a:r>
              <a:rPr lang="zh-CN" altLang="en-US" sz="4000" dirty="0"/>
              <a:t>为车间</a:t>
            </a:r>
            <a:r>
              <a:rPr lang="zh-CN" altLang="en-US" sz="4000" dirty="0" smtClean="0"/>
              <a:t>数</a:t>
            </a:r>
            <a:endParaRPr lang="en-US" altLang="zh-CN" sz="4000" dirty="0" smtClean="0"/>
          </a:p>
          <a:p>
            <a:r>
              <a:rPr lang="en-US" altLang="zh-CN" sz="4000" dirty="0" smtClean="0"/>
              <a:t>  For m 1 to n //</a:t>
            </a:r>
            <a:r>
              <a:rPr lang="zh-CN" altLang="en-US" sz="4000" dirty="0" smtClean="0"/>
              <a:t>生成一列利润</a:t>
            </a:r>
            <a:endParaRPr lang="en-US" altLang="zh-CN" sz="4000" dirty="0" smtClean="0"/>
          </a:p>
          <a:p>
            <a:r>
              <a:rPr lang="en-US" altLang="zh-CN" sz="4000" dirty="0" smtClean="0"/>
              <a:t>     C[m]=rand()%100</a:t>
            </a:r>
            <a:endParaRPr lang="zh-CN" altLang="en-US" sz="4000" dirty="0"/>
          </a:p>
          <a:p>
            <a:r>
              <a:rPr lang="zh-CN" altLang="en-US" sz="4000" dirty="0"/>
              <a:t>  </a:t>
            </a:r>
            <a:r>
              <a:rPr lang="en-US" altLang="zh-CN" sz="4000" dirty="0" smtClean="0"/>
              <a:t>For j</a:t>
            </a:r>
            <a:r>
              <a:rPr lang="en-US" altLang="zh-CN" sz="4000" dirty="0"/>
              <a:t>  </a:t>
            </a:r>
            <a:r>
              <a:rPr lang="en-US" altLang="zh-CN" sz="4000" dirty="0" smtClean="0"/>
              <a:t>n </a:t>
            </a:r>
            <a:r>
              <a:rPr lang="en-US" altLang="zh-CN" sz="4000" dirty="0"/>
              <a:t>to </a:t>
            </a:r>
            <a:r>
              <a:rPr lang="en-US" altLang="zh-CN" sz="4000" dirty="0" smtClean="0"/>
              <a:t>1  </a:t>
            </a:r>
            <a:r>
              <a:rPr lang="en-US" altLang="zh-CN" sz="4000" dirty="0"/>
              <a:t>//n</a:t>
            </a:r>
            <a:r>
              <a:rPr lang="zh-CN" altLang="en-US" sz="4000" dirty="0"/>
              <a:t>为设备</a:t>
            </a:r>
            <a:r>
              <a:rPr lang="zh-CN" altLang="en-US" sz="4000" dirty="0" smtClean="0"/>
              <a:t>数</a:t>
            </a:r>
            <a:endParaRPr lang="en-US" altLang="zh-CN" sz="4000" dirty="0" smtClean="0"/>
          </a:p>
          <a:p>
            <a:r>
              <a:rPr lang="en-US" altLang="zh-CN" sz="4000" dirty="0" smtClean="0"/>
              <a:t>    b=“” </a:t>
            </a:r>
            <a:r>
              <a:rPr lang="en-US" altLang="zh-CN" sz="4000" dirty="0" err="1" smtClean="0"/>
              <a:t>D_temp</a:t>
            </a:r>
            <a:r>
              <a:rPr lang="en-US" altLang="zh-CN" sz="4000" dirty="0" smtClean="0"/>
              <a:t>=0</a:t>
            </a:r>
          </a:p>
          <a:p>
            <a:r>
              <a:rPr lang="en-US" altLang="zh-CN" sz="4000" dirty="0" smtClean="0"/>
              <a:t>    For k 0 to </a:t>
            </a:r>
            <a:r>
              <a:rPr lang="en-US" altLang="zh-CN" sz="4000" dirty="0"/>
              <a:t>j</a:t>
            </a:r>
            <a:endParaRPr lang="en-US" altLang="zh-CN" sz="4000" dirty="0" smtClean="0"/>
          </a:p>
          <a:p>
            <a:r>
              <a:rPr lang="en-US" altLang="zh-CN" sz="4000" dirty="0"/>
              <a:t>      </a:t>
            </a:r>
            <a:r>
              <a:rPr lang="en-US" altLang="zh-CN" sz="4000" dirty="0" smtClean="0"/>
              <a:t>If </a:t>
            </a:r>
            <a:r>
              <a:rPr lang="en-US" altLang="zh-CN" sz="4000" dirty="0"/>
              <a:t>V[j</a:t>
            </a:r>
            <a:r>
              <a:rPr lang="en-US" altLang="zh-CN" sz="4000" dirty="0" smtClean="0"/>
              <a:t>]&lt; V[j-k</a:t>
            </a:r>
            <a:r>
              <a:rPr lang="en-US" altLang="zh-CN" sz="4000" dirty="0"/>
              <a:t>]+C[k</a:t>
            </a:r>
            <a:r>
              <a:rPr lang="en-US" altLang="zh-CN" sz="4000" dirty="0" smtClean="0"/>
              <a:t>]</a:t>
            </a:r>
            <a:r>
              <a:rPr lang="en-US" altLang="zh-CN" sz="4000" dirty="0"/>
              <a:t>  //</a:t>
            </a:r>
            <a:r>
              <a:rPr lang="zh-CN" altLang="en-US" sz="4000" dirty="0"/>
              <a:t>递归式</a:t>
            </a:r>
          </a:p>
          <a:p>
            <a:r>
              <a:rPr lang="zh-CN" altLang="en-US" sz="4000" dirty="0"/>
              <a:t>       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V[j] = V[j - k] + C[k] </a:t>
            </a:r>
            <a:r>
              <a:rPr lang="en-US" altLang="zh-CN" sz="4000" dirty="0" smtClean="0"/>
              <a:t>//</a:t>
            </a:r>
            <a:r>
              <a:rPr lang="zh-CN" altLang="en-US" sz="4000" dirty="0"/>
              <a:t>记下最大</a:t>
            </a:r>
            <a:r>
              <a:rPr lang="zh-CN" altLang="en-US" sz="4000" dirty="0" smtClean="0"/>
              <a:t>利润</a:t>
            </a:r>
            <a:endParaRPr lang="en-US" altLang="zh-CN" sz="4000" dirty="0"/>
          </a:p>
          <a:p>
            <a:r>
              <a:rPr lang="en-US" altLang="zh-CN" sz="4000" dirty="0"/>
              <a:t>       </a:t>
            </a:r>
            <a:r>
              <a:rPr lang="en-US" altLang="zh-CN" sz="4000" dirty="0" smtClean="0"/>
              <a:t> </a:t>
            </a:r>
            <a:r>
              <a:rPr lang="en-US" altLang="zh-CN" sz="4000" dirty="0" err="1" smtClean="0"/>
              <a:t>D_temp</a:t>
            </a:r>
            <a:r>
              <a:rPr lang="en-US" altLang="zh-CN" sz="4000" dirty="0" smtClean="0"/>
              <a:t>=k</a:t>
            </a:r>
          </a:p>
          <a:p>
            <a:r>
              <a:rPr lang="en-US" altLang="zh-CN" sz="4000" dirty="0" smtClean="0"/>
              <a:t>     b=“”</a:t>
            </a:r>
          </a:p>
          <a:p>
            <a:r>
              <a:rPr lang="en-US" altLang="zh-CN" sz="4000" dirty="0" smtClean="0"/>
              <a:t>     </a:t>
            </a:r>
            <a:r>
              <a:rPr lang="en-US" altLang="zh-CN" sz="4000" dirty="0" err="1" smtClean="0"/>
              <a:t>b.append</a:t>
            </a:r>
            <a:r>
              <a:rPr lang="en-US" altLang="zh-CN" sz="4000" dirty="0" smtClean="0"/>
              <a:t>(</a:t>
            </a:r>
            <a:r>
              <a:rPr lang="en-US" altLang="zh-CN" sz="4000" dirty="0" err="1" smtClean="0"/>
              <a:t>toString</a:t>
            </a:r>
            <a:r>
              <a:rPr lang="en-US" altLang="zh-CN" sz="4000" dirty="0" smtClean="0"/>
              <a:t>(</a:t>
            </a:r>
            <a:r>
              <a:rPr lang="en-US" altLang="zh-CN" sz="4000" dirty="0" err="1" smtClean="0"/>
              <a:t>D_temp</a:t>
            </a:r>
            <a:r>
              <a:rPr lang="en-US" altLang="zh-CN" sz="4000" dirty="0" smtClean="0"/>
              <a:t>))</a:t>
            </a:r>
          </a:p>
          <a:p>
            <a:r>
              <a:rPr lang="en-US" altLang="zh-CN" sz="4000" dirty="0"/>
              <a:t> </a:t>
            </a:r>
            <a:r>
              <a:rPr lang="en-US" altLang="zh-CN" sz="4000" dirty="0" smtClean="0"/>
              <a:t>    D[</a:t>
            </a:r>
            <a:r>
              <a:rPr lang="en-US" altLang="zh-CN" sz="4000" dirty="0" err="1" smtClean="0"/>
              <a:t>i</a:t>
            </a:r>
            <a:r>
              <a:rPr lang="en-US" altLang="zh-CN" sz="4000" dirty="0" smtClean="0"/>
              <a:t>]=append(b)</a:t>
            </a:r>
            <a:endParaRPr lang="en-US" altLang="zh-CN" sz="4000" dirty="0"/>
          </a:p>
          <a:p>
            <a:r>
              <a:rPr lang="en-US" altLang="zh-CN" sz="4000" dirty="0"/>
              <a:t> </a:t>
            </a:r>
            <a:r>
              <a:rPr lang="en-US" altLang="zh-CN" sz="4000" dirty="0" smtClean="0"/>
              <a:t>    </a:t>
            </a:r>
            <a:r>
              <a:rPr lang="zh-CN" altLang="en-US" sz="4000" dirty="0"/>
              <a:t>      </a:t>
            </a:r>
            <a:endParaRPr lang="en-US" altLang="zh-CN" sz="40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4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9018751" y="483017"/>
            <a:ext cx="6340161" cy="132342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优化前后对比</a:t>
            </a:r>
            <a:endParaRPr lang="id-ID" sz="8000" b="1" dirty="0">
              <a:solidFill>
                <a:schemeClr val="tx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438"/>
            <a:ext cx="7664837" cy="15742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49" y="3976865"/>
            <a:ext cx="20289987" cy="90407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372" y="1686520"/>
            <a:ext cx="15961027" cy="22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9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37" y="4286250"/>
            <a:ext cx="11008497" cy="50939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71107" y="2428238"/>
            <a:ext cx="13506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/>
              <a:t>当运行</a:t>
            </a:r>
            <a:r>
              <a:rPr lang="en-US" altLang="zh-CN" sz="5400" dirty="0" smtClean="0"/>
              <a:t>60000</a:t>
            </a:r>
            <a:r>
              <a:rPr lang="zh-CN" altLang="en-US" sz="5400" dirty="0" smtClean="0"/>
              <a:t>*</a:t>
            </a:r>
            <a:r>
              <a:rPr lang="en-US" altLang="zh-CN" sz="5400" dirty="0" smtClean="0"/>
              <a:t>60000</a:t>
            </a:r>
            <a:r>
              <a:rPr lang="zh-CN" altLang="en-US" sz="5400" dirty="0" smtClean="0"/>
              <a:t>规模时，运行到一半出现下列错误，内存爆掉了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925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NH5KKKNS61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1" b="24681"/>
          <a:stretch>
            <a:fillRect/>
          </a:stretch>
        </p:blipFill>
        <p:spPr/>
      </p:pic>
      <p:sp>
        <p:nvSpPr>
          <p:cNvPr id="12" name="Oval 11"/>
          <p:cNvSpPr/>
          <p:nvPr/>
        </p:nvSpPr>
        <p:spPr>
          <a:xfrm flipH="1">
            <a:off x="5533998" y="10934383"/>
            <a:ext cx="1018411" cy="10186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AU" sz="32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3" name="Text Placeholder 33"/>
          <p:cNvSpPr txBox="1">
            <a:spLocks/>
          </p:cNvSpPr>
          <p:nvPr/>
        </p:nvSpPr>
        <p:spPr>
          <a:xfrm>
            <a:off x="6821598" y="11149206"/>
            <a:ext cx="4453207" cy="50013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AU" sz="2600" dirty="0">
                <a:latin typeface="微软雅黑" panose="020B0503020204020204" pitchFamily="34" charset="-122"/>
                <a:cs typeface="Aparajita" panose="020B0604020202020204" pitchFamily="34" charset="0"/>
              </a:rPr>
              <a:t>contact@yourcompany.com</a:t>
            </a:r>
          </a:p>
        </p:txBody>
      </p:sp>
      <p:sp>
        <p:nvSpPr>
          <p:cNvPr id="19" name="Text Placeholder 33"/>
          <p:cNvSpPr txBox="1">
            <a:spLocks/>
          </p:cNvSpPr>
          <p:nvPr/>
        </p:nvSpPr>
        <p:spPr>
          <a:xfrm>
            <a:off x="12989698" y="11149206"/>
            <a:ext cx="2244204" cy="4544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AU" sz="26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123-456-5678</a:t>
            </a:r>
            <a:endParaRPr lang="en-AU" sz="26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 flipH="1">
            <a:off x="11693756" y="10934383"/>
            <a:ext cx="1018411" cy="10186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27" name="Text Placeholder 33"/>
          <p:cNvSpPr txBox="1">
            <a:spLocks/>
          </p:cNvSpPr>
          <p:nvPr/>
        </p:nvSpPr>
        <p:spPr>
          <a:xfrm>
            <a:off x="16908007" y="11149205"/>
            <a:ext cx="3064878" cy="4544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AU" sz="26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www.company.com</a:t>
            </a:r>
            <a:endParaRPr lang="en-AU" sz="26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 flipH="1">
            <a:off x="15622582" y="10962976"/>
            <a:ext cx="1018411" cy="10186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AU" sz="32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30" name="Freeform 107"/>
          <p:cNvSpPr>
            <a:spLocks/>
          </p:cNvSpPr>
          <p:nvPr/>
        </p:nvSpPr>
        <p:spPr bwMode="auto">
          <a:xfrm>
            <a:off x="11970851" y="11161827"/>
            <a:ext cx="467853" cy="492243"/>
          </a:xfrm>
          <a:custGeom>
            <a:avLst/>
            <a:gdLst/>
            <a:ahLst/>
            <a:cxnLst>
              <a:cxn ang="0">
                <a:pos x="104" y="88"/>
              </a:cxn>
              <a:cxn ang="0">
                <a:pos x="103" y="87"/>
              </a:cxn>
              <a:cxn ang="0">
                <a:pos x="78" y="76"/>
              </a:cxn>
              <a:cxn ang="0">
                <a:pos x="77" y="76"/>
              </a:cxn>
              <a:cxn ang="0">
                <a:pos x="64" y="86"/>
              </a:cxn>
              <a:cxn ang="0">
                <a:pos x="41" y="67"/>
              </a:cxn>
              <a:cxn ang="0">
                <a:pos x="26" y="44"/>
              </a:cxn>
              <a:cxn ang="0">
                <a:pos x="37" y="30"/>
              </a:cxn>
              <a:cxn ang="0">
                <a:pos x="30" y="4"/>
              </a:cxn>
              <a:cxn ang="0">
                <a:pos x="29" y="4"/>
              </a:cxn>
              <a:cxn ang="0">
                <a:pos x="18" y="0"/>
              </a:cxn>
              <a:cxn ang="0">
                <a:pos x="16" y="2"/>
              </a:cxn>
              <a:cxn ang="0">
                <a:pos x="3" y="14"/>
              </a:cxn>
              <a:cxn ang="0">
                <a:pos x="26" y="83"/>
              </a:cxn>
              <a:cxn ang="0">
                <a:pos x="89" y="113"/>
              </a:cxn>
              <a:cxn ang="0">
                <a:pos x="89" y="113"/>
              </a:cxn>
              <a:cxn ang="0">
                <a:pos x="90" y="112"/>
              </a:cxn>
              <a:cxn ang="0">
                <a:pos x="104" y="101"/>
              </a:cxn>
              <a:cxn ang="0">
                <a:pos x="104" y="88"/>
              </a:cxn>
            </a:cxnLst>
            <a:rect l="0" t="0" r="r" b="b"/>
            <a:pathLst>
              <a:path w="108" h="114">
                <a:moveTo>
                  <a:pt x="104" y="88"/>
                </a:moveTo>
                <a:cubicBezTo>
                  <a:pt x="103" y="87"/>
                  <a:pt x="103" y="87"/>
                  <a:pt x="103" y="87"/>
                </a:cubicBezTo>
                <a:cubicBezTo>
                  <a:pt x="101" y="83"/>
                  <a:pt x="80" y="76"/>
                  <a:pt x="78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4" y="77"/>
                  <a:pt x="70" y="80"/>
                  <a:pt x="64" y="86"/>
                </a:cubicBezTo>
                <a:cubicBezTo>
                  <a:pt x="56" y="82"/>
                  <a:pt x="46" y="73"/>
                  <a:pt x="41" y="67"/>
                </a:cubicBezTo>
                <a:cubicBezTo>
                  <a:pt x="35" y="61"/>
                  <a:pt x="29" y="51"/>
                  <a:pt x="26" y="44"/>
                </a:cubicBezTo>
                <a:cubicBezTo>
                  <a:pt x="34" y="37"/>
                  <a:pt x="37" y="34"/>
                  <a:pt x="37" y="30"/>
                </a:cubicBezTo>
                <a:cubicBezTo>
                  <a:pt x="38" y="29"/>
                  <a:pt x="34" y="7"/>
                  <a:pt x="30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6" y="2"/>
                  <a:pt x="23" y="0"/>
                  <a:pt x="18" y="0"/>
                </a:cubicBezTo>
                <a:cubicBezTo>
                  <a:pt x="17" y="1"/>
                  <a:pt x="16" y="1"/>
                  <a:pt x="16" y="2"/>
                </a:cubicBezTo>
                <a:cubicBezTo>
                  <a:pt x="13" y="3"/>
                  <a:pt x="6" y="8"/>
                  <a:pt x="3" y="14"/>
                </a:cubicBezTo>
                <a:cubicBezTo>
                  <a:pt x="1" y="18"/>
                  <a:pt x="0" y="53"/>
                  <a:pt x="26" y="83"/>
                </a:cubicBezTo>
                <a:cubicBezTo>
                  <a:pt x="52" y="112"/>
                  <a:pt x="84" y="114"/>
                  <a:pt x="89" y="113"/>
                </a:cubicBezTo>
                <a:cubicBezTo>
                  <a:pt x="89" y="113"/>
                  <a:pt x="89" y="113"/>
                  <a:pt x="89" y="113"/>
                </a:cubicBezTo>
                <a:cubicBezTo>
                  <a:pt x="90" y="112"/>
                  <a:pt x="90" y="112"/>
                  <a:pt x="90" y="112"/>
                </a:cubicBezTo>
                <a:cubicBezTo>
                  <a:pt x="96" y="110"/>
                  <a:pt x="102" y="104"/>
                  <a:pt x="104" y="101"/>
                </a:cubicBezTo>
                <a:cubicBezTo>
                  <a:pt x="108" y="97"/>
                  <a:pt x="105" y="91"/>
                  <a:pt x="104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1" name="Freeform 78"/>
          <p:cNvSpPr>
            <a:spLocks noEditPoints="1"/>
          </p:cNvSpPr>
          <p:nvPr/>
        </p:nvSpPr>
        <p:spPr bwMode="auto">
          <a:xfrm>
            <a:off x="15881906" y="11189840"/>
            <a:ext cx="511179" cy="511379"/>
          </a:xfrm>
          <a:custGeom>
            <a:avLst/>
            <a:gdLst/>
            <a:ahLst/>
            <a:cxnLst>
              <a:cxn ang="0">
                <a:pos x="59" y="54"/>
              </a:cxn>
              <a:cxn ang="0">
                <a:pos x="53" y="59"/>
              </a:cxn>
              <a:cxn ang="0">
                <a:pos x="45" y="62"/>
              </a:cxn>
              <a:cxn ang="0">
                <a:pos x="38" y="59"/>
              </a:cxn>
              <a:cxn ang="0">
                <a:pos x="30" y="51"/>
              </a:cxn>
              <a:cxn ang="0">
                <a:pos x="27" y="43"/>
              </a:cxn>
              <a:cxn ang="0">
                <a:pos x="30" y="36"/>
              </a:cxn>
              <a:cxn ang="0">
                <a:pos x="27" y="32"/>
              </a:cxn>
              <a:cxn ang="0">
                <a:pos x="19" y="36"/>
              </a:cxn>
              <a:cxn ang="0">
                <a:pos x="11" y="32"/>
              </a:cxn>
              <a:cxn ang="0">
                <a:pos x="3" y="24"/>
              </a:cxn>
              <a:cxn ang="0">
                <a:pos x="0" y="17"/>
              </a:cxn>
              <a:cxn ang="0">
                <a:pos x="3" y="9"/>
              </a:cxn>
              <a:cxn ang="0">
                <a:pos x="9" y="3"/>
              </a:cxn>
              <a:cxn ang="0">
                <a:pos x="17" y="0"/>
              </a:cxn>
              <a:cxn ang="0">
                <a:pos x="24" y="4"/>
              </a:cxn>
              <a:cxn ang="0">
                <a:pos x="32" y="11"/>
              </a:cxn>
              <a:cxn ang="0">
                <a:pos x="35" y="19"/>
              </a:cxn>
              <a:cxn ang="0">
                <a:pos x="32" y="27"/>
              </a:cxn>
              <a:cxn ang="0">
                <a:pos x="35" y="30"/>
              </a:cxn>
              <a:cxn ang="0">
                <a:pos x="43" y="27"/>
              </a:cxn>
              <a:cxn ang="0">
                <a:pos x="51" y="30"/>
              </a:cxn>
              <a:cxn ang="0">
                <a:pos x="59" y="38"/>
              </a:cxn>
              <a:cxn ang="0">
                <a:pos x="62" y="46"/>
              </a:cxn>
              <a:cxn ang="0">
                <a:pos x="59" y="54"/>
              </a:cxn>
              <a:cxn ang="0">
                <a:pos x="27" y="17"/>
              </a:cxn>
              <a:cxn ang="0">
                <a:pos x="19" y="9"/>
              </a:cxn>
              <a:cxn ang="0">
                <a:pos x="17" y="8"/>
              </a:cxn>
              <a:cxn ang="0">
                <a:pos x="14" y="9"/>
              </a:cxn>
              <a:cxn ang="0">
                <a:pos x="8" y="14"/>
              </a:cxn>
              <a:cxn ang="0">
                <a:pos x="7" y="17"/>
              </a:cxn>
              <a:cxn ang="0">
                <a:pos x="8" y="19"/>
              </a:cxn>
              <a:cxn ang="0">
                <a:pos x="16" y="27"/>
              </a:cxn>
              <a:cxn ang="0">
                <a:pos x="19" y="28"/>
              </a:cxn>
              <a:cxn ang="0">
                <a:pos x="22" y="27"/>
              </a:cxn>
              <a:cxn ang="0">
                <a:pos x="19" y="23"/>
              </a:cxn>
              <a:cxn ang="0">
                <a:pos x="23" y="19"/>
              </a:cxn>
              <a:cxn ang="0">
                <a:pos x="27" y="22"/>
              </a:cxn>
              <a:cxn ang="0">
                <a:pos x="28" y="19"/>
              </a:cxn>
              <a:cxn ang="0">
                <a:pos x="27" y="17"/>
              </a:cxn>
              <a:cxn ang="0">
                <a:pos x="54" y="43"/>
              </a:cxn>
              <a:cxn ang="0">
                <a:pos x="46" y="35"/>
              </a:cxn>
              <a:cxn ang="0">
                <a:pos x="43" y="34"/>
              </a:cxn>
              <a:cxn ang="0">
                <a:pos x="40" y="36"/>
              </a:cxn>
              <a:cxn ang="0">
                <a:pos x="43" y="40"/>
              </a:cxn>
              <a:cxn ang="0">
                <a:pos x="40" y="43"/>
              </a:cxn>
              <a:cxn ang="0">
                <a:pos x="35" y="41"/>
              </a:cxn>
              <a:cxn ang="0">
                <a:pos x="34" y="43"/>
              </a:cxn>
              <a:cxn ang="0">
                <a:pos x="35" y="46"/>
              </a:cxn>
              <a:cxn ang="0">
                <a:pos x="43" y="54"/>
              </a:cxn>
              <a:cxn ang="0">
                <a:pos x="45" y="55"/>
              </a:cxn>
              <a:cxn ang="0">
                <a:pos x="48" y="54"/>
              </a:cxn>
              <a:cxn ang="0">
                <a:pos x="54" y="48"/>
              </a:cxn>
              <a:cxn ang="0">
                <a:pos x="55" y="46"/>
              </a:cxn>
              <a:cxn ang="0">
                <a:pos x="54" y="43"/>
              </a:cxn>
            </a:cxnLst>
            <a:rect l="0" t="0" r="r" b="b"/>
            <a:pathLst>
              <a:path w="62" h="62">
                <a:moveTo>
                  <a:pt x="59" y="54"/>
                </a:moveTo>
                <a:cubicBezTo>
                  <a:pt x="53" y="59"/>
                  <a:pt x="53" y="59"/>
                  <a:pt x="53" y="59"/>
                </a:cubicBezTo>
                <a:cubicBezTo>
                  <a:pt x="51" y="61"/>
                  <a:pt x="48" y="62"/>
                  <a:pt x="45" y="62"/>
                </a:cubicBezTo>
                <a:cubicBezTo>
                  <a:pt x="43" y="62"/>
                  <a:pt x="40" y="61"/>
                  <a:pt x="38" y="59"/>
                </a:cubicBezTo>
                <a:cubicBezTo>
                  <a:pt x="30" y="51"/>
                  <a:pt x="30" y="51"/>
                  <a:pt x="30" y="51"/>
                </a:cubicBezTo>
                <a:cubicBezTo>
                  <a:pt x="28" y="49"/>
                  <a:pt x="27" y="46"/>
                  <a:pt x="27" y="43"/>
                </a:cubicBezTo>
                <a:cubicBezTo>
                  <a:pt x="27" y="40"/>
                  <a:pt x="28" y="38"/>
                  <a:pt x="30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25" y="34"/>
                  <a:pt x="22" y="36"/>
                  <a:pt x="19" y="36"/>
                </a:cubicBezTo>
                <a:cubicBezTo>
                  <a:pt x="16" y="36"/>
                  <a:pt x="13" y="34"/>
                  <a:pt x="11" y="32"/>
                </a:cubicBezTo>
                <a:cubicBezTo>
                  <a:pt x="3" y="24"/>
                  <a:pt x="3" y="24"/>
                  <a:pt x="3" y="24"/>
                </a:cubicBezTo>
                <a:cubicBezTo>
                  <a:pt x="1" y="22"/>
                  <a:pt x="0" y="20"/>
                  <a:pt x="0" y="17"/>
                </a:cubicBezTo>
                <a:cubicBezTo>
                  <a:pt x="0" y="14"/>
                  <a:pt x="1" y="11"/>
                  <a:pt x="3" y="9"/>
                </a:cubicBezTo>
                <a:cubicBezTo>
                  <a:pt x="9" y="3"/>
                  <a:pt x="9" y="3"/>
                  <a:pt x="9" y="3"/>
                </a:cubicBezTo>
                <a:cubicBezTo>
                  <a:pt x="11" y="1"/>
                  <a:pt x="14" y="0"/>
                  <a:pt x="17" y="0"/>
                </a:cubicBezTo>
                <a:cubicBezTo>
                  <a:pt x="19" y="0"/>
                  <a:pt x="22" y="1"/>
                  <a:pt x="24" y="4"/>
                </a:cubicBezTo>
                <a:cubicBezTo>
                  <a:pt x="32" y="11"/>
                  <a:pt x="32" y="11"/>
                  <a:pt x="32" y="11"/>
                </a:cubicBezTo>
                <a:cubicBezTo>
                  <a:pt x="34" y="13"/>
                  <a:pt x="35" y="16"/>
                  <a:pt x="35" y="19"/>
                </a:cubicBezTo>
                <a:cubicBezTo>
                  <a:pt x="35" y="22"/>
                  <a:pt x="34" y="25"/>
                  <a:pt x="32" y="27"/>
                </a:cubicBezTo>
                <a:cubicBezTo>
                  <a:pt x="35" y="30"/>
                  <a:pt x="35" y="30"/>
                  <a:pt x="35" y="30"/>
                </a:cubicBezTo>
                <a:cubicBezTo>
                  <a:pt x="37" y="28"/>
                  <a:pt x="40" y="27"/>
                  <a:pt x="43" y="27"/>
                </a:cubicBezTo>
                <a:cubicBezTo>
                  <a:pt x="46" y="27"/>
                  <a:pt x="49" y="28"/>
                  <a:pt x="51" y="30"/>
                </a:cubicBezTo>
                <a:cubicBezTo>
                  <a:pt x="59" y="38"/>
                  <a:pt x="59" y="38"/>
                  <a:pt x="59" y="38"/>
                </a:cubicBezTo>
                <a:cubicBezTo>
                  <a:pt x="61" y="40"/>
                  <a:pt x="62" y="43"/>
                  <a:pt x="62" y="46"/>
                </a:cubicBezTo>
                <a:cubicBezTo>
                  <a:pt x="62" y="49"/>
                  <a:pt x="61" y="52"/>
                  <a:pt x="59" y="54"/>
                </a:cubicBezTo>
                <a:close/>
                <a:moveTo>
                  <a:pt x="27" y="17"/>
                </a:moveTo>
                <a:cubicBezTo>
                  <a:pt x="19" y="9"/>
                  <a:pt x="19" y="9"/>
                  <a:pt x="19" y="9"/>
                </a:cubicBezTo>
                <a:cubicBezTo>
                  <a:pt x="18" y="8"/>
                  <a:pt x="18" y="8"/>
                  <a:pt x="17" y="8"/>
                </a:cubicBezTo>
                <a:cubicBezTo>
                  <a:pt x="16" y="8"/>
                  <a:pt x="15" y="8"/>
                  <a:pt x="14" y="9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7" y="16"/>
                  <a:pt x="7" y="17"/>
                </a:cubicBezTo>
                <a:cubicBezTo>
                  <a:pt x="7" y="18"/>
                  <a:pt x="8" y="19"/>
                  <a:pt x="8" y="19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8"/>
                  <a:pt x="18" y="28"/>
                  <a:pt x="19" y="28"/>
                </a:cubicBezTo>
                <a:cubicBezTo>
                  <a:pt x="20" y="28"/>
                  <a:pt x="21" y="28"/>
                  <a:pt x="22" y="27"/>
                </a:cubicBezTo>
                <a:cubicBezTo>
                  <a:pt x="20" y="26"/>
                  <a:pt x="19" y="25"/>
                  <a:pt x="19" y="23"/>
                </a:cubicBezTo>
                <a:cubicBezTo>
                  <a:pt x="19" y="21"/>
                  <a:pt x="21" y="19"/>
                  <a:pt x="23" y="19"/>
                </a:cubicBezTo>
                <a:cubicBezTo>
                  <a:pt x="24" y="19"/>
                  <a:pt x="26" y="21"/>
                  <a:pt x="27" y="22"/>
                </a:cubicBezTo>
                <a:cubicBezTo>
                  <a:pt x="28" y="21"/>
                  <a:pt x="28" y="20"/>
                  <a:pt x="28" y="19"/>
                </a:cubicBezTo>
                <a:cubicBezTo>
                  <a:pt x="28" y="18"/>
                  <a:pt x="28" y="17"/>
                  <a:pt x="27" y="17"/>
                </a:cubicBezTo>
                <a:close/>
                <a:moveTo>
                  <a:pt x="54" y="43"/>
                </a:moveTo>
                <a:cubicBezTo>
                  <a:pt x="46" y="35"/>
                  <a:pt x="46" y="35"/>
                  <a:pt x="46" y="35"/>
                </a:cubicBezTo>
                <a:cubicBezTo>
                  <a:pt x="45" y="35"/>
                  <a:pt x="44" y="34"/>
                  <a:pt x="43" y="34"/>
                </a:cubicBezTo>
                <a:cubicBezTo>
                  <a:pt x="42" y="34"/>
                  <a:pt x="41" y="35"/>
                  <a:pt x="40" y="36"/>
                </a:cubicBezTo>
                <a:cubicBezTo>
                  <a:pt x="42" y="37"/>
                  <a:pt x="43" y="38"/>
                  <a:pt x="43" y="40"/>
                </a:cubicBezTo>
                <a:cubicBezTo>
                  <a:pt x="43" y="42"/>
                  <a:pt x="42" y="43"/>
                  <a:pt x="40" y="43"/>
                </a:cubicBezTo>
                <a:cubicBezTo>
                  <a:pt x="38" y="43"/>
                  <a:pt x="37" y="42"/>
                  <a:pt x="35" y="41"/>
                </a:cubicBezTo>
                <a:cubicBezTo>
                  <a:pt x="34" y="41"/>
                  <a:pt x="34" y="42"/>
                  <a:pt x="34" y="43"/>
                </a:cubicBezTo>
                <a:cubicBezTo>
                  <a:pt x="34" y="44"/>
                  <a:pt x="34" y="45"/>
                  <a:pt x="35" y="46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5"/>
                  <a:pt x="45" y="55"/>
                  <a:pt x="45" y="55"/>
                </a:cubicBezTo>
                <a:cubicBezTo>
                  <a:pt x="46" y="55"/>
                  <a:pt x="47" y="55"/>
                  <a:pt x="48" y="54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48"/>
                  <a:pt x="55" y="47"/>
                  <a:pt x="55" y="46"/>
                </a:cubicBezTo>
                <a:cubicBezTo>
                  <a:pt x="55" y="45"/>
                  <a:pt x="54" y="44"/>
                  <a:pt x="54" y="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2" name="Freeform 74"/>
          <p:cNvSpPr>
            <a:spLocks noEditPoints="1"/>
          </p:cNvSpPr>
          <p:nvPr/>
        </p:nvSpPr>
        <p:spPr bwMode="auto">
          <a:xfrm>
            <a:off x="5777355" y="11207390"/>
            <a:ext cx="542562" cy="420999"/>
          </a:xfrm>
          <a:custGeom>
            <a:avLst/>
            <a:gd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27487" y="1849223"/>
            <a:ext cx="7706801" cy="6380377"/>
            <a:chOff x="8327487" y="1849223"/>
            <a:chExt cx="7706801" cy="6380377"/>
          </a:xfrm>
        </p:grpSpPr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8327487" y="1849223"/>
              <a:ext cx="7706801" cy="6380377"/>
            </a:xfrm>
            <a:prstGeom prst="rect">
              <a:avLst/>
            </a:prstGeom>
            <a:solidFill>
              <a:srgbClr val="19252F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>
            <a:xfrm>
              <a:off x="8327487" y="1849223"/>
              <a:ext cx="7706801" cy="227950"/>
            </a:xfrm>
            <a:prstGeom prst="rect">
              <a:avLst/>
            </a:prstGeom>
            <a:solidFill>
              <a:srgbClr val="040709">
                <a:alpha val="4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729659" y="4576308"/>
            <a:ext cx="4947017" cy="153884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Thanks</a:t>
            </a:r>
            <a:endParaRPr lang="id-ID" sz="8800" b="1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39" name="Freeform 172"/>
          <p:cNvSpPr>
            <a:spLocks noEditPoints="1"/>
          </p:cNvSpPr>
          <p:nvPr/>
        </p:nvSpPr>
        <p:spPr bwMode="auto">
          <a:xfrm>
            <a:off x="11553239" y="2312985"/>
            <a:ext cx="1290370" cy="1891279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0" y="37"/>
              </a:cxn>
              <a:cxn ang="0">
                <a:pos x="40" y="117"/>
              </a:cxn>
              <a:cxn ang="0">
                <a:pos x="80" y="37"/>
              </a:cxn>
              <a:cxn ang="0">
                <a:pos x="40" y="0"/>
              </a:cxn>
              <a:cxn ang="0">
                <a:pos x="40" y="49"/>
              </a:cxn>
              <a:cxn ang="0">
                <a:pos x="27" y="37"/>
              </a:cxn>
              <a:cxn ang="0">
                <a:pos x="40" y="24"/>
              </a:cxn>
              <a:cxn ang="0">
                <a:pos x="53" y="37"/>
              </a:cxn>
              <a:cxn ang="0">
                <a:pos x="40" y="49"/>
              </a:cxn>
            </a:cxnLst>
            <a:rect l="0" t="0" r="r" b="b"/>
            <a:pathLst>
              <a:path w="80" h="117">
                <a:moveTo>
                  <a:pt x="40" y="0"/>
                </a:moveTo>
                <a:cubicBezTo>
                  <a:pt x="24" y="0"/>
                  <a:pt x="0" y="8"/>
                  <a:pt x="0" y="37"/>
                </a:cubicBezTo>
                <a:cubicBezTo>
                  <a:pt x="0" y="51"/>
                  <a:pt x="32" y="102"/>
                  <a:pt x="40" y="117"/>
                </a:cubicBezTo>
                <a:cubicBezTo>
                  <a:pt x="48" y="102"/>
                  <a:pt x="80" y="51"/>
                  <a:pt x="80" y="37"/>
                </a:cubicBezTo>
                <a:cubicBezTo>
                  <a:pt x="80" y="8"/>
                  <a:pt x="56" y="0"/>
                  <a:pt x="40" y="0"/>
                </a:cubicBezTo>
                <a:close/>
                <a:moveTo>
                  <a:pt x="40" y="49"/>
                </a:moveTo>
                <a:cubicBezTo>
                  <a:pt x="33" y="49"/>
                  <a:pt x="27" y="44"/>
                  <a:pt x="27" y="37"/>
                </a:cubicBezTo>
                <a:cubicBezTo>
                  <a:pt x="27" y="30"/>
                  <a:pt x="33" y="24"/>
                  <a:pt x="40" y="24"/>
                </a:cubicBezTo>
                <a:cubicBezTo>
                  <a:pt x="47" y="24"/>
                  <a:pt x="53" y="30"/>
                  <a:pt x="53" y="37"/>
                </a:cubicBezTo>
                <a:cubicBezTo>
                  <a:pt x="53" y="44"/>
                  <a:pt x="47" y="49"/>
                  <a:pt x="40" y="49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213876" y="8433970"/>
            <a:ext cx="4322051" cy="2260059"/>
            <a:chOff x="6725834" y="9135119"/>
            <a:chExt cx="4387851" cy="2294467"/>
          </a:xfrm>
        </p:grpSpPr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4467385" y="7575805"/>
            <a:ext cx="4322051" cy="2260059"/>
            <a:chOff x="6725834" y="9135119"/>
            <a:chExt cx="4387851" cy="2294467"/>
          </a:xfrm>
        </p:grpSpPr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46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47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93576" y="1210236"/>
            <a:ext cx="9142351" cy="10534824"/>
            <a:chOff x="3553816" y="4545829"/>
            <a:chExt cx="4369072" cy="7622807"/>
          </a:xfrm>
        </p:grpSpPr>
        <p:grpSp>
          <p:nvGrpSpPr>
            <p:cNvPr id="7" name="Group 6"/>
            <p:cNvGrpSpPr/>
            <p:nvPr/>
          </p:nvGrpSpPr>
          <p:grpSpPr>
            <a:xfrm>
              <a:off x="4973680" y="4545829"/>
              <a:ext cx="1529720" cy="1530119"/>
              <a:chOff x="4818927" y="8917227"/>
              <a:chExt cx="1529720" cy="1530119"/>
            </a:xfrm>
          </p:grpSpPr>
          <p:sp>
            <p:nvSpPr>
              <p:cNvPr id="58" name="Oval 57"/>
              <p:cNvSpPr/>
              <p:nvPr/>
            </p:nvSpPr>
            <p:spPr bwMode="auto">
              <a:xfrm>
                <a:off x="4818927" y="8917227"/>
                <a:ext cx="1529720" cy="15301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4"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1" name="Freeform 36"/>
              <p:cNvSpPr>
                <a:spLocks noChangeArrowheads="1"/>
              </p:cNvSpPr>
              <p:nvPr/>
            </p:nvSpPr>
            <p:spPr bwMode="auto">
              <a:xfrm>
                <a:off x="5315759" y="9328146"/>
                <a:ext cx="545389" cy="709746"/>
              </a:xfrm>
              <a:custGeom>
                <a:avLst/>
                <a:gdLst>
                  <a:gd name="T0" fmla="*/ 115 w 320"/>
                  <a:gd name="T1" fmla="*/ 62 h 417"/>
                  <a:gd name="T2" fmla="*/ 115 w 320"/>
                  <a:gd name="T3" fmla="*/ 62 h 417"/>
                  <a:gd name="T4" fmla="*/ 62 w 320"/>
                  <a:gd name="T5" fmla="*/ 0 h 417"/>
                  <a:gd name="T6" fmla="*/ 0 w 320"/>
                  <a:gd name="T7" fmla="*/ 62 h 417"/>
                  <a:gd name="T8" fmla="*/ 36 w 320"/>
                  <a:gd name="T9" fmla="*/ 115 h 417"/>
                  <a:gd name="T10" fmla="*/ 36 w 320"/>
                  <a:gd name="T11" fmla="*/ 301 h 417"/>
                  <a:gd name="T12" fmla="*/ 0 w 320"/>
                  <a:gd name="T13" fmla="*/ 354 h 417"/>
                  <a:gd name="T14" fmla="*/ 62 w 320"/>
                  <a:gd name="T15" fmla="*/ 416 h 417"/>
                  <a:gd name="T16" fmla="*/ 115 w 320"/>
                  <a:gd name="T17" fmla="*/ 354 h 417"/>
                  <a:gd name="T18" fmla="*/ 80 w 320"/>
                  <a:gd name="T19" fmla="*/ 301 h 417"/>
                  <a:gd name="T20" fmla="*/ 80 w 320"/>
                  <a:gd name="T21" fmla="*/ 115 h 417"/>
                  <a:gd name="T22" fmla="*/ 115 w 320"/>
                  <a:gd name="T23" fmla="*/ 62 h 417"/>
                  <a:gd name="T24" fmla="*/ 98 w 320"/>
                  <a:gd name="T25" fmla="*/ 354 h 417"/>
                  <a:gd name="T26" fmla="*/ 98 w 320"/>
                  <a:gd name="T27" fmla="*/ 354 h 417"/>
                  <a:gd name="T28" fmla="*/ 62 w 320"/>
                  <a:gd name="T29" fmla="*/ 390 h 417"/>
                  <a:gd name="T30" fmla="*/ 27 w 320"/>
                  <a:gd name="T31" fmla="*/ 354 h 417"/>
                  <a:gd name="T32" fmla="*/ 62 w 320"/>
                  <a:gd name="T33" fmla="*/ 319 h 417"/>
                  <a:gd name="T34" fmla="*/ 98 w 320"/>
                  <a:gd name="T35" fmla="*/ 354 h 417"/>
                  <a:gd name="T36" fmla="*/ 62 w 320"/>
                  <a:gd name="T37" fmla="*/ 88 h 417"/>
                  <a:gd name="T38" fmla="*/ 62 w 320"/>
                  <a:gd name="T39" fmla="*/ 88 h 417"/>
                  <a:gd name="T40" fmla="*/ 27 w 320"/>
                  <a:gd name="T41" fmla="*/ 62 h 417"/>
                  <a:gd name="T42" fmla="*/ 62 w 320"/>
                  <a:gd name="T43" fmla="*/ 27 h 417"/>
                  <a:gd name="T44" fmla="*/ 98 w 320"/>
                  <a:gd name="T45" fmla="*/ 62 h 417"/>
                  <a:gd name="T46" fmla="*/ 62 w 320"/>
                  <a:gd name="T47" fmla="*/ 88 h 417"/>
                  <a:gd name="T48" fmla="*/ 284 w 320"/>
                  <a:gd name="T49" fmla="*/ 301 h 417"/>
                  <a:gd name="T50" fmla="*/ 284 w 320"/>
                  <a:gd name="T51" fmla="*/ 301 h 417"/>
                  <a:gd name="T52" fmla="*/ 284 w 320"/>
                  <a:gd name="T53" fmla="*/ 115 h 417"/>
                  <a:gd name="T54" fmla="*/ 319 w 320"/>
                  <a:gd name="T55" fmla="*/ 62 h 417"/>
                  <a:gd name="T56" fmla="*/ 257 w 320"/>
                  <a:gd name="T57" fmla="*/ 0 h 417"/>
                  <a:gd name="T58" fmla="*/ 195 w 320"/>
                  <a:gd name="T59" fmla="*/ 62 h 417"/>
                  <a:gd name="T60" fmla="*/ 239 w 320"/>
                  <a:gd name="T61" fmla="*/ 115 h 417"/>
                  <a:gd name="T62" fmla="*/ 239 w 320"/>
                  <a:gd name="T63" fmla="*/ 301 h 417"/>
                  <a:gd name="T64" fmla="*/ 195 w 320"/>
                  <a:gd name="T65" fmla="*/ 354 h 417"/>
                  <a:gd name="T66" fmla="*/ 257 w 320"/>
                  <a:gd name="T67" fmla="*/ 416 h 417"/>
                  <a:gd name="T68" fmla="*/ 319 w 320"/>
                  <a:gd name="T69" fmla="*/ 354 h 417"/>
                  <a:gd name="T70" fmla="*/ 284 w 320"/>
                  <a:gd name="T71" fmla="*/ 301 h 417"/>
                  <a:gd name="T72" fmla="*/ 221 w 320"/>
                  <a:gd name="T73" fmla="*/ 62 h 417"/>
                  <a:gd name="T74" fmla="*/ 221 w 320"/>
                  <a:gd name="T75" fmla="*/ 62 h 417"/>
                  <a:gd name="T76" fmla="*/ 257 w 320"/>
                  <a:gd name="T77" fmla="*/ 27 h 417"/>
                  <a:gd name="T78" fmla="*/ 292 w 320"/>
                  <a:gd name="T79" fmla="*/ 62 h 417"/>
                  <a:gd name="T80" fmla="*/ 257 w 320"/>
                  <a:gd name="T81" fmla="*/ 88 h 417"/>
                  <a:gd name="T82" fmla="*/ 221 w 320"/>
                  <a:gd name="T83" fmla="*/ 62 h 417"/>
                  <a:gd name="T84" fmla="*/ 257 w 320"/>
                  <a:gd name="T85" fmla="*/ 390 h 417"/>
                  <a:gd name="T86" fmla="*/ 257 w 320"/>
                  <a:gd name="T87" fmla="*/ 390 h 417"/>
                  <a:gd name="T88" fmla="*/ 221 w 320"/>
                  <a:gd name="T89" fmla="*/ 354 h 417"/>
                  <a:gd name="T90" fmla="*/ 257 w 320"/>
                  <a:gd name="T91" fmla="*/ 319 h 417"/>
                  <a:gd name="T92" fmla="*/ 292 w 320"/>
                  <a:gd name="T93" fmla="*/ 354 h 417"/>
                  <a:gd name="T94" fmla="*/ 257 w 320"/>
                  <a:gd name="T95" fmla="*/ 39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0" h="417">
                    <a:moveTo>
                      <a:pt x="115" y="62"/>
                    </a:moveTo>
                    <a:lnTo>
                      <a:pt x="115" y="62"/>
                    </a:lnTo>
                    <a:cubicBezTo>
                      <a:pt x="115" y="27"/>
                      <a:pt x="89" y="0"/>
                      <a:pt x="62" y="0"/>
                    </a:cubicBezTo>
                    <a:cubicBezTo>
                      <a:pt x="27" y="0"/>
                      <a:pt x="0" y="27"/>
                      <a:pt x="0" y="62"/>
                    </a:cubicBezTo>
                    <a:cubicBezTo>
                      <a:pt x="0" y="80"/>
                      <a:pt x="18" y="106"/>
                      <a:pt x="36" y="115"/>
                    </a:cubicBezTo>
                    <a:cubicBezTo>
                      <a:pt x="36" y="301"/>
                      <a:pt x="36" y="301"/>
                      <a:pt x="36" y="301"/>
                    </a:cubicBezTo>
                    <a:cubicBezTo>
                      <a:pt x="18" y="310"/>
                      <a:pt x="0" y="328"/>
                      <a:pt x="0" y="354"/>
                    </a:cubicBezTo>
                    <a:cubicBezTo>
                      <a:pt x="0" y="390"/>
                      <a:pt x="27" y="416"/>
                      <a:pt x="62" y="416"/>
                    </a:cubicBezTo>
                    <a:cubicBezTo>
                      <a:pt x="89" y="416"/>
                      <a:pt x="115" y="390"/>
                      <a:pt x="115" y="354"/>
                    </a:cubicBezTo>
                    <a:cubicBezTo>
                      <a:pt x="115" y="328"/>
                      <a:pt x="106" y="310"/>
                      <a:pt x="80" y="301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106" y="106"/>
                      <a:pt x="115" y="80"/>
                      <a:pt x="115" y="62"/>
                    </a:cubicBezTo>
                    <a:close/>
                    <a:moveTo>
                      <a:pt x="98" y="354"/>
                    </a:moveTo>
                    <a:lnTo>
                      <a:pt x="98" y="354"/>
                    </a:lnTo>
                    <a:cubicBezTo>
                      <a:pt x="98" y="372"/>
                      <a:pt x="80" y="390"/>
                      <a:pt x="62" y="390"/>
                    </a:cubicBezTo>
                    <a:cubicBezTo>
                      <a:pt x="44" y="390"/>
                      <a:pt x="27" y="372"/>
                      <a:pt x="27" y="354"/>
                    </a:cubicBezTo>
                    <a:cubicBezTo>
                      <a:pt x="27" y="337"/>
                      <a:pt x="44" y="319"/>
                      <a:pt x="62" y="319"/>
                    </a:cubicBezTo>
                    <a:cubicBezTo>
                      <a:pt x="80" y="319"/>
                      <a:pt x="98" y="337"/>
                      <a:pt x="98" y="354"/>
                    </a:cubicBezTo>
                    <a:close/>
                    <a:moveTo>
                      <a:pt x="62" y="88"/>
                    </a:moveTo>
                    <a:lnTo>
                      <a:pt x="62" y="88"/>
                    </a:lnTo>
                    <a:cubicBezTo>
                      <a:pt x="44" y="88"/>
                      <a:pt x="27" y="80"/>
                      <a:pt x="27" y="62"/>
                    </a:cubicBezTo>
                    <a:cubicBezTo>
                      <a:pt x="27" y="35"/>
                      <a:pt x="44" y="27"/>
                      <a:pt x="62" y="27"/>
                    </a:cubicBezTo>
                    <a:cubicBezTo>
                      <a:pt x="80" y="27"/>
                      <a:pt x="98" y="35"/>
                      <a:pt x="98" y="62"/>
                    </a:cubicBezTo>
                    <a:cubicBezTo>
                      <a:pt x="98" y="80"/>
                      <a:pt x="80" y="88"/>
                      <a:pt x="62" y="88"/>
                    </a:cubicBezTo>
                    <a:close/>
                    <a:moveTo>
                      <a:pt x="284" y="301"/>
                    </a:moveTo>
                    <a:lnTo>
                      <a:pt x="284" y="301"/>
                    </a:lnTo>
                    <a:cubicBezTo>
                      <a:pt x="284" y="115"/>
                      <a:pt x="284" y="115"/>
                      <a:pt x="284" y="115"/>
                    </a:cubicBezTo>
                    <a:cubicBezTo>
                      <a:pt x="302" y="106"/>
                      <a:pt x="319" y="80"/>
                      <a:pt x="319" y="62"/>
                    </a:cubicBezTo>
                    <a:cubicBezTo>
                      <a:pt x="319" y="27"/>
                      <a:pt x="292" y="0"/>
                      <a:pt x="257" y="0"/>
                    </a:cubicBezTo>
                    <a:cubicBezTo>
                      <a:pt x="221" y="0"/>
                      <a:pt x="195" y="27"/>
                      <a:pt x="195" y="62"/>
                    </a:cubicBezTo>
                    <a:cubicBezTo>
                      <a:pt x="195" y="80"/>
                      <a:pt x="212" y="106"/>
                      <a:pt x="239" y="115"/>
                    </a:cubicBezTo>
                    <a:cubicBezTo>
                      <a:pt x="239" y="301"/>
                      <a:pt x="239" y="301"/>
                      <a:pt x="239" y="301"/>
                    </a:cubicBezTo>
                    <a:cubicBezTo>
                      <a:pt x="212" y="310"/>
                      <a:pt x="195" y="328"/>
                      <a:pt x="195" y="354"/>
                    </a:cubicBezTo>
                    <a:cubicBezTo>
                      <a:pt x="195" y="390"/>
                      <a:pt x="221" y="416"/>
                      <a:pt x="257" y="416"/>
                    </a:cubicBezTo>
                    <a:cubicBezTo>
                      <a:pt x="292" y="416"/>
                      <a:pt x="319" y="390"/>
                      <a:pt x="319" y="354"/>
                    </a:cubicBezTo>
                    <a:cubicBezTo>
                      <a:pt x="319" y="328"/>
                      <a:pt x="302" y="310"/>
                      <a:pt x="284" y="301"/>
                    </a:cubicBezTo>
                    <a:close/>
                    <a:moveTo>
                      <a:pt x="221" y="62"/>
                    </a:moveTo>
                    <a:lnTo>
                      <a:pt x="221" y="62"/>
                    </a:lnTo>
                    <a:cubicBezTo>
                      <a:pt x="221" y="35"/>
                      <a:pt x="239" y="27"/>
                      <a:pt x="257" y="27"/>
                    </a:cubicBezTo>
                    <a:cubicBezTo>
                      <a:pt x="275" y="27"/>
                      <a:pt x="292" y="35"/>
                      <a:pt x="292" y="62"/>
                    </a:cubicBezTo>
                    <a:cubicBezTo>
                      <a:pt x="292" y="80"/>
                      <a:pt x="275" y="88"/>
                      <a:pt x="257" y="88"/>
                    </a:cubicBezTo>
                    <a:cubicBezTo>
                      <a:pt x="239" y="88"/>
                      <a:pt x="221" y="80"/>
                      <a:pt x="221" y="62"/>
                    </a:cubicBezTo>
                    <a:close/>
                    <a:moveTo>
                      <a:pt x="257" y="390"/>
                    </a:moveTo>
                    <a:lnTo>
                      <a:pt x="257" y="390"/>
                    </a:lnTo>
                    <a:cubicBezTo>
                      <a:pt x="239" y="390"/>
                      <a:pt x="221" y="372"/>
                      <a:pt x="221" y="354"/>
                    </a:cubicBezTo>
                    <a:cubicBezTo>
                      <a:pt x="221" y="337"/>
                      <a:pt x="239" y="319"/>
                      <a:pt x="257" y="319"/>
                    </a:cubicBezTo>
                    <a:cubicBezTo>
                      <a:pt x="275" y="319"/>
                      <a:pt x="292" y="337"/>
                      <a:pt x="292" y="354"/>
                    </a:cubicBezTo>
                    <a:cubicBezTo>
                      <a:pt x="292" y="372"/>
                      <a:pt x="275" y="390"/>
                      <a:pt x="257" y="3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553816" y="6085340"/>
              <a:ext cx="4369072" cy="6083296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 defTabSz="647570">
                <a:lnSpc>
                  <a:spcPct val="120000"/>
                </a:lnSpc>
                <a:spcBef>
                  <a:spcPts val="1700"/>
                </a:spcBef>
                <a:defRPr/>
              </a:pPr>
              <a:r>
                <a:rPr lang="zh-CN" altLang="zh-CN" sz="5400" dirty="0"/>
                <a:t>设计动态规划算法求解资源分配问题，写出求得最优值的递推公式</a:t>
              </a:r>
              <a:endParaRPr lang="es-ES" sz="5400" dirty="0"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512331" y="1210236"/>
            <a:ext cx="9723615" cy="4824737"/>
            <a:chOff x="7877013" y="4599784"/>
            <a:chExt cx="4369072" cy="2837357"/>
          </a:xfrm>
        </p:grpSpPr>
        <p:grpSp>
          <p:nvGrpSpPr>
            <p:cNvPr id="5" name="Group 4"/>
            <p:cNvGrpSpPr/>
            <p:nvPr/>
          </p:nvGrpSpPr>
          <p:grpSpPr>
            <a:xfrm>
              <a:off x="9295731" y="4599784"/>
              <a:ext cx="1529720" cy="1530119"/>
              <a:chOff x="4859743" y="5333169"/>
              <a:chExt cx="1529720" cy="1530119"/>
            </a:xfrm>
          </p:grpSpPr>
          <p:sp>
            <p:nvSpPr>
              <p:cNvPr id="59" name="Oval 58"/>
              <p:cNvSpPr/>
              <p:nvPr/>
            </p:nvSpPr>
            <p:spPr bwMode="auto">
              <a:xfrm>
                <a:off x="4859743" y="5333169"/>
                <a:ext cx="1529720" cy="15301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4"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4" name="Freeform 75"/>
              <p:cNvSpPr>
                <a:spLocks noChangeArrowheads="1"/>
              </p:cNvSpPr>
              <p:nvPr/>
            </p:nvSpPr>
            <p:spPr bwMode="auto">
              <a:xfrm>
                <a:off x="5294374" y="5830344"/>
                <a:ext cx="662867" cy="533813"/>
              </a:xfrm>
              <a:custGeom>
                <a:avLst/>
                <a:gdLst>
                  <a:gd name="T0" fmla="*/ 443 w 497"/>
                  <a:gd name="T1" fmla="*/ 0 h 400"/>
                  <a:gd name="T2" fmla="*/ 443 w 497"/>
                  <a:gd name="T3" fmla="*/ 0 h 400"/>
                  <a:gd name="T4" fmla="*/ 53 w 497"/>
                  <a:gd name="T5" fmla="*/ 0 h 400"/>
                  <a:gd name="T6" fmla="*/ 0 w 497"/>
                  <a:gd name="T7" fmla="*/ 44 h 400"/>
                  <a:gd name="T8" fmla="*/ 0 w 497"/>
                  <a:gd name="T9" fmla="*/ 346 h 400"/>
                  <a:gd name="T10" fmla="*/ 53 w 497"/>
                  <a:gd name="T11" fmla="*/ 399 h 400"/>
                  <a:gd name="T12" fmla="*/ 443 w 497"/>
                  <a:gd name="T13" fmla="*/ 399 h 400"/>
                  <a:gd name="T14" fmla="*/ 496 w 497"/>
                  <a:gd name="T15" fmla="*/ 346 h 400"/>
                  <a:gd name="T16" fmla="*/ 496 w 497"/>
                  <a:gd name="T17" fmla="*/ 44 h 400"/>
                  <a:gd name="T18" fmla="*/ 443 w 497"/>
                  <a:gd name="T19" fmla="*/ 0 h 400"/>
                  <a:gd name="T20" fmla="*/ 443 w 497"/>
                  <a:gd name="T21" fmla="*/ 346 h 400"/>
                  <a:gd name="T22" fmla="*/ 443 w 497"/>
                  <a:gd name="T23" fmla="*/ 346 h 400"/>
                  <a:gd name="T24" fmla="*/ 53 w 497"/>
                  <a:gd name="T25" fmla="*/ 346 h 400"/>
                  <a:gd name="T26" fmla="*/ 53 w 497"/>
                  <a:gd name="T27" fmla="*/ 44 h 400"/>
                  <a:gd name="T28" fmla="*/ 443 w 497"/>
                  <a:gd name="T29" fmla="*/ 44 h 400"/>
                  <a:gd name="T30" fmla="*/ 443 w 497"/>
                  <a:gd name="T31" fmla="*/ 346 h 400"/>
                  <a:gd name="T32" fmla="*/ 222 w 497"/>
                  <a:gd name="T33" fmla="*/ 249 h 400"/>
                  <a:gd name="T34" fmla="*/ 222 w 497"/>
                  <a:gd name="T35" fmla="*/ 249 h 400"/>
                  <a:gd name="T36" fmla="*/ 97 w 497"/>
                  <a:gd name="T37" fmla="*/ 249 h 400"/>
                  <a:gd name="T38" fmla="*/ 97 w 497"/>
                  <a:gd name="T39" fmla="*/ 293 h 400"/>
                  <a:gd name="T40" fmla="*/ 222 w 497"/>
                  <a:gd name="T41" fmla="*/ 293 h 400"/>
                  <a:gd name="T42" fmla="*/ 222 w 497"/>
                  <a:gd name="T43" fmla="*/ 249 h 400"/>
                  <a:gd name="T44" fmla="*/ 222 w 497"/>
                  <a:gd name="T45" fmla="*/ 178 h 400"/>
                  <a:gd name="T46" fmla="*/ 222 w 497"/>
                  <a:gd name="T47" fmla="*/ 178 h 400"/>
                  <a:gd name="T48" fmla="*/ 97 w 497"/>
                  <a:gd name="T49" fmla="*/ 178 h 400"/>
                  <a:gd name="T50" fmla="*/ 97 w 497"/>
                  <a:gd name="T51" fmla="*/ 222 h 400"/>
                  <a:gd name="T52" fmla="*/ 222 w 497"/>
                  <a:gd name="T53" fmla="*/ 222 h 400"/>
                  <a:gd name="T54" fmla="*/ 222 w 497"/>
                  <a:gd name="T55" fmla="*/ 178 h 400"/>
                  <a:gd name="T56" fmla="*/ 222 w 497"/>
                  <a:gd name="T57" fmla="*/ 98 h 400"/>
                  <a:gd name="T58" fmla="*/ 222 w 497"/>
                  <a:gd name="T59" fmla="*/ 98 h 400"/>
                  <a:gd name="T60" fmla="*/ 97 w 497"/>
                  <a:gd name="T61" fmla="*/ 98 h 400"/>
                  <a:gd name="T62" fmla="*/ 97 w 497"/>
                  <a:gd name="T63" fmla="*/ 143 h 400"/>
                  <a:gd name="T64" fmla="*/ 222 w 497"/>
                  <a:gd name="T65" fmla="*/ 143 h 400"/>
                  <a:gd name="T66" fmla="*/ 222 w 497"/>
                  <a:gd name="T67" fmla="*/ 98 h 400"/>
                  <a:gd name="T68" fmla="*/ 389 w 497"/>
                  <a:gd name="T69" fmla="*/ 257 h 400"/>
                  <a:gd name="T70" fmla="*/ 389 w 497"/>
                  <a:gd name="T71" fmla="*/ 257 h 400"/>
                  <a:gd name="T72" fmla="*/ 354 w 497"/>
                  <a:gd name="T73" fmla="*/ 231 h 400"/>
                  <a:gd name="T74" fmla="*/ 381 w 497"/>
                  <a:gd name="T75" fmla="*/ 151 h 400"/>
                  <a:gd name="T76" fmla="*/ 336 w 497"/>
                  <a:gd name="T77" fmla="*/ 98 h 400"/>
                  <a:gd name="T78" fmla="*/ 292 w 497"/>
                  <a:gd name="T79" fmla="*/ 151 h 400"/>
                  <a:gd name="T80" fmla="*/ 319 w 497"/>
                  <a:gd name="T81" fmla="*/ 231 h 400"/>
                  <a:gd name="T82" fmla="*/ 275 w 497"/>
                  <a:gd name="T83" fmla="*/ 257 h 400"/>
                  <a:gd name="T84" fmla="*/ 275 w 497"/>
                  <a:gd name="T85" fmla="*/ 293 h 400"/>
                  <a:gd name="T86" fmla="*/ 398 w 497"/>
                  <a:gd name="T87" fmla="*/ 293 h 400"/>
                  <a:gd name="T88" fmla="*/ 389 w 497"/>
                  <a:gd name="T89" fmla="*/ 25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97" h="400">
                    <a:moveTo>
                      <a:pt x="443" y="0"/>
                    </a:moveTo>
                    <a:lnTo>
                      <a:pt x="443" y="0"/>
                    </a:lnTo>
                    <a:cubicBezTo>
                      <a:pt x="53" y="0"/>
                      <a:pt x="53" y="0"/>
                      <a:pt x="53" y="0"/>
                    </a:cubicBezTo>
                    <a:cubicBezTo>
                      <a:pt x="17" y="0"/>
                      <a:pt x="0" y="18"/>
                      <a:pt x="0" y="44"/>
                    </a:cubicBezTo>
                    <a:cubicBezTo>
                      <a:pt x="0" y="346"/>
                      <a:pt x="0" y="346"/>
                      <a:pt x="0" y="346"/>
                    </a:cubicBezTo>
                    <a:cubicBezTo>
                      <a:pt x="0" y="373"/>
                      <a:pt x="17" y="399"/>
                      <a:pt x="53" y="399"/>
                    </a:cubicBezTo>
                    <a:cubicBezTo>
                      <a:pt x="443" y="399"/>
                      <a:pt x="443" y="399"/>
                      <a:pt x="443" y="399"/>
                    </a:cubicBezTo>
                    <a:cubicBezTo>
                      <a:pt x="470" y="399"/>
                      <a:pt x="496" y="373"/>
                      <a:pt x="496" y="346"/>
                    </a:cubicBezTo>
                    <a:cubicBezTo>
                      <a:pt x="496" y="44"/>
                      <a:pt x="496" y="44"/>
                      <a:pt x="496" y="44"/>
                    </a:cubicBezTo>
                    <a:cubicBezTo>
                      <a:pt x="496" y="18"/>
                      <a:pt x="470" y="0"/>
                      <a:pt x="443" y="0"/>
                    </a:cubicBezTo>
                    <a:close/>
                    <a:moveTo>
                      <a:pt x="443" y="346"/>
                    </a:moveTo>
                    <a:lnTo>
                      <a:pt x="443" y="346"/>
                    </a:lnTo>
                    <a:cubicBezTo>
                      <a:pt x="53" y="346"/>
                      <a:pt x="53" y="346"/>
                      <a:pt x="53" y="3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443" y="44"/>
                      <a:pt x="443" y="44"/>
                      <a:pt x="443" y="44"/>
                    </a:cubicBezTo>
                    <a:lnTo>
                      <a:pt x="443" y="346"/>
                    </a:lnTo>
                    <a:close/>
                    <a:moveTo>
                      <a:pt x="222" y="249"/>
                    </a:moveTo>
                    <a:lnTo>
                      <a:pt x="222" y="249"/>
                    </a:lnTo>
                    <a:cubicBezTo>
                      <a:pt x="97" y="249"/>
                      <a:pt x="97" y="249"/>
                      <a:pt x="97" y="249"/>
                    </a:cubicBezTo>
                    <a:cubicBezTo>
                      <a:pt x="97" y="293"/>
                      <a:pt x="97" y="293"/>
                      <a:pt x="97" y="293"/>
                    </a:cubicBezTo>
                    <a:cubicBezTo>
                      <a:pt x="222" y="293"/>
                      <a:pt x="222" y="293"/>
                      <a:pt x="222" y="293"/>
                    </a:cubicBezTo>
                    <a:lnTo>
                      <a:pt x="222" y="249"/>
                    </a:lnTo>
                    <a:close/>
                    <a:moveTo>
                      <a:pt x="222" y="178"/>
                    </a:moveTo>
                    <a:lnTo>
                      <a:pt x="222" y="178"/>
                    </a:lnTo>
                    <a:cubicBezTo>
                      <a:pt x="97" y="178"/>
                      <a:pt x="97" y="178"/>
                      <a:pt x="97" y="178"/>
                    </a:cubicBezTo>
                    <a:cubicBezTo>
                      <a:pt x="97" y="222"/>
                      <a:pt x="97" y="222"/>
                      <a:pt x="97" y="222"/>
                    </a:cubicBezTo>
                    <a:cubicBezTo>
                      <a:pt x="222" y="222"/>
                      <a:pt x="222" y="222"/>
                      <a:pt x="222" y="222"/>
                    </a:cubicBezTo>
                    <a:lnTo>
                      <a:pt x="222" y="178"/>
                    </a:lnTo>
                    <a:close/>
                    <a:moveTo>
                      <a:pt x="222" y="98"/>
                    </a:moveTo>
                    <a:lnTo>
                      <a:pt x="222" y="98"/>
                    </a:lnTo>
                    <a:cubicBezTo>
                      <a:pt x="97" y="98"/>
                      <a:pt x="97" y="98"/>
                      <a:pt x="97" y="98"/>
                    </a:cubicBezTo>
                    <a:cubicBezTo>
                      <a:pt x="97" y="143"/>
                      <a:pt x="97" y="143"/>
                      <a:pt x="97" y="143"/>
                    </a:cubicBezTo>
                    <a:cubicBezTo>
                      <a:pt x="222" y="143"/>
                      <a:pt x="222" y="143"/>
                      <a:pt x="222" y="143"/>
                    </a:cubicBezTo>
                    <a:lnTo>
                      <a:pt x="222" y="98"/>
                    </a:lnTo>
                    <a:close/>
                    <a:moveTo>
                      <a:pt x="389" y="257"/>
                    </a:moveTo>
                    <a:lnTo>
                      <a:pt x="389" y="257"/>
                    </a:lnTo>
                    <a:cubicBezTo>
                      <a:pt x="389" y="257"/>
                      <a:pt x="354" y="249"/>
                      <a:pt x="354" y="231"/>
                    </a:cubicBezTo>
                    <a:cubicBezTo>
                      <a:pt x="354" y="204"/>
                      <a:pt x="381" y="196"/>
                      <a:pt x="381" y="151"/>
                    </a:cubicBezTo>
                    <a:cubicBezTo>
                      <a:pt x="381" y="125"/>
                      <a:pt x="372" y="98"/>
                      <a:pt x="336" y="98"/>
                    </a:cubicBezTo>
                    <a:cubicBezTo>
                      <a:pt x="301" y="98"/>
                      <a:pt x="292" y="125"/>
                      <a:pt x="292" y="151"/>
                    </a:cubicBezTo>
                    <a:cubicBezTo>
                      <a:pt x="292" y="196"/>
                      <a:pt x="319" y="204"/>
                      <a:pt x="319" y="231"/>
                    </a:cubicBezTo>
                    <a:cubicBezTo>
                      <a:pt x="319" y="249"/>
                      <a:pt x="275" y="257"/>
                      <a:pt x="275" y="257"/>
                    </a:cubicBezTo>
                    <a:lnTo>
                      <a:pt x="275" y="293"/>
                    </a:lnTo>
                    <a:cubicBezTo>
                      <a:pt x="398" y="293"/>
                      <a:pt x="398" y="293"/>
                      <a:pt x="398" y="293"/>
                    </a:cubicBezTo>
                    <a:cubicBezTo>
                      <a:pt x="398" y="293"/>
                      <a:pt x="398" y="257"/>
                      <a:pt x="389" y="25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7877013" y="6155690"/>
              <a:ext cx="4369072" cy="1281451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 defTabSz="647570">
                <a:lnSpc>
                  <a:spcPct val="120000"/>
                </a:lnSpc>
                <a:spcBef>
                  <a:spcPts val="1700"/>
                </a:spcBef>
                <a:defRPr/>
              </a:pPr>
              <a:r>
                <a:rPr lang="zh-CN" altLang="en-US" sz="5400" dirty="0" smtClean="0">
                  <a:latin typeface="微软雅黑" panose="020B0503020204020204" pitchFamily="34" charset="-122"/>
                  <a:cs typeface="Aparajita" panose="020B0604020202020204" pitchFamily="34" charset="0"/>
                </a:rPr>
                <a:t>对于小规模问题，用蛮力法验证动态规划的正确性</a:t>
              </a:r>
              <a:endParaRPr lang="es-ES" sz="5400" dirty="0"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 rot="16200000">
            <a:off x="8175427" y="7837071"/>
            <a:ext cx="2360646" cy="243777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75" name="Oval 74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dirty="0">
                <a:latin typeface="微软雅黑" panose="020B0503020204020204" pitchFamily="34" charset="-122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5400000" flipV="1">
              <a:off x="2545741" y="2449169"/>
              <a:ext cx="0" cy="7938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 rot="16200000">
            <a:off x="15451215" y="6942295"/>
            <a:ext cx="2360646" cy="243777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89" name="Oval 88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dirty="0">
                <a:latin typeface="微软雅黑" panose="020B0503020204020204" pitchFamily="34" charset="-122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 flipV="1">
              <a:off x="2545741" y="2449169"/>
              <a:ext cx="0" cy="793803"/>
            </a:xfrm>
            <a:prstGeom prst="line">
              <a:avLst/>
            </a:prstGeom>
            <a:grp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008975" y="483017"/>
            <a:ext cx="12359700" cy="2079087"/>
            <a:chOff x="5988388" y="483017"/>
            <a:chExt cx="12359700" cy="2079087"/>
          </a:xfrm>
        </p:grpSpPr>
        <p:sp>
          <p:nvSpPr>
            <p:cNvPr id="80" name="TextBox 79"/>
            <p:cNvSpPr txBox="1"/>
            <p:nvPr/>
          </p:nvSpPr>
          <p:spPr>
            <a:xfrm>
              <a:off x="5988388" y="483017"/>
              <a:ext cx="12359700" cy="1323421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8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如何求解？</a:t>
              </a:r>
              <a:endParaRPr lang="id-ID" sz="8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8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7027286" y="3507466"/>
            <a:ext cx="2305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Analysis</a:t>
            </a:r>
            <a:endParaRPr lang="id-ID" sz="4000" b="1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81541" y="4002721"/>
            <a:ext cx="3284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动态规划</a:t>
            </a:r>
            <a:endParaRPr lang="id-ID" sz="6000" b="1" dirty="0">
              <a:solidFill>
                <a:schemeClr val="accent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47256" y="5048931"/>
            <a:ext cx="9071266" cy="314890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算法的最有策略体现在每个子策略都是最优的，规模为</a:t>
            </a:r>
            <a:r>
              <a:rPr lang="en-US" altLang="zh-CN" sz="44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n</a:t>
            </a:r>
            <a:r>
              <a:rPr lang="zh-CN" altLang="en-US" sz="44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的问题都建立在规模为</a:t>
            </a:r>
            <a:r>
              <a:rPr lang="en-US" altLang="zh-CN" sz="44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n-1</a:t>
            </a:r>
            <a:r>
              <a:rPr lang="zh-CN" altLang="en-US" sz="44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的问题的最优解的基础上，再进行最优分配。</a:t>
            </a:r>
            <a:endParaRPr lang="en-US" sz="4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008975" y="483017"/>
            <a:ext cx="12359700" cy="2079087"/>
            <a:chOff x="5988388" y="483017"/>
            <a:chExt cx="12359700" cy="2079087"/>
          </a:xfrm>
        </p:grpSpPr>
        <p:sp>
          <p:nvSpPr>
            <p:cNvPr id="58" name="TextBox 57"/>
            <p:cNvSpPr txBox="1"/>
            <p:nvPr/>
          </p:nvSpPr>
          <p:spPr>
            <a:xfrm>
              <a:off x="5988388" y="483017"/>
              <a:ext cx="12359700" cy="1323421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8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资源分配</a:t>
              </a:r>
              <a:endParaRPr lang="id-ID" sz="8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0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100" dirty="0" smtClean="0">
                  <a:solidFill>
                    <a:schemeClr val="accent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动态规划</a:t>
              </a:r>
              <a:endParaRPr lang="en-US" sz="31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8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6008975" y="483017"/>
            <a:ext cx="12359700" cy="2079087"/>
            <a:chOff x="5988388" y="483017"/>
            <a:chExt cx="12359700" cy="2079087"/>
          </a:xfrm>
        </p:grpSpPr>
        <p:sp>
          <p:nvSpPr>
            <p:cNvPr id="73" name="TextBox 72"/>
            <p:cNvSpPr txBox="1"/>
            <p:nvPr/>
          </p:nvSpPr>
          <p:spPr>
            <a:xfrm>
              <a:off x="5988388" y="483017"/>
              <a:ext cx="12359700" cy="1323421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8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资源分配</a:t>
              </a:r>
              <a:endParaRPr lang="id-ID" sz="8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5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100" dirty="0" smtClean="0">
                  <a:latin typeface="微软雅黑" panose="020B0503020204020204" pitchFamily="34" charset="-122"/>
                  <a:cs typeface="Aparajita" panose="020B0604020202020204" pitchFamily="34" charset="0"/>
                </a:rPr>
                <a:t>动态规划</a:t>
              </a:r>
              <a:endParaRPr lang="en-US" sz="31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53" name="TextBox 68"/>
          <p:cNvSpPr txBox="1"/>
          <p:nvPr/>
        </p:nvSpPr>
        <p:spPr>
          <a:xfrm>
            <a:off x="1437799" y="2988140"/>
            <a:ext cx="12789189" cy="8140654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动态规划思路：</a:t>
            </a:r>
            <a:endParaRPr lang="en-US" altLang="zh-CN" sz="40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C[</a:t>
            </a:r>
            <a:r>
              <a:rPr lang="en-US" altLang="zh-CN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][j]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：</a:t>
            </a:r>
            <a:r>
              <a:rPr lang="en-US" altLang="zh-CN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台设备分配给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j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号车间所获利润；</a:t>
            </a:r>
            <a:endParaRPr lang="en-US" altLang="zh-CN" sz="40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V[</a:t>
            </a:r>
            <a:r>
              <a:rPr lang="en-US" altLang="zh-CN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][j]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：</a:t>
            </a:r>
            <a:r>
              <a:rPr lang="en-US" altLang="zh-CN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台设备分配给前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j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个车间所获利润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;</a:t>
            </a: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D[</a:t>
            </a:r>
            <a:r>
              <a:rPr lang="en-US" altLang="zh-CN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][j]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：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D[</a:t>
            </a:r>
            <a:r>
              <a:rPr lang="en-US" altLang="zh-CN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][j]=</a:t>
            </a:r>
            <a:r>
              <a:rPr lang="en-US" altLang="zh-CN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k,i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个设备分给前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j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个车间，前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j-1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个车间分配的设备数</a:t>
            </a:r>
            <a:endParaRPr lang="en-US" altLang="zh-CN" sz="40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 递</a:t>
            </a:r>
            <a:r>
              <a:rPr lang="zh-CN" altLang="en-US" sz="4000" dirty="0">
                <a:latin typeface="微软雅黑" panose="020B0503020204020204" pitchFamily="34" charset="-122"/>
                <a:cs typeface="Aparajita" panose="020B0604020202020204" pitchFamily="34" charset="0"/>
              </a:rPr>
              <a:t>推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式：</a:t>
            </a:r>
            <a:r>
              <a:rPr lang="en-US" altLang="zh-CN" sz="40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V[</a:t>
            </a:r>
            <a:r>
              <a:rPr lang="en-US" altLang="zh-CN" sz="4000" b="1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][j]=max{V[</a:t>
            </a:r>
            <a:r>
              <a:rPr lang="en-US" altLang="zh-CN" sz="4000" b="1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][j],V[k][j-1]+C[</a:t>
            </a:r>
            <a:r>
              <a:rPr lang="en-US" altLang="zh-CN" sz="4000" b="1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-k][j]}</a:t>
            </a: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V[</a:t>
            </a:r>
            <a:r>
              <a:rPr lang="en-US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][j]</a:t>
            </a:r>
            <a:r>
              <a:rPr lang="zh-CN" altLang="en-US" sz="4000" dirty="0">
                <a:latin typeface="微软雅黑" panose="020B0503020204020204" pitchFamily="34" charset="-122"/>
                <a:cs typeface="Aparajita" panose="020B0604020202020204" pitchFamily="34" charset="0"/>
              </a:rPr>
              <a:t>可以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分成：</a:t>
            </a:r>
            <a:r>
              <a:rPr lang="en-US" altLang="zh-CN" sz="4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k</a:t>
            </a:r>
            <a:r>
              <a:rPr lang="zh-CN" altLang="en-US" sz="4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台设备分配给前</a:t>
            </a:r>
            <a:r>
              <a:rPr lang="en-US" altLang="zh-CN" sz="4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j-1</a:t>
            </a:r>
            <a:r>
              <a:rPr lang="zh-CN" altLang="en-US" sz="4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个车间，剩下的</a:t>
            </a:r>
            <a:endParaRPr lang="en-US" altLang="zh-CN" sz="4000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altLang="zh-CN" sz="4000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-k</a:t>
            </a:r>
            <a:r>
              <a:rPr lang="zh-CN" altLang="en-US" sz="4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台设备分给第</a:t>
            </a:r>
            <a:r>
              <a:rPr lang="en-US" altLang="zh-CN" sz="4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j</a:t>
            </a:r>
            <a:r>
              <a:rPr lang="zh-CN" altLang="en-US" sz="4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个车间，找到使</a:t>
            </a:r>
            <a:r>
              <a:rPr lang="en-US" altLang="zh-CN" sz="4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V[</a:t>
            </a:r>
            <a:r>
              <a:rPr lang="en-US" altLang="zh-CN" sz="4000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][j]</a:t>
            </a:r>
            <a:r>
              <a:rPr lang="zh-CN" altLang="en-US" sz="4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最大的</a:t>
            </a:r>
            <a:r>
              <a:rPr lang="en-US" altLang="zh-CN" sz="4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k</a:t>
            </a:r>
            <a:r>
              <a:rPr lang="zh-CN" altLang="en-US" sz="4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值，即为当前规模为</a:t>
            </a:r>
            <a:r>
              <a:rPr lang="en-US" altLang="zh-CN" sz="4000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zh-CN" altLang="en-US" sz="4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*</a:t>
            </a:r>
            <a:r>
              <a:rPr lang="en-US" altLang="zh-CN" sz="4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j</a:t>
            </a:r>
            <a:r>
              <a:rPr lang="zh-CN" altLang="en-US" sz="4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的最优解；</a:t>
            </a:r>
            <a:endParaRPr lang="es-ES" sz="40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41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6381823" y="1634834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动态规划</a:t>
            </a:r>
            <a:endParaRPr lang="en-US" sz="3100" dirty="0">
              <a:solidFill>
                <a:schemeClr val="accent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3" name="TextBox 72"/>
          <p:cNvSpPr txBox="1"/>
          <p:nvPr/>
        </p:nvSpPr>
        <p:spPr>
          <a:xfrm>
            <a:off x="6008975" y="483017"/>
            <a:ext cx="12359700" cy="132342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资源分配</a:t>
            </a:r>
            <a:endParaRPr lang="id-ID" sz="8000" b="1" dirty="0">
              <a:solidFill>
                <a:schemeClr val="tx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4" name="TextBox 68"/>
          <p:cNvSpPr txBox="1"/>
          <p:nvPr/>
        </p:nvSpPr>
        <p:spPr>
          <a:xfrm>
            <a:off x="1437799" y="2988140"/>
            <a:ext cx="21631207" cy="761999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证明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V[</a:t>
            </a:r>
            <a:r>
              <a:rPr lang="en-US" altLang="zh-CN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dirty="0">
                <a:latin typeface="微软雅黑" panose="020B0503020204020204" pitchFamily="34" charset="-122"/>
                <a:cs typeface="Aparajita" panose="020B0604020202020204" pitchFamily="34" charset="0"/>
              </a:rPr>
              <a:t>][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j]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具有最优子结构。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 </a:t>
            </a: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递</a:t>
            </a:r>
            <a:r>
              <a:rPr lang="zh-CN" altLang="en-US" sz="4000" dirty="0">
                <a:latin typeface="微软雅黑" panose="020B0503020204020204" pitchFamily="34" charset="-122"/>
                <a:cs typeface="Aparajita" panose="020B0604020202020204" pitchFamily="34" charset="0"/>
              </a:rPr>
              <a:t>推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式：</a:t>
            </a:r>
            <a:r>
              <a:rPr lang="en-US" altLang="zh-CN" sz="40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V[</a:t>
            </a:r>
            <a:r>
              <a:rPr lang="en-US" altLang="zh-CN" sz="4000" b="1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][j]=max{V[</a:t>
            </a:r>
            <a:r>
              <a:rPr lang="en-US" altLang="zh-CN" sz="4000" b="1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][j],V[k][j-1]+C[</a:t>
            </a:r>
            <a:r>
              <a:rPr lang="en-US" altLang="zh-CN" sz="4000" b="1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-k][j]}</a:t>
            </a: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若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V[</a:t>
            </a:r>
            <a:r>
              <a:rPr lang="en-US" altLang="zh-CN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][j]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是最优的，则其子结构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V[k][j-1]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也一定是最优的。</a:t>
            </a:r>
            <a:endParaRPr lang="en-US" altLang="zh-CN" sz="40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假设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V[k][j-1]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不是最优的，则一定存在一种分配方案，使得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V[k][j-1]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达到最优，记作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V1[k][j-1]</a:t>
            </a: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则有：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V[</a:t>
            </a:r>
            <a:r>
              <a:rPr lang="en-US" altLang="zh-CN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][j]=V[k][j-1]+C[</a:t>
            </a:r>
            <a:r>
              <a:rPr lang="en-US" altLang="zh-CN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-k][j]&lt;V1[k][j-1]+C[</a:t>
            </a:r>
            <a:r>
              <a:rPr lang="en-US" altLang="zh-CN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-k][j]</a:t>
            </a: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显然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V[</a:t>
            </a:r>
            <a:r>
              <a:rPr lang="en-US" altLang="zh-CN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][j]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不是最优的，与原假设相矛盾！</a:t>
            </a:r>
            <a:endParaRPr lang="en-US" altLang="zh-CN" sz="40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所以其子结构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V[k][j-1]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一定是最优的。</a:t>
            </a:r>
            <a:endParaRPr lang="en-US" altLang="zh-CN" sz="40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endParaRPr lang="en-US" altLang="zh-CN" sz="40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83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6008975" y="483017"/>
            <a:ext cx="12359700" cy="2079087"/>
            <a:chOff x="5988388" y="483017"/>
            <a:chExt cx="12359700" cy="2079087"/>
          </a:xfrm>
        </p:grpSpPr>
        <p:sp>
          <p:nvSpPr>
            <p:cNvPr id="73" name="TextBox 72"/>
            <p:cNvSpPr txBox="1"/>
            <p:nvPr/>
          </p:nvSpPr>
          <p:spPr>
            <a:xfrm>
              <a:off x="5988388" y="483017"/>
              <a:ext cx="12359700" cy="1323421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8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资源分配</a:t>
              </a:r>
              <a:endParaRPr lang="id-ID" sz="8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5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100" dirty="0" smtClean="0">
                  <a:latin typeface="微软雅黑" panose="020B0503020204020204" pitchFamily="34" charset="-122"/>
                  <a:cs typeface="Aparajita" panose="020B0604020202020204" pitchFamily="34" charset="0"/>
                </a:rPr>
                <a:t>动态规划</a:t>
              </a:r>
              <a:endParaRPr lang="en-US" sz="31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7" name="TextBox 68"/>
          <p:cNvSpPr txBox="1"/>
          <p:nvPr/>
        </p:nvSpPr>
        <p:spPr>
          <a:xfrm>
            <a:off x="1437799" y="2988140"/>
            <a:ext cx="12789189" cy="6065727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动态规划伪代码：</a:t>
            </a:r>
            <a:endParaRPr lang="en-US" altLang="zh-CN" sz="40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r>
              <a:rPr lang="en-US" altLang="zh-CN" sz="4000" dirty="0" smtClean="0"/>
              <a:t>For </a:t>
            </a:r>
            <a:r>
              <a:rPr lang="en-US" altLang="zh-CN" sz="4000" dirty="0" err="1"/>
              <a:t>i</a:t>
            </a:r>
            <a:r>
              <a:rPr lang="en-US" altLang="zh-CN" sz="4000" dirty="0"/>
              <a:t> 1 to n</a:t>
            </a:r>
            <a:r>
              <a:rPr lang="en-US" altLang="zh-CN" sz="4000" dirty="0" smtClean="0"/>
              <a:t> //</a:t>
            </a:r>
            <a:r>
              <a:rPr lang="en-US" altLang="zh-CN" sz="4000" dirty="0"/>
              <a:t>n</a:t>
            </a:r>
            <a:r>
              <a:rPr lang="zh-CN" altLang="en-US" sz="4000" dirty="0" smtClean="0"/>
              <a:t>为设备数</a:t>
            </a:r>
            <a:endParaRPr lang="zh-CN" altLang="en-US" sz="4000" dirty="0"/>
          </a:p>
          <a:p>
            <a:r>
              <a:rPr lang="zh-CN" altLang="en-US" sz="4000" dirty="0"/>
              <a:t>  </a:t>
            </a:r>
            <a:r>
              <a:rPr lang="en-US" altLang="zh-CN" sz="4000" dirty="0" smtClean="0"/>
              <a:t>For j</a:t>
            </a:r>
            <a:r>
              <a:rPr lang="en-US" altLang="zh-CN" sz="4000" dirty="0"/>
              <a:t>  1 to </a:t>
            </a:r>
            <a:r>
              <a:rPr lang="en-US" altLang="zh-CN" sz="4000" dirty="0" smtClean="0"/>
              <a:t>m  //</a:t>
            </a:r>
            <a:r>
              <a:rPr lang="en-US" altLang="zh-CN" sz="4000" dirty="0"/>
              <a:t>m</a:t>
            </a:r>
            <a:r>
              <a:rPr lang="zh-CN" altLang="en-US" sz="4000" dirty="0" smtClean="0"/>
              <a:t>为</a:t>
            </a:r>
            <a:r>
              <a:rPr lang="zh-CN" altLang="en-US" sz="4000" dirty="0"/>
              <a:t>车间</a:t>
            </a:r>
            <a:r>
              <a:rPr lang="zh-CN" altLang="en-US" sz="4000" dirty="0" smtClean="0"/>
              <a:t>数</a:t>
            </a:r>
            <a:endParaRPr lang="zh-CN" altLang="en-US" sz="4000" dirty="0"/>
          </a:p>
          <a:p>
            <a:r>
              <a:rPr lang="zh-CN" altLang="en-US" sz="4000" dirty="0"/>
              <a:t>    </a:t>
            </a:r>
            <a:r>
              <a:rPr lang="en-US" altLang="zh-CN" sz="4000" dirty="0"/>
              <a:t>Max=0;</a:t>
            </a:r>
          </a:p>
          <a:p>
            <a:r>
              <a:rPr lang="en-US" altLang="zh-CN" sz="4000" dirty="0"/>
              <a:t>    </a:t>
            </a:r>
            <a:r>
              <a:rPr lang="en-US" altLang="zh-CN" sz="4000" dirty="0" smtClean="0"/>
              <a:t>For k </a:t>
            </a:r>
            <a:r>
              <a:rPr lang="en-US" altLang="zh-CN" sz="4000" dirty="0"/>
              <a:t>0 to </a:t>
            </a:r>
            <a:r>
              <a:rPr lang="en-US" altLang="zh-CN" sz="4000" dirty="0" err="1" smtClean="0"/>
              <a:t>i</a:t>
            </a:r>
            <a:endParaRPr lang="en-US" altLang="zh-CN" sz="4000" dirty="0"/>
          </a:p>
          <a:p>
            <a:r>
              <a:rPr lang="en-US" altLang="zh-CN" sz="4000" dirty="0"/>
              <a:t>      </a:t>
            </a:r>
            <a:r>
              <a:rPr lang="en-US" altLang="zh-CN" sz="4000" dirty="0" smtClean="0"/>
              <a:t>If Max</a:t>
            </a:r>
            <a:r>
              <a:rPr lang="en-US" altLang="zh-CN" sz="4000" dirty="0"/>
              <a:t>&lt; </a:t>
            </a:r>
            <a:r>
              <a:rPr lang="en-US" altLang="zh-CN" sz="4000" dirty="0" smtClean="0"/>
              <a:t>V[k][j-1]+C[</a:t>
            </a:r>
            <a:r>
              <a:rPr lang="en-US" altLang="zh-CN" sz="4000" dirty="0" err="1" smtClean="0"/>
              <a:t>i</a:t>
            </a:r>
            <a:r>
              <a:rPr lang="en-US" altLang="zh-CN" sz="4000" dirty="0" smtClean="0"/>
              <a:t>-k][j]</a:t>
            </a:r>
            <a:r>
              <a:rPr lang="en-US" altLang="zh-CN" sz="4000" dirty="0"/>
              <a:t>  //</a:t>
            </a:r>
            <a:r>
              <a:rPr lang="zh-CN" altLang="en-US" sz="4000" dirty="0"/>
              <a:t>递归式</a:t>
            </a:r>
          </a:p>
          <a:p>
            <a:r>
              <a:rPr lang="zh-CN" altLang="en-US" sz="4000" dirty="0"/>
              <a:t>       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V[</a:t>
            </a:r>
            <a:r>
              <a:rPr lang="en-US" altLang="zh-CN" sz="4000" dirty="0" err="1" smtClean="0"/>
              <a:t>i</a:t>
            </a:r>
            <a:r>
              <a:rPr lang="en-US" altLang="zh-CN" sz="4000" dirty="0"/>
              <a:t>][j]= V[k][j-1]+C[</a:t>
            </a:r>
            <a:r>
              <a:rPr lang="en-US" altLang="zh-CN" sz="4000" dirty="0" err="1"/>
              <a:t>i</a:t>
            </a:r>
            <a:r>
              <a:rPr lang="en-US" altLang="zh-CN" sz="4000" dirty="0"/>
              <a:t>-k][j] </a:t>
            </a:r>
            <a:r>
              <a:rPr lang="en-US" altLang="zh-CN" sz="4000" dirty="0" smtClean="0"/>
              <a:t>//</a:t>
            </a:r>
            <a:r>
              <a:rPr lang="zh-CN" altLang="en-US" sz="4000" dirty="0"/>
              <a:t>记下最大利润</a:t>
            </a:r>
          </a:p>
          <a:p>
            <a:r>
              <a:rPr lang="zh-CN" altLang="en-US" sz="4000" dirty="0"/>
              <a:t>       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D[</a:t>
            </a:r>
            <a:r>
              <a:rPr lang="en-US" altLang="zh-CN" sz="4000" dirty="0" err="1" smtClean="0"/>
              <a:t>i</a:t>
            </a:r>
            <a:r>
              <a:rPr lang="en-US" altLang="zh-CN" sz="4000" dirty="0" smtClean="0"/>
              <a:t>][</a:t>
            </a:r>
            <a:r>
              <a:rPr lang="en-US" altLang="zh-CN" sz="4000" dirty="0"/>
              <a:t>j</a:t>
            </a:r>
            <a:r>
              <a:rPr lang="en-US" altLang="zh-CN" sz="4000" dirty="0" smtClean="0"/>
              <a:t>]=k</a:t>
            </a:r>
            <a:r>
              <a:rPr lang="en-US" altLang="zh-CN" sz="4000" dirty="0"/>
              <a:t>;//</a:t>
            </a:r>
            <a:r>
              <a:rPr lang="zh-CN" altLang="en-US" sz="4000" dirty="0"/>
              <a:t>记下路径</a:t>
            </a: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endParaRPr lang="en-US" altLang="zh-CN" sz="40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8" name="TextBox 68"/>
          <p:cNvSpPr txBox="1"/>
          <p:nvPr/>
        </p:nvSpPr>
        <p:spPr>
          <a:xfrm>
            <a:off x="12188825" y="2931517"/>
            <a:ext cx="12789189" cy="8453560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蛮力法伪代码：</a:t>
            </a:r>
            <a:endParaRPr lang="en-US" altLang="zh-CN" sz="40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brute(</a:t>
            </a:r>
            <a:r>
              <a:rPr lang="en-US" altLang="zh-CN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int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 *</a:t>
            </a:r>
            <a:r>
              <a:rPr lang="en-US" altLang="zh-CN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x,int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 t)</a:t>
            </a: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altLang="zh-CN" sz="4000" dirty="0">
                <a:latin typeface="微软雅黑" panose="020B0503020204020204" pitchFamily="34" charset="-122"/>
                <a:cs typeface="Aparajita" panose="020B0604020202020204" pitchFamily="34" charset="0"/>
              </a:rPr>
              <a:t>	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if t&gt;N </a:t>
            </a: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altLang="zh-CN" sz="4000" dirty="0">
                <a:latin typeface="微软雅黑" panose="020B0503020204020204" pitchFamily="34" charset="-122"/>
                <a:cs typeface="Aparajita" panose="020B0604020202020204" pitchFamily="34" charset="0"/>
              </a:rPr>
              <a:t>	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	if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（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count(x)&gt;max) //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计算利润</a:t>
            </a:r>
            <a:endParaRPr lang="en-US" altLang="zh-CN" sz="40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altLang="zh-CN" sz="4000" dirty="0">
                <a:latin typeface="微软雅黑" panose="020B0503020204020204" pitchFamily="34" charset="-122"/>
                <a:cs typeface="Aparajita" panose="020B0604020202020204" pitchFamily="34" charset="0"/>
              </a:rPr>
              <a:t>	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		max=count(x)</a:t>
            </a: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altLang="zh-CN" sz="4000" dirty="0">
                <a:latin typeface="微软雅黑" panose="020B0503020204020204" pitchFamily="34" charset="-122"/>
                <a:cs typeface="Aparajita" panose="020B0604020202020204" pitchFamily="34" charset="0"/>
              </a:rPr>
              <a:t>	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else</a:t>
            </a: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altLang="zh-CN" sz="4000" dirty="0">
                <a:latin typeface="微软雅黑" panose="020B0503020204020204" pitchFamily="34" charset="-122"/>
                <a:cs typeface="Aparajita" panose="020B0604020202020204" pitchFamily="34" charset="0"/>
              </a:rPr>
              <a:t>		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for </a:t>
            </a:r>
            <a:r>
              <a:rPr lang="en-US" altLang="zh-CN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 0 to N</a:t>
            </a: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altLang="zh-CN" sz="4000" dirty="0">
                <a:latin typeface="微软雅黑" panose="020B0503020204020204" pitchFamily="34" charset="-122"/>
                <a:cs typeface="Aparajita" panose="020B0604020202020204" pitchFamily="34" charset="0"/>
              </a:rPr>
              <a:t>	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		x[t]=</a:t>
            </a:r>
            <a:r>
              <a:rPr lang="en-US" altLang="zh-CN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4000" dirty="0">
                <a:latin typeface="微软雅黑" panose="020B0503020204020204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  //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第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t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个车间的设备数</a:t>
            </a:r>
            <a:r>
              <a:rPr lang="en-US" altLang="zh-CN" sz="40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endParaRPr lang="en-US" altLang="zh-CN" sz="40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altLang="zh-CN" sz="4000" dirty="0">
                <a:latin typeface="微软雅黑" panose="020B0503020204020204" pitchFamily="34" charset="-122"/>
                <a:cs typeface="Aparajita" panose="020B0604020202020204" pitchFamily="34" charset="0"/>
              </a:rPr>
              <a:t>	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		brute(x,t+1)//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摆放第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t+1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个车间的设备</a:t>
            </a:r>
            <a:endParaRPr lang="en-US" altLang="zh-CN" sz="40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68434" y="9053867"/>
            <a:ext cx="828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T=m*(1+2+3+4+…n)=O(m*n^2)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8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2"/>
          <p:cNvSpPr txBox="1"/>
          <p:nvPr/>
        </p:nvSpPr>
        <p:spPr>
          <a:xfrm>
            <a:off x="6008975" y="483017"/>
            <a:ext cx="12359700" cy="110797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资源分配</a:t>
            </a:r>
            <a:r>
              <a:rPr lang="en-US" altLang="zh-CN" sz="66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——</a:t>
            </a:r>
            <a:r>
              <a:rPr lang="zh-CN" altLang="en-US" sz="66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蛮力法（</a:t>
            </a:r>
            <a:r>
              <a:rPr lang="en-US" altLang="zh-CN" sz="66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N=M=3</a:t>
            </a:r>
            <a:r>
              <a:rPr lang="zh-CN" altLang="en-US" sz="66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）</a:t>
            </a:r>
            <a:endParaRPr lang="id-ID" sz="6600" b="1" dirty="0">
              <a:solidFill>
                <a:schemeClr val="tx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85050" y="3091764"/>
            <a:ext cx="429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第一个车间设备数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085050" y="6992211"/>
            <a:ext cx="429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第二个车间设备数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426200" y="2029662"/>
            <a:ext cx="1295400" cy="1255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085050" y="11022916"/>
            <a:ext cx="429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第三个车间设备数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761607" y="6857999"/>
            <a:ext cx="1295400" cy="1255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803400" y="10310516"/>
            <a:ext cx="1295400" cy="1255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5" idx="4"/>
            <a:endCxn id="9" idx="0"/>
          </p:cNvCxnSpPr>
          <p:nvPr/>
        </p:nvCxnSpPr>
        <p:spPr>
          <a:xfrm flipH="1">
            <a:off x="4409307" y="3285593"/>
            <a:ext cx="2664593" cy="357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4"/>
            <a:endCxn id="21" idx="0"/>
          </p:cNvCxnSpPr>
          <p:nvPr/>
        </p:nvCxnSpPr>
        <p:spPr>
          <a:xfrm flipH="1">
            <a:off x="3873500" y="8113930"/>
            <a:ext cx="535807" cy="219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225800" y="10310515"/>
            <a:ext cx="1295400" cy="1255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9" idx="4"/>
            <a:endCxn id="26" idx="0"/>
          </p:cNvCxnSpPr>
          <p:nvPr/>
        </p:nvCxnSpPr>
        <p:spPr>
          <a:xfrm>
            <a:off x="4409307" y="8113930"/>
            <a:ext cx="861193" cy="226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4622800" y="10376943"/>
            <a:ext cx="1295400" cy="1255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994400" y="10376943"/>
            <a:ext cx="1295400" cy="1255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9" idx="4"/>
            <a:endCxn id="27" idx="0"/>
          </p:cNvCxnSpPr>
          <p:nvPr/>
        </p:nvCxnSpPr>
        <p:spPr>
          <a:xfrm>
            <a:off x="4409307" y="8113930"/>
            <a:ext cx="2232793" cy="226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4"/>
            <a:endCxn id="10" idx="0"/>
          </p:cNvCxnSpPr>
          <p:nvPr/>
        </p:nvCxnSpPr>
        <p:spPr>
          <a:xfrm flipH="1">
            <a:off x="2451100" y="8113930"/>
            <a:ext cx="1958207" cy="219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838308" y="6938729"/>
            <a:ext cx="1295400" cy="1255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5" idx="4"/>
            <a:endCxn id="36" idx="0"/>
          </p:cNvCxnSpPr>
          <p:nvPr/>
        </p:nvCxnSpPr>
        <p:spPr>
          <a:xfrm>
            <a:off x="7073900" y="3285593"/>
            <a:ext cx="1412108" cy="36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556951" y="12257903"/>
            <a:ext cx="22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10" idx="4"/>
          </p:cNvCxnSpPr>
          <p:nvPr/>
        </p:nvCxnSpPr>
        <p:spPr>
          <a:xfrm>
            <a:off x="2451100" y="11566447"/>
            <a:ext cx="0" cy="691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1" idx="4"/>
          </p:cNvCxnSpPr>
          <p:nvPr/>
        </p:nvCxnSpPr>
        <p:spPr>
          <a:xfrm>
            <a:off x="3873500" y="11566446"/>
            <a:ext cx="0" cy="69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430203" y="12257903"/>
            <a:ext cx="162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5236868" y="11595276"/>
            <a:ext cx="0" cy="69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793571" y="12286733"/>
            <a:ext cx="162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6645544" y="11570562"/>
            <a:ext cx="0" cy="69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202247" y="12262019"/>
            <a:ext cx="311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7417493" y="10462916"/>
            <a:ext cx="1295400" cy="1255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36" idx="4"/>
            <a:endCxn id="63" idx="0"/>
          </p:cNvCxnSpPr>
          <p:nvPr/>
        </p:nvCxnSpPr>
        <p:spPr>
          <a:xfrm>
            <a:off x="8486008" y="8194660"/>
            <a:ext cx="1001585" cy="226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8839893" y="10462915"/>
            <a:ext cx="1295400" cy="1255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stCxn id="36" idx="4"/>
            <a:endCxn id="65" idx="0"/>
          </p:cNvCxnSpPr>
          <p:nvPr/>
        </p:nvCxnSpPr>
        <p:spPr>
          <a:xfrm>
            <a:off x="8486008" y="8194660"/>
            <a:ext cx="2398585" cy="233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0236893" y="10529343"/>
            <a:ext cx="1295400" cy="1255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11608493" y="10529343"/>
            <a:ext cx="1295400" cy="1255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36" idx="4"/>
            <a:endCxn id="66" idx="0"/>
          </p:cNvCxnSpPr>
          <p:nvPr/>
        </p:nvCxnSpPr>
        <p:spPr>
          <a:xfrm>
            <a:off x="8486008" y="8194660"/>
            <a:ext cx="3770185" cy="233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61" idx="0"/>
          </p:cNvCxnSpPr>
          <p:nvPr/>
        </p:nvCxnSpPr>
        <p:spPr>
          <a:xfrm flipH="1">
            <a:off x="8065193" y="8194660"/>
            <a:ext cx="420815" cy="226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479160" y="12338704"/>
            <a:ext cx="22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cxnSp>
        <p:nvCxnSpPr>
          <p:cNvPr id="70" name="直接箭头连接符 69"/>
          <p:cNvCxnSpPr>
            <a:stCxn id="61" idx="4"/>
          </p:cNvCxnSpPr>
          <p:nvPr/>
        </p:nvCxnSpPr>
        <p:spPr>
          <a:xfrm>
            <a:off x="8065193" y="11718847"/>
            <a:ext cx="0" cy="691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3" idx="4"/>
          </p:cNvCxnSpPr>
          <p:nvPr/>
        </p:nvCxnSpPr>
        <p:spPr>
          <a:xfrm>
            <a:off x="9487593" y="11718846"/>
            <a:ext cx="0" cy="69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046541" y="12484967"/>
            <a:ext cx="162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10884593" y="11785274"/>
            <a:ext cx="0" cy="69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0331515" y="12439133"/>
            <a:ext cx="162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12227453" y="11785274"/>
            <a:ext cx="0" cy="69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1687865" y="12414419"/>
            <a:ext cx="311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2455611" y="6005384"/>
            <a:ext cx="5913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。。。。。。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6862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000"/>
                            </p:stCondLst>
                            <p:childTnLst>
                              <p:par>
                                <p:cTn id="1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500"/>
                            </p:stCondLst>
                            <p:childTnLst>
                              <p:par>
                                <p:cTn id="1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600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21" grpId="0" animBg="1"/>
      <p:bldP spid="26" grpId="0" animBg="1"/>
      <p:bldP spid="27" grpId="0" animBg="1"/>
      <p:bldP spid="36" grpId="0" animBg="1"/>
      <p:bldP spid="51" grpId="0"/>
      <p:bldP spid="56" grpId="0"/>
      <p:bldP spid="58" grpId="0"/>
      <p:bldP spid="60" grpId="0"/>
      <p:bldP spid="61" grpId="0" animBg="1"/>
      <p:bldP spid="63" grpId="0" animBg="1"/>
      <p:bldP spid="65" grpId="0" animBg="1"/>
      <p:bldP spid="66" grpId="0" animBg="1"/>
      <p:bldP spid="69" grpId="0"/>
      <p:bldP spid="72" grpId="0"/>
      <p:bldP spid="74" grpId="0"/>
      <p:bldP spid="76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6008975" y="483017"/>
            <a:ext cx="12359700" cy="2079087"/>
            <a:chOff x="5988388" y="483017"/>
            <a:chExt cx="12359700" cy="2079087"/>
          </a:xfrm>
        </p:grpSpPr>
        <p:sp>
          <p:nvSpPr>
            <p:cNvPr id="73" name="TextBox 72"/>
            <p:cNvSpPr txBox="1"/>
            <p:nvPr/>
          </p:nvSpPr>
          <p:spPr>
            <a:xfrm>
              <a:off x="5988388" y="483017"/>
              <a:ext cx="12359700" cy="1323421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8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资源分配</a:t>
              </a:r>
              <a:endParaRPr lang="id-ID" sz="8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5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100" dirty="0" smtClean="0">
                  <a:latin typeface="微软雅黑" panose="020B0503020204020204" pitchFamily="34" charset="-122"/>
                  <a:cs typeface="Aparajita" panose="020B0604020202020204" pitchFamily="34" charset="0"/>
                </a:rPr>
                <a:t>动态规划建表</a:t>
              </a:r>
              <a:endParaRPr lang="en-US" sz="31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82425"/>
              </p:ext>
            </p:extLst>
          </p:nvPr>
        </p:nvGraphicFramePr>
        <p:xfrm>
          <a:off x="-22068" y="3625767"/>
          <a:ext cx="7229694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49"/>
                <a:gridCol w="1204949"/>
                <a:gridCol w="1204949"/>
                <a:gridCol w="1204949"/>
                <a:gridCol w="1204949"/>
                <a:gridCol w="1204949"/>
              </a:tblGrid>
              <a:tr h="584336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   j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8433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8433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8433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66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59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88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77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8433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94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78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89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8433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46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97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88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-22068" y="2969553"/>
            <a:ext cx="792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C[</a:t>
            </a:r>
            <a:r>
              <a:rPr lang="en-US" altLang="zh-CN" dirty="0" err="1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][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j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]: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台设备分配给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j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号车间所获利润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73523"/>
              </p:ext>
            </p:extLst>
          </p:nvPr>
        </p:nvGraphicFramePr>
        <p:xfrm>
          <a:off x="8090984" y="3670591"/>
          <a:ext cx="726555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926"/>
                <a:gridCol w="1210926"/>
                <a:gridCol w="1210926"/>
                <a:gridCol w="1210926"/>
                <a:gridCol w="1210926"/>
                <a:gridCol w="1210926"/>
              </a:tblGrid>
              <a:tr h="632609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   j</a:t>
                      </a:r>
                      <a:r>
                        <a:rPr lang="en-US" altLang="zh-CN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3260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3260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3260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66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68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3260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94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127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158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172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3260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94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155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217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228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499312" y="2648720"/>
            <a:ext cx="844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V[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][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]: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台设备分配给前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j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个车间所获利润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8272" y="7799295"/>
            <a:ext cx="13290946" cy="1005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altLang="zh-CN" sz="5400" b="1" dirty="0">
                <a:latin typeface="微软雅黑" panose="020B0503020204020204" pitchFamily="34" charset="-122"/>
                <a:cs typeface="Aparajita" panose="020B0604020202020204" pitchFamily="34" charset="0"/>
              </a:rPr>
              <a:t>V[</a:t>
            </a:r>
            <a:r>
              <a:rPr lang="en-US" altLang="zh-CN" sz="5400" b="1" dirty="0" err="1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5400" b="1" dirty="0">
                <a:latin typeface="微软雅黑" panose="020B0503020204020204" pitchFamily="34" charset="-122"/>
                <a:cs typeface="Aparajita" panose="020B0604020202020204" pitchFamily="34" charset="0"/>
              </a:rPr>
              <a:t>][j]=max{V[</a:t>
            </a:r>
            <a:r>
              <a:rPr lang="en-US" altLang="zh-CN" sz="5400" b="1" dirty="0" err="1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5400" b="1" dirty="0">
                <a:latin typeface="微软雅黑" panose="020B0503020204020204" pitchFamily="34" charset="-122"/>
                <a:cs typeface="Aparajita" panose="020B0604020202020204" pitchFamily="34" charset="0"/>
              </a:rPr>
              <a:t>][j],V[k][j-1]+C[</a:t>
            </a:r>
            <a:r>
              <a:rPr lang="en-US" altLang="zh-CN" sz="5400" b="1" dirty="0" err="1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sz="5400" b="1" dirty="0">
                <a:latin typeface="微软雅黑" panose="020B0503020204020204" pitchFamily="34" charset="-122"/>
                <a:cs typeface="Aparajita" panose="020B0604020202020204" pitchFamily="34" charset="0"/>
              </a:rPr>
              <a:t>-k][j]}</a:t>
            </a:r>
          </a:p>
        </p:txBody>
      </p:sp>
      <p:sp>
        <p:nvSpPr>
          <p:cNvPr id="12" name="TextBox 68"/>
          <p:cNvSpPr txBox="1"/>
          <p:nvPr/>
        </p:nvSpPr>
        <p:spPr>
          <a:xfrm>
            <a:off x="738552" y="8762596"/>
            <a:ext cx="12789189" cy="860712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讲解以</a:t>
            </a:r>
            <a:r>
              <a:rPr lang="en-US" altLang="zh-CN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V[4][3],V[4][4]</a:t>
            </a:r>
            <a:r>
              <a:rPr lang="zh-CN" altLang="en-US" sz="40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为例</a:t>
            </a:r>
            <a:endParaRPr lang="en-US" altLang="zh-CN" sz="40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43446"/>
              </p:ext>
            </p:extLst>
          </p:nvPr>
        </p:nvGraphicFramePr>
        <p:xfrm>
          <a:off x="15854419" y="3689667"/>
          <a:ext cx="726555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926"/>
                <a:gridCol w="1210926"/>
                <a:gridCol w="1210926"/>
                <a:gridCol w="1210926"/>
                <a:gridCol w="1210926"/>
                <a:gridCol w="1210926"/>
              </a:tblGrid>
              <a:tr h="632609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   j</a:t>
                      </a:r>
                      <a:r>
                        <a:rPr lang="en-US" altLang="zh-CN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3260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3260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3260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3260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3260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5652375" y="2952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][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en-US" altLang="zh-CN" dirty="0" smtClean="0">
                <a:solidFill>
                  <a:srgbClr val="FF0000"/>
                </a:solidFill>
              </a:rPr>
              <a:t>]: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D[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][j]=k,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j-1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个车间分配的设备数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16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ubtitle 2"/>
          <p:cNvSpPr txBox="1">
            <a:spLocks/>
          </p:cNvSpPr>
          <p:nvPr/>
        </p:nvSpPr>
        <p:spPr>
          <a:xfrm>
            <a:off x="6129575" y="26751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蛮力法验证动态规划正确性</a:t>
            </a:r>
            <a:endParaRPr lang="en-US" sz="5400" dirty="0">
              <a:solidFill>
                <a:schemeClr val="accent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55" name="Rectangle 80"/>
          <p:cNvSpPr/>
          <p:nvPr/>
        </p:nvSpPr>
        <p:spPr>
          <a:xfrm>
            <a:off x="11432898" y="2470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80" y="3458000"/>
            <a:ext cx="7383791" cy="748867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727" y="1639723"/>
            <a:ext cx="11783364" cy="50745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189" y="6857999"/>
            <a:ext cx="6338954" cy="61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21711</TotalTime>
  <Words>1269</Words>
  <Application>Microsoft Office PowerPoint</Application>
  <PresentationFormat>自定义</PresentationFormat>
  <Paragraphs>348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Aparajita</vt:lpstr>
      <vt:lpstr>Lato</vt:lpstr>
      <vt:lpstr>Open Sans</vt:lpstr>
      <vt:lpstr>微软雅黑</vt:lpstr>
      <vt:lpstr>Arial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lastModifiedBy>XUXIA</cp:lastModifiedBy>
  <cp:revision>2781</cp:revision>
  <dcterms:created xsi:type="dcterms:W3CDTF">2014-11-12T21:47:38Z</dcterms:created>
  <dcterms:modified xsi:type="dcterms:W3CDTF">2017-11-17T02:47:09Z</dcterms:modified>
</cp:coreProperties>
</file>