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aleway"/>
      <p:regular r:id="rId54"/>
      <p:bold r:id="rId55"/>
      <p:italic r:id="rId56"/>
      <p:boldItalic r:id="rId57"/>
    </p:embeddedFont>
    <p:embeddedFont>
      <p:font typeface="Lato"/>
      <p:regular r:id="rId58"/>
      <p:bold r:id="rId59"/>
      <p:italic r:id="rId60"/>
      <p:boldItalic r:id="rId61"/>
    </p:embeddedFont>
    <p:embeddedFont>
      <p:font typeface="Roboto Mon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regular.fntdata"/><Relationship Id="rId61" Type="http://schemas.openxmlformats.org/officeDocument/2006/relationships/font" Target="fonts/Lato-boldItalic.fntdata"/><Relationship Id="rId20" Type="http://schemas.openxmlformats.org/officeDocument/2006/relationships/slide" Target="slides/slide15.xml"/><Relationship Id="rId64" Type="http://schemas.openxmlformats.org/officeDocument/2006/relationships/font" Target="fonts/RobotoMono-italic.fntdata"/><Relationship Id="rId63" Type="http://schemas.openxmlformats.org/officeDocument/2006/relationships/font" Target="fonts/RobotoMono-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RobotoMono-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bold.fntdata"/><Relationship Id="rId10" Type="http://schemas.openxmlformats.org/officeDocument/2006/relationships/slide" Target="slides/slide5.xml"/><Relationship Id="rId54" Type="http://schemas.openxmlformats.org/officeDocument/2006/relationships/font" Target="fonts/Raleway-regular.fntdata"/><Relationship Id="rId13" Type="http://schemas.openxmlformats.org/officeDocument/2006/relationships/slide" Target="slides/slide8.xml"/><Relationship Id="rId57" Type="http://schemas.openxmlformats.org/officeDocument/2006/relationships/font" Target="fonts/Raleway-boldItalic.fntdata"/><Relationship Id="rId12" Type="http://schemas.openxmlformats.org/officeDocument/2006/relationships/slide" Target="slides/slide7.xml"/><Relationship Id="rId56" Type="http://schemas.openxmlformats.org/officeDocument/2006/relationships/font" Target="fonts/Raleway-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dd3037eb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dd3037eb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Truncated</a:t>
            </a:r>
            <a:endParaRPr/>
          </a:p>
          <a:p>
            <a:pPr indent="0" lvl="0" marL="0" rtl="0" algn="l">
              <a:spcBef>
                <a:spcPts val="0"/>
              </a:spcBef>
              <a:spcAft>
                <a:spcPts val="0"/>
              </a:spcAft>
              <a:buNone/>
            </a:pPr>
            <a:r>
              <a:rPr lang="en"/>
              <a:t>Metadata for the next stages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b7654ef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7654ef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scans code file, "lexes" tokens, "parses" tokens according to the grammar of the language, builds up an "internal representation (IR)" that encodes the semantics of the language, produces an output that preserves the </a:t>
            </a:r>
            <a:r>
              <a:rPr b="1" lang="en"/>
              <a:t>semantics</a:t>
            </a:r>
            <a:r>
              <a:rPr lang="en"/>
              <a:t> but usually not the </a:t>
            </a:r>
            <a:r>
              <a:rPr b="1" lang="en"/>
              <a:t>syntax</a:t>
            </a:r>
            <a:r>
              <a:rPr lang="en"/>
              <a:t> (i.e., translates into a different language, like going from C to asm).</a:t>
            </a:r>
            <a:endParaRPr/>
          </a:p>
          <a:p>
            <a:pPr indent="0" lvl="0" marL="0" rtl="0" algn="l">
              <a:spcBef>
                <a:spcPts val="0"/>
              </a:spcBef>
              <a:spcAft>
                <a:spcPts val="0"/>
              </a:spcAft>
              <a:buNone/>
            </a:pPr>
            <a:r>
              <a:rPr lang="en"/>
              <a:t>(Compiler optimization lecture coming up on Oct 7)</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dd3037eb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dd3037eb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real thing there are like twice as many “directives” which I deleted to make it all fit on the slide.</a:t>
            </a:r>
            <a:endParaRPr/>
          </a:p>
          <a:p>
            <a:pPr indent="0" lvl="0" marL="0" rtl="0" algn="l">
              <a:spcBef>
                <a:spcPts val="0"/>
              </a:spcBef>
              <a:spcAft>
                <a:spcPts val="0"/>
              </a:spcAft>
              <a:buNone/>
            </a:pPr>
            <a:r>
              <a:rPr lang="en"/>
              <a:t>Simple compiler optimization turned -0x7f-1 into $-128</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b7654ef3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b7654ef3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Yet another level of translator. Like a compiler in that it parses, not only scans. Low-level processing of assembly instructions that have been emitted by the compiler to generate the corresponding bit patterns that the machine knows what to do with. Assembler has some flexibility to generate the most efficient version of the machine code -- chooses instruction formats when multiple equivalent ones exist, but mostly responsible for just translating to bits.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dd3037eb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dd3037eb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Lato"/>
                <a:ea typeface="Lato"/>
                <a:cs typeface="Lato"/>
                <a:sym typeface="Lato"/>
              </a:rPr>
              <a:t>“Relocations” for addresses not yet known</a:t>
            </a:r>
            <a:endParaRPr sz="1000">
              <a:solidFill>
                <a:srgbClr val="595959"/>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dd3037eb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dd3037eb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b7654ef3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b7654ef3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aggregates multiple independently compiled files containing object/machine code. Simplest use: combining independently compiled objects into a single program. Intermediate use: combining a program's object code with the object code stored in a static library (.a). Advanced use: combining a program's object code with pointers that the "dynamic loader" will use to find libraries that might live in the file system on a target system where the program eventually runs.</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afd863d7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afd863d7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Spoorthi starts here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afd863d7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afd863d7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GCC contains compilers for multiple languages, and provides the infrastructure needed to go from source code written in that language to assembly, and eventually executable machine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compiler can compile directly from source code to executable, but you can also use it to breakdown compilation steps (ie use it to just go from source code to preprocessed text)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afd863d7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afd863d7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-O3 makes the code so big that, if </a:t>
            </a:r>
            <a:r>
              <a:rPr lang="en"/>
              <a:t>you</a:t>
            </a:r>
            <a:r>
              <a:rPr lang="en"/>
              <a:t> use it for the entire program, the executable may be </a:t>
            </a:r>
            <a:r>
              <a:rPr i="1" lang="en"/>
              <a:t>slower</a:t>
            </a:r>
            <a:r>
              <a:rPr lang="en"/>
              <a:t> than if you had used -O2, </a:t>
            </a:r>
            <a:r>
              <a:rPr lang="en"/>
              <a:t>because it doesn’t fit in the instruction cache.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instructor’s recommended set of warnings options for new programs: -Og -std=gnu11 -Wall -Wextra -Wpedantic -Wstrict-prototypes -Wwrite-strings -Werror</a:t>
            </a:r>
            <a:endParaRPr/>
          </a:p>
          <a:p>
            <a:pPr indent="0" lvl="0" marL="0" rtl="0" algn="l">
              <a:spcBef>
                <a:spcPts val="0"/>
              </a:spcBef>
              <a:spcAft>
                <a:spcPts val="0"/>
              </a:spcAft>
              <a:buNone/>
            </a:pPr>
            <a:r>
              <a:rPr lang="en"/>
              <a:t>Note -std=gnu11, not -std=c11; the extensions disabled by -std=cXX include, unfortunately, a bunch of important library functions that you’re likely to want for anything complicated.</a:t>
            </a:r>
            <a:endParaRPr/>
          </a:p>
          <a:p>
            <a:pPr indent="0" lvl="0" marL="0" rtl="0" algn="l">
              <a:spcBef>
                <a:spcPts val="0"/>
              </a:spcBef>
              <a:spcAft>
                <a:spcPts val="0"/>
              </a:spcAft>
              <a:buNone/>
            </a:pPr>
            <a:r>
              <a:rPr lang="en"/>
              <a:t>You </a:t>
            </a:r>
            <a:r>
              <a:rPr lang="en"/>
              <a:t>have to turn on some level of optimization (anything but -O0) to get all the warnings. Yes, really.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b139959f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b139959f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afd863d7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afd863d7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beff36b7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beff36b7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if you have some unchanged source files that already have associated object files, recompiling will only generate new object files for the changed source files and then link them with the existing object files for source files that were unchanged.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beff36b7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beff36b7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de9ab3b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de9ab3b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de9ab3b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de9ab3b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de9ab3b9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de9ab3b9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de9ab3b9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de9ab3b9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de9ab3b9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de9ab3b9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de9ab3b9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de9ab3b9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has lots of these implicit rules. It knows how to create object files from C, C++, Fortran, etc.</a:t>
            </a:r>
            <a:endParaRPr/>
          </a:p>
          <a:p>
            <a:pPr indent="0" lvl="0" marL="0" rtl="0" algn="l">
              <a:spcBef>
                <a:spcPts val="0"/>
              </a:spcBef>
              <a:spcAft>
                <a:spcPts val="0"/>
              </a:spcAft>
              <a:buNone/>
            </a:pPr>
            <a:r>
              <a:rPr lang="en"/>
              <a:t>However, it doesn’t have an implicit rule for creating executables from object files. You have to write those yourself.  (this is for silly historical reasons)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de9ab3b9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de9ab3b9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Usually</a:t>
            </a:r>
            <a:r>
              <a:rPr lang="en"/>
              <a:t> a phony rule has either dependencies or commands, but not both</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b139959f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b139959f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different parts are: pre-processor, compiler, assembler, linker &amp; loader. So that we will be able to </a:t>
            </a:r>
            <a:r>
              <a:rPr lang="en"/>
              <a:t>write</a:t>
            </a:r>
            <a:r>
              <a:rPr lang="en"/>
              <a:t> </a:t>
            </a:r>
            <a:r>
              <a:rPr lang="en"/>
              <a:t>efficient,</a:t>
            </a:r>
            <a:r>
              <a:rPr lang="en"/>
              <a:t> better and optimized code for a certain hardware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computer understands 0s and 1s. So, we need to convert our textual code into machine language.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de9ab3b9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de9ab3b9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afd863d7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afd863d7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de9ab3b9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de9ab3b9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de9ab3b9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de9ab3b9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4ec560b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4ec560b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5dcfb8dd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5dcfb8dd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72f4f8f3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972f4f8f3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8afd863d7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afd863d7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230b87f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230b87f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8afd863d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afd863d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b139959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b139959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afd863d7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afd863d7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8bdbd3a6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8bdbd3a6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30b87f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30b87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8afd863d7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afd863d7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8afd863d7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8afd863d7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beff36b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beff36b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afd863d7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afd863d7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beae4f2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beae4f2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library -&gt; a copy of library code is contained in the executable so only needed at compile time, not runtime</a:t>
            </a:r>
            <a:endParaRPr/>
          </a:p>
          <a:p>
            <a:pPr indent="0" lvl="0" marL="0" rtl="0" algn="l">
              <a:spcBef>
                <a:spcPts val="0"/>
              </a:spcBef>
              <a:spcAft>
                <a:spcPts val="0"/>
              </a:spcAft>
              <a:buNone/>
            </a:pPr>
            <a:r>
              <a:rPr lang="en"/>
              <a:t>Dynamic library -&gt; loaded when the executable is run</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8afd863d7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8afd863d7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afd863d7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afd863d7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the second stage is called “compiling” and the whole process is also called “compiling.”  Sometimes </a:t>
            </a:r>
            <a:r>
              <a:rPr lang="en"/>
              <a:t>people</a:t>
            </a:r>
            <a:r>
              <a:rPr lang="en"/>
              <a:t> will call the second stage “compilation proper” to distinguish. The compilers </a:t>
            </a:r>
            <a:r>
              <a:rPr lang="en"/>
              <a:t>course</a:t>
            </a:r>
            <a:r>
              <a:rPr lang="en"/>
              <a:t> will spend more time on that stage than the other three put together.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dd3037eb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dd3037eb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the second stage is called “compiling” and the whole process is also called “compiling.”  Sometimes people will call the second stage “compilation proper” to distinguish. The compilers course will spend more time on that stage than the other three put together.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beae4f2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beae4f2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slide for input and output for each stage.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5dcfb8d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5dcfb8d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b7654ef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b7654ef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cc.gnu.org/onlinedocs/gcc-4.8.0/gcc/Warning-Option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cs.cmu.edu/~213/bootcamps/lab3_handout.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tinyurl.com/213bootcamp2"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tldp.org/HOWTO/Program-Library-HOWTO/shared-libraries.html" TargetMode="External"/><Relationship Id="rId4" Type="http://schemas.openxmlformats.org/officeDocument/2006/relationships/hyperlink" Target="https://tldp.org/HOWTO/Program-Library-HOWTO/dl-libraries.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missing.csail.mit.edu/2020/metaprogramming/" TargetMode="External"/><Relationship Id="rId4" Type="http://schemas.openxmlformats.org/officeDocument/2006/relationships/hyperlink" Target="https://www.cs.cmu.edu/~15131/f17/topics/makefiles/" TargetMode="External"/><Relationship Id="rId9" Type="http://schemas.openxmlformats.org/officeDocument/2006/relationships/hyperlink" Target="https://daveparillo.github.io/cisc187-reader/build-tools/make.html" TargetMode="External"/><Relationship Id="rId5" Type="http://schemas.openxmlformats.org/officeDocument/2006/relationships/hyperlink" Target="https://www.gnu.org/software/make/manual/html_node/Phony-Targets.html" TargetMode="External"/><Relationship Id="rId6" Type="http://schemas.openxmlformats.org/officeDocument/2006/relationships/hyperlink" Target="https://makefiletutorial.com/" TargetMode="External"/><Relationship Id="rId7" Type="http://schemas.openxmlformats.org/officeDocument/2006/relationships/hyperlink" Target="https://www.oreilly.com/library/view/programming-embedded-systems/0596009836/ch04.html" TargetMode="External"/><Relationship Id="rId8" Type="http://schemas.openxmlformats.org/officeDocument/2006/relationships/hyperlink" Target="https://gcc.gnu.org/onlinedocs/gc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Fundamentals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140625"/>
              </a:lnSpc>
              <a:spcBef>
                <a:spcPts val="1100"/>
              </a:spcBef>
              <a:spcAft>
                <a:spcPts val="1100"/>
              </a:spcAft>
              <a:buNone/>
            </a:pPr>
            <a:r>
              <a:rPr b="1" lang="en">
                <a:solidFill>
                  <a:srgbClr val="000000"/>
                </a:solidFill>
                <a:latin typeface="Verdana"/>
                <a:ea typeface="Verdana"/>
                <a:cs typeface="Verdana"/>
                <a:sym typeface="Verdana"/>
              </a:rPr>
              <a:t>15-213/15-513/14-513: Introduction to Computer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and after preprocessing</a:t>
            </a:r>
            <a:endParaRPr/>
          </a:p>
        </p:txBody>
      </p:sp>
      <p:sp>
        <p:nvSpPr>
          <p:cNvPr id="147" name="Google Shape;147;p22"/>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000">
                <a:solidFill>
                  <a:schemeClr val="accent2"/>
                </a:solidFill>
                <a:latin typeface="Consolas"/>
                <a:ea typeface="Consolas"/>
                <a:cs typeface="Consolas"/>
                <a:sym typeface="Consolas"/>
              </a:rPr>
              <a:t>#include</a:t>
            </a:r>
            <a:r>
              <a:rPr lang="en" sz="1000">
                <a:latin typeface="Consolas"/>
                <a:ea typeface="Consolas"/>
                <a:cs typeface="Consolas"/>
                <a:sym typeface="Consolas"/>
              </a:rPr>
              <a:t> </a:t>
            </a:r>
            <a:r>
              <a:rPr lang="en" sz="1000">
                <a:solidFill>
                  <a:schemeClr val="dk1"/>
                </a:solidFill>
                <a:latin typeface="Consolas"/>
                <a:ea typeface="Consolas"/>
                <a:cs typeface="Consolas"/>
                <a:sym typeface="Consolas"/>
              </a:rPr>
              <a:t>&lt;limits.h&gt;</a:t>
            </a:r>
            <a:br>
              <a:rPr lang="en" sz="1000">
                <a:latin typeface="Consolas"/>
                <a:ea typeface="Consolas"/>
                <a:cs typeface="Consolas"/>
                <a:sym typeface="Consolas"/>
              </a:rPr>
            </a:br>
            <a:r>
              <a:rPr i="1" lang="en" sz="1000">
                <a:solidFill>
                  <a:schemeClr val="accent2"/>
                </a:solidFill>
                <a:latin typeface="Consolas"/>
                <a:ea typeface="Consolas"/>
                <a:cs typeface="Consolas"/>
                <a:sym typeface="Consolas"/>
              </a:rPr>
              <a:t>#include</a:t>
            </a:r>
            <a:r>
              <a:rPr lang="en" sz="1000">
                <a:latin typeface="Consolas"/>
                <a:ea typeface="Consolas"/>
                <a:cs typeface="Consolas"/>
                <a:sym typeface="Consolas"/>
              </a:rPr>
              <a:t> </a:t>
            </a:r>
            <a:r>
              <a:rPr lang="en" sz="1000">
                <a:solidFill>
                  <a:schemeClr val="dk1"/>
                </a:solidFill>
                <a:latin typeface="Consolas"/>
                <a:ea typeface="Consolas"/>
                <a:cs typeface="Consolas"/>
                <a:sym typeface="Consolas"/>
              </a:rPr>
              <a:t>&lt;stdio.h&gt;</a:t>
            </a:r>
            <a:br>
              <a:rPr lang="en" sz="1000">
                <a:latin typeface="Consolas"/>
                <a:ea typeface="Consolas"/>
                <a:cs typeface="Consolas"/>
                <a:sym typeface="Consolas"/>
              </a:rPr>
            </a:br>
            <a:br>
              <a:rPr lang="en" sz="1000">
                <a:latin typeface="Consolas"/>
                <a:ea typeface="Consolas"/>
                <a:cs typeface="Consolas"/>
                <a:sym typeface="Consolas"/>
              </a:rPr>
            </a:br>
            <a:r>
              <a:rPr b="1" lang="en" sz="1000">
                <a:latin typeface="Consolas"/>
                <a:ea typeface="Consolas"/>
                <a:cs typeface="Consolas"/>
                <a:sym typeface="Consolas"/>
              </a:rPr>
              <a:t>int</a:t>
            </a:r>
            <a:r>
              <a:rPr lang="en" sz="1000">
                <a:latin typeface="Consolas"/>
                <a:ea typeface="Consolas"/>
                <a:cs typeface="Consolas"/>
                <a:sym typeface="Consolas"/>
              </a:rPr>
              <a:t> </a:t>
            </a:r>
            <a:r>
              <a:rPr b="1" lang="en" sz="1000">
                <a:solidFill>
                  <a:srgbClr val="0000FF"/>
                </a:solidFill>
                <a:latin typeface="Consolas"/>
                <a:ea typeface="Consolas"/>
                <a:cs typeface="Consolas"/>
                <a:sym typeface="Consolas"/>
              </a:rPr>
              <a:t>main</a:t>
            </a:r>
            <a:r>
              <a:rPr lang="en" sz="1000">
                <a:latin typeface="Consolas"/>
                <a:ea typeface="Consolas"/>
                <a:cs typeface="Consolas"/>
                <a:sym typeface="Consolas"/>
              </a:rPr>
              <a:t>(</a:t>
            </a:r>
            <a:r>
              <a:rPr b="1" lang="en" sz="1000">
                <a:latin typeface="Consolas"/>
                <a:ea typeface="Consolas"/>
                <a:cs typeface="Consolas"/>
                <a:sym typeface="Consolas"/>
              </a:rPr>
              <a:t>void</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a:t>
            </a:r>
            <a:r>
              <a:rPr i="1" lang="en" sz="1000">
                <a:solidFill>
                  <a:schemeClr val="accent3"/>
                </a:solidFill>
                <a:latin typeface="Consolas"/>
                <a:ea typeface="Consolas"/>
                <a:cs typeface="Consolas"/>
                <a:sym typeface="Consolas"/>
              </a:rPr>
              <a:t>// Report the range of `char` on this system</a:t>
            </a:r>
            <a:br>
              <a:rPr lang="en" sz="1000">
                <a:latin typeface="Consolas"/>
                <a:ea typeface="Consolas"/>
                <a:cs typeface="Consolas"/>
                <a:sym typeface="Consolas"/>
              </a:rPr>
            </a:br>
            <a:r>
              <a:rPr lang="en" sz="1000">
                <a:latin typeface="Consolas"/>
                <a:ea typeface="Consolas"/>
                <a:cs typeface="Consolas"/>
                <a:sym typeface="Consolas"/>
              </a:rPr>
              <a:t>    printf(</a:t>
            </a:r>
            <a:r>
              <a:rPr lang="en" sz="1000">
                <a:solidFill>
                  <a:schemeClr val="dk1"/>
                </a:solidFill>
                <a:latin typeface="Consolas"/>
                <a:ea typeface="Consolas"/>
                <a:cs typeface="Consolas"/>
                <a:sym typeface="Consolas"/>
              </a:rPr>
              <a:t>"CHAR_MIN = %d\n"</a:t>
            </a: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chemeClr val="dk1"/>
                </a:solidFill>
                <a:latin typeface="Consolas"/>
                <a:ea typeface="Consolas"/>
                <a:cs typeface="Consolas"/>
                <a:sym typeface="Consolas"/>
              </a:rPr>
              <a:t>"CHAR_MAX = %d\n"</a:t>
            </a:r>
            <a:r>
              <a:rPr lang="en" sz="1000">
                <a:latin typeface="Consolas"/>
                <a:ea typeface="Consolas"/>
                <a:cs typeface="Consolas"/>
                <a:sym typeface="Consolas"/>
              </a:rPr>
              <a:t>,</a:t>
            </a:r>
            <a:br>
              <a:rPr lang="en" sz="1000">
                <a:latin typeface="Consolas"/>
                <a:ea typeface="Consolas"/>
                <a:cs typeface="Consolas"/>
                <a:sym typeface="Consolas"/>
              </a:rPr>
            </a:br>
            <a:r>
              <a:rPr lang="en" sz="1000">
                <a:latin typeface="Consolas"/>
                <a:ea typeface="Consolas"/>
                <a:cs typeface="Consolas"/>
                <a:sym typeface="Consolas"/>
              </a:rPr>
              <a:t>           CHAR_MIN, CHAR_MAX);</a:t>
            </a:r>
            <a:br>
              <a:rPr lang="en" sz="1000">
                <a:latin typeface="Consolas"/>
                <a:ea typeface="Consolas"/>
                <a:cs typeface="Consolas"/>
                <a:sym typeface="Consolas"/>
              </a:rPr>
            </a:br>
            <a:r>
              <a:rPr lang="en" sz="1000">
                <a:latin typeface="Consolas"/>
                <a:ea typeface="Consolas"/>
                <a:cs typeface="Consolas"/>
                <a:sym typeface="Consolas"/>
              </a:rPr>
              <a:t>    </a:t>
            </a:r>
            <a:r>
              <a:rPr b="1" lang="en" sz="1000">
                <a:latin typeface="Consolas"/>
                <a:ea typeface="Consolas"/>
                <a:cs typeface="Consolas"/>
                <a:sym typeface="Consolas"/>
              </a:rPr>
              <a:t>return</a:t>
            </a:r>
            <a:r>
              <a:rPr lang="en" sz="1000">
                <a:latin typeface="Consolas"/>
                <a:ea typeface="Consolas"/>
                <a:cs typeface="Consolas"/>
                <a:sym typeface="Consolas"/>
              </a:rPr>
              <a:t> 0;</a:t>
            </a:r>
            <a:br>
              <a:rPr lang="en" sz="1000">
                <a:latin typeface="Consolas"/>
                <a:ea typeface="Consolas"/>
                <a:cs typeface="Consolas"/>
                <a:sym typeface="Consolas"/>
              </a:rPr>
            </a:br>
            <a:r>
              <a:rPr lang="en" sz="1000">
                <a:latin typeface="Consolas"/>
                <a:ea typeface="Consolas"/>
                <a:cs typeface="Consolas"/>
                <a:sym typeface="Consolas"/>
              </a:rPr>
              <a:t>}</a:t>
            </a:r>
            <a:endParaRPr sz="1000"/>
          </a:p>
        </p:txBody>
      </p:sp>
      <p:sp>
        <p:nvSpPr>
          <p:cNvPr id="148" name="Google Shape;148;p22"/>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1 "test.c"</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1 "/usr/lib/gcc/x86_64-linux-gnu/10/include/limits.h" 1 3 4</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3"/>
                </a:solidFill>
                <a:latin typeface="Consolas"/>
                <a:ea typeface="Consolas"/>
                <a:cs typeface="Consolas"/>
                <a:sym typeface="Consolas"/>
              </a:rPr>
              <a:t>... </a:t>
            </a:r>
            <a:endParaRPr sz="800">
              <a:solidFill>
                <a:schemeClr val="accent3"/>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1 "/usr/include/stdio.h" 1 3 4</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3"/>
                </a:solidFill>
                <a:latin typeface="Consolas"/>
                <a:ea typeface="Consolas"/>
                <a:cs typeface="Consolas"/>
                <a:sym typeface="Consolas"/>
              </a:rPr>
              <a:t>...</a:t>
            </a:r>
            <a:endParaRPr sz="800">
              <a:solidFill>
                <a:schemeClr val="accent3"/>
              </a:solidFill>
              <a:latin typeface="Consolas"/>
              <a:ea typeface="Consolas"/>
              <a:cs typeface="Consolas"/>
              <a:sym typeface="Consolas"/>
            </a:endParaRPr>
          </a:p>
          <a:p>
            <a:pPr indent="0" lvl="0" marL="0" rtl="0" algn="l">
              <a:lnSpc>
                <a:spcPct val="100000"/>
              </a:lnSpc>
              <a:spcBef>
                <a:spcPts val="0"/>
              </a:spcBef>
              <a:spcAft>
                <a:spcPts val="0"/>
              </a:spcAft>
              <a:buNone/>
            </a:pPr>
            <a:r>
              <a:rPr lang="en" sz="800">
                <a:latin typeface="Consolas"/>
                <a:ea typeface="Consolas"/>
                <a:cs typeface="Consolas"/>
                <a:sym typeface="Consolas"/>
              </a:rPr>
              <a:t>extern int fprintf (FILE *__restrict __stream,</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800">
                <a:latin typeface="Consolas"/>
                <a:ea typeface="Consolas"/>
                <a:cs typeface="Consolas"/>
                <a:sym typeface="Consolas"/>
              </a:rPr>
              <a:t>  	const char *__restrict __format, ...);</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800">
                <a:latin typeface="Consolas"/>
                <a:ea typeface="Consolas"/>
                <a:cs typeface="Consolas"/>
                <a:sym typeface="Consolas"/>
              </a:rPr>
              <a:t>extern int printf (const char *__restrict __format, ...);</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3"/>
                </a:solidFill>
                <a:latin typeface="Consolas"/>
                <a:ea typeface="Consolas"/>
                <a:cs typeface="Consolas"/>
                <a:sym typeface="Consolas"/>
              </a:rPr>
              <a:t>...</a:t>
            </a:r>
            <a:endParaRPr sz="800">
              <a:solidFill>
                <a:schemeClr val="accent3"/>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874 "/usr/include/stdio.h" 3 4</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3 "test.c" 2</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800">
                <a:latin typeface="Consolas"/>
                <a:ea typeface="Consolas"/>
                <a:cs typeface="Consolas"/>
                <a:sym typeface="Consolas"/>
              </a:rPr>
              <a:t>int main(void) {</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800">
                <a:latin typeface="Consolas"/>
                <a:ea typeface="Consolas"/>
                <a:cs typeface="Consolas"/>
                <a:sym typeface="Consolas"/>
              </a:rPr>
              <a:t>    printf("CHAR_MIN = %d\n"</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800">
                <a:latin typeface="Consolas"/>
                <a:ea typeface="Consolas"/>
                <a:cs typeface="Consolas"/>
                <a:sym typeface="Consolas"/>
              </a:rPr>
              <a:t>           "CHAR_MAX = %d\n",</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6 "test.c" 3 4</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latin typeface="Consolas"/>
                <a:ea typeface="Consolas"/>
                <a:cs typeface="Consolas"/>
                <a:sym typeface="Consolas"/>
              </a:rPr>
              <a:t>           (-0x7f - 1)</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6 "test.c"</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latin typeface="Consolas"/>
                <a:ea typeface="Consolas"/>
                <a:cs typeface="Consolas"/>
                <a:sym typeface="Consolas"/>
              </a:rPr>
              <a:t>                  , 0x7f);</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800">
                <a:latin typeface="Consolas"/>
                <a:ea typeface="Consolas"/>
                <a:cs typeface="Consolas"/>
                <a:sym typeface="Consolas"/>
              </a:rPr>
              <a:t>    return 0;</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800">
                <a:latin typeface="Consolas"/>
                <a:ea typeface="Consolas"/>
                <a:cs typeface="Consolas"/>
                <a:sym typeface="Consolas"/>
              </a:rPr>
              <a:t>}</a:t>
            </a:r>
            <a:endParaRPr sz="800">
              <a:latin typeface="Consolas"/>
              <a:ea typeface="Consolas"/>
              <a:cs typeface="Consolas"/>
              <a:sym typeface="Consolas"/>
            </a:endParaRPr>
          </a:p>
        </p:txBody>
      </p:sp>
      <p:sp>
        <p:nvSpPr>
          <p:cNvPr id="149" name="Google Shape;149;p22"/>
          <p:cNvSpPr txBox="1"/>
          <p:nvPr/>
        </p:nvSpPr>
        <p:spPr>
          <a:xfrm>
            <a:off x="991500" y="3919800"/>
            <a:ext cx="3401400" cy="10467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Contents of header files inserted inline</a:t>
            </a:r>
            <a:endParaRPr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Comments removed</a:t>
            </a:r>
            <a:endParaRPr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Macros expanded</a:t>
            </a:r>
            <a:endParaRPr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“Directive” lines (beginning with #)</a:t>
            </a:r>
            <a:br>
              <a:rPr lang="en" sz="1000">
                <a:solidFill>
                  <a:schemeClr val="accent1"/>
                </a:solidFill>
                <a:latin typeface="Lato"/>
                <a:ea typeface="Lato"/>
                <a:cs typeface="Lato"/>
                <a:sym typeface="Lato"/>
              </a:rPr>
            </a:br>
            <a:r>
              <a:rPr lang="en" sz="1000">
                <a:solidFill>
                  <a:schemeClr val="accent1"/>
                </a:solidFill>
                <a:latin typeface="Lato"/>
                <a:ea typeface="Lato"/>
                <a:cs typeface="Lato"/>
                <a:sym typeface="Lato"/>
              </a:rPr>
              <a:t>communicate things like original line numbers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Compiler</a:t>
            </a:r>
            <a:endParaRPr/>
          </a:p>
        </p:txBody>
      </p:sp>
      <p:sp>
        <p:nvSpPr>
          <p:cNvPr id="155" name="Google Shape;155;p23"/>
          <p:cNvSpPr txBox="1"/>
          <p:nvPr>
            <p:ph idx="1" type="body"/>
          </p:nvPr>
        </p:nvSpPr>
        <p:spPr>
          <a:xfrm>
            <a:off x="368100" y="2078875"/>
            <a:ext cx="38730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compiler translates the preprocessed code into assembly code</a:t>
            </a:r>
            <a:endParaRPr sz="1400"/>
          </a:p>
          <a:p>
            <a:pPr indent="-311150" lvl="1" marL="914400" rtl="0" algn="l">
              <a:spcBef>
                <a:spcPts val="0"/>
              </a:spcBef>
              <a:spcAft>
                <a:spcPts val="0"/>
              </a:spcAft>
              <a:buSzPts val="1300"/>
              <a:buChar char="○"/>
            </a:pPr>
            <a:r>
              <a:rPr lang="en" sz="1300"/>
              <a:t>This changes the format and structure of the code but preserves the semantics (what it does)</a:t>
            </a:r>
            <a:endParaRPr sz="1300"/>
          </a:p>
          <a:p>
            <a:pPr indent="-311150" lvl="1" marL="914400" rtl="0" algn="l">
              <a:spcBef>
                <a:spcPts val="0"/>
              </a:spcBef>
              <a:spcAft>
                <a:spcPts val="0"/>
              </a:spcAft>
              <a:buSzPts val="1300"/>
              <a:buChar char="○"/>
            </a:pPr>
            <a:r>
              <a:rPr lang="en" sz="1300"/>
              <a:t>Can change lots of details for optimization, as long as the overall effect is the same</a:t>
            </a:r>
            <a:endParaRPr sz="1300"/>
          </a:p>
        </p:txBody>
      </p:sp>
      <p:pic>
        <p:nvPicPr>
          <p:cNvPr id="156" name="Google Shape;156;p23"/>
          <p:cNvPicPr preferRelativeResize="0"/>
          <p:nvPr/>
        </p:nvPicPr>
        <p:blipFill rotWithShape="1">
          <a:blip r:embed="rId3">
            <a:alphaModFix/>
          </a:blip>
          <a:srcRect b="34396" l="0" r="0" t="0"/>
          <a:stretch/>
        </p:blipFill>
        <p:spPr>
          <a:xfrm>
            <a:off x="2715250" y="-308550"/>
            <a:ext cx="6375400" cy="5452051"/>
          </a:xfrm>
          <a:prstGeom prst="rect">
            <a:avLst/>
          </a:prstGeom>
          <a:noFill/>
          <a:ln>
            <a:noFill/>
          </a:ln>
        </p:spPr>
      </p:pic>
      <p:sp>
        <p:nvSpPr>
          <p:cNvPr id="157" name="Google Shape;157;p23"/>
          <p:cNvSpPr/>
          <p:nvPr/>
        </p:nvSpPr>
        <p:spPr>
          <a:xfrm>
            <a:off x="4366250" y="2914650"/>
            <a:ext cx="2610000" cy="4383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4341350" y="1621775"/>
            <a:ext cx="2659800" cy="480300"/>
          </a:xfrm>
          <a:prstGeom prst="roundRect">
            <a:avLst>
              <a:gd fmla="val 16667" name="adj"/>
            </a:avLst>
          </a:prstGeom>
          <a:solidFill>
            <a:srgbClr val="D9D9D9">
              <a:alpha val="81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4341350" y="4165525"/>
            <a:ext cx="2659800" cy="480300"/>
          </a:xfrm>
          <a:prstGeom prst="roundRect">
            <a:avLst>
              <a:gd fmla="val 16667" name="adj"/>
            </a:avLst>
          </a:prstGeom>
          <a:solidFill>
            <a:srgbClr val="D9D9D9">
              <a:alpha val="81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and after compilation</a:t>
            </a:r>
            <a:endParaRPr/>
          </a:p>
        </p:txBody>
      </p:sp>
      <p:sp>
        <p:nvSpPr>
          <p:cNvPr id="165" name="Google Shape;165;p24"/>
          <p:cNvSpPr txBox="1"/>
          <p:nvPr>
            <p:ph idx="1" type="body"/>
          </p:nvPr>
        </p:nvSpPr>
        <p:spPr>
          <a:xfrm>
            <a:off x="729450" y="2078875"/>
            <a:ext cx="37743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2"/>
                </a:solidFill>
                <a:latin typeface="Consolas"/>
                <a:ea typeface="Consolas"/>
                <a:cs typeface="Consolas"/>
                <a:sym typeface="Consolas"/>
              </a:rPr>
              <a:t>extern</a:t>
            </a:r>
            <a:r>
              <a:rPr lang="en" sz="1200">
                <a:solidFill>
                  <a:schemeClr val="dk2"/>
                </a:solidFill>
                <a:latin typeface="Consolas"/>
                <a:ea typeface="Consolas"/>
                <a:cs typeface="Consolas"/>
                <a:sym typeface="Consolas"/>
              </a:rPr>
              <a:t> </a:t>
            </a:r>
            <a:r>
              <a:rPr b="1" lang="en" sz="1200">
                <a:solidFill>
                  <a:schemeClr val="dk2"/>
                </a:solidFill>
                <a:latin typeface="Consolas"/>
                <a:ea typeface="Consolas"/>
                <a:cs typeface="Consolas"/>
                <a:sym typeface="Consolas"/>
              </a:rPr>
              <a:t>int</a:t>
            </a:r>
            <a:r>
              <a:rPr lang="en" sz="1200">
                <a:solidFill>
                  <a:schemeClr val="dk2"/>
                </a:solidFill>
                <a:latin typeface="Consolas"/>
                <a:ea typeface="Consolas"/>
                <a:cs typeface="Consolas"/>
                <a:sym typeface="Consolas"/>
              </a:rPr>
              <a:t> </a:t>
            </a:r>
            <a:r>
              <a:rPr lang="en" sz="1200">
                <a:solidFill>
                  <a:srgbClr val="C7254E"/>
                </a:solidFill>
                <a:latin typeface="Consolas"/>
                <a:ea typeface="Consolas"/>
                <a:cs typeface="Consolas"/>
                <a:sym typeface="Consolas"/>
              </a:rPr>
              <a:t>printf</a:t>
            </a:r>
            <a:r>
              <a:rPr lang="en" sz="1200">
                <a:solidFill>
                  <a:schemeClr val="dk2"/>
                </a:solidFill>
                <a:latin typeface="Consolas"/>
                <a:ea typeface="Consolas"/>
                <a:cs typeface="Consolas"/>
                <a:sym typeface="Consolas"/>
              </a:rPr>
              <a:t> (</a:t>
            </a:r>
            <a:r>
              <a:rPr b="1" lang="en" sz="1200">
                <a:solidFill>
                  <a:schemeClr val="dk2"/>
                </a:solidFill>
                <a:latin typeface="Consolas"/>
                <a:ea typeface="Consolas"/>
                <a:cs typeface="Consolas"/>
                <a:sym typeface="Consolas"/>
              </a:rPr>
              <a:t>const char</a:t>
            </a:r>
            <a:r>
              <a:rPr lang="en" sz="1200">
                <a:solidFill>
                  <a:schemeClr val="dk2"/>
                </a:solidFill>
                <a:latin typeface="Consolas"/>
                <a:ea typeface="Consolas"/>
                <a:cs typeface="Consolas"/>
                <a:sym typeface="Consolas"/>
              </a:rPr>
              <a:t> *</a:t>
            </a:r>
            <a:r>
              <a:rPr b="1" lang="en" sz="1200">
                <a:solidFill>
                  <a:schemeClr val="dk2"/>
                </a:solidFill>
                <a:latin typeface="Consolas"/>
                <a:ea typeface="Consolas"/>
                <a:cs typeface="Consolas"/>
                <a:sym typeface="Consolas"/>
              </a:rPr>
              <a:t>__restrict</a:t>
            </a:r>
            <a:endParaRPr b="1" sz="12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2"/>
                </a:solidFill>
                <a:latin typeface="Consolas"/>
                <a:ea typeface="Consolas"/>
                <a:cs typeface="Consolas"/>
                <a:sym typeface="Consolas"/>
              </a:rPr>
              <a:t>                   __format, ...);</a:t>
            </a:r>
            <a:endParaRPr sz="12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2"/>
                </a:solidFill>
                <a:latin typeface="Consolas"/>
                <a:ea typeface="Consolas"/>
                <a:cs typeface="Consolas"/>
                <a:sym typeface="Consolas"/>
              </a:rPr>
              <a:t>int</a:t>
            </a:r>
            <a:r>
              <a:rPr lang="en" sz="1200">
                <a:solidFill>
                  <a:schemeClr val="dk2"/>
                </a:solidFill>
                <a:latin typeface="Consolas"/>
                <a:ea typeface="Consolas"/>
                <a:cs typeface="Consolas"/>
                <a:sym typeface="Consolas"/>
              </a:rPr>
              <a:t> </a:t>
            </a:r>
            <a:r>
              <a:rPr b="1" lang="en" sz="1200">
                <a:solidFill>
                  <a:srgbClr val="0000FF"/>
                </a:solidFill>
                <a:latin typeface="Consolas"/>
                <a:ea typeface="Consolas"/>
                <a:cs typeface="Consolas"/>
                <a:sym typeface="Consolas"/>
              </a:rPr>
              <a:t>main</a:t>
            </a:r>
            <a:r>
              <a:rPr lang="en" sz="1200">
                <a:solidFill>
                  <a:schemeClr val="dk2"/>
                </a:solidFill>
                <a:latin typeface="Consolas"/>
                <a:ea typeface="Consolas"/>
                <a:cs typeface="Consolas"/>
                <a:sym typeface="Consolas"/>
              </a:rPr>
              <a:t>(void) {</a:t>
            </a:r>
            <a:endParaRPr sz="12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2"/>
                </a:solidFill>
                <a:latin typeface="Consolas"/>
                <a:ea typeface="Consolas"/>
                <a:cs typeface="Consolas"/>
                <a:sym typeface="Consolas"/>
              </a:rPr>
              <a:t>    printf(</a:t>
            </a:r>
            <a:r>
              <a:rPr lang="en" sz="1200">
                <a:solidFill>
                  <a:schemeClr val="dk1"/>
                </a:solidFill>
                <a:latin typeface="Consolas"/>
                <a:ea typeface="Consolas"/>
                <a:cs typeface="Consolas"/>
                <a:sym typeface="Consolas"/>
              </a:rPr>
              <a:t>"CHAR_MIN = %d\n"</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           "CHAR_MAX = %d\n"</a:t>
            </a:r>
            <a:r>
              <a:rPr lang="en" sz="1200">
                <a:solidFill>
                  <a:schemeClr val="dk2"/>
                </a:solidFill>
                <a:latin typeface="Consolas"/>
                <a:ea typeface="Consolas"/>
                <a:cs typeface="Consolas"/>
                <a:sym typeface="Consolas"/>
              </a:rPr>
              <a:t>,</a:t>
            </a:r>
            <a:endParaRPr sz="12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2"/>
                </a:solidFill>
                <a:latin typeface="Consolas"/>
                <a:ea typeface="Consolas"/>
                <a:cs typeface="Consolas"/>
                <a:sym typeface="Consolas"/>
              </a:rPr>
              <a:t>           (-0x7f - 1), 0x7f);</a:t>
            </a:r>
            <a:endParaRPr sz="12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2"/>
                </a:solidFill>
                <a:latin typeface="Consolas"/>
                <a:ea typeface="Consolas"/>
                <a:cs typeface="Consolas"/>
                <a:sym typeface="Consolas"/>
              </a:rPr>
              <a:t>    </a:t>
            </a:r>
            <a:r>
              <a:rPr b="1" lang="en" sz="1200">
                <a:solidFill>
                  <a:schemeClr val="dk2"/>
                </a:solidFill>
                <a:latin typeface="Consolas"/>
                <a:ea typeface="Consolas"/>
                <a:cs typeface="Consolas"/>
                <a:sym typeface="Consolas"/>
              </a:rPr>
              <a:t>return</a:t>
            </a:r>
            <a:r>
              <a:rPr lang="en" sz="1200">
                <a:solidFill>
                  <a:schemeClr val="dk2"/>
                </a:solidFill>
                <a:latin typeface="Consolas"/>
                <a:ea typeface="Consolas"/>
                <a:cs typeface="Consolas"/>
                <a:sym typeface="Consolas"/>
              </a:rPr>
              <a:t> 0;</a:t>
            </a:r>
            <a:endParaRPr sz="12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2"/>
                </a:solidFill>
                <a:latin typeface="Consolas"/>
                <a:ea typeface="Consolas"/>
                <a:cs typeface="Consolas"/>
                <a:sym typeface="Consolas"/>
              </a:rPr>
              <a:t>}</a:t>
            </a:r>
            <a:endParaRPr i="1" sz="1200">
              <a:solidFill>
                <a:schemeClr val="dk2"/>
              </a:solidFill>
              <a:latin typeface="Consolas"/>
              <a:ea typeface="Consolas"/>
              <a:cs typeface="Consolas"/>
              <a:sym typeface="Consolas"/>
            </a:endParaRPr>
          </a:p>
        </p:txBody>
      </p:sp>
      <p:sp>
        <p:nvSpPr>
          <p:cNvPr id="166" name="Google Shape;166;p24"/>
          <p:cNvSpPr txBox="1"/>
          <p:nvPr>
            <p:ph idx="2" type="body"/>
          </p:nvPr>
        </p:nvSpPr>
        <p:spPr>
          <a:xfrm>
            <a:off x="4643550" y="2078875"/>
            <a:ext cx="3774300" cy="278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accent2"/>
                </a:solidFill>
                <a:latin typeface="Consolas"/>
                <a:ea typeface="Consolas"/>
                <a:cs typeface="Consolas"/>
                <a:sym typeface="Consolas"/>
              </a:rPr>
              <a:t>    .file    </a:t>
            </a:r>
            <a:r>
              <a:rPr lang="en" sz="1000">
                <a:solidFill>
                  <a:schemeClr val="dk1"/>
                </a:solidFill>
                <a:latin typeface="Consolas"/>
                <a:ea typeface="Consolas"/>
                <a:cs typeface="Consolas"/>
                <a:sym typeface="Consolas"/>
              </a:rPr>
              <a:t>"test.c"</a:t>
            </a:r>
            <a:endParaRPr sz="10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accent2"/>
                </a:solidFill>
                <a:latin typeface="Consolas"/>
                <a:ea typeface="Consolas"/>
                <a:cs typeface="Consolas"/>
                <a:sym typeface="Consolas"/>
              </a:rPr>
              <a:t>    .section    .rodata.str1.1,"aMS",@progbits,1</a:t>
            </a:r>
            <a:endParaRPr sz="10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rgbClr val="0000FF"/>
                </a:solidFill>
                <a:latin typeface="Consolas"/>
                <a:ea typeface="Consolas"/>
                <a:cs typeface="Consolas"/>
                <a:sym typeface="Consolas"/>
              </a:rPr>
              <a:t>.LC0</a:t>
            </a:r>
            <a:r>
              <a:rPr lang="en" sz="1000">
                <a:solidFill>
                  <a:schemeClr val="accent2"/>
                </a:solidFill>
                <a:latin typeface="Consolas"/>
                <a:ea typeface="Consolas"/>
                <a:cs typeface="Consolas"/>
                <a:sym typeface="Consolas"/>
              </a:rPr>
              <a:t>:</a:t>
            </a:r>
            <a:endParaRPr sz="10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accent2"/>
                </a:solidFill>
                <a:latin typeface="Consolas"/>
                <a:ea typeface="Consolas"/>
                <a:cs typeface="Consolas"/>
                <a:sym typeface="Consolas"/>
              </a:rPr>
              <a:t>    .string    </a:t>
            </a:r>
            <a:r>
              <a:rPr lang="en" sz="1000">
                <a:solidFill>
                  <a:schemeClr val="dk1"/>
                </a:solidFill>
                <a:latin typeface="Consolas"/>
                <a:ea typeface="Consolas"/>
                <a:cs typeface="Consolas"/>
                <a:sym typeface="Consolas"/>
              </a:rPr>
              <a:t>"CHAR_MIN = %d\nCHAR_MAX = %d\n"</a:t>
            </a:r>
            <a:endParaRPr sz="10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accent2"/>
                </a:solidFill>
                <a:latin typeface="Consolas"/>
                <a:ea typeface="Consolas"/>
                <a:cs typeface="Consolas"/>
                <a:sym typeface="Consolas"/>
              </a:rPr>
              <a:t>    .text</a:t>
            </a:r>
            <a:endParaRPr sz="10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accent2"/>
                </a:solidFill>
                <a:latin typeface="Consolas"/>
                <a:ea typeface="Consolas"/>
                <a:cs typeface="Consolas"/>
                <a:sym typeface="Consolas"/>
              </a:rPr>
              <a:t>    .globl    </a:t>
            </a:r>
            <a:r>
              <a:rPr lang="en" sz="1000">
                <a:solidFill>
                  <a:srgbClr val="000000"/>
                </a:solidFill>
                <a:latin typeface="Consolas"/>
                <a:ea typeface="Consolas"/>
                <a:cs typeface="Consolas"/>
                <a:sym typeface="Consolas"/>
              </a:rPr>
              <a:t>main</a:t>
            </a:r>
            <a:endParaRPr sz="1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rgbClr val="0000FF"/>
                </a:solidFill>
                <a:latin typeface="Consolas"/>
                <a:ea typeface="Consolas"/>
                <a:cs typeface="Consolas"/>
                <a:sym typeface="Consolas"/>
              </a:rPr>
              <a:t>main</a:t>
            </a:r>
            <a:r>
              <a:rPr lang="en" sz="1000">
                <a:solidFill>
                  <a:schemeClr val="accent2"/>
                </a:solidFill>
                <a:latin typeface="Consolas"/>
                <a:ea typeface="Consolas"/>
                <a:cs typeface="Consolas"/>
                <a:sym typeface="Consolas"/>
              </a:rPr>
              <a:t>:</a:t>
            </a:r>
            <a:endParaRPr sz="10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dk2"/>
                </a:solidFill>
                <a:latin typeface="Consolas"/>
                <a:ea typeface="Consolas"/>
                <a:cs typeface="Consolas"/>
                <a:sym typeface="Consolas"/>
              </a:rPr>
              <a:t>    subq    $8, %rsp</a:t>
            </a:r>
            <a:endParaRPr sz="10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dk2"/>
                </a:solidFill>
                <a:latin typeface="Consolas"/>
                <a:ea typeface="Consolas"/>
                <a:cs typeface="Consolas"/>
                <a:sym typeface="Consolas"/>
              </a:rPr>
              <a:t>    movl    $127, %edx</a:t>
            </a:r>
            <a:endParaRPr sz="10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dk2"/>
                </a:solidFill>
                <a:latin typeface="Consolas"/>
                <a:ea typeface="Consolas"/>
                <a:cs typeface="Consolas"/>
                <a:sym typeface="Consolas"/>
              </a:rPr>
              <a:t>    movl    $-128, %esi</a:t>
            </a:r>
            <a:endParaRPr sz="10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dk2"/>
                </a:solidFill>
                <a:latin typeface="Consolas"/>
                <a:ea typeface="Consolas"/>
                <a:cs typeface="Consolas"/>
                <a:sym typeface="Consolas"/>
              </a:rPr>
              <a:t>    leaq    </a:t>
            </a:r>
            <a:r>
              <a:rPr lang="en" sz="1000">
                <a:solidFill>
                  <a:srgbClr val="C7254E"/>
                </a:solidFill>
                <a:latin typeface="Consolas"/>
                <a:ea typeface="Consolas"/>
                <a:cs typeface="Consolas"/>
                <a:sym typeface="Consolas"/>
              </a:rPr>
              <a:t>.LC0</a:t>
            </a:r>
            <a:r>
              <a:rPr lang="en" sz="1000">
                <a:solidFill>
                  <a:schemeClr val="dk2"/>
                </a:solidFill>
                <a:latin typeface="Consolas"/>
                <a:ea typeface="Consolas"/>
                <a:cs typeface="Consolas"/>
                <a:sym typeface="Consolas"/>
              </a:rPr>
              <a:t>(%rip), %rdi</a:t>
            </a:r>
            <a:endParaRPr sz="10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dk2"/>
                </a:solidFill>
                <a:latin typeface="Consolas"/>
                <a:ea typeface="Consolas"/>
                <a:cs typeface="Consolas"/>
                <a:sym typeface="Consolas"/>
              </a:rPr>
              <a:t>    xorl    %eax, %eax</a:t>
            </a:r>
            <a:endParaRPr sz="10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dk2"/>
                </a:solidFill>
                <a:latin typeface="Consolas"/>
                <a:ea typeface="Consolas"/>
                <a:cs typeface="Consolas"/>
                <a:sym typeface="Consolas"/>
              </a:rPr>
              <a:t>    call    </a:t>
            </a:r>
            <a:r>
              <a:rPr lang="en" sz="1000">
                <a:solidFill>
                  <a:srgbClr val="C7254E"/>
                </a:solidFill>
                <a:latin typeface="Consolas"/>
                <a:ea typeface="Consolas"/>
                <a:cs typeface="Consolas"/>
                <a:sym typeface="Consolas"/>
              </a:rPr>
              <a:t>printf</a:t>
            </a:r>
            <a:r>
              <a:rPr lang="en" sz="1000">
                <a:solidFill>
                  <a:schemeClr val="dk2"/>
                </a:solidFill>
                <a:latin typeface="Consolas"/>
                <a:ea typeface="Consolas"/>
                <a:cs typeface="Consolas"/>
                <a:sym typeface="Consolas"/>
              </a:rPr>
              <a:t>@PLT</a:t>
            </a:r>
            <a:endParaRPr sz="10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dk2"/>
                </a:solidFill>
                <a:latin typeface="Consolas"/>
                <a:ea typeface="Consolas"/>
                <a:cs typeface="Consolas"/>
                <a:sym typeface="Consolas"/>
              </a:rPr>
              <a:t>    xorl    %eax, %eax</a:t>
            </a:r>
            <a:endParaRPr sz="10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dk2"/>
                </a:solidFill>
                <a:latin typeface="Consolas"/>
                <a:ea typeface="Consolas"/>
                <a:cs typeface="Consolas"/>
                <a:sym typeface="Consolas"/>
              </a:rPr>
              <a:t>    addq    $8, %rsp</a:t>
            </a:r>
            <a:endParaRPr sz="10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dk2"/>
                </a:solidFill>
                <a:latin typeface="Consolas"/>
                <a:ea typeface="Consolas"/>
                <a:cs typeface="Consolas"/>
                <a:sym typeface="Consolas"/>
              </a:rPr>
              <a:t>    ret</a:t>
            </a:r>
            <a:endParaRPr sz="10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1000">
                <a:solidFill>
                  <a:schemeClr val="accent2"/>
                </a:solidFill>
                <a:latin typeface="Consolas"/>
                <a:ea typeface="Consolas"/>
                <a:cs typeface="Consolas"/>
                <a:sym typeface="Consolas"/>
              </a:rPr>
              <a:t>    .size    </a:t>
            </a:r>
            <a:r>
              <a:rPr lang="en" sz="1000">
                <a:solidFill>
                  <a:schemeClr val="dk2"/>
                </a:solidFill>
                <a:latin typeface="Consolas"/>
                <a:ea typeface="Consolas"/>
                <a:cs typeface="Consolas"/>
                <a:sym typeface="Consolas"/>
              </a:rPr>
              <a:t>main</a:t>
            </a:r>
            <a:r>
              <a:rPr lang="en" sz="1000">
                <a:solidFill>
                  <a:schemeClr val="accent2"/>
                </a:solidFill>
                <a:latin typeface="Consolas"/>
                <a:ea typeface="Consolas"/>
                <a:cs typeface="Consolas"/>
                <a:sym typeface="Consolas"/>
              </a:rPr>
              <a:t>, .-</a:t>
            </a:r>
            <a:r>
              <a:rPr lang="en" sz="1000">
                <a:solidFill>
                  <a:schemeClr val="dk2"/>
                </a:solidFill>
                <a:latin typeface="Consolas"/>
                <a:ea typeface="Consolas"/>
                <a:cs typeface="Consolas"/>
                <a:sym typeface="Consolas"/>
              </a:rPr>
              <a:t>main</a:t>
            </a:r>
            <a:endParaRPr sz="10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800">
              <a:solidFill>
                <a:schemeClr val="accent2"/>
              </a:solidFill>
              <a:latin typeface="Consolas"/>
              <a:ea typeface="Consolas"/>
              <a:cs typeface="Consolas"/>
              <a:sym typeface="Consolas"/>
            </a:endParaRPr>
          </a:p>
        </p:txBody>
      </p:sp>
      <p:sp>
        <p:nvSpPr>
          <p:cNvPr id="167" name="Google Shape;167;p24"/>
          <p:cNvSpPr txBox="1"/>
          <p:nvPr/>
        </p:nvSpPr>
        <p:spPr>
          <a:xfrm>
            <a:off x="991500" y="3919800"/>
            <a:ext cx="3401400" cy="8697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C </a:t>
            </a:r>
            <a:r>
              <a:rPr i="1" lang="en" sz="1000">
                <a:solidFill>
                  <a:schemeClr val="accent1"/>
                </a:solidFill>
                <a:latin typeface="Lato"/>
                <a:ea typeface="Lato"/>
                <a:cs typeface="Lato"/>
                <a:sym typeface="Lato"/>
              </a:rPr>
              <a:t>source code</a:t>
            </a:r>
            <a:r>
              <a:rPr lang="en" sz="1000">
                <a:solidFill>
                  <a:schemeClr val="accent1"/>
                </a:solidFill>
                <a:latin typeface="Lato"/>
                <a:ea typeface="Lato"/>
                <a:cs typeface="Lato"/>
                <a:sym typeface="Lato"/>
              </a:rPr>
              <a:t> converted to </a:t>
            </a:r>
            <a:r>
              <a:rPr i="1" lang="en" sz="1000">
                <a:solidFill>
                  <a:schemeClr val="accent1"/>
                </a:solidFill>
                <a:latin typeface="Lato"/>
                <a:ea typeface="Lato"/>
                <a:cs typeface="Lato"/>
                <a:sym typeface="Lato"/>
              </a:rPr>
              <a:t>assembly language</a:t>
            </a:r>
            <a:endParaRPr i="1"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Textual, but 1:1 correspondence to machine language</a:t>
            </a:r>
            <a:endParaRPr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Consolas"/>
                <a:ea typeface="Consolas"/>
                <a:cs typeface="Consolas"/>
                <a:sym typeface="Consolas"/>
              </a:rPr>
              <a:t>p</a:t>
            </a:r>
            <a:r>
              <a:rPr lang="en" sz="1000">
                <a:solidFill>
                  <a:schemeClr val="accent1"/>
                </a:solidFill>
                <a:latin typeface="Consolas"/>
                <a:ea typeface="Consolas"/>
                <a:cs typeface="Consolas"/>
                <a:sym typeface="Consolas"/>
              </a:rPr>
              <a:t>rintf</a:t>
            </a:r>
            <a:r>
              <a:rPr lang="en" sz="1000">
                <a:solidFill>
                  <a:schemeClr val="accent1"/>
                </a:solidFill>
                <a:latin typeface="Lato"/>
                <a:ea typeface="Lato"/>
                <a:cs typeface="Lato"/>
                <a:sym typeface="Lato"/>
              </a:rPr>
              <a:t> just referred to, not declared</a:t>
            </a:r>
            <a:endParaRPr sz="10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Assembler</a:t>
            </a:r>
            <a:endParaRPr/>
          </a:p>
        </p:txBody>
      </p:sp>
      <p:sp>
        <p:nvSpPr>
          <p:cNvPr id="173" name="Google Shape;173;p25"/>
          <p:cNvSpPr txBox="1"/>
          <p:nvPr>
            <p:ph idx="1" type="body"/>
          </p:nvPr>
        </p:nvSpPr>
        <p:spPr>
          <a:xfrm>
            <a:off x="729450" y="2078875"/>
            <a:ext cx="35115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Parses assembly code and mainly translates into bits</a:t>
            </a:r>
            <a:endParaRPr sz="1400"/>
          </a:p>
          <a:p>
            <a:pPr indent="-317500" lvl="0" marL="457200" rtl="0" algn="l">
              <a:spcBef>
                <a:spcPts val="0"/>
              </a:spcBef>
              <a:spcAft>
                <a:spcPts val="0"/>
              </a:spcAft>
              <a:buSzPts val="1400"/>
              <a:buChar char="●"/>
            </a:pPr>
            <a:r>
              <a:rPr lang="en" sz="1400"/>
              <a:t>There is some flexibility to </a:t>
            </a:r>
            <a:r>
              <a:rPr lang="en" sz="1400">
                <a:solidFill>
                  <a:srgbClr val="434343"/>
                </a:solidFill>
              </a:rPr>
              <a:t>generate the most efficient version of machine code,</a:t>
            </a:r>
            <a:r>
              <a:rPr lang="en" sz="1400">
                <a:solidFill>
                  <a:srgbClr val="434343"/>
                </a:solidFill>
              </a:rPr>
              <a:t> but mostly responsible for just translating to bits. </a:t>
            </a:r>
            <a:endParaRPr sz="1400">
              <a:solidFill>
                <a:srgbClr val="434343"/>
              </a:solidFill>
            </a:endParaRPr>
          </a:p>
        </p:txBody>
      </p:sp>
      <p:pic>
        <p:nvPicPr>
          <p:cNvPr id="174" name="Google Shape;174;p25"/>
          <p:cNvPicPr preferRelativeResize="0"/>
          <p:nvPr/>
        </p:nvPicPr>
        <p:blipFill rotWithShape="1">
          <a:blip r:embed="rId3">
            <a:alphaModFix/>
          </a:blip>
          <a:srcRect b="18814" l="0" r="0" t="19296"/>
          <a:stretch/>
        </p:blipFill>
        <p:spPr>
          <a:xfrm>
            <a:off x="2715250" y="0"/>
            <a:ext cx="6375400" cy="5143500"/>
          </a:xfrm>
          <a:prstGeom prst="rect">
            <a:avLst/>
          </a:prstGeom>
          <a:noFill/>
          <a:ln>
            <a:noFill/>
          </a:ln>
        </p:spPr>
      </p:pic>
      <p:sp>
        <p:nvSpPr>
          <p:cNvPr id="175" name="Google Shape;175;p25"/>
          <p:cNvSpPr/>
          <p:nvPr/>
        </p:nvSpPr>
        <p:spPr>
          <a:xfrm>
            <a:off x="4366250" y="2914650"/>
            <a:ext cx="2610000" cy="4383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4341350" y="1598575"/>
            <a:ext cx="2659800" cy="480300"/>
          </a:xfrm>
          <a:prstGeom prst="roundRect">
            <a:avLst>
              <a:gd fmla="val 16667" name="adj"/>
            </a:avLst>
          </a:prstGeom>
          <a:solidFill>
            <a:srgbClr val="D9D9D9">
              <a:alpha val="81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4341350" y="328900"/>
            <a:ext cx="2659800" cy="480300"/>
          </a:xfrm>
          <a:prstGeom prst="roundRect">
            <a:avLst>
              <a:gd fmla="val 16667" name="adj"/>
            </a:avLst>
          </a:prstGeom>
          <a:solidFill>
            <a:srgbClr val="D9D9D9">
              <a:alpha val="81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4341350" y="4147700"/>
            <a:ext cx="2659800" cy="480300"/>
          </a:xfrm>
          <a:prstGeom prst="roundRect">
            <a:avLst>
              <a:gd fmla="val 16667" name="adj"/>
            </a:avLst>
          </a:prstGeom>
          <a:solidFill>
            <a:srgbClr val="D9D9D9">
              <a:alpha val="81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and after assembling</a:t>
            </a:r>
            <a:endParaRPr/>
          </a:p>
        </p:txBody>
      </p:sp>
      <p:sp>
        <p:nvSpPr>
          <p:cNvPr id="184" name="Google Shape;184;p2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accent2"/>
                </a:solidFill>
                <a:latin typeface="Consolas"/>
                <a:ea typeface="Consolas"/>
                <a:cs typeface="Consolas"/>
                <a:sym typeface="Consolas"/>
              </a:rPr>
              <a:t>    </a:t>
            </a:r>
            <a:r>
              <a:rPr lang="en" sz="800">
                <a:solidFill>
                  <a:schemeClr val="accent2"/>
                </a:solidFill>
                <a:latin typeface="Consolas"/>
                <a:ea typeface="Consolas"/>
                <a:cs typeface="Consolas"/>
                <a:sym typeface="Consolas"/>
              </a:rPr>
              <a:t>.file    </a:t>
            </a:r>
            <a:r>
              <a:rPr lang="en" sz="800">
                <a:solidFill>
                  <a:schemeClr val="dk1"/>
                </a:solidFill>
                <a:latin typeface="Consolas"/>
                <a:ea typeface="Consolas"/>
                <a:cs typeface="Consolas"/>
                <a:sym typeface="Consolas"/>
              </a:rPr>
              <a:t>"test.c"</a:t>
            </a:r>
            <a:endParaRPr sz="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.section    .rodata.str1.1,"aMS",@progbits,1</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rgbClr val="0000FF"/>
                </a:solidFill>
                <a:latin typeface="Consolas"/>
                <a:ea typeface="Consolas"/>
                <a:cs typeface="Consolas"/>
                <a:sym typeface="Consolas"/>
              </a:rPr>
              <a:t>.LC0</a:t>
            </a:r>
            <a:r>
              <a:rPr lang="en" sz="800">
                <a:solidFill>
                  <a:schemeClr val="accent2"/>
                </a:solidFill>
                <a:latin typeface="Consolas"/>
                <a:ea typeface="Consolas"/>
                <a:cs typeface="Consolas"/>
                <a:sym typeface="Consolas"/>
              </a:rPr>
              <a:t>:</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.string    </a:t>
            </a:r>
            <a:r>
              <a:rPr lang="en" sz="800">
                <a:solidFill>
                  <a:schemeClr val="dk1"/>
                </a:solidFill>
                <a:latin typeface="Consolas"/>
                <a:ea typeface="Consolas"/>
                <a:cs typeface="Consolas"/>
                <a:sym typeface="Consolas"/>
              </a:rPr>
              <a:t>"CHAR_MIN = %d\nCHAR_MAX = %d\n"</a:t>
            </a:r>
            <a:endParaRPr sz="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.text</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.globl    </a:t>
            </a:r>
            <a:r>
              <a:rPr lang="en" sz="800">
                <a:solidFill>
                  <a:srgbClr val="000000"/>
                </a:solidFill>
                <a:latin typeface="Consolas"/>
                <a:ea typeface="Consolas"/>
                <a:cs typeface="Consolas"/>
                <a:sym typeface="Consolas"/>
              </a:rPr>
              <a:t>main</a:t>
            </a:r>
            <a:endParaRPr sz="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rgbClr val="0000FF"/>
                </a:solidFill>
                <a:latin typeface="Consolas"/>
                <a:ea typeface="Consolas"/>
                <a:cs typeface="Consolas"/>
                <a:sym typeface="Consolas"/>
              </a:rPr>
              <a:t>main</a:t>
            </a:r>
            <a:r>
              <a:rPr lang="en" sz="800">
                <a:solidFill>
                  <a:schemeClr val="accent2"/>
                </a:solidFill>
                <a:latin typeface="Consolas"/>
                <a:ea typeface="Consolas"/>
                <a:cs typeface="Consolas"/>
                <a:sym typeface="Consolas"/>
              </a:rPr>
              <a:t>:</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subq    $8, %rsp</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movl    $127, %edx</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movl    $-128, %esi</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leaq    </a:t>
            </a:r>
            <a:r>
              <a:rPr lang="en" sz="800">
                <a:solidFill>
                  <a:srgbClr val="C7254E"/>
                </a:solidFill>
                <a:latin typeface="Consolas"/>
                <a:ea typeface="Consolas"/>
                <a:cs typeface="Consolas"/>
                <a:sym typeface="Consolas"/>
              </a:rPr>
              <a:t>.LC0</a:t>
            </a:r>
            <a:r>
              <a:rPr lang="en" sz="800">
                <a:solidFill>
                  <a:schemeClr val="dk2"/>
                </a:solidFill>
                <a:latin typeface="Consolas"/>
                <a:ea typeface="Consolas"/>
                <a:cs typeface="Consolas"/>
                <a:sym typeface="Consolas"/>
              </a:rPr>
              <a:t>(%rip), %rdi</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xorl    %eax, %eax</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call    </a:t>
            </a:r>
            <a:r>
              <a:rPr lang="en" sz="800">
                <a:solidFill>
                  <a:srgbClr val="C7254E"/>
                </a:solidFill>
                <a:latin typeface="Consolas"/>
                <a:ea typeface="Consolas"/>
                <a:cs typeface="Consolas"/>
                <a:sym typeface="Consolas"/>
              </a:rPr>
              <a:t>printf</a:t>
            </a:r>
            <a:r>
              <a:rPr lang="en" sz="800">
                <a:solidFill>
                  <a:schemeClr val="dk2"/>
                </a:solidFill>
                <a:latin typeface="Consolas"/>
                <a:ea typeface="Consolas"/>
                <a:cs typeface="Consolas"/>
                <a:sym typeface="Consolas"/>
              </a:rPr>
              <a:t>@PLT</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xorl    %eax, %eax</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addq    $8, %rsp</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ret</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.size    </a:t>
            </a:r>
            <a:r>
              <a:rPr lang="en" sz="800">
                <a:solidFill>
                  <a:schemeClr val="dk2"/>
                </a:solidFill>
                <a:latin typeface="Consolas"/>
                <a:ea typeface="Consolas"/>
                <a:cs typeface="Consolas"/>
                <a:sym typeface="Consolas"/>
              </a:rPr>
              <a:t>main</a:t>
            </a:r>
            <a:r>
              <a:rPr lang="en" sz="800">
                <a:solidFill>
                  <a:schemeClr val="accent2"/>
                </a:solidFill>
                <a:latin typeface="Consolas"/>
                <a:ea typeface="Consolas"/>
                <a:cs typeface="Consolas"/>
                <a:sym typeface="Consolas"/>
              </a:rPr>
              <a:t>, .-</a:t>
            </a:r>
            <a:r>
              <a:rPr lang="en" sz="800">
                <a:solidFill>
                  <a:schemeClr val="dk2"/>
                </a:solidFill>
                <a:latin typeface="Consolas"/>
                <a:ea typeface="Consolas"/>
                <a:cs typeface="Consolas"/>
                <a:sym typeface="Consolas"/>
              </a:rPr>
              <a:t>main</a:t>
            </a:r>
            <a:endParaRPr i="1" sz="800">
              <a:solidFill>
                <a:schemeClr val="accent2"/>
              </a:solidFill>
              <a:latin typeface="Consolas"/>
              <a:ea typeface="Consolas"/>
              <a:cs typeface="Consolas"/>
              <a:sym typeface="Consolas"/>
            </a:endParaRPr>
          </a:p>
        </p:txBody>
      </p:sp>
      <p:sp>
        <p:nvSpPr>
          <p:cNvPr id="185" name="Google Shape;185;p26"/>
          <p:cNvSpPr txBox="1"/>
          <p:nvPr>
            <p:ph idx="2" type="body"/>
          </p:nvPr>
        </p:nvSpPr>
        <p:spPr>
          <a:xfrm>
            <a:off x="4643550" y="2078875"/>
            <a:ext cx="3774300" cy="278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objdump -s -r test.o</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test.o: 	file format elf64-x86-64</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RELOCATION RECORDS FOR [.text]:</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OFFSET           TYPE            VALUE</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0000000000000011 R_X86_64_PC32 	.LC0-0x0000000000000004</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0000000000000018 R_X86_64_PLT32	printf-0x0000000000000004</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Contents of section .rodata.str1.1:</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0000 43484152 5f4d494e 203d2025 640a4348  CHAR_MIN = %d.CH</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0010 41525f4d 4158203d 2025640a 00        AR_MAX = %d..   </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Contents of section .text:</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0000 4883ec08 ba7f0000 00be80ff ffff488d  H.............H.</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0010 3d000000 0031c0e8 00000000 31c04883  =....1......1.H.</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0020 c408c3                               ...</a:t>
            </a:r>
            <a:endParaRPr sz="800">
              <a:solidFill>
                <a:schemeClr val="accent2"/>
              </a:solidFill>
              <a:latin typeface="Consolas"/>
              <a:ea typeface="Consolas"/>
              <a:cs typeface="Consolas"/>
              <a:sym typeface="Consolas"/>
            </a:endParaRPr>
          </a:p>
        </p:txBody>
      </p:sp>
      <p:sp>
        <p:nvSpPr>
          <p:cNvPr id="186" name="Google Shape;186;p26"/>
          <p:cNvSpPr txBox="1"/>
          <p:nvPr/>
        </p:nvSpPr>
        <p:spPr>
          <a:xfrm>
            <a:off x="915775" y="4426250"/>
            <a:ext cx="3401400" cy="3387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Everything is now binary</a:t>
            </a:r>
            <a:endParaRPr sz="10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and after assembling</a:t>
            </a:r>
            <a:endParaRPr/>
          </a:p>
        </p:txBody>
      </p:sp>
      <p:sp>
        <p:nvSpPr>
          <p:cNvPr id="192" name="Google Shape;192;p2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accent2"/>
                </a:solidFill>
                <a:latin typeface="Consolas"/>
                <a:ea typeface="Consolas"/>
                <a:cs typeface="Consolas"/>
                <a:sym typeface="Consolas"/>
              </a:rPr>
              <a:t>    </a:t>
            </a:r>
            <a:r>
              <a:rPr lang="en" sz="800">
                <a:solidFill>
                  <a:schemeClr val="accent2"/>
                </a:solidFill>
                <a:latin typeface="Consolas"/>
                <a:ea typeface="Consolas"/>
                <a:cs typeface="Consolas"/>
                <a:sym typeface="Consolas"/>
              </a:rPr>
              <a:t>.file    </a:t>
            </a:r>
            <a:r>
              <a:rPr lang="en" sz="800">
                <a:solidFill>
                  <a:schemeClr val="dk1"/>
                </a:solidFill>
                <a:latin typeface="Consolas"/>
                <a:ea typeface="Consolas"/>
                <a:cs typeface="Consolas"/>
                <a:sym typeface="Consolas"/>
              </a:rPr>
              <a:t>"test.c"</a:t>
            </a:r>
            <a:endParaRPr sz="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.section    .rodata.str1.1,"aMS",@progbits,1</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rgbClr val="0000FF"/>
                </a:solidFill>
                <a:latin typeface="Consolas"/>
                <a:ea typeface="Consolas"/>
                <a:cs typeface="Consolas"/>
                <a:sym typeface="Consolas"/>
              </a:rPr>
              <a:t>.LC0</a:t>
            </a:r>
            <a:r>
              <a:rPr lang="en" sz="800">
                <a:solidFill>
                  <a:schemeClr val="accent2"/>
                </a:solidFill>
                <a:latin typeface="Consolas"/>
                <a:ea typeface="Consolas"/>
                <a:cs typeface="Consolas"/>
                <a:sym typeface="Consolas"/>
              </a:rPr>
              <a:t>:</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.string    </a:t>
            </a:r>
            <a:r>
              <a:rPr lang="en" sz="800">
                <a:solidFill>
                  <a:schemeClr val="dk1"/>
                </a:solidFill>
                <a:latin typeface="Consolas"/>
                <a:ea typeface="Consolas"/>
                <a:cs typeface="Consolas"/>
                <a:sym typeface="Consolas"/>
              </a:rPr>
              <a:t>"CHAR_MIN = %d\nCHAR_MAX = %d\n"</a:t>
            </a:r>
            <a:endParaRPr sz="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.text</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.globl    </a:t>
            </a:r>
            <a:r>
              <a:rPr lang="en" sz="800">
                <a:solidFill>
                  <a:srgbClr val="000000"/>
                </a:solidFill>
                <a:latin typeface="Consolas"/>
                <a:ea typeface="Consolas"/>
                <a:cs typeface="Consolas"/>
                <a:sym typeface="Consolas"/>
              </a:rPr>
              <a:t>main</a:t>
            </a:r>
            <a:endParaRPr sz="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rgbClr val="0000FF"/>
                </a:solidFill>
                <a:latin typeface="Consolas"/>
                <a:ea typeface="Consolas"/>
                <a:cs typeface="Consolas"/>
                <a:sym typeface="Consolas"/>
              </a:rPr>
              <a:t>main</a:t>
            </a:r>
            <a:r>
              <a:rPr lang="en" sz="800">
                <a:solidFill>
                  <a:schemeClr val="accent2"/>
                </a:solidFill>
                <a:latin typeface="Consolas"/>
                <a:ea typeface="Consolas"/>
                <a:cs typeface="Consolas"/>
                <a:sym typeface="Consolas"/>
              </a:rPr>
              <a:t>:</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subq    $8, %rsp</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movl    $127, %edx</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movl    $-128, %esi</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leaq    </a:t>
            </a:r>
            <a:r>
              <a:rPr lang="en" sz="800">
                <a:solidFill>
                  <a:srgbClr val="C7254E"/>
                </a:solidFill>
                <a:latin typeface="Consolas"/>
                <a:ea typeface="Consolas"/>
                <a:cs typeface="Consolas"/>
                <a:sym typeface="Consolas"/>
              </a:rPr>
              <a:t>.LC0</a:t>
            </a:r>
            <a:r>
              <a:rPr lang="en" sz="800">
                <a:solidFill>
                  <a:schemeClr val="dk2"/>
                </a:solidFill>
                <a:latin typeface="Consolas"/>
                <a:ea typeface="Consolas"/>
                <a:cs typeface="Consolas"/>
                <a:sym typeface="Consolas"/>
              </a:rPr>
              <a:t>(%rip), %rdi</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xorl    %eax, %eax</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call    </a:t>
            </a:r>
            <a:r>
              <a:rPr lang="en" sz="800">
                <a:solidFill>
                  <a:srgbClr val="C7254E"/>
                </a:solidFill>
                <a:latin typeface="Consolas"/>
                <a:ea typeface="Consolas"/>
                <a:cs typeface="Consolas"/>
                <a:sym typeface="Consolas"/>
              </a:rPr>
              <a:t>printf</a:t>
            </a:r>
            <a:r>
              <a:rPr lang="en" sz="800">
                <a:solidFill>
                  <a:schemeClr val="dk2"/>
                </a:solidFill>
                <a:latin typeface="Consolas"/>
                <a:ea typeface="Consolas"/>
                <a:cs typeface="Consolas"/>
                <a:sym typeface="Consolas"/>
              </a:rPr>
              <a:t>@PLT</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xorl    %eax, %eax</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addq    $8, %rsp</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ret</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.size    </a:t>
            </a:r>
            <a:r>
              <a:rPr lang="en" sz="800">
                <a:solidFill>
                  <a:schemeClr val="dk2"/>
                </a:solidFill>
                <a:latin typeface="Consolas"/>
                <a:ea typeface="Consolas"/>
                <a:cs typeface="Consolas"/>
                <a:sym typeface="Consolas"/>
              </a:rPr>
              <a:t>main</a:t>
            </a:r>
            <a:r>
              <a:rPr lang="en" sz="800">
                <a:solidFill>
                  <a:schemeClr val="accent2"/>
                </a:solidFill>
                <a:latin typeface="Consolas"/>
                <a:ea typeface="Consolas"/>
                <a:cs typeface="Consolas"/>
                <a:sym typeface="Consolas"/>
              </a:rPr>
              <a:t>, .-</a:t>
            </a:r>
            <a:r>
              <a:rPr lang="en" sz="800">
                <a:solidFill>
                  <a:schemeClr val="dk2"/>
                </a:solidFill>
                <a:latin typeface="Consolas"/>
                <a:ea typeface="Consolas"/>
                <a:cs typeface="Consolas"/>
                <a:sym typeface="Consolas"/>
              </a:rPr>
              <a:t>main</a:t>
            </a:r>
            <a:endParaRPr i="1" sz="800">
              <a:solidFill>
                <a:schemeClr val="accent2"/>
              </a:solidFill>
              <a:latin typeface="Consolas"/>
              <a:ea typeface="Consolas"/>
              <a:cs typeface="Consolas"/>
              <a:sym typeface="Consolas"/>
            </a:endParaRPr>
          </a:p>
        </p:txBody>
      </p:sp>
      <p:sp>
        <p:nvSpPr>
          <p:cNvPr id="193" name="Google Shape;193;p27"/>
          <p:cNvSpPr txBox="1"/>
          <p:nvPr>
            <p:ph idx="2" type="body"/>
          </p:nvPr>
        </p:nvSpPr>
        <p:spPr>
          <a:xfrm>
            <a:off x="4643550" y="2078875"/>
            <a:ext cx="4162800" cy="278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chemeClr val="accent2"/>
                </a:solidFill>
                <a:latin typeface="Consolas"/>
                <a:ea typeface="Consolas"/>
                <a:cs typeface="Consolas"/>
                <a:sym typeface="Consolas"/>
              </a:rPr>
              <a:t>$ objdump -d -r test.o</a:t>
            </a:r>
            <a:endParaRPr sz="800">
              <a:solidFill>
                <a:schemeClr val="accent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test.o: 	file format elf64-x86-64</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Disassembly of section .text.startup:</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0000000000000000 &lt;main&gt;:</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0:    48 83 ec 08            sub	$0x8,%rsp</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4:    ba 7f 00 00 00         mov	$0x7f,%edx</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9:    be 80 ff ff ff         mov	$0xffffff80,%esi</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e:    48 8d 3d 00 00 00 00   lea	0x0(%rip),%rdi</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a:t>
            </a:r>
            <a:r>
              <a:rPr lang="en" sz="800">
                <a:solidFill>
                  <a:srgbClr val="C7254E"/>
                </a:solidFill>
                <a:latin typeface="Consolas"/>
                <a:ea typeface="Consolas"/>
                <a:cs typeface="Consolas"/>
                <a:sym typeface="Consolas"/>
              </a:rPr>
              <a:t>11: R_X86_64_PC32 .LC0-0x4</a:t>
            </a:r>
            <a:endParaRPr sz="800">
              <a:solidFill>
                <a:srgbClr val="C7254E"/>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15:    31 c0                  xor	%eax,%eax</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17:    e8 00 00 00 00         call   1c &lt;main+0x1c&gt;</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a:t>
            </a:r>
            <a:r>
              <a:rPr lang="en" sz="800">
                <a:solidFill>
                  <a:srgbClr val="C7254E"/>
                </a:solidFill>
                <a:latin typeface="Consolas"/>
                <a:ea typeface="Consolas"/>
                <a:cs typeface="Consolas"/>
                <a:sym typeface="Consolas"/>
              </a:rPr>
              <a:t>18: R_X86_64_PLT32    printf-0x4</a:t>
            </a:r>
            <a:endParaRPr sz="800">
              <a:solidFill>
                <a:srgbClr val="C7254E"/>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1c:    31 c0                  xor	%eax,%eax</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1e:    48 83 c4 08            add	$0x8,%rsp</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sz="800">
                <a:solidFill>
                  <a:schemeClr val="dk2"/>
                </a:solidFill>
                <a:latin typeface="Consolas"/>
                <a:ea typeface="Consolas"/>
                <a:cs typeface="Consolas"/>
                <a:sym typeface="Consolas"/>
              </a:rPr>
              <a:t>  22:    c3                     ret    </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800">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800">
              <a:solidFill>
                <a:schemeClr val="dk2"/>
              </a:solidFill>
              <a:latin typeface="Consolas"/>
              <a:ea typeface="Consolas"/>
              <a:cs typeface="Consolas"/>
              <a:sym typeface="Consolas"/>
            </a:endParaRPr>
          </a:p>
        </p:txBody>
      </p:sp>
      <p:sp>
        <p:nvSpPr>
          <p:cNvPr id="194" name="Google Shape;194;p27"/>
          <p:cNvSpPr txBox="1"/>
          <p:nvPr/>
        </p:nvSpPr>
        <p:spPr>
          <a:xfrm>
            <a:off x="915775" y="4426250"/>
            <a:ext cx="3401400" cy="5157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Just to emphasize that 1:1 </a:t>
            </a:r>
            <a:r>
              <a:rPr lang="en" sz="1000">
                <a:solidFill>
                  <a:schemeClr val="accent1"/>
                </a:solidFill>
                <a:latin typeface="Lato"/>
                <a:ea typeface="Lato"/>
                <a:cs typeface="Lato"/>
                <a:sym typeface="Lato"/>
              </a:rPr>
              <a:t>correspondence</a:t>
            </a:r>
            <a:r>
              <a:rPr lang="en" sz="1000">
                <a:solidFill>
                  <a:schemeClr val="accent1"/>
                </a:solidFill>
                <a:latin typeface="Lato"/>
                <a:ea typeface="Lato"/>
                <a:cs typeface="Lato"/>
                <a:sym typeface="Lato"/>
              </a:rPr>
              <a:t> between assembly and machine instructions</a:t>
            </a:r>
            <a:endParaRPr sz="10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idx="1" type="body"/>
          </p:nvPr>
        </p:nvSpPr>
        <p:spPr>
          <a:xfrm>
            <a:off x="729450" y="2459875"/>
            <a:ext cx="37095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Aggregates multiple independently compiled files containing machine code</a:t>
            </a:r>
            <a:endParaRPr sz="1400"/>
          </a:p>
          <a:p>
            <a:pPr indent="-317500" lvl="0" marL="457200" rtl="0" algn="l">
              <a:spcBef>
                <a:spcPts val="0"/>
              </a:spcBef>
              <a:spcAft>
                <a:spcPts val="0"/>
              </a:spcAft>
              <a:buSzPts val="1400"/>
              <a:buChar char="●"/>
            </a:pPr>
            <a:r>
              <a:rPr lang="en" sz="1400"/>
              <a:t>Fills in those unknown addresses</a:t>
            </a:r>
            <a:endParaRPr sz="1400"/>
          </a:p>
          <a:p>
            <a:pPr indent="-317500" lvl="0" marL="457200" rtl="0" algn="l">
              <a:spcBef>
                <a:spcPts val="0"/>
              </a:spcBef>
              <a:spcAft>
                <a:spcPts val="0"/>
              </a:spcAft>
              <a:buSzPts val="1400"/>
              <a:buChar char="●"/>
            </a:pPr>
            <a:r>
              <a:rPr lang="en" sz="1400"/>
              <a:t>The goal is to create 1 file with all of the needed code to run the program</a:t>
            </a:r>
            <a:endParaRPr sz="1400"/>
          </a:p>
          <a:p>
            <a:pPr indent="-311150" lvl="1" marL="914400" rtl="0" algn="l">
              <a:spcBef>
                <a:spcPts val="0"/>
              </a:spcBef>
              <a:spcAft>
                <a:spcPts val="0"/>
              </a:spcAft>
              <a:buSzPts val="1300"/>
              <a:buChar char="○"/>
            </a:pPr>
            <a:r>
              <a:rPr lang="en" sz="1300"/>
              <a:t>This is the file you run to check your code!</a:t>
            </a:r>
            <a:endParaRPr sz="1300"/>
          </a:p>
        </p:txBody>
      </p:sp>
      <p:sp>
        <p:nvSpPr>
          <p:cNvPr id="200" name="Google Shape;20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Linker</a:t>
            </a:r>
            <a:endParaRPr/>
          </a:p>
        </p:txBody>
      </p:sp>
      <p:pic>
        <p:nvPicPr>
          <p:cNvPr id="201" name="Google Shape;201;p28"/>
          <p:cNvPicPr preferRelativeResize="0"/>
          <p:nvPr/>
        </p:nvPicPr>
        <p:blipFill rotWithShape="1">
          <a:blip r:embed="rId3">
            <a:alphaModFix/>
          </a:blip>
          <a:srcRect b="4137" l="0" r="0" t="36841"/>
          <a:stretch/>
        </p:blipFill>
        <p:spPr>
          <a:xfrm>
            <a:off x="2867650" y="0"/>
            <a:ext cx="6375400" cy="4905050"/>
          </a:xfrm>
          <a:prstGeom prst="rect">
            <a:avLst/>
          </a:prstGeom>
          <a:noFill/>
          <a:ln>
            <a:noFill/>
          </a:ln>
        </p:spPr>
      </p:pic>
      <p:sp>
        <p:nvSpPr>
          <p:cNvPr id="202" name="Google Shape;202;p28"/>
          <p:cNvSpPr/>
          <p:nvPr/>
        </p:nvSpPr>
        <p:spPr>
          <a:xfrm>
            <a:off x="4518650" y="2686050"/>
            <a:ext cx="2610000" cy="4383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txBox="1"/>
          <p:nvPr/>
        </p:nvSpPr>
        <p:spPr>
          <a:xfrm>
            <a:off x="2487350" y="1556150"/>
            <a:ext cx="14637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Static Library Files (.lib, .a)</a:t>
            </a:r>
            <a:endParaRPr>
              <a:latin typeface="Lato"/>
              <a:ea typeface="Lato"/>
              <a:cs typeface="Lato"/>
              <a:sym typeface="Lato"/>
            </a:endParaRPr>
          </a:p>
        </p:txBody>
      </p:sp>
      <p:sp>
        <p:nvSpPr>
          <p:cNvPr id="204" name="Google Shape;204;p28"/>
          <p:cNvSpPr/>
          <p:nvPr/>
        </p:nvSpPr>
        <p:spPr>
          <a:xfrm>
            <a:off x="4493750" y="1405125"/>
            <a:ext cx="2659800" cy="480300"/>
          </a:xfrm>
          <a:prstGeom prst="roundRect">
            <a:avLst>
              <a:gd fmla="val 16667" name="adj"/>
            </a:avLst>
          </a:prstGeom>
          <a:solidFill>
            <a:srgbClr val="D9D9D9">
              <a:alpha val="81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4493750" y="124225"/>
            <a:ext cx="2659800" cy="480300"/>
          </a:xfrm>
          <a:prstGeom prst="roundRect">
            <a:avLst>
              <a:gd fmla="val 16667" name="adj"/>
            </a:avLst>
          </a:prstGeom>
          <a:solidFill>
            <a:srgbClr val="D9D9D9">
              <a:alpha val="81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The Compiler (gcc)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GCC - What is it?</a:t>
            </a:r>
            <a:endParaRPr/>
          </a:p>
        </p:txBody>
      </p:sp>
      <p:sp>
        <p:nvSpPr>
          <p:cNvPr id="216" name="Google Shape;216;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GNU Compiler Collection</a:t>
            </a:r>
            <a:endParaRPr sz="1400"/>
          </a:p>
          <a:p>
            <a:pPr indent="-317500" lvl="1" marL="914400" rtl="0" algn="l">
              <a:spcBef>
                <a:spcPts val="0"/>
              </a:spcBef>
              <a:spcAft>
                <a:spcPts val="0"/>
              </a:spcAft>
              <a:buSzPts val="1400"/>
              <a:buChar char="○"/>
            </a:pPr>
            <a:r>
              <a:rPr lang="en" sz="1400"/>
              <a:t>GCC is a set of compilers for various languages. It provides all of the infrastructure for building software in those languages from source code to assembly.</a:t>
            </a:r>
            <a:endParaRPr sz="1400"/>
          </a:p>
          <a:p>
            <a:pPr indent="-317500" lvl="0" marL="457200" rtl="0" algn="l">
              <a:spcBef>
                <a:spcPts val="0"/>
              </a:spcBef>
              <a:spcAft>
                <a:spcPts val="0"/>
              </a:spcAft>
              <a:buSzPts val="1400"/>
              <a:buChar char="●"/>
            </a:pPr>
            <a:r>
              <a:rPr lang="en" sz="1400"/>
              <a:t>The compiler can handle compiling everything on its own, but you can use various flags to breakdown the compilation steps</a:t>
            </a:r>
            <a:endParaRPr sz="1400"/>
          </a:p>
          <a:p>
            <a:pPr indent="-317500" lvl="0" marL="457200" rtl="0" algn="l">
              <a:spcBef>
                <a:spcPts val="0"/>
              </a:spcBef>
              <a:spcAft>
                <a:spcPts val="0"/>
              </a:spcAft>
              <a:buSzPts val="1400"/>
              <a:buChar char="●"/>
            </a:pPr>
            <a:r>
              <a:rPr lang="en" sz="1400"/>
              <a:t>Example:</a:t>
            </a:r>
            <a:endParaRPr sz="1400"/>
          </a:p>
          <a:p>
            <a:pPr indent="0" lvl="0" marL="0" rtl="0" algn="l">
              <a:spcBef>
                <a:spcPts val="1600"/>
              </a:spcBef>
              <a:spcAft>
                <a:spcPts val="1600"/>
              </a:spcAft>
              <a:buNone/>
            </a:pPr>
            <a:r>
              <a:rPr lang="en" sz="1400"/>
              <a:t>   	</a:t>
            </a:r>
            <a:r>
              <a:rPr lang="en" sz="1400">
                <a:latin typeface="Roboto Mono"/>
                <a:ea typeface="Roboto Mono"/>
                <a:cs typeface="Roboto Mono"/>
                <a:sym typeface="Roboto Mono"/>
              </a:rPr>
              <a:t>gcc [</a:t>
            </a:r>
            <a:r>
              <a:rPr lang="en" sz="1400">
                <a:solidFill>
                  <a:srgbClr val="990000"/>
                </a:solidFill>
                <a:latin typeface="Roboto Mono"/>
                <a:ea typeface="Roboto Mono"/>
                <a:cs typeface="Roboto Mono"/>
                <a:sym typeface="Roboto Mono"/>
              </a:rPr>
              <a:t>flags</a:t>
            </a:r>
            <a:r>
              <a:rPr lang="en" sz="1400">
                <a:latin typeface="Roboto Mono"/>
                <a:ea typeface="Roboto Mono"/>
                <a:cs typeface="Roboto Mono"/>
                <a:sym typeface="Roboto Mono"/>
              </a:rPr>
              <a:t>] [</a:t>
            </a:r>
            <a:r>
              <a:rPr lang="en" sz="1400">
                <a:solidFill>
                  <a:srgbClr val="990000"/>
                </a:solidFill>
                <a:latin typeface="Roboto Mono"/>
                <a:ea typeface="Roboto Mono"/>
                <a:cs typeface="Roboto Mono"/>
                <a:sym typeface="Roboto Mono"/>
              </a:rPr>
              <a:t>infile(s)</a:t>
            </a:r>
            <a:r>
              <a:rPr lang="en" sz="1400">
                <a:latin typeface="Roboto Mono"/>
                <a:ea typeface="Roboto Mono"/>
                <a:cs typeface="Roboto Mono"/>
                <a:sym typeface="Roboto Mono"/>
              </a:rPr>
              <a:t>]</a:t>
            </a:r>
            <a:endParaRPr sz="1400">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GCC Flags</a:t>
            </a:r>
            <a:endParaRPr/>
          </a:p>
        </p:txBody>
      </p:sp>
      <p:sp>
        <p:nvSpPr>
          <p:cNvPr id="222" name="Google Shape;222;p31"/>
          <p:cNvSpPr txBox="1"/>
          <p:nvPr>
            <p:ph idx="1" type="body"/>
          </p:nvPr>
        </p:nvSpPr>
        <p:spPr>
          <a:xfrm>
            <a:off x="729450" y="2078875"/>
            <a:ext cx="7688700" cy="272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Mono"/>
                <a:ea typeface="Roboto Mono"/>
                <a:cs typeface="Roboto Mono"/>
                <a:sym typeface="Roboto Mono"/>
              </a:rPr>
              <a:t>-o [</a:t>
            </a:r>
            <a:r>
              <a:rPr b="1" lang="en">
                <a:solidFill>
                  <a:srgbClr val="990000"/>
                </a:solidFill>
                <a:latin typeface="Roboto Mono"/>
                <a:ea typeface="Roboto Mono"/>
                <a:cs typeface="Roboto Mono"/>
                <a:sym typeface="Roboto Mono"/>
              </a:rPr>
              <a:t>EXECUTABLE NAME</a:t>
            </a:r>
            <a:r>
              <a:rPr b="1" lang="en">
                <a:latin typeface="Roboto Mono"/>
                <a:ea typeface="Roboto Mono"/>
                <a:cs typeface="Roboto Mono"/>
                <a:sym typeface="Roboto Mono"/>
              </a:rPr>
              <a:t>]</a:t>
            </a:r>
            <a:r>
              <a:rPr lang="en"/>
              <a:t> : names executable file</a:t>
            </a:r>
            <a:endParaRPr/>
          </a:p>
          <a:p>
            <a:pPr indent="0" lvl="0" marL="0" rtl="0" algn="l">
              <a:lnSpc>
                <a:spcPct val="115000"/>
              </a:lnSpc>
              <a:spcBef>
                <a:spcPts val="0"/>
              </a:spcBef>
              <a:spcAft>
                <a:spcPts val="0"/>
              </a:spcAft>
              <a:buNone/>
            </a:pPr>
            <a:r>
              <a:rPr b="1" lang="en">
                <a:latin typeface="Roboto Mono"/>
                <a:ea typeface="Roboto Mono"/>
                <a:cs typeface="Roboto Mono"/>
                <a:sym typeface="Roboto Mono"/>
              </a:rPr>
              <a:t>-O</a:t>
            </a:r>
            <a:r>
              <a:rPr b="1" i="1" lang="en">
                <a:latin typeface="Roboto Mono"/>
                <a:ea typeface="Roboto Mono"/>
                <a:cs typeface="Roboto Mono"/>
                <a:sym typeface="Roboto Mono"/>
              </a:rPr>
              <a:t>x</a:t>
            </a:r>
            <a:r>
              <a:rPr lang="en"/>
              <a:t> : Code optimization</a:t>
            </a:r>
            <a:endParaRPr/>
          </a:p>
          <a:p>
            <a:pPr indent="0" lvl="0" marL="457200" rtl="0" algn="l">
              <a:lnSpc>
                <a:spcPct val="115000"/>
              </a:lnSpc>
              <a:spcBef>
                <a:spcPts val="0"/>
              </a:spcBef>
              <a:spcAft>
                <a:spcPts val="0"/>
              </a:spcAft>
              <a:buNone/>
            </a:pPr>
            <a:r>
              <a:rPr b="1" lang="en">
                <a:latin typeface="Roboto Mono"/>
                <a:ea typeface="Roboto Mono"/>
                <a:cs typeface="Roboto Mono"/>
                <a:sym typeface="Roboto Mono"/>
              </a:rPr>
              <a:t>-O0</a:t>
            </a:r>
            <a:r>
              <a:rPr lang="en"/>
              <a:t> : Compile as fast as possible, don’t optimize [this is the default]</a:t>
            </a:r>
            <a:br>
              <a:rPr b="1" lang="en"/>
            </a:br>
            <a:r>
              <a:rPr b="1" lang="en">
                <a:latin typeface="Roboto Mono"/>
                <a:ea typeface="Roboto Mono"/>
                <a:cs typeface="Roboto Mono"/>
                <a:sym typeface="Roboto Mono"/>
              </a:rPr>
              <a:t>-O1</a:t>
            </a:r>
            <a:r>
              <a:rPr lang="en"/>
              <a:t>,</a:t>
            </a:r>
            <a:r>
              <a:rPr b="1" lang="en"/>
              <a:t> </a:t>
            </a:r>
            <a:r>
              <a:rPr b="1" lang="en">
                <a:latin typeface="Roboto Mono"/>
                <a:ea typeface="Roboto Mono"/>
                <a:cs typeface="Roboto Mono"/>
                <a:sym typeface="Roboto Mono"/>
              </a:rPr>
              <a:t>-O2</a:t>
            </a:r>
            <a:r>
              <a:rPr lang="en"/>
              <a:t>,</a:t>
            </a:r>
            <a:r>
              <a:rPr b="1" lang="en"/>
              <a:t> </a:t>
            </a:r>
            <a:r>
              <a:rPr b="1" lang="en">
                <a:latin typeface="Roboto Mono"/>
                <a:ea typeface="Roboto Mono"/>
                <a:cs typeface="Roboto Mono"/>
                <a:sym typeface="Roboto Mono"/>
              </a:rPr>
              <a:t>-O3</a:t>
            </a:r>
            <a:r>
              <a:rPr lang="en"/>
              <a:t>: Optimize for reduced execution time [higher numbers are more optimized]</a:t>
            </a:r>
            <a:endParaRPr/>
          </a:p>
          <a:p>
            <a:pPr indent="0" lvl="0" marL="457200" rtl="0" algn="l">
              <a:lnSpc>
                <a:spcPct val="115000"/>
              </a:lnSpc>
              <a:spcBef>
                <a:spcPts val="0"/>
              </a:spcBef>
              <a:spcAft>
                <a:spcPts val="0"/>
              </a:spcAft>
              <a:buNone/>
            </a:pPr>
            <a:r>
              <a:rPr b="1" lang="en">
                <a:latin typeface="Roboto Mono"/>
                <a:ea typeface="Roboto Mono"/>
                <a:cs typeface="Roboto Mono"/>
                <a:sym typeface="Roboto Mono"/>
              </a:rPr>
              <a:t>-Os</a:t>
            </a:r>
            <a:r>
              <a:rPr lang="en"/>
              <a:t> : Optimize for code size instead of execution time.</a:t>
            </a:r>
            <a:br>
              <a:rPr lang="en"/>
            </a:br>
            <a:r>
              <a:rPr b="1" lang="en">
                <a:latin typeface="Roboto Mono"/>
                <a:ea typeface="Roboto Mono"/>
                <a:cs typeface="Roboto Mono"/>
                <a:sym typeface="Roboto Mono"/>
              </a:rPr>
              <a:t>-Og</a:t>
            </a:r>
            <a:r>
              <a:rPr lang="en"/>
              <a:t> : Optimize for execution time, but try to avoid making interactive debugging harder.</a:t>
            </a:r>
            <a:endParaRPr/>
          </a:p>
          <a:p>
            <a:pPr indent="0" lvl="0" marL="0" rtl="0" algn="l">
              <a:lnSpc>
                <a:spcPct val="115000"/>
              </a:lnSpc>
              <a:spcBef>
                <a:spcPts val="0"/>
              </a:spcBef>
              <a:spcAft>
                <a:spcPts val="0"/>
              </a:spcAft>
              <a:buNone/>
            </a:pPr>
            <a:r>
              <a:rPr b="1" lang="en">
                <a:latin typeface="Roboto Mono"/>
                <a:ea typeface="Roboto Mono"/>
                <a:cs typeface="Roboto Mono"/>
                <a:sym typeface="Roboto Mono"/>
              </a:rPr>
              <a:t>-g</a:t>
            </a:r>
            <a:r>
              <a:rPr lang="en"/>
              <a:t> : produce “debug info”: annotate assembly so gdb can find variables and source code</a:t>
            </a:r>
            <a:endParaRPr/>
          </a:p>
          <a:p>
            <a:pPr indent="0" lvl="0" marL="0" rtl="0" algn="l">
              <a:lnSpc>
                <a:spcPct val="115000"/>
              </a:lnSpc>
              <a:spcBef>
                <a:spcPts val="0"/>
              </a:spcBef>
              <a:spcAft>
                <a:spcPts val="0"/>
              </a:spcAft>
              <a:buNone/>
            </a:pPr>
            <a:r>
              <a:rPr b="1" lang="en">
                <a:latin typeface="Roboto Mono"/>
                <a:ea typeface="Roboto Mono"/>
                <a:cs typeface="Roboto Mono"/>
                <a:sym typeface="Roboto Mono"/>
              </a:rPr>
              <a:t>-Wall</a:t>
            </a:r>
            <a:r>
              <a:rPr b="1" lang="en"/>
              <a:t> </a:t>
            </a:r>
            <a:r>
              <a:rPr lang="en"/>
              <a:t>: enable many “warning” messages that </a:t>
            </a:r>
            <a:r>
              <a:rPr i="1" lang="en"/>
              <a:t>should</a:t>
            </a:r>
            <a:r>
              <a:rPr lang="en"/>
              <a:t> be on by default, but aren’t</a:t>
            </a:r>
            <a:endParaRPr/>
          </a:p>
          <a:p>
            <a:pPr indent="0" lvl="0" marL="0" rtl="0" algn="l">
              <a:lnSpc>
                <a:spcPct val="115000"/>
              </a:lnSpc>
              <a:spcBef>
                <a:spcPts val="0"/>
              </a:spcBef>
              <a:spcAft>
                <a:spcPts val="0"/>
              </a:spcAft>
              <a:buNone/>
            </a:pPr>
            <a:r>
              <a:rPr lang="en"/>
              <a:t>	- Does </a:t>
            </a:r>
            <a:r>
              <a:rPr i="1" lang="en"/>
              <a:t>not</a:t>
            </a:r>
            <a:r>
              <a:rPr lang="en"/>
              <a:t> turn on all of the warning messages GCC can produce.</a:t>
            </a:r>
            <a:endParaRPr/>
          </a:p>
          <a:p>
            <a:pPr indent="0" lvl="0" marL="0" rtl="0" algn="l">
              <a:lnSpc>
                <a:spcPct val="115000"/>
              </a:lnSpc>
              <a:spcBef>
                <a:spcPts val="0"/>
              </a:spcBef>
              <a:spcAft>
                <a:spcPts val="0"/>
              </a:spcAft>
              <a:buNone/>
            </a:pPr>
            <a:r>
              <a:rPr lang="en"/>
              <a:t>	- See </a:t>
            </a:r>
            <a:r>
              <a:rPr lang="en" u="sng">
                <a:solidFill>
                  <a:schemeClr val="hlink"/>
                </a:solidFill>
                <a:hlinkClick r:id="rId3"/>
              </a:rPr>
              <a:t>https://gcc.gnu.org/onlinedocs/gcc-4.8.0/gcc/Warning-Options.html</a:t>
            </a:r>
            <a:r>
              <a:rPr lang="en"/>
              <a:t> for many more</a:t>
            </a:r>
            <a:endParaRPr/>
          </a:p>
          <a:p>
            <a:pPr indent="0" lvl="0" marL="0" rtl="0" algn="l">
              <a:lnSpc>
                <a:spcPct val="115000"/>
              </a:lnSpc>
              <a:spcBef>
                <a:spcPts val="0"/>
              </a:spcBef>
              <a:spcAft>
                <a:spcPts val="0"/>
              </a:spcAft>
              <a:buNone/>
            </a:pPr>
            <a:r>
              <a:rPr b="1" lang="en">
                <a:latin typeface="Roboto Mono"/>
                <a:ea typeface="Roboto Mono"/>
                <a:cs typeface="Roboto Mono"/>
                <a:sym typeface="Roboto Mono"/>
              </a:rPr>
              <a:t>-Werror</a:t>
            </a:r>
            <a:r>
              <a:rPr b="1" lang="en"/>
              <a:t> </a:t>
            </a:r>
            <a:r>
              <a:rPr lang="en"/>
              <a:t>: turns all warnings into errors</a:t>
            </a:r>
            <a:endParaRPr/>
          </a:p>
          <a:p>
            <a:pPr indent="0" lvl="0" marL="0" rtl="0" algn="l">
              <a:lnSpc>
                <a:spcPct val="115000"/>
              </a:lnSpc>
              <a:spcBef>
                <a:spcPts val="0"/>
              </a:spcBef>
              <a:spcAft>
                <a:spcPts val="0"/>
              </a:spcAft>
              <a:buNone/>
            </a:pPr>
            <a:r>
              <a:rPr b="1" lang="en">
                <a:latin typeface="Roboto Mono"/>
                <a:ea typeface="Roboto Mono"/>
                <a:cs typeface="Roboto Mono"/>
                <a:sym typeface="Roboto Mono"/>
              </a:rPr>
              <a:t>-std=c99</a:t>
            </a:r>
            <a:r>
              <a:rPr lang="en"/>
              <a:t> : use the 1999 version of the C standard and disable some (not all!) extensions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09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that will be answered today</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What does it mean to compile code?</a:t>
            </a:r>
            <a:endParaRPr sz="1500"/>
          </a:p>
          <a:p>
            <a:pPr indent="-323850" lvl="0" marL="457200" rtl="0" algn="l">
              <a:spcBef>
                <a:spcPts val="0"/>
              </a:spcBef>
              <a:spcAft>
                <a:spcPts val="0"/>
              </a:spcAft>
              <a:buSzPts val="1500"/>
              <a:buChar char="●"/>
            </a:pPr>
            <a:r>
              <a:rPr lang="en" sz="1500"/>
              <a:t>What does compiling code look like?</a:t>
            </a:r>
            <a:endParaRPr sz="1500"/>
          </a:p>
          <a:p>
            <a:pPr indent="-323850" lvl="0" marL="457200" rtl="0" algn="l">
              <a:spcBef>
                <a:spcPts val="0"/>
              </a:spcBef>
              <a:spcAft>
                <a:spcPts val="0"/>
              </a:spcAft>
              <a:buSzPts val="1500"/>
              <a:buChar char="●"/>
            </a:pPr>
            <a:r>
              <a:rPr lang="en" sz="1500"/>
              <a:t>How can code be compiled?</a:t>
            </a:r>
            <a:endParaRPr sz="1500"/>
          </a:p>
          <a:p>
            <a:pPr indent="-323850" lvl="0" marL="457200" rtl="0" algn="l">
              <a:spcBef>
                <a:spcPts val="0"/>
              </a:spcBef>
              <a:spcAft>
                <a:spcPts val="0"/>
              </a:spcAft>
              <a:buSzPts val="1500"/>
              <a:buChar char="●"/>
            </a:pPr>
            <a:r>
              <a:rPr lang="en" sz="1500"/>
              <a:t>What are Makefiles?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Makefiles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makefile?</a:t>
            </a:r>
            <a:endParaRPr/>
          </a:p>
        </p:txBody>
      </p:sp>
      <p:sp>
        <p:nvSpPr>
          <p:cNvPr id="233" name="Google Shape;233;p33"/>
          <p:cNvSpPr txBox="1"/>
          <p:nvPr>
            <p:ph idx="1" type="body"/>
          </p:nvPr>
        </p:nvSpPr>
        <p:spPr>
          <a:xfrm>
            <a:off x="621725" y="1853850"/>
            <a:ext cx="6634200" cy="296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Automates the process of creating files (using a compiler)</a:t>
            </a:r>
            <a:endParaRPr sz="1600"/>
          </a:p>
          <a:p>
            <a:pPr indent="-330200" lvl="0" marL="457200" rtl="0" algn="l">
              <a:spcBef>
                <a:spcPts val="0"/>
              </a:spcBef>
              <a:spcAft>
                <a:spcPts val="0"/>
              </a:spcAft>
              <a:buSzPts val="1600"/>
              <a:buChar char="●"/>
            </a:pPr>
            <a:r>
              <a:rPr lang="en" sz="1600"/>
              <a:t>For example, create </a:t>
            </a:r>
            <a:r>
              <a:rPr b="1" lang="en" sz="1600">
                <a:latin typeface="Consolas"/>
                <a:ea typeface="Consolas"/>
                <a:cs typeface="Consolas"/>
                <a:sym typeface="Consolas"/>
              </a:rPr>
              <a:t>bomb</a:t>
            </a:r>
            <a:r>
              <a:rPr lang="en" sz="1600"/>
              <a:t> from </a:t>
            </a:r>
            <a:r>
              <a:rPr lang="en" sz="1600">
                <a:latin typeface="Consolas"/>
                <a:ea typeface="Consolas"/>
                <a:cs typeface="Consolas"/>
                <a:sym typeface="Consolas"/>
              </a:rPr>
              <a:t>bomb.c</a:t>
            </a:r>
            <a:r>
              <a:rPr lang="en" sz="1600"/>
              <a:t>, </a:t>
            </a:r>
            <a:r>
              <a:rPr lang="en" sz="1600">
                <a:latin typeface="Consolas"/>
                <a:ea typeface="Consolas"/>
                <a:cs typeface="Consolas"/>
                <a:sym typeface="Consolas"/>
              </a:rPr>
              <a:t>phases.c</a:t>
            </a:r>
            <a:r>
              <a:rPr lang="en" sz="1600"/>
              <a:t>, and </a:t>
            </a:r>
            <a:r>
              <a:rPr lang="en" sz="1600">
                <a:latin typeface="Consolas"/>
                <a:ea typeface="Consolas"/>
                <a:cs typeface="Consolas"/>
                <a:sym typeface="Consolas"/>
              </a:rPr>
              <a:t>util.c</a:t>
            </a:r>
            <a:endParaRPr sz="1600">
              <a:latin typeface="Consolas"/>
              <a:ea typeface="Consolas"/>
              <a:cs typeface="Consolas"/>
              <a:sym typeface="Consolas"/>
            </a:endParaRPr>
          </a:p>
          <a:p>
            <a:pPr indent="-330200" lvl="0" marL="457200" rtl="0" algn="l">
              <a:spcBef>
                <a:spcPts val="0"/>
              </a:spcBef>
              <a:spcAft>
                <a:spcPts val="0"/>
              </a:spcAft>
              <a:buSzPts val="1600"/>
              <a:buFont typeface="Consolas"/>
              <a:buChar char="●"/>
            </a:pPr>
            <a:r>
              <a:rPr lang="en" sz="1600"/>
              <a:t>Running</a:t>
            </a:r>
            <a:r>
              <a:rPr lang="en" sz="1600">
                <a:latin typeface="Consolas"/>
                <a:ea typeface="Consolas"/>
                <a:cs typeface="Consolas"/>
                <a:sym typeface="Consolas"/>
              </a:rPr>
              <a:t> make bomb </a:t>
            </a:r>
            <a:r>
              <a:rPr lang="en" sz="1600"/>
              <a:t>will update </a:t>
            </a:r>
            <a:r>
              <a:rPr lang="en" sz="1600">
                <a:latin typeface="Consolas"/>
                <a:ea typeface="Consolas"/>
                <a:cs typeface="Consolas"/>
                <a:sym typeface="Consolas"/>
              </a:rPr>
              <a:t>bomb</a:t>
            </a:r>
            <a:endParaRPr sz="1600"/>
          </a:p>
          <a:p>
            <a:pPr indent="-330200" lvl="1" marL="914400" rtl="0" algn="l">
              <a:spcBef>
                <a:spcPts val="0"/>
              </a:spcBef>
              <a:spcAft>
                <a:spcPts val="0"/>
              </a:spcAft>
              <a:buSzPts val="1600"/>
              <a:buFont typeface="Consolas"/>
              <a:buChar char="○"/>
            </a:pPr>
            <a:r>
              <a:rPr i="1" lang="en" sz="1600"/>
              <a:t>Only </a:t>
            </a:r>
            <a:r>
              <a:rPr lang="en" sz="1600"/>
              <a:t>if any of the source files have changed;</a:t>
            </a:r>
            <a:br>
              <a:rPr lang="en" sz="1600"/>
            </a:br>
            <a:r>
              <a:rPr lang="en" sz="1600"/>
              <a:t>avoids unnecessary work</a:t>
            </a:r>
            <a:endParaRPr sz="1600"/>
          </a:p>
          <a:p>
            <a:pPr indent="-330200" lvl="1" marL="914400" rtl="0" algn="l">
              <a:spcBef>
                <a:spcPts val="0"/>
              </a:spcBef>
              <a:spcAft>
                <a:spcPts val="0"/>
              </a:spcAft>
              <a:buSzPts val="1600"/>
              <a:buChar char="○"/>
            </a:pPr>
            <a:r>
              <a:rPr lang="en" sz="1600"/>
              <a:t>Remembers complicated compiler commands for you</a:t>
            </a:r>
            <a:endParaRPr sz="1600"/>
          </a:p>
          <a:p>
            <a:pPr indent="-330200" lvl="0" marL="457200" rtl="0" algn="l">
              <a:spcBef>
                <a:spcPts val="0"/>
              </a:spcBef>
              <a:spcAft>
                <a:spcPts val="0"/>
              </a:spcAft>
              <a:buSzPts val="1600"/>
              <a:buChar char="●"/>
            </a:pPr>
            <a:r>
              <a:rPr lang="en" sz="1600"/>
              <a:t>Can also store recipes for automating development tasks</a:t>
            </a:r>
            <a:endParaRPr sz="1600"/>
          </a:p>
          <a:p>
            <a:pPr indent="-330200" lvl="1" marL="914400" rtl="0" algn="l">
              <a:spcBef>
                <a:spcPts val="0"/>
              </a:spcBef>
              <a:spcAft>
                <a:spcPts val="0"/>
              </a:spcAft>
              <a:buSzPts val="1600"/>
              <a:buChar char="○"/>
            </a:pPr>
            <a:r>
              <a:rPr lang="en" sz="1600">
                <a:latin typeface="Consolas"/>
                <a:ea typeface="Consolas"/>
                <a:cs typeface="Consolas"/>
                <a:sym typeface="Consolas"/>
              </a:rPr>
              <a:t>make format </a:t>
            </a:r>
            <a:r>
              <a:rPr lang="en" sz="1600"/>
              <a:t>to reformat source files</a:t>
            </a:r>
            <a:endParaRPr sz="1600"/>
          </a:p>
        </p:txBody>
      </p:sp>
      <p:pic>
        <p:nvPicPr>
          <p:cNvPr id="234" name="Google Shape;234;p33"/>
          <p:cNvPicPr preferRelativeResize="0"/>
          <p:nvPr/>
        </p:nvPicPr>
        <p:blipFill>
          <a:blip r:embed="rId3">
            <a:alphaModFix/>
          </a:blip>
          <a:stretch>
            <a:fillRect/>
          </a:stretch>
        </p:blipFill>
        <p:spPr>
          <a:xfrm>
            <a:off x="7496224" y="2149750"/>
            <a:ext cx="966525" cy="1315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Makefiles are lists of </a:t>
            </a:r>
            <a:r>
              <a:rPr i="1" lang="en"/>
              <a:t>rules</a:t>
            </a:r>
            <a:endParaRPr i="1"/>
          </a:p>
        </p:txBody>
      </p:sp>
      <p:sp>
        <p:nvSpPr>
          <p:cNvPr id="240" name="Google Shape;240;p34"/>
          <p:cNvSpPr txBox="1"/>
          <p:nvPr>
            <p:ph idx="1" type="body"/>
          </p:nvPr>
        </p:nvSpPr>
        <p:spPr>
          <a:xfrm>
            <a:off x="729450" y="2078875"/>
            <a:ext cx="7688700" cy="296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 are two kinds of rules: </a:t>
            </a:r>
            <a:r>
              <a:rPr b="1" lang="en"/>
              <a:t>normal </a:t>
            </a:r>
            <a:r>
              <a:rPr lang="en"/>
              <a:t>and </a:t>
            </a:r>
            <a:r>
              <a:rPr b="1" lang="en"/>
              <a:t>phony</a:t>
            </a:r>
            <a:endParaRPr/>
          </a:p>
          <a:p>
            <a:pPr indent="-298450" lvl="1" marL="914400" rtl="0" algn="l">
              <a:spcBef>
                <a:spcPts val="0"/>
              </a:spcBef>
              <a:spcAft>
                <a:spcPts val="0"/>
              </a:spcAft>
              <a:buSzPts val="1100"/>
              <a:buChar char="○"/>
            </a:pPr>
            <a:r>
              <a:rPr lang="en"/>
              <a:t>Normal rules create files</a:t>
            </a:r>
            <a:endParaRPr/>
          </a:p>
          <a:p>
            <a:pPr indent="-298450" lvl="1" marL="914400" rtl="0" algn="l">
              <a:spcBef>
                <a:spcPts val="0"/>
              </a:spcBef>
              <a:spcAft>
                <a:spcPts val="0"/>
              </a:spcAft>
              <a:buSzPts val="1100"/>
              <a:buChar char="○"/>
            </a:pPr>
            <a:r>
              <a:rPr lang="en"/>
              <a:t>Phony rules don’t directly create files</a:t>
            </a:r>
            <a:endParaRPr/>
          </a:p>
          <a:p>
            <a:pPr indent="-311150" lvl="0" marL="457200" rtl="0" algn="l">
              <a:spcBef>
                <a:spcPts val="0"/>
              </a:spcBef>
              <a:spcAft>
                <a:spcPts val="0"/>
              </a:spcAft>
              <a:buSzPts val="1300"/>
              <a:buChar char="●"/>
            </a:pPr>
            <a:r>
              <a:rPr lang="en"/>
              <a:t>Each rule has a </a:t>
            </a:r>
            <a:r>
              <a:rPr b="1" lang="en"/>
              <a:t>target</a:t>
            </a:r>
            <a:r>
              <a:rPr lang="en"/>
              <a:t>.</a:t>
            </a:r>
            <a:endParaRPr/>
          </a:p>
          <a:p>
            <a:pPr indent="-298450" lvl="1" marL="914400" rtl="0" algn="l">
              <a:spcBef>
                <a:spcPts val="0"/>
              </a:spcBef>
              <a:spcAft>
                <a:spcPts val="0"/>
              </a:spcAft>
              <a:buSzPts val="1100"/>
              <a:buChar char="○"/>
            </a:pPr>
            <a:r>
              <a:rPr lang="en"/>
              <a:t>For </a:t>
            </a:r>
            <a:r>
              <a:rPr b="1" lang="en"/>
              <a:t>normal </a:t>
            </a:r>
            <a:r>
              <a:rPr lang="en"/>
              <a:t>rules, the target is the name of the file that the rule will create</a:t>
            </a:r>
            <a:endParaRPr/>
          </a:p>
          <a:p>
            <a:pPr indent="-298450" lvl="1" marL="914400" rtl="0" algn="l">
              <a:spcBef>
                <a:spcPts val="0"/>
              </a:spcBef>
              <a:spcAft>
                <a:spcPts val="0"/>
              </a:spcAft>
              <a:buSzPts val="1100"/>
              <a:buChar char="○"/>
            </a:pPr>
            <a:r>
              <a:rPr lang="en"/>
              <a:t>For </a:t>
            </a:r>
            <a:r>
              <a:rPr b="1" lang="en"/>
              <a:t>phony </a:t>
            </a:r>
            <a:r>
              <a:rPr lang="en"/>
              <a:t>rules, the target is an arbitrary name for what the rule does</a:t>
            </a:r>
            <a:endParaRPr/>
          </a:p>
          <a:p>
            <a:pPr indent="-311150" lvl="0" marL="457200" rtl="0" algn="l">
              <a:spcBef>
                <a:spcPts val="0"/>
              </a:spcBef>
              <a:spcAft>
                <a:spcPts val="0"/>
              </a:spcAft>
              <a:buSzPts val="1300"/>
              <a:buChar char="●"/>
            </a:pPr>
            <a:r>
              <a:rPr lang="en"/>
              <a:t>Rules may have </a:t>
            </a:r>
            <a:r>
              <a:rPr b="1" lang="en"/>
              <a:t>prerequisites</a:t>
            </a:r>
            <a:r>
              <a:rPr lang="en"/>
              <a:t> (also known as </a:t>
            </a:r>
            <a:r>
              <a:rPr b="1" lang="en"/>
              <a:t>dependencies</a:t>
            </a:r>
            <a:r>
              <a:rPr lang="en"/>
              <a:t>)</a:t>
            </a:r>
            <a:endParaRPr/>
          </a:p>
          <a:p>
            <a:pPr indent="-298450" lvl="1" marL="914400" rtl="0" algn="l">
              <a:spcBef>
                <a:spcPts val="0"/>
              </a:spcBef>
              <a:spcAft>
                <a:spcPts val="0"/>
              </a:spcAft>
              <a:buSzPts val="1100"/>
              <a:buChar char="○"/>
            </a:pPr>
            <a:r>
              <a:rPr lang="en"/>
              <a:t>Prerequisites are the files that are needed to create the target</a:t>
            </a:r>
            <a:endParaRPr/>
          </a:p>
          <a:p>
            <a:pPr indent="-298450" lvl="1" marL="914400" rtl="0" algn="l">
              <a:spcBef>
                <a:spcPts val="0"/>
              </a:spcBef>
              <a:spcAft>
                <a:spcPts val="0"/>
              </a:spcAft>
              <a:buSzPts val="1100"/>
              <a:buChar char="○"/>
            </a:pPr>
            <a:r>
              <a:rPr lang="en"/>
              <a:t>If any of the prerequisites doesn’t exist, it must be created first</a:t>
            </a:r>
            <a:endParaRPr/>
          </a:p>
          <a:p>
            <a:pPr indent="-298450" lvl="1" marL="914400" rtl="0" algn="l">
              <a:spcBef>
                <a:spcPts val="0"/>
              </a:spcBef>
              <a:spcAft>
                <a:spcPts val="0"/>
              </a:spcAft>
              <a:buSzPts val="1100"/>
              <a:buChar char="○"/>
            </a:pPr>
            <a:r>
              <a:rPr lang="en"/>
              <a:t>If any of the prerequisites is newer than the target, the target is “out of date” and must be re-created</a:t>
            </a:r>
            <a:endParaRPr/>
          </a:p>
          <a:p>
            <a:pPr indent="-311150" lvl="0" marL="457200" rtl="0" algn="l">
              <a:spcBef>
                <a:spcPts val="0"/>
              </a:spcBef>
              <a:spcAft>
                <a:spcPts val="0"/>
              </a:spcAft>
              <a:buSzPts val="1300"/>
              <a:buChar char="●"/>
            </a:pPr>
            <a:r>
              <a:rPr lang="en"/>
              <a:t>Rules may have </a:t>
            </a:r>
            <a:r>
              <a:rPr b="1" lang="en"/>
              <a:t>commands</a:t>
            </a:r>
            <a:r>
              <a:rPr lang="en"/>
              <a:t>.</a:t>
            </a:r>
            <a:endParaRPr/>
          </a:p>
          <a:p>
            <a:pPr indent="-298450" lvl="1" marL="914400" rtl="0" algn="l">
              <a:spcBef>
                <a:spcPts val="0"/>
              </a:spcBef>
              <a:spcAft>
                <a:spcPts val="0"/>
              </a:spcAft>
              <a:buSzPts val="1100"/>
              <a:buChar char="○"/>
            </a:pPr>
            <a:r>
              <a:rPr lang="en"/>
              <a:t>One or more shell commands that create the target from its prerequisites</a:t>
            </a:r>
            <a:endParaRPr/>
          </a:p>
          <a:p>
            <a:pPr indent="-298450" lvl="1" marL="914400" rtl="0" algn="l">
              <a:spcBef>
                <a:spcPts val="0"/>
              </a:spcBef>
              <a:spcAft>
                <a:spcPts val="0"/>
              </a:spcAft>
              <a:buSzPts val="1100"/>
              <a:buChar char="○"/>
            </a:pPr>
            <a:r>
              <a:rPr lang="en"/>
              <a:t>For phony rules, just some commands to be run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rule example</a:t>
            </a:r>
            <a:endParaRPr/>
          </a:p>
        </p:txBody>
      </p:sp>
      <p:sp>
        <p:nvSpPr>
          <p:cNvPr id="246" name="Google Shape;246;p35"/>
          <p:cNvSpPr txBox="1"/>
          <p:nvPr>
            <p:ph idx="1" type="body"/>
          </p:nvPr>
        </p:nvSpPr>
        <p:spPr>
          <a:xfrm>
            <a:off x="1634400" y="2839550"/>
            <a:ext cx="58752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Consolas"/>
                <a:ea typeface="Consolas"/>
                <a:cs typeface="Consolas"/>
                <a:sym typeface="Consolas"/>
              </a:rPr>
              <a:t>b</a:t>
            </a:r>
            <a:r>
              <a:rPr lang="en" sz="2000">
                <a:latin typeface="Consolas"/>
                <a:ea typeface="Consolas"/>
                <a:cs typeface="Consolas"/>
                <a:sym typeface="Consolas"/>
              </a:rPr>
              <a:t>omb: bomb.o phases.o util.o</a:t>
            </a:r>
            <a:br>
              <a:rPr lang="en" sz="2000">
                <a:latin typeface="Consolas"/>
                <a:ea typeface="Consolas"/>
                <a:cs typeface="Consolas"/>
                <a:sym typeface="Consolas"/>
              </a:rPr>
            </a:br>
            <a:r>
              <a:rPr lang="en" sz="2000">
                <a:latin typeface="Consolas"/>
                <a:ea typeface="Consolas"/>
                <a:cs typeface="Consolas"/>
                <a:sym typeface="Consolas"/>
              </a:rPr>
              <a:t>	$(CC) -o bomb bomb.o phases.o util.o</a:t>
            </a:r>
            <a:endParaRPr sz="20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rule example</a:t>
            </a:r>
            <a:endParaRPr/>
          </a:p>
        </p:txBody>
      </p:sp>
      <p:sp>
        <p:nvSpPr>
          <p:cNvPr id="252" name="Google Shape;252;p36"/>
          <p:cNvSpPr txBox="1"/>
          <p:nvPr>
            <p:ph idx="1" type="body"/>
          </p:nvPr>
        </p:nvSpPr>
        <p:spPr>
          <a:xfrm>
            <a:off x="1634400" y="2839550"/>
            <a:ext cx="58752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Consolas"/>
                <a:ea typeface="Consolas"/>
                <a:cs typeface="Consolas"/>
                <a:sym typeface="Consolas"/>
              </a:rPr>
              <a:t>bomb: bomb.o phases.o util.o</a:t>
            </a:r>
            <a:br>
              <a:rPr lang="en" sz="2000">
                <a:latin typeface="Consolas"/>
                <a:ea typeface="Consolas"/>
                <a:cs typeface="Consolas"/>
                <a:sym typeface="Consolas"/>
              </a:rPr>
            </a:br>
            <a:r>
              <a:rPr lang="en" sz="2000">
                <a:latin typeface="Consolas"/>
                <a:ea typeface="Consolas"/>
                <a:cs typeface="Consolas"/>
                <a:sym typeface="Consolas"/>
              </a:rPr>
              <a:t>	$(CC) -o bomb bomb.o phases.o util.o</a:t>
            </a:r>
            <a:endParaRPr sz="2000">
              <a:latin typeface="Consolas"/>
              <a:ea typeface="Consolas"/>
              <a:cs typeface="Consolas"/>
              <a:sym typeface="Consolas"/>
            </a:endParaRPr>
          </a:p>
        </p:txBody>
      </p:sp>
      <p:sp>
        <p:nvSpPr>
          <p:cNvPr id="253" name="Google Shape;253;p36"/>
          <p:cNvSpPr txBox="1"/>
          <p:nvPr/>
        </p:nvSpPr>
        <p:spPr>
          <a:xfrm>
            <a:off x="1280400" y="2038900"/>
            <a:ext cx="141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990000"/>
                </a:solidFill>
                <a:latin typeface="Lato"/>
                <a:ea typeface="Lato"/>
                <a:cs typeface="Lato"/>
                <a:sym typeface="Lato"/>
              </a:rPr>
              <a:t>If this file doesn’t exist…</a:t>
            </a:r>
            <a:endParaRPr>
              <a:solidFill>
                <a:srgbClr val="990000"/>
              </a:solidFill>
              <a:latin typeface="Lato"/>
              <a:ea typeface="Lato"/>
              <a:cs typeface="Lato"/>
              <a:sym typeface="Lato"/>
            </a:endParaRPr>
          </a:p>
        </p:txBody>
      </p:sp>
      <p:cxnSp>
        <p:nvCxnSpPr>
          <p:cNvPr id="254" name="Google Shape;254;p36"/>
          <p:cNvCxnSpPr>
            <a:stCxn id="253" idx="2"/>
          </p:cNvCxnSpPr>
          <p:nvPr/>
        </p:nvCxnSpPr>
        <p:spPr>
          <a:xfrm flipH="1">
            <a:off x="1984950" y="2654500"/>
            <a:ext cx="1800" cy="351900"/>
          </a:xfrm>
          <a:prstGeom prst="straightConnector1">
            <a:avLst/>
          </a:prstGeom>
          <a:noFill/>
          <a:ln cap="flat" cmpd="sng" w="9525">
            <a:solidFill>
              <a:srgbClr val="990000"/>
            </a:solidFill>
            <a:prstDash val="solid"/>
            <a:round/>
            <a:headEnd len="med" w="med" type="none"/>
            <a:tailEnd len="med" w="med" type="triangle"/>
          </a:ln>
        </p:spPr>
      </p:cxnSp>
      <p:sp>
        <p:nvSpPr>
          <p:cNvPr id="255" name="Google Shape;255;p36"/>
          <p:cNvSpPr txBox="1"/>
          <p:nvPr/>
        </p:nvSpPr>
        <p:spPr>
          <a:xfrm>
            <a:off x="3549750" y="2187800"/>
            <a:ext cx="35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00"/>
                </a:solidFill>
                <a:latin typeface="Lato"/>
                <a:ea typeface="Lato"/>
                <a:cs typeface="Lato"/>
                <a:sym typeface="Lato"/>
              </a:rPr>
              <a:t>… </a:t>
            </a:r>
            <a:r>
              <a:rPr lang="en">
                <a:solidFill>
                  <a:srgbClr val="990000"/>
                </a:solidFill>
                <a:latin typeface="Lato"/>
                <a:ea typeface="Lato"/>
                <a:cs typeface="Lato"/>
                <a:sym typeface="Lato"/>
              </a:rPr>
              <a:t>o</a:t>
            </a:r>
            <a:r>
              <a:rPr lang="en">
                <a:solidFill>
                  <a:srgbClr val="990000"/>
                </a:solidFill>
                <a:latin typeface="Lato"/>
                <a:ea typeface="Lato"/>
                <a:cs typeface="Lato"/>
                <a:sym typeface="Lato"/>
              </a:rPr>
              <a:t>r if it is older than any of these files… </a:t>
            </a:r>
            <a:endParaRPr>
              <a:solidFill>
                <a:srgbClr val="990000"/>
              </a:solidFill>
              <a:latin typeface="Lato"/>
              <a:ea typeface="Lato"/>
              <a:cs typeface="Lato"/>
              <a:sym typeface="Lato"/>
            </a:endParaRPr>
          </a:p>
        </p:txBody>
      </p:sp>
      <p:cxnSp>
        <p:nvCxnSpPr>
          <p:cNvPr id="256" name="Google Shape;256;p36"/>
          <p:cNvCxnSpPr>
            <a:stCxn id="255" idx="2"/>
          </p:cNvCxnSpPr>
          <p:nvPr/>
        </p:nvCxnSpPr>
        <p:spPr>
          <a:xfrm flipH="1">
            <a:off x="3071700" y="2588000"/>
            <a:ext cx="2267400" cy="382200"/>
          </a:xfrm>
          <a:prstGeom prst="straightConnector1">
            <a:avLst/>
          </a:prstGeom>
          <a:noFill/>
          <a:ln cap="flat" cmpd="sng" w="9525">
            <a:solidFill>
              <a:srgbClr val="990000"/>
            </a:solidFill>
            <a:prstDash val="solid"/>
            <a:round/>
            <a:headEnd len="med" w="med" type="none"/>
            <a:tailEnd len="med" w="med" type="triangle"/>
          </a:ln>
        </p:spPr>
      </p:cxnSp>
      <p:cxnSp>
        <p:nvCxnSpPr>
          <p:cNvPr id="257" name="Google Shape;257;p36"/>
          <p:cNvCxnSpPr>
            <a:stCxn id="255" idx="2"/>
          </p:cNvCxnSpPr>
          <p:nvPr/>
        </p:nvCxnSpPr>
        <p:spPr>
          <a:xfrm flipH="1">
            <a:off x="4114800" y="2588000"/>
            <a:ext cx="1224300" cy="389400"/>
          </a:xfrm>
          <a:prstGeom prst="straightConnector1">
            <a:avLst/>
          </a:prstGeom>
          <a:noFill/>
          <a:ln cap="flat" cmpd="sng" w="9525">
            <a:solidFill>
              <a:srgbClr val="990000"/>
            </a:solidFill>
            <a:prstDash val="solid"/>
            <a:round/>
            <a:headEnd len="med" w="med" type="none"/>
            <a:tailEnd len="med" w="med" type="triangle"/>
          </a:ln>
        </p:spPr>
      </p:cxnSp>
      <p:cxnSp>
        <p:nvCxnSpPr>
          <p:cNvPr id="258" name="Google Shape;258;p36"/>
          <p:cNvCxnSpPr>
            <a:stCxn id="255" idx="2"/>
          </p:cNvCxnSpPr>
          <p:nvPr/>
        </p:nvCxnSpPr>
        <p:spPr>
          <a:xfrm flipH="1">
            <a:off x="5187000" y="2588000"/>
            <a:ext cx="152100" cy="367800"/>
          </a:xfrm>
          <a:prstGeom prst="straightConnector1">
            <a:avLst/>
          </a:prstGeom>
          <a:noFill/>
          <a:ln cap="flat" cmpd="sng" w="9525">
            <a:solidFill>
              <a:srgbClr val="990000"/>
            </a:solidFill>
            <a:prstDash val="solid"/>
            <a:round/>
            <a:headEnd len="med" w="med" type="none"/>
            <a:tailEnd len="med" w="med" type="triangle"/>
          </a:ln>
        </p:spPr>
      </p:cxnSp>
      <p:sp>
        <p:nvSpPr>
          <p:cNvPr id="259" name="Google Shape;259;p36"/>
          <p:cNvSpPr txBox="1"/>
          <p:nvPr/>
        </p:nvSpPr>
        <p:spPr>
          <a:xfrm>
            <a:off x="3252750" y="4078550"/>
            <a:ext cx="41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990000"/>
                </a:solidFill>
                <a:latin typeface="Lato"/>
                <a:ea typeface="Lato"/>
                <a:cs typeface="Lato"/>
                <a:sym typeface="Lato"/>
              </a:rPr>
              <a:t>… then run this command.</a:t>
            </a:r>
            <a:endParaRPr>
              <a:solidFill>
                <a:srgbClr val="990000"/>
              </a:solidFill>
              <a:latin typeface="Lato"/>
              <a:ea typeface="Lato"/>
              <a:cs typeface="Lato"/>
              <a:sym typeface="Lato"/>
            </a:endParaRPr>
          </a:p>
        </p:txBody>
      </p:sp>
      <p:cxnSp>
        <p:nvCxnSpPr>
          <p:cNvPr id="260" name="Google Shape;260;p36"/>
          <p:cNvCxnSpPr>
            <a:stCxn id="259" idx="0"/>
          </p:cNvCxnSpPr>
          <p:nvPr/>
        </p:nvCxnSpPr>
        <p:spPr>
          <a:xfrm rot="10800000">
            <a:off x="4665300" y="3651050"/>
            <a:ext cx="673800" cy="427500"/>
          </a:xfrm>
          <a:prstGeom prst="straightConnector1">
            <a:avLst/>
          </a:prstGeom>
          <a:noFill/>
          <a:ln cap="flat" cmpd="sng" w="9525">
            <a:solidFill>
              <a:srgbClr val="990000"/>
            </a:solidFill>
            <a:prstDash val="solid"/>
            <a:round/>
            <a:headEnd len="med" w="med" type="none"/>
            <a:tailEnd len="med" w="med" type="triangle"/>
          </a:ln>
        </p:spPr>
      </p:cxnSp>
      <p:cxnSp>
        <p:nvCxnSpPr>
          <p:cNvPr id="261" name="Google Shape;261;p36"/>
          <p:cNvCxnSpPr/>
          <p:nvPr/>
        </p:nvCxnSpPr>
        <p:spPr>
          <a:xfrm>
            <a:off x="2187800" y="3636675"/>
            <a:ext cx="5020500" cy="14400"/>
          </a:xfrm>
          <a:prstGeom prst="straightConnector1">
            <a:avLst/>
          </a:prstGeom>
          <a:noFill/>
          <a:ln cap="flat" cmpd="sng" w="9525">
            <a:solidFill>
              <a:srgbClr val="990000"/>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rule example</a:t>
            </a:r>
            <a:endParaRPr/>
          </a:p>
        </p:txBody>
      </p:sp>
      <p:sp>
        <p:nvSpPr>
          <p:cNvPr id="267" name="Google Shape;267;p37"/>
          <p:cNvSpPr txBox="1"/>
          <p:nvPr>
            <p:ph idx="1" type="body"/>
          </p:nvPr>
        </p:nvSpPr>
        <p:spPr>
          <a:xfrm>
            <a:off x="1634400" y="2839550"/>
            <a:ext cx="58752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Consolas"/>
                <a:ea typeface="Consolas"/>
                <a:cs typeface="Consolas"/>
                <a:sym typeface="Consolas"/>
              </a:rPr>
              <a:t>bomb: bomb.o phases.o util.o</a:t>
            </a:r>
            <a:br>
              <a:rPr lang="en" sz="2000">
                <a:latin typeface="Consolas"/>
                <a:ea typeface="Consolas"/>
                <a:cs typeface="Consolas"/>
                <a:sym typeface="Consolas"/>
              </a:rPr>
            </a:br>
            <a:r>
              <a:rPr lang="en" sz="2000">
                <a:latin typeface="Consolas"/>
                <a:ea typeface="Consolas"/>
                <a:cs typeface="Consolas"/>
                <a:sym typeface="Consolas"/>
              </a:rPr>
              <a:t>	$(CC) -o bomb bomb.o phases.o util.o</a:t>
            </a:r>
            <a:endParaRPr sz="2000">
              <a:latin typeface="Consolas"/>
              <a:ea typeface="Consolas"/>
              <a:cs typeface="Consolas"/>
              <a:sym typeface="Consolas"/>
            </a:endParaRPr>
          </a:p>
        </p:txBody>
      </p:sp>
      <p:sp>
        <p:nvSpPr>
          <p:cNvPr id="268" name="Google Shape;268;p37"/>
          <p:cNvSpPr txBox="1"/>
          <p:nvPr/>
        </p:nvSpPr>
        <p:spPr>
          <a:xfrm>
            <a:off x="1280400" y="2038900"/>
            <a:ext cx="141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990000"/>
                </a:solidFill>
                <a:latin typeface="Lato"/>
                <a:ea typeface="Lato"/>
                <a:cs typeface="Lato"/>
                <a:sym typeface="Lato"/>
              </a:rPr>
              <a:t>If this file doesn’t exist…</a:t>
            </a:r>
            <a:endParaRPr>
              <a:solidFill>
                <a:srgbClr val="990000"/>
              </a:solidFill>
              <a:latin typeface="Lato"/>
              <a:ea typeface="Lato"/>
              <a:cs typeface="Lato"/>
              <a:sym typeface="Lato"/>
            </a:endParaRPr>
          </a:p>
        </p:txBody>
      </p:sp>
      <p:cxnSp>
        <p:nvCxnSpPr>
          <p:cNvPr id="269" name="Google Shape;269;p37"/>
          <p:cNvCxnSpPr>
            <a:stCxn id="268" idx="2"/>
          </p:cNvCxnSpPr>
          <p:nvPr/>
        </p:nvCxnSpPr>
        <p:spPr>
          <a:xfrm flipH="1">
            <a:off x="1984950" y="2654500"/>
            <a:ext cx="1800" cy="351900"/>
          </a:xfrm>
          <a:prstGeom prst="straightConnector1">
            <a:avLst/>
          </a:prstGeom>
          <a:noFill/>
          <a:ln cap="flat" cmpd="sng" w="9525">
            <a:solidFill>
              <a:srgbClr val="990000"/>
            </a:solidFill>
            <a:prstDash val="solid"/>
            <a:round/>
            <a:headEnd len="med" w="med" type="none"/>
            <a:tailEnd len="med" w="med" type="triangle"/>
          </a:ln>
        </p:spPr>
      </p:cxnSp>
      <p:sp>
        <p:nvSpPr>
          <p:cNvPr id="270" name="Google Shape;270;p37"/>
          <p:cNvSpPr txBox="1"/>
          <p:nvPr/>
        </p:nvSpPr>
        <p:spPr>
          <a:xfrm>
            <a:off x="3549750" y="2187800"/>
            <a:ext cx="35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00"/>
                </a:solidFill>
                <a:latin typeface="Lato"/>
                <a:ea typeface="Lato"/>
                <a:cs typeface="Lato"/>
                <a:sym typeface="Lato"/>
              </a:rPr>
              <a:t>… or if it is older than any of these files… </a:t>
            </a:r>
            <a:endParaRPr>
              <a:solidFill>
                <a:srgbClr val="990000"/>
              </a:solidFill>
              <a:latin typeface="Lato"/>
              <a:ea typeface="Lato"/>
              <a:cs typeface="Lato"/>
              <a:sym typeface="Lato"/>
            </a:endParaRPr>
          </a:p>
        </p:txBody>
      </p:sp>
      <p:cxnSp>
        <p:nvCxnSpPr>
          <p:cNvPr id="271" name="Google Shape;271;p37"/>
          <p:cNvCxnSpPr>
            <a:stCxn id="270" idx="2"/>
          </p:cNvCxnSpPr>
          <p:nvPr/>
        </p:nvCxnSpPr>
        <p:spPr>
          <a:xfrm flipH="1">
            <a:off x="3071700" y="2588000"/>
            <a:ext cx="2267400" cy="382200"/>
          </a:xfrm>
          <a:prstGeom prst="straightConnector1">
            <a:avLst/>
          </a:prstGeom>
          <a:noFill/>
          <a:ln cap="flat" cmpd="sng" w="9525">
            <a:solidFill>
              <a:srgbClr val="990000"/>
            </a:solidFill>
            <a:prstDash val="solid"/>
            <a:round/>
            <a:headEnd len="med" w="med" type="none"/>
            <a:tailEnd len="med" w="med" type="triangle"/>
          </a:ln>
        </p:spPr>
      </p:cxnSp>
      <p:cxnSp>
        <p:nvCxnSpPr>
          <p:cNvPr id="272" name="Google Shape;272;p37"/>
          <p:cNvCxnSpPr>
            <a:stCxn id="270" idx="2"/>
          </p:cNvCxnSpPr>
          <p:nvPr/>
        </p:nvCxnSpPr>
        <p:spPr>
          <a:xfrm flipH="1">
            <a:off x="4114800" y="2588000"/>
            <a:ext cx="1224300" cy="389400"/>
          </a:xfrm>
          <a:prstGeom prst="straightConnector1">
            <a:avLst/>
          </a:prstGeom>
          <a:noFill/>
          <a:ln cap="flat" cmpd="sng" w="9525">
            <a:solidFill>
              <a:srgbClr val="990000"/>
            </a:solidFill>
            <a:prstDash val="solid"/>
            <a:round/>
            <a:headEnd len="med" w="med" type="none"/>
            <a:tailEnd len="med" w="med" type="triangle"/>
          </a:ln>
        </p:spPr>
      </p:cxnSp>
      <p:cxnSp>
        <p:nvCxnSpPr>
          <p:cNvPr id="273" name="Google Shape;273;p37"/>
          <p:cNvCxnSpPr>
            <a:stCxn id="270" idx="2"/>
          </p:cNvCxnSpPr>
          <p:nvPr/>
        </p:nvCxnSpPr>
        <p:spPr>
          <a:xfrm flipH="1">
            <a:off x="5187000" y="2588000"/>
            <a:ext cx="152100" cy="367800"/>
          </a:xfrm>
          <a:prstGeom prst="straightConnector1">
            <a:avLst/>
          </a:prstGeom>
          <a:noFill/>
          <a:ln cap="flat" cmpd="sng" w="9525">
            <a:solidFill>
              <a:srgbClr val="990000"/>
            </a:solidFill>
            <a:prstDash val="solid"/>
            <a:round/>
            <a:headEnd len="med" w="med" type="none"/>
            <a:tailEnd len="med" w="med" type="triangle"/>
          </a:ln>
        </p:spPr>
      </p:cxnSp>
      <p:sp>
        <p:nvSpPr>
          <p:cNvPr id="274" name="Google Shape;274;p37"/>
          <p:cNvSpPr txBox="1"/>
          <p:nvPr/>
        </p:nvSpPr>
        <p:spPr>
          <a:xfrm>
            <a:off x="3252750" y="4078550"/>
            <a:ext cx="41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990000"/>
                </a:solidFill>
                <a:latin typeface="Lato"/>
                <a:ea typeface="Lato"/>
                <a:cs typeface="Lato"/>
                <a:sym typeface="Lato"/>
              </a:rPr>
              <a:t>… then run this command.</a:t>
            </a:r>
            <a:endParaRPr>
              <a:solidFill>
                <a:srgbClr val="990000"/>
              </a:solidFill>
              <a:latin typeface="Lato"/>
              <a:ea typeface="Lato"/>
              <a:cs typeface="Lato"/>
              <a:sym typeface="Lato"/>
            </a:endParaRPr>
          </a:p>
        </p:txBody>
      </p:sp>
      <p:cxnSp>
        <p:nvCxnSpPr>
          <p:cNvPr id="275" name="Google Shape;275;p37"/>
          <p:cNvCxnSpPr>
            <a:stCxn id="274" idx="0"/>
          </p:cNvCxnSpPr>
          <p:nvPr/>
        </p:nvCxnSpPr>
        <p:spPr>
          <a:xfrm rot="10800000">
            <a:off x="4665300" y="3651050"/>
            <a:ext cx="673800" cy="427500"/>
          </a:xfrm>
          <a:prstGeom prst="straightConnector1">
            <a:avLst/>
          </a:prstGeom>
          <a:noFill/>
          <a:ln cap="flat" cmpd="sng" w="9525">
            <a:solidFill>
              <a:srgbClr val="990000"/>
            </a:solidFill>
            <a:prstDash val="solid"/>
            <a:round/>
            <a:headEnd len="med" w="med" type="none"/>
            <a:tailEnd len="med" w="med" type="triangle"/>
          </a:ln>
        </p:spPr>
      </p:cxnSp>
      <p:cxnSp>
        <p:nvCxnSpPr>
          <p:cNvPr id="276" name="Google Shape;276;p37"/>
          <p:cNvCxnSpPr/>
          <p:nvPr/>
        </p:nvCxnSpPr>
        <p:spPr>
          <a:xfrm>
            <a:off x="2187800" y="3636675"/>
            <a:ext cx="5020500" cy="14400"/>
          </a:xfrm>
          <a:prstGeom prst="straightConnector1">
            <a:avLst/>
          </a:prstGeom>
          <a:noFill/>
          <a:ln cap="flat" cmpd="sng" w="9525">
            <a:solidFill>
              <a:srgbClr val="990000"/>
            </a:solidFill>
            <a:prstDash val="solid"/>
            <a:round/>
            <a:headEnd len="med" w="med" type="none"/>
            <a:tailEnd len="med" w="med" type="none"/>
          </a:ln>
        </p:spPr>
      </p:cxnSp>
      <p:sp>
        <p:nvSpPr>
          <p:cNvPr id="277" name="Google Shape;277;p37"/>
          <p:cNvSpPr/>
          <p:nvPr/>
        </p:nvSpPr>
        <p:spPr>
          <a:xfrm>
            <a:off x="2144325" y="3288950"/>
            <a:ext cx="760800" cy="3894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txBox="1"/>
          <p:nvPr/>
        </p:nvSpPr>
        <p:spPr>
          <a:xfrm>
            <a:off x="1059525" y="4078550"/>
            <a:ext cx="2606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1155CC"/>
                </a:solidFill>
                <a:latin typeface="Lato"/>
                <a:ea typeface="Lato"/>
                <a:cs typeface="Lato"/>
                <a:sym typeface="Lato"/>
              </a:rPr>
              <a:t>This refers to the value </a:t>
            </a:r>
            <a:r>
              <a:rPr lang="en">
                <a:solidFill>
                  <a:srgbClr val="1155CC"/>
                </a:solidFill>
                <a:latin typeface="Lato"/>
                <a:ea typeface="Lato"/>
                <a:cs typeface="Lato"/>
                <a:sym typeface="Lato"/>
              </a:rPr>
              <a:t>o</a:t>
            </a:r>
            <a:r>
              <a:rPr lang="en">
                <a:solidFill>
                  <a:srgbClr val="1155CC"/>
                </a:solidFill>
                <a:latin typeface="Lato"/>
                <a:ea typeface="Lato"/>
                <a:cs typeface="Lato"/>
                <a:sym typeface="Lato"/>
              </a:rPr>
              <a:t>f a </a:t>
            </a:r>
            <a:r>
              <a:rPr i="1" lang="en">
                <a:solidFill>
                  <a:srgbClr val="1155CC"/>
                </a:solidFill>
                <a:latin typeface="Lato"/>
                <a:ea typeface="Lato"/>
                <a:cs typeface="Lato"/>
                <a:sym typeface="Lato"/>
              </a:rPr>
              <a:t>variable</a:t>
            </a:r>
            <a:r>
              <a:rPr lang="en">
                <a:solidFill>
                  <a:srgbClr val="1155CC"/>
                </a:solidFill>
                <a:latin typeface="Lato"/>
                <a:ea typeface="Lato"/>
                <a:cs typeface="Lato"/>
                <a:sym typeface="Lato"/>
              </a:rPr>
              <a:t>, named </a:t>
            </a:r>
            <a:r>
              <a:rPr lang="en">
                <a:solidFill>
                  <a:srgbClr val="1155CC"/>
                </a:solidFill>
                <a:latin typeface="Consolas"/>
                <a:ea typeface="Consolas"/>
                <a:cs typeface="Consolas"/>
                <a:sym typeface="Consolas"/>
              </a:rPr>
              <a:t>CC</a:t>
            </a:r>
            <a:r>
              <a:rPr lang="en">
                <a:solidFill>
                  <a:srgbClr val="1155CC"/>
                </a:solidFill>
                <a:latin typeface="Lato"/>
                <a:ea typeface="Lato"/>
                <a:cs typeface="Lato"/>
                <a:sym typeface="Lato"/>
              </a:rPr>
              <a:t>, </a:t>
            </a:r>
            <a:r>
              <a:rPr lang="en">
                <a:solidFill>
                  <a:srgbClr val="1155CC"/>
                </a:solidFill>
                <a:latin typeface="Lato"/>
                <a:ea typeface="Lato"/>
                <a:cs typeface="Lato"/>
                <a:sym typeface="Lato"/>
              </a:rPr>
              <a:t>t</a:t>
            </a:r>
            <a:r>
              <a:rPr lang="en">
                <a:solidFill>
                  <a:srgbClr val="1155CC"/>
                </a:solidFill>
                <a:latin typeface="Lato"/>
                <a:ea typeface="Lato"/>
                <a:cs typeface="Lato"/>
                <a:sym typeface="Lato"/>
              </a:rPr>
              <a:t>hat holds the name of a C compiler.</a:t>
            </a:r>
            <a:endParaRPr>
              <a:solidFill>
                <a:srgbClr val="1155CC"/>
              </a:solidFill>
              <a:latin typeface="Lato"/>
              <a:ea typeface="Lato"/>
              <a:cs typeface="Lato"/>
              <a:sym typeface="Lato"/>
            </a:endParaRPr>
          </a:p>
        </p:txBody>
      </p:sp>
      <p:cxnSp>
        <p:nvCxnSpPr>
          <p:cNvPr id="279" name="Google Shape;279;p37"/>
          <p:cNvCxnSpPr>
            <a:stCxn id="278" idx="0"/>
            <a:endCxn id="277" idx="2"/>
          </p:cNvCxnSpPr>
          <p:nvPr/>
        </p:nvCxnSpPr>
        <p:spPr>
          <a:xfrm flipH="1" rot="10800000">
            <a:off x="2362575" y="3678350"/>
            <a:ext cx="162300" cy="400200"/>
          </a:xfrm>
          <a:prstGeom prst="straightConnector1">
            <a:avLst/>
          </a:prstGeom>
          <a:noFill/>
          <a:ln cap="flat" cmpd="sng" w="9525">
            <a:solidFill>
              <a:srgbClr val="1155CC"/>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rule without prerequisites</a:t>
            </a:r>
            <a:endParaRPr/>
          </a:p>
        </p:txBody>
      </p:sp>
      <p:sp>
        <p:nvSpPr>
          <p:cNvPr id="285" name="Google Shape;285;p38"/>
          <p:cNvSpPr txBox="1"/>
          <p:nvPr>
            <p:ph idx="1" type="body"/>
          </p:nvPr>
        </p:nvSpPr>
        <p:spPr>
          <a:xfrm>
            <a:off x="1634400" y="2839550"/>
            <a:ext cx="5875200" cy="8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Consolas"/>
                <a:ea typeface="Consolas"/>
                <a:cs typeface="Consolas"/>
                <a:sym typeface="Consolas"/>
              </a:rPr>
              <a:t>output_dir</a:t>
            </a:r>
            <a:r>
              <a:rPr lang="en" sz="2000">
                <a:latin typeface="Consolas"/>
                <a:ea typeface="Consolas"/>
                <a:cs typeface="Consolas"/>
                <a:sym typeface="Consolas"/>
              </a:rPr>
              <a:t>:</a:t>
            </a:r>
            <a:br>
              <a:rPr lang="en" sz="2000">
                <a:latin typeface="Consolas"/>
                <a:ea typeface="Consolas"/>
                <a:cs typeface="Consolas"/>
                <a:sym typeface="Consolas"/>
              </a:rPr>
            </a:br>
            <a:r>
              <a:rPr lang="en" sz="2000">
                <a:latin typeface="Consolas"/>
                <a:ea typeface="Consolas"/>
                <a:cs typeface="Consolas"/>
                <a:sym typeface="Consolas"/>
              </a:rPr>
              <a:t>	</a:t>
            </a:r>
            <a:r>
              <a:rPr lang="en" sz="2000">
                <a:latin typeface="Consolas"/>
                <a:ea typeface="Consolas"/>
                <a:cs typeface="Consolas"/>
                <a:sym typeface="Consolas"/>
              </a:rPr>
              <a:t>m</a:t>
            </a:r>
            <a:r>
              <a:rPr lang="en" sz="2000">
                <a:latin typeface="Consolas"/>
                <a:ea typeface="Consolas"/>
                <a:cs typeface="Consolas"/>
                <a:sym typeface="Consolas"/>
              </a:rPr>
              <a:t>kdir output_dir</a:t>
            </a:r>
            <a:endParaRPr sz="2000">
              <a:latin typeface="Consolas"/>
              <a:ea typeface="Consolas"/>
              <a:cs typeface="Consolas"/>
              <a:sym typeface="Consolas"/>
            </a:endParaRPr>
          </a:p>
        </p:txBody>
      </p:sp>
      <p:sp>
        <p:nvSpPr>
          <p:cNvPr id="286" name="Google Shape;286;p38"/>
          <p:cNvSpPr txBox="1"/>
          <p:nvPr/>
        </p:nvSpPr>
        <p:spPr>
          <a:xfrm>
            <a:off x="1913250" y="3730850"/>
            <a:ext cx="5317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lang="en">
                <a:solidFill>
                  <a:schemeClr val="accent1"/>
                </a:solidFill>
                <a:latin typeface="Lato"/>
                <a:ea typeface="Lato"/>
                <a:cs typeface="Lato"/>
                <a:sym typeface="Lato"/>
              </a:rPr>
              <a:t>Run</a:t>
            </a:r>
            <a:r>
              <a:rPr lang="en">
                <a:solidFill>
                  <a:schemeClr val="accent1"/>
                </a:solidFill>
                <a:latin typeface="Consolas"/>
                <a:ea typeface="Consolas"/>
                <a:cs typeface="Consolas"/>
                <a:sym typeface="Consolas"/>
              </a:rPr>
              <a:t> mkdir output_dir </a:t>
            </a:r>
            <a:r>
              <a:rPr lang="en">
                <a:solidFill>
                  <a:schemeClr val="accent1"/>
                </a:solidFill>
                <a:latin typeface="Lato"/>
                <a:ea typeface="Lato"/>
                <a:cs typeface="Lato"/>
                <a:sym typeface="Lato"/>
              </a:rPr>
              <a:t>if</a:t>
            </a:r>
            <a:r>
              <a:rPr lang="en">
                <a:solidFill>
                  <a:schemeClr val="accent1"/>
                </a:solidFill>
                <a:latin typeface="Consolas"/>
                <a:ea typeface="Consolas"/>
                <a:cs typeface="Consolas"/>
                <a:sym typeface="Consolas"/>
              </a:rPr>
              <a:t> output_dir </a:t>
            </a:r>
            <a:r>
              <a:rPr lang="en">
                <a:solidFill>
                  <a:schemeClr val="accent1"/>
                </a:solidFill>
                <a:latin typeface="Lato"/>
                <a:ea typeface="Lato"/>
                <a:cs typeface="Lato"/>
                <a:sym typeface="Lato"/>
              </a:rPr>
              <a:t>does not exist</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If it does exist, no action</a:t>
            </a:r>
            <a:endParaRPr>
              <a:solidFill>
                <a:schemeClr val="accen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rule without commands</a:t>
            </a:r>
            <a:endParaRPr/>
          </a:p>
        </p:txBody>
      </p:sp>
      <p:sp>
        <p:nvSpPr>
          <p:cNvPr id="292" name="Google Shape;292;p39"/>
          <p:cNvSpPr txBox="1"/>
          <p:nvPr>
            <p:ph idx="1" type="body"/>
          </p:nvPr>
        </p:nvSpPr>
        <p:spPr>
          <a:xfrm>
            <a:off x="1634400" y="2839550"/>
            <a:ext cx="5875200" cy="8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Consolas"/>
                <a:ea typeface="Consolas"/>
                <a:cs typeface="Consolas"/>
                <a:sym typeface="Consolas"/>
              </a:rPr>
              <a:t>bomb.o</a:t>
            </a:r>
            <a:r>
              <a:rPr lang="en" sz="2000">
                <a:latin typeface="Consolas"/>
                <a:ea typeface="Consolas"/>
                <a:cs typeface="Consolas"/>
                <a:sym typeface="Consolas"/>
              </a:rPr>
              <a:t>: bomb.c support.h phases.h</a:t>
            </a:r>
            <a:endParaRPr sz="2000">
              <a:latin typeface="Consolas"/>
              <a:ea typeface="Consolas"/>
              <a:cs typeface="Consolas"/>
              <a:sym typeface="Consolas"/>
            </a:endParaRPr>
          </a:p>
        </p:txBody>
      </p:sp>
      <p:sp>
        <p:nvSpPr>
          <p:cNvPr id="293" name="Google Shape;293;p39"/>
          <p:cNvSpPr txBox="1"/>
          <p:nvPr/>
        </p:nvSpPr>
        <p:spPr>
          <a:xfrm>
            <a:off x="1913250" y="3730850"/>
            <a:ext cx="6012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Re-create bomb.o if any of bomb.c, support.h, phases.h is newer</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The </a:t>
            </a:r>
            <a:r>
              <a:rPr lang="en">
                <a:solidFill>
                  <a:schemeClr val="accent1"/>
                </a:solidFill>
                <a:latin typeface="Lato"/>
                <a:ea typeface="Lato"/>
                <a:cs typeface="Lato"/>
                <a:sym typeface="Lato"/>
              </a:rPr>
              <a:t>commands to do this are given somewhere else</a:t>
            </a:r>
            <a:endParaRPr>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A </a:t>
            </a:r>
            <a:r>
              <a:rPr i="1" lang="en">
                <a:solidFill>
                  <a:schemeClr val="accent1"/>
                </a:solidFill>
                <a:latin typeface="Lato"/>
                <a:ea typeface="Lato"/>
                <a:cs typeface="Lato"/>
                <a:sym typeface="Lato"/>
              </a:rPr>
              <a:t>pattern rule</a:t>
            </a:r>
            <a:r>
              <a:rPr lang="en">
                <a:solidFill>
                  <a:schemeClr val="accent1"/>
                </a:solidFill>
                <a:latin typeface="Lato"/>
                <a:ea typeface="Lato"/>
                <a:cs typeface="Lato"/>
                <a:sym typeface="Lato"/>
              </a:rPr>
              <a:t> elsewhere in the Makefile</a:t>
            </a:r>
            <a:endParaRPr>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An </a:t>
            </a:r>
            <a:r>
              <a:rPr i="1" lang="en">
                <a:solidFill>
                  <a:schemeClr val="accent1"/>
                </a:solidFill>
                <a:latin typeface="Lato"/>
                <a:ea typeface="Lato"/>
                <a:cs typeface="Lato"/>
                <a:sym typeface="Lato"/>
              </a:rPr>
              <a:t>implicit rule</a:t>
            </a:r>
            <a:r>
              <a:rPr lang="en">
                <a:solidFill>
                  <a:schemeClr val="accent1"/>
                </a:solidFill>
                <a:latin typeface="Lato"/>
                <a:ea typeface="Lato"/>
                <a:cs typeface="Lato"/>
                <a:sym typeface="Lato"/>
              </a:rPr>
              <a:t> built into Make</a:t>
            </a:r>
            <a:endParaRPr>
              <a:solidFill>
                <a:schemeClr val="accen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and implicit rules</a:t>
            </a:r>
            <a:endParaRPr/>
          </a:p>
        </p:txBody>
      </p:sp>
      <p:sp>
        <p:nvSpPr>
          <p:cNvPr id="299" name="Google Shape;299;p40"/>
          <p:cNvSpPr txBox="1"/>
          <p:nvPr>
            <p:ph idx="1" type="body"/>
          </p:nvPr>
        </p:nvSpPr>
        <p:spPr>
          <a:xfrm>
            <a:off x="1634400" y="2839550"/>
            <a:ext cx="5875200" cy="8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Consolas"/>
                <a:ea typeface="Consolas"/>
                <a:cs typeface="Consolas"/>
                <a:sym typeface="Consolas"/>
              </a:rPr>
              <a:t>%</a:t>
            </a:r>
            <a:r>
              <a:rPr lang="en" sz="2000">
                <a:latin typeface="Consolas"/>
                <a:ea typeface="Consolas"/>
                <a:cs typeface="Consolas"/>
                <a:sym typeface="Consolas"/>
              </a:rPr>
              <a:t>.o: %.c</a:t>
            </a:r>
            <a:br>
              <a:rPr lang="en" sz="2000">
                <a:latin typeface="Consolas"/>
                <a:ea typeface="Consolas"/>
                <a:cs typeface="Consolas"/>
                <a:sym typeface="Consolas"/>
              </a:rPr>
            </a:br>
            <a:r>
              <a:rPr lang="en" sz="2000">
                <a:latin typeface="Consolas"/>
                <a:ea typeface="Consolas"/>
                <a:cs typeface="Consolas"/>
                <a:sym typeface="Consolas"/>
              </a:rPr>
              <a:t>	$(CC) $(CFLAGS) -c -o $@ $&lt;</a:t>
            </a:r>
            <a:endParaRPr sz="2000">
              <a:latin typeface="Consolas"/>
              <a:ea typeface="Consolas"/>
              <a:cs typeface="Consolas"/>
              <a:sym typeface="Consolas"/>
            </a:endParaRPr>
          </a:p>
        </p:txBody>
      </p:sp>
      <p:sp>
        <p:nvSpPr>
          <p:cNvPr id="300" name="Google Shape;300;p40"/>
          <p:cNvSpPr txBox="1"/>
          <p:nvPr/>
        </p:nvSpPr>
        <p:spPr>
          <a:xfrm>
            <a:off x="1913250" y="3730850"/>
            <a:ext cx="6504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To create an .o file from a .c file </a:t>
            </a:r>
            <a:r>
              <a:rPr lang="en">
                <a:solidFill>
                  <a:schemeClr val="accent1"/>
                </a:solidFill>
                <a:latin typeface="Lato"/>
                <a:ea typeface="Lato"/>
                <a:cs typeface="Lato"/>
                <a:sym typeface="Lato"/>
              </a:rPr>
              <a:t>with</a:t>
            </a:r>
            <a:r>
              <a:rPr lang="en">
                <a:solidFill>
                  <a:schemeClr val="accent1"/>
                </a:solidFill>
                <a:latin typeface="Lato"/>
                <a:ea typeface="Lato"/>
                <a:cs typeface="Lato"/>
                <a:sym typeface="Lato"/>
              </a:rPr>
              <a:t> the same base name, use this command</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Special variables $@ and $&lt; give the name of the .o and .c files respectively</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Variables CC and CFLAGS can be set to customize behavior</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This rule is </a:t>
            </a:r>
            <a:r>
              <a:rPr i="1" lang="en">
                <a:solidFill>
                  <a:schemeClr val="accent1"/>
                </a:solidFill>
                <a:latin typeface="Lato"/>
                <a:ea typeface="Lato"/>
                <a:cs typeface="Lato"/>
                <a:sym typeface="Lato"/>
              </a:rPr>
              <a:t>implicit </a:t>
            </a:r>
            <a:r>
              <a:rPr lang="en">
                <a:solidFill>
                  <a:schemeClr val="accent1"/>
                </a:solidFill>
                <a:latin typeface="Lato"/>
                <a:ea typeface="Lato"/>
                <a:cs typeface="Lato"/>
                <a:sym typeface="Lato"/>
              </a:rPr>
              <a:t>— built into Make — you don’t have to write it yourself</a:t>
            </a:r>
            <a:endParaRPr>
              <a:solidFill>
                <a:schemeClr val="accen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Phony rule example</a:t>
            </a:r>
            <a:endParaRPr/>
          </a:p>
        </p:txBody>
      </p:sp>
      <p:sp>
        <p:nvSpPr>
          <p:cNvPr id="306" name="Google Shape;306;p41"/>
          <p:cNvSpPr txBox="1"/>
          <p:nvPr>
            <p:ph idx="1" type="body"/>
          </p:nvPr>
        </p:nvSpPr>
        <p:spPr>
          <a:xfrm>
            <a:off x="1634400" y="2839550"/>
            <a:ext cx="5875200" cy="8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Consolas"/>
                <a:ea typeface="Consolas"/>
                <a:cs typeface="Consolas"/>
                <a:sym typeface="Consolas"/>
              </a:rPr>
              <a:t>a</a:t>
            </a:r>
            <a:r>
              <a:rPr lang="en" sz="2000">
                <a:latin typeface="Consolas"/>
                <a:ea typeface="Consolas"/>
                <a:cs typeface="Consolas"/>
                <a:sym typeface="Consolas"/>
              </a:rPr>
              <a:t>ll: bomb bomb-solve</a:t>
            </a:r>
            <a:br>
              <a:rPr lang="en" sz="2000">
                <a:latin typeface="Consolas"/>
                <a:ea typeface="Consolas"/>
                <a:cs typeface="Consolas"/>
                <a:sym typeface="Consolas"/>
              </a:rPr>
            </a:br>
            <a:r>
              <a:rPr lang="en" sz="2000">
                <a:latin typeface="Consolas"/>
                <a:ea typeface="Consolas"/>
                <a:cs typeface="Consolas"/>
                <a:sym typeface="Consolas"/>
              </a:rPr>
              <a:t>.PHONY: all</a:t>
            </a:r>
            <a:endParaRPr sz="2000">
              <a:latin typeface="Consolas"/>
              <a:ea typeface="Consolas"/>
              <a:cs typeface="Consolas"/>
              <a:sym typeface="Consolas"/>
            </a:endParaRPr>
          </a:p>
        </p:txBody>
      </p:sp>
      <p:sp>
        <p:nvSpPr>
          <p:cNvPr id="307" name="Google Shape;307;p41"/>
          <p:cNvSpPr txBox="1"/>
          <p:nvPr/>
        </p:nvSpPr>
        <p:spPr>
          <a:xfrm>
            <a:off x="1913250" y="3730850"/>
            <a:ext cx="6504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When asked to create “all”, create </a:t>
            </a:r>
            <a:r>
              <a:rPr lang="en">
                <a:solidFill>
                  <a:schemeClr val="accent1"/>
                </a:solidFill>
                <a:latin typeface="Consolas"/>
                <a:ea typeface="Consolas"/>
                <a:cs typeface="Consolas"/>
                <a:sym typeface="Consolas"/>
              </a:rPr>
              <a:t>bomb</a:t>
            </a:r>
            <a:r>
              <a:rPr lang="en">
                <a:solidFill>
                  <a:schemeClr val="accent1"/>
                </a:solidFill>
                <a:latin typeface="Lato"/>
                <a:ea typeface="Lato"/>
                <a:cs typeface="Lato"/>
                <a:sym typeface="Lato"/>
              </a:rPr>
              <a:t> and </a:t>
            </a:r>
            <a:r>
              <a:rPr lang="en">
                <a:solidFill>
                  <a:schemeClr val="accent1"/>
                </a:solidFill>
                <a:latin typeface="Consolas"/>
                <a:ea typeface="Consolas"/>
                <a:cs typeface="Consolas"/>
                <a:sym typeface="Consolas"/>
              </a:rPr>
              <a:t>bomb-solve</a:t>
            </a:r>
            <a:endParaRPr>
              <a:solidFill>
                <a:schemeClr val="accent1"/>
              </a:solidFill>
              <a:latin typeface="Consolas"/>
              <a:ea typeface="Consolas"/>
              <a:cs typeface="Consolas"/>
              <a:sym typeface="Consolas"/>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Does </a:t>
            </a:r>
            <a:r>
              <a:rPr b="1" lang="en">
                <a:solidFill>
                  <a:schemeClr val="accent1"/>
                </a:solidFill>
                <a:latin typeface="Lato"/>
                <a:ea typeface="Lato"/>
                <a:cs typeface="Lato"/>
                <a:sym typeface="Lato"/>
              </a:rPr>
              <a:t>not </a:t>
            </a:r>
            <a:r>
              <a:rPr lang="en">
                <a:solidFill>
                  <a:schemeClr val="accent1"/>
                </a:solidFill>
                <a:latin typeface="Lato"/>
                <a:ea typeface="Lato"/>
                <a:cs typeface="Lato"/>
                <a:sym typeface="Lato"/>
              </a:rPr>
              <a:t>create a file named “all”</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The </a:t>
            </a:r>
            <a:r>
              <a:rPr lang="en">
                <a:solidFill>
                  <a:schemeClr val="accent1"/>
                </a:solidFill>
                <a:latin typeface="Consolas"/>
                <a:ea typeface="Consolas"/>
                <a:cs typeface="Consolas"/>
                <a:sym typeface="Consolas"/>
              </a:rPr>
              <a:t>.PHONY</a:t>
            </a:r>
            <a:r>
              <a:rPr lang="en">
                <a:solidFill>
                  <a:schemeClr val="accent1"/>
                </a:solidFill>
                <a:latin typeface="Lato"/>
                <a:ea typeface="Lato"/>
                <a:cs typeface="Lato"/>
                <a:sym typeface="Lato"/>
              </a:rPr>
              <a:t> annotation can be anywhere in the makefile</a:t>
            </a:r>
            <a:endParaRPr>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It is important to understand how programs are compiled to have a better understanding of how different parts of a computer interact with each other.</a:t>
            </a:r>
            <a:endParaRPr sz="1400"/>
          </a:p>
          <a:p>
            <a:pPr indent="-317500" lvl="0" marL="457200" rtl="0" algn="l">
              <a:spcBef>
                <a:spcPts val="0"/>
              </a:spcBef>
              <a:spcAft>
                <a:spcPts val="0"/>
              </a:spcAft>
              <a:buSzPts val="1400"/>
              <a:buChar char="●"/>
            </a:pPr>
            <a:r>
              <a:rPr lang="en" sz="1400"/>
              <a:t>Fundamental aspect of how computers run code.</a:t>
            </a:r>
            <a:endParaRPr sz="1400"/>
          </a:p>
        </p:txBody>
      </p:sp>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this important?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Phony rule example 2</a:t>
            </a:r>
            <a:endParaRPr/>
          </a:p>
        </p:txBody>
      </p:sp>
      <p:sp>
        <p:nvSpPr>
          <p:cNvPr id="313" name="Google Shape;313;p42"/>
          <p:cNvSpPr txBox="1"/>
          <p:nvPr>
            <p:ph idx="1" type="body"/>
          </p:nvPr>
        </p:nvSpPr>
        <p:spPr>
          <a:xfrm>
            <a:off x="1634400" y="2506250"/>
            <a:ext cx="5875200" cy="12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Consolas"/>
                <a:ea typeface="Consolas"/>
                <a:cs typeface="Consolas"/>
                <a:sym typeface="Consolas"/>
              </a:rPr>
              <a:t>c</a:t>
            </a:r>
            <a:r>
              <a:rPr lang="en" sz="2000">
                <a:latin typeface="Consolas"/>
                <a:ea typeface="Consolas"/>
                <a:cs typeface="Consolas"/>
                <a:sym typeface="Consolas"/>
              </a:rPr>
              <a:t>lean</a:t>
            </a:r>
            <a:r>
              <a:rPr lang="en" sz="2000">
                <a:latin typeface="Consolas"/>
                <a:ea typeface="Consolas"/>
                <a:cs typeface="Consolas"/>
                <a:sym typeface="Consolas"/>
              </a:rPr>
              <a:t>:</a:t>
            </a:r>
            <a:br>
              <a:rPr lang="en" sz="2000">
                <a:latin typeface="Consolas"/>
                <a:ea typeface="Consolas"/>
                <a:cs typeface="Consolas"/>
                <a:sym typeface="Consolas"/>
              </a:rPr>
            </a:br>
            <a:r>
              <a:rPr lang="en" sz="2000">
                <a:latin typeface="Consolas"/>
                <a:ea typeface="Consolas"/>
                <a:cs typeface="Consolas"/>
                <a:sym typeface="Consolas"/>
              </a:rPr>
              <a:t>	rm -f bomb bomb-solve *.o</a:t>
            </a:r>
            <a:br>
              <a:rPr lang="en" sz="2000">
                <a:latin typeface="Consolas"/>
                <a:ea typeface="Consolas"/>
                <a:cs typeface="Consolas"/>
                <a:sym typeface="Consolas"/>
              </a:rPr>
            </a:br>
            <a:r>
              <a:rPr lang="en" sz="2000">
                <a:latin typeface="Consolas"/>
                <a:ea typeface="Consolas"/>
                <a:cs typeface="Consolas"/>
                <a:sym typeface="Consolas"/>
              </a:rPr>
              <a:t>.PHONY: clean</a:t>
            </a:r>
            <a:endParaRPr sz="2000">
              <a:latin typeface="Consolas"/>
              <a:ea typeface="Consolas"/>
              <a:cs typeface="Consolas"/>
              <a:sym typeface="Consolas"/>
            </a:endParaRPr>
          </a:p>
        </p:txBody>
      </p:sp>
      <p:sp>
        <p:nvSpPr>
          <p:cNvPr id="314" name="Google Shape;314;p42"/>
          <p:cNvSpPr txBox="1"/>
          <p:nvPr/>
        </p:nvSpPr>
        <p:spPr>
          <a:xfrm>
            <a:off x="1913250" y="3730850"/>
            <a:ext cx="6504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When asked to create “clean”, run this command</a:t>
            </a:r>
            <a:endParaRPr>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Which deletes </a:t>
            </a:r>
            <a:r>
              <a:rPr lang="en">
                <a:solidFill>
                  <a:schemeClr val="accent1"/>
                </a:solidFill>
                <a:latin typeface="Consolas"/>
                <a:ea typeface="Consolas"/>
                <a:cs typeface="Consolas"/>
                <a:sym typeface="Consolas"/>
              </a:rPr>
              <a:t>bomb</a:t>
            </a:r>
            <a:r>
              <a:rPr lang="en">
                <a:solidFill>
                  <a:schemeClr val="accent1"/>
                </a:solidFill>
                <a:latin typeface="Lato"/>
                <a:ea typeface="Lato"/>
                <a:cs typeface="Lato"/>
                <a:sym typeface="Lato"/>
              </a:rPr>
              <a:t>, </a:t>
            </a:r>
            <a:r>
              <a:rPr lang="en">
                <a:solidFill>
                  <a:schemeClr val="accent1"/>
                </a:solidFill>
                <a:latin typeface="Consolas"/>
                <a:ea typeface="Consolas"/>
                <a:cs typeface="Consolas"/>
                <a:sym typeface="Consolas"/>
              </a:rPr>
              <a:t>bomb-solve</a:t>
            </a:r>
            <a:r>
              <a:rPr lang="en">
                <a:solidFill>
                  <a:schemeClr val="accent1"/>
                </a:solidFill>
                <a:latin typeface="Lato"/>
                <a:ea typeface="Lato"/>
                <a:cs typeface="Lato"/>
                <a:sym typeface="Lato"/>
              </a:rPr>
              <a:t>, and all object files</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Does </a:t>
            </a:r>
            <a:r>
              <a:rPr b="1" lang="en">
                <a:solidFill>
                  <a:schemeClr val="accent1"/>
                </a:solidFill>
                <a:latin typeface="Lato"/>
                <a:ea typeface="Lato"/>
                <a:cs typeface="Lato"/>
                <a:sym typeface="Lato"/>
              </a:rPr>
              <a:t>not </a:t>
            </a:r>
            <a:r>
              <a:rPr lang="en">
                <a:solidFill>
                  <a:schemeClr val="accent1"/>
                </a:solidFill>
                <a:latin typeface="Lato"/>
                <a:ea typeface="Lato"/>
                <a:cs typeface="Lato"/>
                <a:sym typeface="Lato"/>
              </a:rPr>
              <a:t>create a file named “clean”</a:t>
            </a:r>
            <a:endParaRPr>
              <a:solidFill>
                <a:schemeClr val="accen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a:t>
            </a:r>
            <a:r>
              <a:rPr lang="en">
                <a:solidFill>
                  <a:srgbClr val="000000"/>
                </a:solidFill>
                <a:latin typeface="Courier New"/>
                <a:ea typeface="Courier New"/>
                <a:cs typeface="Courier New"/>
                <a:sym typeface="Courier New"/>
              </a:rPr>
              <a:t>m</a:t>
            </a:r>
            <a:r>
              <a:rPr lang="en">
                <a:solidFill>
                  <a:srgbClr val="000000"/>
                </a:solidFill>
                <a:latin typeface="Courier New"/>
                <a:ea typeface="Courier New"/>
                <a:cs typeface="Courier New"/>
                <a:sym typeface="Courier New"/>
              </a:rPr>
              <a:t>ake</a:t>
            </a:r>
            <a:r>
              <a:rPr lang="en"/>
              <a:t> command </a:t>
            </a:r>
            <a:endParaRPr/>
          </a:p>
        </p:txBody>
      </p:sp>
      <p:sp>
        <p:nvSpPr>
          <p:cNvPr id="320" name="Google Shape;320;p43"/>
          <p:cNvSpPr txBox="1"/>
          <p:nvPr>
            <p:ph idx="1" type="body"/>
          </p:nvPr>
        </p:nvSpPr>
        <p:spPr>
          <a:xfrm>
            <a:off x="729450" y="2050900"/>
            <a:ext cx="7688700" cy="2744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Running </a:t>
            </a:r>
            <a:r>
              <a:rPr b="1" lang="en" sz="1500">
                <a:latin typeface="Consolas"/>
                <a:ea typeface="Consolas"/>
                <a:cs typeface="Consolas"/>
                <a:sym typeface="Consolas"/>
              </a:rPr>
              <a:t>make</a:t>
            </a:r>
            <a:r>
              <a:rPr lang="en" sz="1500"/>
              <a:t> in the shell will cause the shell to look for a Makefile in the current directory. If it finds one, it will attempt to create the first target listed in the Makefile.</a:t>
            </a:r>
            <a:endParaRPr sz="1500"/>
          </a:p>
          <a:p>
            <a:pPr indent="-323850" lvl="0" marL="457200" rtl="0" algn="l">
              <a:spcBef>
                <a:spcPts val="0"/>
              </a:spcBef>
              <a:spcAft>
                <a:spcPts val="0"/>
              </a:spcAft>
              <a:buSzPts val="1500"/>
              <a:buChar char="●"/>
            </a:pPr>
            <a:r>
              <a:rPr lang="en" sz="1500"/>
              <a:t>You can also run </a:t>
            </a:r>
            <a:r>
              <a:rPr b="1" lang="en" sz="1500">
                <a:latin typeface="Consolas"/>
                <a:ea typeface="Consolas"/>
                <a:cs typeface="Consolas"/>
                <a:sym typeface="Consolas"/>
              </a:rPr>
              <a:t>make </a:t>
            </a:r>
            <a:r>
              <a:rPr lang="en" sz="1500">
                <a:solidFill>
                  <a:srgbClr val="CC0000"/>
                </a:solidFill>
                <a:latin typeface="Consolas"/>
                <a:ea typeface="Consolas"/>
                <a:cs typeface="Consolas"/>
                <a:sym typeface="Consolas"/>
              </a:rPr>
              <a:t>&lt;target_name&gt;</a:t>
            </a:r>
            <a:r>
              <a:rPr lang="en" sz="1500"/>
              <a:t> to indicate exactly which target you want to create.</a:t>
            </a:r>
            <a:endParaRPr sz="1500"/>
          </a:p>
          <a:p>
            <a:pPr indent="-323850" lvl="0" marL="457200" rtl="0" algn="l">
              <a:spcBef>
                <a:spcPts val="0"/>
              </a:spcBef>
              <a:spcAft>
                <a:spcPts val="0"/>
              </a:spcAft>
              <a:buSzPts val="1500"/>
              <a:buChar char="●"/>
            </a:pPr>
            <a:r>
              <a:rPr lang="en" sz="1500"/>
              <a:t>By convention, the first target is a phony target </a:t>
            </a:r>
            <a:r>
              <a:rPr lang="en" sz="1500"/>
              <a:t>named </a:t>
            </a:r>
            <a:r>
              <a:rPr lang="en" sz="1500">
                <a:latin typeface="Consolas"/>
                <a:ea typeface="Consolas"/>
                <a:cs typeface="Consolas"/>
                <a:sym typeface="Consolas"/>
              </a:rPr>
              <a:t>all</a:t>
            </a:r>
            <a:endParaRPr sz="1500">
              <a:latin typeface="Consolas"/>
              <a:ea typeface="Consolas"/>
              <a:cs typeface="Consolas"/>
              <a:sym typeface="Consolas"/>
            </a:endParaRPr>
          </a:p>
          <a:p>
            <a:pPr indent="-311150" lvl="1" marL="914400" rtl="0" algn="l">
              <a:spcBef>
                <a:spcPts val="0"/>
              </a:spcBef>
              <a:spcAft>
                <a:spcPts val="0"/>
              </a:spcAft>
              <a:buSzPts val="1300"/>
              <a:buChar char="○"/>
            </a:pPr>
            <a:r>
              <a:rPr lang="en" sz="1300"/>
              <a:t>so</a:t>
            </a:r>
            <a:r>
              <a:rPr lang="en" sz="1300">
                <a:latin typeface="Consolas"/>
                <a:ea typeface="Consolas"/>
                <a:cs typeface="Consolas"/>
                <a:sym typeface="Consolas"/>
              </a:rPr>
              <a:t> make </a:t>
            </a:r>
            <a:r>
              <a:rPr lang="en" sz="1300"/>
              <a:t>and</a:t>
            </a:r>
            <a:r>
              <a:rPr lang="en" sz="1300">
                <a:latin typeface="Consolas"/>
                <a:ea typeface="Consolas"/>
                <a:cs typeface="Consolas"/>
                <a:sym typeface="Consolas"/>
              </a:rPr>
              <a:t> make all </a:t>
            </a:r>
            <a:r>
              <a:rPr lang="en" sz="1300"/>
              <a:t>do the same thing</a:t>
            </a:r>
            <a:endParaRPr sz="1300"/>
          </a:p>
          <a:p>
            <a:pPr indent="-311150" lvl="1" marL="914400" rtl="0" algn="l">
              <a:spcBef>
                <a:spcPts val="0"/>
              </a:spcBef>
              <a:spcAft>
                <a:spcPts val="0"/>
              </a:spcAft>
              <a:buSzPts val="1300"/>
              <a:buChar char="○"/>
            </a:pPr>
            <a:r>
              <a:rPr lang="en" sz="1300"/>
              <a:t>as the name implies, this is to create everything that the makefile knows how to create</a:t>
            </a:r>
            <a:endParaRPr sz="1300"/>
          </a:p>
          <a:p>
            <a:pPr indent="-323850" lvl="0" marL="457200" rtl="0" algn="l">
              <a:spcBef>
                <a:spcPts val="0"/>
              </a:spcBef>
              <a:spcAft>
                <a:spcPts val="0"/>
              </a:spcAft>
              <a:buSzPts val="1500"/>
              <a:buChar char="●"/>
            </a:pPr>
            <a:r>
              <a:rPr lang="en" sz="1500"/>
              <a:t>Phony rules serve as entry points into the Makefile</a:t>
            </a:r>
            <a:endParaRPr sz="1500"/>
          </a:p>
          <a:p>
            <a:pPr indent="-311150" lvl="1" marL="914400" rtl="0" algn="l">
              <a:spcBef>
                <a:spcPts val="0"/>
              </a:spcBef>
              <a:spcAft>
                <a:spcPts val="0"/>
              </a:spcAft>
              <a:buSzPts val="1300"/>
              <a:buChar char="○"/>
            </a:pPr>
            <a:r>
              <a:rPr lang="en" sz="1300">
                <a:latin typeface="Consolas"/>
                <a:ea typeface="Consolas"/>
                <a:cs typeface="Consolas"/>
                <a:sym typeface="Consolas"/>
              </a:rPr>
              <a:t>make all</a:t>
            </a:r>
            <a:r>
              <a:rPr lang="en" sz="1300"/>
              <a:t> creates everything, </a:t>
            </a:r>
            <a:r>
              <a:rPr lang="en" sz="1300">
                <a:latin typeface="Consolas"/>
                <a:ea typeface="Consolas"/>
                <a:cs typeface="Consolas"/>
                <a:sym typeface="Consolas"/>
              </a:rPr>
              <a:t>make clean</a:t>
            </a:r>
            <a:r>
              <a:rPr lang="en" sz="1300"/>
              <a:t> deletes all generated files,</a:t>
            </a:r>
            <a:r>
              <a:rPr lang="en" sz="1300">
                <a:latin typeface="Consolas"/>
                <a:ea typeface="Consolas"/>
                <a:cs typeface="Consolas"/>
                <a:sym typeface="Consolas"/>
              </a:rPr>
              <a:t> make check</a:t>
            </a:r>
            <a:r>
              <a:rPr lang="en" sz="1300"/>
              <a:t> runs tests, …</a:t>
            </a:r>
            <a:endParaRPr sz="1300"/>
          </a:p>
          <a:p>
            <a:pPr indent="-311150" lvl="1" marL="914400" rtl="0" algn="l">
              <a:spcBef>
                <a:spcPts val="0"/>
              </a:spcBef>
              <a:spcAft>
                <a:spcPts val="0"/>
              </a:spcAft>
              <a:buSzPts val="1300"/>
              <a:buChar char="○"/>
            </a:pPr>
            <a:r>
              <a:rPr lang="en" sz="1300"/>
              <a:t>But you can also </a:t>
            </a:r>
            <a:r>
              <a:rPr lang="en" sz="1300">
                <a:latin typeface="Consolas"/>
                <a:ea typeface="Consolas"/>
                <a:cs typeface="Consolas"/>
                <a:sym typeface="Consolas"/>
              </a:rPr>
              <a:t>make bomb.o</a:t>
            </a:r>
            <a:r>
              <a:rPr lang="en" sz="1300"/>
              <a:t> if that’s the only thing you want</a:t>
            </a:r>
            <a:endParaRPr sz="1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complete Makefile</a:t>
            </a:r>
            <a:endParaRPr/>
          </a:p>
        </p:txBody>
      </p:sp>
      <p:sp>
        <p:nvSpPr>
          <p:cNvPr id="326" name="Google Shape;326;p44"/>
          <p:cNvSpPr txBox="1"/>
          <p:nvPr>
            <p:ph idx="1" type="body"/>
          </p:nvPr>
        </p:nvSpPr>
        <p:spPr>
          <a:xfrm>
            <a:off x="729325" y="2078875"/>
            <a:ext cx="3774300" cy="27159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latin typeface="Consolas"/>
                <a:ea typeface="Consolas"/>
                <a:cs typeface="Consolas"/>
                <a:sym typeface="Consolas"/>
              </a:rPr>
              <a:t>CC = gcc</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CFLAGS = -std=c99 -g -O2 -Wall -Werror</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a</a:t>
            </a:r>
            <a:r>
              <a:rPr lang="en">
                <a:latin typeface="Consolas"/>
                <a:ea typeface="Consolas"/>
                <a:cs typeface="Consolas"/>
                <a:sym typeface="Consolas"/>
              </a:rPr>
              <a:t>ll: bomb bomb-solve</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bomb: bomb.o phases.o util.o</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$(CC) $(LDFLAGS) -o $@ $^ $(LIBS)</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b</a:t>
            </a:r>
            <a:r>
              <a:rPr lang="en">
                <a:latin typeface="Consolas"/>
                <a:ea typeface="Consolas"/>
                <a:cs typeface="Consolas"/>
                <a:sym typeface="Consolas"/>
              </a:rPr>
              <a:t>omb-solve: bomb.o phases-solve.o util.o</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$(CC) $(LDFLAGS) -o $@ $^ $(LIBS)</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bomb.o: bomb.c phases.h support.h</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phases.o: phases.c phases.h support.h</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phases-solve.o: phases-solve.c phases.h support.h</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util.o: util.c support.h</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clean: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rm -f bomb bomb-solve *.o</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.PHONY: all clean</a:t>
            </a:r>
            <a:endParaRPr>
              <a:latin typeface="Consolas"/>
              <a:ea typeface="Consolas"/>
              <a:cs typeface="Consolas"/>
              <a:sym typeface="Consolas"/>
            </a:endParaRPr>
          </a:p>
        </p:txBody>
      </p:sp>
      <p:sp>
        <p:nvSpPr>
          <p:cNvPr id="327" name="Google Shape;327;p44"/>
          <p:cNvSpPr txBox="1"/>
          <p:nvPr>
            <p:ph idx="2" type="body"/>
          </p:nvPr>
        </p:nvSpPr>
        <p:spPr>
          <a:xfrm>
            <a:off x="4643600" y="2078875"/>
            <a:ext cx="3919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OK to use undefined variables</a:t>
            </a:r>
            <a:endParaRPr/>
          </a:p>
          <a:p>
            <a:pPr indent="-298450" lvl="1" marL="914400" rtl="0" algn="l">
              <a:spcBef>
                <a:spcPts val="0"/>
              </a:spcBef>
              <a:spcAft>
                <a:spcPts val="0"/>
              </a:spcAft>
              <a:buSzPts val="1100"/>
              <a:buChar char="○"/>
            </a:pPr>
            <a:r>
              <a:rPr lang="en"/>
              <a:t>LDFLAGS, LIBS</a:t>
            </a:r>
            <a:endParaRPr/>
          </a:p>
          <a:p>
            <a:pPr indent="-298450" lvl="1" marL="914400" rtl="0" algn="l">
              <a:spcBef>
                <a:spcPts val="0"/>
              </a:spcBef>
              <a:spcAft>
                <a:spcPts val="0"/>
              </a:spcAft>
              <a:buSzPts val="1100"/>
              <a:buChar char="○"/>
            </a:pPr>
            <a:r>
              <a:rPr lang="en"/>
              <a:t>Found in environment or treated as empty</a:t>
            </a:r>
            <a:endParaRPr/>
          </a:p>
          <a:p>
            <a:pPr indent="-311150" lvl="0" marL="457200" rtl="0" algn="l">
              <a:spcBef>
                <a:spcPts val="0"/>
              </a:spcBef>
              <a:spcAft>
                <a:spcPts val="0"/>
              </a:spcAft>
              <a:buSzPts val="1300"/>
              <a:buChar char="●"/>
            </a:pPr>
            <a:r>
              <a:rPr lang="en"/>
              <a:t>Don’t need to give commands to create object files from C source	</a:t>
            </a:r>
            <a:endParaRPr/>
          </a:p>
          <a:p>
            <a:pPr indent="-298450" lvl="1" marL="914400" rtl="0" algn="l">
              <a:spcBef>
                <a:spcPts val="0"/>
              </a:spcBef>
              <a:spcAft>
                <a:spcPts val="0"/>
              </a:spcAft>
              <a:buSzPts val="1100"/>
              <a:buChar char="○"/>
            </a:pPr>
            <a:r>
              <a:rPr lang="en"/>
              <a:t>But do need to list header file dependencies for each object file</a:t>
            </a:r>
            <a:endParaRPr/>
          </a:p>
          <a:p>
            <a:pPr indent="-311150" lvl="0" marL="457200" rtl="0" algn="l">
              <a:spcBef>
                <a:spcPts val="0"/>
              </a:spcBef>
              <a:spcAft>
                <a:spcPts val="0"/>
              </a:spcAft>
              <a:buSzPts val="1300"/>
              <a:buChar char="●"/>
            </a:pPr>
            <a:r>
              <a:rPr i="1" lang="en"/>
              <a:t>Do </a:t>
            </a:r>
            <a:r>
              <a:rPr lang="en"/>
              <a:t>need to give commands to create executables (missing feature)</a:t>
            </a:r>
            <a:endParaRPr/>
          </a:p>
          <a:p>
            <a:pPr indent="-311150" lvl="0" marL="457200" rtl="0" algn="l">
              <a:spcBef>
                <a:spcPts val="0"/>
              </a:spcBef>
              <a:spcAft>
                <a:spcPts val="0"/>
              </a:spcAft>
              <a:buSzPts val="1300"/>
              <a:buChar char="●"/>
            </a:pPr>
            <a:r>
              <a:rPr lang="en">
                <a:latin typeface="Consolas"/>
                <a:ea typeface="Consolas"/>
                <a:cs typeface="Consolas"/>
                <a:sym typeface="Consolas"/>
              </a:rPr>
              <a:t>all</a:t>
            </a:r>
            <a:r>
              <a:rPr lang="en"/>
              <a:t> </a:t>
            </a:r>
            <a:r>
              <a:rPr lang="en"/>
              <a:t>rule at the top, </a:t>
            </a:r>
            <a:r>
              <a:rPr lang="en">
                <a:latin typeface="Consolas"/>
                <a:ea typeface="Consolas"/>
                <a:cs typeface="Consolas"/>
                <a:sym typeface="Consolas"/>
              </a:rPr>
              <a:t>clean</a:t>
            </a:r>
            <a:r>
              <a:rPr lang="en"/>
              <a:t> rule at the bottom</a:t>
            </a:r>
            <a:endParaRPr/>
          </a:p>
          <a:p>
            <a:pPr indent="-311150" lvl="0" marL="457200" rtl="0" algn="l">
              <a:spcBef>
                <a:spcPts val="0"/>
              </a:spcBef>
              <a:spcAft>
                <a:spcPts val="0"/>
              </a:spcAft>
              <a:buSzPts val="1300"/>
              <a:buChar char="●"/>
            </a:pPr>
            <a:r>
              <a:rPr lang="en"/>
              <a:t>One </a:t>
            </a:r>
            <a:r>
              <a:rPr lang="en">
                <a:latin typeface="Consolas"/>
                <a:ea typeface="Consolas"/>
                <a:cs typeface="Consolas"/>
                <a:sym typeface="Consolas"/>
              </a:rPr>
              <a:t>.PHONY</a:t>
            </a:r>
            <a:r>
              <a:rPr lang="en"/>
              <a:t> annotation for all phony rules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form a graph</a:t>
            </a:r>
            <a:endParaRPr/>
          </a:p>
        </p:txBody>
      </p:sp>
      <p:sp>
        <p:nvSpPr>
          <p:cNvPr id="333" name="Google Shape;333;p45"/>
          <p:cNvSpPr txBox="1"/>
          <p:nvPr>
            <p:ph idx="1" type="body"/>
          </p:nvPr>
        </p:nvSpPr>
        <p:spPr>
          <a:xfrm>
            <a:off x="729450" y="2078875"/>
            <a:ext cx="3774300" cy="26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latin typeface="Consolas"/>
                <a:ea typeface="Consolas"/>
                <a:cs typeface="Consolas"/>
                <a:sym typeface="Consolas"/>
              </a:rPr>
              <a:t>CC = gcc</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CFLAGS = -std=c99 -g -O2 -Wall -Werror</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all: bomb bomb-solve</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bomb: bomb.o phases.o util.o</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$(CC) $(LDFLAGS) -o $@ $^ $(LIBS)</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bomb-solve: bomb.o phases-solve.o util.o</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$(CC) $(LDFLAGS) -o $@ $^ $(LIBS)</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bomb.o: bomb.c phases.h support.h</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phases.o: phases.c phases.h support.h</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phases-solve.o: phases-solve.c phases.h support.h</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util.o: util.c support.h</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clean: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rm -f bomb bomb-solve *.o</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.PHONY: all clean</a:t>
            </a:r>
            <a:endParaRPr>
              <a:latin typeface="Consolas"/>
              <a:ea typeface="Consolas"/>
              <a:cs typeface="Consolas"/>
              <a:sym typeface="Consolas"/>
            </a:endParaRPr>
          </a:p>
        </p:txBody>
      </p:sp>
      <p:sp>
        <p:nvSpPr>
          <p:cNvPr id="334" name="Google Shape;334;p45"/>
          <p:cNvSpPr txBox="1"/>
          <p:nvPr/>
        </p:nvSpPr>
        <p:spPr>
          <a:xfrm>
            <a:off x="5713725" y="1055800"/>
            <a:ext cx="2523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all</a:t>
            </a:r>
            <a:endParaRPr sz="1200">
              <a:solidFill>
                <a:schemeClr val="accent1"/>
              </a:solidFill>
              <a:latin typeface="Lato"/>
              <a:ea typeface="Lato"/>
              <a:cs typeface="Lato"/>
              <a:sym typeface="Lato"/>
            </a:endParaRPr>
          </a:p>
        </p:txBody>
      </p:sp>
      <p:sp>
        <p:nvSpPr>
          <p:cNvPr id="335" name="Google Shape;335;p45"/>
          <p:cNvSpPr txBox="1"/>
          <p:nvPr/>
        </p:nvSpPr>
        <p:spPr>
          <a:xfrm>
            <a:off x="5163225" y="1509338"/>
            <a:ext cx="5505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bomb</a:t>
            </a:r>
            <a:endParaRPr sz="1200">
              <a:solidFill>
                <a:schemeClr val="accent1"/>
              </a:solidFill>
              <a:latin typeface="Lato"/>
              <a:ea typeface="Lato"/>
              <a:cs typeface="Lato"/>
              <a:sym typeface="Lato"/>
            </a:endParaRPr>
          </a:p>
        </p:txBody>
      </p:sp>
      <p:sp>
        <p:nvSpPr>
          <p:cNvPr id="336" name="Google Shape;336;p45"/>
          <p:cNvSpPr txBox="1"/>
          <p:nvPr/>
        </p:nvSpPr>
        <p:spPr>
          <a:xfrm>
            <a:off x="5966025" y="1509338"/>
            <a:ext cx="9201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bomb-solve</a:t>
            </a:r>
            <a:endParaRPr sz="1200">
              <a:solidFill>
                <a:schemeClr val="accent1"/>
              </a:solidFill>
              <a:latin typeface="Lato"/>
              <a:ea typeface="Lato"/>
              <a:cs typeface="Lato"/>
              <a:sym typeface="Lato"/>
            </a:endParaRPr>
          </a:p>
        </p:txBody>
      </p:sp>
      <p:sp>
        <p:nvSpPr>
          <p:cNvPr id="337" name="Google Shape;337;p45"/>
          <p:cNvSpPr txBox="1"/>
          <p:nvPr/>
        </p:nvSpPr>
        <p:spPr>
          <a:xfrm>
            <a:off x="5163225" y="1962900"/>
            <a:ext cx="6375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bomb.o</a:t>
            </a:r>
            <a:endParaRPr sz="1200">
              <a:solidFill>
                <a:schemeClr val="accent1"/>
              </a:solidFill>
              <a:latin typeface="Lato"/>
              <a:ea typeface="Lato"/>
              <a:cs typeface="Lato"/>
              <a:sym typeface="Lato"/>
            </a:endParaRPr>
          </a:p>
        </p:txBody>
      </p:sp>
      <p:sp>
        <p:nvSpPr>
          <p:cNvPr id="338" name="Google Shape;338;p45"/>
          <p:cNvSpPr txBox="1"/>
          <p:nvPr/>
        </p:nvSpPr>
        <p:spPr>
          <a:xfrm>
            <a:off x="6026525" y="1962900"/>
            <a:ext cx="6954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phases.o</a:t>
            </a:r>
            <a:endParaRPr sz="1200">
              <a:solidFill>
                <a:schemeClr val="accent1"/>
              </a:solidFill>
              <a:latin typeface="Lato"/>
              <a:ea typeface="Lato"/>
              <a:cs typeface="Lato"/>
              <a:sym typeface="Lato"/>
            </a:endParaRPr>
          </a:p>
        </p:txBody>
      </p:sp>
      <p:sp>
        <p:nvSpPr>
          <p:cNvPr id="339" name="Google Shape;339;p45"/>
          <p:cNvSpPr txBox="1"/>
          <p:nvPr/>
        </p:nvSpPr>
        <p:spPr>
          <a:xfrm>
            <a:off x="6947725" y="1962950"/>
            <a:ext cx="10479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phases-solve.o</a:t>
            </a:r>
            <a:endParaRPr sz="1200">
              <a:solidFill>
                <a:schemeClr val="accent1"/>
              </a:solidFill>
              <a:latin typeface="Lato"/>
              <a:ea typeface="Lato"/>
              <a:cs typeface="Lato"/>
              <a:sym typeface="Lato"/>
            </a:endParaRPr>
          </a:p>
        </p:txBody>
      </p:sp>
      <p:sp>
        <p:nvSpPr>
          <p:cNvPr id="340" name="Google Shape;340;p45"/>
          <p:cNvSpPr txBox="1"/>
          <p:nvPr/>
        </p:nvSpPr>
        <p:spPr>
          <a:xfrm>
            <a:off x="8221425" y="1962950"/>
            <a:ext cx="4356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util.o</a:t>
            </a:r>
            <a:endParaRPr sz="1200">
              <a:solidFill>
                <a:schemeClr val="accent1"/>
              </a:solidFill>
              <a:latin typeface="Lato"/>
              <a:ea typeface="Lato"/>
              <a:cs typeface="Lato"/>
              <a:sym typeface="Lato"/>
            </a:endParaRPr>
          </a:p>
        </p:txBody>
      </p:sp>
      <p:sp>
        <p:nvSpPr>
          <p:cNvPr id="341" name="Google Shape;341;p45"/>
          <p:cNvSpPr txBox="1"/>
          <p:nvPr/>
        </p:nvSpPr>
        <p:spPr>
          <a:xfrm>
            <a:off x="5163225" y="2448525"/>
            <a:ext cx="6375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bomb.c</a:t>
            </a:r>
            <a:endParaRPr sz="1200">
              <a:solidFill>
                <a:schemeClr val="accent1"/>
              </a:solidFill>
              <a:latin typeface="Lato"/>
              <a:ea typeface="Lato"/>
              <a:cs typeface="Lato"/>
              <a:sym typeface="Lato"/>
            </a:endParaRPr>
          </a:p>
        </p:txBody>
      </p:sp>
      <p:sp>
        <p:nvSpPr>
          <p:cNvPr id="342" name="Google Shape;342;p45"/>
          <p:cNvSpPr txBox="1"/>
          <p:nvPr/>
        </p:nvSpPr>
        <p:spPr>
          <a:xfrm>
            <a:off x="6026525" y="2448525"/>
            <a:ext cx="6954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phases.c</a:t>
            </a:r>
            <a:endParaRPr sz="1200">
              <a:solidFill>
                <a:schemeClr val="accent1"/>
              </a:solidFill>
              <a:latin typeface="Lato"/>
              <a:ea typeface="Lato"/>
              <a:cs typeface="Lato"/>
              <a:sym typeface="Lato"/>
            </a:endParaRPr>
          </a:p>
        </p:txBody>
      </p:sp>
      <p:sp>
        <p:nvSpPr>
          <p:cNvPr id="343" name="Google Shape;343;p45"/>
          <p:cNvSpPr txBox="1"/>
          <p:nvPr/>
        </p:nvSpPr>
        <p:spPr>
          <a:xfrm>
            <a:off x="6947725" y="2448575"/>
            <a:ext cx="10479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phases-solve.c</a:t>
            </a:r>
            <a:endParaRPr sz="1200">
              <a:solidFill>
                <a:schemeClr val="accent1"/>
              </a:solidFill>
              <a:latin typeface="Lato"/>
              <a:ea typeface="Lato"/>
              <a:cs typeface="Lato"/>
              <a:sym typeface="Lato"/>
            </a:endParaRPr>
          </a:p>
        </p:txBody>
      </p:sp>
      <p:sp>
        <p:nvSpPr>
          <p:cNvPr id="344" name="Google Shape;344;p45"/>
          <p:cNvSpPr txBox="1"/>
          <p:nvPr/>
        </p:nvSpPr>
        <p:spPr>
          <a:xfrm>
            <a:off x="8221425" y="2448575"/>
            <a:ext cx="4356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util.c</a:t>
            </a:r>
            <a:endParaRPr sz="1200">
              <a:solidFill>
                <a:schemeClr val="accent1"/>
              </a:solidFill>
              <a:latin typeface="Lato"/>
              <a:ea typeface="Lato"/>
              <a:cs typeface="Lato"/>
              <a:sym typeface="Lato"/>
            </a:endParaRPr>
          </a:p>
        </p:txBody>
      </p:sp>
      <p:sp>
        <p:nvSpPr>
          <p:cNvPr id="345" name="Google Shape;345;p45"/>
          <p:cNvSpPr txBox="1"/>
          <p:nvPr/>
        </p:nvSpPr>
        <p:spPr>
          <a:xfrm>
            <a:off x="7658925" y="1055800"/>
            <a:ext cx="498300" cy="184800"/>
          </a:xfrm>
          <a:prstGeom prst="rect">
            <a:avLst/>
          </a:prstGeom>
          <a:solidFill>
            <a:schemeClr val="accent4"/>
          </a:solidFill>
          <a:ln cap="flat" cmpd="sng" w="19050">
            <a:solidFill>
              <a:schemeClr val="accent2"/>
            </a:solidFill>
            <a:prstDash val="solid"/>
            <a:round/>
            <a:headEnd len="sm" w="sm" type="none"/>
            <a:tailEnd len="sm" w="sm" type="none"/>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1"/>
                </a:solidFill>
                <a:latin typeface="Lato"/>
                <a:ea typeface="Lato"/>
                <a:cs typeface="Lato"/>
                <a:sym typeface="Lato"/>
              </a:rPr>
              <a:t>clean</a:t>
            </a:r>
            <a:endParaRPr sz="1200">
              <a:solidFill>
                <a:schemeClr val="accent1"/>
              </a:solidFill>
              <a:latin typeface="Lato"/>
              <a:ea typeface="Lato"/>
              <a:cs typeface="Lato"/>
              <a:sym typeface="Lato"/>
            </a:endParaRPr>
          </a:p>
        </p:txBody>
      </p:sp>
      <p:cxnSp>
        <p:nvCxnSpPr>
          <p:cNvPr id="346" name="Google Shape;346;p45"/>
          <p:cNvCxnSpPr>
            <a:stCxn id="334" idx="2"/>
            <a:endCxn id="335" idx="0"/>
          </p:cNvCxnSpPr>
          <p:nvPr/>
        </p:nvCxnSpPr>
        <p:spPr>
          <a:xfrm rot="5400000">
            <a:off x="5504775" y="1174300"/>
            <a:ext cx="268800" cy="401400"/>
          </a:xfrm>
          <a:prstGeom prst="curvedConnector3">
            <a:avLst>
              <a:gd fmla="val 49988" name="adj1"/>
            </a:avLst>
          </a:prstGeom>
          <a:noFill/>
          <a:ln cap="flat" cmpd="sng" w="9525">
            <a:solidFill>
              <a:schemeClr val="dk2"/>
            </a:solidFill>
            <a:prstDash val="solid"/>
            <a:round/>
            <a:headEnd len="med" w="med" type="triangle"/>
            <a:tailEnd len="med" w="med" type="none"/>
          </a:ln>
        </p:spPr>
      </p:cxnSp>
      <p:cxnSp>
        <p:nvCxnSpPr>
          <p:cNvPr id="347" name="Google Shape;347;p45"/>
          <p:cNvCxnSpPr>
            <a:stCxn id="334" idx="2"/>
            <a:endCxn id="336" idx="0"/>
          </p:cNvCxnSpPr>
          <p:nvPr/>
        </p:nvCxnSpPr>
        <p:spPr>
          <a:xfrm flipH="1" rot="-5400000">
            <a:off x="5998575" y="1081900"/>
            <a:ext cx="268800" cy="586200"/>
          </a:xfrm>
          <a:prstGeom prst="curvedConnector3">
            <a:avLst>
              <a:gd fmla="val 49988" name="adj1"/>
            </a:avLst>
          </a:prstGeom>
          <a:noFill/>
          <a:ln cap="flat" cmpd="sng" w="9525">
            <a:solidFill>
              <a:schemeClr val="dk2"/>
            </a:solidFill>
            <a:prstDash val="solid"/>
            <a:round/>
            <a:headEnd len="med" w="med" type="triangle"/>
            <a:tailEnd len="med" w="med" type="none"/>
          </a:ln>
        </p:spPr>
      </p:cxnSp>
      <p:cxnSp>
        <p:nvCxnSpPr>
          <p:cNvPr id="348" name="Google Shape;348;p45"/>
          <p:cNvCxnSpPr>
            <a:stCxn id="335" idx="2"/>
            <a:endCxn id="337" idx="0"/>
          </p:cNvCxnSpPr>
          <p:nvPr/>
        </p:nvCxnSpPr>
        <p:spPr>
          <a:xfrm flipH="1" rot="-5400000">
            <a:off x="5325825" y="1806788"/>
            <a:ext cx="268800" cy="43500"/>
          </a:xfrm>
          <a:prstGeom prst="curvedConnector3">
            <a:avLst>
              <a:gd fmla="val 49993" name="adj1"/>
            </a:avLst>
          </a:prstGeom>
          <a:noFill/>
          <a:ln cap="flat" cmpd="sng" w="9525">
            <a:solidFill>
              <a:srgbClr val="1155CC"/>
            </a:solidFill>
            <a:prstDash val="solid"/>
            <a:round/>
            <a:headEnd len="med" w="med" type="triangle"/>
            <a:tailEnd len="med" w="med" type="none"/>
          </a:ln>
        </p:spPr>
      </p:cxnSp>
      <p:cxnSp>
        <p:nvCxnSpPr>
          <p:cNvPr id="349" name="Google Shape;349;p45"/>
          <p:cNvCxnSpPr>
            <a:stCxn id="335" idx="2"/>
            <a:endCxn id="338" idx="0"/>
          </p:cNvCxnSpPr>
          <p:nvPr/>
        </p:nvCxnSpPr>
        <p:spPr>
          <a:xfrm flipH="1" rot="-5400000">
            <a:off x="5771925" y="1360688"/>
            <a:ext cx="268800" cy="935700"/>
          </a:xfrm>
          <a:prstGeom prst="curvedConnector3">
            <a:avLst>
              <a:gd fmla="val 49993" name="adj1"/>
            </a:avLst>
          </a:prstGeom>
          <a:noFill/>
          <a:ln cap="flat" cmpd="sng" w="9525">
            <a:solidFill>
              <a:srgbClr val="1155CC"/>
            </a:solidFill>
            <a:prstDash val="solid"/>
            <a:round/>
            <a:headEnd len="med" w="med" type="triangle"/>
            <a:tailEnd len="med" w="med" type="none"/>
          </a:ln>
        </p:spPr>
      </p:cxnSp>
      <p:cxnSp>
        <p:nvCxnSpPr>
          <p:cNvPr id="350" name="Google Shape;350;p45"/>
          <p:cNvCxnSpPr>
            <a:stCxn id="335" idx="2"/>
            <a:endCxn id="340" idx="0"/>
          </p:cNvCxnSpPr>
          <p:nvPr/>
        </p:nvCxnSpPr>
        <p:spPr>
          <a:xfrm flipH="1" rot="-5400000">
            <a:off x="6804525" y="328088"/>
            <a:ext cx="268800" cy="3000900"/>
          </a:xfrm>
          <a:prstGeom prst="curvedConnector3">
            <a:avLst>
              <a:gd fmla="val 50002" name="adj1"/>
            </a:avLst>
          </a:prstGeom>
          <a:noFill/>
          <a:ln cap="flat" cmpd="sng" w="9525">
            <a:solidFill>
              <a:srgbClr val="1155CC"/>
            </a:solidFill>
            <a:prstDash val="solid"/>
            <a:round/>
            <a:headEnd len="med" w="med" type="triangle"/>
            <a:tailEnd len="med" w="med" type="none"/>
          </a:ln>
        </p:spPr>
      </p:cxnSp>
      <p:cxnSp>
        <p:nvCxnSpPr>
          <p:cNvPr id="351" name="Google Shape;351;p45"/>
          <p:cNvCxnSpPr>
            <a:stCxn id="336" idx="2"/>
            <a:endCxn id="337" idx="0"/>
          </p:cNvCxnSpPr>
          <p:nvPr/>
        </p:nvCxnSpPr>
        <p:spPr>
          <a:xfrm rot="5400000">
            <a:off x="5819625" y="1356488"/>
            <a:ext cx="268800" cy="944100"/>
          </a:xfrm>
          <a:prstGeom prst="curvedConnector3">
            <a:avLst>
              <a:gd fmla="val 49993" name="adj1"/>
            </a:avLst>
          </a:prstGeom>
          <a:noFill/>
          <a:ln cap="flat" cmpd="sng" w="9525">
            <a:solidFill>
              <a:srgbClr val="990000"/>
            </a:solidFill>
            <a:prstDash val="solid"/>
            <a:round/>
            <a:headEnd len="med" w="med" type="triangle"/>
            <a:tailEnd len="med" w="med" type="none"/>
          </a:ln>
        </p:spPr>
      </p:cxnSp>
      <p:cxnSp>
        <p:nvCxnSpPr>
          <p:cNvPr id="352" name="Google Shape;352;p45"/>
          <p:cNvCxnSpPr>
            <a:stCxn id="336" idx="2"/>
            <a:endCxn id="339" idx="0"/>
          </p:cNvCxnSpPr>
          <p:nvPr/>
        </p:nvCxnSpPr>
        <p:spPr>
          <a:xfrm flipH="1" rot="-5400000">
            <a:off x="6814425" y="1305788"/>
            <a:ext cx="268800" cy="1045500"/>
          </a:xfrm>
          <a:prstGeom prst="curvedConnector3">
            <a:avLst>
              <a:gd fmla="val 50002" name="adj1"/>
            </a:avLst>
          </a:prstGeom>
          <a:noFill/>
          <a:ln cap="flat" cmpd="sng" w="9525">
            <a:solidFill>
              <a:srgbClr val="990000"/>
            </a:solidFill>
            <a:prstDash val="solid"/>
            <a:round/>
            <a:headEnd len="med" w="med" type="triangle"/>
            <a:tailEnd len="med" w="med" type="none"/>
          </a:ln>
        </p:spPr>
      </p:cxnSp>
      <p:cxnSp>
        <p:nvCxnSpPr>
          <p:cNvPr id="353" name="Google Shape;353;p45"/>
          <p:cNvCxnSpPr>
            <a:stCxn id="336" idx="2"/>
            <a:endCxn id="340" idx="0"/>
          </p:cNvCxnSpPr>
          <p:nvPr/>
        </p:nvCxnSpPr>
        <p:spPr>
          <a:xfrm flipH="1" rot="-5400000">
            <a:off x="7298325" y="821888"/>
            <a:ext cx="268800" cy="2013300"/>
          </a:xfrm>
          <a:prstGeom prst="curvedConnector3">
            <a:avLst>
              <a:gd fmla="val 50002" name="adj1"/>
            </a:avLst>
          </a:prstGeom>
          <a:noFill/>
          <a:ln cap="flat" cmpd="sng" w="9525">
            <a:solidFill>
              <a:srgbClr val="990000"/>
            </a:solidFill>
            <a:prstDash val="solid"/>
            <a:round/>
            <a:headEnd len="med" w="med" type="triangle"/>
            <a:tailEnd len="med" w="med" type="none"/>
          </a:ln>
        </p:spPr>
      </p:cxnSp>
      <p:cxnSp>
        <p:nvCxnSpPr>
          <p:cNvPr id="354" name="Google Shape;354;p45"/>
          <p:cNvCxnSpPr>
            <a:stCxn id="341" idx="0"/>
            <a:endCxn id="337" idx="2"/>
          </p:cNvCxnSpPr>
          <p:nvPr/>
        </p:nvCxnSpPr>
        <p:spPr>
          <a:xfrm rot="-5400000">
            <a:off x="5331825" y="2297775"/>
            <a:ext cx="300900" cy="600"/>
          </a:xfrm>
          <a:prstGeom prst="curvedConnector3">
            <a:avLst>
              <a:gd fmla="val 49988" name="adj1"/>
            </a:avLst>
          </a:prstGeom>
          <a:noFill/>
          <a:ln cap="flat" cmpd="sng" w="9525">
            <a:solidFill>
              <a:schemeClr val="dk2"/>
            </a:solidFill>
            <a:prstDash val="solid"/>
            <a:round/>
            <a:headEnd len="med" w="med" type="none"/>
            <a:tailEnd len="med" w="med" type="triangle"/>
          </a:ln>
        </p:spPr>
      </p:cxnSp>
      <p:cxnSp>
        <p:nvCxnSpPr>
          <p:cNvPr id="355" name="Google Shape;355;p45"/>
          <p:cNvCxnSpPr>
            <a:stCxn id="342" idx="0"/>
            <a:endCxn id="338" idx="2"/>
          </p:cNvCxnSpPr>
          <p:nvPr/>
        </p:nvCxnSpPr>
        <p:spPr>
          <a:xfrm rot="-5400000">
            <a:off x="6224075" y="2297775"/>
            <a:ext cx="300900" cy="600"/>
          </a:xfrm>
          <a:prstGeom prst="curvedConnector3">
            <a:avLst>
              <a:gd fmla="val 49988" name="adj1"/>
            </a:avLst>
          </a:prstGeom>
          <a:noFill/>
          <a:ln cap="flat" cmpd="sng" w="9525">
            <a:solidFill>
              <a:schemeClr val="dk2"/>
            </a:solidFill>
            <a:prstDash val="solid"/>
            <a:round/>
            <a:headEnd len="med" w="med" type="none"/>
            <a:tailEnd len="med" w="med" type="triangle"/>
          </a:ln>
        </p:spPr>
      </p:cxnSp>
      <p:cxnSp>
        <p:nvCxnSpPr>
          <p:cNvPr id="356" name="Google Shape;356;p45"/>
          <p:cNvCxnSpPr>
            <a:stCxn id="343" idx="0"/>
            <a:endCxn id="339" idx="2"/>
          </p:cNvCxnSpPr>
          <p:nvPr/>
        </p:nvCxnSpPr>
        <p:spPr>
          <a:xfrm rot="-5400000">
            <a:off x="7321525" y="2297825"/>
            <a:ext cx="300900" cy="600"/>
          </a:xfrm>
          <a:prstGeom prst="curvedConnector3">
            <a:avLst>
              <a:gd fmla="val 49988" name="adj1"/>
            </a:avLst>
          </a:prstGeom>
          <a:noFill/>
          <a:ln cap="flat" cmpd="sng" w="9525">
            <a:solidFill>
              <a:schemeClr val="dk2"/>
            </a:solidFill>
            <a:prstDash val="solid"/>
            <a:round/>
            <a:headEnd len="med" w="med" type="none"/>
            <a:tailEnd len="med" w="med" type="triangle"/>
          </a:ln>
        </p:spPr>
      </p:cxnSp>
      <p:cxnSp>
        <p:nvCxnSpPr>
          <p:cNvPr id="357" name="Google Shape;357;p45"/>
          <p:cNvCxnSpPr>
            <a:stCxn id="344" idx="0"/>
            <a:endCxn id="340" idx="2"/>
          </p:cNvCxnSpPr>
          <p:nvPr/>
        </p:nvCxnSpPr>
        <p:spPr>
          <a:xfrm rot="-5400000">
            <a:off x="8289075" y="2297825"/>
            <a:ext cx="300900" cy="600"/>
          </a:xfrm>
          <a:prstGeom prst="curvedConnector3">
            <a:avLst>
              <a:gd fmla="val 49988" name="adj1"/>
            </a:avLst>
          </a:prstGeom>
          <a:noFill/>
          <a:ln cap="flat" cmpd="sng" w="9525">
            <a:solidFill>
              <a:schemeClr val="dk2"/>
            </a:solidFill>
            <a:prstDash val="solid"/>
            <a:round/>
            <a:headEnd len="med" w="med" type="none"/>
            <a:tailEnd len="med" w="med" type="triangle"/>
          </a:ln>
        </p:spPr>
      </p:cxnSp>
      <p:sp>
        <p:nvSpPr>
          <p:cNvPr id="358" name="Google Shape;358;p45"/>
          <p:cNvSpPr txBox="1"/>
          <p:nvPr/>
        </p:nvSpPr>
        <p:spPr>
          <a:xfrm>
            <a:off x="4928975" y="2934200"/>
            <a:ext cx="3774300" cy="2284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Make avoids unnecessary work</a:t>
            </a:r>
            <a:endParaRPr sz="16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If </a:t>
            </a:r>
            <a:r>
              <a:rPr lang="en" sz="1300">
                <a:solidFill>
                  <a:schemeClr val="accent1"/>
                </a:solidFill>
                <a:latin typeface="Consolas"/>
                <a:ea typeface="Consolas"/>
                <a:cs typeface="Consolas"/>
                <a:sym typeface="Consolas"/>
              </a:rPr>
              <a:t>bomb.c</a:t>
            </a:r>
            <a:r>
              <a:rPr lang="en" sz="1300">
                <a:solidFill>
                  <a:schemeClr val="accent1"/>
                </a:solidFill>
                <a:latin typeface="Lato"/>
                <a:ea typeface="Lato"/>
                <a:cs typeface="Lato"/>
                <a:sym typeface="Lato"/>
              </a:rPr>
              <a:t> changes, make all will re-create </a:t>
            </a:r>
            <a:r>
              <a:rPr lang="en" sz="1300">
                <a:solidFill>
                  <a:schemeClr val="accent1"/>
                </a:solidFill>
                <a:latin typeface="Consolas"/>
                <a:ea typeface="Consolas"/>
                <a:cs typeface="Consolas"/>
                <a:sym typeface="Consolas"/>
              </a:rPr>
              <a:t>bomb.o</a:t>
            </a:r>
            <a:r>
              <a:rPr lang="en" sz="1300">
                <a:solidFill>
                  <a:schemeClr val="accent1"/>
                </a:solidFill>
                <a:latin typeface="Lato"/>
                <a:ea typeface="Lato"/>
                <a:cs typeface="Lato"/>
                <a:sym typeface="Lato"/>
              </a:rPr>
              <a:t>, </a:t>
            </a:r>
            <a:r>
              <a:rPr lang="en" sz="1300">
                <a:solidFill>
                  <a:schemeClr val="accent1"/>
                </a:solidFill>
                <a:latin typeface="Consolas"/>
                <a:ea typeface="Consolas"/>
                <a:cs typeface="Consolas"/>
                <a:sym typeface="Consolas"/>
              </a:rPr>
              <a:t>bomb</a:t>
            </a:r>
            <a:r>
              <a:rPr lang="en" sz="1300">
                <a:solidFill>
                  <a:schemeClr val="accent1"/>
                </a:solidFill>
                <a:latin typeface="Lato"/>
                <a:ea typeface="Lato"/>
                <a:cs typeface="Lato"/>
                <a:sym typeface="Lato"/>
              </a:rPr>
              <a:t>, </a:t>
            </a:r>
            <a:r>
              <a:rPr lang="en" sz="1300">
                <a:solidFill>
                  <a:schemeClr val="accent1"/>
                </a:solidFill>
                <a:latin typeface="Consolas"/>
                <a:ea typeface="Consolas"/>
                <a:cs typeface="Consolas"/>
                <a:sym typeface="Consolas"/>
              </a:rPr>
              <a:t>bomb-solve</a:t>
            </a:r>
            <a:endParaRPr sz="1300">
              <a:solidFill>
                <a:schemeClr val="accent1"/>
              </a:solidFill>
              <a:latin typeface="Consolas"/>
              <a:ea typeface="Consolas"/>
              <a:cs typeface="Consolas"/>
              <a:sym typeface="Consolas"/>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If </a:t>
            </a:r>
            <a:r>
              <a:rPr lang="en" sz="1300">
                <a:solidFill>
                  <a:schemeClr val="accent1"/>
                </a:solidFill>
                <a:latin typeface="Consolas"/>
                <a:ea typeface="Consolas"/>
                <a:cs typeface="Consolas"/>
                <a:sym typeface="Consolas"/>
              </a:rPr>
              <a:t>phases.c</a:t>
            </a:r>
            <a:r>
              <a:rPr lang="en" sz="1300">
                <a:solidFill>
                  <a:schemeClr val="accent1"/>
                </a:solidFill>
                <a:latin typeface="Lato"/>
                <a:ea typeface="Lato"/>
                <a:cs typeface="Lato"/>
                <a:sym typeface="Lato"/>
              </a:rPr>
              <a:t> changes, make all will only re-create </a:t>
            </a:r>
            <a:r>
              <a:rPr lang="en" sz="1300">
                <a:solidFill>
                  <a:schemeClr val="accent1"/>
                </a:solidFill>
                <a:latin typeface="Consolas"/>
                <a:ea typeface="Consolas"/>
                <a:cs typeface="Consolas"/>
                <a:sym typeface="Consolas"/>
              </a:rPr>
              <a:t>phases.o</a:t>
            </a:r>
            <a:r>
              <a:rPr lang="en" sz="1300">
                <a:solidFill>
                  <a:schemeClr val="accent1"/>
                </a:solidFill>
                <a:latin typeface="Lato"/>
                <a:ea typeface="Lato"/>
                <a:cs typeface="Lato"/>
                <a:sym typeface="Lato"/>
              </a:rPr>
              <a:t> and </a:t>
            </a:r>
            <a:r>
              <a:rPr lang="en" sz="1300">
                <a:solidFill>
                  <a:schemeClr val="accent1"/>
                </a:solidFill>
                <a:latin typeface="Consolas"/>
                <a:ea typeface="Consolas"/>
                <a:cs typeface="Consolas"/>
                <a:sym typeface="Consolas"/>
              </a:rPr>
              <a:t>bomb</a:t>
            </a:r>
            <a:endParaRPr sz="1300">
              <a:solidFill>
                <a:schemeClr val="accent1"/>
              </a:solidFill>
              <a:latin typeface="Consolas"/>
              <a:ea typeface="Consolas"/>
              <a:cs typeface="Consolas"/>
              <a:sym typeface="Consolas"/>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Make can see </a:t>
            </a:r>
            <a:r>
              <a:rPr lang="en" sz="1600">
                <a:solidFill>
                  <a:schemeClr val="accent1"/>
                </a:solidFill>
                <a:latin typeface="Lato"/>
                <a:ea typeface="Lato"/>
                <a:cs typeface="Lato"/>
                <a:sym typeface="Lato"/>
              </a:rPr>
              <a:t>through missing targets</a:t>
            </a:r>
            <a:endParaRPr sz="1600">
              <a:solidFill>
                <a:schemeClr val="accent1"/>
              </a:solidFill>
              <a:latin typeface="Lato"/>
              <a:ea typeface="Lato"/>
              <a:cs typeface="Lato"/>
              <a:sym typeface="Lato"/>
            </a:endParaRPr>
          </a:p>
          <a:p>
            <a:pPr indent="-307975" lvl="1" marL="914400" rtl="0" algn="l">
              <a:spcBef>
                <a:spcPts val="0"/>
              </a:spcBef>
              <a:spcAft>
                <a:spcPts val="0"/>
              </a:spcAft>
              <a:buClr>
                <a:schemeClr val="accent1"/>
              </a:buClr>
              <a:buSzPts val="1250"/>
              <a:buFont typeface="Lato"/>
              <a:buChar char="○"/>
            </a:pPr>
            <a:r>
              <a:rPr lang="en" sz="1250">
                <a:solidFill>
                  <a:schemeClr val="accent1"/>
                </a:solidFill>
                <a:latin typeface="Lato"/>
                <a:ea typeface="Lato"/>
                <a:cs typeface="Lato"/>
                <a:sym typeface="Lato"/>
              </a:rPr>
              <a:t>If </a:t>
            </a:r>
            <a:r>
              <a:rPr lang="en" sz="1250">
                <a:solidFill>
                  <a:schemeClr val="accent1"/>
                </a:solidFill>
                <a:latin typeface="Consolas"/>
                <a:ea typeface="Consolas"/>
                <a:cs typeface="Consolas"/>
                <a:sym typeface="Consolas"/>
              </a:rPr>
              <a:t>bomb.o</a:t>
            </a:r>
            <a:r>
              <a:rPr lang="en" sz="1250">
                <a:solidFill>
                  <a:schemeClr val="accent1"/>
                </a:solidFill>
                <a:latin typeface="Lato"/>
                <a:ea typeface="Lato"/>
                <a:cs typeface="Lato"/>
                <a:sym typeface="Lato"/>
              </a:rPr>
              <a:t> does not exist, </a:t>
            </a:r>
            <a:r>
              <a:rPr lang="en" sz="1250">
                <a:solidFill>
                  <a:schemeClr val="accent1"/>
                </a:solidFill>
                <a:latin typeface="Consolas"/>
                <a:ea typeface="Consolas"/>
                <a:cs typeface="Consolas"/>
                <a:sym typeface="Consolas"/>
              </a:rPr>
              <a:t>make bomb</a:t>
            </a:r>
            <a:r>
              <a:rPr lang="en" sz="1250">
                <a:solidFill>
                  <a:schemeClr val="accent1"/>
                </a:solidFill>
                <a:latin typeface="Lato"/>
                <a:ea typeface="Lato"/>
                <a:cs typeface="Lato"/>
                <a:sym typeface="Lato"/>
              </a:rPr>
              <a:t> creates it from </a:t>
            </a:r>
            <a:r>
              <a:rPr lang="en" sz="1250">
                <a:solidFill>
                  <a:schemeClr val="accent1"/>
                </a:solidFill>
                <a:latin typeface="Consolas"/>
                <a:ea typeface="Consolas"/>
                <a:cs typeface="Consolas"/>
                <a:sym typeface="Consolas"/>
              </a:rPr>
              <a:t>bomb.c</a:t>
            </a:r>
            <a:endParaRPr sz="1250">
              <a:solidFill>
                <a:schemeClr val="accent1"/>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a:p>
            <a:pPr indent="0" lvl="0" marL="0" rtl="0" algn="l">
              <a:spcBef>
                <a:spcPts val="0"/>
              </a:spcBef>
              <a:spcAft>
                <a:spcPts val="0"/>
              </a:spcAft>
              <a:buNone/>
            </a:pPr>
            <a:r>
              <a:rPr lang="en" sz="3100" u="sng">
                <a:solidFill>
                  <a:schemeClr val="hlink"/>
                </a:solidFill>
                <a:hlinkClick r:id="rId3"/>
              </a:rPr>
              <a:t>https://www.cs.cmu.edu/~213/bootcamps/lab3_handout.pdf</a:t>
            </a:r>
            <a:endParaRPr sz="3100"/>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a:t>
            </a:r>
            <a:endParaRPr/>
          </a:p>
          <a:p>
            <a:pPr indent="0" lvl="0" marL="0" rtl="0" algn="l">
              <a:spcBef>
                <a:spcPts val="0"/>
              </a:spcBef>
              <a:spcAft>
                <a:spcPts val="0"/>
              </a:spcAft>
              <a:buNone/>
            </a:pPr>
            <a:r>
              <a:rPr lang="en" u="sng">
                <a:solidFill>
                  <a:schemeClr val="hlink"/>
                </a:solidFill>
                <a:hlinkClick r:id="rId3"/>
              </a:rPr>
              <a:t>https://tinyurl.com/213bootcamp2</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Linking Files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729450" y="1244925"/>
            <a:ext cx="7688700" cy="6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we learning about linking files?</a:t>
            </a:r>
            <a:endParaRPr/>
          </a:p>
        </p:txBody>
      </p:sp>
      <p:sp>
        <p:nvSpPr>
          <p:cNvPr id="384" name="Google Shape;384;p50"/>
          <p:cNvSpPr txBox="1"/>
          <p:nvPr>
            <p:ph idx="1" type="body"/>
          </p:nvPr>
        </p:nvSpPr>
        <p:spPr>
          <a:xfrm>
            <a:off x="529275" y="2186750"/>
            <a:ext cx="3459600" cy="2567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t>
            </a:r>
            <a:r>
              <a:rPr lang="en"/>
              <a:t>inker is a computer system program that takes object files (generated by a compiler or an assembler) and combines them into a single executable file, library file, or another object file.</a:t>
            </a:r>
            <a:endParaRPr/>
          </a:p>
          <a:p>
            <a:pPr indent="-311150" lvl="0" marL="457200" rtl="0" algn="l">
              <a:spcBef>
                <a:spcPts val="0"/>
              </a:spcBef>
              <a:spcAft>
                <a:spcPts val="0"/>
              </a:spcAft>
              <a:buSzPts val="1300"/>
              <a:buChar char="●"/>
            </a:pPr>
            <a:r>
              <a:rPr lang="en"/>
              <a:t>Programs are translated and linked using a compiler driver:</a:t>
            </a:r>
            <a:endParaRPr/>
          </a:p>
          <a:p>
            <a:pPr indent="-279400" lvl="1" marL="914400" rtl="0" algn="l">
              <a:spcBef>
                <a:spcPts val="0"/>
              </a:spcBef>
              <a:spcAft>
                <a:spcPts val="0"/>
              </a:spcAft>
              <a:buSzPts val="800"/>
              <a:buFont typeface="Courier New"/>
              <a:buChar char="○"/>
            </a:pPr>
            <a:r>
              <a:rPr b="1" lang="en" sz="800">
                <a:latin typeface="Courier New"/>
                <a:ea typeface="Courier New"/>
                <a:cs typeface="Courier New"/>
                <a:sym typeface="Courier New"/>
              </a:rPr>
              <a:t>linux&gt; gcc -Og -o prog main.c sum.c</a:t>
            </a:r>
            <a:endParaRPr b="1" sz="800">
              <a:latin typeface="Courier New"/>
              <a:ea typeface="Courier New"/>
              <a:cs typeface="Courier New"/>
              <a:sym typeface="Courier New"/>
            </a:endParaRPr>
          </a:p>
          <a:p>
            <a:pPr indent="-279400" lvl="1" marL="914400" rtl="0" algn="l">
              <a:spcBef>
                <a:spcPts val="0"/>
              </a:spcBef>
              <a:spcAft>
                <a:spcPts val="0"/>
              </a:spcAft>
              <a:buSzPts val="800"/>
              <a:buFont typeface="Courier New"/>
              <a:buChar char="○"/>
            </a:pPr>
            <a:r>
              <a:rPr b="1" lang="en" sz="800">
                <a:latin typeface="Courier New"/>
                <a:ea typeface="Courier New"/>
                <a:cs typeface="Courier New"/>
                <a:sym typeface="Courier New"/>
              </a:rPr>
              <a:t>linux&gt; ./prog</a:t>
            </a:r>
            <a:endParaRPr b="1" sz="800">
              <a:latin typeface="Courier New"/>
              <a:ea typeface="Courier New"/>
              <a:cs typeface="Courier New"/>
              <a:sym typeface="Courier New"/>
            </a:endParaRPr>
          </a:p>
          <a:p>
            <a:pPr indent="-311150" lvl="0" marL="457200" rtl="0" algn="l">
              <a:spcBef>
                <a:spcPts val="0"/>
              </a:spcBef>
              <a:spcAft>
                <a:spcPts val="0"/>
              </a:spcAft>
              <a:buSzPts val="1300"/>
              <a:buChar char="●"/>
            </a:pPr>
            <a:r>
              <a:rPr lang="en"/>
              <a:t>More in future lecture!</a:t>
            </a:r>
            <a:endParaRPr b="1" sz="800">
              <a:latin typeface="Courier New"/>
              <a:ea typeface="Courier New"/>
              <a:cs typeface="Courier New"/>
              <a:sym typeface="Courier New"/>
            </a:endParaRPr>
          </a:p>
        </p:txBody>
      </p:sp>
      <p:pic>
        <p:nvPicPr>
          <p:cNvPr id="385" name="Google Shape;385;p50"/>
          <p:cNvPicPr preferRelativeResize="0"/>
          <p:nvPr/>
        </p:nvPicPr>
        <p:blipFill rotWithShape="1">
          <a:blip r:embed="rId3">
            <a:alphaModFix/>
          </a:blip>
          <a:srcRect b="0" l="7179" r="3971" t="0"/>
          <a:stretch/>
        </p:blipFill>
        <p:spPr>
          <a:xfrm>
            <a:off x="3988875" y="1777650"/>
            <a:ext cx="5090825" cy="3272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 linker do?</a:t>
            </a:r>
            <a:endParaRPr/>
          </a:p>
        </p:txBody>
      </p:sp>
      <p:sp>
        <p:nvSpPr>
          <p:cNvPr id="391" name="Google Shape;391;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Symbol resolution</a:t>
            </a:r>
            <a:endParaRPr sz="1500"/>
          </a:p>
          <a:p>
            <a:pPr indent="-311150" lvl="1" marL="914400" rtl="0" algn="l">
              <a:spcBef>
                <a:spcPts val="0"/>
              </a:spcBef>
              <a:spcAft>
                <a:spcPts val="0"/>
              </a:spcAft>
              <a:buSzPts val="1300"/>
              <a:buChar char="○"/>
            </a:pPr>
            <a:r>
              <a:rPr lang="en" sz="1300"/>
              <a:t>Programs define and reference </a:t>
            </a:r>
            <a:r>
              <a:rPr i="1" lang="en" sz="1300"/>
              <a:t>symbols</a:t>
            </a:r>
            <a:r>
              <a:rPr lang="en" sz="1300"/>
              <a:t> (global variables and functions)</a:t>
            </a:r>
            <a:endParaRPr sz="1300"/>
          </a:p>
          <a:p>
            <a:pPr indent="-311150" lvl="1" marL="914400" rtl="0" algn="l">
              <a:spcBef>
                <a:spcPts val="0"/>
              </a:spcBef>
              <a:spcAft>
                <a:spcPts val="0"/>
              </a:spcAft>
              <a:buSzPts val="1300"/>
              <a:buChar char="○"/>
            </a:pPr>
            <a:r>
              <a:rPr lang="en" sz="1300"/>
              <a:t>Linker associates each symbol reference with exactly 1 symbol definition</a:t>
            </a:r>
            <a:endParaRPr sz="1300"/>
          </a:p>
          <a:p>
            <a:pPr indent="-323850" lvl="0" marL="457200" rtl="0" algn="l">
              <a:spcBef>
                <a:spcPts val="0"/>
              </a:spcBef>
              <a:spcAft>
                <a:spcPts val="0"/>
              </a:spcAft>
              <a:buSzPts val="1500"/>
              <a:buChar char="●"/>
            </a:pPr>
            <a:r>
              <a:rPr lang="en" sz="1500"/>
              <a:t>Relocation</a:t>
            </a:r>
            <a:endParaRPr sz="1500"/>
          </a:p>
          <a:p>
            <a:pPr indent="-311150" lvl="1" marL="914400" rtl="0" algn="l">
              <a:spcBef>
                <a:spcPts val="0"/>
              </a:spcBef>
              <a:spcAft>
                <a:spcPts val="0"/>
              </a:spcAft>
              <a:buSzPts val="1300"/>
              <a:buChar char="○"/>
            </a:pPr>
            <a:r>
              <a:rPr lang="en" sz="1300"/>
              <a:t>Merges separate code and data sections into single sections</a:t>
            </a:r>
            <a:endParaRPr sz="1300"/>
          </a:p>
          <a:p>
            <a:pPr indent="-311150" lvl="1" marL="914400" rtl="0" algn="l">
              <a:spcBef>
                <a:spcPts val="0"/>
              </a:spcBef>
              <a:spcAft>
                <a:spcPts val="0"/>
              </a:spcAft>
              <a:buSzPts val="1300"/>
              <a:buChar char="○"/>
            </a:pPr>
            <a:r>
              <a:rPr lang="en" sz="1300"/>
              <a:t>Relocates symbols from relative locations in .o files to final memory locations</a:t>
            </a:r>
            <a:endParaRPr sz="1300"/>
          </a:p>
          <a:p>
            <a:pPr indent="-311150" lvl="1" marL="914400" rtl="0" algn="l">
              <a:spcBef>
                <a:spcPts val="0"/>
              </a:spcBef>
              <a:spcAft>
                <a:spcPts val="0"/>
              </a:spcAft>
              <a:buSzPts val="1300"/>
              <a:buChar char="○"/>
            </a:pPr>
            <a:r>
              <a:rPr lang="en" sz="1300"/>
              <a:t>Updates all references to symbols to </a:t>
            </a:r>
            <a:r>
              <a:rPr lang="en" sz="1300"/>
              <a:t>reflect</a:t>
            </a:r>
            <a:r>
              <a:rPr lang="en" sz="1300"/>
              <a:t> new positions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360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Levels of Abstraction </a:t>
            </a:r>
            <a:endParaRPr/>
          </a:p>
        </p:txBody>
      </p:sp>
      <p:pic>
        <p:nvPicPr>
          <p:cNvPr id="105" name="Google Shape;105;p16"/>
          <p:cNvPicPr preferRelativeResize="0"/>
          <p:nvPr/>
        </p:nvPicPr>
        <p:blipFill>
          <a:blip r:embed="rId3">
            <a:alphaModFix/>
          </a:blip>
          <a:stretch>
            <a:fillRect/>
          </a:stretch>
        </p:blipFill>
        <p:spPr>
          <a:xfrm>
            <a:off x="4243375" y="485275"/>
            <a:ext cx="4691625" cy="4659201"/>
          </a:xfrm>
          <a:prstGeom prst="rect">
            <a:avLst/>
          </a:prstGeom>
          <a:noFill/>
          <a:ln>
            <a:noFill/>
          </a:ln>
        </p:spPr>
      </p:pic>
      <p:sp>
        <p:nvSpPr>
          <p:cNvPr id="106" name="Google Shape;106;p16"/>
          <p:cNvSpPr txBox="1"/>
          <p:nvPr/>
        </p:nvSpPr>
        <p:spPr>
          <a:xfrm>
            <a:off x="729450" y="1927300"/>
            <a:ext cx="3288000" cy="285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 [and other high level languages] are easy for programmers to understand, but computers require lots of software to process them</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Machine code is just the opposite: easy for the computer to process, humans need lots of help to understand it</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Assembly language is a compromise between the two: readable by humans (barely), close correspondence to </a:t>
            </a:r>
            <a:r>
              <a:rPr lang="en">
                <a:solidFill>
                  <a:schemeClr val="accent1"/>
                </a:solidFill>
                <a:latin typeface="Lato"/>
                <a:ea typeface="Lato"/>
                <a:cs typeface="Lato"/>
                <a:sym typeface="Lato"/>
              </a:rPr>
              <a:t>machine</a:t>
            </a:r>
            <a:r>
              <a:rPr lang="en">
                <a:solidFill>
                  <a:schemeClr val="accent1"/>
                </a:solidFill>
                <a:latin typeface="Lato"/>
                <a:ea typeface="Lato"/>
                <a:cs typeface="Lato"/>
                <a:sym typeface="Lato"/>
              </a:rPr>
              <a:t> code</a:t>
            </a:r>
            <a:endParaRPr>
              <a:solidFill>
                <a:schemeClr val="accent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Linker symbols</a:t>
            </a:r>
            <a:endParaRPr/>
          </a:p>
        </p:txBody>
      </p:sp>
      <p:sp>
        <p:nvSpPr>
          <p:cNvPr id="397" name="Google Shape;397;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Global symbols</a:t>
            </a:r>
            <a:endParaRPr/>
          </a:p>
          <a:p>
            <a:pPr indent="-298450" lvl="1" marL="914400" rtl="0" algn="l">
              <a:spcBef>
                <a:spcPts val="0"/>
              </a:spcBef>
              <a:spcAft>
                <a:spcPts val="0"/>
              </a:spcAft>
              <a:buSzPts val="1100"/>
              <a:buChar char="○"/>
            </a:pPr>
            <a:r>
              <a:rPr lang="en"/>
              <a:t>Symbols defined by module m that can be referenced by other modules.</a:t>
            </a:r>
            <a:endParaRPr/>
          </a:p>
          <a:p>
            <a:pPr indent="-298450" lvl="2" marL="1371600" rtl="0" algn="l">
              <a:spcBef>
                <a:spcPts val="0"/>
              </a:spcBef>
              <a:spcAft>
                <a:spcPts val="0"/>
              </a:spcAft>
              <a:buSzPts val="1100"/>
              <a:buChar char="■"/>
            </a:pPr>
            <a:r>
              <a:rPr lang="en"/>
              <a:t>e.g., non-static C functions and non-static global variables.</a:t>
            </a:r>
            <a:endParaRPr/>
          </a:p>
          <a:p>
            <a:pPr indent="-311150" lvl="0" marL="457200" rtl="0" algn="l">
              <a:spcBef>
                <a:spcPts val="0"/>
              </a:spcBef>
              <a:spcAft>
                <a:spcPts val="0"/>
              </a:spcAft>
              <a:buSzPts val="1300"/>
              <a:buChar char="●"/>
            </a:pPr>
            <a:r>
              <a:rPr lang="en"/>
              <a:t>External symbols</a:t>
            </a:r>
            <a:endParaRPr/>
          </a:p>
          <a:p>
            <a:pPr indent="-298450" lvl="1" marL="914400" rtl="0" algn="l">
              <a:spcBef>
                <a:spcPts val="0"/>
              </a:spcBef>
              <a:spcAft>
                <a:spcPts val="0"/>
              </a:spcAft>
              <a:buSzPts val="1100"/>
              <a:buChar char="○"/>
            </a:pPr>
            <a:r>
              <a:rPr lang="en"/>
              <a:t>Global symbols that are referenced by module m but defined by some other module.</a:t>
            </a:r>
            <a:endParaRPr/>
          </a:p>
          <a:p>
            <a:pPr indent="-311150" lvl="0" marL="457200" rtl="0" algn="l">
              <a:spcBef>
                <a:spcPts val="0"/>
              </a:spcBef>
              <a:spcAft>
                <a:spcPts val="0"/>
              </a:spcAft>
              <a:buSzPts val="1300"/>
              <a:buChar char="●"/>
            </a:pPr>
            <a:r>
              <a:rPr lang="en"/>
              <a:t>Local symbols</a:t>
            </a:r>
            <a:endParaRPr/>
          </a:p>
          <a:p>
            <a:pPr indent="-298450" lvl="1" marL="914400" rtl="0" algn="l">
              <a:spcBef>
                <a:spcPts val="0"/>
              </a:spcBef>
              <a:spcAft>
                <a:spcPts val="0"/>
              </a:spcAft>
              <a:buSzPts val="1100"/>
              <a:buChar char="○"/>
            </a:pPr>
            <a:r>
              <a:rPr lang="en"/>
              <a:t> Symbols that are defined and referenced exclusively by module m.</a:t>
            </a:r>
            <a:endParaRPr/>
          </a:p>
          <a:p>
            <a:pPr indent="-298450" lvl="2" marL="1371600" rtl="0" algn="l">
              <a:spcBef>
                <a:spcPts val="0"/>
              </a:spcBef>
              <a:spcAft>
                <a:spcPts val="0"/>
              </a:spcAft>
              <a:buSzPts val="1100"/>
              <a:buChar char="■"/>
            </a:pPr>
            <a:r>
              <a:rPr lang="en"/>
              <a:t>e.g., C functions and global variables defined with the static attribute.</a:t>
            </a:r>
            <a:endParaRPr/>
          </a:p>
          <a:p>
            <a:pPr indent="-298450" lvl="1" marL="914400" rtl="0" algn="l">
              <a:spcBef>
                <a:spcPts val="0"/>
              </a:spcBef>
              <a:spcAft>
                <a:spcPts val="0"/>
              </a:spcAft>
              <a:buSzPts val="1100"/>
              <a:buChar char="○"/>
            </a:pPr>
            <a:r>
              <a:rPr lang="en"/>
              <a:t>Local linker symbols are not local program variables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Symbols</a:t>
            </a:r>
            <a:endParaRPr/>
          </a:p>
        </p:txBody>
      </p:sp>
      <p:pic>
        <p:nvPicPr>
          <p:cNvPr id="403" name="Google Shape;403;p53"/>
          <p:cNvPicPr preferRelativeResize="0"/>
          <p:nvPr/>
        </p:nvPicPr>
        <p:blipFill>
          <a:blip r:embed="rId3">
            <a:alphaModFix/>
          </a:blip>
          <a:stretch>
            <a:fillRect/>
          </a:stretch>
        </p:blipFill>
        <p:spPr>
          <a:xfrm>
            <a:off x="1280562" y="1853850"/>
            <a:ext cx="6582875" cy="3118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you need linkers?</a:t>
            </a:r>
            <a:endParaRPr/>
          </a:p>
        </p:txBody>
      </p:sp>
      <p:sp>
        <p:nvSpPr>
          <p:cNvPr id="409" name="Google Shape;409;p54"/>
          <p:cNvSpPr txBox="1"/>
          <p:nvPr>
            <p:ph idx="1" type="body"/>
          </p:nvPr>
        </p:nvSpPr>
        <p:spPr>
          <a:xfrm>
            <a:off x="729450" y="1901225"/>
            <a:ext cx="7688700" cy="3057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Modularity</a:t>
            </a:r>
            <a:endParaRPr sz="1600"/>
          </a:p>
          <a:p>
            <a:pPr indent="-317500" lvl="1" marL="914400" rtl="0" algn="l">
              <a:spcBef>
                <a:spcPts val="0"/>
              </a:spcBef>
              <a:spcAft>
                <a:spcPts val="0"/>
              </a:spcAft>
              <a:buSzPts val="1400"/>
              <a:buChar char="○"/>
            </a:pPr>
            <a:r>
              <a:rPr lang="en" sz="1400"/>
              <a:t>Program can be written as a collection of smaller source files, rather than one monolithic mass.</a:t>
            </a:r>
            <a:endParaRPr sz="1400"/>
          </a:p>
          <a:p>
            <a:pPr indent="-330200" lvl="0" marL="457200" rtl="0" algn="l">
              <a:spcBef>
                <a:spcPts val="0"/>
              </a:spcBef>
              <a:spcAft>
                <a:spcPts val="0"/>
              </a:spcAft>
              <a:buSzPts val="1600"/>
              <a:buChar char="●"/>
            </a:pPr>
            <a:r>
              <a:rPr lang="en" sz="1600"/>
              <a:t>Efficiency</a:t>
            </a:r>
            <a:endParaRPr sz="1600"/>
          </a:p>
          <a:p>
            <a:pPr indent="-317500" lvl="1" marL="914400" rtl="0" algn="l">
              <a:spcBef>
                <a:spcPts val="0"/>
              </a:spcBef>
              <a:spcAft>
                <a:spcPts val="0"/>
              </a:spcAft>
              <a:buSzPts val="1400"/>
              <a:buChar char="○"/>
            </a:pPr>
            <a:r>
              <a:rPr lang="en" sz="1400"/>
              <a:t>Time: Separate compilation</a:t>
            </a:r>
            <a:endParaRPr sz="1400"/>
          </a:p>
          <a:p>
            <a:pPr indent="-317500" lvl="2" marL="1371600" rtl="0" algn="l">
              <a:spcBef>
                <a:spcPts val="0"/>
              </a:spcBef>
              <a:spcAft>
                <a:spcPts val="0"/>
              </a:spcAft>
              <a:buSzPts val="1400"/>
              <a:buChar char="■"/>
            </a:pPr>
            <a:r>
              <a:rPr lang="en" sz="1400"/>
              <a:t>Change one source file, compile, and then relink. No need to recompile other source files.</a:t>
            </a:r>
            <a:endParaRPr sz="1400"/>
          </a:p>
          <a:p>
            <a:pPr indent="-317500" lvl="1" marL="914400" rtl="0" algn="l">
              <a:spcBef>
                <a:spcPts val="0"/>
              </a:spcBef>
              <a:spcAft>
                <a:spcPts val="0"/>
              </a:spcAft>
              <a:buSzPts val="1400"/>
              <a:buChar char="○"/>
            </a:pPr>
            <a:r>
              <a:rPr lang="en" sz="1400"/>
              <a:t>Space: Libraries</a:t>
            </a:r>
            <a:endParaRPr sz="1400"/>
          </a:p>
          <a:p>
            <a:pPr indent="-317500" lvl="2" marL="1371600" rtl="0" algn="l">
              <a:spcBef>
                <a:spcPts val="0"/>
              </a:spcBef>
              <a:spcAft>
                <a:spcPts val="0"/>
              </a:spcAft>
              <a:buSzPts val="1400"/>
              <a:buChar char="■"/>
            </a:pPr>
            <a:r>
              <a:rPr lang="en" sz="1400"/>
              <a:t>Common functions can be aggregated into a single file…</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vs Dynamic Linking</a:t>
            </a:r>
            <a:endParaRPr/>
          </a:p>
        </p:txBody>
      </p:sp>
      <p:sp>
        <p:nvSpPr>
          <p:cNvPr id="415" name="Google Shape;415;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Static Linking</a:t>
            </a:r>
            <a:endParaRPr sz="1700"/>
          </a:p>
          <a:p>
            <a:pPr indent="-323850" lvl="1" marL="914400" rtl="0" algn="l">
              <a:spcBef>
                <a:spcPts val="0"/>
              </a:spcBef>
              <a:spcAft>
                <a:spcPts val="0"/>
              </a:spcAft>
              <a:buSzPts val="1500"/>
              <a:buChar char="○"/>
            </a:pPr>
            <a:r>
              <a:rPr lang="en" sz="1500"/>
              <a:t>Executable files and running memory images contain only the library code they actually use</a:t>
            </a:r>
            <a:endParaRPr sz="1500"/>
          </a:p>
          <a:p>
            <a:pPr indent="-336550" lvl="0" marL="457200" rtl="0" algn="l">
              <a:spcBef>
                <a:spcPts val="0"/>
              </a:spcBef>
              <a:spcAft>
                <a:spcPts val="0"/>
              </a:spcAft>
              <a:buSzPts val="1700"/>
              <a:buChar char="●"/>
            </a:pPr>
            <a:r>
              <a:rPr lang="en" sz="1700"/>
              <a:t>Dynamic linking</a:t>
            </a:r>
            <a:endParaRPr sz="1700"/>
          </a:p>
          <a:p>
            <a:pPr indent="-323850" lvl="1" marL="914400" rtl="0" algn="l">
              <a:spcBef>
                <a:spcPts val="0"/>
              </a:spcBef>
              <a:spcAft>
                <a:spcPts val="0"/>
              </a:spcAft>
              <a:buSzPts val="1500"/>
              <a:buChar char="○"/>
            </a:pPr>
            <a:r>
              <a:rPr lang="en" sz="1500"/>
              <a:t>Executable files contain no library code</a:t>
            </a:r>
            <a:endParaRPr sz="1500"/>
          </a:p>
          <a:p>
            <a:pPr indent="-323850" lvl="1" marL="914400" rtl="0" algn="l">
              <a:spcBef>
                <a:spcPts val="0"/>
              </a:spcBef>
              <a:spcAft>
                <a:spcPts val="0"/>
              </a:spcAft>
              <a:buSzPts val="1500"/>
              <a:buChar char="○"/>
            </a:pPr>
            <a:r>
              <a:rPr lang="en" sz="1500"/>
              <a:t>During execution, single copy of library code can be shared across all executing processes</a:t>
            </a: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object files</a:t>
            </a:r>
            <a:endParaRPr/>
          </a:p>
        </p:txBody>
      </p:sp>
      <p:sp>
        <p:nvSpPr>
          <p:cNvPr id="421" name="Google Shape;421;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Relocatable object file (.o file)</a:t>
            </a:r>
            <a:endParaRPr sz="1400">
              <a:solidFill>
                <a:srgbClr val="000000"/>
              </a:solidFill>
            </a:endParaRPr>
          </a:p>
          <a:p>
            <a:pPr indent="-311150" lvl="1" marL="914400" rtl="0" algn="l">
              <a:lnSpc>
                <a:spcPct val="115000"/>
              </a:lnSpc>
              <a:spcBef>
                <a:spcPts val="0"/>
              </a:spcBef>
              <a:spcAft>
                <a:spcPts val="0"/>
              </a:spcAft>
              <a:buClr>
                <a:srgbClr val="000000"/>
              </a:buClr>
              <a:buSzPts val="1300"/>
              <a:buChar char="○"/>
            </a:pPr>
            <a:r>
              <a:rPr lang="en" sz="1300">
                <a:solidFill>
                  <a:srgbClr val="000000"/>
                </a:solidFill>
              </a:rPr>
              <a:t>Code and data that can be combined with other relocatable object files to form executable object file</a:t>
            </a:r>
            <a:endParaRPr sz="1300">
              <a:solidFill>
                <a:srgbClr val="000000"/>
              </a:solidFill>
            </a:endParaRPr>
          </a:p>
          <a:p>
            <a:pPr indent="-311150" lvl="2" marL="1371600" rtl="0" algn="l">
              <a:lnSpc>
                <a:spcPct val="115000"/>
              </a:lnSpc>
              <a:spcBef>
                <a:spcPts val="0"/>
              </a:spcBef>
              <a:spcAft>
                <a:spcPts val="0"/>
              </a:spcAft>
              <a:buClr>
                <a:srgbClr val="000000"/>
              </a:buClr>
              <a:buSzPts val="1300"/>
              <a:buChar char="■"/>
            </a:pPr>
            <a:r>
              <a:rPr lang="en" sz="1300">
                <a:solidFill>
                  <a:srgbClr val="000000"/>
                </a:solidFill>
              </a:rPr>
              <a:t>Each .o file is produced from exactly one source (.c) file</a:t>
            </a:r>
            <a:endParaRPr sz="750">
              <a:solidFill>
                <a:srgbClr val="99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Executable object file (a.out file)</a:t>
            </a:r>
            <a:endParaRPr sz="1400">
              <a:solidFill>
                <a:srgbClr val="000000"/>
              </a:solidFill>
            </a:endParaRPr>
          </a:p>
          <a:p>
            <a:pPr indent="-311150" lvl="1" marL="914400" rtl="0" algn="l">
              <a:lnSpc>
                <a:spcPct val="115000"/>
              </a:lnSpc>
              <a:spcBef>
                <a:spcPts val="0"/>
              </a:spcBef>
              <a:spcAft>
                <a:spcPts val="0"/>
              </a:spcAft>
              <a:buClr>
                <a:srgbClr val="000000"/>
              </a:buClr>
              <a:buSzPts val="1300"/>
              <a:buChar char="○"/>
            </a:pPr>
            <a:r>
              <a:rPr lang="en" sz="1300">
                <a:solidFill>
                  <a:srgbClr val="000000"/>
                </a:solidFill>
              </a:rPr>
              <a:t>Code and data that can be copied directly into memory and then executed</a:t>
            </a:r>
            <a:endParaRPr sz="750">
              <a:solidFill>
                <a:srgbClr val="99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Shared object file (.so file)</a:t>
            </a:r>
            <a:endParaRPr sz="1400">
              <a:solidFill>
                <a:srgbClr val="000000"/>
              </a:solidFill>
            </a:endParaRPr>
          </a:p>
          <a:p>
            <a:pPr indent="-311150" lvl="1" marL="914400" rtl="0" algn="l">
              <a:lnSpc>
                <a:spcPct val="115000"/>
              </a:lnSpc>
              <a:spcBef>
                <a:spcPts val="0"/>
              </a:spcBef>
              <a:spcAft>
                <a:spcPts val="0"/>
              </a:spcAft>
              <a:buClr>
                <a:srgbClr val="000000"/>
              </a:buClr>
              <a:buSzPts val="1300"/>
              <a:buChar char="○"/>
            </a:pPr>
            <a:r>
              <a:rPr lang="en" sz="1300">
                <a:solidFill>
                  <a:srgbClr val="000000"/>
                </a:solidFill>
              </a:rPr>
              <a:t>Special type of relocatable object file that can be loaded into memory and linked dynamically, at either load time or run-time</a:t>
            </a:r>
            <a:endParaRPr sz="13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7"/>
          <p:cNvSpPr txBox="1"/>
          <p:nvPr>
            <p:ph type="title"/>
          </p:nvPr>
        </p:nvSpPr>
        <p:spPr>
          <a:xfrm>
            <a:off x="654625" y="1149100"/>
            <a:ext cx="7953000" cy="7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Linker resolves duplicate symbol definitions</a:t>
            </a:r>
            <a:endParaRPr/>
          </a:p>
        </p:txBody>
      </p:sp>
      <p:sp>
        <p:nvSpPr>
          <p:cNvPr id="427" name="Google Shape;427;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Program symbols are either </a:t>
            </a:r>
            <a:r>
              <a:rPr i="1" lang="en"/>
              <a:t>strong</a:t>
            </a:r>
            <a:r>
              <a:rPr lang="en"/>
              <a:t> or </a:t>
            </a:r>
            <a:r>
              <a:rPr i="1" lang="en"/>
              <a:t>weak</a:t>
            </a:r>
            <a:endParaRPr i="1"/>
          </a:p>
          <a:p>
            <a:pPr indent="-298450" lvl="1" marL="914400" rtl="0" algn="l">
              <a:spcBef>
                <a:spcPts val="0"/>
              </a:spcBef>
              <a:spcAft>
                <a:spcPts val="0"/>
              </a:spcAft>
              <a:buSzPts val="1100"/>
              <a:buChar char="○"/>
            </a:pPr>
            <a:r>
              <a:rPr b="1" i="1" lang="en"/>
              <a:t>Strong</a:t>
            </a:r>
            <a:r>
              <a:rPr lang="en"/>
              <a:t>: procedures and initialized globals</a:t>
            </a:r>
            <a:endParaRPr/>
          </a:p>
          <a:p>
            <a:pPr indent="-298450" lvl="1" marL="914400" rtl="0" algn="l">
              <a:spcBef>
                <a:spcPts val="0"/>
              </a:spcBef>
              <a:spcAft>
                <a:spcPts val="0"/>
              </a:spcAft>
              <a:buSzPts val="1100"/>
              <a:buChar char="○"/>
            </a:pPr>
            <a:r>
              <a:rPr b="1" i="1" lang="en"/>
              <a:t>Weak</a:t>
            </a:r>
            <a:r>
              <a:rPr lang="en"/>
              <a:t>: uninitialized globals</a:t>
            </a:r>
            <a:endParaRPr/>
          </a:p>
          <a:p>
            <a:pPr indent="-298450" lvl="2" marL="1371600" rtl="0" algn="l">
              <a:spcBef>
                <a:spcPts val="0"/>
              </a:spcBef>
              <a:spcAft>
                <a:spcPts val="0"/>
              </a:spcAft>
              <a:buSzPts val="1100"/>
              <a:buChar char="■"/>
            </a:pPr>
            <a:r>
              <a:rPr lang="en"/>
              <a:t>Or </a:t>
            </a:r>
            <a:r>
              <a:rPr lang="en"/>
              <a:t>one's</a:t>
            </a:r>
            <a:r>
              <a:rPr lang="en"/>
              <a:t> declared with specifier </a:t>
            </a:r>
            <a:r>
              <a:rPr b="1" lang="en">
                <a:latin typeface="Courier New"/>
                <a:ea typeface="Courier New"/>
                <a:cs typeface="Courier New"/>
                <a:sym typeface="Courier New"/>
              </a:rPr>
              <a:t>extern</a:t>
            </a:r>
            <a:endParaRPr b="1">
              <a:latin typeface="Courier New"/>
              <a:ea typeface="Courier New"/>
              <a:cs typeface="Courier New"/>
              <a:sym typeface="Courier New"/>
            </a:endParaRPr>
          </a:p>
        </p:txBody>
      </p:sp>
      <p:pic>
        <p:nvPicPr>
          <p:cNvPr id="428" name="Google Shape;428;p57"/>
          <p:cNvPicPr preferRelativeResize="0"/>
          <p:nvPr/>
        </p:nvPicPr>
        <p:blipFill>
          <a:blip r:embed="rId3">
            <a:alphaModFix/>
          </a:blip>
          <a:stretch>
            <a:fillRect/>
          </a:stretch>
        </p:blipFill>
        <p:spPr>
          <a:xfrm>
            <a:off x="921974" y="3157800"/>
            <a:ext cx="7016800" cy="1569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 rules</a:t>
            </a:r>
            <a:endParaRPr/>
          </a:p>
        </p:txBody>
      </p:sp>
      <p:sp>
        <p:nvSpPr>
          <p:cNvPr id="434" name="Google Shape;434;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Multiple strong symbols are not allowed</a:t>
            </a:r>
            <a:endParaRPr sz="1700"/>
          </a:p>
          <a:p>
            <a:pPr indent="-323850" lvl="1" marL="914400" rtl="0" algn="l">
              <a:spcBef>
                <a:spcPts val="0"/>
              </a:spcBef>
              <a:spcAft>
                <a:spcPts val="0"/>
              </a:spcAft>
              <a:buSzPts val="1500"/>
              <a:buChar char="○"/>
            </a:pPr>
            <a:r>
              <a:rPr lang="en" sz="1500"/>
              <a:t>Each item can be defined only once</a:t>
            </a:r>
            <a:endParaRPr sz="1500"/>
          </a:p>
          <a:p>
            <a:pPr indent="-323850" lvl="1" marL="914400" rtl="0" algn="l">
              <a:spcBef>
                <a:spcPts val="0"/>
              </a:spcBef>
              <a:spcAft>
                <a:spcPts val="0"/>
              </a:spcAft>
              <a:buSzPts val="1500"/>
              <a:buChar char="○"/>
            </a:pPr>
            <a:r>
              <a:rPr lang="en" sz="1500"/>
              <a:t>Otherwise, linker error</a:t>
            </a:r>
            <a:endParaRPr sz="1500"/>
          </a:p>
          <a:p>
            <a:pPr indent="-336550" lvl="0" marL="457200" rtl="0" algn="l">
              <a:spcBef>
                <a:spcPts val="0"/>
              </a:spcBef>
              <a:spcAft>
                <a:spcPts val="0"/>
              </a:spcAft>
              <a:buSzPts val="1700"/>
              <a:buAutoNum type="arabicPeriod"/>
            </a:pPr>
            <a:r>
              <a:rPr lang="en" sz="1700"/>
              <a:t>Given a strong symbol and multiple weak symbols, choose the strong symbol</a:t>
            </a:r>
            <a:endParaRPr sz="1700"/>
          </a:p>
          <a:p>
            <a:pPr indent="-323850" lvl="1" marL="914400" rtl="0" algn="l">
              <a:spcBef>
                <a:spcPts val="0"/>
              </a:spcBef>
              <a:spcAft>
                <a:spcPts val="0"/>
              </a:spcAft>
              <a:buSzPts val="1500"/>
              <a:buChar char="○"/>
            </a:pPr>
            <a:r>
              <a:rPr lang="en" sz="1500"/>
              <a:t>References to the weak symbol resolve to the strong symbol</a:t>
            </a:r>
            <a:endParaRPr sz="1500"/>
          </a:p>
          <a:p>
            <a:pPr indent="-336550" lvl="0" marL="457200" rtl="0" algn="l">
              <a:spcBef>
                <a:spcPts val="0"/>
              </a:spcBef>
              <a:spcAft>
                <a:spcPts val="0"/>
              </a:spcAft>
              <a:buSzPts val="1700"/>
              <a:buAutoNum type="arabicPeriod"/>
            </a:pPr>
            <a:r>
              <a:rPr lang="en" sz="1700"/>
              <a:t>If there are multiple weak symbols, pick an arbitrary one</a:t>
            </a:r>
            <a:endParaRPr sz="1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If you are using dynamic libraries, you need to tell the compiler where to look for the library!</a:t>
            </a:r>
            <a:endParaRPr sz="1400"/>
          </a:p>
          <a:p>
            <a:pPr indent="-317500" lvl="0" marL="457200" rtl="0" algn="l">
              <a:spcBef>
                <a:spcPts val="0"/>
              </a:spcBef>
              <a:spcAft>
                <a:spcPts val="0"/>
              </a:spcAft>
              <a:buSzPts val="1400"/>
              <a:buChar char="●"/>
            </a:pPr>
            <a:r>
              <a:rPr lang="en" sz="1400"/>
              <a:t>It is easiest to use dynamic libraries with makefiles, just include this line:</a:t>
            </a:r>
            <a:endParaRPr sz="1400"/>
          </a:p>
          <a:p>
            <a:pPr indent="0" lvl="0" marL="914400" rtl="0" algn="l">
              <a:spcBef>
                <a:spcPts val="1600"/>
              </a:spcBef>
              <a:spcAft>
                <a:spcPts val="0"/>
              </a:spcAft>
              <a:buNone/>
            </a:pPr>
            <a:r>
              <a:rPr lang="en" sz="1400">
                <a:solidFill>
                  <a:srgbClr val="000000"/>
                </a:solidFill>
                <a:highlight>
                  <a:srgbClr val="EFEFEF"/>
                </a:highlight>
                <a:latin typeface="Roboto Mono"/>
                <a:ea typeface="Roboto Mono"/>
                <a:cs typeface="Roboto Mono"/>
                <a:sym typeface="Roboto Mono"/>
              </a:rPr>
              <a:t>LD_LIBRARY_PATH = “~/my/path”</a:t>
            </a:r>
            <a:endParaRPr sz="1400">
              <a:solidFill>
                <a:srgbClr val="000000"/>
              </a:solidFill>
              <a:highlight>
                <a:srgbClr val="EFEFEF"/>
              </a:highlight>
              <a:latin typeface="Roboto Mono"/>
              <a:ea typeface="Roboto Mono"/>
              <a:cs typeface="Roboto Mono"/>
              <a:sym typeface="Roboto Mono"/>
            </a:endParaRPr>
          </a:p>
          <a:p>
            <a:pPr indent="-317500" lvl="0" marL="457200" rtl="0" algn="l">
              <a:spcBef>
                <a:spcPts val="1600"/>
              </a:spcBef>
              <a:spcAft>
                <a:spcPts val="0"/>
              </a:spcAft>
              <a:buSzPts val="1400"/>
              <a:buFont typeface="Roboto Mono"/>
              <a:buChar char="●"/>
            </a:pPr>
            <a:r>
              <a:rPr lang="en" sz="1400"/>
              <a:t>If you are interested in creating a dynamic library, follow the steps here:</a:t>
            </a:r>
            <a:endParaRPr sz="1400"/>
          </a:p>
          <a:p>
            <a:pPr indent="-304800" lvl="1" marL="914400" rtl="0" algn="l">
              <a:spcBef>
                <a:spcPts val="0"/>
              </a:spcBef>
              <a:spcAft>
                <a:spcPts val="0"/>
              </a:spcAft>
              <a:buSzPts val="1200"/>
              <a:buChar char="○"/>
            </a:pPr>
            <a:r>
              <a:rPr lang="en" sz="1200"/>
              <a:t>Shared Libraries: </a:t>
            </a:r>
            <a:r>
              <a:rPr lang="en" sz="1200" u="sng">
                <a:solidFill>
                  <a:schemeClr val="hlink"/>
                </a:solidFill>
                <a:hlinkClick r:id="rId3"/>
              </a:rPr>
              <a:t>https://tldp.org/HOWTO/Program-Library-HOWTO/shared-libraries.html</a:t>
            </a:r>
            <a:endParaRPr sz="1200"/>
          </a:p>
          <a:p>
            <a:pPr indent="-304800" lvl="1" marL="914400" rtl="0" algn="l">
              <a:spcBef>
                <a:spcPts val="0"/>
              </a:spcBef>
              <a:spcAft>
                <a:spcPts val="0"/>
              </a:spcAft>
              <a:buSzPts val="1200"/>
              <a:buChar char="○"/>
            </a:pPr>
            <a:r>
              <a:rPr lang="en" sz="1200"/>
              <a:t>Dynamic Libraries: </a:t>
            </a:r>
            <a:r>
              <a:rPr lang="en" sz="1200" u="sng">
                <a:solidFill>
                  <a:schemeClr val="hlink"/>
                </a:solidFill>
                <a:hlinkClick r:id="rId4"/>
              </a:rPr>
              <a:t>https://tldp.org/HOWTO/Program-Library-HOWTO/dl-libraries.html</a:t>
            </a:r>
            <a:endParaRPr sz="12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solidFill>
                <a:srgbClr val="000000"/>
              </a:solidFill>
              <a:highlight>
                <a:srgbClr val="EFEFEF"/>
              </a:highlight>
              <a:latin typeface="Roboto Mono"/>
              <a:ea typeface="Roboto Mono"/>
              <a:cs typeface="Roboto Mono"/>
              <a:sym typeface="Roboto Mono"/>
            </a:endParaRPr>
          </a:p>
        </p:txBody>
      </p:sp>
      <p:sp>
        <p:nvSpPr>
          <p:cNvPr id="440" name="Google Shape;440;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LD_LIBRARY_PATH</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446" name="Google Shape;446;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https://missing.csail.mit.edu/2020/metaprogramming/</a:t>
            </a:r>
            <a:endParaRPr/>
          </a:p>
          <a:p>
            <a:pPr indent="0" lvl="0" marL="0" rtl="0" algn="l">
              <a:spcBef>
                <a:spcPts val="0"/>
              </a:spcBef>
              <a:spcAft>
                <a:spcPts val="0"/>
              </a:spcAft>
              <a:buNone/>
            </a:pPr>
            <a:r>
              <a:rPr lang="en" u="sng">
                <a:solidFill>
                  <a:schemeClr val="hlink"/>
                </a:solidFill>
                <a:hlinkClick r:id="rId4"/>
              </a:rPr>
              <a:t>https://www.cs.cmu.edu/~15131/f17/topics/makefiles/</a:t>
            </a:r>
            <a:endParaRPr/>
          </a:p>
          <a:p>
            <a:pPr indent="0" lvl="0" marL="0" rtl="0" algn="l">
              <a:spcBef>
                <a:spcPts val="0"/>
              </a:spcBef>
              <a:spcAft>
                <a:spcPts val="0"/>
              </a:spcAft>
              <a:buNone/>
            </a:pPr>
            <a:r>
              <a:rPr lang="en" u="sng">
                <a:solidFill>
                  <a:schemeClr val="hlink"/>
                </a:solidFill>
                <a:hlinkClick r:id="rId5"/>
              </a:rPr>
              <a:t>https://www.gnu.org/software/make/manual/html_node/Phony-Targets.html</a:t>
            </a:r>
            <a:endParaRPr/>
          </a:p>
          <a:p>
            <a:pPr indent="0" lvl="0" marL="0" rtl="0" algn="l">
              <a:spcBef>
                <a:spcPts val="0"/>
              </a:spcBef>
              <a:spcAft>
                <a:spcPts val="0"/>
              </a:spcAft>
              <a:buNone/>
            </a:pPr>
            <a:r>
              <a:rPr lang="en" u="sng">
                <a:solidFill>
                  <a:schemeClr val="hlink"/>
                </a:solidFill>
                <a:hlinkClick r:id="rId6"/>
              </a:rPr>
              <a:t>https://makefiletutorial.com/</a:t>
            </a:r>
            <a:endParaRPr/>
          </a:p>
          <a:p>
            <a:pPr indent="0" lvl="0" marL="0" rtl="0" algn="l">
              <a:spcBef>
                <a:spcPts val="0"/>
              </a:spcBef>
              <a:spcAft>
                <a:spcPts val="0"/>
              </a:spcAft>
              <a:buNone/>
            </a:pPr>
            <a:r>
              <a:rPr lang="en" u="sng">
                <a:solidFill>
                  <a:schemeClr val="hlink"/>
                </a:solidFill>
                <a:hlinkClick r:id="rId7"/>
              </a:rPr>
              <a:t>https://www.oreilly.com/library/view/programming-embedded-systems/0596009836/ch04.html</a:t>
            </a:r>
            <a:endParaRPr/>
          </a:p>
          <a:p>
            <a:pPr indent="0" lvl="0" marL="0" rtl="0" algn="l">
              <a:spcBef>
                <a:spcPts val="0"/>
              </a:spcBef>
              <a:spcAft>
                <a:spcPts val="0"/>
              </a:spcAft>
              <a:buNone/>
            </a:pPr>
            <a:r>
              <a:rPr lang="en" u="sng">
                <a:solidFill>
                  <a:schemeClr val="accent5"/>
                </a:solidFill>
                <a:hlinkClick r:id="rId8">
                  <a:extLst>
                    <a:ext uri="{A12FA001-AC4F-418D-AE19-62706E023703}">
                      <ahyp:hlinkClr val="tx"/>
                    </a:ext>
                  </a:extLst>
                </a:hlinkClick>
              </a:rPr>
              <a:t>https://gcc.gnu.org/onlinedocs/gcc/</a:t>
            </a:r>
            <a:endParaRPr/>
          </a:p>
          <a:p>
            <a:pPr indent="0" lvl="0" marL="0" rtl="0" algn="l">
              <a:spcBef>
                <a:spcPts val="0"/>
              </a:spcBef>
              <a:spcAft>
                <a:spcPts val="0"/>
              </a:spcAft>
              <a:buNone/>
            </a:pPr>
            <a:r>
              <a:rPr lang="en" u="sng">
                <a:solidFill>
                  <a:schemeClr val="hlink"/>
                </a:solidFill>
                <a:hlinkClick r:id="rId9"/>
              </a:rPr>
              <a:t>https://daveparillo.github.io/cisc187-reader/build-tools/make.html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57650" y="1318650"/>
            <a:ext cx="6078600" cy="9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it mean to compile code?</a:t>
            </a:r>
            <a:endParaRPr/>
          </a:p>
        </p:txBody>
      </p:sp>
      <p:pic>
        <p:nvPicPr>
          <p:cNvPr id="112" name="Google Shape;112;p17"/>
          <p:cNvPicPr preferRelativeResize="0"/>
          <p:nvPr/>
        </p:nvPicPr>
        <p:blipFill>
          <a:blip r:embed="rId3">
            <a:alphaModFix/>
          </a:blip>
          <a:stretch>
            <a:fillRect/>
          </a:stretch>
        </p:blipFill>
        <p:spPr>
          <a:xfrm>
            <a:off x="5115551" y="-76200"/>
            <a:ext cx="3945698" cy="5143500"/>
          </a:xfrm>
          <a:prstGeom prst="rect">
            <a:avLst/>
          </a:prstGeom>
          <a:noFill/>
          <a:ln>
            <a:noFill/>
          </a:ln>
        </p:spPr>
      </p:pic>
      <p:sp>
        <p:nvSpPr>
          <p:cNvPr id="113" name="Google Shape;113;p17"/>
          <p:cNvSpPr txBox="1"/>
          <p:nvPr/>
        </p:nvSpPr>
        <p:spPr>
          <a:xfrm>
            <a:off x="744075" y="2069825"/>
            <a:ext cx="4147800" cy="3073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The computer only understands </a:t>
            </a:r>
            <a:r>
              <a:rPr i="1" lang="en" sz="1600">
                <a:solidFill>
                  <a:schemeClr val="accent1"/>
                </a:solidFill>
                <a:latin typeface="Lato"/>
                <a:ea typeface="Lato"/>
                <a:cs typeface="Lato"/>
                <a:sym typeface="Lato"/>
              </a:rPr>
              <a:t>machine code </a:t>
            </a:r>
            <a:r>
              <a:rPr lang="en" sz="1600">
                <a:solidFill>
                  <a:schemeClr val="accent1"/>
                </a:solidFill>
                <a:latin typeface="Lato"/>
                <a:ea typeface="Lato"/>
                <a:cs typeface="Lato"/>
                <a:sym typeface="Lato"/>
              </a:rPr>
              <a:t>directly	</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All other languages must be either</a:t>
            </a:r>
            <a:endParaRPr sz="1600">
              <a:solidFill>
                <a:schemeClr val="accent1"/>
              </a:solidFill>
              <a:latin typeface="Lato"/>
              <a:ea typeface="Lato"/>
              <a:cs typeface="Lato"/>
              <a:sym typeface="Lato"/>
            </a:endParaRPr>
          </a:p>
          <a:p>
            <a:pPr indent="-330200" lvl="1" marL="914400" rtl="0" algn="l">
              <a:lnSpc>
                <a:spcPct val="115000"/>
              </a:lnSpc>
              <a:spcBef>
                <a:spcPts val="0"/>
              </a:spcBef>
              <a:spcAft>
                <a:spcPts val="0"/>
              </a:spcAft>
              <a:buClr>
                <a:schemeClr val="accent1"/>
              </a:buClr>
              <a:buSzPts val="1600"/>
              <a:buFont typeface="Lato"/>
              <a:buChar char="○"/>
            </a:pPr>
            <a:r>
              <a:rPr i="1" lang="en" sz="1600">
                <a:solidFill>
                  <a:schemeClr val="accent1"/>
                </a:solidFill>
                <a:latin typeface="Lato"/>
                <a:ea typeface="Lato"/>
                <a:cs typeface="Lato"/>
                <a:sym typeface="Lato"/>
              </a:rPr>
              <a:t>i</a:t>
            </a:r>
            <a:r>
              <a:rPr i="1" lang="en" sz="1600">
                <a:solidFill>
                  <a:schemeClr val="accent1"/>
                </a:solidFill>
                <a:latin typeface="Lato"/>
                <a:ea typeface="Lato"/>
                <a:cs typeface="Lato"/>
                <a:sym typeface="Lato"/>
              </a:rPr>
              <a:t>nterpreted:</a:t>
            </a:r>
            <a:r>
              <a:rPr lang="en" sz="1600">
                <a:solidFill>
                  <a:schemeClr val="accent1"/>
                </a:solidFill>
                <a:latin typeface="Lato"/>
                <a:ea typeface="Lato"/>
                <a:cs typeface="Lato"/>
                <a:sym typeface="Lato"/>
              </a:rPr>
              <a:t> executed by </a:t>
            </a:r>
            <a:r>
              <a:rPr lang="en" sz="1600">
                <a:solidFill>
                  <a:schemeClr val="accent1"/>
                </a:solidFill>
                <a:latin typeface="Lato"/>
                <a:ea typeface="Lato"/>
                <a:cs typeface="Lato"/>
                <a:sym typeface="Lato"/>
              </a:rPr>
              <a:t>software</a:t>
            </a:r>
            <a:endParaRPr sz="1600">
              <a:solidFill>
                <a:schemeClr val="accent1"/>
              </a:solidFill>
              <a:latin typeface="Lato"/>
              <a:ea typeface="Lato"/>
              <a:cs typeface="Lato"/>
              <a:sym typeface="Lato"/>
            </a:endParaRPr>
          </a:p>
          <a:p>
            <a:pPr indent="-330200" lvl="1" marL="914400" rtl="0" algn="l">
              <a:lnSpc>
                <a:spcPct val="115000"/>
              </a:lnSpc>
              <a:spcBef>
                <a:spcPts val="0"/>
              </a:spcBef>
              <a:spcAft>
                <a:spcPts val="0"/>
              </a:spcAft>
              <a:buClr>
                <a:schemeClr val="accent1"/>
              </a:buClr>
              <a:buSzPts val="1600"/>
              <a:buFont typeface="Lato"/>
              <a:buChar char="○"/>
            </a:pPr>
            <a:r>
              <a:rPr i="1" lang="en" sz="1600">
                <a:solidFill>
                  <a:schemeClr val="accent1"/>
                </a:solidFill>
                <a:latin typeface="Lato"/>
                <a:ea typeface="Lato"/>
                <a:cs typeface="Lato"/>
                <a:sym typeface="Lato"/>
              </a:rPr>
              <a:t>compiled:</a:t>
            </a:r>
            <a:r>
              <a:rPr lang="en" sz="1600">
                <a:solidFill>
                  <a:schemeClr val="accent1"/>
                </a:solidFill>
                <a:latin typeface="Lato"/>
                <a:ea typeface="Lato"/>
                <a:cs typeface="Lato"/>
                <a:sym typeface="Lato"/>
              </a:rPr>
              <a:t> translated to machine code by software</a:t>
            </a:r>
            <a:endParaRPr sz="16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57650" y="1318650"/>
            <a:ext cx="6078600" cy="9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it mean to compile code?</a:t>
            </a:r>
            <a:endParaRPr/>
          </a:p>
        </p:txBody>
      </p:sp>
      <p:pic>
        <p:nvPicPr>
          <p:cNvPr id="119" name="Google Shape;119;p18"/>
          <p:cNvPicPr preferRelativeResize="0"/>
          <p:nvPr/>
        </p:nvPicPr>
        <p:blipFill>
          <a:blip r:embed="rId3">
            <a:alphaModFix/>
          </a:blip>
          <a:stretch>
            <a:fillRect/>
          </a:stretch>
        </p:blipFill>
        <p:spPr>
          <a:xfrm>
            <a:off x="5115551" y="-76200"/>
            <a:ext cx="3945698" cy="5143500"/>
          </a:xfrm>
          <a:prstGeom prst="rect">
            <a:avLst/>
          </a:prstGeom>
          <a:noFill/>
          <a:ln>
            <a:noFill/>
          </a:ln>
        </p:spPr>
      </p:pic>
      <p:sp>
        <p:nvSpPr>
          <p:cNvPr id="120" name="Google Shape;120;p18"/>
          <p:cNvSpPr txBox="1"/>
          <p:nvPr/>
        </p:nvSpPr>
        <p:spPr>
          <a:xfrm>
            <a:off x="744075" y="2069825"/>
            <a:ext cx="4147800" cy="3073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a:t>
            </a:r>
            <a:r>
              <a:rPr lang="en">
                <a:solidFill>
                  <a:schemeClr val="accent1"/>
                </a:solidFill>
                <a:latin typeface="Lato"/>
                <a:ea typeface="Lato"/>
                <a:cs typeface="Lato"/>
                <a:sym typeface="Lato"/>
              </a:rPr>
              <a:t>omputer follows steps to </a:t>
            </a:r>
            <a:r>
              <a:rPr b="1" lang="en">
                <a:solidFill>
                  <a:schemeClr val="accent1"/>
                </a:solidFill>
                <a:latin typeface="Lato"/>
                <a:ea typeface="Lato"/>
                <a:cs typeface="Lato"/>
                <a:sym typeface="Lato"/>
              </a:rPr>
              <a:t>translate </a:t>
            </a:r>
            <a:r>
              <a:rPr lang="en">
                <a:solidFill>
                  <a:schemeClr val="accent1"/>
                </a:solidFill>
                <a:latin typeface="Lato"/>
                <a:ea typeface="Lato"/>
                <a:cs typeface="Lato"/>
                <a:sym typeface="Lato"/>
              </a:rPr>
              <a:t>your code into </a:t>
            </a:r>
            <a:r>
              <a:rPr lang="en">
                <a:solidFill>
                  <a:schemeClr val="accent1"/>
                </a:solidFill>
                <a:latin typeface="Lato"/>
                <a:ea typeface="Lato"/>
                <a:cs typeface="Lato"/>
                <a:sym typeface="Lato"/>
              </a:rPr>
              <a:t>something the computer can understand</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This is the process of </a:t>
            </a:r>
            <a:r>
              <a:rPr b="1" lang="en">
                <a:solidFill>
                  <a:schemeClr val="accent1"/>
                </a:solidFill>
                <a:latin typeface="Lato"/>
                <a:ea typeface="Lato"/>
                <a:cs typeface="Lato"/>
                <a:sym typeface="Lato"/>
              </a:rPr>
              <a:t>compiling</a:t>
            </a:r>
            <a:r>
              <a:rPr lang="en">
                <a:solidFill>
                  <a:schemeClr val="accent1"/>
                </a:solidFill>
                <a:latin typeface="Lato"/>
                <a:ea typeface="Lato"/>
                <a:cs typeface="Lato"/>
                <a:sym typeface="Lato"/>
              </a:rPr>
              <a:t> code [a compiler completes these actions]</a:t>
            </a:r>
            <a:endParaRPr>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a:solidFill>
                  <a:schemeClr val="accent1"/>
                </a:solidFill>
                <a:latin typeface="Lato"/>
                <a:ea typeface="Lato"/>
                <a:cs typeface="Lato"/>
                <a:sym typeface="Lato"/>
              </a:rPr>
              <a:t>Four steps for C: preprocessing, compiling, assembling, linking</a:t>
            </a:r>
            <a:endParaRPr>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a:solidFill>
                  <a:schemeClr val="accent1"/>
                </a:solidFill>
                <a:latin typeface="Lato"/>
                <a:ea typeface="Lato"/>
                <a:cs typeface="Lato"/>
                <a:sym typeface="Lato"/>
              </a:rPr>
              <a:t>Most other compiled languages don’t have the preprocessing step, but do have the other three</a:t>
            </a:r>
            <a:endParaRPr>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6062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Stepping through the stages</a:t>
            </a:r>
            <a:endParaRPr/>
          </a:p>
        </p:txBody>
      </p:sp>
      <p:sp>
        <p:nvSpPr>
          <p:cNvPr id="126" name="Google Shape;126;p19"/>
          <p:cNvSpPr txBox="1"/>
          <p:nvPr>
            <p:ph idx="1" type="body"/>
          </p:nvPr>
        </p:nvSpPr>
        <p:spPr>
          <a:xfrm>
            <a:off x="729450" y="23836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Pre-Processor</a:t>
            </a:r>
            <a:endParaRPr/>
          </a:p>
          <a:p>
            <a:pPr indent="-298450" lvl="1" marL="914400" rtl="0" algn="l">
              <a:spcBef>
                <a:spcPts val="0"/>
              </a:spcBef>
              <a:spcAft>
                <a:spcPts val="0"/>
              </a:spcAft>
              <a:buSzPts val="1100"/>
              <a:buChar char="○"/>
            </a:pPr>
            <a:r>
              <a:rPr lang="en"/>
              <a:t>$ gcc -E [flags] [filenames]</a:t>
            </a:r>
            <a:endParaRPr/>
          </a:p>
          <a:p>
            <a:pPr indent="-311150" lvl="0" marL="457200" rtl="0" algn="l">
              <a:spcBef>
                <a:spcPts val="0"/>
              </a:spcBef>
              <a:spcAft>
                <a:spcPts val="0"/>
              </a:spcAft>
              <a:buSzPts val="1300"/>
              <a:buChar char="●"/>
            </a:pPr>
            <a:r>
              <a:rPr lang="en"/>
              <a:t>Compiler</a:t>
            </a:r>
            <a:endParaRPr/>
          </a:p>
          <a:p>
            <a:pPr indent="-298450" lvl="1" marL="914400" rtl="0" algn="l">
              <a:spcBef>
                <a:spcPts val="0"/>
              </a:spcBef>
              <a:spcAft>
                <a:spcPts val="0"/>
              </a:spcAft>
              <a:buSzPts val="1100"/>
              <a:buChar char="○"/>
            </a:pPr>
            <a:r>
              <a:rPr lang="en"/>
              <a:t>$ gcc -S [flags] [filenames]</a:t>
            </a:r>
            <a:endParaRPr/>
          </a:p>
          <a:p>
            <a:pPr indent="-311150" lvl="0" marL="457200" rtl="0" algn="l">
              <a:spcBef>
                <a:spcPts val="0"/>
              </a:spcBef>
              <a:spcAft>
                <a:spcPts val="0"/>
              </a:spcAft>
              <a:buSzPts val="1300"/>
              <a:buChar char="●"/>
            </a:pPr>
            <a:r>
              <a:rPr lang="en"/>
              <a:t>Assembler</a:t>
            </a:r>
            <a:endParaRPr/>
          </a:p>
          <a:p>
            <a:pPr indent="-298450" lvl="1" marL="914400" rtl="0" algn="l">
              <a:spcBef>
                <a:spcPts val="0"/>
              </a:spcBef>
              <a:spcAft>
                <a:spcPts val="0"/>
              </a:spcAft>
              <a:buSzPts val="1100"/>
              <a:buChar char="○"/>
            </a:pPr>
            <a:r>
              <a:rPr lang="en"/>
              <a:t>$ gcc -c [flags] [filenames]</a:t>
            </a:r>
            <a:endParaRPr/>
          </a:p>
          <a:p>
            <a:pPr indent="-298450" lvl="1" marL="914400" rtl="0" algn="l">
              <a:spcBef>
                <a:spcPts val="0"/>
              </a:spcBef>
              <a:spcAft>
                <a:spcPts val="0"/>
              </a:spcAft>
              <a:buSzPts val="1100"/>
              <a:buChar char="○"/>
            </a:pPr>
            <a:r>
              <a:rPr lang="en"/>
              <a:t>$ objdump -d [filenames]</a:t>
            </a:r>
            <a:endParaRPr/>
          </a:p>
          <a:p>
            <a:pPr indent="-311150" lvl="0" marL="457200" rtl="0" algn="l">
              <a:spcBef>
                <a:spcPts val="0"/>
              </a:spcBef>
              <a:spcAft>
                <a:spcPts val="0"/>
              </a:spcAft>
              <a:buSzPts val="1300"/>
              <a:buChar char="●"/>
            </a:pPr>
            <a:r>
              <a:rPr lang="en"/>
              <a:t>Linker</a:t>
            </a:r>
            <a:endParaRPr/>
          </a:p>
          <a:p>
            <a:pPr indent="-298450" lvl="1" marL="914400" rtl="0" algn="l">
              <a:spcBef>
                <a:spcPts val="0"/>
              </a:spcBef>
              <a:spcAft>
                <a:spcPts val="0"/>
              </a:spcAft>
              <a:buSzPts val="1100"/>
              <a:buChar char="○"/>
            </a:pPr>
            <a:r>
              <a:rPr lang="en"/>
              <a:t>$ </a:t>
            </a:r>
            <a:r>
              <a:rPr lang="en"/>
              <a:t>gcc -o [exename] [flags] [filenames]</a:t>
            </a:r>
            <a:endParaRPr/>
          </a:p>
        </p:txBody>
      </p:sp>
      <p:pic>
        <p:nvPicPr>
          <p:cNvPr id="127" name="Google Shape;127;p19"/>
          <p:cNvPicPr preferRelativeResize="0"/>
          <p:nvPr/>
        </p:nvPicPr>
        <p:blipFill>
          <a:blip r:embed="rId3">
            <a:alphaModFix/>
          </a:blip>
          <a:stretch>
            <a:fillRect/>
          </a:stretch>
        </p:blipFill>
        <p:spPr>
          <a:xfrm>
            <a:off x="5963675" y="529687"/>
            <a:ext cx="3133025" cy="4084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Code to Machine 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a:t>
            </a:r>
            <a:r>
              <a:rPr lang="en"/>
              <a:t>Processor</a:t>
            </a:r>
            <a:endParaRPr/>
          </a:p>
        </p:txBody>
      </p:sp>
      <p:sp>
        <p:nvSpPr>
          <p:cNvPr id="138" name="Google Shape;138;p21"/>
          <p:cNvSpPr txBox="1"/>
          <p:nvPr>
            <p:ph idx="1" type="body"/>
          </p:nvPr>
        </p:nvSpPr>
        <p:spPr>
          <a:xfrm>
            <a:off x="449300" y="1850275"/>
            <a:ext cx="3832200" cy="290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Unique to the C family; other languages don’t have this</a:t>
            </a:r>
            <a:endParaRPr sz="1400"/>
          </a:p>
          <a:p>
            <a:pPr indent="-317500" lvl="0" marL="457200" rtl="0" algn="l">
              <a:spcBef>
                <a:spcPts val="0"/>
              </a:spcBef>
              <a:spcAft>
                <a:spcPts val="0"/>
              </a:spcAft>
              <a:buSzPts val="1400"/>
              <a:buChar char="●"/>
            </a:pPr>
            <a:r>
              <a:rPr lang="en" sz="1400"/>
              <a:t>Processes #include, #define, #if, macros</a:t>
            </a:r>
            <a:endParaRPr sz="1400"/>
          </a:p>
          <a:p>
            <a:pPr indent="-311150" lvl="1" marL="914400" rtl="0" algn="l">
              <a:spcBef>
                <a:spcPts val="0"/>
              </a:spcBef>
              <a:spcAft>
                <a:spcPts val="0"/>
              </a:spcAft>
              <a:buSzPts val="1300"/>
              <a:buChar char="○"/>
            </a:pPr>
            <a:r>
              <a:rPr lang="en" sz="1300"/>
              <a:t>Combines main source file with headers (textually)</a:t>
            </a:r>
            <a:endParaRPr sz="1300"/>
          </a:p>
          <a:p>
            <a:pPr indent="-311150" lvl="1" marL="914400" rtl="0" algn="l">
              <a:spcBef>
                <a:spcPts val="0"/>
              </a:spcBef>
              <a:spcAft>
                <a:spcPts val="0"/>
              </a:spcAft>
              <a:buSzPts val="1300"/>
              <a:buChar char="○"/>
            </a:pPr>
            <a:r>
              <a:rPr lang="en" sz="1300"/>
              <a:t>Defines and expands macros (token-based shorthand)</a:t>
            </a:r>
            <a:endParaRPr sz="1300"/>
          </a:p>
          <a:p>
            <a:pPr indent="-311150" lvl="1" marL="914400" rtl="0" algn="l">
              <a:spcBef>
                <a:spcPts val="0"/>
              </a:spcBef>
              <a:spcAft>
                <a:spcPts val="0"/>
              </a:spcAft>
              <a:buSzPts val="1300"/>
              <a:buChar char="○"/>
            </a:pPr>
            <a:r>
              <a:rPr lang="en" sz="1300"/>
              <a:t>Conditionally removes parts of the code (e.g. specialize for Linux, Mac, …)</a:t>
            </a:r>
            <a:endParaRPr sz="1300"/>
          </a:p>
          <a:p>
            <a:pPr indent="-311150" lvl="0" marL="457200" rtl="0" algn="l">
              <a:spcBef>
                <a:spcPts val="0"/>
              </a:spcBef>
              <a:spcAft>
                <a:spcPts val="0"/>
              </a:spcAft>
              <a:buSzPts val="1300"/>
              <a:buChar char="●"/>
            </a:pPr>
            <a:r>
              <a:rPr lang="en"/>
              <a:t>Removes all comments</a:t>
            </a:r>
            <a:endParaRPr sz="1300"/>
          </a:p>
          <a:p>
            <a:pPr indent="-311150" lvl="0" marL="457200" rtl="0" algn="l">
              <a:spcBef>
                <a:spcPts val="0"/>
              </a:spcBef>
              <a:spcAft>
                <a:spcPts val="0"/>
              </a:spcAft>
              <a:buSzPts val="1300"/>
              <a:buChar char="●"/>
            </a:pPr>
            <a:r>
              <a:rPr lang="en"/>
              <a:t>Output looks like C still</a:t>
            </a:r>
            <a:endParaRPr sz="1300"/>
          </a:p>
        </p:txBody>
      </p:sp>
      <p:pic>
        <p:nvPicPr>
          <p:cNvPr id="139" name="Google Shape;139;p21"/>
          <p:cNvPicPr preferRelativeResize="0"/>
          <p:nvPr/>
        </p:nvPicPr>
        <p:blipFill rotWithShape="1">
          <a:blip r:embed="rId3">
            <a:alphaModFix/>
          </a:blip>
          <a:srcRect b="49984" l="0" r="0" t="0"/>
          <a:stretch/>
        </p:blipFill>
        <p:spPr>
          <a:xfrm>
            <a:off x="2715250" y="986850"/>
            <a:ext cx="6375400" cy="4156651"/>
          </a:xfrm>
          <a:prstGeom prst="rect">
            <a:avLst/>
          </a:prstGeom>
          <a:noFill/>
          <a:ln>
            <a:noFill/>
          </a:ln>
        </p:spPr>
      </p:pic>
      <p:sp>
        <p:nvSpPr>
          <p:cNvPr id="140" name="Google Shape;140;p21"/>
          <p:cNvSpPr/>
          <p:nvPr/>
        </p:nvSpPr>
        <p:spPr>
          <a:xfrm>
            <a:off x="4366250" y="2914650"/>
            <a:ext cx="2610000" cy="4383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4341350" y="4194100"/>
            <a:ext cx="2659800" cy="486600"/>
          </a:xfrm>
          <a:prstGeom prst="roundRect">
            <a:avLst>
              <a:gd fmla="val 16667" name="adj"/>
            </a:avLst>
          </a:prstGeom>
          <a:solidFill>
            <a:srgbClr val="D9D9D9">
              <a:alpha val="81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