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9" r:id="rId1"/>
  </p:sldMasterIdLst>
  <p:sldIdLst>
    <p:sldId id="256" r:id="rId2"/>
    <p:sldId id="257" r:id="rId3"/>
    <p:sldId id="258" r:id="rId4"/>
    <p:sldId id="259" r:id="rId5"/>
    <p:sldId id="261" r:id="rId6"/>
    <p:sldId id="262" r:id="rId7"/>
    <p:sldId id="284" r:id="rId8"/>
    <p:sldId id="265" r:id="rId9"/>
    <p:sldId id="266" r:id="rId10"/>
    <p:sldId id="267" r:id="rId11"/>
    <p:sldId id="287" r:id="rId12"/>
    <p:sldId id="286" r:id="rId13"/>
    <p:sldId id="285" r:id="rId14"/>
    <p:sldId id="278" r:id="rId15"/>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9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5674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56141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11183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372502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88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67728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18631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21925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246302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0013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9682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95803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72592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17094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421685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11/29/2022</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dirty="0"/>
          </a:p>
        </p:txBody>
      </p:sp>
    </p:spTree>
    <p:extLst>
      <p:ext uri="{BB962C8B-B14F-4D97-AF65-F5344CB8AC3E}">
        <p14:creationId xmlns:p14="http://schemas.microsoft.com/office/powerpoint/2010/main" val="160718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t>11/29/2022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IN" smtClean="0"/>
              <a:t>‹#›</a:t>
            </a:fld>
            <a:endParaRPr lang="en-IN" dirty="0"/>
          </a:p>
        </p:txBody>
      </p:sp>
    </p:spTree>
    <p:extLst>
      <p:ext uri="{BB962C8B-B14F-4D97-AF65-F5344CB8AC3E}">
        <p14:creationId xmlns:p14="http://schemas.microsoft.com/office/powerpoint/2010/main" val="270226575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977" y="2765930"/>
            <a:ext cx="290195" cy="26034"/>
          </a:xfrm>
          <a:custGeom>
            <a:avLst/>
            <a:gdLst/>
            <a:ahLst/>
            <a:cxnLst/>
            <a:rect l="l" t="t" r="r" b="b"/>
            <a:pathLst>
              <a:path w="290195" h="26035">
                <a:moveTo>
                  <a:pt x="285279" y="25450"/>
                </a:moveTo>
                <a:lnTo>
                  <a:pt x="4353" y="25450"/>
                </a:lnTo>
                <a:lnTo>
                  <a:pt x="0" y="19087"/>
                </a:lnTo>
                <a:lnTo>
                  <a:pt x="0" y="12725"/>
                </a:lnTo>
                <a:lnTo>
                  <a:pt x="0" y="6362"/>
                </a:lnTo>
                <a:lnTo>
                  <a:pt x="4353" y="0"/>
                </a:lnTo>
                <a:lnTo>
                  <a:pt x="285279" y="0"/>
                </a:lnTo>
                <a:lnTo>
                  <a:pt x="289599" y="6362"/>
                </a:lnTo>
                <a:lnTo>
                  <a:pt x="289599" y="19087"/>
                </a:lnTo>
                <a:lnTo>
                  <a:pt x="285279" y="25450"/>
                </a:lnTo>
                <a:close/>
              </a:path>
            </a:pathLst>
          </a:custGeom>
          <a:solidFill>
            <a:srgbClr val="F4DE34"/>
          </a:solidFill>
        </p:spPr>
        <p:txBody>
          <a:bodyPr wrap="square" lIns="0" tIns="0" rIns="0" bIns="0" rtlCol="0"/>
          <a:lstStyle/>
          <a:p>
            <a:endParaRPr dirty="0"/>
          </a:p>
        </p:txBody>
      </p:sp>
      <p:sp>
        <p:nvSpPr>
          <p:cNvPr id="3" name="object 3"/>
          <p:cNvSpPr/>
          <p:nvPr/>
        </p:nvSpPr>
        <p:spPr>
          <a:xfrm>
            <a:off x="419742" y="2352170"/>
            <a:ext cx="290195" cy="26034"/>
          </a:xfrm>
          <a:custGeom>
            <a:avLst/>
            <a:gdLst/>
            <a:ahLst/>
            <a:cxnLst/>
            <a:rect l="l" t="t" r="r" b="b"/>
            <a:pathLst>
              <a:path w="290195" h="26035">
                <a:moveTo>
                  <a:pt x="285514" y="25416"/>
                </a:moveTo>
                <a:lnTo>
                  <a:pt x="6094" y="25416"/>
                </a:lnTo>
                <a:lnTo>
                  <a:pt x="0" y="20326"/>
                </a:lnTo>
                <a:lnTo>
                  <a:pt x="0" y="13227"/>
                </a:lnTo>
                <a:lnTo>
                  <a:pt x="0" y="6094"/>
                </a:lnTo>
                <a:lnTo>
                  <a:pt x="6094" y="0"/>
                </a:lnTo>
                <a:lnTo>
                  <a:pt x="285514" y="0"/>
                </a:lnTo>
                <a:lnTo>
                  <a:pt x="289834" y="6362"/>
                </a:lnTo>
                <a:lnTo>
                  <a:pt x="289834" y="19054"/>
                </a:lnTo>
                <a:lnTo>
                  <a:pt x="285514" y="25416"/>
                </a:lnTo>
                <a:close/>
              </a:path>
            </a:pathLst>
          </a:custGeom>
          <a:solidFill>
            <a:srgbClr val="F4DE34"/>
          </a:solidFill>
        </p:spPr>
        <p:txBody>
          <a:bodyPr wrap="square" lIns="0" tIns="0" rIns="0" bIns="0" rtlCol="0"/>
          <a:lstStyle/>
          <a:p>
            <a:endParaRPr dirty="0"/>
          </a:p>
        </p:txBody>
      </p:sp>
      <p:sp>
        <p:nvSpPr>
          <p:cNvPr id="4" name="object 4"/>
          <p:cNvSpPr/>
          <p:nvPr/>
        </p:nvSpPr>
        <p:spPr>
          <a:xfrm>
            <a:off x="453599" y="2972308"/>
            <a:ext cx="197485" cy="26034"/>
          </a:xfrm>
          <a:custGeom>
            <a:avLst/>
            <a:gdLst/>
            <a:ahLst/>
            <a:cxnLst/>
            <a:rect l="l" t="t" r="r" b="b"/>
            <a:pathLst>
              <a:path w="197484" h="26035">
                <a:moveTo>
                  <a:pt x="192620" y="25450"/>
                </a:moveTo>
                <a:lnTo>
                  <a:pt x="4319" y="25450"/>
                </a:lnTo>
                <a:lnTo>
                  <a:pt x="0" y="19087"/>
                </a:lnTo>
                <a:lnTo>
                  <a:pt x="0" y="12725"/>
                </a:lnTo>
                <a:lnTo>
                  <a:pt x="0" y="6362"/>
                </a:lnTo>
                <a:lnTo>
                  <a:pt x="4319" y="0"/>
                </a:lnTo>
                <a:lnTo>
                  <a:pt x="192620" y="0"/>
                </a:lnTo>
                <a:lnTo>
                  <a:pt x="196939" y="6362"/>
                </a:lnTo>
                <a:lnTo>
                  <a:pt x="196939" y="19087"/>
                </a:lnTo>
                <a:lnTo>
                  <a:pt x="192620" y="25450"/>
                </a:lnTo>
                <a:close/>
              </a:path>
            </a:pathLst>
          </a:custGeom>
          <a:solidFill>
            <a:srgbClr val="F4DE34"/>
          </a:solidFill>
        </p:spPr>
        <p:txBody>
          <a:bodyPr wrap="square" lIns="0" tIns="0" rIns="0" bIns="0" rtlCol="0"/>
          <a:lstStyle/>
          <a:p>
            <a:endParaRPr dirty="0"/>
          </a:p>
        </p:txBody>
      </p:sp>
      <p:sp>
        <p:nvSpPr>
          <p:cNvPr id="5" name="object 5"/>
          <p:cNvSpPr/>
          <p:nvPr/>
        </p:nvSpPr>
        <p:spPr>
          <a:xfrm>
            <a:off x="453599" y="2558547"/>
            <a:ext cx="197485" cy="26670"/>
          </a:xfrm>
          <a:custGeom>
            <a:avLst/>
            <a:gdLst/>
            <a:ahLst/>
            <a:cxnLst/>
            <a:rect l="l" t="t" r="r" b="b"/>
            <a:pathLst>
              <a:path w="197484" h="26669">
                <a:moveTo>
                  <a:pt x="191079" y="26455"/>
                </a:moveTo>
                <a:lnTo>
                  <a:pt x="183980" y="25450"/>
                </a:lnTo>
                <a:lnTo>
                  <a:pt x="4319" y="25450"/>
                </a:lnTo>
                <a:lnTo>
                  <a:pt x="0" y="19087"/>
                </a:lnTo>
                <a:lnTo>
                  <a:pt x="0" y="12725"/>
                </a:lnTo>
                <a:lnTo>
                  <a:pt x="0" y="6362"/>
                </a:lnTo>
                <a:lnTo>
                  <a:pt x="4319" y="0"/>
                </a:lnTo>
                <a:lnTo>
                  <a:pt x="191079" y="0"/>
                </a:lnTo>
                <a:lnTo>
                  <a:pt x="197207" y="6094"/>
                </a:lnTo>
                <a:lnTo>
                  <a:pt x="197207" y="20360"/>
                </a:lnTo>
                <a:lnTo>
                  <a:pt x="191079" y="26455"/>
                </a:lnTo>
                <a:close/>
              </a:path>
            </a:pathLst>
          </a:custGeom>
          <a:solidFill>
            <a:srgbClr val="F4DE34"/>
          </a:solidFill>
        </p:spPr>
        <p:txBody>
          <a:bodyPr wrap="square" lIns="0" tIns="0" rIns="0" bIns="0" rtlCol="0"/>
          <a:lstStyle/>
          <a:p>
            <a:endParaRPr dirty="0"/>
          </a:p>
        </p:txBody>
      </p:sp>
      <p:sp>
        <p:nvSpPr>
          <p:cNvPr id="6" name="object 6"/>
          <p:cNvSpPr/>
          <p:nvPr/>
        </p:nvSpPr>
        <p:spPr>
          <a:xfrm>
            <a:off x="454336" y="2145792"/>
            <a:ext cx="196215" cy="26034"/>
          </a:xfrm>
          <a:custGeom>
            <a:avLst/>
            <a:gdLst/>
            <a:ahLst/>
            <a:cxnLst/>
            <a:rect l="l" t="t" r="r" b="b"/>
            <a:pathLst>
              <a:path w="196215" h="26035">
                <a:moveTo>
                  <a:pt x="191883" y="25416"/>
                </a:moveTo>
                <a:lnTo>
                  <a:pt x="5090" y="25416"/>
                </a:lnTo>
                <a:lnTo>
                  <a:pt x="0" y="19322"/>
                </a:lnTo>
                <a:lnTo>
                  <a:pt x="0" y="12189"/>
                </a:lnTo>
                <a:lnTo>
                  <a:pt x="0" y="5090"/>
                </a:lnTo>
                <a:lnTo>
                  <a:pt x="5090" y="0"/>
                </a:lnTo>
                <a:lnTo>
                  <a:pt x="191883" y="0"/>
                </a:lnTo>
                <a:lnTo>
                  <a:pt x="196203" y="6362"/>
                </a:lnTo>
                <a:lnTo>
                  <a:pt x="196203" y="19054"/>
                </a:lnTo>
                <a:lnTo>
                  <a:pt x="191883" y="25416"/>
                </a:lnTo>
                <a:close/>
              </a:path>
            </a:pathLst>
          </a:custGeom>
          <a:solidFill>
            <a:srgbClr val="F4DE34"/>
          </a:solidFill>
        </p:spPr>
        <p:txBody>
          <a:bodyPr wrap="square" lIns="0" tIns="0" rIns="0" bIns="0" rtlCol="0"/>
          <a:lstStyle/>
          <a:p>
            <a:endParaRPr dirty="0"/>
          </a:p>
        </p:txBody>
      </p:sp>
      <p:grpSp>
        <p:nvGrpSpPr>
          <p:cNvPr id="7" name="object 7"/>
          <p:cNvGrpSpPr/>
          <p:nvPr/>
        </p:nvGrpSpPr>
        <p:grpSpPr>
          <a:xfrm>
            <a:off x="6500150" y="4543104"/>
            <a:ext cx="1484630" cy="614680"/>
            <a:chOff x="6500150" y="4543104"/>
            <a:chExt cx="1484630" cy="614680"/>
          </a:xfrm>
        </p:grpSpPr>
        <p:sp>
          <p:nvSpPr>
            <p:cNvPr id="8" name="object 8"/>
            <p:cNvSpPr/>
            <p:nvPr/>
          </p:nvSpPr>
          <p:spPr>
            <a:xfrm>
              <a:off x="6618590" y="4603766"/>
              <a:ext cx="1351915" cy="539750"/>
            </a:xfrm>
            <a:custGeom>
              <a:avLst/>
              <a:gdLst/>
              <a:ahLst/>
              <a:cxnLst/>
              <a:rect l="l" t="t" r="r" b="b"/>
              <a:pathLst>
                <a:path w="1351915" h="539750">
                  <a:moveTo>
                    <a:pt x="1351489" y="539733"/>
                  </a:moveTo>
                  <a:lnTo>
                    <a:pt x="1351489" y="0"/>
                  </a:lnTo>
                  <a:lnTo>
                    <a:pt x="0" y="0"/>
                  </a:lnTo>
                </a:path>
              </a:pathLst>
            </a:custGeom>
            <a:ln w="28574">
              <a:solidFill>
                <a:srgbClr val="FFFFFF"/>
              </a:solidFill>
            </a:ln>
          </p:spPr>
          <p:txBody>
            <a:bodyPr wrap="square" lIns="0" tIns="0" rIns="0" bIns="0" rtlCol="0"/>
            <a:lstStyle/>
            <a:p>
              <a:endParaRPr dirty="0"/>
            </a:p>
          </p:txBody>
        </p:sp>
        <p:pic>
          <p:nvPicPr>
            <p:cNvPr id="9" name="object 9"/>
            <p:cNvPicPr/>
            <p:nvPr/>
          </p:nvPicPr>
          <p:blipFill>
            <a:blip r:embed="rId2" cstate="print"/>
            <a:stretch>
              <a:fillRect/>
            </a:stretch>
          </p:blipFill>
          <p:spPr>
            <a:xfrm>
              <a:off x="6500150" y="4543104"/>
              <a:ext cx="129393" cy="128643"/>
            </a:xfrm>
            <a:prstGeom prst="rect">
              <a:avLst/>
            </a:prstGeom>
          </p:spPr>
        </p:pic>
      </p:grpSp>
      <p:grpSp>
        <p:nvGrpSpPr>
          <p:cNvPr id="10" name="object 10"/>
          <p:cNvGrpSpPr/>
          <p:nvPr/>
        </p:nvGrpSpPr>
        <p:grpSpPr>
          <a:xfrm>
            <a:off x="2744374" y="4177387"/>
            <a:ext cx="2099945" cy="980440"/>
            <a:chOff x="2744374" y="4177387"/>
            <a:chExt cx="2099945" cy="980440"/>
          </a:xfrm>
        </p:grpSpPr>
        <p:sp>
          <p:nvSpPr>
            <p:cNvPr id="11" name="object 11"/>
            <p:cNvSpPr/>
            <p:nvPr/>
          </p:nvSpPr>
          <p:spPr>
            <a:xfrm>
              <a:off x="2854820" y="4606325"/>
              <a:ext cx="1272540" cy="537210"/>
            </a:xfrm>
            <a:custGeom>
              <a:avLst/>
              <a:gdLst/>
              <a:ahLst/>
              <a:cxnLst/>
              <a:rect l="l" t="t" r="r" b="b"/>
              <a:pathLst>
                <a:path w="1272539" h="537210">
                  <a:moveTo>
                    <a:pt x="0" y="0"/>
                  </a:moveTo>
                  <a:lnTo>
                    <a:pt x="1272037" y="0"/>
                  </a:lnTo>
                  <a:lnTo>
                    <a:pt x="1272037" y="537174"/>
                  </a:lnTo>
                </a:path>
              </a:pathLst>
            </a:custGeom>
            <a:ln w="28574">
              <a:solidFill>
                <a:srgbClr val="FFFFFF"/>
              </a:solidFill>
            </a:ln>
          </p:spPr>
          <p:txBody>
            <a:bodyPr wrap="square" lIns="0" tIns="0" rIns="0" bIns="0" rtlCol="0"/>
            <a:lstStyle/>
            <a:p>
              <a:endParaRPr dirty="0"/>
            </a:p>
          </p:txBody>
        </p:sp>
        <p:pic>
          <p:nvPicPr>
            <p:cNvPr id="12" name="object 12"/>
            <p:cNvPicPr/>
            <p:nvPr/>
          </p:nvPicPr>
          <p:blipFill>
            <a:blip r:embed="rId3" cstate="print"/>
            <a:stretch>
              <a:fillRect/>
            </a:stretch>
          </p:blipFill>
          <p:spPr>
            <a:xfrm>
              <a:off x="2744374" y="4538337"/>
              <a:ext cx="128629" cy="128629"/>
            </a:xfrm>
            <a:prstGeom prst="rect">
              <a:avLst/>
            </a:prstGeom>
          </p:spPr>
        </p:pic>
        <p:sp>
          <p:nvSpPr>
            <p:cNvPr id="13" name="object 13"/>
            <p:cNvSpPr/>
            <p:nvPr/>
          </p:nvSpPr>
          <p:spPr>
            <a:xfrm>
              <a:off x="3746887" y="4292479"/>
              <a:ext cx="1083310" cy="851535"/>
            </a:xfrm>
            <a:custGeom>
              <a:avLst/>
              <a:gdLst/>
              <a:ahLst/>
              <a:cxnLst/>
              <a:rect l="l" t="t" r="r" b="b"/>
              <a:pathLst>
                <a:path w="1083310" h="851535">
                  <a:moveTo>
                    <a:pt x="0" y="0"/>
                  </a:moveTo>
                  <a:lnTo>
                    <a:pt x="0" y="674799"/>
                  </a:lnTo>
                  <a:lnTo>
                    <a:pt x="1082849" y="674799"/>
                  </a:lnTo>
                  <a:lnTo>
                    <a:pt x="1082849" y="851020"/>
                  </a:lnTo>
                </a:path>
              </a:pathLst>
            </a:custGeom>
            <a:ln w="28574">
              <a:solidFill>
                <a:srgbClr val="F4DE34"/>
              </a:solidFill>
            </a:ln>
          </p:spPr>
          <p:txBody>
            <a:bodyPr wrap="square" lIns="0" tIns="0" rIns="0" bIns="0" rtlCol="0"/>
            <a:lstStyle/>
            <a:p>
              <a:endParaRPr dirty="0"/>
            </a:p>
          </p:txBody>
        </p:sp>
        <p:pic>
          <p:nvPicPr>
            <p:cNvPr id="14" name="object 14"/>
            <p:cNvPicPr/>
            <p:nvPr/>
          </p:nvPicPr>
          <p:blipFill>
            <a:blip r:embed="rId4" cstate="print"/>
            <a:stretch>
              <a:fillRect/>
            </a:stretch>
          </p:blipFill>
          <p:spPr>
            <a:xfrm>
              <a:off x="3686249" y="4177387"/>
              <a:ext cx="128632" cy="129379"/>
            </a:xfrm>
            <a:prstGeom prst="rect">
              <a:avLst/>
            </a:prstGeom>
          </p:spPr>
        </p:pic>
      </p:grpSp>
      <p:grpSp>
        <p:nvGrpSpPr>
          <p:cNvPr id="15" name="object 15"/>
          <p:cNvGrpSpPr/>
          <p:nvPr/>
        </p:nvGrpSpPr>
        <p:grpSpPr>
          <a:xfrm>
            <a:off x="4299975" y="4177387"/>
            <a:ext cx="1652270" cy="980440"/>
            <a:chOff x="4299975" y="4177387"/>
            <a:chExt cx="1652270" cy="980440"/>
          </a:xfrm>
        </p:grpSpPr>
        <p:sp>
          <p:nvSpPr>
            <p:cNvPr id="16" name="object 16"/>
            <p:cNvSpPr/>
            <p:nvPr/>
          </p:nvSpPr>
          <p:spPr>
            <a:xfrm>
              <a:off x="5017162" y="4606329"/>
              <a:ext cx="817244" cy="537210"/>
            </a:xfrm>
            <a:custGeom>
              <a:avLst/>
              <a:gdLst/>
              <a:ahLst/>
              <a:cxnLst/>
              <a:rect l="l" t="t" r="r" b="b"/>
              <a:pathLst>
                <a:path w="817245" h="537210">
                  <a:moveTo>
                    <a:pt x="816874" y="0"/>
                  </a:moveTo>
                  <a:lnTo>
                    <a:pt x="0" y="0"/>
                  </a:lnTo>
                  <a:lnTo>
                    <a:pt x="0" y="537170"/>
                  </a:lnTo>
                </a:path>
              </a:pathLst>
            </a:custGeom>
            <a:ln w="28574">
              <a:solidFill>
                <a:srgbClr val="FFFFFF"/>
              </a:solidFill>
            </a:ln>
          </p:spPr>
          <p:txBody>
            <a:bodyPr wrap="square" lIns="0" tIns="0" rIns="0" bIns="0" rtlCol="0"/>
            <a:lstStyle/>
            <a:p>
              <a:endParaRPr dirty="0"/>
            </a:p>
          </p:txBody>
        </p:sp>
        <p:pic>
          <p:nvPicPr>
            <p:cNvPr id="17" name="object 17"/>
            <p:cNvPicPr/>
            <p:nvPr/>
          </p:nvPicPr>
          <p:blipFill>
            <a:blip r:embed="rId5" cstate="print"/>
            <a:stretch>
              <a:fillRect/>
            </a:stretch>
          </p:blipFill>
          <p:spPr>
            <a:xfrm>
              <a:off x="5823045" y="4538337"/>
              <a:ext cx="128629" cy="128629"/>
            </a:xfrm>
            <a:prstGeom prst="rect">
              <a:avLst/>
            </a:prstGeom>
          </p:spPr>
        </p:pic>
        <p:sp>
          <p:nvSpPr>
            <p:cNvPr id="18" name="object 18"/>
            <p:cNvSpPr/>
            <p:nvPr/>
          </p:nvSpPr>
          <p:spPr>
            <a:xfrm>
              <a:off x="4314262" y="4292479"/>
              <a:ext cx="1083310" cy="851535"/>
            </a:xfrm>
            <a:custGeom>
              <a:avLst/>
              <a:gdLst/>
              <a:ahLst/>
              <a:cxnLst/>
              <a:rect l="l" t="t" r="r" b="b"/>
              <a:pathLst>
                <a:path w="1083310" h="851535">
                  <a:moveTo>
                    <a:pt x="1082849" y="0"/>
                  </a:moveTo>
                  <a:lnTo>
                    <a:pt x="1082849" y="674799"/>
                  </a:lnTo>
                  <a:lnTo>
                    <a:pt x="0" y="674799"/>
                  </a:lnTo>
                  <a:lnTo>
                    <a:pt x="0" y="851020"/>
                  </a:lnTo>
                </a:path>
              </a:pathLst>
            </a:custGeom>
            <a:ln w="28574">
              <a:solidFill>
                <a:srgbClr val="F4DE34"/>
              </a:solidFill>
            </a:ln>
          </p:spPr>
          <p:txBody>
            <a:bodyPr wrap="square" lIns="0" tIns="0" rIns="0" bIns="0" rtlCol="0"/>
            <a:lstStyle/>
            <a:p>
              <a:endParaRPr dirty="0"/>
            </a:p>
          </p:txBody>
        </p:sp>
        <p:pic>
          <p:nvPicPr>
            <p:cNvPr id="19" name="object 19"/>
            <p:cNvPicPr/>
            <p:nvPr/>
          </p:nvPicPr>
          <p:blipFill>
            <a:blip r:embed="rId6" cstate="print"/>
            <a:stretch>
              <a:fillRect/>
            </a:stretch>
          </p:blipFill>
          <p:spPr>
            <a:xfrm>
              <a:off x="5329117" y="4177387"/>
              <a:ext cx="128632" cy="129379"/>
            </a:xfrm>
            <a:prstGeom prst="rect">
              <a:avLst/>
            </a:prstGeom>
          </p:spPr>
        </p:pic>
      </p:grpSp>
      <p:grpSp>
        <p:nvGrpSpPr>
          <p:cNvPr id="20" name="object 20"/>
          <p:cNvGrpSpPr/>
          <p:nvPr/>
        </p:nvGrpSpPr>
        <p:grpSpPr>
          <a:xfrm>
            <a:off x="7140062" y="3927784"/>
            <a:ext cx="502920" cy="1230630"/>
            <a:chOff x="7140062" y="3927784"/>
            <a:chExt cx="502920" cy="1230630"/>
          </a:xfrm>
        </p:grpSpPr>
        <p:sp>
          <p:nvSpPr>
            <p:cNvPr id="21" name="object 21"/>
            <p:cNvSpPr/>
            <p:nvPr/>
          </p:nvSpPr>
          <p:spPr>
            <a:xfrm>
              <a:off x="7200700" y="4043312"/>
              <a:ext cx="427990" cy="1100455"/>
            </a:xfrm>
            <a:custGeom>
              <a:avLst/>
              <a:gdLst/>
              <a:ahLst/>
              <a:cxnLst/>
              <a:rect l="l" t="t" r="r" b="b"/>
              <a:pathLst>
                <a:path w="427990" h="1100454">
                  <a:moveTo>
                    <a:pt x="0" y="0"/>
                  </a:moveTo>
                  <a:lnTo>
                    <a:pt x="0" y="370074"/>
                  </a:lnTo>
                  <a:lnTo>
                    <a:pt x="427824" y="370074"/>
                  </a:lnTo>
                  <a:lnTo>
                    <a:pt x="427824" y="1100187"/>
                  </a:lnTo>
                </a:path>
              </a:pathLst>
            </a:custGeom>
            <a:ln w="28574">
              <a:solidFill>
                <a:srgbClr val="FFFFFF"/>
              </a:solidFill>
            </a:ln>
          </p:spPr>
          <p:txBody>
            <a:bodyPr wrap="square" lIns="0" tIns="0" rIns="0" bIns="0" rtlCol="0"/>
            <a:lstStyle/>
            <a:p>
              <a:endParaRPr dirty="0"/>
            </a:p>
          </p:txBody>
        </p:sp>
        <p:pic>
          <p:nvPicPr>
            <p:cNvPr id="22" name="object 22"/>
            <p:cNvPicPr/>
            <p:nvPr/>
          </p:nvPicPr>
          <p:blipFill>
            <a:blip r:embed="rId7" cstate="print"/>
            <a:stretch>
              <a:fillRect/>
            </a:stretch>
          </p:blipFill>
          <p:spPr>
            <a:xfrm>
              <a:off x="7140062" y="3927784"/>
              <a:ext cx="128618" cy="129065"/>
            </a:xfrm>
            <a:prstGeom prst="rect">
              <a:avLst/>
            </a:prstGeom>
          </p:spPr>
        </p:pic>
      </p:grpSp>
      <p:grpSp>
        <p:nvGrpSpPr>
          <p:cNvPr id="23" name="object 23"/>
          <p:cNvGrpSpPr/>
          <p:nvPr/>
        </p:nvGrpSpPr>
        <p:grpSpPr>
          <a:xfrm>
            <a:off x="6598684" y="0"/>
            <a:ext cx="1974214" cy="1346200"/>
            <a:chOff x="6598684" y="0"/>
            <a:chExt cx="1974214" cy="1346200"/>
          </a:xfrm>
        </p:grpSpPr>
        <p:sp>
          <p:nvSpPr>
            <p:cNvPr id="24" name="object 24"/>
            <p:cNvSpPr/>
            <p:nvPr/>
          </p:nvSpPr>
          <p:spPr>
            <a:xfrm>
              <a:off x="6709484" y="5750"/>
              <a:ext cx="1099185" cy="1007110"/>
            </a:xfrm>
            <a:custGeom>
              <a:avLst/>
              <a:gdLst/>
              <a:ahLst/>
              <a:cxnLst/>
              <a:rect l="l" t="t" r="r" b="b"/>
              <a:pathLst>
                <a:path w="1099184" h="1007110">
                  <a:moveTo>
                    <a:pt x="0" y="1006849"/>
                  </a:moveTo>
                  <a:lnTo>
                    <a:pt x="1098778" y="1006849"/>
                  </a:lnTo>
                  <a:lnTo>
                    <a:pt x="1098778" y="0"/>
                  </a:lnTo>
                </a:path>
              </a:pathLst>
            </a:custGeom>
            <a:ln w="28574">
              <a:solidFill>
                <a:srgbClr val="FFFFFF"/>
              </a:solidFill>
            </a:ln>
          </p:spPr>
          <p:txBody>
            <a:bodyPr wrap="square" lIns="0" tIns="0" rIns="0" bIns="0" rtlCol="0"/>
            <a:lstStyle/>
            <a:p>
              <a:endParaRPr dirty="0"/>
            </a:p>
          </p:txBody>
        </p:sp>
        <p:pic>
          <p:nvPicPr>
            <p:cNvPr id="25" name="object 25"/>
            <p:cNvPicPr/>
            <p:nvPr/>
          </p:nvPicPr>
          <p:blipFill>
            <a:blip r:embed="rId8" cstate="print"/>
            <a:stretch>
              <a:fillRect/>
            </a:stretch>
          </p:blipFill>
          <p:spPr>
            <a:xfrm>
              <a:off x="6598684" y="951958"/>
              <a:ext cx="128629" cy="128629"/>
            </a:xfrm>
            <a:prstGeom prst="rect">
              <a:avLst/>
            </a:prstGeom>
          </p:spPr>
        </p:pic>
        <p:sp>
          <p:nvSpPr>
            <p:cNvPr id="26" name="object 26"/>
            <p:cNvSpPr/>
            <p:nvPr/>
          </p:nvSpPr>
          <p:spPr>
            <a:xfrm>
              <a:off x="7475500" y="0"/>
              <a:ext cx="1083310" cy="1216660"/>
            </a:xfrm>
            <a:custGeom>
              <a:avLst/>
              <a:gdLst/>
              <a:ahLst/>
              <a:cxnLst/>
              <a:rect l="l" t="t" r="r" b="b"/>
              <a:pathLst>
                <a:path w="1083309" h="1216660">
                  <a:moveTo>
                    <a:pt x="0" y="1216424"/>
                  </a:moveTo>
                  <a:lnTo>
                    <a:pt x="0" y="541624"/>
                  </a:lnTo>
                  <a:lnTo>
                    <a:pt x="1082849" y="541624"/>
                  </a:lnTo>
                  <a:lnTo>
                    <a:pt x="1082849" y="0"/>
                  </a:lnTo>
                </a:path>
              </a:pathLst>
            </a:custGeom>
            <a:ln w="28574">
              <a:solidFill>
                <a:srgbClr val="F4DE34"/>
              </a:solidFill>
            </a:ln>
          </p:spPr>
          <p:txBody>
            <a:bodyPr wrap="square" lIns="0" tIns="0" rIns="0" bIns="0" rtlCol="0"/>
            <a:lstStyle/>
            <a:p>
              <a:endParaRPr dirty="0"/>
            </a:p>
          </p:txBody>
        </p:sp>
        <p:pic>
          <p:nvPicPr>
            <p:cNvPr id="27" name="object 27"/>
            <p:cNvPicPr/>
            <p:nvPr/>
          </p:nvPicPr>
          <p:blipFill>
            <a:blip r:embed="rId9" cstate="print"/>
            <a:stretch>
              <a:fillRect/>
            </a:stretch>
          </p:blipFill>
          <p:spPr>
            <a:xfrm>
              <a:off x="7414863" y="1202136"/>
              <a:ext cx="128632" cy="129379"/>
            </a:xfrm>
            <a:prstGeom prst="rect">
              <a:avLst/>
            </a:prstGeom>
          </p:spPr>
        </p:pic>
      </p:grpSp>
      <p:grpSp>
        <p:nvGrpSpPr>
          <p:cNvPr id="28" name="object 28"/>
          <p:cNvGrpSpPr/>
          <p:nvPr/>
        </p:nvGrpSpPr>
        <p:grpSpPr>
          <a:xfrm>
            <a:off x="3106862" y="0"/>
            <a:ext cx="511175" cy="1042035"/>
            <a:chOff x="3106862" y="0"/>
            <a:chExt cx="511175" cy="1042035"/>
          </a:xfrm>
        </p:grpSpPr>
        <p:sp>
          <p:nvSpPr>
            <p:cNvPr id="29" name="object 29"/>
            <p:cNvSpPr/>
            <p:nvPr/>
          </p:nvSpPr>
          <p:spPr>
            <a:xfrm>
              <a:off x="3121149" y="0"/>
              <a:ext cx="427355" cy="911860"/>
            </a:xfrm>
            <a:custGeom>
              <a:avLst/>
              <a:gdLst/>
              <a:ahLst/>
              <a:cxnLst/>
              <a:rect l="l" t="t" r="r" b="b"/>
              <a:pathLst>
                <a:path w="427354" h="911860">
                  <a:moveTo>
                    <a:pt x="427074" y="911640"/>
                  </a:moveTo>
                  <a:lnTo>
                    <a:pt x="427074" y="541565"/>
                  </a:lnTo>
                  <a:lnTo>
                    <a:pt x="0" y="541565"/>
                  </a:lnTo>
                  <a:lnTo>
                    <a:pt x="0" y="0"/>
                  </a:lnTo>
                </a:path>
              </a:pathLst>
            </a:custGeom>
            <a:ln w="28574">
              <a:solidFill>
                <a:srgbClr val="FFFFFF"/>
              </a:solidFill>
            </a:ln>
          </p:spPr>
          <p:txBody>
            <a:bodyPr wrap="square" lIns="0" tIns="0" rIns="0" bIns="0" rtlCol="0"/>
            <a:lstStyle/>
            <a:p>
              <a:endParaRPr dirty="0"/>
            </a:p>
          </p:txBody>
        </p:sp>
        <p:pic>
          <p:nvPicPr>
            <p:cNvPr id="30" name="object 30"/>
            <p:cNvPicPr/>
            <p:nvPr/>
          </p:nvPicPr>
          <p:blipFill>
            <a:blip r:embed="rId10" cstate="print"/>
            <a:stretch>
              <a:fillRect/>
            </a:stretch>
          </p:blipFill>
          <p:spPr>
            <a:xfrm>
              <a:off x="3488583" y="898102"/>
              <a:ext cx="129404" cy="129065"/>
            </a:xfrm>
            <a:prstGeom prst="rect">
              <a:avLst/>
            </a:prstGeom>
          </p:spPr>
        </p:pic>
      </p:grpSp>
      <p:grpSp>
        <p:nvGrpSpPr>
          <p:cNvPr id="31" name="object 31"/>
          <p:cNvGrpSpPr/>
          <p:nvPr/>
        </p:nvGrpSpPr>
        <p:grpSpPr>
          <a:xfrm>
            <a:off x="1273237" y="0"/>
            <a:ext cx="1661160" cy="982980"/>
            <a:chOff x="1273237" y="0"/>
            <a:chExt cx="1661160" cy="982980"/>
          </a:xfrm>
        </p:grpSpPr>
        <p:sp>
          <p:nvSpPr>
            <p:cNvPr id="32" name="object 32"/>
            <p:cNvSpPr/>
            <p:nvPr/>
          </p:nvSpPr>
          <p:spPr>
            <a:xfrm>
              <a:off x="1990424" y="0"/>
              <a:ext cx="826769" cy="539750"/>
            </a:xfrm>
            <a:custGeom>
              <a:avLst/>
              <a:gdLst/>
              <a:ahLst/>
              <a:cxnLst/>
              <a:rect l="l" t="t" r="r" b="b"/>
              <a:pathLst>
                <a:path w="826769" h="539750">
                  <a:moveTo>
                    <a:pt x="826774" y="539549"/>
                  </a:moveTo>
                  <a:lnTo>
                    <a:pt x="0" y="539549"/>
                  </a:lnTo>
                  <a:lnTo>
                    <a:pt x="0" y="0"/>
                  </a:lnTo>
                </a:path>
              </a:pathLst>
            </a:custGeom>
            <a:ln w="28574">
              <a:solidFill>
                <a:srgbClr val="FFFFFF"/>
              </a:solidFill>
            </a:ln>
          </p:spPr>
          <p:txBody>
            <a:bodyPr wrap="square" lIns="0" tIns="0" rIns="0" bIns="0" rtlCol="0"/>
            <a:lstStyle/>
            <a:p>
              <a:endParaRPr dirty="0"/>
            </a:p>
          </p:txBody>
        </p:sp>
        <p:pic>
          <p:nvPicPr>
            <p:cNvPr id="33" name="object 33"/>
            <p:cNvPicPr/>
            <p:nvPr/>
          </p:nvPicPr>
          <p:blipFill>
            <a:blip r:embed="rId11" cstate="print"/>
            <a:stretch>
              <a:fillRect/>
            </a:stretch>
          </p:blipFill>
          <p:spPr>
            <a:xfrm>
              <a:off x="2804683" y="478911"/>
              <a:ext cx="129379" cy="128629"/>
            </a:xfrm>
            <a:prstGeom prst="rect">
              <a:avLst/>
            </a:prstGeom>
          </p:spPr>
        </p:pic>
        <p:sp>
          <p:nvSpPr>
            <p:cNvPr id="34" name="object 34"/>
            <p:cNvSpPr/>
            <p:nvPr/>
          </p:nvSpPr>
          <p:spPr>
            <a:xfrm>
              <a:off x="1287524" y="0"/>
              <a:ext cx="1083310" cy="853440"/>
            </a:xfrm>
            <a:custGeom>
              <a:avLst/>
              <a:gdLst/>
              <a:ahLst/>
              <a:cxnLst/>
              <a:rect l="l" t="t" r="r" b="b"/>
              <a:pathLst>
                <a:path w="1083310" h="853440">
                  <a:moveTo>
                    <a:pt x="1082849" y="853399"/>
                  </a:moveTo>
                  <a:lnTo>
                    <a:pt x="1082849" y="178599"/>
                  </a:lnTo>
                  <a:lnTo>
                    <a:pt x="0" y="178599"/>
                  </a:lnTo>
                  <a:lnTo>
                    <a:pt x="0" y="0"/>
                  </a:lnTo>
                </a:path>
              </a:pathLst>
            </a:custGeom>
            <a:ln w="28574">
              <a:solidFill>
                <a:srgbClr val="FFFFFF"/>
              </a:solidFill>
            </a:ln>
          </p:spPr>
          <p:txBody>
            <a:bodyPr wrap="square" lIns="0" tIns="0" rIns="0" bIns="0" rtlCol="0"/>
            <a:lstStyle/>
            <a:p>
              <a:endParaRPr dirty="0"/>
            </a:p>
          </p:txBody>
        </p:sp>
        <p:pic>
          <p:nvPicPr>
            <p:cNvPr id="35" name="object 35"/>
            <p:cNvPicPr/>
            <p:nvPr/>
          </p:nvPicPr>
          <p:blipFill>
            <a:blip r:embed="rId12" cstate="print"/>
            <a:stretch>
              <a:fillRect/>
            </a:stretch>
          </p:blipFill>
          <p:spPr>
            <a:xfrm>
              <a:off x="2310754" y="839111"/>
              <a:ext cx="129382" cy="129379"/>
            </a:xfrm>
            <a:prstGeom prst="rect">
              <a:avLst/>
            </a:prstGeom>
          </p:spPr>
        </p:pic>
      </p:grpSp>
      <p:grpSp>
        <p:nvGrpSpPr>
          <p:cNvPr id="36" name="object 36"/>
          <p:cNvGrpSpPr/>
          <p:nvPr/>
        </p:nvGrpSpPr>
        <p:grpSpPr>
          <a:xfrm>
            <a:off x="-14287" y="475262"/>
            <a:ext cx="1162685" cy="600710"/>
            <a:chOff x="-14287" y="475262"/>
            <a:chExt cx="1162685" cy="600710"/>
          </a:xfrm>
        </p:grpSpPr>
        <p:sp>
          <p:nvSpPr>
            <p:cNvPr id="37" name="object 37"/>
            <p:cNvSpPr/>
            <p:nvPr/>
          </p:nvSpPr>
          <p:spPr>
            <a:xfrm>
              <a:off x="0" y="535911"/>
              <a:ext cx="1031240" cy="525780"/>
            </a:xfrm>
            <a:custGeom>
              <a:avLst/>
              <a:gdLst/>
              <a:ahLst/>
              <a:cxnLst/>
              <a:rect l="l" t="t" r="r" b="b"/>
              <a:pathLst>
                <a:path w="1031240" h="525780">
                  <a:moveTo>
                    <a:pt x="0" y="525680"/>
                  </a:moveTo>
                  <a:lnTo>
                    <a:pt x="385024" y="525680"/>
                  </a:lnTo>
                  <a:lnTo>
                    <a:pt x="385024" y="0"/>
                  </a:lnTo>
                  <a:lnTo>
                    <a:pt x="1030924" y="0"/>
                  </a:lnTo>
                </a:path>
              </a:pathLst>
            </a:custGeom>
            <a:ln w="28574">
              <a:solidFill>
                <a:srgbClr val="F4DE34"/>
              </a:solidFill>
            </a:ln>
          </p:spPr>
          <p:txBody>
            <a:bodyPr wrap="square" lIns="0" tIns="0" rIns="0" bIns="0" rtlCol="0"/>
            <a:lstStyle/>
            <a:p>
              <a:endParaRPr dirty="0"/>
            </a:p>
          </p:txBody>
        </p:sp>
        <p:pic>
          <p:nvPicPr>
            <p:cNvPr id="38" name="object 38"/>
            <p:cNvPicPr/>
            <p:nvPr/>
          </p:nvPicPr>
          <p:blipFill>
            <a:blip r:embed="rId13" cstate="print"/>
            <a:stretch>
              <a:fillRect/>
            </a:stretch>
          </p:blipFill>
          <p:spPr>
            <a:xfrm>
              <a:off x="1019063" y="475262"/>
              <a:ext cx="128749" cy="128643"/>
            </a:xfrm>
            <a:prstGeom prst="rect">
              <a:avLst/>
            </a:prstGeom>
          </p:spPr>
        </p:pic>
      </p:grpSp>
      <p:grpSp>
        <p:nvGrpSpPr>
          <p:cNvPr id="39" name="object 39"/>
          <p:cNvGrpSpPr/>
          <p:nvPr/>
        </p:nvGrpSpPr>
        <p:grpSpPr>
          <a:xfrm>
            <a:off x="3981512" y="0"/>
            <a:ext cx="502920" cy="1042035"/>
            <a:chOff x="3981512" y="0"/>
            <a:chExt cx="502920" cy="1042035"/>
          </a:xfrm>
        </p:grpSpPr>
        <p:sp>
          <p:nvSpPr>
            <p:cNvPr id="40" name="object 40"/>
            <p:cNvSpPr/>
            <p:nvPr/>
          </p:nvSpPr>
          <p:spPr>
            <a:xfrm>
              <a:off x="4042149" y="0"/>
              <a:ext cx="427990" cy="911860"/>
            </a:xfrm>
            <a:custGeom>
              <a:avLst/>
              <a:gdLst/>
              <a:ahLst/>
              <a:cxnLst/>
              <a:rect l="l" t="t" r="r" b="b"/>
              <a:pathLst>
                <a:path w="427989" h="911860">
                  <a:moveTo>
                    <a:pt x="0" y="911640"/>
                  </a:moveTo>
                  <a:lnTo>
                    <a:pt x="0" y="541565"/>
                  </a:lnTo>
                  <a:lnTo>
                    <a:pt x="427824" y="541565"/>
                  </a:lnTo>
                  <a:lnTo>
                    <a:pt x="427824" y="0"/>
                  </a:lnTo>
                </a:path>
              </a:pathLst>
            </a:custGeom>
            <a:ln w="28574">
              <a:solidFill>
                <a:srgbClr val="FFFFFF"/>
              </a:solidFill>
            </a:ln>
          </p:spPr>
          <p:txBody>
            <a:bodyPr wrap="square" lIns="0" tIns="0" rIns="0" bIns="0" rtlCol="0"/>
            <a:lstStyle/>
            <a:p>
              <a:endParaRPr dirty="0"/>
            </a:p>
          </p:txBody>
        </p:sp>
        <p:pic>
          <p:nvPicPr>
            <p:cNvPr id="41" name="object 41"/>
            <p:cNvPicPr/>
            <p:nvPr/>
          </p:nvPicPr>
          <p:blipFill>
            <a:blip r:embed="rId14" cstate="print"/>
            <a:stretch>
              <a:fillRect/>
            </a:stretch>
          </p:blipFill>
          <p:spPr>
            <a:xfrm>
              <a:off x="3981512" y="898102"/>
              <a:ext cx="128618" cy="129065"/>
            </a:xfrm>
            <a:prstGeom prst="rect">
              <a:avLst/>
            </a:prstGeom>
          </p:spPr>
        </p:pic>
      </p:grpSp>
      <p:grpSp>
        <p:nvGrpSpPr>
          <p:cNvPr id="42" name="object 42"/>
          <p:cNvGrpSpPr/>
          <p:nvPr/>
        </p:nvGrpSpPr>
        <p:grpSpPr>
          <a:xfrm>
            <a:off x="4665412" y="0"/>
            <a:ext cx="1652270" cy="982980"/>
            <a:chOff x="4665412" y="0"/>
            <a:chExt cx="1652270" cy="982980"/>
          </a:xfrm>
        </p:grpSpPr>
        <p:sp>
          <p:nvSpPr>
            <p:cNvPr id="43" name="object 43"/>
            <p:cNvSpPr/>
            <p:nvPr/>
          </p:nvSpPr>
          <p:spPr>
            <a:xfrm>
              <a:off x="4783050" y="0"/>
              <a:ext cx="817244" cy="539750"/>
            </a:xfrm>
            <a:custGeom>
              <a:avLst/>
              <a:gdLst/>
              <a:ahLst/>
              <a:cxnLst/>
              <a:rect l="l" t="t" r="r" b="b"/>
              <a:pathLst>
                <a:path w="817245" h="539750">
                  <a:moveTo>
                    <a:pt x="0" y="539549"/>
                  </a:moveTo>
                  <a:lnTo>
                    <a:pt x="816874" y="539549"/>
                  </a:lnTo>
                  <a:lnTo>
                    <a:pt x="816874" y="0"/>
                  </a:lnTo>
                </a:path>
              </a:pathLst>
            </a:custGeom>
            <a:ln w="28574">
              <a:solidFill>
                <a:srgbClr val="FFFFFF"/>
              </a:solidFill>
            </a:ln>
          </p:spPr>
          <p:txBody>
            <a:bodyPr wrap="square" lIns="0" tIns="0" rIns="0" bIns="0" rtlCol="0"/>
            <a:lstStyle/>
            <a:p>
              <a:endParaRPr dirty="0"/>
            </a:p>
          </p:txBody>
        </p:sp>
        <p:pic>
          <p:nvPicPr>
            <p:cNvPr id="44" name="object 44"/>
            <p:cNvPicPr/>
            <p:nvPr/>
          </p:nvPicPr>
          <p:blipFill>
            <a:blip r:embed="rId8" cstate="print"/>
            <a:stretch>
              <a:fillRect/>
            </a:stretch>
          </p:blipFill>
          <p:spPr>
            <a:xfrm>
              <a:off x="4665412" y="478911"/>
              <a:ext cx="128629" cy="128629"/>
            </a:xfrm>
            <a:prstGeom prst="rect">
              <a:avLst/>
            </a:prstGeom>
          </p:spPr>
        </p:pic>
        <p:sp>
          <p:nvSpPr>
            <p:cNvPr id="45" name="object 45"/>
            <p:cNvSpPr/>
            <p:nvPr/>
          </p:nvSpPr>
          <p:spPr>
            <a:xfrm>
              <a:off x="5219975" y="0"/>
              <a:ext cx="1083310" cy="853440"/>
            </a:xfrm>
            <a:custGeom>
              <a:avLst/>
              <a:gdLst/>
              <a:ahLst/>
              <a:cxnLst/>
              <a:rect l="l" t="t" r="r" b="b"/>
              <a:pathLst>
                <a:path w="1083310" h="853440">
                  <a:moveTo>
                    <a:pt x="0" y="853399"/>
                  </a:moveTo>
                  <a:lnTo>
                    <a:pt x="0" y="178599"/>
                  </a:lnTo>
                  <a:lnTo>
                    <a:pt x="1082849" y="178599"/>
                  </a:lnTo>
                  <a:lnTo>
                    <a:pt x="1082849" y="0"/>
                  </a:lnTo>
                </a:path>
              </a:pathLst>
            </a:custGeom>
            <a:ln w="28574">
              <a:solidFill>
                <a:srgbClr val="FFFFFF"/>
              </a:solidFill>
            </a:ln>
          </p:spPr>
          <p:txBody>
            <a:bodyPr wrap="square" lIns="0" tIns="0" rIns="0" bIns="0" rtlCol="0"/>
            <a:lstStyle/>
            <a:p>
              <a:endParaRPr dirty="0"/>
            </a:p>
          </p:txBody>
        </p:sp>
        <p:pic>
          <p:nvPicPr>
            <p:cNvPr id="46" name="object 46"/>
            <p:cNvPicPr/>
            <p:nvPr/>
          </p:nvPicPr>
          <p:blipFill>
            <a:blip r:embed="rId15" cstate="print"/>
            <a:stretch>
              <a:fillRect/>
            </a:stretch>
          </p:blipFill>
          <p:spPr>
            <a:xfrm>
              <a:off x="5159337" y="839111"/>
              <a:ext cx="128632" cy="129379"/>
            </a:xfrm>
            <a:prstGeom prst="rect">
              <a:avLst/>
            </a:prstGeom>
          </p:spPr>
        </p:pic>
      </p:grpSp>
      <p:grpSp>
        <p:nvGrpSpPr>
          <p:cNvPr id="47" name="object 47"/>
          <p:cNvGrpSpPr/>
          <p:nvPr/>
        </p:nvGrpSpPr>
        <p:grpSpPr>
          <a:xfrm>
            <a:off x="8113928" y="4049815"/>
            <a:ext cx="224790" cy="1098550"/>
            <a:chOff x="8113928" y="4049815"/>
            <a:chExt cx="224790" cy="1098550"/>
          </a:xfrm>
        </p:grpSpPr>
        <p:sp>
          <p:nvSpPr>
            <p:cNvPr id="48" name="object 48"/>
            <p:cNvSpPr/>
            <p:nvPr/>
          </p:nvSpPr>
          <p:spPr>
            <a:xfrm>
              <a:off x="8171884" y="4157354"/>
              <a:ext cx="161925" cy="986155"/>
            </a:xfrm>
            <a:custGeom>
              <a:avLst/>
              <a:gdLst/>
              <a:ahLst/>
              <a:cxnLst/>
              <a:rect l="l" t="t" r="r" b="b"/>
              <a:pathLst>
                <a:path w="161925" h="986154">
                  <a:moveTo>
                    <a:pt x="161594" y="986145"/>
                  </a:moveTo>
                  <a:lnTo>
                    <a:pt x="130637" y="986145"/>
                  </a:lnTo>
                  <a:lnTo>
                    <a:pt x="0" y="855508"/>
                  </a:lnTo>
                  <a:lnTo>
                    <a:pt x="0" y="0"/>
                  </a:lnTo>
                  <a:lnTo>
                    <a:pt x="21481" y="0"/>
                  </a:lnTo>
                  <a:lnTo>
                    <a:pt x="21481" y="846424"/>
                  </a:lnTo>
                  <a:lnTo>
                    <a:pt x="161594" y="986145"/>
                  </a:lnTo>
                  <a:close/>
                </a:path>
              </a:pathLst>
            </a:custGeom>
            <a:solidFill>
              <a:srgbClr val="FFFFFF"/>
            </a:solidFill>
          </p:spPr>
          <p:txBody>
            <a:bodyPr wrap="square" lIns="0" tIns="0" rIns="0" bIns="0" rtlCol="0"/>
            <a:lstStyle/>
            <a:p>
              <a:endParaRPr dirty="0"/>
            </a:p>
          </p:txBody>
        </p:sp>
        <p:sp>
          <p:nvSpPr>
            <p:cNvPr id="49" name="object 49"/>
            <p:cNvSpPr/>
            <p:nvPr/>
          </p:nvSpPr>
          <p:spPr>
            <a:xfrm>
              <a:off x="8171884" y="4157354"/>
              <a:ext cx="161925" cy="986155"/>
            </a:xfrm>
            <a:custGeom>
              <a:avLst/>
              <a:gdLst/>
              <a:ahLst/>
              <a:cxnLst/>
              <a:rect l="l" t="t" r="r" b="b"/>
              <a:pathLst>
                <a:path w="161925" h="986154">
                  <a:moveTo>
                    <a:pt x="161594" y="986145"/>
                  </a:moveTo>
                  <a:lnTo>
                    <a:pt x="21481" y="846424"/>
                  </a:lnTo>
                  <a:lnTo>
                    <a:pt x="21481" y="0"/>
                  </a:lnTo>
                  <a:lnTo>
                    <a:pt x="0" y="0"/>
                  </a:lnTo>
                  <a:lnTo>
                    <a:pt x="0" y="855508"/>
                  </a:lnTo>
                  <a:lnTo>
                    <a:pt x="130637" y="986145"/>
                  </a:lnTo>
                </a:path>
              </a:pathLst>
            </a:custGeom>
            <a:ln w="9524">
              <a:solidFill>
                <a:srgbClr val="FFFFFF"/>
              </a:solidFill>
            </a:ln>
          </p:spPr>
          <p:txBody>
            <a:bodyPr wrap="square" lIns="0" tIns="0" rIns="0" bIns="0" rtlCol="0"/>
            <a:lstStyle/>
            <a:p>
              <a:endParaRPr dirty="0"/>
            </a:p>
          </p:txBody>
        </p:sp>
        <p:pic>
          <p:nvPicPr>
            <p:cNvPr id="50" name="object 50"/>
            <p:cNvPicPr/>
            <p:nvPr/>
          </p:nvPicPr>
          <p:blipFill>
            <a:blip r:embed="rId16" cstate="print"/>
            <a:stretch>
              <a:fillRect/>
            </a:stretch>
          </p:blipFill>
          <p:spPr>
            <a:xfrm>
              <a:off x="8113928" y="4049815"/>
              <a:ext cx="129379" cy="129382"/>
            </a:xfrm>
            <a:prstGeom prst="rect">
              <a:avLst/>
            </a:prstGeom>
          </p:spPr>
        </p:pic>
      </p:grpSp>
      <p:grpSp>
        <p:nvGrpSpPr>
          <p:cNvPr id="51" name="object 51"/>
          <p:cNvGrpSpPr/>
          <p:nvPr/>
        </p:nvGrpSpPr>
        <p:grpSpPr>
          <a:xfrm>
            <a:off x="8364460" y="4049815"/>
            <a:ext cx="224790" cy="1098550"/>
            <a:chOff x="8364460" y="4049815"/>
            <a:chExt cx="224790" cy="1098550"/>
          </a:xfrm>
        </p:grpSpPr>
        <p:sp>
          <p:nvSpPr>
            <p:cNvPr id="52" name="object 52"/>
            <p:cNvSpPr/>
            <p:nvPr/>
          </p:nvSpPr>
          <p:spPr>
            <a:xfrm>
              <a:off x="8422419" y="4157354"/>
              <a:ext cx="161925" cy="986155"/>
            </a:xfrm>
            <a:custGeom>
              <a:avLst/>
              <a:gdLst/>
              <a:ahLst/>
              <a:cxnLst/>
              <a:rect l="l" t="t" r="r" b="b"/>
              <a:pathLst>
                <a:path w="161925" h="986154">
                  <a:moveTo>
                    <a:pt x="161595" y="986145"/>
                  </a:moveTo>
                  <a:lnTo>
                    <a:pt x="130637" y="986145"/>
                  </a:lnTo>
                  <a:lnTo>
                    <a:pt x="0" y="855508"/>
                  </a:lnTo>
                  <a:lnTo>
                    <a:pt x="0" y="0"/>
                  </a:lnTo>
                  <a:lnTo>
                    <a:pt x="21482" y="0"/>
                  </a:lnTo>
                  <a:lnTo>
                    <a:pt x="21482" y="846424"/>
                  </a:lnTo>
                  <a:lnTo>
                    <a:pt x="161595" y="986145"/>
                  </a:lnTo>
                  <a:close/>
                </a:path>
              </a:pathLst>
            </a:custGeom>
            <a:solidFill>
              <a:srgbClr val="FFFFFF"/>
            </a:solidFill>
          </p:spPr>
          <p:txBody>
            <a:bodyPr wrap="square" lIns="0" tIns="0" rIns="0" bIns="0" rtlCol="0"/>
            <a:lstStyle/>
            <a:p>
              <a:endParaRPr dirty="0"/>
            </a:p>
          </p:txBody>
        </p:sp>
        <p:sp>
          <p:nvSpPr>
            <p:cNvPr id="53" name="object 53"/>
            <p:cNvSpPr/>
            <p:nvPr/>
          </p:nvSpPr>
          <p:spPr>
            <a:xfrm>
              <a:off x="8422419" y="4157354"/>
              <a:ext cx="161925" cy="986155"/>
            </a:xfrm>
            <a:custGeom>
              <a:avLst/>
              <a:gdLst/>
              <a:ahLst/>
              <a:cxnLst/>
              <a:rect l="l" t="t" r="r" b="b"/>
              <a:pathLst>
                <a:path w="161925" h="986154">
                  <a:moveTo>
                    <a:pt x="161595" y="986145"/>
                  </a:moveTo>
                  <a:lnTo>
                    <a:pt x="21482" y="846424"/>
                  </a:lnTo>
                  <a:lnTo>
                    <a:pt x="21482" y="0"/>
                  </a:lnTo>
                  <a:lnTo>
                    <a:pt x="0" y="0"/>
                  </a:lnTo>
                  <a:lnTo>
                    <a:pt x="0" y="855508"/>
                  </a:lnTo>
                  <a:lnTo>
                    <a:pt x="130637" y="986145"/>
                  </a:lnTo>
                </a:path>
              </a:pathLst>
            </a:custGeom>
            <a:ln w="9524">
              <a:solidFill>
                <a:srgbClr val="FFFFFF"/>
              </a:solidFill>
            </a:ln>
          </p:spPr>
          <p:txBody>
            <a:bodyPr wrap="square" lIns="0" tIns="0" rIns="0" bIns="0" rtlCol="0"/>
            <a:lstStyle/>
            <a:p>
              <a:endParaRPr dirty="0"/>
            </a:p>
          </p:txBody>
        </p:sp>
        <p:pic>
          <p:nvPicPr>
            <p:cNvPr id="54" name="object 54"/>
            <p:cNvPicPr/>
            <p:nvPr/>
          </p:nvPicPr>
          <p:blipFill>
            <a:blip r:embed="rId16" cstate="print"/>
            <a:stretch>
              <a:fillRect/>
            </a:stretch>
          </p:blipFill>
          <p:spPr>
            <a:xfrm>
              <a:off x="8364460" y="4049815"/>
              <a:ext cx="129379" cy="129382"/>
            </a:xfrm>
            <a:prstGeom prst="rect">
              <a:avLst/>
            </a:prstGeom>
          </p:spPr>
        </p:pic>
      </p:grpSp>
      <p:sp>
        <p:nvSpPr>
          <p:cNvPr id="55" name="object 55"/>
          <p:cNvSpPr txBox="1"/>
          <p:nvPr/>
        </p:nvSpPr>
        <p:spPr>
          <a:xfrm>
            <a:off x="1091876" y="16352"/>
            <a:ext cx="6108823" cy="1613262"/>
          </a:xfrm>
          <a:prstGeom prst="rect">
            <a:avLst/>
          </a:prstGeom>
        </p:spPr>
        <p:txBody>
          <a:bodyPr vert="horz" wrap="square" lIns="0" tIns="12700" rIns="0" bIns="0" rtlCol="0">
            <a:spAutoFit/>
          </a:bodyPr>
          <a:lstStyle/>
          <a:p>
            <a:r>
              <a:rPr lang="en-US" sz="2400" dirty="0"/>
              <a:t> </a:t>
            </a:r>
            <a:endParaRPr lang="en-IN" sz="2400" dirty="0"/>
          </a:p>
          <a:p>
            <a:r>
              <a:rPr lang="en-US" sz="2400" dirty="0"/>
              <a:t> </a:t>
            </a:r>
            <a:endParaRPr lang="en-IN" sz="2400" dirty="0"/>
          </a:p>
          <a:p>
            <a:pPr algn="ctr"/>
            <a:r>
              <a:rPr lang="en-US" sz="2400" b="1" dirty="0"/>
              <a:t> </a:t>
            </a:r>
            <a:r>
              <a:rPr lang="en-GB" sz="2800" b="1" dirty="0"/>
              <a:t>A Presentation on</a:t>
            </a:r>
            <a:endParaRPr lang="en-US" sz="2800" b="1" dirty="0"/>
          </a:p>
          <a:p>
            <a:pPr algn="ctr"/>
            <a:r>
              <a:rPr lang="en-US" sz="2800" b="1" dirty="0"/>
              <a:t>Sign Language Recognition</a:t>
            </a:r>
            <a:endParaRPr lang="en-IN" sz="2400" b="1" dirty="0"/>
          </a:p>
        </p:txBody>
      </p:sp>
      <p:pic>
        <p:nvPicPr>
          <p:cNvPr id="3074" name="Picture 2" descr="NIT Patna | National Institute of Technology Patna">
            <a:extLst>
              <a:ext uri="{FF2B5EF4-FFF2-40B4-BE49-F238E27FC236}">
                <a16:creationId xmlns:a16="http://schemas.microsoft.com/office/drawing/2014/main" id="{889515C9-3480-439F-B470-75F937B5199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67150" y="124051"/>
            <a:ext cx="774051" cy="774051"/>
          </a:xfrm>
          <a:prstGeom prst="rect">
            <a:avLst/>
          </a:prstGeom>
          <a:noFill/>
          <a:extLst>
            <a:ext uri="{909E8E84-426E-40DD-AFC4-6F175D3DCCD1}">
              <a14:hiddenFill xmlns:a14="http://schemas.microsoft.com/office/drawing/2010/main">
                <a:solidFill>
                  <a:srgbClr val="FFFFFF"/>
                </a:solidFill>
              </a14:hiddenFill>
            </a:ext>
          </a:extLst>
        </p:spPr>
      </p:pic>
      <p:sp>
        <p:nvSpPr>
          <p:cNvPr id="60" name="Title 59">
            <a:extLst>
              <a:ext uri="{FF2B5EF4-FFF2-40B4-BE49-F238E27FC236}">
                <a16:creationId xmlns:a16="http://schemas.microsoft.com/office/drawing/2014/main" id="{C4E1A222-0951-4477-8D86-93C80B8091AD}"/>
              </a:ext>
            </a:extLst>
          </p:cNvPr>
          <p:cNvSpPr>
            <a:spLocks noGrp="1"/>
          </p:cNvSpPr>
          <p:nvPr>
            <p:ph type="title"/>
          </p:nvPr>
        </p:nvSpPr>
        <p:spPr>
          <a:xfrm>
            <a:off x="722040" y="3039612"/>
            <a:ext cx="2622418" cy="1500515"/>
          </a:xfrm>
        </p:spPr>
        <p:txBody>
          <a:bodyPr>
            <a:normAutofit fontScale="90000"/>
          </a:bodyPr>
          <a:lstStyle/>
          <a:p>
            <a:r>
              <a:rPr lang="en-IN" sz="1500" b="1" dirty="0"/>
              <a:t>SUBMITTED BY</a:t>
            </a:r>
            <a:br>
              <a:rPr lang="en-IN" sz="1500" b="1" dirty="0"/>
            </a:br>
            <a:br>
              <a:rPr lang="en-IN" sz="1500" dirty="0"/>
            </a:br>
            <a:r>
              <a:rPr lang="en-IN" sz="1500" b="1" dirty="0"/>
              <a:t>Vikas Sharma    – 1904086</a:t>
            </a:r>
            <a:br>
              <a:rPr lang="en-IN" sz="1500" b="1" dirty="0"/>
            </a:br>
            <a:r>
              <a:rPr lang="en-IN" sz="1500" b="1" dirty="0"/>
              <a:t>Kamlesh Kumar – 1904084</a:t>
            </a:r>
            <a:br>
              <a:rPr lang="en-IN" sz="1500" b="1" dirty="0"/>
            </a:br>
            <a:r>
              <a:rPr lang="en-IN" sz="1500" b="1" dirty="0"/>
              <a:t>Md Kashif Raza -  1904103</a:t>
            </a:r>
            <a:br>
              <a:rPr lang="en-IN" dirty="0"/>
            </a:br>
            <a:endParaRPr lang="en-IN" dirty="0"/>
          </a:p>
        </p:txBody>
      </p:sp>
      <p:sp>
        <p:nvSpPr>
          <p:cNvPr id="62" name="Text Placeholder 61">
            <a:extLst>
              <a:ext uri="{FF2B5EF4-FFF2-40B4-BE49-F238E27FC236}">
                <a16:creationId xmlns:a16="http://schemas.microsoft.com/office/drawing/2014/main" id="{D44DCBA0-21D8-4904-8AC0-D7608ECF25CB}"/>
              </a:ext>
            </a:extLst>
          </p:cNvPr>
          <p:cNvSpPr>
            <a:spLocks noGrp="1"/>
          </p:cNvSpPr>
          <p:nvPr>
            <p:ph type="body" idx="1"/>
          </p:nvPr>
        </p:nvSpPr>
        <p:spPr>
          <a:xfrm>
            <a:off x="2871061" y="1919707"/>
            <a:ext cx="2550452" cy="694226"/>
          </a:xfrm>
        </p:spPr>
        <p:txBody>
          <a:bodyPr>
            <a:noAutofit/>
          </a:bodyPr>
          <a:lstStyle/>
          <a:p>
            <a:r>
              <a:rPr lang="en-IN" sz="1600" b="1" dirty="0">
                <a:solidFill>
                  <a:schemeClr val="tx1"/>
                </a:solidFill>
              </a:rPr>
              <a:t>Under the supervision of </a:t>
            </a:r>
          </a:p>
          <a:p>
            <a:r>
              <a:rPr lang="en-IN" sz="1600" b="1" dirty="0">
                <a:solidFill>
                  <a:schemeClr val="tx1"/>
                </a:solidFill>
              </a:rPr>
              <a:t>    </a:t>
            </a:r>
            <a:r>
              <a:rPr lang="en-IN" sz="1600" b="1" u="sng" dirty="0">
                <a:solidFill>
                  <a:schemeClr val="tx1"/>
                </a:solidFill>
              </a:rPr>
              <a:t>Dr. Bharat Gupta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p:spPr>
        <p:txBody>
          <a:bodyPr wrap="square" lIns="0" tIns="0" rIns="0" bIns="0" rtlCol="0"/>
          <a:lstStyle/>
          <a:p>
            <a:endParaRPr dirty="0"/>
          </a:p>
        </p:txBody>
      </p:sp>
      <p:sp>
        <p:nvSpPr>
          <p:cNvPr id="8" name="Title 7">
            <a:extLst>
              <a:ext uri="{FF2B5EF4-FFF2-40B4-BE49-F238E27FC236}">
                <a16:creationId xmlns:a16="http://schemas.microsoft.com/office/drawing/2014/main" id="{131419AF-C550-4A39-BA8A-5E235BAE745E}"/>
              </a:ext>
            </a:extLst>
          </p:cNvPr>
          <p:cNvSpPr>
            <a:spLocks noGrp="1"/>
          </p:cNvSpPr>
          <p:nvPr>
            <p:ph type="title"/>
          </p:nvPr>
        </p:nvSpPr>
        <p:spPr>
          <a:xfrm>
            <a:off x="484584" y="339538"/>
            <a:ext cx="2639616" cy="403412"/>
          </a:xfrm>
        </p:spPr>
        <p:txBody>
          <a:bodyPr>
            <a:normAutofit fontScale="90000"/>
          </a:bodyPr>
          <a:lstStyle/>
          <a:p>
            <a:r>
              <a:rPr lang="en-US" sz="2400" b="1" u="sng" dirty="0"/>
              <a:t>Data Collections</a:t>
            </a:r>
            <a:br>
              <a:rPr lang="en-IN" u="sng" dirty="0"/>
            </a:br>
            <a:br>
              <a:rPr lang="en-IN" u="sng" dirty="0"/>
            </a:br>
            <a:endParaRPr lang="en-IN" u="sng" dirty="0"/>
          </a:p>
        </p:txBody>
      </p:sp>
      <p:sp>
        <p:nvSpPr>
          <p:cNvPr id="9" name="Content Placeholder 8">
            <a:extLst>
              <a:ext uri="{FF2B5EF4-FFF2-40B4-BE49-F238E27FC236}">
                <a16:creationId xmlns:a16="http://schemas.microsoft.com/office/drawing/2014/main" id="{CD686BC7-C907-4A45-9509-4F8A1FC73BB6}"/>
              </a:ext>
            </a:extLst>
          </p:cNvPr>
          <p:cNvSpPr>
            <a:spLocks noGrp="1"/>
          </p:cNvSpPr>
          <p:nvPr>
            <p:ph idx="1"/>
          </p:nvPr>
        </p:nvSpPr>
        <p:spPr>
          <a:xfrm>
            <a:off x="838200" y="744448"/>
            <a:ext cx="7696200" cy="4114800"/>
          </a:xfrm>
        </p:spPr>
        <p:txBody>
          <a:bodyPr>
            <a:normAutofit/>
          </a:bodyPr>
          <a:lstStyle/>
          <a:p>
            <a:pPr>
              <a:buFont typeface="Wingdings" panose="05000000000000000000" pitchFamily="2" charset="2"/>
              <a:buChar char="v"/>
            </a:pPr>
            <a:r>
              <a:rPr lang="en-US" dirty="0"/>
              <a:t>We have used the American Sign Language (ASL) data set that is provided by MNIST and it is publicly available at Kaggle. This dataset contains 27455 training images and 7172 test images all with a shape of 28 x 28 pixels. </a:t>
            </a:r>
          </a:p>
          <a:p>
            <a:pPr>
              <a:buFont typeface="Wingdings" panose="05000000000000000000" pitchFamily="2" charset="2"/>
              <a:buChar char="v"/>
            </a:pPr>
            <a:r>
              <a:rPr lang="en-US" dirty="0"/>
              <a:t>These images belong to the 25 classes of English alphabet starting from A to Y (No class labels for Z because of gesture motions). The dataset on Kaggle is available in the CSV format where training data has 27455 rows and 785 columns. </a:t>
            </a:r>
          </a:p>
          <a:p>
            <a:pPr>
              <a:buFont typeface="Wingdings" panose="05000000000000000000" pitchFamily="2" charset="2"/>
              <a:buChar char="v"/>
            </a:pPr>
            <a:r>
              <a:rPr lang="en-US" dirty="0"/>
              <a:t>The first column of the dataset represents the class label of the image and the remaining 784 columns represent the 28 x 28 pixels. The same paradigm is followed by the test data set.</a:t>
            </a:r>
          </a:p>
          <a:p>
            <a:pPr>
              <a:buFont typeface="Wingdings" panose="05000000000000000000" pitchFamily="2" charset="2"/>
              <a:buChar char="v"/>
            </a:pPr>
            <a:r>
              <a:rPr lang="en-IN" dirty="0"/>
              <a:t>The data collected in the MNSIT data is varied by having the same signs made by different subjects in different backgrounds. Moreover, the images were also cropped in various ways; however, the desired hand region was left unchanged.</a:t>
            </a:r>
          </a:p>
          <a:p>
            <a:pPr>
              <a:buFont typeface="Wingdings" panose="05000000000000000000" pitchFamily="2" charset="2"/>
              <a:buChar char="v"/>
            </a:pPr>
            <a:r>
              <a:rPr lang="en-IN" dirty="0"/>
              <a:t>After exploring the dataset, as shown in figure “Distribution of  labels in the training set”, the data is observed to be evenly balanced across the values. </a:t>
            </a:r>
          </a:p>
          <a:p>
            <a:pPr>
              <a:buFont typeface="Wingdings" panose="05000000000000000000" pitchFamily="2" charset="2"/>
              <a:buChar char="v"/>
            </a:pPr>
            <a:r>
              <a:rPr lang="en-IN" dirty="0"/>
              <a:t>The wide variety of training sample values are evenly distributed, as can be seen from the visualization.</a:t>
            </a:r>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7618-9A51-FBC6-F340-C49929A3C42A}"/>
              </a:ext>
            </a:extLst>
          </p:cNvPr>
          <p:cNvSpPr>
            <a:spLocks noGrp="1"/>
          </p:cNvSpPr>
          <p:nvPr>
            <p:ph type="title"/>
          </p:nvPr>
        </p:nvSpPr>
        <p:spPr>
          <a:xfrm>
            <a:off x="6458" y="4197"/>
            <a:ext cx="6447501" cy="438150"/>
          </a:xfrm>
        </p:spPr>
        <p:txBody>
          <a:bodyPr/>
          <a:lstStyle/>
          <a:p>
            <a:r>
              <a:rPr lang="en-US" sz="2200" b="1" u="sng" dirty="0"/>
              <a:t>What exactly is a CNN?</a:t>
            </a:r>
            <a:endParaRPr lang="en-IN" sz="2200" b="1" u="sng" dirty="0"/>
          </a:p>
        </p:txBody>
      </p:sp>
      <p:sp>
        <p:nvSpPr>
          <p:cNvPr id="3" name="Content Placeholder 2">
            <a:extLst>
              <a:ext uri="{FF2B5EF4-FFF2-40B4-BE49-F238E27FC236}">
                <a16:creationId xmlns:a16="http://schemas.microsoft.com/office/drawing/2014/main" id="{AC6C23F8-8A52-CBBD-64AF-A4D50B619617}"/>
              </a:ext>
            </a:extLst>
          </p:cNvPr>
          <p:cNvSpPr>
            <a:spLocks noGrp="1"/>
          </p:cNvSpPr>
          <p:nvPr>
            <p:ph idx="1"/>
          </p:nvPr>
        </p:nvSpPr>
        <p:spPr>
          <a:xfrm>
            <a:off x="152400" y="442347"/>
            <a:ext cx="6447501" cy="1824603"/>
          </a:xfrm>
        </p:spPr>
        <p:txBody>
          <a:bodyPr>
            <a:normAutofit lnSpcReduction="10000"/>
          </a:bodyPr>
          <a:lstStyle/>
          <a:p>
            <a:pPr algn="l">
              <a:buFont typeface="Wingdings" panose="05000000000000000000" pitchFamily="2" charset="2"/>
              <a:buChar char="v"/>
            </a:pPr>
            <a:r>
              <a:rPr lang="en-US" dirty="0"/>
              <a:t>In deep learning, a convolutional neural network (CNN/</a:t>
            </a:r>
            <a:r>
              <a:rPr lang="en-US" dirty="0" err="1"/>
              <a:t>ConvNet</a:t>
            </a:r>
            <a:r>
              <a:rPr lang="en-US" dirty="0"/>
              <a:t>) is a class of deep neural networks, most commonly applied to analyze visual imagery. Now when we think of a neural network we think about matrix multiplications but that is not the case with </a:t>
            </a:r>
            <a:r>
              <a:rPr lang="en-US" dirty="0" err="1"/>
              <a:t>ConvNet</a:t>
            </a:r>
            <a:r>
              <a:rPr lang="en-US" dirty="0"/>
              <a:t>. </a:t>
            </a:r>
          </a:p>
          <a:p>
            <a:pPr algn="l">
              <a:buFont typeface="Wingdings" panose="05000000000000000000" pitchFamily="2" charset="2"/>
              <a:buChar char="v"/>
            </a:pPr>
            <a:r>
              <a:rPr lang="en-US" dirty="0"/>
              <a:t>It uses a special technique called Convolution. Now in mathematics convolution is a mathematical operation on two functions that produces a third function that expresses how the shape of one is modified by the other.</a:t>
            </a:r>
          </a:p>
          <a:p>
            <a:endParaRPr lang="en-IN" dirty="0"/>
          </a:p>
        </p:txBody>
      </p:sp>
      <p:pic>
        <p:nvPicPr>
          <p:cNvPr id="1028" name="Picture 4" descr="What exactly is a CNN?">
            <a:extLst>
              <a:ext uri="{FF2B5EF4-FFF2-40B4-BE49-F238E27FC236}">
                <a16:creationId xmlns:a16="http://schemas.microsoft.com/office/drawing/2014/main" id="{F5725AFA-A260-9436-593E-5248CBB18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 y="2190750"/>
            <a:ext cx="9144000" cy="23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4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DEFE96-1E8B-6FFE-325E-0A286FCA84D1}"/>
              </a:ext>
            </a:extLst>
          </p:cNvPr>
          <p:cNvPicPr>
            <a:picLocks noChangeAspect="1"/>
          </p:cNvPicPr>
          <p:nvPr/>
        </p:nvPicPr>
        <p:blipFill>
          <a:blip r:embed="rId2"/>
          <a:stretch>
            <a:fillRect/>
          </a:stretch>
        </p:blipFill>
        <p:spPr>
          <a:xfrm>
            <a:off x="304800" y="674500"/>
            <a:ext cx="8698523" cy="4038600"/>
          </a:xfrm>
          <a:prstGeom prst="rect">
            <a:avLst/>
          </a:prstGeom>
        </p:spPr>
      </p:pic>
      <p:sp>
        <p:nvSpPr>
          <p:cNvPr id="5" name="Title 1">
            <a:extLst>
              <a:ext uri="{FF2B5EF4-FFF2-40B4-BE49-F238E27FC236}">
                <a16:creationId xmlns:a16="http://schemas.microsoft.com/office/drawing/2014/main" id="{23F87D08-C947-5573-32FD-4E8B9D5D3726}"/>
              </a:ext>
            </a:extLst>
          </p:cNvPr>
          <p:cNvSpPr>
            <a:spLocks noGrp="1"/>
          </p:cNvSpPr>
          <p:nvPr>
            <p:ph type="title"/>
          </p:nvPr>
        </p:nvSpPr>
        <p:spPr>
          <a:xfrm>
            <a:off x="484584" y="339538"/>
            <a:ext cx="4011216" cy="632012"/>
          </a:xfrm>
        </p:spPr>
        <p:txBody>
          <a:bodyPr>
            <a:normAutofit fontScale="90000"/>
          </a:bodyPr>
          <a:lstStyle/>
          <a:p>
            <a:r>
              <a:rPr lang="en-US" b="1" u="sng" dirty="0"/>
              <a:t>Results and Future Work :</a:t>
            </a:r>
            <a:br>
              <a:rPr lang="en-IN" u="sng" dirty="0"/>
            </a:br>
            <a:endParaRPr lang="en-IN" u="sng" dirty="0"/>
          </a:p>
        </p:txBody>
      </p:sp>
    </p:spTree>
    <p:extLst>
      <p:ext uri="{BB962C8B-B14F-4D97-AF65-F5344CB8AC3E}">
        <p14:creationId xmlns:p14="http://schemas.microsoft.com/office/powerpoint/2010/main" val="397986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C14C1-1039-E19B-2174-93A89B390B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1" y="291693"/>
            <a:ext cx="4267200" cy="4132104"/>
          </a:xfrm>
          <a:prstGeom prst="rect">
            <a:avLst/>
          </a:prstGeom>
          <a:noFill/>
          <a:ln>
            <a:noFill/>
          </a:ln>
        </p:spPr>
      </p:pic>
      <p:pic>
        <p:nvPicPr>
          <p:cNvPr id="5" name="Picture 4">
            <a:extLst>
              <a:ext uri="{FF2B5EF4-FFF2-40B4-BE49-F238E27FC236}">
                <a16:creationId xmlns:a16="http://schemas.microsoft.com/office/drawing/2014/main" id="{8AA63F09-BAB5-E136-BA1A-E2C0070A6D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8801" y="291693"/>
            <a:ext cx="4633205" cy="4061847"/>
          </a:xfrm>
          <a:prstGeom prst="rect">
            <a:avLst/>
          </a:prstGeom>
          <a:noFill/>
          <a:ln>
            <a:noFill/>
          </a:ln>
        </p:spPr>
      </p:pic>
      <p:sp>
        <p:nvSpPr>
          <p:cNvPr id="6" name="TextBox 5">
            <a:extLst>
              <a:ext uri="{FF2B5EF4-FFF2-40B4-BE49-F238E27FC236}">
                <a16:creationId xmlns:a16="http://schemas.microsoft.com/office/drawing/2014/main" id="{3089EBC4-85EE-2196-22B2-014FC76AA2BD}"/>
              </a:ext>
            </a:extLst>
          </p:cNvPr>
          <p:cNvSpPr txBox="1"/>
          <p:nvPr/>
        </p:nvSpPr>
        <p:spPr>
          <a:xfrm>
            <a:off x="914400" y="4423797"/>
            <a:ext cx="1143000" cy="276999"/>
          </a:xfrm>
          <a:prstGeom prst="rect">
            <a:avLst/>
          </a:prstGeom>
          <a:noFill/>
        </p:spPr>
        <p:txBody>
          <a:bodyPr wrap="square" rtlCol="0">
            <a:spAutoFit/>
          </a:bodyPr>
          <a:lstStyle/>
          <a:p>
            <a:r>
              <a:rPr lang="en-IN" sz="1200" dirty="0"/>
              <a:t>LOSS PLOT</a:t>
            </a:r>
          </a:p>
        </p:txBody>
      </p:sp>
      <p:sp>
        <p:nvSpPr>
          <p:cNvPr id="7" name="TextBox 6">
            <a:extLst>
              <a:ext uri="{FF2B5EF4-FFF2-40B4-BE49-F238E27FC236}">
                <a16:creationId xmlns:a16="http://schemas.microsoft.com/office/drawing/2014/main" id="{0B9A550A-6B15-ABE0-9744-F4F62F729854}"/>
              </a:ext>
            </a:extLst>
          </p:cNvPr>
          <p:cNvSpPr txBox="1"/>
          <p:nvPr/>
        </p:nvSpPr>
        <p:spPr>
          <a:xfrm>
            <a:off x="5622402" y="4383096"/>
            <a:ext cx="1464197" cy="276999"/>
          </a:xfrm>
          <a:prstGeom prst="rect">
            <a:avLst/>
          </a:prstGeom>
          <a:noFill/>
        </p:spPr>
        <p:txBody>
          <a:bodyPr wrap="square" rtlCol="0">
            <a:spAutoFit/>
          </a:bodyPr>
          <a:lstStyle/>
          <a:p>
            <a:r>
              <a:rPr lang="en-IN" sz="1200" dirty="0"/>
              <a:t>ACCURACY PLOT</a:t>
            </a:r>
          </a:p>
        </p:txBody>
      </p:sp>
    </p:spTree>
    <p:extLst>
      <p:ext uri="{BB962C8B-B14F-4D97-AF65-F5344CB8AC3E}">
        <p14:creationId xmlns:p14="http://schemas.microsoft.com/office/powerpoint/2010/main" val="427092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19320-6B39-4F4E-BABA-5CC066731786}"/>
              </a:ext>
            </a:extLst>
          </p:cNvPr>
          <p:cNvSpPr>
            <a:spLocks noGrp="1"/>
          </p:cNvSpPr>
          <p:nvPr>
            <p:ph idx="1"/>
          </p:nvPr>
        </p:nvSpPr>
        <p:spPr>
          <a:xfrm>
            <a:off x="609600" y="819151"/>
            <a:ext cx="6927790" cy="3867150"/>
          </a:xfrm>
        </p:spPr>
        <p:txBody>
          <a:bodyPr>
            <a:normAutofit/>
          </a:bodyPr>
          <a:lstStyle/>
          <a:p>
            <a:pPr>
              <a:spcAft>
                <a:spcPts val="1800"/>
              </a:spcAft>
              <a:buFont typeface="Wingdings" panose="05000000000000000000" pitchFamily="2" charset="2"/>
              <a:buChar char="v"/>
            </a:pPr>
            <a:r>
              <a:rPr lang="en-IN" dirty="0"/>
              <a:t>The proposed CNN model has the ability to achieve an accuracy of 99.63% on the proposed test dataset. Initially, when only one convolutional layer is utilized and there was overfitting in the dataset. </a:t>
            </a:r>
          </a:p>
          <a:p>
            <a:pPr>
              <a:spcAft>
                <a:spcPts val="1800"/>
              </a:spcAft>
              <a:buFont typeface="Wingdings" panose="05000000000000000000" pitchFamily="2" charset="2"/>
              <a:buChar char="v"/>
            </a:pPr>
            <a:r>
              <a:rPr lang="en-IN" dirty="0"/>
              <a:t>To overcome this issue of overfitting, two more layers are added so that some parameters are dropped and still preserve the essential features of images. Moreover, the dropout layer, Batch Normalization, and data augmentation are also used to overcome the same and achieve a better performance of our network.</a:t>
            </a:r>
          </a:p>
          <a:p>
            <a:pPr>
              <a:buFont typeface="Wingdings" panose="05000000000000000000" pitchFamily="2" charset="2"/>
              <a:buChar char="v"/>
              <a:tabLst>
                <a:tab pos="752475" algn="l"/>
              </a:tabLst>
            </a:pPr>
            <a:r>
              <a:rPr lang="en-US" dirty="0"/>
              <a:t>The letters like ‘J’ and ‘Z’ were not included in the classification due to the hand movement. So, the video frames are required to classify them. </a:t>
            </a:r>
          </a:p>
          <a:p>
            <a:pPr>
              <a:buFont typeface="Wingdings" panose="05000000000000000000" pitchFamily="2" charset="2"/>
              <a:buChar char="v"/>
              <a:tabLst>
                <a:tab pos="752475" algn="l"/>
              </a:tabLst>
            </a:pPr>
            <a:r>
              <a:rPr lang="en-US" dirty="0"/>
              <a:t>The study may be carried out in the proposed work to accept the video frames and classify the letters like ‘J’ and ‘Z’ as well. Moreover, a large dataset of Sign Language is required as the available dataset is quite constrained and most of the researchers are carried out on the same by making it more difficult to compare the work of different researchers.</a:t>
            </a:r>
            <a:endParaRPr lang="en-IN" dirty="0"/>
          </a:p>
        </p:txBody>
      </p:sp>
    </p:spTree>
    <p:extLst>
      <p:ext uri="{BB962C8B-B14F-4D97-AF65-F5344CB8AC3E}">
        <p14:creationId xmlns:p14="http://schemas.microsoft.com/office/powerpoint/2010/main" val="89110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848" y="507209"/>
            <a:ext cx="7053542" cy="843821"/>
          </a:xfrm>
          <a:prstGeom prst="rect">
            <a:avLst/>
          </a:prstGeom>
        </p:spPr>
        <p:txBody>
          <a:bodyPr vert="horz" wrap="square" lIns="0" tIns="12700" rIns="0" bIns="0" rtlCol="0">
            <a:spAutoFit/>
          </a:bodyPr>
          <a:lstStyle/>
          <a:p>
            <a:pPr marL="12700">
              <a:spcBef>
                <a:spcPts val="100"/>
              </a:spcBef>
            </a:pPr>
            <a:r>
              <a:rPr lang="en-US" b="1" u="sng" dirty="0"/>
              <a:t>Contents</a:t>
            </a:r>
            <a:br>
              <a:rPr lang="en-IN" u="sng" dirty="0"/>
            </a:br>
            <a:endParaRPr u="sng" spc="30" dirty="0"/>
          </a:p>
        </p:txBody>
      </p:sp>
      <p:sp>
        <p:nvSpPr>
          <p:cNvPr id="6" name="Content Placeholder 5">
            <a:extLst>
              <a:ext uri="{FF2B5EF4-FFF2-40B4-BE49-F238E27FC236}">
                <a16:creationId xmlns:a16="http://schemas.microsoft.com/office/drawing/2014/main" id="{184F6C1A-C743-42B7-88C4-68619EAF8B84}"/>
              </a:ext>
            </a:extLst>
          </p:cNvPr>
          <p:cNvSpPr>
            <a:spLocks noGrp="1"/>
          </p:cNvSpPr>
          <p:nvPr>
            <p:ph idx="1"/>
          </p:nvPr>
        </p:nvSpPr>
        <p:spPr>
          <a:xfrm>
            <a:off x="483848" y="971550"/>
            <a:ext cx="6447501" cy="2910580"/>
          </a:xfrm>
        </p:spPr>
        <p:txBody>
          <a:bodyPr>
            <a:normAutofit/>
          </a:bodyPr>
          <a:lstStyle/>
          <a:p>
            <a:pPr>
              <a:buFont typeface="Wingdings" panose="05000000000000000000" pitchFamily="2" charset="2"/>
              <a:buChar char="v"/>
            </a:pPr>
            <a:r>
              <a:rPr lang="en-US" dirty="0"/>
              <a:t>Objective</a:t>
            </a:r>
            <a:endParaRPr lang="en-IN" dirty="0"/>
          </a:p>
          <a:p>
            <a:pPr>
              <a:buFont typeface="Wingdings" panose="05000000000000000000" pitchFamily="2" charset="2"/>
              <a:buChar char="v"/>
            </a:pPr>
            <a:r>
              <a:rPr lang="en-US" dirty="0"/>
              <a:t>Introduction</a:t>
            </a:r>
            <a:endParaRPr lang="en-IN" dirty="0"/>
          </a:p>
          <a:p>
            <a:pPr>
              <a:buFont typeface="Wingdings" panose="05000000000000000000" pitchFamily="2" charset="2"/>
              <a:buChar char="v"/>
            </a:pPr>
            <a:r>
              <a:rPr lang="en-US" dirty="0"/>
              <a:t>Literature Review</a:t>
            </a:r>
            <a:endParaRPr lang="en-IN" dirty="0"/>
          </a:p>
          <a:p>
            <a:pPr>
              <a:buFont typeface="Wingdings" panose="05000000000000000000" pitchFamily="2" charset="2"/>
              <a:buChar char="v"/>
            </a:pPr>
            <a:r>
              <a:rPr lang="en-US" dirty="0"/>
              <a:t>Challenges and Issues</a:t>
            </a:r>
            <a:endParaRPr lang="en-IN" dirty="0"/>
          </a:p>
          <a:p>
            <a:pPr>
              <a:buFont typeface="Wingdings" panose="05000000000000000000" pitchFamily="2" charset="2"/>
              <a:buChar char="v"/>
            </a:pPr>
            <a:r>
              <a:rPr lang="en-US" dirty="0"/>
              <a:t>Approach to the problem</a:t>
            </a:r>
            <a:endParaRPr lang="en-IN" dirty="0"/>
          </a:p>
          <a:p>
            <a:pPr>
              <a:buFont typeface="Wingdings" panose="05000000000000000000" pitchFamily="2" charset="2"/>
              <a:buChar char="v"/>
            </a:pPr>
            <a:r>
              <a:rPr lang="en-US" dirty="0"/>
              <a:t>Data Collection</a:t>
            </a:r>
            <a:endParaRPr lang="en-IN" dirty="0"/>
          </a:p>
          <a:p>
            <a:pPr>
              <a:buFont typeface="Wingdings" panose="05000000000000000000" pitchFamily="2" charset="2"/>
              <a:buChar char="v"/>
            </a:pPr>
            <a:r>
              <a:rPr lang="en-US" dirty="0"/>
              <a:t>Results</a:t>
            </a:r>
            <a:endParaRPr lang="en-IN" dirty="0"/>
          </a:p>
          <a:p>
            <a:pPr>
              <a:buFont typeface="Wingdings" panose="05000000000000000000" pitchFamily="2" charset="2"/>
              <a:buChar char="v"/>
            </a:pPr>
            <a:r>
              <a:rPr lang="en-US" dirty="0"/>
              <a:t>Conclusion</a:t>
            </a:r>
            <a:endParaRPr lang="en-IN" dirty="0"/>
          </a:p>
          <a:p>
            <a:pPr>
              <a:buFont typeface="Wingdings" panose="05000000000000000000" pitchFamily="2" charset="2"/>
              <a:buChar char="v"/>
            </a:pPr>
            <a:r>
              <a:rPr lang="en-US" dirty="0"/>
              <a:t>References</a:t>
            </a:r>
            <a:endParaRPr lang="en-IN" dirty="0"/>
          </a:p>
          <a:p>
            <a:endParaRPr lang="en-IN" dirty="0"/>
          </a:p>
          <a:p>
            <a:endParaRPr lang="en-IN" dirty="0"/>
          </a:p>
        </p:txBody>
      </p:sp>
      <p:sp>
        <p:nvSpPr>
          <p:cNvPr id="4" name="object 4"/>
          <p:cNvSpPr txBox="1"/>
          <p:nvPr/>
        </p:nvSpPr>
        <p:spPr>
          <a:xfrm>
            <a:off x="8477408" y="4739563"/>
            <a:ext cx="116839" cy="238760"/>
          </a:xfrm>
          <a:prstGeom prst="rect">
            <a:avLst/>
          </a:prstGeom>
        </p:spPr>
        <p:txBody>
          <a:bodyPr vert="horz" wrap="square" lIns="0" tIns="12700" rIns="0" bIns="0" rtlCol="0">
            <a:spAutoFit/>
          </a:bodyPr>
          <a:lstStyle/>
          <a:p>
            <a:pPr marL="12700">
              <a:lnSpc>
                <a:spcPct val="100000"/>
              </a:lnSpc>
              <a:spcBef>
                <a:spcPts val="100"/>
              </a:spcBef>
            </a:pPr>
            <a:r>
              <a:rPr sz="1400" b="1" spc="-65" dirty="0">
                <a:solidFill>
                  <a:srgbClr val="434343"/>
                </a:solidFill>
                <a:latin typeface="Arial"/>
                <a:cs typeface="Arial"/>
              </a:rPr>
              <a:t>2</a:t>
            </a:r>
            <a:endParaRPr sz="1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0375" y="1273762"/>
            <a:ext cx="8157209" cy="228268"/>
          </a:xfrm>
          <a:prstGeom prst="rect">
            <a:avLst/>
          </a:prstGeom>
        </p:spPr>
        <p:txBody>
          <a:bodyPr vert="horz" wrap="square" lIns="0" tIns="12700" rIns="0" bIns="0" rtlCol="0">
            <a:spAutoFit/>
          </a:bodyPr>
          <a:lstStyle/>
          <a:p>
            <a:pPr marR="67310" algn="r">
              <a:lnSpc>
                <a:spcPct val="100000"/>
              </a:lnSpc>
              <a:spcBef>
                <a:spcPts val="210"/>
              </a:spcBef>
            </a:pPr>
            <a:r>
              <a:rPr sz="1400" b="1" spc="-60" dirty="0">
                <a:solidFill>
                  <a:srgbClr val="434343"/>
                </a:solidFill>
                <a:latin typeface="Arial"/>
                <a:cs typeface="Arial"/>
              </a:rPr>
              <a:t>3</a:t>
            </a:r>
            <a:endParaRPr sz="1400" dirty="0">
              <a:latin typeface="Arial"/>
              <a:cs typeface="Arial"/>
            </a:endParaRPr>
          </a:p>
        </p:txBody>
      </p:sp>
      <p:sp>
        <p:nvSpPr>
          <p:cNvPr id="4" name="Title 3">
            <a:extLst>
              <a:ext uri="{FF2B5EF4-FFF2-40B4-BE49-F238E27FC236}">
                <a16:creationId xmlns:a16="http://schemas.microsoft.com/office/drawing/2014/main" id="{B09B5AAD-7C60-4A24-8C88-CA4F2B33FD63}"/>
              </a:ext>
            </a:extLst>
          </p:cNvPr>
          <p:cNvSpPr>
            <a:spLocks noGrp="1"/>
          </p:cNvSpPr>
          <p:nvPr>
            <p:ph type="title"/>
          </p:nvPr>
        </p:nvSpPr>
        <p:spPr/>
        <p:txBody>
          <a:bodyPr/>
          <a:lstStyle/>
          <a:p>
            <a:r>
              <a:rPr lang="en-US" b="1" u="sng" dirty="0"/>
              <a:t>Objective</a:t>
            </a:r>
            <a:br>
              <a:rPr lang="en-IN" dirty="0"/>
            </a:br>
            <a:endParaRPr lang="en-IN" dirty="0"/>
          </a:p>
        </p:txBody>
      </p:sp>
      <p:sp>
        <p:nvSpPr>
          <p:cNvPr id="5" name="Content Placeholder 4">
            <a:extLst>
              <a:ext uri="{FF2B5EF4-FFF2-40B4-BE49-F238E27FC236}">
                <a16:creationId xmlns:a16="http://schemas.microsoft.com/office/drawing/2014/main" id="{38612E99-3F36-4926-9374-450AF157166D}"/>
              </a:ext>
            </a:extLst>
          </p:cNvPr>
          <p:cNvSpPr>
            <a:spLocks noGrp="1"/>
          </p:cNvSpPr>
          <p:nvPr>
            <p:ph idx="1"/>
          </p:nvPr>
        </p:nvSpPr>
        <p:spPr>
          <a:xfrm>
            <a:off x="609600" y="1116460"/>
            <a:ext cx="6447501" cy="2910580"/>
          </a:xfrm>
        </p:spPr>
        <p:txBody>
          <a:bodyPr>
            <a:normAutofit/>
          </a:bodyPr>
          <a:lstStyle/>
          <a:p>
            <a:pPr>
              <a:lnSpc>
                <a:spcPct val="110000"/>
              </a:lnSpc>
              <a:buFont typeface="Wingdings" panose="05000000000000000000" pitchFamily="2" charset="2"/>
              <a:buChar char="v"/>
            </a:pPr>
            <a:r>
              <a:rPr lang="en-GB" dirty="0"/>
              <a:t>It becomes very difficult to converse with deaf and mute people, so we need a language structure to understand what they are trying to say. </a:t>
            </a:r>
          </a:p>
          <a:p>
            <a:pPr>
              <a:lnSpc>
                <a:spcPct val="110000"/>
              </a:lnSpc>
              <a:buFont typeface="Wingdings" panose="05000000000000000000" pitchFamily="2" charset="2"/>
              <a:buChar char="v"/>
            </a:pPr>
            <a:r>
              <a:rPr lang="en-GB" dirty="0"/>
              <a:t>Language is a barrier in between normal people and mute people. </a:t>
            </a:r>
          </a:p>
          <a:p>
            <a:pPr>
              <a:lnSpc>
                <a:spcPct val="110000"/>
              </a:lnSpc>
              <a:buFont typeface="Wingdings" panose="05000000000000000000" pitchFamily="2" charset="2"/>
              <a:buChar char="v"/>
            </a:pPr>
            <a:r>
              <a:rPr lang="en-GB" dirty="0"/>
              <a:t>Our aim is to create an interface that convert sign language to the text by which everyone can understand the sign language of the peoples who are unable to speak. </a:t>
            </a:r>
          </a:p>
          <a:p>
            <a:pPr>
              <a:buFont typeface="Wingdings" panose="05000000000000000000" pitchFamily="2" charset="2"/>
              <a:buChar char="v"/>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77408" y="4739563"/>
            <a:ext cx="118745" cy="238760"/>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434343"/>
                </a:solidFill>
                <a:latin typeface="Arial"/>
                <a:cs typeface="Arial"/>
              </a:rPr>
              <a:t>4</a:t>
            </a:r>
            <a:endParaRPr sz="1400" dirty="0">
              <a:latin typeface="Arial"/>
              <a:cs typeface="Arial"/>
            </a:endParaRPr>
          </a:p>
        </p:txBody>
      </p:sp>
      <p:sp>
        <p:nvSpPr>
          <p:cNvPr id="7" name="Title 6">
            <a:extLst>
              <a:ext uri="{FF2B5EF4-FFF2-40B4-BE49-F238E27FC236}">
                <a16:creationId xmlns:a16="http://schemas.microsoft.com/office/drawing/2014/main" id="{7DC59650-7214-4727-A4CF-FC1D632A9C7D}"/>
              </a:ext>
            </a:extLst>
          </p:cNvPr>
          <p:cNvSpPr>
            <a:spLocks noGrp="1"/>
          </p:cNvSpPr>
          <p:nvPr>
            <p:ph type="title"/>
          </p:nvPr>
        </p:nvSpPr>
        <p:spPr>
          <a:xfrm>
            <a:off x="228600" y="0"/>
            <a:ext cx="6447501" cy="990600"/>
          </a:xfrm>
        </p:spPr>
        <p:txBody>
          <a:bodyPr/>
          <a:lstStyle/>
          <a:p>
            <a:r>
              <a:rPr lang="en-US" b="1" u="sng" dirty="0"/>
              <a:t>Introduction</a:t>
            </a:r>
            <a:br>
              <a:rPr lang="en-IN" dirty="0"/>
            </a:br>
            <a:endParaRPr lang="en-IN" dirty="0"/>
          </a:p>
        </p:txBody>
      </p:sp>
      <p:sp>
        <p:nvSpPr>
          <p:cNvPr id="8" name="Content Placeholder 7">
            <a:extLst>
              <a:ext uri="{FF2B5EF4-FFF2-40B4-BE49-F238E27FC236}">
                <a16:creationId xmlns:a16="http://schemas.microsoft.com/office/drawing/2014/main" id="{A0C75422-B17A-47E3-B745-656328FFFB33}"/>
              </a:ext>
            </a:extLst>
          </p:cNvPr>
          <p:cNvSpPr>
            <a:spLocks noGrp="1"/>
          </p:cNvSpPr>
          <p:nvPr>
            <p:ph idx="1"/>
          </p:nvPr>
        </p:nvSpPr>
        <p:spPr>
          <a:xfrm>
            <a:off x="304800" y="495300"/>
            <a:ext cx="6858000" cy="2910580"/>
          </a:xfrm>
        </p:spPr>
        <p:txBody>
          <a:bodyPr>
            <a:normAutofit/>
          </a:bodyPr>
          <a:lstStyle/>
          <a:p>
            <a:pPr>
              <a:buFont typeface="Wingdings" panose="05000000000000000000" pitchFamily="2" charset="2"/>
              <a:buChar char="v"/>
            </a:pPr>
            <a:r>
              <a:rPr lang="en-US" dirty="0"/>
              <a:t>American sign language is a predominant sign language ​Since the only disability Dumb and Deaf people have is communication related and they cannot use spoken languages hence the only way for them to communicate is through sign language.</a:t>
            </a:r>
          </a:p>
          <a:p>
            <a:pPr>
              <a:buFont typeface="Wingdings" panose="05000000000000000000" pitchFamily="2" charset="2"/>
              <a:buChar char="v"/>
            </a:pPr>
            <a:r>
              <a:rPr lang="en-US" dirty="0"/>
              <a:t> Communication is the process of exchange of thoughts and messages in various ways such as speech, signals, behavior and visuals. </a:t>
            </a:r>
          </a:p>
          <a:p>
            <a:pPr>
              <a:buFont typeface="Wingdings" panose="05000000000000000000" pitchFamily="2" charset="2"/>
              <a:buChar char="v"/>
            </a:pPr>
            <a:r>
              <a:rPr lang="en-US" dirty="0"/>
              <a:t>Deaf and dumb(D&amp;M) people make use of their hands to express different gestures to express their ideas with other people. </a:t>
            </a:r>
          </a:p>
          <a:p>
            <a:pPr>
              <a:buFont typeface="Wingdings" panose="05000000000000000000" pitchFamily="2" charset="2"/>
              <a:buChar char="v"/>
            </a:pPr>
            <a:r>
              <a:rPr lang="en-US" dirty="0"/>
              <a:t>Sign language is a visual language and consists of 3 major components:</a:t>
            </a:r>
            <a:endParaRPr lang="en-IN" dirty="0"/>
          </a:p>
          <a:p>
            <a:pPr marL="0" indent="0">
              <a:buNone/>
            </a:pPr>
            <a:r>
              <a:rPr lang="en-IN" dirty="0"/>
              <a:t>        </a:t>
            </a:r>
          </a:p>
        </p:txBody>
      </p:sp>
      <p:pic>
        <p:nvPicPr>
          <p:cNvPr id="2" name="Picture 1">
            <a:extLst>
              <a:ext uri="{FF2B5EF4-FFF2-40B4-BE49-F238E27FC236}">
                <a16:creationId xmlns:a16="http://schemas.microsoft.com/office/drawing/2014/main" id="{BB9442A1-A82C-A8AF-54B3-86BDE416F32B}"/>
              </a:ext>
            </a:extLst>
          </p:cNvPr>
          <p:cNvPicPr/>
          <p:nvPr/>
        </p:nvPicPr>
        <p:blipFill rotWithShape="1">
          <a:blip r:embed="rId2">
            <a:extLst>
              <a:ext uri="{28A0092B-C50C-407E-A947-70E740481C1C}">
                <a14:useLocalDpi xmlns:a14="http://schemas.microsoft.com/office/drawing/2010/main" val="0"/>
              </a:ext>
            </a:extLst>
          </a:blip>
          <a:srcRect r="5170"/>
          <a:stretch/>
        </p:blipFill>
        <p:spPr bwMode="auto">
          <a:xfrm>
            <a:off x="408122" y="2571750"/>
            <a:ext cx="6858000" cy="23526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57657" y="2160194"/>
            <a:ext cx="49530" cy="16510"/>
          </a:xfrm>
          <a:custGeom>
            <a:avLst/>
            <a:gdLst/>
            <a:ahLst/>
            <a:cxnLst/>
            <a:rect l="l" t="t" r="r" b="b"/>
            <a:pathLst>
              <a:path w="49529" h="16510">
                <a:moveTo>
                  <a:pt x="49371" y="16001"/>
                </a:moveTo>
                <a:lnTo>
                  <a:pt x="0" y="16001"/>
                </a:lnTo>
                <a:lnTo>
                  <a:pt x="0" y="0"/>
                </a:lnTo>
                <a:lnTo>
                  <a:pt x="49371" y="0"/>
                </a:lnTo>
                <a:lnTo>
                  <a:pt x="49371" y="16001"/>
                </a:lnTo>
                <a:close/>
              </a:path>
            </a:pathLst>
          </a:custGeom>
          <a:solidFill>
            <a:srgbClr val="00C3B1"/>
          </a:solidFill>
        </p:spPr>
        <p:txBody>
          <a:bodyPr wrap="square" lIns="0" tIns="0" rIns="0" bIns="0" rtlCol="0"/>
          <a:lstStyle/>
          <a:p>
            <a:endParaRPr dirty="0"/>
          </a:p>
        </p:txBody>
      </p:sp>
      <p:sp>
        <p:nvSpPr>
          <p:cNvPr id="7" name="Content Placeholder 6">
            <a:extLst>
              <a:ext uri="{FF2B5EF4-FFF2-40B4-BE49-F238E27FC236}">
                <a16:creationId xmlns:a16="http://schemas.microsoft.com/office/drawing/2014/main" id="{AD4B46B4-4899-46A2-8DFD-752A1032A5BF}"/>
              </a:ext>
            </a:extLst>
          </p:cNvPr>
          <p:cNvSpPr>
            <a:spLocks noGrp="1"/>
          </p:cNvSpPr>
          <p:nvPr>
            <p:ph idx="1"/>
          </p:nvPr>
        </p:nvSpPr>
        <p:spPr>
          <a:xfrm>
            <a:off x="533400" y="361950"/>
            <a:ext cx="7924800" cy="4267200"/>
          </a:xfrm>
        </p:spPr>
        <p:txBody>
          <a:bodyPr/>
          <a:lstStyle/>
          <a:p>
            <a:pPr>
              <a:buFont typeface="Wingdings" panose="05000000000000000000" pitchFamily="2" charset="2"/>
              <a:buChar char="v"/>
            </a:pPr>
            <a:r>
              <a:rPr lang="en-US" dirty="0"/>
              <a:t>In our project we basically focus on producing a model which can recognize alphabets hand signs. The hand sign we aim to train are as given in the image below.</a:t>
            </a:r>
            <a:endParaRPr lang="en-IN" dirty="0"/>
          </a:p>
          <a:p>
            <a:pPr>
              <a:buFont typeface="Wingdings" panose="05000000000000000000" pitchFamily="2" charset="2"/>
              <a:buChar char="v"/>
            </a:pPr>
            <a:r>
              <a:rPr lang="en-IN" dirty="0"/>
              <a:t>          </a:t>
            </a:r>
          </a:p>
        </p:txBody>
      </p:sp>
      <p:pic>
        <p:nvPicPr>
          <p:cNvPr id="8" name="Picture 7">
            <a:extLst>
              <a:ext uri="{FF2B5EF4-FFF2-40B4-BE49-F238E27FC236}">
                <a16:creationId xmlns:a16="http://schemas.microsoft.com/office/drawing/2014/main" id="{757E51AC-BBFA-478D-9CFA-96E5296D62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09650"/>
            <a:ext cx="7315199" cy="2971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38FD71-511F-4065-8F91-228847639C49}"/>
              </a:ext>
            </a:extLst>
          </p:cNvPr>
          <p:cNvSpPr>
            <a:spLocks noGrp="1"/>
          </p:cNvSpPr>
          <p:nvPr>
            <p:ph type="title"/>
          </p:nvPr>
        </p:nvSpPr>
        <p:spPr>
          <a:xfrm>
            <a:off x="381000" y="57018"/>
            <a:ext cx="4087416" cy="708212"/>
          </a:xfrm>
        </p:spPr>
        <p:txBody>
          <a:bodyPr>
            <a:normAutofit fontScale="90000"/>
          </a:bodyPr>
          <a:lstStyle/>
          <a:p>
            <a:r>
              <a:rPr lang="en-US" b="1" u="sng" dirty="0"/>
              <a:t>Literature Review</a:t>
            </a:r>
            <a:br>
              <a:rPr lang="en-IN" u="sng" dirty="0"/>
            </a:br>
            <a:endParaRPr lang="en-IN" u="sng" dirty="0"/>
          </a:p>
        </p:txBody>
      </p:sp>
      <p:sp>
        <p:nvSpPr>
          <p:cNvPr id="8" name="Content Placeholder 7">
            <a:extLst>
              <a:ext uri="{FF2B5EF4-FFF2-40B4-BE49-F238E27FC236}">
                <a16:creationId xmlns:a16="http://schemas.microsoft.com/office/drawing/2014/main" id="{FD52B147-2CA2-4FE1-8EE5-A55E16AEC1A2}"/>
              </a:ext>
            </a:extLst>
          </p:cNvPr>
          <p:cNvSpPr>
            <a:spLocks noGrp="1"/>
          </p:cNvSpPr>
          <p:nvPr>
            <p:ph idx="1"/>
          </p:nvPr>
        </p:nvSpPr>
        <p:spPr>
          <a:xfrm>
            <a:off x="506016" y="463432"/>
            <a:ext cx="7924800" cy="4400550"/>
          </a:xfrm>
        </p:spPr>
        <p:txBody>
          <a:bodyPr>
            <a:normAutofit/>
          </a:bodyPr>
          <a:lstStyle/>
          <a:p>
            <a:pPr marL="0" indent="0">
              <a:buNone/>
            </a:pPr>
            <a:r>
              <a:rPr lang="en-US" dirty="0"/>
              <a:t>In recent years there have been great strides in building classifiers for image detection and recognition on various datasets using various machine learning algorithms. Deep learning, in particular, has shown improvement in accuracy on various datasets. </a:t>
            </a:r>
          </a:p>
          <a:p>
            <a:pPr marL="0" indent="0">
              <a:lnSpc>
                <a:spcPct val="120000"/>
              </a:lnSpc>
              <a:spcAft>
                <a:spcPts val="1800"/>
              </a:spcAft>
              <a:buNone/>
            </a:pPr>
            <a:r>
              <a:rPr lang="en-IN" dirty="0"/>
              <a:t>There has been various researches done in the area of recognition of hand gestures and after studying some of them it has been found that following are the basic steps to be followed in this process:-            </a:t>
            </a:r>
          </a:p>
          <a:p>
            <a:pPr marL="0" indent="0">
              <a:lnSpc>
                <a:spcPct val="120000"/>
              </a:lnSpc>
              <a:spcAft>
                <a:spcPts val="1800"/>
              </a:spcAft>
              <a:buNone/>
            </a:pPr>
            <a:r>
              <a:rPr lang="en-IN" b="1" dirty="0"/>
              <a:t>A. </a:t>
            </a:r>
            <a:r>
              <a:rPr lang="en-IN" b="1" u="sng" dirty="0"/>
              <a:t>Gathering Data :</a:t>
            </a:r>
            <a:r>
              <a:rPr lang="en-IN" dirty="0"/>
              <a:t> There are various ways to collect data. In this particular sign language 						    detection topic, mainly these two approaches to collect data can be used.</a:t>
            </a:r>
          </a:p>
          <a:p>
            <a:pPr marL="0" indent="0">
              <a:lnSpc>
                <a:spcPct val="120000"/>
              </a:lnSpc>
              <a:spcAft>
                <a:spcPts val="1800"/>
              </a:spcAft>
              <a:buNone/>
            </a:pPr>
            <a:r>
              <a:rPr lang="en-IN" b="1" dirty="0"/>
              <a:t>    1.</a:t>
            </a:r>
            <a:r>
              <a:rPr lang="en-IN" b="1" u="sng" dirty="0"/>
              <a:t>Using devices with sensors:</a:t>
            </a:r>
            <a:r>
              <a:rPr lang="en-IN" dirty="0"/>
              <a:t> In this approach electromagnetic devices with sensors can be      		used to collect data for example wearable gloves with sensors. These sensors take out the 		necessary information but this technique is quite costly.</a:t>
            </a:r>
          </a:p>
          <a:p>
            <a:pPr marL="0" indent="0">
              <a:lnSpc>
                <a:spcPct val="120000"/>
              </a:lnSpc>
              <a:spcAft>
                <a:spcPts val="1800"/>
              </a:spcAft>
              <a:buNone/>
            </a:pPr>
            <a:r>
              <a:rPr lang="en-IN" b="1" dirty="0"/>
              <a:t>      2.</a:t>
            </a:r>
            <a:r>
              <a:rPr lang="en-IN" b="1" u="sng" dirty="0"/>
              <a:t>Vision based: </a:t>
            </a:r>
            <a:r>
              <a:rPr lang="en-IN" dirty="0"/>
              <a:t>In this approach camera is used to collect images for the model. So, it gives us     		a plus point that no external device is used &amp; no extra expense made. 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DED38-25C3-1BA2-4588-4FA0EF5619BA}"/>
              </a:ext>
            </a:extLst>
          </p:cNvPr>
          <p:cNvSpPr>
            <a:spLocks noGrp="1"/>
          </p:cNvSpPr>
          <p:nvPr>
            <p:ph idx="1"/>
          </p:nvPr>
        </p:nvSpPr>
        <p:spPr>
          <a:xfrm>
            <a:off x="609600" y="209550"/>
            <a:ext cx="7924800" cy="4800600"/>
          </a:xfrm>
        </p:spPr>
        <p:txBody>
          <a:bodyPr>
            <a:normAutofit/>
          </a:bodyPr>
          <a:lstStyle/>
          <a:p>
            <a:pPr marL="0" indent="0">
              <a:lnSpc>
                <a:spcPct val="107000"/>
              </a:lnSpc>
              <a:spcBef>
                <a:spcPts val="200"/>
              </a:spcBef>
              <a:spcAft>
                <a:spcPts val="600"/>
              </a:spcAft>
              <a:buNone/>
            </a:pPr>
            <a:r>
              <a:rPr lang="en-IN" dirty="0"/>
              <a:t>B. </a:t>
            </a:r>
            <a:r>
              <a:rPr lang="en-IN" b="1" u="sng" dirty="0"/>
              <a:t>Pre-processing Gathered Data &amp; Feature Extraction</a:t>
            </a:r>
          </a:p>
          <a:p>
            <a:pPr>
              <a:spcAft>
                <a:spcPts val="1800"/>
              </a:spcAft>
              <a:buFont typeface="Wingdings" panose="05000000000000000000" pitchFamily="2" charset="2"/>
              <a:buChar char="v"/>
            </a:pPr>
            <a:r>
              <a:rPr lang="en-IN" dirty="0"/>
              <a:t>Pre-processing of data means converting raw data into usable form so that it can be fed to the model for training. Features are nothing but patterns present in your data that helps in extraction necessary information for further model training process. </a:t>
            </a:r>
          </a:p>
          <a:p>
            <a:pPr>
              <a:spcAft>
                <a:spcPts val="1800"/>
              </a:spcAft>
              <a:buFont typeface="Wingdings" panose="05000000000000000000" pitchFamily="2" charset="2"/>
              <a:buChar char="v"/>
            </a:pPr>
            <a:r>
              <a:rPr lang="en-IN" dirty="0"/>
              <a:t>It removes unnecessary data hence simplify your data. For data collected from gloves, we don't need to do much thing as it already gives precise results. But for vision based approach pre-processing becomes crucial. </a:t>
            </a:r>
          </a:p>
          <a:p>
            <a:pPr marL="0" indent="0">
              <a:spcAft>
                <a:spcPts val="1800"/>
              </a:spcAft>
              <a:buNone/>
            </a:pPr>
            <a:r>
              <a:rPr lang="en-IN" b="1" u="sng" dirty="0"/>
              <a:t>C. Classifying Gestures</a:t>
            </a:r>
          </a:p>
          <a:p>
            <a:pPr>
              <a:spcAft>
                <a:spcPts val="1800"/>
              </a:spcAft>
              <a:buFont typeface="Wingdings" panose="05000000000000000000" pitchFamily="2" charset="2"/>
              <a:buChar char="v"/>
            </a:pPr>
            <a:r>
              <a:rPr lang="en-IN" dirty="0"/>
              <a:t>Various techniques like Hidden Markov Model , Naïve bayes Classifier , Convolution Neural network etc can be used in classification of gestures.</a:t>
            </a:r>
          </a:p>
          <a:p>
            <a:endParaRPr lang="en-IN" dirty="0"/>
          </a:p>
        </p:txBody>
      </p:sp>
    </p:spTree>
    <p:extLst>
      <p:ext uri="{BB962C8B-B14F-4D97-AF65-F5344CB8AC3E}">
        <p14:creationId xmlns:p14="http://schemas.microsoft.com/office/powerpoint/2010/main" val="358820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372600" cy="569595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p:spPr>
        <p:txBody>
          <a:bodyPr wrap="square" lIns="0" tIns="0" rIns="0" bIns="0" rtlCol="0"/>
          <a:lstStyle/>
          <a:p>
            <a:endParaRPr dirty="0"/>
          </a:p>
        </p:txBody>
      </p:sp>
      <p:grpSp>
        <p:nvGrpSpPr>
          <p:cNvPr id="3" name="object 3"/>
          <p:cNvGrpSpPr/>
          <p:nvPr/>
        </p:nvGrpSpPr>
        <p:grpSpPr>
          <a:xfrm>
            <a:off x="-4762" y="4533998"/>
            <a:ext cx="1816100" cy="614680"/>
            <a:chOff x="-4762" y="4533998"/>
            <a:chExt cx="1816100" cy="614680"/>
          </a:xfrm>
        </p:grpSpPr>
        <p:sp>
          <p:nvSpPr>
            <p:cNvPr id="4" name="object 4"/>
            <p:cNvSpPr/>
            <p:nvPr/>
          </p:nvSpPr>
          <p:spPr>
            <a:xfrm>
              <a:off x="537952" y="4833311"/>
              <a:ext cx="1165860" cy="310515"/>
            </a:xfrm>
            <a:custGeom>
              <a:avLst/>
              <a:gdLst/>
              <a:ahLst/>
              <a:cxnLst/>
              <a:rect l="l" t="t" r="r" b="b"/>
              <a:pathLst>
                <a:path w="1165860" h="310514">
                  <a:moveTo>
                    <a:pt x="31373" y="310188"/>
                  </a:moveTo>
                  <a:lnTo>
                    <a:pt x="0" y="310188"/>
                  </a:lnTo>
                  <a:lnTo>
                    <a:pt x="310188" y="0"/>
                  </a:lnTo>
                  <a:lnTo>
                    <a:pt x="1165696" y="0"/>
                  </a:lnTo>
                  <a:lnTo>
                    <a:pt x="1165696" y="21481"/>
                  </a:lnTo>
                  <a:lnTo>
                    <a:pt x="319272" y="21481"/>
                  </a:lnTo>
                  <a:lnTo>
                    <a:pt x="31373" y="310188"/>
                  </a:lnTo>
                  <a:close/>
                </a:path>
              </a:pathLst>
            </a:custGeom>
            <a:solidFill>
              <a:srgbClr val="0152B1"/>
            </a:solidFill>
          </p:spPr>
          <p:txBody>
            <a:bodyPr wrap="square" lIns="0" tIns="0" rIns="0" bIns="0" rtlCol="0"/>
            <a:lstStyle/>
            <a:p>
              <a:endParaRPr dirty="0"/>
            </a:p>
          </p:txBody>
        </p:sp>
        <p:sp>
          <p:nvSpPr>
            <p:cNvPr id="5" name="object 5"/>
            <p:cNvSpPr/>
            <p:nvPr/>
          </p:nvSpPr>
          <p:spPr>
            <a:xfrm>
              <a:off x="537952" y="4833311"/>
              <a:ext cx="1165860" cy="310515"/>
            </a:xfrm>
            <a:custGeom>
              <a:avLst/>
              <a:gdLst/>
              <a:ahLst/>
              <a:cxnLst/>
              <a:rect l="l" t="t" r="r" b="b"/>
              <a:pathLst>
                <a:path w="1165860" h="310514">
                  <a:moveTo>
                    <a:pt x="31373" y="310188"/>
                  </a:moveTo>
                  <a:lnTo>
                    <a:pt x="319272" y="21481"/>
                  </a:lnTo>
                  <a:lnTo>
                    <a:pt x="1165696" y="21481"/>
                  </a:lnTo>
                  <a:lnTo>
                    <a:pt x="1165696" y="0"/>
                  </a:lnTo>
                  <a:lnTo>
                    <a:pt x="310188" y="0"/>
                  </a:lnTo>
                  <a:lnTo>
                    <a:pt x="0" y="310188"/>
                  </a:lnTo>
                </a:path>
              </a:pathLst>
            </a:custGeom>
            <a:ln w="9524">
              <a:solidFill>
                <a:srgbClr val="0152B1"/>
              </a:solidFill>
            </a:ln>
          </p:spPr>
          <p:txBody>
            <a:bodyPr wrap="square" lIns="0" tIns="0" rIns="0" bIns="0" rtlCol="0"/>
            <a:lstStyle/>
            <a:p>
              <a:endParaRPr dirty="0"/>
            </a:p>
          </p:txBody>
        </p:sp>
        <p:pic>
          <p:nvPicPr>
            <p:cNvPr id="6" name="object 6"/>
            <p:cNvPicPr/>
            <p:nvPr/>
          </p:nvPicPr>
          <p:blipFill>
            <a:blip r:embed="rId2" cstate="print"/>
            <a:stretch>
              <a:fillRect/>
            </a:stretch>
          </p:blipFill>
          <p:spPr>
            <a:xfrm>
              <a:off x="1681804" y="4771423"/>
              <a:ext cx="129382" cy="129379"/>
            </a:xfrm>
            <a:prstGeom prst="rect">
              <a:avLst/>
            </a:prstGeom>
          </p:spPr>
        </p:pic>
        <p:sp>
          <p:nvSpPr>
            <p:cNvPr id="7" name="object 7"/>
            <p:cNvSpPr/>
            <p:nvPr/>
          </p:nvSpPr>
          <p:spPr>
            <a:xfrm>
              <a:off x="0" y="4595887"/>
              <a:ext cx="1402080" cy="426084"/>
            </a:xfrm>
            <a:custGeom>
              <a:avLst/>
              <a:gdLst/>
              <a:ahLst/>
              <a:cxnLst/>
              <a:rect l="l" t="t" r="r" b="b"/>
              <a:pathLst>
                <a:path w="1402080" h="426085">
                  <a:moveTo>
                    <a:pt x="150508" y="425501"/>
                  </a:moveTo>
                  <a:lnTo>
                    <a:pt x="0" y="425501"/>
                  </a:lnTo>
                  <a:lnTo>
                    <a:pt x="0" y="402865"/>
                  </a:lnTo>
                  <a:lnTo>
                    <a:pt x="143732" y="402865"/>
                  </a:lnTo>
                  <a:lnTo>
                    <a:pt x="145966" y="400594"/>
                  </a:lnTo>
                  <a:lnTo>
                    <a:pt x="546561" y="0"/>
                  </a:lnTo>
                  <a:lnTo>
                    <a:pt x="1402069" y="0"/>
                  </a:lnTo>
                  <a:lnTo>
                    <a:pt x="1402069" y="21481"/>
                  </a:lnTo>
                  <a:lnTo>
                    <a:pt x="555645" y="21481"/>
                  </a:lnTo>
                  <a:lnTo>
                    <a:pt x="157284" y="420959"/>
                  </a:lnTo>
                  <a:lnTo>
                    <a:pt x="156167" y="422113"/>
                  </a:lnTo>
                  <a:lnTo>
                    <a:pt x="155050" y="423230"/>
                  </a:lnTo>
                  <a:lnTo>
                    <a:pt x="152779" y="424347"/>
                  </a:lnTo>
                  <a:lnTo>
                    <a:pt x="150508" y="425501"/>
                  </a:lnTo>
                  <a:close/>
                </a:path>
              </a:pathLst>
            </a:custGeom>
            <a:solidFill>
              <a:srgbClr val="FFFFFF"/>
            </a:solidFill>
          </p:spPr>
          <p:txBody>
            <a:bodyPr wrap="square" lIns="0" tIns="0" rIns="0" bIns="0" rtlCol="0"/>
            <a:lstStyle/>
            <a:p>
              <a:endParaRPr dirty="0"/>
            </a:p>
          </p:txBody>
        </p:sp>
        <p:sp>
          <p:nvSpPr>
            <p:cNvPr id="8" name="object 8"/>
            <p:cNvSpPr/>
            <p:nvPr/>
          </p:nvSpPr>
          <p:spPr>
            <a:xfrm>
              <a:off x="0" y="4595887"/>
              <a:ext cx="1402080" cy="426084"/>
            </a:xfrm>
            <a:custGeom>
              <a:avLst/>
              <a:gdLst/>
              <a:ahLst/>
              <a:cxnLst/>
              <a:rect l="l" t="t" r="r" b="b"/>
              <a:pathLst>
                <a:path w="1402080" h="426085">
                  <a:moveTo>
                    <a:pt x="0" y="425501"/>
                  </a:moveTo>
                  <a:lnTo>
                    <a:pt x="150508" y="425501"/>
                  </a:lnTo>
                  <a:lnTo>
                    <a:pt x="152779" y="424347"/>
                  </a:lnTo>
                  <a:lnTo>
                    <a:pt x="155050" y="423230"/>
                  </a:lnTo>
                  <a:lnTo>
                    <a:pt x="156167" y="422113"/>
                  </a:lnTo>
                  <a:lnTo>
                    <a:pt x="157284" y="420959"/>
                  </a:lnTo>
                  <a:lnTo>
                    <a:pt x="555645" y="21481"/>
                  </a:lnTo>
                  <a:lnTo>
                    <a:pt x="1402069" y="21481"/>
                  </a:lnTo>
                  <a:lnTo>
                    <a:pt x="1402069" y="0"/>
                  </a:lnTo>
                  <a:lnTo>
                    <a:pt x="546561" y="0"/>
                  </a:lnTo>
                  <a:lnTo>
                    <a:pt x="145966" y="400594"/>
                  </a:lnTo>
                  <a:lnTo>
                    <a:pt x="143732" y="402865"/>
                  </a:lnTo>
                  <a:lnTo>
                    <a:pt x="0" y="402865"/>
                  </a:lnTo>
                </a:path>
              </a:pathLst>
            </a:custGeom>
            <a:ln w="9524">
              <a:solidFill>
                <a:srgbClr val="FFFFFF"/>
              </a:solidFill>
            </a:ln>
          </p:spPr>
          <p:txBody>
            <a:bodyPr wrap="square" lIns="0" tIns="0" rIns="0" bIns="0" rtlCol="0"/>
            <a:lstStyle/>
            <a:p>
              <a:endParaRPr dirty="0"/>
            </a:p>
          </p:txBody>
        </p:sp>
        <p:pic>
          <p:nvPicPr>
            <p:cNvPr id="9" name="object 9"/>
            <p:cNvPicPr/>
            <p:nvPr/>
          </p:nvPicPr>
          <p:blipFill>
            <a:blip r:embed="rId3" cstate="print"/>
            <a:stretch>
              <a:fillRect/>
            </a:stretch>
          </p:blipFill>
          <p:spPr>
            <a:xfrm>
              <a:off x="1380225" y="4533998"/>
              <a:ext cx="129382" cy="129379"/>
            </a:xfrm>
            <a:prstGeom prst="rect">
              <a:avLst/>
            </a:prstGeom>
          </p:spPr>
        </p:pic>
      </p:grpSp>
      <p:grpSp>
        <p:nvGrpSpPr>
          <p:cNvPr id="10" name="object 10"/>
          <p:cNvGrpSpPr/>
          <p:nvPr/>
        </p:nvGrpSpPr>
        <p:grpSpPr>
          <a:xfrm>
            <a:off x="72747" y="0"/>
            <a:ext cx="708025" cy="1394460"/>
            <a:chOff x="72747" y="0"/>
            <a:chExt cx="708025" cy="1394460"/>
          </a:xfrm>
        </p:grpSpPr>
        <p:sp>
          <p:nvSpPr>
            <p:cNvPr id="11" name="object 11"/>
            <p:cNvSpPr/>
            <p:nvPr/>
          </p:nvSpPr>
          <p:spPr>
            <a:xfrm>
              <a:off x="283349" y="0"/>
              <a:ext cx="427355" cy="911860"/>
            </a:xfrm>
            <a:custGeom>
              <a:avLst/>
              <a:gdLst/>
              <a:ahLst/>
              <a:cxnLst/>
              <a:rect l="l" t="t" r="r" b="b"/>
              <a:pathLst>
                <a:path w="427355" h="911860">
                  <a:moveTo>
                    <a:pt x="427074" y="911640"/>
                  </a:moveTo>
                  <a:lnTo>
                    <a:pt x="427074" y="541565"/>
                  </a:lnTo>
                  <a:lnTo>
                    <a:pt x="0" y="541565"/>
                  </a:lnTo>
                  <a:lnTo>
                    <a:pt x="0" y="0"/>
                  </a:lnTo>
                </a:path>
              </a:pathLst>
            </a:custGeom>
            <a:ln w="28574">
              <a:solidFill>
                <a:srgbClr val="FFFFFF"/>
              </a:solidFill>
            </a:ln>
          </p:spPr>
          <p:txBody>
            <a:bodyPr wrap="square" lIns="0" tIns="0" rIns="0" bIns="0" rtlCol="0"/>
            <a:lstStyle/>
            <a:p>
              <a:endParaRPr dirty="0"/>
            </a:p>
          </p:txBody>
        </p:sp>
        <p:pic>
          <p:nvPicPr>
            <p:cNvPr id="12" name="object 12"/>
            <p:cNvPicPr/>
            <p:nvPr/>
          </p:nvPicPr>
          <p:blipFill>
            <a:blip r:embed="rId4" cstate="print"/>
            <a:stretch>
              <a:fillRect/>
            </a:stretch>
          </p:blipFill>
          <p:spPr>
            <a:xfrm>
              <a:off x="650782" y="898102"/>
              <a:ext cx="129404" cy="129065"/>
            </a:xfrm>
            <a:prstGeom prst="rect">
              <a:avLst/>
            </a:prstGeom>
          </p:spPr>
        </p:pic>
        <p:sp>
          <p:nvSpPr>
            <p:cNvPr id="13" name="object 13"/>
            <p:cNvSpPr/>
            <p:nvPr/>
          </p:nvSpPr>
          <p:spPr>
            <a:xfrm>
              <a:off x="87034" y="0"/>
              <a:ext cx="427355" cy="1264920"/>
            </a:xfrm>
            <a:custGeom>
              <a:avLst/>
              <a:gdLst/>
              <a:ahLst/>
              <a:cxnLst/>
              <a:rect l="l" t="t" r="r" b="b"/>
              <a:pathLst>
                <a:path w="427355" h="1264920">
                  <a:moveTo>
                    <a:pt x="427074" y="1264540"/>
                  </a:moveTo>
                  <a:lnTo>
                    <a:pt x="427074" y="894465"/>
                  </a:lnTo>
                  <a:lnTo>
                    <a:pt x="0" y="894465"/>
                  </a:lnTo>
                  <a:lnTo>
                    <a:pt x="0" y="0"/>
                  </a:lnTo>
                </a:path>
              </a:pathLst>
            </a:custGeom>
            <a:ln w="28574">
              <a:solidFill>
                <a:srgbClr val="F4DE34"/>
              </a:solidFill>
            </a:ln>
          </p:spPr>
          <p:txBody>
            <a:bodyPr wrap="square" lIns="0" tIns="0" rIns="0" bIns="0" rtlCol="0"/>
            <a:lstStyle/>
            <a:p>
              <a:endParaRPr dirty="0"/>
            </a:p>
          </p:txBody>
        </p:sp>
        <p:pic>
          <p:nvPicPr>
            <p:cNvPr id="14" name="object 14"/>
            <p:cNvPicPr/>
            <p:nvPr/>
          </p:nvPicPr>
          <p:blipFill>
            <a:blip r:embed="rId5" cstate="print"/>
            <a:stretch>
              <a:fillRect/>
            </a:stretch>
          </p:blipFill>
          <p:spPr>
            <a:xfrm>
              <a:off x="454467" y="1251002"/>
              <a:ext cx="129404" cy="129065"/>
            </a:xfrm>
            <a:prstGeom prst="rect">
              <a:avLst/>
            </a:prstGeom>
          </p:spPr>
        </p:pic>
      </p:grpSp>
      <p:grpSp>
        <p:nvGrpSpPr>
          <p:cNvPr id="15" name="object 15"/>
          <p:cNvGrpSpPr/>
          <p:nvPr/>
        </p:nvGrpSpPr>
        <p:grpSpPr>
          <a:xfrm>
            <a:off x="8363371" y="0"/>
            <a:ext cx="708025" cy="1386205"/>
            <a:chOff x="8363371" y="0"/>
            <a:chExt cx="708025" cy="1386205"/>
          </a:xfrm>
        </p:grpSpPr>
        <p:sp>
          <p:nvSpPr>
            <p:cNvPr id="16" name="object 16"/>
            <p:cNvSpPr/>
            <p:nvPr/>
          </p:nvSpPr>
          <p:spPr>
            <a:xfrm>
              <a:off x="8433134" y="0"/>
              <a:ext cx="427355" cy="902969"/>
            </a:xfrm>
            <a:custGeom>
              <a:avLst/>
              <a:gdLst/>
              <a:ahLst/>
              <a:cxnLst/>
              <a:rect l="l" t="t" r="r" b="b"/>
              <a:pathLst>
                <a:path w="427354" h="902969">
                  <a:moveTo>
                    <a:pt x="0" y="902922"/>
                  </a:moveTo>
                  <a:lnTo>
                    <a:pt x="0" y="532847"/>
                  </a:lnTo>
                  <a:lnTo>
                    <a:pt x="427074" y="532847"/>
                  </a:lnTo>
                  <a:lnTo>
                    <a:pt x="427074" y="0"/>
                  </a:lnTo>
                </a:path>
              </a:pathLst>
            </a:custGeom>
            <a:ln w="28574">
              <a:solidFill>
                <a:srgbClr val="FFFFFF"/>
              </a:solidFill>
            </a:ln>
          </p:spPr>
          <p:txBody>
            <a:bodyPr wrap="square" lIns="0" tIns="0" rIns="0" bIns="0" rtlCol="0"/>
            <a:lstStyle/>
            <a:p>
              <a:endParaRPr dirty="0"/>
            </a:p>
          </p:txBody>
        </p:sp>
        <p:pic>
          <p:nvPicPr>
            <p:cNvPr id="17" name="object 17"/>
            <p:cNvPicPr/>
            <p:nvPr/>
          </p:nvPicPr>
          <p:blipFill>
            <a:blip r:embed="rId6" cstate="print"/>
            <a:stretch>
              <a:fillRect/>
            </a:stretch>
          </p:blipFill>
          <p:spPr>
            <a:xfrm>
              <a:off x="8363371" y="889385"/>
              <a:ext cx="129404" cy="129065"/>
            </a:xfrm>
            <a:prstGeom prst="rect">
              <a:avLst/>
            </a:prstGeom>
          </p:spPr>
        </p:pic>
        <p:sp>
          <p:nvSpPr>
            <p:cNvPr id="18" name="object 18"/>
            <p:cNvSpPr/>
            <p:nvPr/>
          </p:nvSpPr>
          <p:spPr>
            <a:xfrm>
              <a:off x="8629448" y="0"/>
              <a:ext cx="427355" cy="1256030"/>
            </a:xfrm>
            <a:custGeom>
              <a:avLst/>
              <a:gdLst/>
              <a:ahLst/>
              <a:cxnLst/>
              <a:rect l="l" t="t" r="r" b="b"/>
              <a:pathLst>
                <a:path w="427354" h="1256030">
                  <a:moveTo>
                    <a:pt x="0" y="1255822"/>
                  </a:moveTo>
                  <a:lnTo>
                    <a:pt x="0" y="885747"/>
                  </a:lnTo>
                  <a:lnTo>
                    <a:pt x="427074" y="885747"/>
                  </a:lnTo>
                  <a:lnTo>
                    <a:pt x="427074" y="0"/>
                  </a:lnTo>
                </a:path>
              </a:pathLst>
            </a:custGeom>
            <a:ln w="28574">
              <a:solidFill>
                <a:srgbClr val="F4DE34"/>
              </a:solidFill>
            </a:ln>
          </p:spPr>
          <p:txBody>
            <a:bodyPr wrap="square" lIns="0" tIns="0" rIns="0" bIns="0" rtlCol="0"/>
            <a:lstStyle/>
            <a:p>
              <a:endParaRPr dirty="0"/>
            </a:p>
          </p:txBody>
        </p:sp>
        <p:pic>
          <p:nvPicPr>
            <p:cNvPr id="19" name="object 19"/>
            <p:cNvPicPr/>
            <p:nvPr/>
          </p:nvPicPr>
          <p:blipFill>
            <a:blip r:embed="rId7" cstate="print"/>
            <a:stretch>
              <a:fillRect/>
            </a:stretch>
          </p:blipFill>
          <p:spPr>
            <a:xfrm>
              <a:off x="8559685" y="1242285"/>
              <a:ext cx="129404" cy="129065"/>
            </a:xfrm>
            <a:prstGeom prst="rect">
              <a:avLst/>
            </a:prstGeom>
          </p:spPr>
        </p:pic>
      </p:grpSp>
      <p:sp>
        <p:nvSpPr>
          <p:cNvPr id="22" name="Title 21">
            <a:extLst>
              <a:ext uri="{FF2B5EF4-FFF2-40B4-BE49-F238E27FC236}">
                <a16:creationId xmlns:a16="http://schemas.microsoft.com/office/drawing/2014/main" id="{165520F8-5994-4E51-A0AB-E679BBABA506}"/>
              </a:ext>
            </a:extLst>
          </p:cNvPr>
          <p:cNvSpPr>
            <a:spLocks noGrp="1"/>
          </p:cNvSpPr>
          <p:nvPr>
            <p:ph type="title"/>
          </p:nvPr>
        </p:nvSpPr>
        <p:spPr>
          <a:xfrm>
            <a:off x="484584" y="339538"/>
            <a:ext cx="4392216" cy="547078"/>
          </a:xfrm>
        </p:spPr>
        <p:txBody>
          <a:bodyPr>
            <a:normAutofit fontScale="90000"/>
          </a:bodyPr>
          <a:lstStyle/>
          <a:p>
            <a:r>
              <a:rPr lang="en-US" sz="2400" b="1" u="sng" dirty="0"/>
              <a:t>CHALLENGES AND ISSUES</a:t>
            </a:r>
            <a:r>
              <a:rPr lang="en-US" b="1" u="sng" dirty="0"/>
              <a:t>:</a:t>
            </a:r>
            <a:br>
              <a:rPr lang="en-IN" u="sng" dirty="0"/>
            </a:br>
            <a:endParaRPr lang="en-IN" u="sng" dirty="0"/>
          </a:p>
        </p:txBody>
      </p:sp>
      <p:sp>
        <p:nvSpPr>
          <p:cNvPr id="23" name="Content Placeholder 22">
            <a:extLst>
              <a:ext uri="{FF2B5EF4-FFF2-40B4-BE49-F238E27FC236}">
                <a16:creationId xmlns:a16="http://schemas.microsoft.com/office/drawing/2014/main" id="{077A6F08-C80C-4651-90AE-158D74F432D2}"/>
              </a:ext>
            </a:extLst>
          </p:cNvPr>
          <p:cNvSpPr>
            <a:spLocks noGrp="1"/>
          </p:cNvSpPr>
          <p:nvPr>
            <p:ph idx="1"/>
          </p:nvPr>
        </p:nvSpPr>
        <p:spPr>
          <a:xfrm>
            <a:off x="385273" y="827797"/>
            <a:ext cx="8602054" cy="3965421"/>
          </a:xfrm>
        </p:spPr>
        <p:txBody>
          <a:bodyPr>
            <a:normAutofit/>
          </a:bodyPr>
          <a:lstStyle/>
          <a:p>
            <a:pPr>
              <a:buFont typeface="Wingdings" panose="05000000000000000000" pitchFamily="2" charset="2"/>
              <a:buChar char="v"/>
            </a:pPr>
            <a:r>
              <a:rPr lang="en-US" dirty="0"/>
              <a:t>There were many challenges faced by us during the project. The very first issue we faced was of selecting the right image classifier algorithm as there are many like KNN, Naive Bayes classifier, etc. . As we are working with images we need more accuracy to predict the images</a:t>
            </a:r>
            <a:endParaRPr lang="en-IN" dirty="0"/>
          </a:p>
          <a:p>
            <a:pPr>
              <a:buFont typeface="Wingdings" panose="05000000000000000000" pitchFamily="2" charset="2"/>
              <a:buChar char="v"/>
            </a:pPr>
            <a:r>
              <a:rPr lang="en-US" dirty="0"/>
              <a:t>The second issue was with the accuracy which is not up to the mark as we were expected.</a:t>
            </a:r>
            <a:endParaRPr lang="en-IN" dirty="0"/>
          </a:p>
          <a:p>
            <a:pPr>
              <a:buFont typeface="Wingdings" panose="05000000000000000000" pitchFamily="2" charset="2"/>
              <a:buChar char="v"/>
            </a:pPr>
            <a:r>
              <a:rPr lang="en-US" dirty="0"/>
              <a:t>At last after saving the high accuracy model we tested on the real world data (hand signs) using OpenCV and found that the accuracy was very low.</a:t>
            </a:r>
          </a:p>
          <a:p>
            <a:pPr>
              <a:buFont typeface="Wingdings" panose="05000000000000000000" pitchFamily="2" charset="2"/>
              <a:buChar char="v"/>
            </a:pPr>
            <a:r>
              <a:rPr lang="en-US" dirty="0"/>
              <a:t>After analyzing the whole project and the model we found that the dataset used for this project from Kaggle does not provide enough information so that the model recognize real hand sign. </a:t>
            </a:r>
            <a:endParaRPr lang="en-IN" dirty="0"/>
          </a:p>
          <a:p>
            <a:pPr marL="0" indent="0">
              <a:buNone/>
            </a:pPr>
            <a:endParaRPr lang="en-IN"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p:spPr>
        <p:txBody>
          <a:bodyPr wrap="square" lIns="0" tIns="0" rIns="0" bIns="0" rtlCol="0"/>
          <a:lstStyle/>
          <a:p>
            <a:endParaRPr dirty="0"/>
          </a:p>
        </p:txBody>
      </p:sp>
      <p:grpSp>
        <p:nvGrpSpPr>
          <p:cNvPr id="3" name="object 3"/>
          <p:cNvGrpSpPr/>
          <p:nvPr/>
        </p:nvGrpSpPr>
        <p:grpSpPr>
          <a:xfrm>
            <a:off x="-4762" y="4533998"/>
            <a:ext cx="1816100" cy="614680"/>
            <a:chOff x="-4762" y="4533998"/>
            <a:chExt cx="1816100" cy="614680"/>
          </a:xfrm>
        </p:grpSpPr>
        <p:sp>
          <p:nvSpPr>
            <p:cNvPr id="4" name="object 4"/>
            <p:cNvSpPr/>
            <p:nvPr/>
          </p:nvSpPr>
          <p:spPr>
            <a:xfrm>
              <a:off x="537952" y="4833311"/>
              <a:ext cx="1165860" cy="310515"/>
            </a:xfrm>
            <a:custGeom>
              <a:avLst/>
              <a:gdLst/>
              <a:ahLst/>
              <a:cxnLst/>
              <a:rect l="l" t="t" r="r" b="b"/>
              <a:pathLst>
                <a:path w="1165860" h="310514">
                  <a:moveTo>
                    <a:pt x="31373" y="310188"/>
                  </a:moveTo>
                  <a:lnTo>
                    <a:pt x="0" y="310188"/>
                  </a:lnTo>
                  <a:lnTo>
                    <a:pt x="310188" y="0"/>
                  </a:lnTo>
                  <a:lnTo>
                    <a:pt x="1165696" y="0"/>
                  </a:lnTo>
                  <a:lnTo>
                    <a:pt x="1165696" y="21481"/>
                  </a:lnTo>
                  <a:lnTo>
                    <a:pt x="319272" y="21481"/>
                  </a:lnTo>
                  <a:lnTo>
                    <a:pt x="31373" y="310188"/>
                  </a:lnTo>
                  <a:close/>
                </a:path>
              </a:pathLst>
            </a:custGeom>
            <a:solidFill>
              <a:srgbClr val="0152B1"/>
            </a:solidFill>
          </p:spPr>
          <p:txBody>
            <a:bodyPr wrap="square" lIns="0" tIns="0" rIns="0" bIns="0" rtlCol="0"/>
            <a:lstStyle/>
            <a:p>
              <a:endParaRPr dirty="0"/>
            </a:p>
          </p:txBody>
        </p:sp>
        <p:sp>
          <p:nvSpPr>
            <p:cNvPr id="5" name="object 5"/>
            <p:cNvSpPr/>
            <p:nvPr/>
          </p:nvSpPr>
          <p:spPr>
            <a:xfrm>
              <a:off x="537952" y="4833311"/>
              <a:ext cx="1165860" cy="310515"/>
            </a:xfrm>
            <a:custGeom>
              <a:avLst/>
              <a:gdLst/>
              <a:ahLst/>
              <a:cxnLst/>
              <a:rect l="l" t="t" r="r" b="b"/>
              <a:pathLst>
                <a:path w="1165860" h="310514">
                  <a:moveTo>
                    <a:pt x="31373" y="310188"/>
                  </a:moveTo>
                  <a:lnTo>
                    <a:pt x="319272" y="21481"/>
                  </a:lnTo>
                  <a:lnTo>
                    <a:pt x="1165696" y="21481"/>
                  </a:lnTo>
                  <a:lnTo>
                    <a:pt x="1165696" y="0"/>
                  </a:lnTo>
                  <a:lnTo>
                    <a:pt x="310188" y="0"/>
                  </a:lnTo>
                  <a:lnTo>
                    <a:pt x="0" y="310188"/>
                  </a:lnTo>
                </a:path>
              </a:pathLst>
            </a:custGeom>
            <a:ln w="9524">
              <a:solidFill>
                <a:srgbClr val="0152B1"/>
              </a:solidFill>
            </a:ln>
          </p:spPr>
          <p:txBody>
            <a:bodyPr wrap="square" lIns="0" tIns="0" rIns="0" bIns="0" rtlCol="0"/>
            <a:lstStyle/>
            <a:p>
              <a:endParaRPr dirty="0"/>
            </a:p>
          </p:txBody>
        </p:sp>
        <p:pic>
          <p:nvPicPr>
            <p:cNvPr id="6" name="object 6"/>
            <p:cNvPicPr/>
            <p:nvPr/>
          </p:nvPicPr>
          <p:blipFill>
            <a:blip r:embed="rId2" cstate="print"/>
            <a:stretch>
              <a:fillRect/>
            </a:stretch>
          </p:blipFill>
          <p:spPr>
            <a:xfrm>
              <a:off x="1681804" y="4771423"/>
              <a:ext cx="129382" cy="129379"/>
            </a:xfrm>
            <a:prstGeom prst="rect">
              <a:avLst/>
            </a:prstGeom>
          </p:spPr>
        </p:pic>
        <p:sp>
          <p:nvSpPr>
            <p:cNvPr id="7" name="object 7"/>
            <p:cNvSpPr/>
            <p:nvPr/>
          </p:nvSpPr>
          <p:spPr>
            <a:xfrm>
              <a:off x="0" y="4595887"/>
              <a:ext cx="1402080" cy="426084"/>
            </a:xfrm>
            <a:custGeom>
              <a:avLst/>
              <a:gdLst/>
              <a:ahLst/>
              <a:cxnLst/>
              <a:rect l="l" t="t" r="r" b="b"/>
              <a:pathLst>
                <a:path w="1402080" h="426085">
                  <a:moveTo>
                    <a:pt x="150508" y="425501"/>
                  </a:moveTo>
                  <a:lnTo>
                    <a:pt x="0" y="425501"/>
                  </a:lnTo>
                  <a:lnTo>
                    <a:pt x="0" y="402865"/>
                  </a:lnTo>
                  <a:lnTo>
                    <a:pt x="143732" y="402865"/>
                  </a:lnTo>
                  <a:lnTo>
                    <a:pt x="145966" y="400594"/>
                  </a:lnTo>
                  <a:lnTo>
                    <a:pt x="546561" y="0"/>
                  </a:lnTo>
                  <a:lnTo>
                    <a:pt x="1402069" y="0"/>
                  </a:lnTo>
                  <a:lnTo>
                    <a:pt x="1402069" y="21481"/>
                  </a:lnTo>
                  <a:lnTo>
                    <a:pt x="555645" y="21481"/>
                  </a:lnTo>
                  <a:lnTo>
                    <a:pt x="157284" y="420959"/>
                  </a:lnTo>
                  <a:lnTo>
                    <a:pt x="156167" y="422113"/>
                  </a:lnTo>
                  <a:lnTo>
                    <a:pt x="155050" y="423230"/>
                  </a:lnTo>
                  <a:lnTo>
                    <a:pt x="152779" y="424347"/>
                  </a:lnTo>
                  <a:lnTo>
                    <a:pt x="150508" y="425501"/>
                  </a:lnTo>
                  <a:close/>
                </a:path>
              </a:pathLst>
            </a:custGeom>
            <a:solidFill>
              <a:srgbClr val="FFFFFF"/>
            </a:solidFill>
          </p:spPr>
          <p:txBody>
            <a:bodyPr wrap="square" lIns="0" tIns="0" rIns="0" bIns="0" rtlCol="0"/>
            <a:lstStyle/>
            <a:p>
              <a:endParaRPr dirty="0"/>
            </a:p>
          </p:txBody>
        </p:sp>
        <p:sp>
          <p:nvSpPr>
            <p:cNvPr id="8" name="object 8"/>
            <p:cNvSpPr/>
            <p:nvPr/>
          </p:nvSpPr>
          <p:spPr>
            <a:xfrm>
              <a:off x="0" y="4595887"/>
              <a:ext cx="1402080" cy="426084"/>
            </a:xfrm>
            <a:custGeom>
              <a:avLst/>
              <a:gdLst/>
              <a:ahLst/>
              <a:cxnLst/>
              <a:rect l="l" t="t" r="r" b="b"/>
              <a:pathLst>
                <a:path w="1402080" h="426085">
                  <a:moveTo>
                    <a:pt x="0" y="425501"/>
                  </a:moveTo>
                  <a:lnTo>
                    <a:pt x="150508" y="425501"/>
                  </a:lnTo>
                  <a:lnTo>
                    <a:pt x="152779" y="424347"/>
                  </a:lnTo>
                  <a:lnTo>
                    <a:pt x="155050" y="423230"/>
                  </a:lnTo>
                  <a:lnTo>
                    <a:pt x="156167" y="422113"/>
                  </a:lnTo>
                  <a:lnTo>
                    <a:pt x="157284" y="420959"/>
                  </a:lnTo>
                  <a:lnTo>
                    <a:pt x="555645" y="21481"/>
                  </a:lnTo>
                  <a:lnTo>
                    <a:pt x="1402069" y="21481"/>
                  </a:lnTo>
                  <a:lnTo>
                    <a:pt x="1402069" y="0"/>
                  </a:lnTo>
                  <a:lnTo>
                    <a:pt x="546561" y="0"/>
                  </a:lnTo>
                  <a:lnTo>
                    <a:pt x="145966" y="400594"/>
                  </a:lnTo>
                  <a:lnTo>
                    <a:pt x="143732" y="402865"/>
                  </a:lnTo>
                  <a:lnTo>
                    <a:pt x="0" y="402865"/>
                  </a:lnTo>
                </a:path>
              </a:pathLst>
            </a:custGeom>
            <a:ln w="9524">
              <a:solidFill>
                <a:srgbClr val="FFFFFF"/>
              </a:solidFill>
            </a:ln>
          </p:spPr>
          <p:txBody>
            <a:bodyPr wrap="square" lIns="0" tIns="0" rIns="0" bIns="0" rtlCol="0"/>
            <a:lstStyle/>
            <a:p>
              <a:endParaRPr dirty="0"/>
            </a:p>
          </p:txBody>
        </p:sp>
        <p:pic>
          <p:nvPicPr>
            <p:cNvPr id="9" name="object 9"/>
            <p:cNvPicPr/>
            <p:nvPr/>
          </p:nvPicPr>
          <p:blipFill>
            <a:blip r:embed="rId3" cstate="print"/>
            <a:stretch>
              <a:fillRect/>
            </a:stretch>
          </p:blipFill>
          <p:spPr>
            <a:xfrm>
              <a:off x="1380225" y="4533998"/>
              <a:ext cx="129382" cy="129379"/>
            </a:xfrm>
            <a:prstGeom prst="rect">
              <a:avLst/>
            </a:prstGeom>
          </p:spPr>
        </p:pic>
      </p:grpSp>
      <p:grpSp>
        <p:nvGrpSpPr>
          <p:cNvPr id="10" name="object 10"/>
          <p:cNvGrpSpPr/>
          <p:nvPr/>
        </p:nvGrpSpPr>
        <p:grpSpPr>
          <a:xfrm>
            <a:off x="72747" y="0"/>
            <a:ext cx="708025" cy="1394460"/>
            <a:chOff x="72747" y="0"/>
            <a:chExt cx="708025" cy="1394460"/>
          </a:xfrm>
        </p:grpSpPr>
        <p:sp>
          <p:nvSpPr>
            <p:cNvPr id="11" name="object 11"/>
            <p:cNvSpPr/>
            <p:nvPr/>
          </p:nvSpPr>
          <p:spPr>
            <a:xfrm>
              <a:off x="283349" y="0"/>
              <a:ext cx="427355" cy="911860"/>
            </a:xfrm>
            <a:custGeom>
              <a:avLst/>
              <a:gdLst/>
              <a:ahLst/>
              <a:cxnLst/>
              <a:rect l="l" t="t" r="r" b="b"/>
              <a:pathLst>
                <a:path w="427355" h="911860">
                  <a:moveTo>
                    <a:pt x="427074" y="911640"/>
                  </a:moveTo>
                  <a:lnTo>
                    <a:pt x="427074" y="541565"/>
                  </a:lnTo>
                  <a:lnTo>
                    <a:pt x="0" y="541565"/>
                  </a:lnTo>
                  <a:lnTo>
                    <a:pt x="0" y="0"/>
                  </a:lnTo>
                </a:path>
              </a:pathLst>
            </a:custGeom>
            <a:ln w="28574">
              <a:solidFill>
                <a:srgbClr val="FFFFFF"/>
              </a:solidFill>
            </a:ln>
          </p:spPr>
          <p:txBody>
            <a:bodyPr wrap="square" lIns="0" tIns="0" rIns="0" bIns="0" rtlCol="0"/>
            <a:lstStyle/>
            <a:p>
              <a:endParaRPr dirty="0"/>
            </a:p>
          </p:txBody>
        </p:sp>
        <p:pic>
          <p:nvPicPr>
            <p:cNvPr id="12" name="object 12"/>
            <p:cNvPicPr/>
            <p:nvPr/>
          </p:nvPicPr>
          <p:blipFill>
            <a:blip r:embed="rId4" cstate="print"/>
            <a:stretch>
              <a:fillRect/>
            </a:stretch>
          </p:blipFill>
          <p:spPr>
            <a:xfrm>
              <a:off x="650782" y="898102"/>
              <a:ext cx="129404" cy="129065"/>
            </a:xfrm>
            <a:prstGeom prst="rect">
              <a:avLst/>
            </a:prstGeom>
          </p:spPr>
        </p:pic>
        <p:sp>
          <p:nvSpPr>
            <p:cNvPr id="13" name="object 13"/>
            <p:cNvSpPr/>
            <p:nvPr/>
          </p:nvSpPr>
          <p:spPr>
            <a:xfrm>
              <a:off x="87034" y="0"/>
              <a:ext cx="427355" cy="1264920"/>
            </a:xfrm>
            <a:custGeom>
              <a:avLst/>
              <a:gdLst/>
              <a:ahLst/>
              <a:cxnLst/>
              <a:rect l="l" t="t" r="r" b="b"/>
              <a:pathLst>
                <a:path w="427355" h="1264920">
                  <a:moveTo>
                    <a:pt x="427074" y="1264540"/>
                  </a:moveTo>
                  <a:lnTo>
                    <a:pt x="427074" y="894465"/>
                  </a:lnTo>
                  <a:lnTo>
                    <a:pt x="0" y="894465"/>
                  </a:lnTo>
                  <a:lnTo>
                    <a:pt x="0" y="0"/>
                  </a:lnTo>
                </a:path>
              </a:pathLst>
            </a:custGeom>
            <a:ln w="28574">
              <a:solidFill>
                <a:srgbClr val="F4DE34"/>
              </a:solidFill>
            </a:ln>
          </p:spPr>
          <p:txBody>
            <a:bodyPr wrap="square" lIns="0" tIns="0" rIns="0" bIns="0" rtlCol="0"/>
            <a:lstStyle/>
            <a:p>
              <a:endParaRPr dirty="0"/>
            </a:p>
          </p:txBody>
        </p:sp>
        <p:pic>
          <p:nvPicPr>
            <p:cNvPr id="14" name="object 14"/>
            <p:cNvPicPr/>
            <p:nvPr/>
          </p:nvPicPr>
          <p:blipFill>
            <a:blip r:embed="rId5" cstate="print"/>
            <a:stretch>
              <a:fillRect/>
            </a:stretch>
          </p:blipFill>
          <p:spPr>
            <a:xfrm>
              <a:off x="454467" y="1251002"/>
              <a:ext cx="129404" cy="129065"/>
            </a:xfrm>
            <a:prstGeom prst="rect">
              <a:avLst/>
            </a:prstGeom>
          </p:spPr>
        </p:pic>
      </p:grpSp>
      <p:grpSp>
        <p:nvGrpSpPr>
          <p:cNvPr id="15" name="object 15"/>
          <p:cNvGrpSpPr/>
          <p:nvPr/>
        </p:nvGrpSpPr>
        <p:grpSpPr>
          <a:xfrm>
            <a:off x="8363371" y="0"/>
            <a:ext cx="708025" cy="1386205"/>
            <a:chOff x="8363371" y="0"/>
            <a:chExt cx="708025" cy="1386205"/>
          </a:xfrm>
        </p:grpSpPr>
        <p:sp>
          <p:nvSpPr>
            <p:cNvPr id="16" name="object 16"/>
            <p:cNvSpPr/>
            <p:nvPr/>
          </p:nvSpPr>
          <p:spPr>
            <a:xfrm>
              <a:off x="8433134" y="0"/>
              <a:ext cx="427355" cy="902969"/>
            </a:xfrm>
            <a:custGeom>
              <a:avLst/>
              <a:gdLst/>
              <a:ahLst/>
              <a:cxnLst/>
              <a:rect l="l" t="t" r="r" b="b"/>
              <a:pathLst>
                <a:path w="427354" h="902969">
                  <a:moveTo>
                    <a:pt x="0" y="902922"/>
                  </a:moveTo>
                  <a:lnTo>
                    <a:pt x="0" y="532847"/>
                  </a:lnTo>
                  <a:lnTo>
                    <a:pt x="427074" y="532847"/>
                  </a:lnTo>
                  <a:lnTo>
                    <a:pt x="427074" y="0"/>
                  </a:lnTo>
                </a:path>
              </a:pathLst>
            </a:custGeom>
            <a:ln w="28574">
              <a:solidFill>
                <a:srgbClr val="FFFFFF"/>
              </a:solidFill>
            </a:ln>
          </p:spPr>
          <p:txBody>
            <a:bodyPr wrap="square" lIns="0" tIns="0" rIns="0" bIns="0" rtlCol="0"/>
            <a:lstStyle/>
            <a:p>
              <a:endParaRPr dirty="0"/>
            </a:p>
          </p:txBody>
        </p:sp>
        <p:pic>
          <p:nvPicPr>
            <p:cNvPr id="17" name="object 17"/>
            <p:cNvPicPr/>
            <p:nvPr/>
          </p:nvPicPr>
          <p:blipFill>
            <a:blip r:embed="rId6" cstate="print"/>
            <a:stretch>
              <a:fillRect/>
            </a:stretch>
          </p:blipFill>
          <p:spPr>
            <a:xfrm>
              <a:off x="8363371" y="889385"/>
              <a:ext cx="129404" cy="129065"/>
            </a:xfrm>
            <a:prstGeom prst="rect">
              <a:avLst/>
            </a:prstGeom>
          </p:spPr>
        </p:pic>
        <p:sp>
          <p:nvSpPr>
            <p:cNvPr id="18" name="object 18"/>
            <p:cNvSpPr/>
            <p:nvPr/>
          </p:nvSpPr>
          <p:spPr>
            <a:xfrm>
              <a:off x="8629448" y="0"/>
              <a:ext cx="427355" cy="1256030"/>
            </a:xfrm>
            <a:custGeom>
              <a:avLst/>
              <a:gdLst/>
              <a:ahLst/>
              <a:cxnLst/>
              <a:rect l="l" t="t" r="r" b="b"/>
              <a:pathLst>
                <a:path w="427354" h="1256030">
                  <a:moveTo>
                    <a:pt x="0" y="1255822"/>
                  </a:moveTo>
                  <a:lnTo>
                    <a:pt x="0" y="885747"/>
                  </a:lnTo>
                  <a:lnTo>
                    <a:pt x="427074" y="885747"/>
                  </a:lnTo>
                  <a:lnTo>
                    <a:pt x="427074" y="0"/>
                  </a:lnTo>
                </a:path>
              </a:pathLst>
            </a:custGeom>
            <a:ln w="28574">
              <a:solidFill>
                <a:srgbClr val="F4DE34"/>
              </a:solidFill>
            </a:ln>
          </p:spPr>
          <p:txBody>
            <a:bodyPr wrap="square" lIns="0" tIns="0" rIns="0" bIns="0" rtlCol="0"/>
            <a:lstStyle/>
            <a:p>
              <a:endParaRPr dirty="0"/>
            </a:p>
          </p:txBody>
        </p:sp>
        <p:pic>
          <p:nvPicPr>
            <p:cNvPr id="19" name="object 19"/>
            <p:cNvPicPr/>
            <p:nvPr/>
          </p:nvPicPr>
          <p:blipFill>
            <a:blip r:embed="rId7" cstate="print"/>
            <a:stretch>
              <a:fillRect/>
            </a:stretch>
          </p:blipFill>
          <p:spPr>
            <a:xfrm>
              <a:off x="8559685" y="1242285"/>
              <a:ext cx="129404" cy="129065"/>
            </a:xfrm>
            <a:prstGeom prst="rect">
              <a:avLst/>
            </a:prstGeom>
          </p:spPr>
        </p:pic>
      </p:grpSp>
      <p:sp>
        <p:nvSpPr>
          <p:cNvPr id="23" name="Title 22">
            <a:extLst>
              <a:ext uri="{FF2B5EF4-FFF2-40B4-BE49-F238E27FC236}">
                <a16:creationId xmlns:a16="http://schemas.microsoft.com/office/drawing/2014/main" id="{65E9135A-D193-4BBB-A4C4-1A69ADA39A93}"/>
              </a:ext>
            </a:extLst>
          </p:cNvPr>
          <p:cNvSpPr>
            <a:spLocks noGrp="1"/>
          </p:cNvSpPr>
          <p:nvPr>
            <p:ph type="title"/>
          </p:nvPr>
        </p:nvSpPr>
        <p:spPr>
          <a:xfrm>
            <a:off x="300711" y="345917"/>
            <a:ext cx="4011216" cy="426085"/>
          </a:xfrm>
        </p:spPr>
        <p:txBody>
          <a:bodyPr>
            <a:normAutofit fontScale="90000"/>
          </a:bodyPr>
          <a:lstStyle/>
          <a:p>
            <a:r>
              <a:rPr lang="en-US" sz="2400" b="1" u="sng" dirty="0"/>
              <a:t>Approach to the problem</a:t>
            </a:r>
            <a:br>
              <a:rPr lang="en-IN" b="1" u="sng" dirty="0"/>
            </a:br>
            <a:br>
              <a:rPr lang="en-IN" b="1" u="sng" dirty="0"/>
            </a:br>
            <a:endParaRPr lang="en-IN" b="1" u="sng" dirty="0"/>
          </a:p>
        </p:txBody>
      </p:sp>
      <p:sp>
        <p:nvSpPr>
          <p:cNvPr id="24" name="Content Placeholder 23">
            <a:extLst>
              <a:ext uri="{FF2B5EF4-FFF2-40B4-BE49-F238E27FC236}">
                <a16:creationId xmlns:a16="http://schemas.microsoft.com/office/drawing/2014/main" id="{50FA9632-0809-4443-A25B-7F91317B8449}"/>
              </a:ext>
            </a:extLst>
          </p:cNvPr>
          <p:cNvSpPr>
            <a:spLocks noGrp="1"/>
          </p:cNvSpPr>
          <p:nvPr>
            <p:ph idx="1"/>
          </p:nvPr>
        </p:nvSpPr>
        <p:spPr>
          <a:xfrm>
            <a:off x="646910" y="1110755"/>
            <a:ext cx="7786223" cy="4645459"/>
          </a:xfrm>
        </p:spPr>
        <p:txBody>
          <a:bodyPr>
            <a:normAutofit/>
          </a:bodyPr>
          <a:lstStyle/>
          <a:p>
            <a:pPr>
              <a:buFont typeface="Wingdings" panose="05000000000000000000" pitchFamily="2" charset="2"/>
              <a:buChar char="v"/>
            </a:pPr>
            <a:r>
              <a:rPr lang="en-US" dirty="0"/>
              <a:t>To solve the first issue we end up choosing CNN as it designed to automatically and adaptively learn spatial hierarchies of features through backpropagation by using multiple building blocks, such as convolution layers, pooling layers, and fully connected layers as well as fits our requirements.</a:t>
            </a:r>
            <a:endParaRPr lang="en-IN" dirty="0"/>
          </a:p>
          <a:p>
            <a:pPr>
              <a:buFont typeface="Wingdings" panose="05000000000000000000" pitchFamily="2" charset="2"/>
              <a:buChar char="v"/>
            </a:pPr>
            <a:r>
              <a:rPr lang="en-US" dirty="0"/>
              <a:t>we used the data augmentation to solve our second issue, which is  a process of artificially increasing the amount of data by generating new data points from existing data.</a:t>
            </a:r>
          </a:p>
          <a:p>
            <a:pPr>
              <a:buFont typeface="Wingdings" panose="05000000000000000000" pitchFamily="2" charset="2"/>
              <a:buChar char="v"/>
            </a:pPr>
            <a:r>
              <a:rPr lang="en-US" dirty="0"/>
              <a:t> This includes adding minor alterations to data or using machine learning models to generate new data points in the latent space of original data to amplify the dataset.</a:t>
            </a:r>
            <a:endParaRPr lang="en-IN" dirty="0"/>
          </a:p>
          <a:p>
            <a:pPr>
              <a:buFont typeface="Wingdings" panose="05000000000000000000" pitchFamily="2" charset="2"/>
              <a:buChar char="v"/>
            </a:pPr>
            <a:r>
              <a:rPr lang="en-US" dirty="0"/>
              <a:t>The resolution to the last issue we faced is disused in the future scope.</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952</TotalTime>
  <Words>1387</Words>
  <Application>Microsoft Office PowerPoint</Application>
  <PresentationFormat>On-screen Show (16:9)</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SUBMITTED BY  Vikas Sharma    – 1904086 Kamlesh Kumar – 1904084 Md Kashif Raza -  1904103 </vt:lpstr>
      <vt:lpstr>Contents </vt:lpstr>
      <vt:lpstr>Objective </vt:lpstr>
      <vt:lpstr>Introduction </vt:lpstr>
      <vt:lpstr>PowerPoint Presentation</vt:lpstr>
      <vt:lpstr>Literature Review </vt:lpstr>
      <vt:lpstr>PowerPoint Presentation</vt:lpstr>
      <vt:lpstr>CHALLENGES AND ISSUES: </vt:lpstr>
      <vt:lpstr>Approach to the problem  </vt:lpstr>
      <vt:lpstr>Data Collections  </vt:lpstr>
      <vt:lpstr>What exactly is a CNN?</vt:lpstr>
      <vt:lpstr>Results and Future Work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Electronic Circuit Style CV | by Slidesgo</dc:title>
  <dc:creator>Md Kashif Raza</dc:creator>
  <cp:lastModifiedBy>VIKAS SHARMA</cp:lastModifiedBy>
  <cp:revision>25</cp:revision>
  <dcterms:created xsi:type="dcterms:W3CDTF">2022-11-27T19:12:51Z</dcterms:created>
  <dcterms:modified xsi:type="dcterms:W3CDTF">2022-11-29T06:12:26Z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