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1" r:id="rId3"/>
    <p:sldId id="262" r:id="rId4"/>
    <p:sldId id="263" r:id="rId5"/>
    <p:sldId id="265" r:id="rId6"/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4298-6002-479B-9A66-C3FCC88EC46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4DDA-06D5-47EB-A3E4-344050C36A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3170-B94C-4819-93A0-86255EAD93B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7FF0-FDAD-4969-87DA-066A252F4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Indel</a:t>
            </a:r>
            <a:r>
              <a:rPr lang="en-US" altLang="zh-CN" dirty="0" smtClean="0"/>
              <a:t> correct</a:t>
            </a:r>
            <a:r>
              <a:rPr lang="zh-CN" altLang="en-US" dirty="0"/>
              <a:t>原</a:t>
            </a:r>
            <a:r>
              <a:rPr lang="zh-CN" altLang="en-US" dirty="0" smtClean="0"/>
              <a:t>理及流程图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Reads</a:t>
            </a:r>
            <a:r>
              <a:rPr lang="zh-CN" altLang="en-US" sz="1600" dirty="0" smtClean="0"/>
              <a:t>的选取，</a:t>
            </a:r>
            <a:r>
              <a:rPr lang="en-US" altLang="zh-CN" sz="1600" dirty="0" err="1" smtClean="0"/>
              <a:t>start,end</a:t>
            </a:r>
            <a:r>
              <a:rPr lang="zh-CN" altLang="en-US" sz="1600" dirty="0" smtClean="0"/>
              <a:t>位置各向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边扩展</a:t>
            </a:r>
            <a:r>
              <a:rPr lang="en-US" altLang="zh-CN" sz="1600" dirty="0" smtClean="0"/>
              <a:t>30bp,</a:t>
            </a:r>
            <a:r>
              <a:rPr lang="zh-CN" altLang="en-US" sz="1600" dirty="0" smtClean="0"/>
              <a:t>因为</a:t>
            </a:r>
            <a:r>
              <a:rPr lang="zh-CN" altLang="en-US" sz="1600" dirty="0"/>
              <a:t>有</a:t>
            </a:r>
            <a:r>
              <a:rPr lang="zh-CN" altLang="en-US" sz="1600" dirty="0" smtClean="0"/>
              <a:t>些</a:t>
            </a:r>
            <a:r>
              <a:rPr lang="en-US" altLang="zh-CN" sz="1600" dirty="0" smtClean="0"/>
              <a:t>reads soft clip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start</a:t>
            </a:r>
            <a:r>
              <a:rPr lang="zh-CN" altLang="en-US" sz="1600" dirty="0" smtClean="0"/>
              <a:t>的前边或</a:t>
            </a:r>
            <a:r>
              <a:rPr lang="en-US" altLang="zh-CN" sz="1600" dirty="0" smtClean="0"/>
              <a:t>end</a:t>
            </a:r>
            <a:r>
              <a:rPr lang="zh-CN" altLang="en-US" sz="1600" dirty="0" smtClean="0"/>
              <a:t>的后边，如果不扩展，</a:t>
            </a:r>
            <a:r>
              <a:rPr lang="zh-CN" altLang="en-US" sz="1600" dirty="0"/>
              <a:t>这</a:t>
            </a:r>
            <a:r>
              <a:rPr lang="zh-CN" altLang="en-US" sz="1600" dirty="0" smtClean="0"/>
              <a:t>些</a:t>
            </a:r>
            <a:r>
              <a:rPr lang="en-US" altLang="zh-CN" sz="1600" dirty="0" smtClean="0"/>
              <a:t>soft clip</a:t>
            </a:r>
            <a:r>
              <a:rPr lang="zh-CN" altLang="en-US" sz="1600" dirty="0" smtClean="0"/>
              <a:t>将会丢失。</a:t>
            </a:r>
            <a:endParaRPr lang="zh-CN" altLang="en-US" sz="1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2132856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28184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9872" y="234888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249289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19872" y="2636912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84168" y="5445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68144" y="5301208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2120" y="5157192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15816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8416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2699792" y="227687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228184" y="22768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44208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699792" y="1772816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092280" y="191683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start,end,shift_start,shift_end</a:t>
            </a:r>
            <a:r>
              <a:rPr lang="zh-CN" altLang="en-US" dirty="0" smtClean="0"/>
              <a:t>之间的关系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主要是为了处理</a:t>
            </a:r>
            <a:r>
              <a:rPr lang="en-US" altLang="zh-CN" dirty="0" smtClean="0"/>
              <a:t>del</a:t>
            </a:r>
            <a:r>
              <a:rPr lang="zh-CN" altLang="en-US" dirty="0" smtClean="0"/>
              <a:t>的串联重复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707904" y="2420888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44008" y="242088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11760" y="2420888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24128" y="2348880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Shift_start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Shift_end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9792" y="4221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331640" y="2708920"/>
            <a:ext cx="6552728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</a:t>
            </a:r>
            <a:r>
              <a:rPr lang="zh-CN" altLang="en-US" dirty="0" smtClean="0"/>
              <a:t>对原理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707904" y="2420888"/>
            <a:ext cx="7200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44008" y="2420888"/>
            <a:ext cx="7200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11760" y="2564904"/>
            <a:ext cx="72008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724128" y="2348880"/>
            <a:ext cx="72008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Shift_start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6056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Shift_end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42210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</a:t>
            </a:r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16200000">
            <a:off x="4680012" y="584684"/>
            <a:ext cx="936104" cy="547260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755576" y="1700808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504" y="15567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827584" y="2060848"/>
            <a:ext cx="15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796136" y="1988840"/>
            <a:ext cx="334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Del_ref</a:t>
            </a:r>
            <a:endParaRPr lang="zh-CN" altLang="en-US" sz="1400" dirty="0"/>
          </a:p>
        </p:txBody>
      </p:sp>
      <p:sp>
        <p:nvSpPr>
          <p:cNvPr id="36" name="左大括号 35"/>
          <p:cNvSpPr/>
          <p:nvPr/>
        </p:nvSpPr>
        <p:spPr>
          <a:xfrm rot="16200000">
            <a:off x="7344054" y="512930"/>
            <a:ext cx="252028" cy="33478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 rot="5400000">
            <a:off x="4986046" y="-1161510"/>
            <a:ext cx="252028" cy="540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 rot="16200000">
            <a:off x="2951820" y="1376772"/>
            <a:ext cx="1224136" cy="432048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6200000">
            <a:off x="1313638" y="1286762"/>
            <a:ext cx="252028" cy="1944216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 rot="16200000">
            <a:off x="3379676" y="-275220"/>
            <a:ext cx="360040" cy="4312096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55776" y="530120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</a:t>
            </a:r>
            <a:r>
              <a:rPr lang="zh-CN" altLang="en-US" dirty="0" smtClean="0"/>
              <a:t>线和绿线的分别代表左右两组比对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528" y="116632"/>
            <a:ext cx="29878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shift_start,shift_end</a:t>
            </a:r>
            <a:r>
              <a:rPr lang="en-US" altLang="zh-CN" sz="800" dirty="0"/>
              <a:t>=</a:t>
            </a:r>
            <a:r>
              <a:rPr lang="en-US" altLang="zh-CN" sz="800" dirty="0" err="1"/>
              <a:t>handle_repeat_dels</a:t>
            </a:r>
            <a:r>
              <a:rPr lang="en-US" altLang="zh-CN" sz="800" dirty="0"/>
              <a:t>(</a:t>
            </a:r>
            <a:r>
              <a:rPr lang="en-US" altLang="zh-CN" sz="800" dirty="0" err="1"/>
              <a:t>chr,start,end,HG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3" name="矩形 12"/>
          <p:cNvSpPr/>
          <p:nvPr/>
        </p:nvSpPr>
        <p:spPr>
          <a:xfrm>
            <a:off x="323528" y="548680"/>
            <a:ext cx="194421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samfile.fetch</a:t>
            </a:r>
            <a:r>
              <a:rPr lang="en-US" altLang="zh-CN" sz="800" dirty="0"/>
              <a:t>(</a:t>
            </a:r>
            <a:r>
              <a:rPr lang="en-US" altLang="zh-CN" sz="800" dirty="0" err="1"/>
              <a:t>chr</a:t>
            </a:r>
            <a:r>
              <a:rPr lang="en-US" altLang="zh-CN" sz="800" dirty="0"/>
              <a:t>, start-20, end+20)</a:t>
            </a:r>
            <a:endParaRPr lang="zh-CN" altLang="en-US" sz="800" dirty="0"/>
          </a:p>
        </p:txBody>
      </p:sp>
      <p:sp>
        <p:nvSpPr>
          <p:cNvPr id="14" name="矩形 13"/>
          <p:cNvSpPr/>
          <p:nvPr/>
        </p:nvSpPr>
        <p:spPr>
          <a:xfrm>
            <a:off x="323528" y="980728"/>
            <a:ext cx="172819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is_unmapped</a:t>
            </a:r>
            <a:r>
              <a:rPr lang="en-US" altLang="zh-CN" sz="800" dirty="0"/>
              <a:t> or </a:t>
            </a:r>
            <a:r>
              <a:rPr lang="en-US" altLang="zh-CN" sz="800" dirty="0" err="1"/>
              <a:t>mate_is_unmapped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2483768" y="980728"/>
            <a:ext cx="100811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is_duplicate</a:t>
            </a:r>
            <a:endParaRPr lang="zh-CN" altLang="en-US" sz="800" dirty="0"/>
          </a:p>
        </p:txBody>
      </p:sp>
      <p:sp>
        <p:nvSpPr>
          <p:cNvPr id="16" name="矩形 15"/>
          <p:cNvSpPr/>
          <p:nvPr/>
        </p:nvSpPr>
        <p:spPr>
          <a:xfrm>
            <a:off x="3923928" y="980728"/>
            <a:ext cx="1440160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/>
              <a:t>"M" not in </a:t>
            </a:r>
            <a:r>
              <a:rPr lang="en-US" altLang="zh-CN" sz="800" dirty="0" err="1" smtClean="0"/>
              <a:t>c_gar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323528" y="1484784"/>
            <a:ext cx="374441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/>
              <a:t>"D" in </a:t>
            </a:r>
            <a:r>
              <a:rPr lang="en-US" altLang="zh-CN" sz="800" dirty="0" err="1"/>
              <a:t>c_gar</a:t>
            </a:r>
            <a:r>
              <a:rPr lang="en-US" altLang="zh-CN" sz="800" dirty="0"/>
              <a:t>.</a:t>
            </a:r>
            <a:r>
              <a:rPr lang="zh-CN" altLang="en-US" sz="800" dirty="0"/>
              <a:t>和我们寻找的</a:t>
            </a:r>
            <a:r>
              <a:rPr lang="en-US" altLang="zh-CN" sz="800" dirty="0"/>
              <a:t>del</a:t>
            </a:r>
            <a:r>
              <a:rPr lang="zh-CN" altLang="en-US" sz="800" dirty="0"/>
              <a:t>在同一位置且缺失长度不一样，计入</a:t>
            </a:r>
            <a:r>
              <a:rPr lang="en-US" altLang="zh-CN" sz="800" dirty="0" smtClean="0"/>
              <a:t>others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3528" y="2132856"/>
            <a:ext cx="223224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re.search</a:t>
            </a:r>
            <a:r>
              <a:rPr lang="en-US" altLang="zh-CN" sz="800" dirty="0"/>
              <a:t>(r'(^\</a:t>
            </a:r>
            <a:r>
              <a:rPr lang="en-US" altLang="zh-CN" sz="800" dirty="0" err="1"/>
              <a:t>d+M\d+S</a:t>
            </a:r>
            <a:r>
              <a:rPr lang="en-US" altLang="zh-CN" sz="800" dirty="0"/>
              <a:t>$)|(^\</a:t>
            </a:r>
            <a:r>
              <a:rPr lang="en-US" altLang="zh-CN" sz="800" dirty="0" err="1"/>
              <a:t>d+S\d+M</a:t>
            </a:r>
            <a:r>
              <a:rPr lang="en-US" altLang="zh-CN" sz="800" dirty="0"/>
              <a:t>$)',</a:t>
            </a:r>
            <a:r>
              <a:rPr lang="en-US" altLang="zh-CN" sz="800" dirty="0" err="1"/>
              <a:t>c_gar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2915816" y="2132856"/>
            <a:ext cx="1800200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re.search</a:t>
            </a:r>
            <a:r>
              <a:rPr lang="en-US" altLang="zh-CN" sz="800" dirty="0"/>
              <a:t>(r'^(\d+)S\</a:t>
            </a:r>
            <a:r>
              <a:rPr lang="en-US" altLang="zh-CN" sz="800" dirty="0" err="1"/>
              <a:t>d+M\d+',c_gar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148064" y="2132856"/>
            <a:ext cx="194421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re.search</a:t>
            </a:r>
            <a:r>
              <a:rPr lang="en-US" altLang="zh-CN" sz="800" dirty="0"/>
              <a:t>(r'\d+[A-Z]\</a:t>
            </a:r>
            <a:r>
              <a:rPr lang="en-US" altLang="zh-CN" sz="800" dirty="0" err="1"/>
              <a:t>d+M</a:t>
            </a:r>
            <a:r>
              <a:rPr lang="en-US" altLang="zh-CN" sz="800" dirty="0"/>
              <a:t>(\d+)</a:t>
            </a:r>
            <a:r>
              <a:rPr lang="en-US" altLang="zh-CN" sz="800" dirty="0" err="1"/>
              <a:t>S$',c_gar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323528" y="2708920"/>
            <a:ext cx="342088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insrt_DI_base_in_other_position</a:t>
            </a:r>
            <a:r>
              <a:rPr lang="en-US" altLang="zh-CN" sz="800" dirty="0"/>
              <a:t> </a:t>
            </a:r>
            <a:r>
              <a:rPr lang="zh-CN" altLang="en-US" sz="800" dirty="0"/>
              <a:t>在修复</a:t>
            </a:r>
            <a:r>
              <a:rPr lang="en-US" altLang="zh-CN" sz="800" dirty="0" err="1"/>
              <a:t>softclip</a:t>
            </a:r>
            <a:r>
              <a:rPr lang="zh-CN" altLang="en-US" sz="800" dirty="0"/>
              <a:t>时只有大于</a:t>
            </a:r>
            <a:r>
              <a:rPr lang="en-US" altLang="zh-CN" sz="800" dirty="0"/>
              <a:t>10bp</a:t>
            </a:r>
            <a:r>
              <a:rPr lang="zh-CN" altLang="en-US" sz="800" dirty="0"/>
              <a:t>的才修</a:t>
            </a:r>
            <a:r>
              <a:rPr lang="zh-CN" altLang="en-US" sz="800" dirty="0" smtClean="0"/>
              <a:t>正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323528" y="3284984"/>
            <a:ext cx="331236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read_sequence_ori_start</a:t>
            </a:r>
            <a:r>
              <a:rPr lang="en-US" altLang="zh-CN" sz="800" dirty="0"/>
              <a:t> &gt;=end or </a:t>
            </a:r>
            <a:r>
              <a:rPr lang="en-US" altLang="zh-CN" sz="800" dirty="0" err="1"/>
              <a:t>read_sequence_ori_end</a:t>
            </a:r>
            <a:r>
              <a:rPr lang="en-US" altLang="zh-CN" sz="800" dirty="0"/>
              <a:t>&lt;=</a:t>
            </a:r>
            <a:r>
              <a:rPr lang="en-US" altLang="zh-CN" sz="800" dirty="0" smtClean="0"/>
              <a:t>start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323528" y="3789040"/>
            <a:ext cx="136815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is_interset_le_shift_interval</a:t>
            </a:r>
            <a:endParaRPr lang="zh-CN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323528" y="6525344"/>
            <a:ext cx="712879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mut_ref_N_bool,mismatch_rate</a:t>
            </a:r>
            <a:r>
              <a:rPr lang="en-US" altLang="zh-CN" sz="800" dirty="0"/>
              <a:t>=</a:t>
            </a:r>
            <a:r>
              <a:rPr lang="en-US" altLang="zh-CN" sz="800" dirty="0" err="1"/>
              <a:t>is_mut</a:t>
            </a:r>
            <a:r>
              <a:rPr lang="en-US" altLang="zh-CN" sz="800" dirty="0"/>
              <a:t>(del_seq_l_once,del_seq_r_once,l_del_ref,r_del_ref,l_before_shift_end,r_after_shift_start,c_gar,blocks,read_sequence_ori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6" name="矩形 25"/>
          <p:cNvSpPr/>
          <p:nvPr/>
        </p:nvSpPr>
        <p:spPr>
          <a:xfrm>
            <a:off x="323528" y="4293096"/>
            <a:ext cx="417646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re.search</a:t>
            </a:r>
            <a:r>
              <a:rPr lang="en-US" altLang="zh-CN" sz="800" dirty="0"/>
              <a:t>(r'^\</a:t>
            </a:r>
            <a:r>
              <a:rPr lang="en-US" altLang="zh-CN" sz="800" dirty="0" err="1"/>
              <a:t>d+M$',c_gar</a:t>
            </a:r>
            <a:r>
              <a:rPr lang="en-US" altLang="zh-CN" sz="800" dirty="0"/>
              <a:t>) and (blocks[0][0]&gt;=end or blocks[0][1]&lt;=start ) </a:t>
            </a:r>
            <a:r>
              <a:rPr lang="zh-CN" altLang="en-US" sz="800" dirty="0"/>
              <a:t>没有覆盖</a:t>
            </a:r>
            <a:r>
              <a:rPr lang="en-US" altLang="zh-CN" sz="800" dirty="0"/>
              <a:t>del</a:t>
            </a:r>
            <a:r>
              <a:rPr lang="zh-CN" altLang="en-US" sz="800" dirty="0"/>
              <a:t>的区域</a:t>
            </a:r>
          </a:p>
        </p:txBody>
      </p:sp>
      <p:sp>
        <p:nvSpPr>
          <p:cNvPr id="27" name="矩形 26"/>
          <p:cNvSpPr/>
          <p:nvPr/>
        </p:nvSpPr>
        <p:spPr>
          <a:xfrm>
            <a:off x="323528" y="4797152"/>
            <a:ext cx="662473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/>
              <a:t>if (</a:t>
            </a:r>
            <a:r>
              <a:rPr lang="en-US" altLang="zh-CN" sz="800" dirty="0" err="1"/>
              <a:t>re.search</a:t>
            </a:r>
            <a:r>
              <a:rPr lang="en-US" altLang="zh-CN" sz="800" dirty="0"/>
              <a:t>(r'\</a:t>
            </a:r>
            <a:r>
              <a:rPr lang="en-US" altLang="zh-CN" sz="800" dirty="0" err="1"/>
              <a:t>d+M$',c_gar</a:t>
            </a:r>
            <a:r>
              <a:rPr lang="en-US" altLang="zh-CN" sz="800" dirty="0"/>
              <a:t>) or </a:t>
            </a:r>
            <a:r>
              <a:rPr lang="en-US" altLang="zh-CN" sz="800" dirty="0" err="1"/>
              <a:t>re.search</a:t>
            </a:r>
            <a:r>
              <a:rPr lang="en-US" altLang="zh-CN" sz="800" dirty="0"/>
              <a:t>(r'^\</a:t>
            </a:r>
            <a:r>
              <a:rPr lang="en-US" altLang="zh-CN" sz="800" dirty="0" err="1"/>
              <a:t>d+M',c_gar</a:t>
            </a:r>
            <a:r>
              <a:rPr lang="en-US" altLang="zh-CN" sz="800" dirty="0"/>
              <a:t>)) and "N" in </a:t>
            </a:r>
            <a:r>
              <a:rPr lang="en-US" altLang="zh-CN" sz="800" dirty="0" err="1"/>
              <a:t>read_seq</a:t>
            </a:r>
            <a:r>
              <a:rPr lang="en-US" altLang="zh-CN" sz="800" dirty="0"/>
              <a:t> </a:t>
            </a:r>
            <a:r>
              <a:rPr lang="zh-CN" altLang="en-US" sz="800" dirty="0"/>
              <a:t>全</a:t>
            </a:r>
            <a:r>
              <a:rPr lang="en-US" altLang="zh-CN" sz="800" dirty="0" err="1"/>
              <a:t>M,reads</a:t>
            </a:r>
            <a:r>
              <a:rPr lang="zh-CN" altLang="en-US" sz="800" dirty="0"/>
              <a:t>的首末端含有</a:t>
            </a:r>
            <a:r>
              <a:rPr lang="en-US" altLang="zh-CN" sz="800" dirty="0"/>
              <a:t>N</a:t>
            </a:r>
            <a:r>
              <a:rPr lang="zh-CN" altLang="en-US" sz="800" dirty="0"/>
              <a:t>，去掉</a:t>
            </a:r>
            <a:r>
              <a:rPr lang="en-US" altLang="zh-CN" sz="800" dirty="0"/>
              <a:t>N</a:t>
            </a:r>
            <a:r>
              <a:rPr lang="zh-CN" altLang="en-US" sz="800" dirty="0"/>
              <a:t>后，如果不覆盖</a:t>
            </a:r>
            <a:r>
              <a:rPr lang="en-US" altLang="zh-CN" sz="800" dirty="0"/>
              <a:t>del</a:t>
            </a:r>
            <a:r>
              <a:rPr lang="zh-CN" altLang="en-US" sz="800" dirty="0"/>
              <a:t>区域，</a:t>
            </a:r>
            <a:r>
              <a:rPr lang="en-US" altLang="zh-CN" sz="800" dirty="0"/>
              <a:t>continue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323528" y="6165304"/>
            <a:ext cx="522108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/>
              <a:t>(r'^\</a:t>
            </a:r>
            <a:r>
              <a:rPr lang="en-US" altLang="zh-CN" sz="800" dirty="0" err="1"/>
              <a:t>d+M\d+H$|^\d+H\d+M$',c_gar</a:t>
            </a:r>
            <a:r>
              <a:rPr lang="en-US" altLang="zh-CN" sz="800" dirty="0"/>
              <a:t>),</a:t>
            </a:r>
            <a:r>
              <a:rPr lang="en-US" altLang="zh-CN" sz="800" dirty="0" err="1"/>
              <a:t>re.search</a:t>
            </a:r>
            <a:r>
              <a:rPr lang="en-US" altLang="zh-CN" sz="800" dirty="0"/>
              <a:t>(r'^\</a:t>
            </a:r>
            <a:r>
              <a:rPr lang="en-US" altLang="zh-CN" sz="800" dirty="0" err="1"/>
              <a:t>d+S\d+M\d+S$',c_gar</a:t>
            </a:r>
            <a:r>
              <a:rPr lang="en-US" altLang="zh-CN" sz="800" dirty="0"/>
              <a:t>)</a:t>
            </a:r>
            <a:r>
              <a:rPr lang="zh-CN" altLang="en-US" sz="800" dirty="0"/>
              <a:t>，</a:t>
            </a:r>
            <a:r>
              <a:rPr lang="en-US" altLang="zh-CN" sz="800" dirty="0"/>
              <a:t>M</a:t>
            </a:r>
            <a:r>
              <a:rPr lang="zh-CN" altLang="en-US" sz="800" dirty="0"/>
              <a:t>的位置与</a:t>
            </a:r>
            <a:r>
              <a:rPr lang="en-US" altLang="zh-CN" sz="800" dirty="0" err="1"/>
              <a:t>start,end</a:t>
            </a:r>
            <a:r>
              <a:rPr lang="zh-CN" altLang="en-US" sz="800" dirty="0"/>
              <a:t>位置不一样，计入</a:t>
            </a:r>
            <a:r>
              <a:rPr lang="en-US" altLang="zh-CN" sz="800" dirty="0" smtClean="0"/>
              <a:t>ref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323528" y="5373216"/>
            <a:ext cx="295232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re.search</a:t>
            </a:r>
            <a:r>
              <a:rPr lang="en-US" altLang="zh-CN" sz="800" dirty="0" smtClean="0"/>
              <a:t>(r'^([0-9]+)M([0-9]+)D([0-9]+)</a:t>
            </a:r>
            <a:r>
              <a:rPr lang="en-US" altLang="zh-CN" sz="800" dirty="0" err="1" smtClean="0"/>
              <a:t>M$',c_gar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45" name="矩形 44"/>
          <p:cNvSpPr/>
          <p:nvPr/>
        </p:nvSpPr>
        <p:spPr>
          <a:xfrm>
            <a:off x="323528" y="5805264"/>
            <a:ext cx="691276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/>
              <a:t>m1=</a:t>
            </a:r>
            <a:r>
              <a:rPr lang="en-US" altLang="zh-CN" sz="800" dirty="0" err="1" smtClean="0"/>
              <a:t>re.search</a:t>
            </a:r>
            <a:r>
              <a:rPr lang="en-US" altLang="zh-CN" sz="800" dirty="0" smtClean="0"/>
              <a:t>(r'^\</a:t>
            </a:r>
            <a:r>
              <a:rPr lang="en-US" altLang="zh-CN" sz="800" dirty="0" err="1" smtClean="0"/>
              <a:t>d+S</a:t>
            </a:r>
            <a:r>
              <a:rPr lang="en-US" altLang="zh-CN" sz="800" dirty="0" smtClean="0"/>
              <a:t>(\d+)M(\d+)D(\d+)</a:t>
            </a:r>
            <a:r>
              <a:rPr lang="en-US" altLang="zh-CN" sz="800" dirty="0" err="1" smtClean="0"/>
              <a:t>M$',c_gar</a:t>
            </a:r>
            <a:r>
              <a:rPr lang="en-US" altLang="zh-CN" sz="800" dirty="0" smtClean="0"/>
              <a:t>)		m2=</a:t>
            </a:r>
            <a:r>
              <a:rPr lang="en-US" altLang="zh-CN" sz="800" dirty="0" err="1" smtClean="0"/>
              <a:t>re.search</a:t>
            </a:r>
            <a:r>
              <a:rPr lang="en-US" altLang="zh-CN" sz="800" dirty="0" smtClean="0"/>
              <a:t>(r'^(\d+)M(\d+)D(\d+)M\</a:t>
            </a:r>
            <a:r>
              <a:rPr lang="en-US" altLang="zh-CN" sz="800" dirty="0" err="1" smtClean="0"/>
              <a:t>d+S$',c_gar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532440" y="116632"/>
            <a:ext cx="72008" cy="655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486916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</a:rPr>
              <a:t>4S66M</a:t>
            </a:r>
            <a:r>
              <a:rPr lang="zh-CN" altLang="en-US" dirty="0" smtClean="0">
                <a:solidFill>
                  <a:schemeClr val="tx1"/>
                </a:solidFill>
              </a:rPr>
              <a:t>为例，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的位置正好在</a:t>
            </a:r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r>
              <a:rPr lang="zh-CN" altLang="en-US" dirty="0" smtClean="0">
                <a:solidFill>
                  <a:schemeClr val="tx1"/>
                </a:solidFill>
              </a:rPr>
              <a:t>位置，如果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的序列与删除的序列前的序列完全匹配计入</a:t>
            </a:r>
            <a:r>
              <a:rPr lang="en-US" altLang="zh-CN" dirty="0" smtClean="0">
                <a:solidFill>
                  <a:schemeClr val="tx1"/>
                </a:solidFill>
              </a:rPr>
              <a:t>alt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因为片段是酶切断掉的，有时会出现</a:t>
            </a:r>
            <a:r>
              <a:rPr lang="en-US" altLang="zh-CN" dirty="0" smtClean="0">
                <a:solidFill>
                  <a:schemeClr val="tx1"/>
                </a:solidFill>
              </a:rPr>
              <a:t>del</a:t>
            </a:r>
            <a:r>
              <a:rPr lang="zh-CN" altLang="en-US" dirty="0" smtClean="0">
                <a:solidFill>
                  <a:schemeClr val="tx1"/>
                </a:solidFill>
              </a:rPr>
              <a:t>位置附近的序列非常杂乱。序列较短时，每个碱基占比比较大，序列较长时，杂乱序列的</a:t>
            </a:r>
            <a:r>
              <a:rPr lang="en-US" altLang="zh-CN" dirty="0" smtClean="0">
                <a:solidFill>
                  <a:schemeClr val="tx1"/>
                </a:solidFill>
              </a:rPr>
              <a:t>mismatch</a:t>
            </a:r>
            <a:r>
              <a:rPr lang="zh-CN" altLang="en-US" dirty="0" smtClean="0">
                <a:solidFill>
                  <a:schemeClr val="tx1"/>
                </a:solidFill>
              </a:rPr>
              <a:t>比较高，可以据此进行过滤。如果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的位置不在在</a:t>
            </a:r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r>
              <a:rPr lang="zh-CN" altLang="en-US" dirty="0" smtClean="0">
                <a:solidFill>
                  <a:schemeClr val="tx1"/>
                </a:solidFill>
              </a:rPr>
              <a:t>位置，即计入</a:t>
            </a:r>
            <a:r>
              <a:rPr lang="en-US" altLang="zh-CN" dirty="0" smtClean="0">
                <a:solidFill>
                  <a:schemeClr val="tx1"/>
                </a:solidFill>
              </a:rPr>
              <a:t>ref.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6756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</a:t>
            </a:r>
            <a:r>
              <a:rPr lang="zh-CN" altLang="en-US" dirty="0" smtClean="0"/>
              <a:t>区域周围序列比较乱的情况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Administrator\Documents\Tencent Files\522845911\Image\C2C\`2RY[T{II3{E{)%NN%Z[D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931246" cy="389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45638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在进行序列比对时，有可能会出现不是在</a:t>
            </a:r>
            <a:r>
              <a:rPr lang="en-US" altLang="zh-CN" sz="2800" dirty="0" smtClean="0"/>
              <a:t>del</a:t>
            </a:r>
            <a:r>
              <a:rPr lang="zh-CN" altLang="en-US" sz="2800" dirty="0" smtClean="0"/>
              <a:t>位置出现的</a:t>
            </a:r>
            <a:r>
              <a:rPr lang="en-US" altLang="zh-CN" sz="2800" dirty="0" err="1" smtClean="0"/>
              <a:t>insertion,deletion,soft</a:t>
            </a:r>
            <a:r>
              <a:rPr lang="en-US" altLang="zh-CN" sz="2800" dirty="0" smtClean="0"/>
              <a:t> clip,</a:t>
            </a:r>
            <a:r>
              <a:rPr lang="zh-CN" altLang="en-US" sz="2800" dirty="0" smtClean="0"/>
              <a:t>为了减少</a:t>
            </a:r>
            <a:r>
              <a:rPr lang="en-US" altLang="zh-CN" sz="2800" dirty="0" smtClean="0"/>
              <a:t>read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ref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del_ref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del</a:t>
            </a:r>
            <a:r>
              <a:rPr lang="zh-CN" altLang="en-US" sz="2800" dirty="0" smtClean="0"/>
              <a:t>序列的参考序列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比对</a:t>
            </a:r>
            <a:r>
              <a:rPr lang="zh-CN" altLang="en-US" sz="2800" dirty="0" smtClean="0"/>
              <a:t>时的错配数，</a:t>
            </a:r>
            <a:r>
              <a:rPr lang="zh-CN" altLang="en-US" sz="2800" dirty="0"/>
              <a:t>我</a:t>
            </a:r>
            <a:r>
              <a:rPr lang="zh-CN" altLang="en-US" sz="2800" dirty="0" smtClean="0"/>
              <a:t>们会对不涉及</a:t>
            </a:r>
            <a:r>
              <a:rPr lang="en-US" altLang="zh-CN" sz="2800" dirty="0" smtClean="0"/>
              <a:t>del</a:t>
            </a:r>
            <a:r>
              <a:rPr lang="zh-CN" altLang="en-US" sz="2800" dirty="0" smtClean="0"/>
              <a:t>判断的其它区域的这些</a:t>
            </a:r>
            <a:r>
              <a:rPr lang="en-US" altLang="zh-CN" sz="2800" dirty="0" err="1" smtClean="0"/>
              <a:t>insertion,deletion,soft</a:t>
            </a:r>
            <a:r>
              <a:rPr lang="en-US" altLang="zh-CN" sz="2800" dirty="0" smtClean="0"/>
              <a:t> clip</a:t>
            </a:r>
            <a:r>
              <a:rPr lang="zh-CN" altLang="en-US" sz="2800" dirty="0" smtClean="0"/>
              <a:t>进行修复，缺失的补起来，插入的删除掉，</a:t>
            </a:r>
            <a:r>
              <a:rPr lang="en-US" altLang="zh-CN" sz="2800" dirty="0" smtClean="0"/>
              <a:t>soft clip</a:t>
            </a:r>
            <a:r>
              <a:rPr lang="zh-CN" altLang="en-US" sz="2800" dirty="0" smtClean="0"/>
              <a:t>替换为标准</a:t>
            </a:r>
            <a:r>
              <a:rPr lang="en-US" altLang="zh-CN" sz="2800" dirty="0" smtClean="0"/>
              <a:t>ref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83264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正常</a:t>
            </a:r>
            <a:r>
              <a:rPr lang="en-US" altLang="zh-CN" sz="3600" dirty="0" smtClean="0"/>
              <a:t>reads</a:t>
            </a:r>
            <a:r>
              <a:rPr lang="zh-CN" altLang="en-US" sz="3600" dirty="0" smtClean="0"/>
              <a:t>会分为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部分，分别用与对应的</a:t>
            </a:r>
            <a:r>
              <a:rPr lang="en-US" altLang="zh-CN" sz="3600" dirty="0" smtClean="0"/>
              <a:t>ref</a:t>
            </a:r>
            <a:r>
              <a:rPr lang="zh-CN" altLang="en-US" sz="3600" dirty="0" smtClean="0"/>
              <a:t>和去掉</a:t>
            </a:r>
            <a:r>
              <a:rPr lang="en-US" altLang="zh-CN" sz="3600" dirty="0" smtClean="0"/>
              <a:t>del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ref</a:t>
            </a:r>
            <a:r>
              <a:rPr lang="zh-CN" altLang="en-US" sz="3600" dirty="0" smtClean="0"/>
              <a:t>进行比对，求出各自的</a:t>
            </a:r>
            <a:r>
              <a:rPr lang="en-US" altLang="zh-CN" sz="3600" dirty="0" smtClean="0"/>
              <a:t>mismatch</a:t>
            </a:r>
            <a:r>
              <a:rPr lang="zh-CN" altLang="en-US" sz="3600" dirty="0" smtClean="0"/>
              <a:t>，左右对应的</a:t>
            </a:r>
            <a:r>
              <a:rPr lang="en-US" altLang="zh-CN" sz="3600" dirty="0" smtClean="0"/>
              <a:t>mismatch</a:t>
            </a:r>
            <a:r>
              <a:rPr lang="zh-CN" altLang="en-US" sz="3600" dirty="0" smtClean="0"/>
              <a:t>分别相加，</a:t>
            </a:r>
            <a:r>
              <a:rPr lang="en-US" altLang="zh-CN" sz="3600" dirty="0" smtClean="0"/>
              <a:t>ref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del</a:t>
            </a:r>
            <a:r>
              <a:rPr lang="zh-CN" altLang="en-US" sz="3600" dirty="0" smtClean="0"/>
              <a:t>，谁的</a:t>
            </a:r>
            <a:r>
              <a:rPr lang="en-US" altLang="zh-CN" sz="3600" dirty="0" smtClean="0"/>
              <a:t>mismatch</a:t>
            </a:r>
            <a:r>
              <a:rPr lang="zh-CN" altLang="en-US" sz="3600" dirty="0" smtClean="0"/>
              <a:t>少，就把它归到哪一类。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670</Words>
  <Application>Microsoft Office PowerPoint</Application>
  <PresentationFormat>全屏显示(4:3)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Indel correct原理及流程图</vt:lpstr>
      <vt:lpstr>Reads的选取，start,end位置各向2边扩展30bp,因为有些reads soft clip 在start的前边或end的后边，如果不扩展，这些soft clip将会丢失。</vt:lpstr>
      <vt:lpstr>start,end,shift_start,shift_end之间的关系,主要是为了处理del的串联重复</vt:lpstr>
      <vt:lpstr>比对原理</vt:lpstr>
      <vt:lpstr>幻灯片 5</vt:lpstr>
      <vt:lpstr>幻灯片 6</vt:lpstr>
      <vt:lpstr>Del区域周围序列比较乱的情况</vt:lpstr>
      <vt:lpstr>在进行序列比对时，有可能会出现不是在del位置出现的insertion,deletion,soft clip,为了减少read与ref和del_ref(删除del序列的参考序列)比对时的错配数，我们会对不涉及del判断的其它区域的这些insertion,deletion,soft clip进行修复，缺失的补起来，插入的删除掉，soft clip替换为标准ref。</vt:lpstr>
      <vt:lpstr>正常reads会分为2部分，分别用与对应的ref和去掉del的ref进行比对，求出各自的mismatch，左右对应的mismatch分别相加，ref和del，谁的mismatch少，就把它归到哪一类。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23</cp:revision>
  <dcterms:created xsi:type="dcterms:W3CDTF">2017-09-05T01:53:41Z</dcterms:created>
  <dcterms:modified xsi:type="dcterms:W3CDTF">2017-09-05T05:58:06Z</dcterms:modified>
</cp:coreProperties>
</file>