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73" r:id="rId7"/>
    <p:sldId id="274" r:id="rId8"/>
    <p:sldId id="275" r:id="rId9"/>
    <p:sldId id="266" r:id="rId10"/>
    <p:sldId id="265" r:id="rId11"/>
    <p:sldId id="276" r:id="rId12"/>
    <p:sldId id="277" r:id="rId13"/>
    <p:sldId id="278" r:id="rId14"/>
    <p:sldId id="269" r:id="rId15"/>
    <p:sldId id="268" r:id="rId16"/>
    <p:sldId id="270" r:id="rId1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DEA654"/>
    <a:srgbClr val="F2C98D"/>
    <a:srgbClr val="FFE9B6"/>
    <a:srgbClr val="AE6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0" d="100"/>
          <a:sy n="90" d="100"/>
        </p:scale>
        <p:origin x="-132" y="-144"/>
      </p:cViewPr>
      <p:guideLst>
        <p:guide orient="horz" pos="217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28A6E-45EC-49A5-B3E5-F8C9F067A71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28B9EB-94AE-4D46-8002-1BE73A24E80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D1EAAA-0E9C-47C2-8075-5EC69504B47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C1AAF95-31B3-4472-8FC7-7901E9F5468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21858B-CDFF-4836-9AB4-642D33B63C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81C111-D124-424F-A8BF-5E70CB6CEC2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noFill/>
          <a:ln>
            <a:solidFill>
              <a:schemeClr val="bg1">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BB244F73-88AF-4BA1-A4A3-2F48E46F920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EAE6BF1-E1E7-40E7-9E41-C909BCD78D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DA5231F-D9A8-467F-854F-36EEBB01652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B2FE45-0E78-4D35-8EF1-D75BB535D566}"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A603940-F603-40C1-8DB8-5E147720258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9916B35-34C5-4B4D-AA43-22CE262CDDA5}"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6BB872C-87A2-4C31-BF46-4E78E3FE8CD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49C9776-B2EB-4EFC-A13A-C22EB85E0E7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BF36603-4599-4F7A-8AF3-65149C7DAC3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52E6232-A71E-4F2E-A4AD-63FBE114019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5462A855-D13B-48DE-BB79-F47E72CFF86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737A357-2394-4CB9-9C41-F204CC8929ED}"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A9803722-3635-4C58-969B-5901A78D138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AA8D085-38C2-4CD9-9D9C-1CB8A45F03EB}"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7505362B-D88B-4874-BF06-3FB03200870F}"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72C47A8E-DFA3-4960-9E0B-8CE6BE9959A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2pPr>
      <a:lvl3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3pPr>
      <a:lvl4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4pPr>
      <a:lvl5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5pPr>
      <a:lvl6pPr marL="4572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6pPr>
      <a:lvl7pPr marL="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7pPr>
      <a:lvl8pPr marL="13716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8pPr>
      <a:lvl9pPr marL="18288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24"/>
          <p:cNvPicPr>
            <a:picLocks noChangeAspect="1"/>
          </p:cNvPicPr>
          <p:nvPr/>
        </p:nvPicPr>
        <p:blipFill>
          <a:blip r:embed="rId1"/>
          <a:srcRect/>
          <a:stretch>
            <a:fillRect/>
          </a:stretch>
        </p:blipFill>
        <p:spPr bwMode="auto">
          <a:xfrm>
            <a:off x="3997325" y="14288"/>
            <a:ext cx="4321175" cy="2879725"/>
          </a:xfrm>
          <a:prstGeom prst="rect">
            <a:avLst/>
          </a:prstGeom>
          <a:noFill/>
          <a:ln w="9525">
            <a:noFill/>
            <a:miter lim="800000"/>
            <a:headEnd/>
            <a:tailEnd/>
          </a:ln>
        </p:spPr>
      </p:pic>
      <p:sp>
        <p:nvSpPr>
          <p:cNvPr id="13314" name="文本框 3"/>
          <p:cNvSpPr txBox="1">
            <a:spLocks noChangeArrowheads="1"/>
          </p:cNvSpPr>
          <p:nvPr/>
        </p:nvSpPr>
        <p:spPr bwMode="auto">
          <a:xfrm>
            <a:off x="3055620" y="3399155"/>
            <a:ext cx="6248400" cy="743585"/>
          </a:xfrm>
          <a:prstGeom prst="rect">
            <a:avLst/>
          </a:prstGeom>
          <a:noFill/>
          <a:ln w="9525">
            <a:noFill/>
            <a:miter lim="800000"/>
          </a:ln>
        </p:spPr>
        <p:txBody>
          <a:bodyPr wrap="square">
            <a:spAutoFit/>
          </a:bodyPr>
          <a:lstStyle/>
          <a:p>
            <a:pPr algn="dist"/>
            <a:r>
              <a:rPr lang="zh-CN" altLang="en-US" sz="4000" b="1">
                <a:latin typeface="华文细黑" charset="-122"/>
                <a:ea typeface="华文细黑" charset="-122"/>
              </a:rPr>
              <a:t>年终总结</a:t>
            </a:r>
            <a:endParaRPr lang="zh-CN" altLang="en-US" sz="4000" b="1">
              <a:latin typeface="华文细黑" charset="-122"/>
              <a:ea typeface="华文细黑" charset="-122"/>
            </a:endParaRPr>
          </a:p>
        </p:txBody>
      </p:sp>
      <p:sp>
        <p:nvSpPr>
          <p:cNvPr id="13316" name="矩形 8"/>
          <p:cNvSpPr>
            <a:spLocks noChangeArrowheads="1"/>
          </p:cNvSpPr>
          <p:nvPr/>
        </p:nvSpPr>
        <p:spPr bwMode="auto">
          <a:xfrm>
            <a:off x="5078254" y="2413000"/>
            <a:ext cx="2062480" cy="1070610"/>
          </a:xfrm>
          <a:prstGeom prst="rect">
            <a:avLst/>
          </a:prstGeom>
          <a:noFill/>
          <a:ln w="9525">
            <a:noFill/>
            <a:miter lim="800000"/>
          </a:ln>
        </p:spPr>
        <p:txBody>
          <a:bodyPr wrap="none">
            <a:spAutoFit/>
          </a:bodyPr>
          <a:lstStyle/>
          <a:p>
            <a:pPr algn="ctr"/>
            <a:r>
              <a:rPr lang="en-US" altLang="zh-CN" sz="6000" b="1">
                <a:solidFill>
                  <a:srgbClr val="DEA654"/>
                </a:solidFill>
                <a:latin typeface="华文细黑" charset="-122"/>
                <a:ea typeface="华文细黑" charset="-122"/>
              </a:rPr>
              <a:t>2016</a:t>
            </a:r>
            <a:endParaRPr lang="en-US" altLang="zh-CN" sz="6000" b="1">
              <a:solidFill>
                <a:srgbClr val="DEA654"/>
              </a:solidFill>
              <a:latin typeface="华文细黑" charset="-122"/>
              <a:ea typeface="华文细黑" charset="-122"/>
            </a:endParaRPr>
          </a:p>
        </p:txBody>
      </p:sp>
      <p:cxnSp>
        <p:nvCxnSpPr>
          <p:cNvPr id="11" name="直接连接符 10"/>
          <p:cNvCxnSpPr/>
          <p:nvPr/>
        </p:nvCxnSpPr>
        <p:spPr>
          <a:xfrm>
            <a:off x="5640388" y="6513513"/>
            <a:ext cx="923925" cy="0"/>
          </a:xfrm>
          <a:prstGeom prst="line">
            <a:avLst/>
          </a:prstGeom>
          <a:ln w="38100">
            <a:solidFill>
              <a:srgbClr val="DEA654"/>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654675" y="6546850"/>
            <a:ext cx="890588" cy="261938"/>
          </a:xfrm>
          <a:prstGeom prst="rect">
            <a:avLst/>
          </a:prstGeom>
          <a:noFill/>
        </p:spPr>
        <p:txBody>
          <a:bodyPr wrap="none">
            <a:spAutoFit/>
          </a:bodyPr>
          <a:lstStyle/>
          <a:p>
            <a:pPr algn="ctr" fontAlgn="auto">
              <a:spcBef>
                <a:spcPts val="0"/>
              </a:spcBef>
              <a:spcAft>
                <a:spcPts val="0"/>
              </a:spcAft>
              <a:defRPr/>
            </a:pPr>
            <a:r>
              <a:rPr lang="en-US" altLang="zh-CN" sz="1100">
                <a:solidFill>
                  <a:schemeClr val="bg1">
                    <a:lumMod val="50000"/>
                  </a:schemeClr>
                </a:solidFill>
                <a:latin typeface="华文细黑" charset="-122"/>
                <a:ea typeface="华文细黑" charset="-122"/>
              </a:rPr>
              <a:t>2015.11.28</a:t>
            </a:r>
            <a:endParaRPr lang="zh-CN" altLang="en-US" sz="1100">
              <a:solidFill>
                <a:schemeClr val="bg1">
                  <a:lumMod val="50000"/>
                </a:schemeClr>
              </a:solidFill>
              <a:latin typeface="华文细黑" charset="-122"/>
              <a:ea typeface="华文细黑" charset="-122"/>
            </a:endParaRPr>
          </a:p>
        </p:txBody>
      </p:sp>
      <p:grpSp>
        <p:nvGrpSpPr>
          <p:cNvPr id="13319" name="组合 20"/>
          <p:cNvGrpSpPr/>
          <p:nvPr/>
        </p:nvGrpSpPr>
        <p:grpSpPr bwMode="auto">
          <a:xfrm>
            <a:off x="1582738" y="5610225"/>
            <a:ext cx="3287712" cy="681038"/>
            <a:chOff x="1483953" y="5626660"/>
            <a:chExt cx="3287403" cy="681519"/>
          </a:xfrm>
        </p:grpSpPr>
        <p:pic>
          <p:nvPicPr>
            <p:cNvPr id="16" name="图片 15"/>
            <p:cNvPicPr>
              <a:picLocks noChangeAspect="1"/>
            </p:cNvPicPr>
            <p:nvPr/>
          </p:nvPicPr>
          <p:blipFill rotWithShape="1">
            <a:blip r:embed="rId2"/>
            <a:srcRect b="21219"/>
            <a:stretch>
              <a:fillRect/>
            </a:stretch>
          </p:blipFill>
          <p:spPr>
            <a:xfrm flipH="1">
              <a:off x="3331629" y="5626660"/>
              <a:ext cx="1439727" cy="675165"/>
            </a:xfrm>
            <a:prstGeom prst="rect">
              <a:avLst/>
            </a:prstGeom>
            <a:effectLst>
              <a:outerShdw blurRad="50800" dist="38100" dir="2700000" algn="tl" rotWithShape="0">
                <a:prstClr val="black">
                  <a:alpha val="40000"/>
                </a:prstClr>
              </a:outerShdw>
            </a:effectLst>
          </p:spPr>
        </p:pic>
        <p:pic>
          <p:nvPicPr>
            <p:cNvPr id="19" name="图片 18"/>
            <p:cNvPicPr>
              <a:picLocks noChangeAspect="1"/>
            </p:cNvPicPr>
            <p:nvPr/>
          </p:nvPicPr>
          <p:blipFill rotWithShape="1">
            <a:blip r:embed="rId2"/>
            <a:srcRect b="21219"/>
            <a:stretch>
              <a:fillRect/>
            </a:stretch>
          </p:blipFill>
          <p:spPr>
            <a:xfrm>
              <a:off x="1483953" y="5633014"/>
              <a:ext cx="1439727" cy="675165"/>
            </a:xfrm>
            <a:prstGeom prst="rect">
              <a:avLst/>
            </a:prstGeom>
            <a:effectLst>
              <a:outerShdw blurRad="50800" dist="38100" dir="2700000" algn="tl" rotWithShape="0">
                <a:prstClr val="black">
                  <a:alpha val="40000"/>
                </a:prstClr>
              </a:outerShdw>
            </a:effectLst>
          </p:spPr>
        </p:pic>
      </p:grpSp>
      <p:grpSp>
        <p:nvGrpSpPr>
          <p:cNvPr id="13320" name="组合 21"/>
          <p:cNvGrpSpPr/>
          <p:nvPr/>
        </p:nvGrpSpPr>
        <p:grpSpPr bwMode="auto">
          <a:xfrm>
            <a:off x="7504113" y="5610225"/>
            <a:ext cx="3287712" cy="681038"/>
            <a:chOff x="1483953" y="5626660"/>
            <a:chExt cx="3287403" cy="681519"/>
          </a:xfrm>
        </p:grpSpPr>
        <p:pic>
          <p:nvPicPr>
            <p:cNvPr id="23" name="图片 22"/>
            <p:cNvPicPr>
              <a:picLocks noChangeAspect="1"/>
            </p:cNvPicPr>
            <p:nvPr/>
          </p:nvPicPr>
          <p:blipFill rotWithShape="1">
            <a:blip r:embed="rId2"/>
            <a:srcRect b="21219"/>
            <a:stretch>
              <a:fillRect/>
            </a:stretch>
          </p:blipFill>
          <p:spPr>
            <a:xfrm flipH="1">
              <a:off x="3331629" y="5626660"/>
              <a:ext cx="1439727" cy="675165"/>
            </a:xfrm>
            <a:prstGeom prst="rect">
              <a:avLst/>
            </a:prstGeom>
            <a:effectLst>
              <a:outerShdw blurRad="50800" dist="38100" dir="2700000" algn="tl" rotWithShape="0">
                <a:prstClr val="black">
                  <a:alpha val="40000"/>
                </a:prstClr>
              </a:outerShdw>
            </a:effectLst>
          </p:spPr>
        </p:pic>
        <p:pic>
          <p:nvPicPr>
            <p:cNvPr id="24" name="图片 23"/>
            <p:cNvPicPr>
              <a:picLocks noChangeAspect="1"/>
            </p:cNvPicPr>
            <p:nvPr/>
          </p:nvPicPr>
          <p:blipFill rotWithShape="1">
            <a:blip r:embed="rId2"/>
            <a:srcRect b="21219"/>
            <a:stretch>
              <a:fillRect/>
            </a:stretch>
          </p:blipFill>
          <p:spPr>
            <a:xfrm>
              <a:off x="1483953" y="5633014"/>
              <a:ext cx="1439727" cy="675165"/>
            </a:xfrm>
            <a:prstGeom prst="rect">
              <a:avLst/>
            </a:prstGeom>
            <a:effectLst>
              <a:outerShdw blurRad="50800" dist="38100" dir="2700000" algn="tl" rotWithShape="0">
                <a:prstClr val="black">
                  <a:alpha val="40000"/>
                </a:prstClr>
              </a:outerShdw>
            </a:effectLst>
          </p:spPr>
        </p:pic>
      </p:grpSp>
      <p:cxnSp>
        <p:nvCxnSpPr>
          <p:cNvPr id="27" name="直接连接符 26"/>
          <p:cNvCxnSpPr/>
          <p:nvPr/>
        </p:nvCxnSpPr>
        <p:spPr>
          <a:xfrm>
            <a:off x="1270000" y="2921000"/>
            <a:ext cx="3600450" cy="0"/>
          </a:xfrm>
          <a:prstGeom prst="line">
            <a:avLst/>
          </a:prstGeom>
          <a:ln>
            <a:solidFill>
              <a:srgbClr val="DEA654"/>
            </a:solidFill>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348538" y="2921000"/>
            <a:ext cx="3600450" cy="0"/>
          </a:xfrm>
          <a:prstGeom prst="line">
            <a:avLst/>
          </a:prstGeom>
          <a:ln>
            <a:solidFill>
              <a:srgbClr val="DEA654"/>
            </a:solidFill>
            <a:headEnd type="ova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360035" y="4804410"/>
            <a:ext cx="1783080" cy="640080"/>
          </a:xfrm>
          <a:prstGeom prst="rect">
            <a:avLst/>
          </a:prstGeom>
          <a:noFill/>
        </p:spPr>
        <p:txBody>
          <a:bodyPr wrap="none" rtlCol="0">
            <a:spAutoFit/>
          </a:bodyPr>
          <a:p>
            <a:r>
              <a:rPr lang="zh-CN" altLang="en-US"/>
              <a:t>部门</a:t>
            </a:r>
            <a:r>
              <a:rPr lang="en-US" altLang="zh-CN"/>
              <a:t>—— P23</a:t>
            </a:r>
            <a:endParaRPr lang="en-US" altLang="zh-CN"/>
          </a:p>
          <a:p>
            <a:r>
              <a:rPr lang="zh-CN" altLang="en-US"/>
              <a:t>姓名</a:t>
            </a:r>
            <a:r>
              <a:rPr lang="en-US" altLang="zh-CN"/>
              <a:t>——</a:t>
            </a:r>
            <a:r>
              <a:rPr lang="zh-CN" altLang="en-US"/>
              <a:t>易成浩</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框 4"/>
          <p:cNvSpPr txBox="1">
            <a:spLocks noChangeArrowheads="1"/>
          </p:cNvSpPr>
          <p:nvPr/>
        </p:nvSpPr>
        <p:spPr bwMode="auto">
          <a:xfrm>
            <a:off x="3547110" y="614680"/>
            <a:ext cx="5098415" cy="613410"/>
          </a:xfrm>
          <a:prstGeom prst="rect">
            <a:avLst/>
          </a:prstGeom>
          <a:noFill/>
          <a:ln w="9525">
            <a:noFill/>
            <a:miter lim="800000"/>
          </a:ln>
        </p:spPr>
        <p:txBody>
          <a:bodyPr wrap="square">
            <a:spAutoFit/>
          </a:bodyPr>
          <a:p>
            <a:pPr algn="ctr"/>
            <a:r>
              <a:rPr lang="zh-CN" altLang="en-US" sz="3200" b="1">
                <a:solidFill>
                  <a:srgbClr val="DEA654"/>
                </a:solidFill>
                <a:latin typeface="华文细黑" charset="-122"/>
                <a:ea typeface="华文细黑" charset="-122"/>
                <a:sym typeface="+mn-ea"/>
              </a:rPr>
              <a:t>总结：</a:t>
            </a:r>
            <a:r>
              <a:rPr lang="zh-CN" altLang="en-US" sz="3200" b="1">
                <a:solidFill>
                  <a:srgbClr val="DEA654"/>
                </a:solidFill>
                <a:latin typeface="华文细黑" charset="-122"/>
                <a:ea typeface="华文细黑" charset="-122"/>
                <a:sym typeface="+mn-ea"/>
              </a:rPr>
              <a:t>成功的经验</a:t>
            </a:r>
            <a:endParaRPr lang="zh-CN" altLang="en-US" sz="3200" b="1">
              <a:solidFill>
                <a:srgbClr val="DEA654"/>
              </a:solidFill>
              <a:latin typeface="华文细黑" charset="-122"/>
              <a:ea typeface="华文细黑" charset="-122"/>
            </a:endParaRPr>
          </a:p>
        </p:txBody>
      </p:sp>
      <p:sp>
        <p:nvSpPr>
          <p:cNvPr id="16387" name="文本框 5"/>
          <p:cNvSpPr txBox="1">
            <a:spLocks noChangeArrowheads="1"/>
          </p:cNvSpPr>
          <p:nvPr/>
        </p:nvSpPr>
        <p:spPr bwMode="auto">
          <a:xfrm>
            <a:off x="935990" y="1633855"/>
            <a:ext cx="10319385" cy="3343910"/>
          </a:xfrm>
          <a:prstGeom prst="rect">
            <a:avLst/>
          </a:prstGeom>
          <a:noFill/>
          <a:ln w="9525">
            <a:noFill/>
            <a:miter lim="800000"/>
          </a:ln>
        </p:spPr>
        <p:txBody>
          <a:bodyPr wrap="square">
            <a:spAutoFit/>
          </a:bodyPr>
          <a:p>
            <a:pPr marL="285750" indent="-285750" algn="l">
              <a:buFont typeface="Arial" panose="020B0604020202020204" pitchFamily="34" charset="0"/>
              <a:buChar char="•"/>
            </a:pPr>
            <a:r>
              <a:rPr lang="zh-CN" altLang="en-US" sz="2000">
                <a:latin typeface="华文细黑" charset="-122"/>
                <a:ea typeface="华文细黑" charset="-122"/>
              </a:rPr>
              <a:t>思想方面：</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1</a:t>
            </a:r>
            <a:r>
              <a:rPr lang="zh-CN" altLang="en-US" sz="1600">
                <a:latin typeface="华文细黑" charset="-122"/>
                <a:ea typeface="华文细黑" charset="-122"/>
              </a:rPr>
              <a:t>、</a:t>
            </a:r>
            <a:r>
              <a:rPr lang="en-US" altLang="zh-CN" sz="1600">
                <a:latin typeface="华文细黑" charset="-122"/>
                <a:ea typeface="华文细黑" charset="-122"/>
              </a:rPr>
              <a:t>2016</a:t>
            </a:r>
            <a:r>
              <a:rPr lang="zh-CN" altLang="en-US" sz="1600">
                <a:latin typeface="华文细黑" charset="-122"/>
                <a:ea typeface="华文细黑" charset="-122"/>
              </a:rPr>
              <a:t>年是自己独立掌管引擎开发和维护的一年。从年初接手技术部相关工作内容开始，我慢慢的认识到有些东西是自己必须要承担的责任。无论有困难与否、还是经验不足也罢，当问题出现在自己面前的时候就不能推脱，或者说无法推脱。别人信任你，给了你独挡一面的机会的时候，你就要挑起这个担子，尽自己的全力去完成好这份工作。</a:t>
            </a:r>
            <a:endParaRPr lang="en-US" altLang="zh-CN"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2</a:t>
            </a:r>
            <a:r>
              <a:rPr lang="zh-CN" altLang="en-US" sz="1600">
                <a:latin typeface="华文细黑" charset="-122"/>
                <a:ea typeface="华文细黑" charset="-122"/>
              </a:rPr>
              <a:t>、用心做好一件事情，往往可以从得到更多的快乐。在之前做引擎性能优化期间，为了让引擎性能能够满足项目的需求，为了不再听到别人说游戏卡的要死这类话。我尝试了各种引擎优化手段，参考各种游戏和引擎。甚至有时候想得睡不着觉。黄天不负有心人，终于我们的引擎性能有了很大程度上的改善。当力量在全项目成员会议上说</a:t>
            </a:r>
            <a:r>
              <a:rPr lang="en-US" altLang="zh-CN" sz="1600">
                <a:latin typeface="华文细黑" charset="-122"/>
                <a:ea typeface="华文细黑" charset="-122"/>
              </a:rPr>
              <a:t>“</a:t>
            </a:r>
            <a:r>
              <a:rPr lang="zh-CN" altLang="en-US" sz="1600">
                <a:latin typeface="华文细黑" charset="-122"/>
                <a:ea typeface="华文细黑" charset="-122"/>
              </a:rPr>
              <a:t>我们的引擎性能经过优化有了很大的提高，不在是项目的技术瓶颈了。我们可以说技术不是问题了</a:t>
            </a:r>
            <a:r>
              <a:rPr lang="en-US" altLang="zh-CN" sz="1600">
                <a:latin typeface="华文细黑" charset="-122"/>
                <a:ea typeface="华文细黑" charset="-122"/>
              </a:rPr>
              <a:t>”</a:t>
            </a:r>
            <a:r>
              <a:rPr lang="zh-CN" altLang="en-US" sz="1600">
                <a:latin typeface="华文细黑" charset="-122"/>
                <a:ea typeface="华文细黑" charset="-122"/>
              </a:rPr>
              <a:t>的时候，那个时候我的心里不自觉的感觉到了一阵兴奋。因为自己做的东西是有成果的并且得到了大家的认可。所以以后在做任何事情的时候都需要用心去做，因为付出总是有回报的。</a:t>
            </a: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框 4"/>
          <p:cNvSpPr txBox="1">
            <a:spLocks noChangeArrowheads="1"/>
          </p:cNvSpPr>
          <p:nvPr/>
        </p:nvSpPr>
        <p:spPr bwMode="auto">
          <a:xfrm>
            <a:off x="3547110" y="614680"/>
            <a:ext cx="5098415" cy="613410"/>
          </a:xfrm>
          <a:prstGeom prst="rect">
            <a:avLst/>
          </a:prstGeom>
          <a:noFill/>
          <a:ln w="9525">
            <a:noFill/>
            <a:miter lim="800000"/>
          </a:ln>
        </p:spPr>
        <p:txBody>
          <a:bodyPr wrap="square">
            <a:spAutoFit/>
          </a:bodyPr>
          <a:p>
            <a:pPr algn="ctr"/>
            <a:r>
              <a:rPr lang="zh-CN" altLang="en-US" sz="3200" b="1">
                <a:solidFill>
                  <a:srgbClr val="DEA654"/>
                </a:solidFill>
                <a:latin typeface="华文细黑" charset="-122"/>
                <a:ea typeface="华文细黑" charset="-122"/>
                <a:sym typeface="+mn-ea"/>
              </a:rPr>
              <a:t>总结：成功的经验</a:t>
            </a:r>
            <a:endParaRPr lang="zh-CN" altLang="en-US" sz="3200" b="1">
              <a:solidFill>
                <a:srgbClr val="DEA654"/>
              </a:solidFill>
              <a:latin typeface="华文细黑" charset="-122"/>
              <a:ea typeface="华文细黑" charset="-122"/>
            </a:endParaRPr>
          </a:p>
        </p:txBody>
      </p:sp>
      <p:sp>
        <p:nvSpPr>
          <p:cNvPr id="16387" name="文本框 5"/>
          <p:cNvSpPr txBox="1">
            <a:spLocks noChangeArrowheads="1"/>
          </p:cNvSpPr>
          <p:nvPr/>
        </p:nvSpPr>
        <p:spPr bwMode="auto">
          <a:xfrm>
            <a:off x="935990" y="1633855"/>
            <a:ext cx="10319385" cy="1637030"/>
          </a:xfrm>
          <a:prstGeom prst="rect">
            <a:avLst/>
          </a:prstGeom>
          <a:noFill/>
          <a:ln w="9525">
            <a:noFill/>
            <a:miter lim="800000"/>
          </a:ln>
        </p:spPr>
        <p:txBody>
          <a:bodyPr wrap="square">
            <a:spAutoFit/>
          </a:bodyPr>
          <a:p>
            <a:pPr marL="285750" indent="-285750" algn="l">
              <a:buFont typeface="Arial" panose="020B0604020202020204" pitchFamily="34" charset="0"/>
              <a:buChar char="•"/>
            </a:pPr>
            <a:r>
              <a:rPr lang="zh-CN" altLang="en-US" sz="2000">
                <a:latin typeface="华文细黑" charset="-122"/>
                <a:ea typeface="华文细黑" charset="-122"/>
              </a:rPr>
              <a:t>技术方面：</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1</a:t>
            </a:r>
            <a:r>
              <a:rPr lang="zh-CN" altLang="en-US" sz="1600">
                <a:latin typeface="华文细黑" charset="-122"/>
                <a:ea typeface="华文细黑" charset="-122"/>
              </a:rPr>
              <a:t>、在NVIDIA、微软等官网上有很多最新的技术论文，在这里我们可以学到很多最先进的技术手段。</a:t>
            </a: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2</a:t>
            </a:r>
            <a:r>
              <a:rPr lang="zh-CN" altLang="en-US" sz="1600">
                <a:latin typeface="华文细黑" charset="-122"/>
                <a:ea typeface="华文细黑" charset="-122"/>
              </a:rPr>
              <a:t>、深层次的学习了</a:t>
            </a:r>
            <a:r>
              <a:rPr lang="en-US" altLang="zh-CN" sz="1600">
                <a:latin typeface="华文细黑" charset="-122"/>
                <a:ea typeface="华文细黑" charset="-122"/>
              </a:rPr>
              <a:t>Ogre</a:t>
            </a:r>
            <a:r>
              <a:rPr lang="zh-CN" altLang="en-US" sz="1600">
                <a:latin typeface="华文细黑" charset="-122"/>
                <a:ea typeface="华文细黑" charset="-122"/>
              </a:rPr>
              <a:t>和</a:t>
            </a:r>
            <a:r>
              <a:rPr lang="en-US" altLang="zh-CN" sz="1600">
                <a:latin typeface="华文细黑" charset="-122"/>
                <a:ea typeface="华文细黑" charset="-122"/>
              </a:rPr>
              <a:t>Klayge</a:t>
            </a:r>
            <a:r>
              <a:rPr lang="zh-CN" altLang="en-US" sz="1600">
                <a:latin typeface="华文细黑" charset="-122"/>
                <a:ea typeface="华文细黑" charset="-122"/>
              </a:rPr>
              <a:t>两款开源引擎，从而使自己的眼界更加开阔了。对于引擎架构上有了更深层次的理解。</a:t>
            </a: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框 4"/>
          <p:cNvSpPr txBox="1">
            <a:spLocks noChangeArrowheads="1"/>
          </p:cNvSpPr>
          <p:nvPr/>
        </p:nvSpPr>
        <p:spPr bwMode="auto">
          <a:xfrm>
            <a:off x="3547110" y="614680"/>
            <a:ext cx="5098415" cy="613410"/>
          </a:xfrm>
          <a:prstGeom prst="rect">
            <a:avLst/>
          </a:prstGeom>
          <a:noFill/>
          <a:ln w="9525">
            <a:noFill/>
            <a:miter lim="800000"/>
          </a:ln>
        </p:spPr>
        <p:txBody>
          <a:bodyPr wrap="square">
            <a:spAutoFit/>
          </a:bodyPr>
          <a:p>
            <a:pPr algn="ctr"/>
            <a:r>
              <a:rPr lang="zh-CN" altLang="en-US" sz="3200" b="1">
                <a:solidFill>
                  <a:srgbClr val="DEA654"/>
                </a:solidFill>
                <a:latin typeface="华文细黑" charset="-122"/>
                <a:ea typeface="华文细黑" charset="-122"/>
                <a:sym typeface="+mn-ea"/>
              </a:rPr>
              <a:t>总结：</a:t>
            </a:r>
            <a:r>
              <a:rPr lang="zh-CN" altLang="en-US" sz="3200" b="1">
                <a:solidFill>
                  <a:srgbClr val="DEA654"/>
                </a:solidFill>
                <a:latin typeface="华文细黑" charset="-122"/>
                <a:ea typeface="华文细黑" charset="-122"/>
                <a:sym typeface="+mn-ea"/>
              </a:rPr>
              <a:t>有待提升的方面</a:t>
            </a:r>
            <a:endParaRPr lang="zh-CN" altLang="en-US" sz="3200" b="1">
              <a:solidFill>
                <a:srgbClr val="DEA654"/>
              </a:solidFill>
              <a:latin typeface="华文细黑" charset="-122"/>
              <a:ea typeface="华文细黑" charset="-122"/>
            </a:endParaRPr>
          </a:p>
        </p:txBody>
      </p:sp>
      <p:sp>
        <p:nvSpPr>
          <p:cNvPr id="3" name="文本框 2"/>
          <p:cNvSpPr txBox="1"/>
          <p:nvPr/>
        </p:nvSpPr>
        <p:spPr>
          <a:xfrm>
            <a:off x="1517015" y="1228090"/>
            <a:ext cx="9326880" cy="2030730"/>
          </a:xfrm>
          <a:prstGeom prst="rect">
            <a:avLst/>
          </a:prstGeom>
          <a:noFill/>
        </p:spPr>
        <p:txBody>
          <a:bodyPr wrap="none" rtlCol="0" anchor="t">
            <a:spAutoFit/>
          </a:bodyPr>
          <a:p>
            <a:r>
              <a:rPr lang="zh-CN" altLang="en-US">
                <a:latin typeface="华文细黑" charset="-122"/>
                <a:ea typeface="华文细黑" charset="-122"/>
                <a:sym typeface="+mn-ea"/>
              </a:rPr>
              <a:t>工作方面：</a:t>
            </a:r>
            <a:endParaRPr lang="zh-CN" altLang="en-US">
              <a:latin typeface="华文细黑" charset="-122"/>
              <a:ea typeface="华文细黑" charset="-122"/>
              <a:sym typeface="+mn-ea"/>
            </a:endParaRPr>
          </a:p>
          <a:p>
            <a:r>
              <a:rPr lang="en-US" altLang="zh-CN"/>
              <a:t>	</a:t>
            </a:r>
            <a:r>
              <a:rPr lang="zh-CN" altLang="en-US"/>
              <a:t>对于一些工作流程上的东西目前还没有一个比较好的习惯，经常在一些问题处理上</a:t>
            </a:r>
            <a:endParaRPr lang="zh-CN" altLang="en-US"/>
          </a:p>
          <a:p>
            <a:r>
              <a:rPr lang="zh-CN" altLang="en-US"/>
              <a:t>做的有些不妥当之处。记得之前美术那边发现了一个问题，我帮忙找出了问题原因然后就告</a:t>
            </a:r>
            <a:endParaRPr lang="zh-CN" altLang="en-US"/>
          </a:p>
          <a:p>
            <a:r>
              <a:rPr lang="zh-CN" altLang="en-US"/>
              <a:t>诉相关人去改了。然而我并没有意识到应该去关心一下他什么时候解决了问题或者有没有解</a:t>
            </a:r>
            <a:endParaRPr lang="zh-CN" altLang="en-US"/>
          </a:p>
          <a:p>
            <a:r>
              <a:rPr lang="zh-CN" altLang="en-US"/>
              <a:t>决，导致其他人员不知道问题的处理进度怎么养了。对此力量还跟我说过这件事。虽然我现</a:t>
            </a:r>
            <a:endParaRPr lang="zh-CN" altLang="en-US"/>
          </a:p>
          <a:p>
            <a:r>
              <a:rPr lang="zh-CN" altLang="en-US"/>
              <a:t>在做的工作跟多是技术问题视乎做好自己的事情就好了。但我想如果想要走的更远就得养成</a:t>
            </a:r>
            <a:endParaRPr lang="zh-CN" altLang="en-US"/>
          </a:p>
          <a:p>
            <a:r>
              <a:rPr lang="zh-CN" altLang="en-US"/>
              <a:t>一个好的工作习惯。希望以后可以做的更好</a:t>
            </a:r>
            <a:endParaRPr lang="zh-CN" altLang="en-US"/>
          </a:p>
        </p:txBody>
      </p:sp>
      <p:sp>
        <p:nvSpPr>
          <p:cNvPr id="4" name="文本框 3"/>
          <p:cNvSpPr txBox="1"/>
          <p:nvPr/>
        </p:nvSpPr>
        <p:spPr>
          <a:xfrm>
            <a:off x="1433195" y="3955415"/>
            <a:ext cx="9784080" cy="659130"/>
          </a:xfrm>
          <a:prstGeom prst="rect">
            <a:avLst/>
          </a:prstGeom>
          <a:noFill/>
        </p:spPr>
        <p:txBody>
          <a:bodyPr wrap="none" rtlCol="0" anchor="t">
            <a:spAutoFit/>
          </a:bodyPr>
          <a:p>
            <a:r>
              <a:rPr lang="zh-CN" altLang="en-US">
                <a:latin typeface="华文细黑" charset="-122"/>
                <a:ea typeface="华文细黑" charset="-122"/>
                <a:sym typeface="+mn-ea"/>
              </a:rPr>
              <a:t>其他方面：</a:t>
            </a:r>
            <a:endParaRPr lang="zh-CN" altLang="en-US">
              <a:latin typeface="华文细黑" charset="-122"/>
              <a:ea typeface="华文细黑" charset="-122"/>
              <a:sym typeface="+mn-ea"/>
            </a:endParaRPr>
          </a:p>
          <a:p>
            <a:r>
              <a:rPr lang="en-US" altLang="zh-CN"/>
              <a:t>	</a:t>
            </a:r>
            <a:r>
              <a:rPr lang="zh-CN" altLang="en-US"/>
              <a:t>作为一个游戏开发工作者，我现在好像不太爱玩游戏了。。。这是个问题，有待改进。</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2"/>
          <p:cNvPicPr>
            <a:picLocks noChangeAspect="1"/>
          </p:cNvPicPr>
          <p:nvPr/>
        </p:nvPicPr>
        <p:blipFill>
          <a:blip r:embed="rId1"/>
          <a:srcRect/>
          <a:stretch>
            <a:fillRect/>
          </a:stretch>
        </p:blipFill>
        <p:spPr bwMode="auto">
          <a:xfrm>
            <a:off x="3813175" y="3794125"/>
            <a:ext cx="4594225" cy="3063875"/>
          </a:xfrm>
          <a:prstGeom prst="rect">
            <a:avLst/>
          </a:prstGeom>
          <a:noFill/>
          <a:ln w="9525">
            <a:noFill/>
            <a:miter lim="800000"/>
            <a:headEnd/>
            <a:tailEnd/>
          </a:ln>
        </p:spPr>
      </p:pic>
      <p:sp>
        <p:nvSpPr>
          <p:cNvPr id="4" name="文本框 3"/>
          <p:cNvSpPr txBox="1"/>
          <p:nvPr/>
        </p:nvSpPr>
        <p:spPr>
          <a:xfrm>
            <a:off x="2528888" y="2452688"/>
            <a:ext cx="1414462" cy="831850"/>
          </a:xfrm>
          <a:prstGeom prst="rect">
            <a:avLst/>
          </a:prstGeom>
          <a:noFill/>
        </p:spPr>
        <p:txBody>
          <a:bodyPr wrap="none">
            <a:spAutoFit/>
          </a:bodyPr>
          <a:lstStyle/>
          <a:p>
            <a:pPr algn="ctr" fontAlgn="auto">
              <a:spcBef>
                <a:spcPts val="0"/>
              </a:spcBef>
              <a:spcAft>
                <a:spcPts val="0"/>
              </a:spcAft>
              <a:defRPr/>
            </a:pPr>
            <a:r>
              <a:rPr lang="zh-CN" altLang="en-US" sz="4800" b="1">
                <a:solidFill>
                  <a:schemeClr val="bg1">
                    <a:lumMod val="50000"/>
                  </a:schemeClr>
                </a:solidFill>
                <a:latin typeface="+mn-lt"/>
                <a:ea typeface="+mn-ea"/>
              </a:rPr>
              <a:t>回顾</a:t>
            </a:r>
            <a:endParaRPr lang="zh-CN" altLang="en-US" sz="4800" b="1">
              <a:solidFill>
                <a:schemeClr val="bg1">
                  <a:lumMod val="50000"/>
                </a:schemeClr>
              </a:solidFill>
              <a:latin typeface="+mn-lt"/>
              <a:ea typeface="+mn-ea"/>
            </a:endParaRPr>
          </a:p>
        </p:txBody>
      </p:sp>
      <p:sp>
        <p:nvSpPr>
          <p:cNvPr id="5" name="文本框 4"/>
          <p:cNvSpPr txBox="1"/>
          <p:nvPr/>
        </p:nvSpPr>
        <p:spPr>
          <a:xfrm>
            <a:off x="5400675" y="2452688"/>
            <a:ext cx="1416050" cy="831850"/>
          </a:xfrm>
          <a:prstGeom prst="rect">
            <a:avLst/>
          </a:prstGeom>
          <a:noFill/>
        </p:spPr>
        <p:txBody>
          <a:bodyPr wrap="none">
            <a:spAutoFit/>
          </a:bodyPr>
          <a:lstStyle/>
          <a:p>
            <a:pPr algn="ctr" fontAlgn="auto">
              <a:spcBef>
                <a:spcPts val="0"/>
              </a:spcBef>
              <a:spcAft>
                <a:spcPts val="0"/>
              </a:spcAft>
              <a:defRPr/>
            </a:pPr>
            <a:r>
              <a:rPr lang="zh-CN" altLang="en-US" sz="4800" b="1">
                <a:solidFill>
                  <a:schemeClr val="bg1">
                    <a:lumMod val="50000"/>
                  </a:schemeClr>
                </a:solidFill>
                <a:latin typeface="+mn-lt"/>
                <a:ea typeface="+mn-ea"/>
              </a:rPr>
              <a:t>总结</a:t>
            </a:r>
            <a:endParaRPr lang="zh-CN" altLang="en-US" sz="4800" b="1">
              <a:solidFill>
                <a:schemeClr val="bg1">
                  <a:lumMod val="50000"/>
                </a:schemeClr>
              </a:solidFill>
              <a:latin typeface="+mn-lt"/>
              <a:ea typeface="+mn-ea"/>
            </a:endParaRPr>
          </a:p>
        </p:txBody>
      </p:sp>
      <p:sp>
        <p:nvSpPr>
          <p:cNvPr id="24580" name="文本框 5"/>
          <p:cNvSpPr txBox="1">
            <a:spLocks noChangeArrowheads="1"/>
          </p:cNvSpPr>
          <p:nvPr/>
        </p:nvSpPr>
        <p:spPr bwMode="auto">
          <a:xfrm>
            <a:off x="8272463" y="2452688"/>
            <a:ext cx="1416050" cy="831850"/>
          </a:xfrm>
          <a:prstGeom prst="rect">
            <a:avLst/>
          </a:prstGeom>
          <a:noFill/>
          <a:ln w="9525">
            <a:noFill/>
            <a:miter lim="800000"/>
          </a:ln>
        </p:spPr>
        <p:txBody>
          <a:bodyPr wrap="none">
            <a:spAutoFit/>
          </a:bodyPr>
          <a:lstStyle/>
          <a:p>
            <a:pPr algn="ctr"/>
            <a:r>
              <a:rPr lang="zh-CN" altLang="en-US" sz="4800" b="1">
                <a:solidFill>
                  <a:srgbClr val="DEA654"/>
                </a:solidFill>
                <a:latin typeface="等线" panose="02010600030101010101" charset="-122"/>
                <a:ea typeface="等线" panose="02010600030101010101" charset="-122"/>
              </a:rPr>
              <a:t>展望</a:t>
            </a:r>
            <a:endParaRPr lang="zh-CN" altLang="en-US" sz="4800" b="1">
              <a:solidFill>
                <a:srgbClr val="DEA654"/>
              </a:solidFill>
              <a:latin typeface="等线" panose="02010600030101010101" charset="-122"/>
              <a:ea typeface="等线" panose="02010600030101010101" charset="-122"/>
            </a:endParaRPr>
          </a:p>
        </p:txBody>
      </p:sp>
      <p:pic>
        <p:nvPicPr>
          <p:cNvPr id="24581" name="图片 6"/>
          <p:cNvPicPr>
            <a:picLocks noChangeAspect="1"/>
          </p:cNvPicPr>
          <p:nvPr/>
        </p:nvPicPr>
        <p:blipFill>
          <a:blip r:embed="rId2">
            <a:lum bright="70000" contrast="-70000"/>
          </a:blip>
          <a:srcRect/>
          <a:stretch>
            <a:fillRect/>
          </a:stretch>
        </p:blipFill>
        <p:spPr bwMode="auto">
          <a:xfrm>
            <a:off x="2965450" y="11113"/>
            <a:ext cx="541338" cy="2352675"/>
          </a:xfrm>
          <a:prstGeom prst="rect">
            <a:avLst/>
          </a:prstGeom>
          <a:noFill/>
          <a:ln w="9525">
            <a:noFill/>
            <a:miter lim="800000"/>
            <a:headEnd/>
            <a:tailEnd/>
          </a:ln>
        </p:spPr>
      </p:pic>
      <p:pic>
        <p:nvPicPr>
          <p:cNvPr id="24582" name="图片 7"/>
          <p:cNvPicPr>
            <a:picLocks noChangeAspect="1"/>
          </p:cNvPicPr>
          <p:nvPr/>
        </p:nvPicPr>
        <p:blipFill>
          <a:blip r:embed="rId3">
            <a:lum bright="70000" contrast="-70000"/>
          </a:blip>
          <a:srcRect/>
          <a:stretch>
            <a:fillRect/>
          </a:stretch>
        </p:blipFill>
        <p:spPr bwMode="auto">
          <a:xfrm>
            <a:off x="5826125" y="11113"/>
            <a:ext cx="539750" cy="2352675"/>
          </a:xfrm>
          <a:prstGeom prst="rect">
            <a:avLst/>
          </a:prstGeom>
          <a:noFill/>
          <a:ln w="9525">
            <a:noFill/>
            <a:miter lim="800000"/>
            <a:headEnd/>
            <a:tailEnd/>
          </a:ln>
        </p:spPr>
      </p:pic>
      <p:pic>
        <p:nvPicPr>
          <p:cNvPr id="24583" name="图片 8"/>
          <p:cNvPicPr>
            <a:picLocks noChangeAspect="1"/>
          </p:cNvPicPr>
          <p:nvPr/>
        </p:nvPicPr>
        <p:blipFill>
          <a:blip r:embed="rId3"/>
          <a:srcRect/>
          <a:stretch>
            <a:fillRect/>
          </a:stretch>
        </p:blipFill>
        <p:spPr bwMode="auto">
          <a:xfrm>
            <a:off x="8685213" y="11113"/>
            <a:ext cx="541337" cy="2352675"/>
          </a:xfrm>
          <a:prstGeom prst="rect">
            <a:avLst/>
          </a:prstGeom>
          <a:noFill/>
          <a:ln w="9525">
            <a:noFill/>
            <a:miter lim="800000"/>
            <a:headEnd/>
            <a:tailEnd/>
          </a:ln>
        </p:spPr>
      </p:pic>
      <p:sp>
        <p:nvSpPr>
          <p:cNvPr id="10" name="文本框 9"/>
          <p:cNvSpPr txBox="1"/>
          <p:nvPr/>
        </p:nvSpPr>
        <p:spPr>
          <a:xfrm>
            <a:off x="5116513" y="3794125"/>
            <a:ext cx="1987550" cy="369888"/>
          </a:xfrm>
          <a:prstGeom prst="rect">
            <a:avLst/>
          </a:prstGeom>
          <a:noFill/>
        </p:spPr>
        <p:txBody>
          <a:bodyPr wrap="none">
            <a:spAutoFit/>
          </a:bodyPr>
          <a:lstStyle/>
          <a:p>
            <a:pPr algn="ctr" fontAlgn="auto">
              <a:spcBef>
                <a:spcPts val="0"/>
              </a:spcBef>
              <a:spcAft>
                <a:spcPts val="0"/>
              </a:spcAft>
              <a:defRPr/>
            </a:pPr>
            <a:r>
              <a:rPr lang="en-US" altLang="zh-CN">
                <a:solidFill>
                  <a:schemeClr val="bg1">
                    <a:lumMod val="50000"/>
                  </a:schemeClr>
                </a:solidFill>
                <a:latin typeface="+mn-lt"/>
                <a:ea typeface="+mn-ea"/>
              </a:rPr>
              <a:t>……</a:t>
            </a:r>
            <a:r>
              <a:rPr lang="zh-CN" altLang="en-US">
                <a:solidFill>
                  <a:schemeClr val="bg1">
                    <a:lumMod val="50000"/>
                  </a:schemeClr>
                </a:solidFill>
                <a:latin typeface="+mn-lt"/>
                <a:ea typeface="+mn-ea"/>
              </a:rPr>
              <a:t>一年以来的</a:t>
            </a:r>
            <a:r>
              <a:rPr lang="en-US" altLang="zh-CN">
                <a:solidFill>
                  <a:schemeClr val="bg1">
                    <a:lumMod val="50000"/>
                  </a:schemeClr>
                </a:solidFill>
                <a:latin typeface="+mn-lt"/>
                <a:ea typeface="+mn-ea"/>
              </a:rPr>
              <a:t>……</a:t>
            </a:r>
            <a:endParaRPr lang="zh-CN" altLang="en-US">
              <a:solidFill>
                <a:schemeClr val="bg1">
                  <a:lumMod val="50000"/>
                </a:schemeClr>
              </a:solidFill>
              <a:latin typeface="+mn-lt"/>
              <a:ea typeface="+mn-ea"/>
            </a:endParaRPr>
          </a:p>
        </p:txBody>
      </p:sp>
      <p:sp>
        <p:nvSpPr>
          <p:cNvPr id="24585" name="文本框 10"/>
          <p:cNvSpPr txBox="1">
            <a:spLocks noChangeArrowheads="1"/>
          </p:cNvSpPr>
          <p:nvPr/>
        </p:nvSpPr>
        <p:spPr bwMode="auto">
          <a:xfrm>
            <a:off x="2913063" y="3284538"/>
            <a:ext cx="646112" cy="368300"/>
          </a:xfrm>
          <a:prstGeom prst="rect">
            <a:avLst/>
          </a:prstGeom>
          <a:noFill/>
          <a:ln w="9525">
            <a:noFill/>
            <a:miter lim="800000"/>
          </a:ln>
        </p:spPr>
        <p:txBody>
          <a:bodyPr wrap="none">
            <a:spAutoFit/>
          </a:bodyPr>
          <a:lstStyle/>
          <a:p>
            <a:pPr algn="ctr"/>
            <a:r>
              <a:rPr lang="zh-CN" altLang="en-US">
                <a:latin typeface="等线" panose="02010600030101010101" charset="-122"/>
                <a:ea typeface="等线" panose="02010600030101010101" charset="-122"/>
              </a:rPr>
              <a:t>工作</a:t>
            </a:r>
            <a:endParaRPr lang="zh-CN" altLang="en-US">
              <a:latin typeface="等线" panose="02010600030101010101" charset="-122"/>
              <a:ea typeface="等线" panose="02010600030101010101" charset="-122"/>
            </a:endParaRPr>
          </a:p>
        </p:txBody>
      </p:sp>
      <p:sp>
        <p:nvSpPr>
          <p:cNvPr id="24586" name="文本框 11"/>
          <p:cNvSpPr txBox="1">
            <a:spLocks noChangeArrowheads="1"/>
          </p:cNvSpPr>
          <p:nvPr/>
        </p:nvSpPr>
        <p:spPr bwMode="auto">
          <a:xfrm>
            <a:off x="5784850" y="3244850"/>
            <a:ext cx="647700" cy="368300"/>
          </a:xfrm>
          <a:prstGeom prst="rect">
            <a:avLst/>
          </a:prstGeom>
          <a:noFill/>
          <a:ln w="9525">
            <a:noFill/>
            <a:miter lim="800000"/>
          </a:ln>
        </p:spPr>
        <p:txBody>
          <a:bodyPr wrap="none">
            <a:spAutoFit/>
          </a:bodyPr>
          <a:lstStyle/>
          <a:p>
            <a:pPr algn="ctr"/>
            <a:r>
              <a:rPr lang="zh-CN" altLang="en-US">
                <a:latin typeface="等线" panose="02010600030101010101" charset="-122"/>
                <a:ea typeface="等线" panose="02010600030101010101" charset="-122"/>
              </a:rPr>
              <a:t>经验</a:t>
            </a:r>
            <a:endParaRPr lang="zh-CN" altLang="en-US">
              <a:latin typeface="等线" panose="02010600030101010101" charset="-122"/>
              <a:ea typeface="等线" panose="02010600030101010101" charset="-122"/>
            </a:endParaRPr>
          </a:p>
        </p:txBody>
      </p:sp>
      <p:sp>
        <p:nvSpPr>
          <p:cNvPr id="24587" name="文本框 12"/>
          <p:cNvSpPr txBox="1">
            <a:spLocks noChangeArrowheads="1"/>
          </p:cNvSpPr>
          <p:nvPr/>
        </p:nvSpPr>
        <p:spPr bwMode="auto">
          <a:xfrm>
            <a:off x="8658225" y="3244850"/>
            <a:ext cx="646113" cy="368300"/>
          </a:xfrm>
          <a:prstGeom prst="rect">
            <a:avLst/>
          </a:prstGeom>
          <a:noFill/>
          <a:ln w="9525">
            <a:noFill/>
            <a:miter lim="800000"/>
          </a:ln>
        </p:spPr>
        <p:txBody>
          <a:bodyPr wrap="none">
            <a:spAutoFit/>
          </a:bodyPr>
          <a:lstStyle/>
          <a:p>
            <a:pPr algn="ctr"/>
            <a:r>
              <a:rPr lang="zh-CN" altLang="en-US">
                <a:latin typeface="等线" panose="02010600030101010101" charset="-122"/>
                <a:ea typeface="等线" panose="02010600030101010101" charset="-122"/>
              </a:rPr>
              <a:t>未来</a:t>
            </a:r>
            <a:endParaRPr lang="zh-CN" altLang="en-US">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1"/>
          <p:cNvPicPr>
            <a:picLocks noChangeAspect="1"/>
          </p:cNvPicPr>
          <p:nvPr/>
        </p:nvPicPr>
        <p:blipFill>
          <a:blip r:embed="rId1"/>
          <a:srcRect t="212" r="45171"/>
          <a:stretch>
            <a:fillRect/>
          </a:stretch>
        </p:blipFill>
        <p:spPr bwMode="auto">
          <a:xfrm>
            <a:off x="1976438" y="28575"/>
            <a:ext cx="4119562" cy="6843713"/>
          </a:xfrm>
          <a:prstGeom prst="rect">
            <a:avLst/>
          </a:prstGeom>
          <a:noFill/>
          <a:ln w="9525">
            <a:noFill/>
            <a:miter lim="800000"/>
            <a:headEnd/>
            <a:tailEnd/>
          </a:ln>
        </p:spPr>
      </p:pic>
      <p:sp>
        <p:nvSpPr>
          <p:cNvPr id="25602" name="文本框 2"/>
          <p:cNvSpPr txBox="1">
            <a:spLocks noChangeArrowheads="1"/>
          </p:cNvSpPr>
          <p:nvPr/>
        </p:nvSpPr>
        <p:spPr bwMode="auto">
          <a:xfrm>
            <a:off x="7545229" y="554038"/>
            <a:ext cx="1808480" cy="613410"/>
          </a:xfrm>
          <a:prstGeom prst="rect">
            <a:avLst/>
          </a:prstGeom>
          <a:noFill/>
          <a:ln w="9525">
            <a:noFill/>
            <a:miter lim="800000"/>
          </a:ln>
        </p:spPr>
        <p:txBody>
          <a:bodyPr wrap="none">
            <a:spAutoFit/>
          </a:bodyPr>
          <a:lstStyle/>
          <a:p>
            <a:pPr algn="ctr"/>
            <a:r>
              <a:rPr lang="zh-CN" altLang="en-US" sz="3200" b="1">
                <a:solidFill>
                  <a:srgbClr val="DEA654"/>
                </a:solidFill>
                <a:latin typeface="华文细黑" charset="-122"/>
                <a:ea typeface="华文细黑" charset="-122"/>
              </a:rPr>
              <a:t>展望发展</a:t>
            </a:r>
            <a:endParaRPr lang="zh-CN" altLang="en-US" sz="3200" b="1">
              <a:solidFill>
                <a:srgbClr val="DEA654"/>
              </a:solidFill>
              <a:latin typeface="华文细黑" charset="-122"/>
              <a:ea typeface="华文细黑" charset="-122"/>
            </a:endParaRPr>
          </a:p>
        </p:txBody>
      </p:sp>
      <p:sp>
        <p:nvSpPr>
          <p:cNvPr id="25603" name="文本框 3"/>
          <p:cNvSpPr txBox="1">
            <a:spLocks noChangeArrowheads="1"/>
          </p:cNvSpPr>
          <p:nvPr/>
        </p:nvSpPr>
        <p:spPr bwMode="auto">
          <a:xfrm>
            <a:off x="6510655" y="1654810"/>
            <a:ext cx="5182235" cy="1941830"/>
          </a:xfrm>
          <a:prstGeom prst="rect">
            <a:avLst/>
          </a:prstGeom>
          <a:noFill/>
          <a:ln w="9525">
            <a:noFill/>
            <a:miter lim="800000"/>
          </a:ln>
        </p:spPr>
        <p:txBody>
          <a:bodyPr wrap="square">
            <a:spAutoFit/>
          </a:bodyPr>
          <a:lstStyle/>
          <a:p>
            <a:pPr marL="285750" indent="-285750" algn="l">
              <a:buFont typeface="Arial" panose="020B0604020202020204" pitchFamily="34" charset="0"/>
              <a:buChar char="•"/>
            </a:pPr>
            <a:r>
              <a:rPr lang="zh-CN" sz="2000">
                <a:latin typeface="华文细黑" charset="-122"/>
                <a:ea typeface="华文细黑" charset="-122"/>
              </a:rPr>
              <a:t>工作方面</a:t>
            </a:r>
            <a:endParaRPr lang="zh-CN" sz="20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1</a:t>
            </a:r>
            <a:r>
              <a:rPr lang="zh-CN" altLang="en-US" sz="1600">
                <a:latin typeface="华文细黑" charset="-122"/>
                <a:ea typeface="华文细黑" charset="-122"/>
              </a:rPr>
              <a:t>、努力工作，为魔纹早日上市多做贡献</a:t>
            </a: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285750" indent="-285750" algn="l">
              <a:buFont typeface="Arial" panose="020B0604020202020204" pitchFamily="34" charset="0"/>
              <a:buChar char="•"/>
            </a:pPr>
            <a:r>
              <a:rPr lang="zh-CN" sz="2000">
                <a:latin typeface="华文细黑" charset="-122"/>
                <a:ea typeface="华文细黑" charset="-122"/>
                <a:sym typeface="+mn-ea"/>
              </a:rPr>
              <a:t>生活方面</a:t>
            </a:r>
            <a:endParaRPr lang="zh-CN" sz="2000">
              <a:latin typeface="华文细黑" charset="-122"/>
              <a:ea typeface="华文细黑" charset="-122"/>
              <a:sym typeface="+mn-ea"/>
            </a:endParaRPr>
          </a:p>
          <a:p>
            <a:pPr algn="l">
              <a:buFont typeface="Arial" panose="020B0604020202020204" pitchFamily="34" charset="0"/>
            </a:pPr>
            <a:r>
              <a:rPr lang="en-US" altLang="zh-CN" sz="1600">
                <a:latin typeface="华文细黑" charset="-122"/>
                <a:ea typeface="华文细黑" charset="-122"/>
              </a:rPr>
              <a:t>1</a:t>
            </a:r>
            <a:r>
              <a:rPr lang="zh-CN" altLang="en-US" sz="1600">
                <a:latin typeface="华文细黑" charset="-122"/>
                <a:ea typeface="华文细黑" charset="-122"/>
              </a:rPr>
              <a:t>、</a:t>
            </a:r>
            <a:r>
              <a:rPr lang="zh-CN" altLang="en-US" sz="1600">
                <a:latin typeface="华文细黑" charset="-122"/>
                <a:ea typeface="华文细黑" charset="-122"/>
              </a:rPr>
              <a:t>锻炼身体、提高体质</a:t>
            </a:r>
            <a:endParaRPr lang="zh-CN" altLang="en-US" sz="1600">
              <a:latin typeface="华文细黑" charset="-122"/>
              <a:ea typeface="华文细黑"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图片 1"/>
          <p:cNvPicPr>
            <a:picLocks noChangeAspect="1"/>
          </p:cNvPicPr>
          <p:nvPr/>
        </p:nvPicPr>
        <p:blipFill>
          <a:blip r:embed="rId1"/>
          <a:srcRect l="32408" t="12910" r="32019" b="50264"/>
          <a:stretch>
            <a:fillRect/>
          </a:stretch>
        </p:blipFill>
        <p:spPr bwMode="auto">
          <a:xfrm>
            <a:off x="4304665" y="1598613"/>
            <a:ext cx="3600450" cy="5249862"/>
          </a:xfrm>
          <a:prstGeom prst="rect">
            <a:avLst/>
          </a:prstGeom>
          <a:noFill/>
          <a:ln w="9525">
            <a:noFill/>
            <a:miter lim="800000"/>
            <a:headEnd/>
            <a:tailEnd/>
          </a:ln>
        </p:spPr>
      </p:pic>
      <p:sp>
        <p:nvSpPr>
          <p:cNvPr id="26627" name="文本框 5"/>
          <p:cNvSpPr txBox="1">
            <a:spLocks noChangeArrowheads="1"/>
          </p:cNvSpPr>
          <p:nvPr/>
        </p:nvSpPr>
        <p:spPr bwMode="auto">
          <a:xfrm>
            <a:off x="4864100" y="1263650"/>
            <a:ext cx="2481263" cy="400050"/>
          </a:xfrm>
          <a:prstGeom prst="rect">
            <a:avLst/>
          </a:prstGeom>
          <a:noFill/>
          <a:ln w="9525">
            <a:noFill/>
            <a:miter lim="800000"/>
          </a:ln>
        </p:spPr>
        <p:txBody>
          <a:bodyPr wrap="none">
            <a:spAutoFit/>
          </a:bodyPr>
          <a:lstStyle/>
          <a:p>
            <a:r>
              <a:rPr lang="zh-CN" altLang="en-US" sz="2000">
                <a:latin typeface="华文细黑" charset="-122"/>
                <a:ea typeface="华文细黑" charset="-122"/>
              </a:rPr>
              <a:t>谢谢观看 </a:t>
            </a:r>
            <a:r>
              <a:rPr lang="zh-CN" altLang="en-US" sz="2000">
                <a:latin typeface="华文细黑" charset="-122"/>
                <a:ea typeface="华文细黑" charset="-122"/>
                <a:sym typeface="Wingdings" panose="05000000000000000000" pitchFamily="2" charset="2"/>
              </a:rPr>
              <a:t> </a:t>
            </a:r>
            <a:r>
              <a:rPr lang="zh-CN" altLang="en-US" sz="2000">
                <a:latin typeface="华文细黑" charset="-122"/>
                <a:ea typeface="华文细黑" charset="-122"/>
              </a:rPr>
              <a:t>欢迎关注</a:t>
            </a:r>
            <a:endParaRPr lang="zh-CN" altLang="en-US" sz="2000">
              <a:latin typeface="华文细黑" charset="-122"/>
              <a:ea typeface="华文细黑" charset="-122"/>
            </a:endParaRPr>
          </a:p>
        </p:txBody>
      </p:sp>
      <p:pic>
        <p:nvPicPr>
          <p:cNvPr id="2" name="图片 1" descr="logo"/>
          <p:cNvPicPr>
            <a:picLocks noChangeAspect="1"/>
          </p:cNvPicPr>
          <p:nvPr/>
        </p:nvPicPr>
        <p:blipFill>
          <a:blip r:embed="rId2"/>
          <a:srcRect r="65037"/>
          <a:stretch>
            <a:fillRect/>
          </a:stretch>
        </p:blipFill>
        <p:spPr>
          <a:xfrm>
            <a:off x="4681220" y="1970405"/>
            <a:ext cx="3061335" cy="2917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2"/>
          <p:cNvPicPr>
            <a:picLocks noChangeAspect="1"/>
          </p:cNvPicPr>
          <p:nvPr/>
        </p:nvPicPr>
        <p:blipFill>
          <a:blip r:embed="rId1"/>
          <a:srcRect/>
          <a:stretch>
            <a:fillRect/>
          </a:stretch>
        </p:blipFill>
        <p:spPr bwMode="auto">
          <a:xfrm>
            <a:off x="3813175" y="3794125"/>
            <a:ext cx="4594225" cy="3063875"/>
          </a:xfrm>
          <a:prstGeom prst="rect">
            <a:avLst/>
          </a:prstGeom>
          <a:noFill/>
          <a:ln w="9525">
            <a:noFill/>
            <a:miter lim="800000"/>
            <a:headEnd/>
            <a:tailEnd/>
          </a:ln>
        </p:spPr>
      </p:pic>
      <p:sp>
        <p:nvSpPr>
          <p:cNvPr id="14338" name="文本框 3"/>
          <p:cNvSpPr txBox="1">
            <a:spLocks noChangeArrowheads="1"/>
          </p:cNvSpPr>
          <p:nvPr/>
        </p:nvSpPr>
        <p:spPr bwMode="auto">
          <a:xfrm>
            <a:off x="2455386" y="2452688"/>
            <a:ext cx="1561465" cy="822960"/>
          </a:xfrm>
          <a:prstGeom prst="rect">
            <a:avLst/>
          </a:prstGeom>
          <a:noFill/>
          <a:ln w="9525">
            <a:noFill/>
            <a:miter lim="800000"/>
          </a:ln>
        </p:spPr>
        <p:txBody>
          <a:bodyPr wrap="none">
            <a:spAutoFit/>
          </a:bodyPr>
          <a:lstStyle/>
          <a:p>
            <a:pPr algn="ctr"/>
            <a:r>
              <a:rPr lang="zh-CN" altLang="en-US" sz="4800" b="1">
                <a:solidFill>
                  <a:srgbClr val="DEA654"/>
                </a:solidFill>
                <a:latin typeface="等线" panose="02010600030101010101" charset="-122"/>
                <a:ea typeface="等线" panose="02010600030101010101" charset="-122"/>
              </a:rPr>
              <a:t>回</a:t>
            </a:r>
            <a:r>
              <a:rPr lang="en-US" altLang="zh-CN" sz="4800" b="1">
                <a:solidFill>
                  <a:srgbClr val="DEA654"/>
                </a:solidFill>
                <a:latin typeface="等线" panose="02010600030101010101" charset="-122"/>
                <a:ea typeface="等线" panose="02010600030101010101" charset="-122"/>
              </a:rPr>
              <a:t>j</a:t>
            </a:r>
            <a:r>
              <a:rPr lang="zh-CN" altLang="en-US" sz="4800" b="1">
                <a:solidFill>
                  <a:srgbClr val="DEA654"/>
                </a:solidFill>
                <a:latin typeface="等线" panose="02010600030101010101" charset="-122"/>
                <a:ea typeface="等线" panose="02010600030101010101" charset="-122"/>
              </a:rPr>
              <a:t>顾</a:t>
            </a:r>
            <a:endParaRPr lang="zh-CN" altLang="en-US" sz="4800" b="1">
              <a:solidFill>
                <a:srgbClr val="DEA654"/>
              </a:solidFill>
              <a:latin typeface="等线" panose="02010600030101010101" charset="-122"/>
              <a:ea typeface="等线" panose="02010600030101010101" charset="-122"/>
            </a:endParaRPr>
          </a:p>
        </p:txBody>
      </p:sp>
      <p:sp>
        <p:nvSpPr>
          <p:cNvPr id="5" name="文本框 4"/>
          <p:cNvSpPr txBox="1"/>
          <p:nvPr/>
        </p:nvSpPr>
        <p:spPr>
          <a:xfrm>
            <a:off x="5400675" y="2452688"/>
            <a:ext cx="1416050" cy="831850"/>
          </a:xfrm>
          <a:prstGeom prst="rect">
            <a:avLst/>
          </a:prstGeom>
          <a:noFill/>
        </p:spPr>
        <p:txBody>
          <a:bodyPr wrap="none">
            <a:spAutoFit/>
          </a:bodyPr>
          <a:lstStyle/>
          <a:p>
            <a:pPr algn="ctr" fontAlgn="auto">
              <a:spcBef>
                <a:spcPts val="0"/>
              </a:spcBef>
              <a:spcAft>
                <a:spcPts val="0"/>
              </a:spcAft>
              <a:defRPr/>
            </a:pPr>
            <a:r>
              <a:rPr lang="zh-CN" altLang="en-US" sz="4800" b="1">
                <a:solidFill>
                  <a:schemeClr val="bg1">
                    <a:lumMod val="50000"/>
                  </a:schemeClr>
                </a:solidFill>
                <a:latin typeface="+mn-lt"/>
                <a:ea typeface="+mn-ea"/>
              </a:rPr>
              <a:t>总结</a:t>
            </a:r>
            <a:endParaRPr lang="zh-CN" altLang="en-US" sz="4800" b="1">
              <a:solidFill>
                <a:schemeClr val="bg1">
                  <a:lumMod val="50000"/>
                </a:schemeClr>
              </a:solidFill>
              <a:latin typeface="+mn-lt"/>
              <a:ea typeface="+mn-ea"/>
            </a:endParaRPr>
          </a:p>
        </p:txBody>
      </p:sp>
      <p:sp>
        <p:nvSpPr>
          <p:cNvPr id="6" name="文本框 5"/>
          <p:cNvSpPr txBox="1"/>
          <p:nvPr/>
        </p:nvSpPr>
        <p:spPr>
          <a:xfrm>
            <a:off x="8272463" y="2452688"/>
            <a:ext cx="1416050" cy="831850"/>
          </a:xfrm>
          <a:prstGeom prst="rect">
            <a:avLst/>
          </a:prstGeom>
          <a:noFill/>
        </p:spPr>
        <p:txBody>
          <a:bodyPr wrap="none">
            <a:spAutoFit/>
          </a:bodyPr>
          <a:lstStyle/>
          <a:p>
            <a:pPr algn="ctr" fontAlgn="auto">
              <a:spcBef>
                <a:spcPts val="0"/>
              </a:spcBef>
              <a:spcAft>
                <a:spcPts val="0"/>
              </a:spcAft>
              <a:defRPr/>
            </a:pPr>
            <a:r>
              <a:rPr lang="zh-CN" altLang="en-US" sz="4800" b="1">
                <a:solidFill>
                  <a:schemeClr val="bg1">
                    <a:lumMod val="50000"/>
                  </a:schemeClr>
                </a:solidFill>
                <a:latin typeface="+mn-lt"/>
                <a:ea typeface="+mn-ea"/>
              </a:rPr>
              <a:t>展望</a:t>
            </a:r>
            <a:endParaRPr lang="zh-CN" altLang="en-US" sz="4800" b="1">
              <a:solidFill>
                <a:schemeClr val="bg1">
                  <a:lumMod val="50000"/>
                </a:schemeClr>
              </a:solidFill>
              <a:latin typeface="+mn-lt"/>
              <a:ea typeface="+mn-ea"/>
            </a:endParaRPr>
          </a:p>
        </p:txBody>
      </p:sp>
      <p:pic>
        <p:nvPicPr>
          <p:cNvPr id="14341" name="图片 6"/>
          <p:cNvPicPr>
            <a:picLocks noChangeAspect="1"/>
          </p:cNvPicPr>
          <p:nvPr/>
        </p:nvPicPr>
        <p:blipFill>
          <a:blip r:embed="rId2"/>
          <a:srcRect/>
          <a:stretch>
            <a:fillRect/>
          </a:stretch>
        </p:blipFill>
        <p:spPr bwMode="auto">
          <a:xfrm>
            <a:off x="2965450" y="11113"/>
            <a:ext cx="541338" cy="2352675"/>
          </a:xfrm>
          <a:prstGeom prst="rect">
            <a:avLst/>
          </a:prstGeom>
          <a:noFill/>
          <a:ln w="9525">
            <a:noFill/>
            <a:miter lim="800000"/>
            <a:headEnd/>
            <a:tailEnd/>
          </a:ln>
        </p:spPr>
      </p:pic>
      <p:pic>
        <p:nvPicPr>
          <p:cNvPr id="14342" name="图片 7"/>
          <p:cNvPicPr>
            <a:picLocks noChangeAspect="1"/>
          </p:cNvPicPr>
          <p:nvPr/>
        </p:nvPicPr>
        <p:blipFill>
          <a:blip r:embed="rId3">
            <a:lum bright="70000" contrast="-70000"/>
          </a:blip>
          <a:srcRect/>
          <a:stretch>
            <a:fillRect/>
          </a:stretch>
        </p:blipFill>
        <p:spPr bwMode="auto">
          <a:xfrm>
            <a:off x="5826125" y="11113"/>
            <a:ext cx="539750" cy="2352675"/>
          </a:xfrm>
          <a:prstGeom prst="rect">
            <a:avLst/>
          </a:prstGeom>
          <a:noFill/>
          <a:ln w="9525">
            <a:noFill/>
            <a:miter lim="800000"/>
            <a:headEnd/>
            <a:tailEnd/>
          </a:ln>
        </p:spPr>
      </p:pic>
      <p:pic>
        <p:nvPicPr>
          <p:cNvPr id="14343" name="图片 8"/>
          <p:cNvPicPr>
            <a:picLocks noChangeAspect="1"/>
          </p:cNvPicPr>
          <p:nvPr/>
        </p:nvPicPr>
        <p:blipFill>
          <a:blip r:embed="rId3">
            <a:lum bright="70000" contrast="-70000"/>
          </a:blip>
          <a:srcRect/>
          <a:stretch>
            <a:fillRect/>
          </a:stretch>
        </p:blipFill>
        <p:spPr bwMode="auto">
          <a:xfrm>
            <a:off x="8685213" y="11113"/>
            <a:ext cx="541337" cy="2352675"/>
          </a:xfrm>
          <a:prstGeom prst="rect">
            <a:avLst/>
          </a:prstGeom>
          <a:noFill/>
          <a:ln w="9525">
            <a:noFill/>
            <a:miter lim="800000"/>
            <a:headEnd/>
            <a:tailEnd/>
          </a:ln>
        </p:spPr>
      </p:pic>
      <p:sp>
        <p:nvSpPr>
          <p:cNvPr id="10" name="文本框 9"/>
          <p:cNvSpPr txBox="1"/>
          <p:nvPr/>
        </p:nvSpPr>
        <p:spPr>
          <a:xfrm>
            <a:off x="5116513" y="3794125"/>
            <a:ext cx="1987550" cy="369888"/>
          </a:xfrm>
          <a:prstGeom prst="rect">
            <a:avLst/>
          </a:prstGeom>
          <a:noFill/>
        </p:spPr>
        <p:txBody>
          <a:bodyPr wrap="none">
            <a:spAutoFit/>
          </a:bodyPr>
          <a:lstStyle/>
          <a:p>
            <a:pPr algn="ctr" fontAlgn="auto">
              <a:spcBef>
                <a:spcPts val="0"/>
              </a:spcBef>
              <a:spcAft>
                <a:spcPts val="0"/>
              </a:spcAft>
              <a:defRPr/>
            </a:pPr>
            <a:r>
              <a:rPr lang="en-US" altLang="zh-CN">
                <a:solidFill>
                  <a:schemeClr val="bg1">
                    <a:lumMod val="50000"/>
                  </a:schemeClr>
                </a:solidFill>
                <a:latin typeface="+mn-lt"/>
                <a:ea typeface="+mn-ea"/>
              </a:rPr>
              <a:t>……</a:t>
            </a:r>
            <a:r>
              <a:rPr lang="zh-CN" altLang="en-US">
                <a:solidFill>
                  <a:schemeClr val="bg1">
                    <a:lumMod val="50000"/>
                  </a:schemeClr>
                </a:solidFill>
                <a:latin typeface="+mn-lt"/>
                <a:ea typeface="+mn-ea"/>
              </a:rPr>
              <a:t>一年以来的</a:t>
            </a:r>
            <a:r>
              <a:rPr lang="en-US" altLang="zh-CN">
                <a:solidFill>
                  <a:schemeClr val="bg1">
                    <a:lumMod val="50000"/>
                  </a:schemeClr>
                </a:solidFill>
                <a:latin typeface="+mn-lt"/>
                <a:ea typeface="+mn-ea"/>
              </a:rPr>
              <a:t>……</a:t>
            </a:r>
            <a:endParaRPr lang="zh-CN" altLang="en-US">
              <a:solidFill>
                <a:schemeClr val="bg1">
                  <a:lumMod val="50000"/>
                </a:schemeClr>
              </a:solidFill>
              <a:latin typeface="+mn-lt"/>
              <a:ea typeface="+mn-ea"/>
            </a:endParaRPr>
          </a:p>
        </p:txBody>
      </p:sp>
      <p:sp>
        <p:nvSpPr>
          <p:cNvPr id="14345" name="文本框 10"/>
          <p:cNvSpPr txBox="1">
            <a:spLocks noChangeArrowheads="1"/>
          </p:cNvSpPr>
          <p:nvPr/>
        </p:nvSpPr>
        <p:spPr bwMode="auto">
          <a:xfrm>
            <a:off x="2913063" y="3284538"/>
            <a:ext cx="646112" cy="368300"/>
          </a:xfrm>
          <a:prstGeom prst="rect">
            <a:avLst/>
          </a:prstGeom>
          <a:noFill/>
          <a:ln w="9525">
            <a:noFill/>
            <a:miter lim="800000"/>
          </a:ln>
        </p:spPr>
        <p:txBody>
          <a:bodyPr wrap="none">
            <a:spAutoFit/>
          </a:bodyPr>
          <a:lstStyle/>
          <a:p>
            <a:pPr algn="ctr"/>
            <a:r>
              <a:rPr lang="zh-CN" altLang="en-US">
                <a:latin typeface="等线" panose="02010600030101010101" charset="-122"/>
                <a:ea typeface="等线" panose="02010600030101010101" charset="-122"/>
              </a:rPr>
              <a:t>工作</a:t>
            </a:r>
            <a:endParaRPr lang="zh-CN" altLang="en-US">
              <a:latin typeface="等线" panose="02010600030101010101" charset="-122"/>
              <a:ea typeface="等线" panose="02010600030101010101" charset="-122"/>
            </a:endParaRPr>
          </a:p>
        </p:txBody>
      </p:sp>
      <p:sp>
        <p:nvSpPr>
          <p:cNvPr id="14346" name="文本框 11"/>
          <p:cNvSpPr txBox="1">
            <a:spLocks noChangeArrowheads="1"/>
          </p:cNvSpPr>
          <p:nvPr/>
        </p:nvSpPr>
        <p:spPr bwMode="auto">
          <a:xfrm>
            <a:off x="5784850" y="3244850"/>
            <a:ext cx="647700" cy="368300"/>
          </a:xfrm>
          <a:prstGeom prst="rect">
            <a:avLst/>
          </a:prstGeom>
          <a:noFill/>
          <a:ln w="9525">
            <a:noFill/>
            <a:miter lim="800000"/>
          </a:ln>
        </p:spPr>
        <p:txBody>
          <a:bodyPr wrap="none">
            <a:spAutoFit/>
          </a:bodyPr>
          <a:lstStyle/>
          <a:p>
            <a:pPr algn="ctr"/>
            <a:r>
              <a:rPr lang="zh-CN" altLang="en-US">
                <a:latin typeface="等线" panose="02010600030101010101" charset="-122"/>
                <a:ea typeface="等线" panose="02010600030101010101" charset="-122"/>
              </a:rPr>
              <a:t>经验</a:t>
            </a:r>
            <a:endParaRPr lang="zh-CN" altLang="en-US">
              <a:latin typeface="等线" panose="02010600030101010101" charset="-122"/>
              <a:ea typeface="等线" panose="02010600030101010101" charset="-122"/>
            </a:endParaRPr>
          </a:p>
        </p:txBody>
      </p:sp>
      <p:sp>
        <p:nvSpPr>
          <p:cNvPr id="14347" name="文本框 12"/>
          <p:cNvSpPr txBox="1">
            <a:spLocks noChangeArrowheads="1"/>
          </p:cNvSpPr>
          <p:nvPr/>
        </p:nvSpPr>
        <p:spPr bwMode="auto">
          <a:xfrm>
            <a:off x="8658225" y="3244850"/>
            <a:ext cx="646113" cy="368300"/>
          </a:xfrm>
          <a:prstGeom prst="rect">
            <a:avLst/>
          </a:prstGeom>
          <a:noFill/>
          <a:ln w="9525">
            <a:noFill/>
            <a:miter lim="800000"/>
          </a:ln>
        </p:spPr>
        <p:txBody>
          <a:bodyPr wrap="none">
            <a:spAutoFit/>
          </a:bodyPr>
          <a:lstStyle/>
          <a:p>
            <a:pPr algn="ctr"/>
            <a:r>
              <a:rPr lang="zh-CN" altLang="en-US">
                <a:latin typeface="等线" panose="02010600030101010101" charset="-122"/>
                <a:ea typeface="等线" panose="02010600030101010101" charset="-122"/>
              </a:rPr>
              <a:t>未来</a:t>
            </a:r>
            <a:endParaRPr lang="zh-CN" altLang="en-US">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31"/>
          <p:cNvGrpSpPr/>
          <p:nvPr/>
        </p:nvGrpSpPr>
        <p:grpSpPr bwMode="auto">
          <a:xfrm>
            <a:off x="687705" y="1024255"/>
            <a:ext cx="1800225" cy="1969770"/>
            <a:chOff x="687464" y="473277"/>
            <a:chExt cx="1800000" cy="2520000"/>
          </a:xfrm>
        </p:grpSpPr>
        <p:sp>
          <p:nvSpPr>
            <p:cNvPr id="28" name="任意多边形 27"/>
            <p:cNvSpPr/>
            <p:nvPr/>
          </p:nvSpPr>
          <p:spPr>
            <a:xfrm>
              <a:off x="687464" y="473277"/>
              <a:ext cx="1800000" cy="2340681"/>
            </a:xfrm>
            <a:custGeom>
              <a:avLst/>
              <a:gdLst>
                <a:gd name="connsiteX0" fmla="*/ 140346 w 1800000"/>
                <a:gd name="connsiteY0" fmla="*/ 0 h 2340000"/>
                <a:gd name="connsiteX1" fmla="*/ 1659654 w 1800000"/>
                <a:gd name="connsiteY1" fmla="*/ 0 h 2340000"/>
                <a:gd name="connsiteX2" fmla="*/ 1800000 w 1800000"/>
                <a:gd name="connsiteY2" fmla="*/ 140346 h 2340000"/>
                <a:gd name="connsiteX3" fmla="*/ 1800000 w 1800000"/>
                <a:gd name="connsiteY3" fmla="*/ 2199654 h 2340000"/>
                <a:gd name="connsiteX4" fmla="*/ 1659654 w 1800000"/>
                <a:gd name="connsiteY4" fmla="*/ 2340000 h 2340000"/>
                <a:gd name="connsiteX5" fmla="*/ 1628535 w 1800000"/>
                <a:gd name="connsiteY5" fmla="*/ 2340000 h 2340000"/>
                <a:gd name="connsiteX6" fmla="*/ 1628535 w 1800000"/>
                <a:gd name="connsiteY6" fmla="*/ 2055438 h 2340000"/>
                <a:gd name="connsiteX7" fmla="*/ 188535 w 1800000"/>
                <a:gd name="connsiteY7" fmla="*/ 2055438 h 2340000"/>
                <a:gd name="connsiteX8" fmla="*/ 188535 w 1800000"/>
                <a:gd name="connsiteY8" fmla="*/ 2340000 h 2340000"/>
                <a:gd name="connsiteX9" fmla="*/ 140346 w 1800000"/>
                <a:gd name="connsiteY9" fmla="*/ 2340000 h 2340000"/>
                <a:gd name="connsiteX10" fmla="*/ 0 w 1800000"/>
                <a:gd name="connsiteY10" fmla="*/ 2199654 h 2340000"/>
                <a:gd name="connsiteX11" fmla="*/ 0 w 1800000"/>
                <a:gd name="connsiteY11" fmla="*/ 140346 h 2340000"/>
                <a:gd name="connsiteX12" fmla="*/ 140346 w 1800000"/>
                <a:gd name="connsiteY12" fmla="*/ 0 h 2340000"/>
                <a:gd name="connsiteX0-1" fmla="*/ 1628535 w 1800000"/>
                <a:gd name="connsiteY0-2" fmla="*/ 2055438 h 2340000"/>
                <a:gd name="connsiteX1-3" fmla="*/ 188535 w 1800000"/>
                <a:gd name="connsiteY1-4" fmla="*/ 2055438 h 2340000"/>
                <a:gd name="connsiteX2-5" fmla="*/ 188535 w 1800000"/>
                <a:gd name="connsiteY2-6" fmla="*/ 2340000 h 2340000"/>
                <a:gd name="connsiteX3-7" fmla="*/ 140346 w 1800000"/>
                <a:gd name="connsiteY3-8" fmla="*/ 2340000 h 2340000"/>
                <a:gd name="connsiteX4-9" fmla="*/ 0 w 1800000"/>
                <a:gd name="connsiteY4-10" fmla="*/ 2199654 h 2340000"/>
                <a:gd name="connsiteX5-11" fmla="*/ 0 w 1800000"/>
                <a:gd name="connsiteY5-12" fmla="*/ 140346 h 2340000"/>
                <a:gd name="connsiteX6-13" fmla="*/ 140346 w 1800000"/>
                <a:gd name="connsiteY6-14" fmla="*/ 0 h 2340000"/>
                <a:gd name="connsiteX7-15" fmla="*/ 1659654 w 1800000"/>
                <a:gd name="connsiteY7-16" fmla="*/ 0 h 2340000"/>
                <a:gd name="connsiteX8-17" fmla="*/ 1800000 w 1800000"/>
                <a:gd name="connsiteY8-18" fmla="*/ 140346 h 2340000"/>
                <a:gd name="connsiteX9-19" fmla="*/ 1800000 w 1800000"/>
                <a:gd name="connsiteY9-20" fmla="*/ 2199654 h 2340000"/>
                <a:gd name="connsiteX10-21" fmla="*/ 1659654 w 1800000"/>
                <a:gd name="connsiteY10-22" fmla="*/ 2340000 h 2340000"/>
                <a:gd name="connsiteX11-23" fmla="*/ 1628535 w 1800000"/>
                <a:gd name="connsiteY11-24" fmla="*/ 2340000 h 2340000"/>
                <a:gd name="connsiteX12-25" fmla="*/ 1719975 w 1800000"/>
                <a:gd name="connsiteY12-26" fmla="*/ 2146878 h 2340000"/>
                <a:gd name="connsiteX0-27" fmla="*/ 1628535 w 1800000"/>
                <a:gd name="connsiteY0-28" fmla="*/ 2055438 h 2340000"/>
                <a:gd name="connsiteX1-29" fmla="*/ 188535 w 1800000"/>
                <a:gd name="connsiteY1-30" fmla="*/ 2055438 h 2340000"/>
                <a:gd name="connsiteX2-31" fmla="*/ 188535 w 1800000"/>
                <a:gd name="connsiteY2-32" fmla="*/ 2340000 h 2340000"/>
                <a:gd name="connsiteX3-33" fmla="*/ 140346 w 1800000"/>
                <a:gd name="connsiteY3-34" fmla="*/ 2340000 h 2340000"/>
                <a:gd name="connsiteX4-35" fmla="*/ 0 w 1800000"/>
                <a:gd name="connsiteY4-36" fmla="*/ 2199654 h 2340000"/>
                <a:gd name="connsiteX5-37" fmla="*/ 0 w 1800000"/>
                <a:gd name="connsiteY5-38" fmla="*/ 140346 h 2340000"/>
                <a:gd name="connsiteX6-39" fmla="*/ 140346 w 1800000"/>
                <a:gd name="connsiteY6-40" fmla="*/ 0 h 2340000"/>
                <a:gd name="connsiteX7-41" fmla="*/ 1659654 w 1800000"/>
                <a:gd name="connsiteY7-42" fmla="*/ 0 h 2340000"/>
                <a:gd name="connsiteX8-43" fmla="*/ 1800000 w 1800000"/>
                <a:gd name="connsiteY8-44" fmla="*/ 140346 h 2340000"/>
                <a:gd name="connsiteX9-45" fmla="*/ 1800000 w 1800000"/>
                <a:gd name="connsiteY9-46" fmla="*/ 2199654 h 2340000"/>
                <a:gd name="connsiteX10-47" fmla="*/ 1659654 w 1800000"/>
                <a:gd name="connsiteY10-48" fmla="*/ 2340000 h 2340000"/>
                <a:gd name="connsiteX11-49" fmla="*/ 1628535 w 1800000"/>
                <a:gd name="connsiteY11-50" fmla="*/ 2340000 h 2340000"/>
                <a:gd name="connsiteX0-51" fmla="*/ 188535 w 1800000"/>
                <a:gd name="connsiteY0-52" fmla="*/ 2055438 h 2340000"/>
                <a:gd name="connsiteX1-53" fmla="*/ 188535 w 1800000"/>
                <a:gd name="connsiteY1-54" fmla="*/ 2340000 h 2340000"/>
                <a:gd name="connsiteX2-55" fmla="*/ 140346 w 1800000"/>
                <a:gd name="connsiteY2-56" fmla="*/ 2340000 h 2340000"/>
                <a:gd name="connsiteX3-57" fmla="*/ 0 w 1800000"/>
                <a:gd name="connsiteY3-58" fmla="*/ 2199654 h 2340000"/>
                <a:gd name="connsiteX4-59" fmla="*/ 0 w 1800000"/>
                <a:gd name="connsiteY4-60" fmla="*/ 140346 h 2340000"/>
                <a:gd name="connsiteX5-61" fmla="*/ 140346 w 1800000"/>
                <a:gd name="connsiteY5-62" fmla="*/ 0 h 2340000"/>
                <a:gd name="connsiteX6-63" fmla="*/ 1659654 w 1800000"/>
                <a:gd name="connsiteY6-64" fmla="*/ 0 h 2340000"/>
                <a:gd name="connsiteX7-65" fmla="*/ 1800000 w 1800000"/>
                <a:gd name="connsiteY7-66" fmla="*/ 140346 h 2340000"/>
                <a:gd name="connsiteX8-67" fmla="*/ 1800000 w 1800000"/>
                <a:gd name="connsiteY8-68" fmla="*/ 2199654 h 2340000"/>
                <a:gd name="connsiteX9-69" fmla="*/ 1659654 w 1800000"/>
                <a:gd name="connsiteY9-70" fmla="*/ 2340000 h 2340000"/>
                <a:gd name="connsiteX10-71" fmla="*/ 1628535 w 1800000"/>
                <a:gd name="connsiteY10-72" fmla="*/ 2340000 h 2340000"/>
                <a:gd name="connsiteX0-73" fmla="*/ 188535 w 1800000"/>
                <a:gd name="connsiteY0-74" fmla="*/ 2340000 h 2340000"/>
                <a:gd name="connsiteX1-75" fmla="*/ 140346 w 1800000"/>
                <a:gd name="connsiteY1-76" fmla="*/ 2340000 h 2340000"/>
                <a:gd name="connsiteX2-77" fmla="*/ 0 w 1800000"/>
                <a:gd name="connsiteY2-78" fmla="*/ 2199654 h 2340000"/>
                <a:gd name="connsiteX3-79" fmla="*/ 0 w 1800000"/>
                <a:gd name="connsiteY3-80" fmla="*/ 140346 h 2340000"/>
                <a:gd name="connsiteX4-81" fmla="*/ 140346 w 1800000"/>
                <a:gd name="connsiteY4-82" fmla="*/ 0 h 2340000"/>
                <a:gd name="connsiteX5-83" fmla="*/ 1659654 w 1800000"/>
                <a:gd name="connsiteY5-84" fmla="*/ 0 h 2340000"/>
                <a:gd name="connsiteX6-85" fmla="*/ 1800000 w 1800000"/>
                <a:gd name="connsiteY6-86" fmla="*/ 140346 h 2340000"/>
                <a:gd name="connsiteX7-87" fmla="*/ 1800000 w 1800000"/>
                <a:gd name="connsiteY7-88" fmla="*/ 2199654 h 2340000"/>
                <a:gd name="connsiteX8-89" fmla="*/ 1659654 w 1800000"/>
                <a:gd name="connsiteY8-90" fmla="*/ 2340000 h 2340000"/>
                <a:gd name="connsiteX9-91" fmla="*/ 1628535 w 1800000"/>
                <a:gd name="connsiteY9-92" fmla="*/ 2340000 h 234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800000" h="2340000">
                  <a:moveTo>
                    <a:pt x="188535" y="2340000"/>
                  </a:moveTo>
                  <a:lnTo>
                    <a:pt x="140346" y="2340000"/>
                  </a:lnTo>
                  <a:cubicBezTo>
                    <a:pt x="62835" y="2340000"/>
                    <a:pt x="0" y="2277165"/>
                    <a:pt x="0" y="2199654"/>
                  </a:cubicBezTo>
                  <a:lnTo>
                    <a:pt x="0" y="140346"/>
                  </a:lnTo>
                  <a:cubicBezTo>
                    <a:pt x="0" y="62835"/>
                    <a:pt x="62835" y="0"/>
                    <a:pt x="140346" y="0"/>
                  </a:cubicBezTo>
                  <a:lnTo>
                    <a:pt x="1659654" y="0"/>
                  </a:lnTo>
                  <a:cubicBezTo>
                    <a:pt x="1737165" y="0"/>
                    <a:pt x="1800000" y="62835"/>
                    <a:pt x="1800000" y="140346"/>
                  </a:cubicBezTo>
                  <a:lnTo>
                    <a:pt x="1800000" y="2199654"/>
                  </a:lnTo>
                  <a:cubicBezTo>
                    <a:pt x="1800000" y="2277165"/>
                    <a:pt x="1737165" y="2340000"/>
                    <a:pt x="1659654" y="2340000"/>
                  </a:cubicBezTo>
                  <a:lnTo>
                    <a:pt x="1628535" y="2340000"/>
                  </a:lnTo>
                </a:path>
              </a:pathLst>
            </a:custGeom>
            <a:noFill/>
            <a:ln>
              <a:solidFill>
                <a:schemeClr val="bg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0" name="直接连接符 29"/>
            <p:cNvCxnSpPr/>
            <p:nvPr/>
          </p:nvCxnSpPr>
          <p:spPr>
            <a:xfrm>
              <a:off x="887464" y="2633051"/>
              <a:ext cx="0" cy="3602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312861" y="2633051"/>
              <a:ext cx="0" cy="3602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362" name="组合 32"/>
          <p:cNvGrpSpPr/>
          <p:nvPr/>
        </p:nvGrpSpPr>
        <p:grpSpPr bwMode="auto">
          <a:xfrm>
            <a:off x="3451225" y="1024255"/>
            <a:ext cx="1800225" cy="1969770"/>
            <a:chOff x="687464" y="473277"/>
            <a:chExt cx="1800000" cy="2520000"/>
          </a:xfrm>
        </p:grpSpPr>
        <p:sp>
          <p:nvSpPr>
            <p:cNvPr id="34" name="任意多边形 33"/>
            <p:cNvSpPr/>
            <p:nvPr/>
          </p:nvSpPr>
          <p:spPr>
            <a:xfrm>
              <a:off x="687464" y="473277"/>
              <a:ext cx="1800000" cy="2340681"/>
            </a:xfrm>
            <a:custGeom>
              <a:avLst/>
              <a:gdLst>
                <a:gd name="connsiteX0" fmla="*/ 140346 w 1800000"/>
                <a:gd name="connsiteY0" fmla="*/ 0 h 2340000"/>
                <a:gd name="connsiteX1" fmla="*/ 1659654 w 1800000"/>
                <a:gd name="connsiteY1" fmla="*/ 0 h 2340000"/>
                <a:gd name="connsiteX2" fmla="*/ 1800000 w 1800000"/>
                <a:gd name="connsiteY2" fmla="*/ 140346 h 2340000"/>
                <a:gd name="connsiteX3" fmla="*/ 1800000 w 1800000"/>
                <a:gd name="connsiteY3" fmla="*/ 2199654 h 2340000"/>
                <a:gd name="connsiteX4" fmla="*/ 1659654 w 1800000"/>
                <a:gd name="connsiteY4" fmla="*/ 2340000 h 2340000"/>
                <a:gd name="connsiteX5" fmla="*/ 1628535 w 1800000"/>
                <a:gd name="connsiteY5" fmla="*/ 2340000 h 2340000"/>
                <a:gd name="connsiteX6" fmla="*/ 1628535 w 1800000"/>
                <a:gd name="connsiteY6" fmla="*/ 2055438 h 2340000"/>
                <a:gd name="connsiteX7" fmla="*/ 188535 w 1800000"/>
                <a:gd name="connsiteY7" fmla="*/ 2055438 h 2340000"/>
                <a:gd name="connsiteX8" fmla="*/ 188535 w 1800000"/>
                <a:gd name="connsiteY8" fmla="*/ 2340000 h 2340000"/>
                <a:gd name="connsiteX9" fmla="*/ 140346 w 1800000"/>
                <a:gd name="connsiteY9" fmla="*/ 2340000 h 2340000"/>
                <a:gd name="connsiteX10" fmla="*/ 0 w 1800000"/>
                <a:gd name="connsiteY10" fmla="*/ 2199654 h 2340000"/>
                <a:gd name="connsiteX11" fmla="*/ 0 w 1800000"/>
                <a:gd name="connsiteY11" fmla="*/ 140346 h 2340000"/>
                <a:gd name="connsiteX12" fmla="*/ 140346 w 1800000"/>
                <a:gd name="connsiteY12" fmla="*/ 0 h 2340000"/>
                <a:gd name="connsiteX0-1" fmla="*/ 1628535 w 1800000"/>
                <a:gd name="connsiteY0-2" fmla="*/ 2055438 h 2340000"/>
                <a:gd name="connsiteX1-3" fmla="*/ 188535 w 1800000"/>
                <a:gd name="connsiteY1-4" fmla="*/ 2055438 h 2340000"/>
                <a:gd name="connsiteX2-5" fmla="*/ 188535 w 1800000"/>
                <a:gd name="connsiteY2-6" fmla="*/ 2340000 h 2340000"/>
                <a:gd name="connsiteX3-7" fmla="*/ 140346 w 1800000"/>
                <a:gd name="connsiteY3-8" fmla="*/ 2340000 h 2340000"/>
                <a:gd name="connsiteX4-9" fmla="*/ 0 w 1800000"/>
                <a:gd name="connsiteY4-10" fmla="*/ 2199654 h 2340000"/>
                <a:gd name="connsiteX5-11" fmla="*/ 0 w 1800000"/>
                <a:gd name="connsiteY5-12" fmla="*/ 140346 h 2340000"/>
                <a:gd name="connsiteX6-13" fmla="*/ 140346 w 1800000"/>
                <a:gd name="connsiteY6-14" fmla="*/ 0 h 2340000"/>
                <a:gd name="connsiteX7-15" fmla="*/ 1659654 w 1800000"/>
                <a:gd name="connsiteY7-16" fmla="*/ 0 h 2340000"/>
                <a:gd name="connsiteX8-17" fmla="*/ 1800000 w 1800000"/>
                <a:gd name="connsiteY8-18" fmla="*/ 140346 h 2340000"/>
                <a:gd name="connsiteX9-19" fmla="*/ 1800000 w 1800000"/>
                <a:gd name="connsiteY9-20" fmla="*/ 2199654 h 2340000"/>
                <a:gd name="connsiteX10-21" fmla="*/ 1659654 w 1800000"/>
                <a:gd name="connsiteY10-22" fmla="*/ 2340000 h 2340000"/>
                <a:gd name="connsiteX11-23" fmla="*/ 1628535 w 1800000"/>
                <a:gd name="connsiteY11-24" fmla="*/ 2340000 h 2340000"/>
                <a:gd name="connsiteX12-25" fmla="*/ 1719975 w 1800000"/>
                <a:gd name="connsiteY12-26" fmla="*/ 2146878 h 2340000"/>
                <a:gd name="connsiteX0-27" fmla="*/ 1628535 w 1800000"/>
                <a:gd name="connsiteY0-28" fmla="*/ 2055438 h 2340000"/>
                <a:gd name="connsiteX1-29" fmla="*/ 188535 w 1800000"/>
                <a:gd name="connsiteY1-30" fmla="*/ 2055438 h 2340000"/>
                <a:gd name="connsiteX2-31" fmla="*/ 188535 w 1800000"/>
                <a:gd name="connsiteY2-32" fmla="*/ 2340000 h 2340000"/>
                <a:gd name="connsiteX3-33" fmla="*/ 140346 w 1800000"/>
                <a:gd name="connsiteY3-34" fmla="*/ 2340000 h 2340000"/>
                <a:gd name="connsiteX4-35" fmla="*/ 0 w 1800000"/>
                <a:gd name="connsiteY4-36" fmla="*/ 2199654 h 2340000"/>
                <a:gd name="connsiteX5-37" fmla="*/ 0 w 1800000"/>
                <a:gd name="connsiteY5-38" fmla="*/ 140346 h 2340000"/>
                <a:gd name="connsiteX6-39" fmla="*/ 140346 w 1800000"/>
                <a:gd name="connsiteY6-40" fmla="*/ 0 h 2340000"/>
                <a:gd name="connsiteX7-41" fmla="*/ 1659654 w 1800000"/>
                <a:gd name="connsiteY7-42" fmla="*/ 0 h 2340000"/>
                <a:gd name="connsiteX8-43" fmla="*/ 1800000 w 1800000"/>
                <a:gd name="connsiteY8-44" fmla="*/ 140346 h 2340000"/>
                <a:gd name="connsiteX9-45" fmla="*/ 1800000 w 1800000"/>
                <a:gd name="connsiteY9-46" fmla="*/ 2199654 h 2340000"/>
                <a:gd name="connsiteX10-47" fmla="*/ 1659654 w 1800000"/>
                <a:gd name="connsiteY10-48" fmla="*/ 2340000 h 2340000"/>
                <a:gd name="connsiteX11-49" fmla="*/ 1628535 w 1800000"/>
                <a:gd name="connsiteY11-50" fmla="*/ 2340000 h 2340000"/>
                <a:gd name="connsiteX0-51" fmla="*/ 188535 w 1800000"/>
                <a:gd name="connsiteY0-52" fmla="*/ 2055438 h 2340000"/>
                <a:gd name="connsiteX1-53" fmla="*/ 188535 w 1800000"/>
                <a:gd name="connsiteY1-54" fmla="*/ 2340000 h 2340000"/>
                <a:gd name="connsiteX2-55" fmla="*/ 140346 w 1800000"/>
                <a:gd name="connsiteY2-56" fmla="*/ 2340000 h 2340000"/>
                <a:gd name="connsiteX3-57" fmla="*/ 0 w 1800000"/>
                <a:gd name="connsiteY3-58" fmla="*/ 2199654 h 2340000"/>
                <a:gd name="connsiteX4-59" fmla="*/ 0 w 1800000"/>
                <a:gd name="connsiteY4-60" fmla="*/ 140346 h 2340000"/>
                <a:gd name="connsiteX5-61" fmla="*/ 140346 w 1800000"/>
                <a:gd name="connsiteY5-62" fmla="*/ 0 h 2340000"/>
                <a:gd name="connsiteX6-63" fmla="*/ 1659654 w 1800000"/>
                <a:gd name="connsiteY6-64" fmla="*/ 0 h 2340000"/>
                <a:gd name="connsiteX7-65" fmla="*/ 1800000 w 1800000"/>
                <a:gd name="connsiteY7-66" fmla="*/ 140346 h 2340000"/>
                <a:gd name="connsiteX8-67" fmla="*/ 1800000 w 1800000"/>
                <a:gd name="connsiteY8-68" fmla="*/ 2199654 h 2340000"/>
                <a:gd name="connsiteX9-69" fmla="*/ 1659654 w 1800000"/>
                <a:gd name="connsiteY9-70" fmla="*/ 2340000 h 2340000"/>
                <a:gd name="connsiteX10-71" fmla="*/ 1628535 w 1800000"/>
                <a:gd name="connsiteY10-72" fmla="*/ 2340000 h 2340000"/>
                <a:gd name="connsiteX0-73" fmla="*/ 188535 w 1800000"/>
                <a:gd name="connsiteY0-74" fmla="*/ 2340000 h 2340000"/>
                <a:gd name="connsiteX1-75" fmla="*/ 140346 w 1800000"/>
                <a:gd name="connsiteY1-76" fmla="*/ 2340000 h 2340000"/>
                <a:gd name="connsiteX2-77" fmla="*/ 0 w 1800000"/>
                <a:gd name="connsiteY2-78" fmla="*/ 2199654 h 2340000"/>
                <a:gd name="connsiteX3-79" fmla="*/ 0 w 1800000"/>
                <a:gd name="connsiteY3-80" fmla="*/ 140346 h 2340000"/>
                <a:gd name="connsiteX4-81" fmla="*/ 140346 w 1800000"/>
                <a:gd name="connsiteY4-82" fmla="*/ 0 h 2340000"/>
                <a:gd name="connsiteX5-83" fmla="*/ 1659654 w 1800000"/>
                <a:gd name="connsiteY5-84" fmla="*/ 0 h 2340000"/>
                <a:gd name="connsiteX6-85" fmla="*/ 1800000 w 1800000"/>
                <a:gd name="connsiteY6-86" fmla="*/ 140346 h 2340000"/>
                <a:gd name="connsiteX7-87" fmla="*/ 1800000 w 1800000"/>
                <a:gd name="connsiteY7-88" fmla="*/ 2199654 h 2340000"/>
                <a:gd name="connsiteX8-89" fmla="*/ 1659654 w 1800000"/>
                <a:gd name="connsiteY8-90" fmla="*/ 2340000 h 2340000"/>
                <a:gd name="connsiteX9-91" fmla="*/ 1628535 w 1800000"/>
                <a:gd name="connsiteY9-92" fmla="*/ 2340000 h 234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800000" h="2340000">
                  <a:moveTo>
                    <a:pt x="188535" y="2340000"/>
                  </a:moveTo>
                  <a:lnTo>
                    <a:pt x="140346" y="2340000"/>
                  </a:lnTo>
                  <a:cubicBezTo>
                    <a:pt x="62835" y="2340000"/>
                    <a:pt x="0" y="2277165"/>
                    <a:pt x="0" y="2199654"/>
                  </a:cubicBezTo>
                  <a:lnTo>
                    <a:pt x="0" y="140346"/>
                  </a:lnTo>
                  <a:cubicBezTo>
                    <a:pt x="0" y="62835"/>
                    <a:pt x="62835" y="0"/>
                    <a:pt x="140346" y="0"/>
                  </a:cubicBezTo>
                  <a:lnTo>
                    <a:pt x="1659654" y="0"/>
                  </a:lnTo>
                  <a:cubicBezTo>
                    <a:pt x="1737165" y="0"/>
                    <a:pt x="1800000" y="62835"/>
                    <a:pt x="1800000" y="140346"/>
                  </a:cubicBezTo>
                  <a:lnTo>
                    <a:pt x="1800000" y="2199654"/>
                  </a:lnTo>
                  <a:cubicBezTo>
                    <a:pt x="1800000" y="2277165"/>
                    <a:pt x="1737165" y="2340000"/>
                    <a:pt x="1659654" y="2340000"/>
                  </a:cubicBezTo>
                  <a:lnTo>
                    <a:pt x="1628535" y="2340000"/>
                  </a:lnTo>
                </a:path>
              </a:pathLst>
            </a:custGeom>
            <a:noFill/>
            <a:ln>
              <a:solidFill>
                <a:schemeClr val="bg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5" name="直接连接符 34"/>
            <p:cNvCxnSpPr/>
            <p:nvPr/>
          </p:nvCxnSpPr>
          <p:spPr>
            <a:xfrm>
              <a:off x="887464" y="2633051"/>
              <a:ext cx="0" cy="3602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312861" y="2633051"/>
              <a:ext cx="0" cy="3602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363" name="组合 36"/>
          <p:cNvGrpSpPr/>
          <p:nvPr/>
        </p:nvGrpSpPr>
        <p:grpSpPr bwMode="auto">
          <a:xfrm>
            <a:off x="6336665" y="1093470"/>
            <a:ext cx="1800225" cy="1969770"/>
            <a:chOff x="687464" y="473277"/>
            <a:chExt cx="1800000" cy="2520000"/>
          </a:xfrm>
        </p:grpSpPr>
        <p:sp>
          <p:nvSpPr>
            <p:cNvPr id="38" name="任意多边形 37"/>
            <p:cNvSpPr/>
            <p:nvPr/>
          </p:nvSpPr>
          <p:spPr>
            <a:xfrm>
              <a:off x="687464" y="473277"/>
              <a:ext cx="1800000" cy="2340681"/>
            </a:xfrm>
            <a:custGeom>
              <a:avLst/>
              <a:gdLst>
                <a:gd name="connsiteX0" fmla="*/ 140346 w 1800000"/>
                <a:gd name="connsiteY0" fmla="*/ 0 h 2340000"/>
                <a:gd name="connsiteX1" fmla="*/ 1659654 w 1800000"/>
                <a:gd name="connsiteY1" fmla="*/ 0 h 2340000"/>
                <a:gd name="connsiteX2" fmla="*/ 1800000 w 1800000"/>
                <a:gd name="connsiteY2" fmla="*/ 140346 h 2340000"/>
                <a:gd name="connsiteX3" fmla="*/ 1800000 w 1800000"/>
                <a:gd name="connsiteY3" fmla="*/ 2199654 h 2340000"/>
                <a:gd name="connsiteX4" fmla="*/ 1659654 w 1800000"/>
                <a:gd name="connsiteY4" fmla="*/ 2340000 h 2340000"/>
                <a:gd name="connsiteX5" fmla="*/ 1628535 w 1800000"/>
                <a:gd name="connsiteY5" fmla="*/ 2340000 h 2340000"/>
                <a:gd name="connsiteX6" fmla="*/ 1628535 w 1800000"/>
                <a:gd name="connsiteY6" fmla="*/ 2055438 h 2340000"/>
                <a:gd name="connsiteX7" fmla="*/ 188535 w 1800000"/>
                <a:gd name="connsiteY7" fmla="*/ 2055438 h 2340000"/>
                <a:gd name="connsiteX8" fmla="*/ 188535 w 1800000"/>
                <a:gd name="connsiteY8" fmla="*/ 2340000 h 2340000"/>
                <a:gd name="connsiteX9" fmla="*/ 140346 w 1800000"/>
                <a:gd name="connsiteY9" fmla="*/ 2340000 h 2340000"/>
                <a:gd name="connsiteX10" fmla="*/ 0 w 1800000"/>
                <a:gd name="connsiteY10" fmla="*/ 2199654 h 2340000"/>
                <a:gd name="connsiteX11" fmla="*/ 0 w 1800000"/>
                <a:gd name="connsiteY11" fmla="*/ 140346 h 2340000"/>
                <a:gd name="connsiteX12" fmla="*/ 140346 w 1800000"/>
                <a:gd name="connsiteY12" fmla="*/ 0 h 2340000"/>
                <a:gd name="connsiteX0-1" fmla="*/ 1628535 w 1800000"/>
                <a:gd name="connsiteY0-2" fmla="*/ 2055438 h 2340000"/>
                <a:gd name="connsiteX1-3" fmla="*/ 188535 w 1800000"/>
                <a:gd name="connsiteY1-4" fmla="*/ 2055438 h 2340000"/>
                <a:gd name="connsiteX2-5" fmla="*/ 188535 w 1800000"/>
                <a:gd name="connsiteY2-6" fmla="*/ 2340000 h 2340000"/>
                <a:gd name="connsiteX3-7" fmla="*/ 140346 w 1800000"/>
                <a:gd name="connsiteY3-8" fmla="*/ 2340000 h 2340000"/>
                <a:gd name="connsiteX4-9" fmla="*/ 0 w 1800000"/>
                <a:gd name="connsiteY4-10" fmla="*/ 2199654 h 2340000"/>
                <a:gd name="connsiteX5-11" fmla="*/ 0 w 1800000"/>
                <a:gd name="connsiteY5-12" fmla="*/ 140346 h 2340000"/>
                <a:gd name="connsiteX6-13" fmla="*/ 140346 w 1800000"/>
                <a:gd name="connsiteY6-14" fmla="*/ 0 h 2340000"/>
                <a:gd name="connsiteX7-15" fmla="*/ 1659654 w 1800000"/>
                <a:gd name="connsiteY7-16" fmla="*/ 0 h 2340000"/>
                <a:gd name="connsiteX8-17" fmla="*/ 1800000 w 1800000"/>
                <a:gd name="connsiteY8-18" fmla="*/ 140346 h 2340000"/>
                <a:gd name="connsiteX9-19" fmla="*/ 1800000 w 1800000"/>
                <a:gd name="connsiteY9-20" fmla="*/ 2199654 h 2340000"/>
                <a:gd name="connsiteX10-21" fmla="*/ 1659654 w 1800000"/>
                <a:gd name="connsiteY10-22" fmla="*/ 2340000 h 2340000"/>
                <a:gd name="connsiteX11-23" fmla="*/ 1628535 w 1800000"/>
                <a:gd name="connsiteY11-24" fmla="*/ 2340000 h 2340000"/>
                <a:gd name="connsiteX12-25" fmla="*/ 1719975 w 1800000"/>
                <a:gd name="connsiteY12-26" fmla="*/ 2146878 h 2340000"/>
                <a:gd name="connsiteX0-27" fmla="*/ 1628535 w 1800000"/>
                <a:gd name="connsiteY0-28" fmla="*/ 2055438 h 2340000"/>
                <a:gd name="connsiteX1-29" fmla="*/ 188535 w 1800000"/>
                <a:gd name="connsiteY1-30" fmla="*/ 2055438 h 2340000"/>
                <a:gd name="connsiteX2-31" fmla="*/ 188535 w 1800000"/>
                <a:gd name="connsiteY2-32" fmla="*/ 2340000 h 2340000"/>
                <a:gd name="connsiteX3-33" fmla="*/ 140346 w 1800000"/>
                <a:gd name="connsiteY3-34" fmla="*/ 2340000 h 2340000"/>
                <a:gd name="connsiteX4-35" fmla="*/ 0 w 1800000"/>
                <a:gd name="connsiteY4-36" fmla="*/ 2199654 h 2340000"/>
                <a:gd name="connsiteX5-37" fmla="*/ 0 w 1800000"/>
                <a:gd name="connsiteY5-38" fmla="*/ 140346 h 2340000"/>
                <a:gd name="connsiteX6-39" fmla="*/ 140346 w 1800000"/>
                <a:gd name="connsiteY6-40" fmla="*/ 0 h 2340000"/>
                <a:gd name="connsiteX7-41" fmla="*/ 1659654 w 1800000"/>
                <a:gd name="connsiteY7-42" fmla="*/ 0 h 2340000"/>
                <a:gd name="connsiteX8-43" fmla="*/ 1800000 w 1800000"/>
                <a:gd name="connsiteY8-44" fmla="*/ 140346 h 2340000"/>
                <a:gd name="connsiteX9-45" fmla="*/ 1800000 w 1800000"/>
                <a:gd name="connsiteY9-46" fmla="*/ 2199654 h 2340000"/>
                <a:gd name="connsiteX10-47" fmla="*/ 1659654 w 1800000"/>
                <a:gd name="connsiteY10-48" fmla="*/ 2340000 h 2340000"/>
                <a:gd name="connsiteX11-49" fmla="*/ 1628535 w 1800000"/>
                <a:gd name="connsiteY11-50" fmla="*/ 2340000 h 2340000"/>
                <a:gd name="connsiteX0-51" fmla="*/ 188535 w 1800000"/>
                <a:gd name="connsiteY0-52" fmla="*/ 2055438 h 2340000"/>
                <a:gd name="connsiteX1-53" fmla="*/ 188535 w 1800000"/>
                <a:gd name="connsiteY1-54" fmla="*/ 2340000 h 2340000"/>
                <a:gd name="connsiteX2-55" fmla="*/ 140346 w 1800000"/>
                <a:gd name="connsiteY2-56" fmla="*/ 2340000 h 2340000"/>
                <a:gd name="connsiteX3-57" fmla="*/ 0 w 1800000"/>
                <a:gd name="connsiteY3-58" fmla="*/ 2199654 h 2340000"/>
                <a:gd name="connsiteX4-59" fmla="*/ 0 w 1800000"/>
                <a:gd name="connsiteY4-60" fmla="*/ 140346 h 2340000"/>
                <a:gd name="connsiteX5-61" fmla="*/ 140346 w 1800000"/>
                <a:gd name="connsiteY5-62" fmla="*/ 0 h 2340000"/>
                <a:gd name="connsiteX6-63" fmla="*/ 1659654 w 1800000"/>
                <a:gd name="connsiteY6-64" fmla="*/ 0 h 2340000"/>
                <a:gd name="connsiteX7-65" fmla="*/ 1800000 w 1800000"/>
                <a:gd name="connsiteY7-66" fmla="*/ 140346 h 2340000"/>
                <a:gd name="connsiteX8-67" fmla="*/ 1800000 w 1800000"/>
                <a:gd name="connsiteY8-68" fmla="*/ 2199654 h 2340000"/>
                <a:gd name="connsiteX9-69" fmla="*/ 1659654 w 1800000"/>
                <a:gd name="connsiteY9-70" fmla="*/ 2340000 h 2340000"/>
                <a:gd name="connsiteX10-71" fmla="*/ 1628535 w 1800000"/>
                <a:gd name="connsiteY10-72" fmla="*/ 2340000 h 2340000"/>
                <a:gd name="connsiteX0-73" fmla="*/ 188535 w 1800000"/>
                <a:gd name="connsiteY0-74" fmla="*/ 2340000 h 2340000"/>
                <a:gd name="connsiteX1-75" fmla="*/ 140346 w 1800000"/>
                <a:gd name="connsiteY1-76" fmla="*/ 2340000 h 2340000"/>
                <a:gd name="connsiteX2-77" fmla="*/ 0 w 1800000"/>
                <a:gd name="connsiteY2-78" fmla="*/ 2199654 h 2340000"/>
                <a:gd name="connsiteX3-79" fmla="*/ 0 w 1800000"/>
                <a:gd name="connsiteY3-80" fmla="*/ 140346 h 2340000"/>
                <a:gd name="connsiteX4-81" fmla="*/ 140346 w 1800000"/>
                <a:gd name="connsiteY4-82" fmla="*/ 0 h 2340000"/>
                <a:gd name="connsiteX5-83" fmla="*/ 1659654 w 1800000"/>
                <a:gd name="connsiteY5-84" fmla="*/ 0 h 2340000"/>
                <a:gd name="connsiteX6-85" fmla="*/ 1800000 w 1800000"/>
                <a:gd name="connsiteY6-86" fmla="*/ 140346 h 2340000"/>
                <a:gd name="connsiteX7-87" fmla="*/ 1800000 w 1800000"/>
                <a:gd name="connsiteY7-88" fmla="*/ 2199654 h 2340000"/>
                <a:gd name="connsiteX8-89" fmla="*/ 1659654 w 1800000"/>
                <a:gd name="connsiteY8-90" fmla="*/ 2340000 h 2340000"/>
                <a:gd name="connsiteX9-91" fmla="*/ 1628535 w 1800000"/>
                <a:gd name="connsiteY9-92" fmla="*/ 2340000 h 234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800000" h="2340000">
                  <a:moveTo>
                    <a:pt x="188535" y="2340000"/>
                  </a:moveTo>
                  <a:lnTo>
                    <a:pt x="140346" y="2340000"/>
                  </a:lnTo>
                  <a:cubicBezTo>
                    <a:pt x="62835" y="2340000"/>
                    <a:pt x="0" y="2277165"/>
                    <a:pt x="0" y="2199654"/>
                  </a:cubicBezTo>
                  <a:lnTo>
                    <a:pt x="0" y="140346"/>
                  </a:lnTo>
                  <a:cubicBezTo>
                    <a:pt x="0" y="62835"/>
                    <a:pt x="62835" y="0"/>
                    <a:pt x="140346" y="0"/>
                  </a:cubicBezTo>
                  <a:lnTo>
                    <a:pt x="1659654" y="0"/>
                  </a:lnTo>
                  <a:cubicBezTo>
                    <a:pt x="1737165" y="0"/>
                    <a:pt x="1800000" y="62835"/>
                    <a:pt x="1800000" y="140346"/>
                  </a:cubicBezTo>
                  <a:lnTo>
                    <a:pt x="1800000" y="2199654"/>
                  </a:lnTo>
                  <a:cubicBezTo>
                    <a:pt x="1800000" y="2277165"/>
                    <a:pt x="1737165" y="2340000"/>
                    <a:pt x="1659654" y="2340000"/>
                  </a:cubicBezTo>
                  <a:lnTo>
                    <a:pt x="1628535" y="2340000"/>
                  </a:lnTo>
                </a:path>
              </a:pathLst>
            </a:custGeom>
            <a:noFill/>
            <a:ln>
              <a:solidFill>
                <a:schemeClr val="bg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9" name="直接连接符 38"/>
            <p:cNvCxnSpPr/>
            <p:nvPr/>
          </p:nvCxnSpPr>
          <p:spPr>
            <a:xfrm>
              <a:off x="887464" y="2633051"/>
              <a:ext cx="0" cy="3602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312861" y="2633051"/>
              <a:ext cx="0" cy="3602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364" name="组合 40"/>
          <p:cNvGrpSpPr/>
          <p:nvPr/>
        </p:nvGrpSpPr>
        <p:grpSpPr bwMode="auto">
          <a:xfrm>
            <a:off x="8808085" y="1024255"/>
            <a:ext cx="1800225" cy="1969770"/>
            <a:chOff x="687464" y="473277"/>
            <a:chExt cx="1800000" cy="2520000"/>
          </a:xfrm>
        </p:grpSpPr>
        <p:sp>
          <p:nvSpPr>
            <p:cNvPr id="42" name="任意多边形 41"/>
            <p:cNvSpPr/>
            <p:nvPr/>
          </p:nvSpPr>
          <p:spPr>
            <a:xfrm>
              <a:off x="687464" y="473277"/>
              <a:ext cx="1800000" cy="2340681"/>
            </a:xfrm>
            <a:custGeom>
              <a:avLst/>
              <a:gdLst>
                <a:gd name="connsiteX0" fmla="*/ 140346 w 1800000"/>
                <a:gd name="connsiteY0" fmla="*/ 0 h 2340000"/>
                <a:gd name="connsiteX1" fmla="*/ 1659654 w 1800000"/>
                <a:gd name="connsiteY1" fmla="*/ 0 h 2340000"/>
                <a:gd name="connsiteX2" fmla="*/ 1800000 w 1800000"/>
                <a:gd name="connsiteY2" fmla="*/ 140346 h 2340000"/>
                <a:gd name="connsiteX3" fmla="*/ 1800000 w 1800000"/>
                <a:gd name="connsiteY3" fmla="*/ 2199654 h 2340000"/>
                <a:gd name="connsiteX4" fmla="*/ 1659654 w 1800000"/>
                <a:gd name="connsiteY4" fmla="*/ 2340000 h 2340000"/>
                <a:gd name="connsiteX5" fmla="*/ 1628535 w 1800000"/>
                <a:gd name="connsiteY5" fmla="*/ 2340000 h 2340000"/>
                <a:gd name="connsiteX6" fmla="*/ 1628535 w 1800000"/>
                <a:gd name="connsiteY6" fmla="*/ 2055438 h 2340000"/>
                <a:gd name="connsiteX7" fmla="*/ 188535 w 1800000"/>
                <a:gd name="connsiteY7" fmla="*/ 2055438 h 2340000"/>
                <a:gd name="connsiteX8" fmla="*/ 188535 w 1800000"/>
                <a:gd name="connsiteY8" fmla="*/ 2340000 h 2340000"/>
                <a:gd name="connsiteX9" fmla="*/ 140346 w 1800000"/>
                <a:gd name="connsiteY9" fmla="*/ 2340000 h 2340000"/>
                <a:gd name="connsiteX10" fmla="*/ 0 w 1800000"/>
                <a:gd name="connsiteY10" fmla="*/ 2199654 h 2340000"/>
                <a:gd name="connsiteX11" fmla="*/ 0 w 1800000"/>
                <a:gd name="connsiteY11" fmla="*/ 140346 h 2340000"/>
                <a:gd name="connsiteX12" fmla="*/ 140346 w 1800000"/>
                <a:gd name="connsiteY12" fmla="*/ 0 h 2340000"/>
                <a:gd name="connsiteX0-1" fmla="*/ 1628535 w 1800000"/>
                <a:gd name="connsiteY0-2" fmla="*/ 2055438 h 2340000"/>
                <a:gd name="connsiteX1-3" fmla="*/ 188535 w 1800000"/>
                <a:gd name="connsiteY1-4" fmla="*/ 2055438 h 2340000"/>
                <a:gd name="connsiteX2-5" fmla="*/ 188535 w 1800000"/>
                <a:gd name="connsiteY2-6" fmla="*/ 2340000 h 2340000"/>
                <a:gd name="connsiteX3-7" fmla="*/ 140346 w 1800000"/>
                <a:gd name="connsiteY3-8" fmla="*/ 2340000 h 2340000"/>
                <a:gd name="connsiteX4-9" fmla="*/ 0 w 1800000"/>
                <a:gd name="connsiteY4-10" fmla="*/ 2199654 h 2340000"/>
                <a:gd name="connsiteX5-11" fmla="*/ 0 w 1800000"/>
                <a:gd name="connsiteY5-12" fmla="*/ 140346 h 2340000"/>
                <a:gd name="connsiteX6-13" fmla="*/ 140346 w 1800000"/>
                <a:gd name="connsiteY6-14" fmla="*/ 0 h 2340000"/>
                <a:gd name="connsiteX7-15" fmla="*/ 1659654 w 1800000"/>
                <a:gd name="connsiteY7-16" fmla="*/ 0 h 2340000"/>
                <a:gd name="connsiteX8-17" fmla="*/ 1800000 w 1800000"/>
                <a:gd name="connsiteY8-18" fmla="*/ 140346 h 2340000"/>
                <a:gd name="connsiteX9-19" fmla="*/ 1800000 w 1800000"/>
                <a:gd name="connsiteY9-20" fmla="*/ 2199654 h 2340000"/>
                <a:gd name="connsiteX10-21" fmla="*/ 1659654 w 1800000"/>
                <a:gd name="connsiteY10-22" fmla="*/ 2340000 h 2340000"/>
                <a:gd name="connsiteX11-23" fmla="*/ 1628535 w 1800000"/>
                <a:gd name="connsiteY11-24" fmla="*/ 2340000 h 2340000"/>
                <a:gd name="connsiteX12-25" fmla="*/ 1719975 w 1800000"/>
                <a:gd name="connsiteY12-26" fmla="*/ 2146878 h 2340000"/>
                <a:gd name="connsiteX0-27" fmla="*/ 1628535 w 1800000"/>
                <a:gd name="connsiteY0-28" fmla="*/ 2055438 h 2340000"/>
                <a:gd name="connsiteX1-29" fmla="*/ 188535 w 1800000"/>
                <a:gd name="connsiteY1-30" fmla="*/ 2055438 h 2340000"/>
                <a:gd name="connsiteX2-31" fmla="*/ 188535 w 1800000"/>
                <a:gd name="connsiteY2-32" fmla="*/ 2340000 h 2340000"/>
                <a:gd name="connsiteX3-33" fmla="*/ 140346 w 1800000"/>
                <a:gd name="connsiteY3-34" fmla="*/ 2340000 h 2340000"/>
                <a:gd name="connsiteX4-35" fmla="*/ 0 w 1800000"/>
                <a:gd name="connsiteY4-36" fmla="*/ 2199654 h 2340000"/>
                <a:gd name="connsiteX5-37" fmla="*/ 0 w 1800000"/>
                <a:gd name="connsiteY5-38" fmla="*/ 140346 h 2340000"/>
                <a:gd name="connsiteX6-39" fmla="*/ 140346 w 1800000"/>
                <a:gd name="connsiteY6-40" fmla="*/ 0 h 2340000"/>
                <a:gd name="connsiteX7-41" fmla="*/ 1659654 w 1800000"/>
                <a:gd name="connsiteY7-42" fmla="*/ 0 h 2340000"/>
                <a:gd name="connsiteX8-43" fmla="*/ 1800000 w 1800000"/>
                <a:gd name="connsiteY8-44" fmla="*/ 140346 h 2340000"/>
                <a:gd name="connsiteX9-45" fmla="*/ 1800000 w 1800000"/>
                <a:gd name="connsiteY9-46" fmla="*/ 2199654 h 2340000"/>
                <a:gd name="connsiteX10-47" fmla="*/ 1659654 w 1800000"/>
                <a:gd name="connsiteY10-48" fmla="*/ 2340000 h 2340000"/>
                <a:gd name="connsiteX11-49" fmla="*/ 1628535 w 1800000"/>
                <a:gd name="connsiteY11-50" fmla="*/ 2340000 h 2340000"/>
                <a:gd name="connsiteX0-51" fmla="*/ 188535 w 1800000"/>
                <a:gd name="connsiteY0-52" fmla="*/ 2055438 h 2340000"/>
                <a:gd name="connsiteX1-53" fmla="*/ 188535 w 1800000"/>
                <a:gd name="connsiteY1-54" fmla="*/ 2340000 h 2340000"/>
                <a:gd name="connsiteX2-55" fmla="*/ 140346 w 1800000"/>
                <a:gd name="connsiteY2-56" fmla="*/ 2340000 h 2340000"/>
                <a:gd name="connsiteX3-57" fmla="*/ 0 w 1800000"/>
                <a:gd name="connsiteY3-58" fmla="*/ 2199654 h 2340000"/>
                <a:gd name="connsiteX4-59" fmla="*/ 0 w 1800000"/>
                <a:gd name="connsiteY4-60" fmla="*/ 140346 h 2340000"/>
                <a:gd name="connsiteX5-61" fmla="*/ 140346 w 1800000"/>
                <a:gd name="connsiteY5-62" fmla="*/ 0 h 2340000"/>
                <a:gd name="connsiteX6-63" fmla="*/ 1659654 w 1800000"/>
                <a:gd name="connsiteY6-64" fmla="*/ 0 h 2340000"/>
                <a:gd name="connsiteX7-65" fmla="*/ 1800000 w 1800000"/>
                <a:gd name="connsiteY7-66" fmla="*/ 140346 h 2340000"/>
                <a:gd name="connsiteX8-67" fmla="*/ 1800000 w 1800000"/>
                <a:gd name="connsiteY8-68" fmla="*/ 2199654 h 2340000"/>
                <a:gd name="connsiteX9-69" fmla="*/ 1659654 w 1800000"/>
                <a:gd name="connsiteY9-70" fmla="*/ 2340000 h 2340000"/>
                <a:gd name="connsiteX10-71" fmla="*/ 1628535 w 1800000"/>
                <a:gd name="connsiteY10-72" fmla="*/ 2340000 h 2340000"/>
                <a:gd name="connsiteX0-73" fmla="*/ 188535 w 1800000"/>
                <a:gd name="connsiteY0-74" fmla="*/ 2340000 h 2340000"/>
                <a:gd name="connsiteX1-75" fmla="*/ 140346 w 1800000"/>
                <a:gd name="connsiteY1-76" fmla="*/ 2340000 h 2340000"/>
                <a:gd name="connsiteX2-77" fmla="*/ 0 w 1800000"/>
                <a:gd name="connsiteY2-78" fmla="*/ 2199654 h 2340000"/>
                <a:gd name="connsiteX3-79" fmla="*/ 0 w 1800000"/>
                <a:gd name="connsiteY3-80" fmla="*/ 140346 h 2340000"/>
                <a:gd name="connsiteX4-81" fmla="*/ 140346 w 1800000"/>
                <a:gd name="connsiteY4-82" fmla="*/ 0 h 2340000"/>
                <a:gd name="connsiteX5-83" fmla="*/ 1659654 w 1800000"/>
                <a:gd name="connsiteY5-84" fmla="*/ 0 h 2340000"/>
                <a:gd name="connsiteX6-85" fmla="*/ 1800000 w 1800000"/>
                <a:gd name="connsiteY6-86" fmla="*/ 140346 h 2340000"/>
                <a:gd name="connsiteX7-87" fmla="*/ 1800000 w 1800000"/>
                <a:gd name="connsiteY7-88" fmla="*/ 2199654 h 2340000"/>
                <a:gd name="connsiteX8-89" fmla="*/ 1659654 w 1800000"/>
                <a:gd name="connsiteY8-90" fmla="*/ 2340000 h 2340000"/>
                <a:gd name="connsiteX9-91" fmla="*/ 1628535 w 1800000"/>
                <a:gd name="connsiteY9-92" fmla="*/ 2340000 h 234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800000" h="2340000">
                  <a:moveTo>
                    <a:pt x="188535" y="2340000"/>
                  </a:moveTo>
                  <a:lnTo>
                    <a:pt x="140346" y="2340000"/>
                  </a:lnTo>
                  <a:cubicBezTo>
                    <a:pt x="62835" y="2340000"/>
                    <a:pt x="0" y="2277165"/>
                    <a:pt x="0" y="2199654"/>
                  </a:cubicBezTo>
                  <a:lnTo>
                    <a:pt x="0" y="140346"/>
                  </a:lnTo>
                  <a:cubicBezTo>
                    <a:pt x="0" y="62835"/>
                    <a:pt x="62835" y="0"/>
                    <a:pt x="140346" y="0"/>
                  </a:cubicBezTo>
                  <a:lnTo>
                    <a:pt x="1659654" y="0"/>
                  </a:lnTo>
                  <a:cubicBezTo>
                    <a:pt x="1737165" y="0"/>
                    <a:pt x="1800000" y="62835"/>
                    <a:pt x="1800000" y="140346"/>
                  </a:cubicBezTo>
                  <a:lnTo>
                    <a:pt x="1800000" y="2199654"/>
                  </a:lnTo>
                  <a:cubicBezTo>
                    <a:pt x="1800000" y="2277165"/>
                    <a:pt x="1737165" y="2340000"/>
                    <a:pt x="1659654" y="2340000"/>
                  </a:cubicBezTo>
                  <a:lnTo>
                    <a:pt x="1628535" y="2340000"/>
                  </a:lnTo>
                </a:path>
              </a:pathLst>
            </a:custGeom>
            <a:noFill/>
            <a:ln>
              <a:solidFill>
                <a:schemeClr val="bg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3" name="直接连接符 42"/>
            <p:cNvCxnSpPr/>
            <p:nvPr/>
          </p:nvCxnSpPr>
          <p:spPr>
            <a:xfrm>
              <a:off x="887464" y="2633051"/>
              <a:ext cx="0" cy="3602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312861" y="2633051"/>
              <a:ext cx="0" cy="3602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pic>
        <p:nvPicPr>
          <p:cNvPr id="15366" name="图片 2"/>
          <p:cNvPicPr>
            <a:picLocks noChangeAspect="1"/>
          </p:cNvPicPr>
          <p:nvPr/>
        </p:nvPicPr>
        <p:blipFill>
          <a:blip r:embed="rId1"/>
          <a:srcRect t="65433" r="21656"/>
          <a:stretch>
            <a:fillRect/>
          </a:stretch>
        </p:blipFill>
        <p:spPr bwMode="auto">
          <a:xfrm>
            <a:off x="3368675" y="5175250"/>
            <a:ext cx="4477385" cy="1682750"/>
          </a:xfrm>
          <a:prstGeom prst="rect">
            <a:avLst/>
          </a:prstGeom>
          <a:noFill/>
          <a:ln w="9525">
            <a:noFill/>
            <a:miter lim="800000"/>
            <a:headEnd/>
            <a:tailEnd/>
          </a:ln>
        </p:spPr>
      </p:pic>
      <p:sp>
        <p:nvSpPr>
          <p:cNvPr id="6" name="弧形 5"/>
          <p:cNvSpPr/>
          <p:nvPr/>
        </p:nvSpPr>
        <p:spPr>
          <a:xfrm>
            <a:off x="-744538" y="3200400"/>
            <a:ext cx="4679951" cy="4679950"/>
          </a:xfrm>
          <a:prstGeom prst="arc">
            <a:avLst/>
          </a:prstGeom>
          <a:ln>
            <a:solidFill>
              <a:schemeClr val="bg1">
                <a:lumMod val="50000"/>
              </a:schemeClr>
            </a:solidFill>
            <a:headEnd type="ova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 name="弧形 7"/>
          <p:cNvSpPr/>
          <p:nvPr/>
        </p:nvSpPr>
        <p:spPr>
          <a:xfrm flipH="1">
            <a:off x="7204075" y="3206115"/>
            <a:ext cx="4930775" cy="4674235"/>
          </a:xfrm>
          <a:prstGeom prst="arc">
            <a:avLst>
              <a:gd name="adj1" fmla="val 16200000"/>
              <a:gd name="adj2" fmla="val 64172"/>
            </a:avLst>
          </a:prstGeom>
          <a:ln>
            <a:solidFill>
              <a:schemeClr val="bg1">
                <a:lumMod val="50000"/>
              </a:schemeClr>
            </a:solidFill>
            <a:headEnd type="ova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弧形 8"/>
          <p:cNvSpPr/>
          <p:nvPr/>
        </p:nvSpPr>
        <p:spPr>
          <a:xfrm>
            <a:off x="3451225" y="3205480"/>
            <a:ext cx="1632585" cy="4679950"/>
          </a:xfrm>
          <a:prstGeom prst="arc">
            <a:avLst>
              <a:gd name="adj1" fmla="val 16199435"/>
              <a:gd name="adj2" fmla="val 0"/>
            </a:avLst>
          </a:prstGeom>
          <a:ln>
            <a:solidFill>
              <a:schemeClr val="bg1">
                <a:lumMod val="50000"/>
              </a:schemeClr>
            </a:solidFill>
            <a:headEnd type="ova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 name="文本框 9"/>
          <p:cNvSpPr txBox="1"/>
          <p:nvPr/>
        </p:nvSpPr>
        <p:spPr>
          <a:xfrm>
            <a:off x="1133475" y="3429000"/>
            <a:ext cx="923925" cy="417830"/>
          </a:xfrm>
          <a:prstGeom prst="rect">
            <a:avLst/>
          </a:prstGeom>
          <a:noFill/>
        </p:spPr>
        <p:txBody>
          <a:bodyPr wrap="none">
            <a:spAutoFit/>
          </a:bodyPr>
          <a:lstStyle/>
          <a:p>
            <a:pPr algn="ctr" fontAlgn="auto">
              <a:spcBef>
                <a:spcPts val="0"/>
              </a:spcBef>
              <a:spcAft>
                <a:spcPts val="0"/>
              </a:spcAft>
              <a:defRPr/>
            </a:pPr>
            <a:r>
              <a:rPr lang="en-US" altLang="zh-CN" sz="2000">
                <a:solidFill>
                  <a:schemeClr val="bg1">
                    <a:lumMod val="50000"/>
                  </a:schemeClr>
                </a:solidFill>
                <a:latin typeface="华文细黑" charset="-122"/>
                <a:ea typeface="华文细黑" charset="-122"/>
              </a:rPr>
              <a:t>3~4</a:t>
            </a:r>
            <a:r>
              <a:rPr lang="zh-CN" altLang="en-US" sz="2000">
                <a:solidFill>
                  <a:schemeClr val="bg1">
                    <a:lumMod val="50000"/>
                  </a:schemeClr>
                </a:solidFill>
                <a:latin typeface="华文细黑" charset="-122"/>
                <a:ea typeface="华文细黑" charset="-122"/>
              </a:rPr>
              <a:t>月</a:t>
            </a:r>
            <a:endParaRPr lang="zh-CN" altLang="en-US" sz="2000">
              <a:solidFill>
                <a:schemeClr val="bg1">
                  <a:lumMod val="50000"/>
                </a:schemeClr>
              </a:solidFill>
              <a:latin typeface="华文细黑" charset="-122"/>
              <a:ea typeface="华文细黑" charset="-122"/>
            </a:endParaRPr>
          </a:p>
        </p:txBody>
      </p:sp>
      <p:sp>
        <p:nvSpPr>
          <p:cNvPr id="11" name="文本框 10"/>
          <p:cNvSpPr txBox="1"/>
          <p:nvPr/>
        </p:nvSpPr>
        <p:spPr>
          <a:xfrm>
            <a:off x="3451226" y="3429000"/>
            <a:ext cx="923925" cy="417830"/>
          </a:xfrm>
          <a:prstGeom prst="rect">
            <a:avLst/>
          </a:prstGeom>
          <a:noFill/>
        </p:spPr>
        <p:txBody>
          <a:bodyPr wrap="none">
            <a:spAutoFit/>
          </a:bodyPr>
          <a:lstStyle/>
          <a:p>
            <a:pPr algn="ctr" fontAlgn="auto">
              <a:spcBef>
                <a:spcPts val="0"/>
              </a:spcBef>
              <a:spcAft>
                <a:spcPts val="0"/>
              </a:spcAft>
              <a:defRPr/>
            </a:pPr>
            <a:r>
              <a:rPr lang="en-US" altLang="zh-CN" sz="2000">
                <a:solidFill>
                  <a:schemeClr val="bg1">
                    <a:lumMod val="50000"/>
                  </a:schemeClr>
                </a:solidFill>
                <a:latin typeface="华文细黑" charset="-122"/>
                <a:ea typeface="华文细黑" charset="-122"/>
              </a:rPr>
              <a:t>5~6</a:t>
            </a:r>
            <a:r>
              <a:rPr lang="zh-CN" altLang="en-US" sz="2000">
                <a:solidFill>
                  <a:schemeClr val="bg1">
                    <a:lumMod val="50000"/>
                  </a:schemeClr>
                </a:solidFill>
                <a:latin typeface="华文细黑" charset="-122"/>
                <a:ea typeface="华文细黑" charset="-122"/>
              </a:rPr>
              <a:t>月</a:t>
            </a:r>
            <a:endParaRPr lang="zh-CN" altLang="en-US" sz="2000">
              <a:solidFill>
                <a:schemeClr val="bg1">
                  <a:lumMod val="50000"/>
                </a:schemeClr>
              </a:solidFill>
              <a:latin typeface="华文细黑" charset="-122"/>
              <a:ea typeface="华文细黑" charset="-122"/>
            </a:endParaRPr>
          </a:p>
        </p:txBody>
      </p:sp>
      <p:sp>
        <p:nvSpPr>
          <p:cNvPr id="12" name="文本框 11"/>
          <p:cNvSpPr txBox="1"/>
          <p:nvPr/>
        </p:nvSpPr>
        <p:spPr>
          <a:xfrm>
            <a:off x="6932930" y="3429000"/>
            <a:ext cx="582613" cy="400050"/>
          </a:xfrm>
          <a:prstGeom prst="rect">
            <a:avLst/>
          </a:prstGeom>
          <a:noFill/>
        </p:spPr>
        <p:txBody>
          <a:bodyPr wrap="none">
            <a:spAutoFit/>
          </a:bodyPr>
          <a:lstStyle/>
          <a:p>
            <a:pPr algn="ctr" fontAlgn="auto">
              <a:spcBef>
                <a:spcPts val="0"/>
              </a:spcBef>
              <a:spcAft>
                <a:spcPts val="0"/>
              </a:spcAft>
              <a:defRPr/>
            </a:pPr>
            <a:r>
              <a:rPr lang="en-US" altLang="zh-CN" sz="2000">
                <a:solidFill>
                  <a:schemeClr val="bg1">
                    <a:lumMod val="50000"/>
                  </a:schemeClr>
                </a:solidFill>
                <a:latin typeface="华文细黑" charset="-122"/>
                <a:ea typeface="华文细黑" charset="-122"/>
              </a:rPr>
              <a:t>7</a:t>
            </a:r>
            <a:r>
              <a:rPr lang="zh-CN" altLang="en-US" sz="2000">
                <a:solidFill>
                  <a:schemeClr val="bg1">
                    <a:lumMod val="50000"/>
                  </a:schemeClr>
                </a:solidFill>
                <a:latin typeface="华文细黑" charset="-122"/>
                <a:ea typeface="华文细黑" charset="-122"/>
              </a:rPr>
              <a:t>月</a:t>
            </a:r>
            <a:endParaRPr lang="zh-CN" altLang="en-US" sz="2000">
              <a:solidFill>
                <a:schemeClr val="bg1">
                  <a:lumMod val="50000"/>
                </a:schemeClr>
              </a:solidFill>
              <a:latin typeface="华文细黑" charset="-122"/>
              <a:ea typeface="华文细黑" charset="-122"/>
            </a:endParaRPr>
          </a:p>
        </p:txBody>
      </p:sp>
      <p:sp>
        <p:nvSpPr>
          <p:cNvPr id="13" name="文本框 12"/>
          <p:cNvSpPr txBox="1"/>
          <p:nvPr/>
        </p:nvSpPr>
        <p:spPr>
          <a:xfrm>
            <a:off x="9132888" y="3429000"/>
            <a:ext cx="1073150" cy="417830"/>
          </a:xfrm>
          <a:prstGeom prst="rect">
            <a:avLst/>
          </a:prstGeom>
          <a:noFill/>
        </p:spPr>
        <p:txBody>
          <a:bodyPr wrap="none">
            <a:spAutoFit/>
          </a:bodyPr>
          <a:lstStyle/>
          <a:p>
            <a:pPr algn="ctr" fontAlgn="auto">
              <a:spcBef>
                <a:spcPts val="0"/>
              </a:spcBef>
              <a:spcAft>
                <a:spcPts val="0"/>
              </a:spcAft>
              <a:defRPr/>
            </a:pPr>
            <a:r>
              <a:rPr lang="en-US" altLang="zh-CN" sz="2000">
                <a:solidFill>
                  <a:schemeClr val="bg1">
                    <a:lumMod val="50000"/>
                  </a:schemeClr>
                </a:solidFill>
                <a:latin typeface="华文细黑" charset="-122"/>
                <a:ea typeface="华文细黑" charset="-122"/>
              </a:rPr>
              <a:t>9~11</a:t>
            </a:r>
            <a:r>
              <a:rPr lang="zh-CN" altLang="en-US" sz="2000">
                <a:solidFill>
                  <a:schemeClr val="bg1">
                    <a:lumMod val="50000"/>
                  </a:schemeClr>
                </a:solidFill>
                <a:latin typeface="华文细黑" charset="-122"/>
                <a:ea typeface="华文细黑" charset="-122"/>
              </a:rPr>
              <a:t>月</a:t>
            </a:r>
            <a:endParaRPr lang="zh-CN" altLang="en-US" sz="2000">
              <a:solidFill>
                <a:schemeClr val="bg1">
                  <a:lumMod val="50000"/>
                </a:schemeClr>
              </a:solidFill>
              <a:latin typeface="华文细黑" charset="-122"/>
              <a:ea typeface="华文细黑" charset="-122"/>
            </a:endParaRPr>
          </a:p>
        </p:txBody>
      </p:sp>
      <p:sp>
        <p:nvSpPr>
          <p:cNvPr id="15377" name="文本框 15"/>
          <p:cNvSpPr txBox="1">
            <a:spLocks noChangeArrowheads="1"/>
          </p:cNvSpPr>
          <p:nvPr/>
        </p:nvSpPr>
        <p:spPr bwMode="auto">
          <a:xfrm>
            <a:off x="691198" y="2524125"/>
            <a:ext cx="1808480" cy="613410"/>
          </a:xfrm>
          <a:prstGeom prst="rect">
            <a:avLst/>
          </a:prstGeom>
          <a:noFill/>
          <a:ln w="9525">
            <a:noFill/>
            <a:miter lim="800000"/>
          </a:ln>
        </p:spPr>
        <p:txBody>
          <a:bodyPr wrap="none">
            <a:spAutoFit/>
          </a:bodyPr>
          <a:lstStyle/>
          <a:p>
            <a:pPr algn="ctr"/>
            <a:r>
              <a:rPr lang="zh-CN" altLang="en-US" sz="3200" b="1">
                <a:solidFill>
                  <a:srgbClr val="DEA654"/>
                </a:solidFill>
                <a:latin typeface="华文细黑" charset="-122"/>
                <a:ea typeface="华文细黑" charset="-122"/>
              </a:rPr>
              <a:t>第一阶段</a:t>
            </a:r>
            <a:endParaRPr lang="zh-CN" altLang="en-US" sz="3200" b="1">
              <a:solidFill>
                <a:srgbClr val="DEA654"/>
              </a:solidFill>
              <a:latin typeface="华文细黑" charset="-122"/>
              <a:ea typeface="华文细黑" charset="-122"/>
            </a:endParaRPr>
          </a:p>
        </p:txBody>
      </p:sp>
      <p:sp>
        <p:nvSpPr>
          <p:cNvPr id="15378" name="文本框 16"/>
          <p:cNvSpPr txBox="1">
            <a:spLocks noChangeArrowheads="1"/>
          </p:cNvSpPr>
          <p:nvPr/>
        </p:nvSpPr>
        <p:spPr bwMode="auto">
          <a:xfrm>
            <a:off x="3450908" y="2546985"/>
            <a:ext cx="1808480" cy="613410"/>
          </a:xfrm>
          <a:prstGeom prst="rect">
            <a:avLst/>
          </a:prstGeom>
          <a:noFill/>
          <a:ln w="9525">
            <a:noFill/>
            <a:miter lim="800000"/>
          </a:ln>
        </p:spPr>
        <p:txBody>
          <a:bodyPr wrap="none">
            <a:spAutoFit/>
          </a:bodyPr>
          <a:lstStyle/>
          <a:p>
            <a:pPr algn="ctr"/>
            <a:r>
              <a:rPr lang="zh-CN" altLang="en-US" sz="3200" b="1">
                <a:solidFill>
                  <a:srgbClr val="DEA654"/>
                </a:solidFill>
                <a:latin typeface="华文细黑" charset="-122"/>
                <a:ea typeface="华文细黑" charset="-122"/>
                <a:sym typeface="+mn-ea"/>
              </a:rPr>
              <a:t>第二阶段</a:t>
            </a:r>
            <a:endParaRPr lang="zh-CN" altLang="en-US" sz="3200" b="1">
              <a:solidFill>
                <a:srgbClr val="DEA654"/>
              </a:solidFill>
              <a:latin typeface="华文细黑" charset="-122"/>
              <a:ea typeface="华文细黑" charset="-122"/>
            </a:endParaRPr>
          </a:p>
        </p:txBody>
      </p:sp>
      <p:sp>
        <p:nvSpPr>
          <p:cNvPr id="15379" name="文本框 17"/>
          <p:cNvSpPr txBox="1">
            <a:spLocks noChangeArrowheads="1"/>
          </p:cNvSpPr>
          <p:nvPr/>
        </p:nvSpPr>
        <p:spPr bwMode="auto">
          <a:xfrm>
            <a:off x="6336506" y="2546985"/>
            <a:ext cx="1808480" cy="613410"/>
          </a:xfrm>
          <a:prstGeom prst="rect">
            <a:avLst/>
          </a:prstGeom>
          <a:noFill/>
          <a:ln w="9525">
            <a:noFill/>
            <a:miter lim="800000"/>
          </a:ln>
        </p:spPr>
        <p:txBody>
          <a:bodyPr wrap="none">
            <a:spAutoFit/>
          </a:bodyPr>
          <a:lstStyle/>
          <a:p>
            <a:pPr algn="ctr"/>
            <a:r>
              <a:rPr lang="zh-CN" altLang="en-US" sz="3200" b="1">
                <a:solidFill>
                  <a:srgbClr val="DEA654"/>
                </a:solidFill>
                <a:latin typeface="华文细黑" charset="-122"/>
                <a:ea typeface="华文细黑" charset="-122"/>
                <a:sym typeface="+mn-ea"/>
              </a:rPr>
              <a:t>第三阶段</a:t>
            </a:r>
            <a:endParaRPr lang="zh-CN" altLang="en-US" sz="3200" b="1">
              <a:solidFill>
                <a:srgbClr val="DEA654"/>
              </a:solidFill>
              <a:latin typeface="华文细黑" charset="-122"/>
              <a:ea typeface="华文细黑" charset="-122"/>
            </a:endParaRPr>
          </a:p>
        </p:txBody>
      </p:sp>
      <p:sp>
        <p:nvSpPr>
          <p:cNvPr id="15380" name="文本框 18"/>
          <p:cNvSpPr txBox="1">
            <a:spLocks noChangeArrowheads="1"/>
          </p:cNvSpPr>
          <p:nvPr/>
        </p:nvSpPr>
        <p:spPr bwMode="auto">
          <a:xfrm>
            <a:off x="8808085" y="2586990"/>
            <a:ext cx="1808480" cy="613410"/>
          </a:xfrm>
          <a:prstGeom prst="rect">
            <a:avLst/>
          </a:prstGeom>
          <a:noFill/>
          <a:ln w="9525">
            <a:noFill/>
            <a:miter lim="800000"/>
          </a:ln>
        </p:spPr>
        <p:txBody>
          <a:bodyPr wrap="none">
            <a:spAutoFit/>
          </a:bodyPr>
          <a:lstStyle/>
          <a:p>
            <a:pPr algn="ctr"/>
            <a:r>
              <a:rPr lang="zh-CN" altLang="en-US" sz="3200" b="1">
                <a:solidFill>
                  <a:srgbClr val="DEA654"/>
                </a:solidFill>
                <a:latin typeface="华文细黑" charset="-122"/>
                <a:ea typeface="华文细黑" charset="-122"/>
                <a:sym typeface="+mn-ea"/>
              </a:rPr>
              <a:t>第四阶段</a:t>
            </a:r>
            <a:endParaRPr lang="zh-CN" altLang="en-US" sz="3200" b="1">
              <a:solidFill>
                <a:srgbClr val="DEA654"/>
              </a:solidFill>
              <a:latin typeface="华文细黑" charset="-122"/>
              <a:ea typeface="华文细黑" charset="-122"/>
            </a:endParaRPr>
          </a:p>
        </p:txBody>
      </p:sp>
      <p:sp>
        <p:nvSpPr>
          <p:cNvPr id="15382" name="文本框 20"/>
          <p:cNvSpPr txBox="1">
            <a:spLocks noChangeArrowheads="1"/>
          </p:cNvSpPr>
          <p:nvPr/>
        </p:nvSpPr>
        <p:spPr bwMode="auto">
          <a:xfrm>
            <a:off x="908050" y="1209675"/>
            <a:ext cx="1374775" cy="1737360"/>
          </a:xfrm>
          <a:prstGeom prst="rect">
            <a:avLst/>
          </a:prstGeom>
          <a:noFill/>
          <a:ln w="9525">
            <a:noFill/>
            <a:miter lim="800000"/>
          </a:ln>
        </p:spPr>
        <p:txBody>
          <a:bodyPr>
            <a:spAutoFit/>
          </a:bodyPr>
          <a:lstStyle/>
          <a:p>
            <a:pPr algn="ctr"/>
            <a:r>
              <a:rPr lang="zh-CN" altLang="en-US">
                <a:latin typeface="等线" panose="02010600030101010101" charset="-122"/>
                <a:ea typeface="等线" panose="02010600030101010101" charset="-122"/>
              </a:rPr>
              <a:t>到成都公司出差完成技术部撤并的相关交接工作</a:t>
            </a:r>
            <a:endParaRPr lang="zh-CN" altLang="en-US">
              <a:latin typeface="等线" panose="02010600030101010101" charset="-122"/>
              <a:ea typeface="等线" panose="02010600030101010101" charset="-122"/>
            </a:endParaRPr>
          </a:p>
          <a:p>
            <a:pPr algn="ctr"/>
            <a:endParaRPr lang="zh-CN" altLang="en-US">
              <a:latin typeface="等线" panose="02010600030101010101" charset="-122"/>
              <a:ea typeface="等线" panose="02010600030101010101" charset="-122"/>
            </a:endParaRPr>
          </a:p>
        </p:txBody>
      </p:sp>
      <p:sp>
        <p:nvSpPr>
          <p:cNvPr id="15383" name="文本框 21"/>
          <p:cNvSpPr txBox="1">
            <a:spLocks noChangeArrowheads="1"/>
          </p:cNvSpPr>
          <p:nvPr/>
        </p:nvSpPr>
        <p:spPr bwMode="auto">
          <a:xfrm>
            <a:off x="3663950" y="1204913"/>
            <a:ext cx="1374775" cy="640080"/>
          </a:xfrm>
          <a:prstGeom prst="rect">
            <a:avLst/>
          </a:prstGeom>
          <a:noFill/>
          <a:ln w="9525">
            <a:noFill/>
            <a:miter lim="800000"/>
          </a:ln>
        </p:spPr>
        <p:txBody>
          <a:bodyPr>
            <a:spAutoFit/>
          </a:bodyPr>
          <a:lstStyle/>
          <a:p>
            <a:pPr algn="ctr"/>
            <a:r>
              <a:rPr lang="zh-CN" altLang="en-US">
                <a:latin typeface="等线" panose="02010600030101010101" charset="-122"/>
                <a:ea typeface="等线" panose="02010600030101010101" charset="-122"/>
              </a:rPr>
              <a:t>引擎中界面引擎的接入</a:t>
            </a:r>
            <a:endParaRPr lang="zh-CN" altLang="en-US">
              <a:latin typeface="等线" panose="02010600030101010101" charset="-122"/>
              <a:ea typeface="等线" panose="02010600030101010101" charset="-122"/>
            </a:endParaRPr>
          </a:p>
        </p:txBody>
      </p:sp>
      <p:sp>
        <p:nvSpPr>
          <p:cNvPr id="15384" name="文本框 22"/>
          <p:cNvSpPr txBox="1">
            <a:spLocks noChangeArrowheads="1"/>
          </p:cNvSpPr>
          <p:nvPr/>
        </p:nvSpPr>
        <p:spPr bwMode="auto">
          <a:xfrm>
            <a:off x="9020810" y="1208088"/>
            <a:ext cx="1374775" cy="640080"/>
          </a:xfrm>
          <a:prstGeom prst="rect">
            <a:avLst/>
          </a:prstGeom>
          <a:noFill/>
          <a:ln w="9525">
            <a:noFill/>
            <a:miter lim="800000"/>
          </a:ln>
        </p:spPr>
        <p:txBody>
          <a:bodyPr>
            <a:spAutoFit/>
          </a:bodyPr>
          <a:lstStyle/>
          <a:p>
            <a:pPr algn="ctr"/>
            <a:r>
              <a:rPr lang="zh-CN" altLang="en-US">
                <a:latin typeface="等线" panose="02010600030101010101" charset="-122"/>
                <a:ea typeface="等线" panose="02010600030101010101" charset="-122"/>
              </a:rPr>
              <a:t>引擎性能优化</a:t>
            </a:r>
            <a:endParaRPr lang="zh-CN" altLang="en-US">
              <a:latin typeface="等线" panose="02010600030101010101" charset="-122"/>
              <a:ea typeface="等线" panose="02010600030101010101" charset="-122"/>
            </a:endParaRPr>
          </a:p>
        </p:txBody>
      </p:sp>
      <p:sp>
        <p:nvSpPr>
          <p:cNvPr id="15386" name="文本框 24"/>
          <p:cNvSpPr txBox="1">
            <a:spLocks noChangeArrowheads="1"/>
          </p:cNvSpPr>
          <p:nvPr/>
        </p:nvSpPr>
        <p:spPr bwMode="auto">
          <a:xfrm>
            <a:off x="6550343" y="1209358"/>
            <a:ext cx="1373187" cy="640080"/>
          </a:xfrm>
          <a:prstGeom prst="rect">
            <a:avLst/>
          </a:prstGeom>
          <a:noFill/>
          <a:ln w="9525">
            <a:noFill/>
            <a:miter lim="800000"/>
          </a:ln>
        </p:spPr>
        <p:txBody>
          <a:bodyPr>
            <a:spAutoFit/>
          </a:bodyPr>
          <a:lstStyle/>
          <a:p>
            <a:pPr algn="ctr"/>
            <a:r>
              <a:rPr lang="zh-CN" altLang="en-US">
                <a:latin typeface="等线" panose="02010600030101010101" charset="-122"/>
                <a:ea typeface="等线" panose="02010600030101010101" charset="-122"/>
              </a:rPr>
              <a:t>新员工引导工作</a:t>
            </a:r>
            <a:endParaRPr lang="zh-CN" altLang="en-US">
              <a:latin typeface="等线" panose="02010600030101010101" charset="-122"/>
              <a:ea typeface="等线" panose="02010600030101010101" charset="-122"/>
            </a:endParaRPr>
          </a:p>
        </p:txBody>
      </p:sp>
      <p:sp>
        <p:nvSpPr>
          <p:cNvPr id="14338" name="文本框 3"/>
          <p:cNvSpPr txBox="1">
            <a:spLocks noChangeArrowheads="1"/>
          </p:cNvSpPr>
          <p:nvPr/>
        </p:nvSpPr>
        <p:spPr bwMode="auto">
          <a:xfrm>
            <a:off x="5518468" y="83503"/>
            <a:ext cx="1414462" cy="831850"/>
          </a:xfrm>
          <a:prstGeom prst="rect">
            <a:avLst/>
          </a:prstGeom>
          <a:noFill/>
          <a:ln w="9525">
            <a:noFill/>
            <a:miter lim="800000"/>
          </a:ln>
        </p:spPr>
        <p:txBody>
          <a:bodyPr wrap="none">
            <a:spAutoFit/>
          </a:bodyPr>
          <a:p>
            <a:pPr algn="ctr"/>
            <a:r>
              <a:rPr lang="zh-CN" altLang="en-US" sz="4800" b="1">
                <a:solidFill>
                  <a:srgbClr val="DEA654"/>
                </a:solidFill>
                <a:latin typeface="等线" panose="02010600030101010101" charset="-122"/>
                <a:ea typeface="等线" panose="02010600030101010101" charset="-122"/>
              </a:rPr>
              <a:t>回顾</a:t>
            </a:r>
            <a:endParaRPr lang="zh-CN" altLang="en-US" sz="4800" b="1">
              <a:solidFill>
                <a:srgbClr val="DEA654"/>
              </a:solidFill>
              <a:latin typeface="等线" panose="02010600030101010101" charset="-122"/>
              <a:ea typeface="等线" panose="02010600030101010101" charset="-122"/>
            </a:endParaRPr>
          </a:p>
        </p:txBody>
      </p:sp>
      <p:sp>
        <p:nvSpPr>
          <p:cNvPr id="2" name="弧形 1"/>
          <p:cNvSpPr/>
          <p:nvPr/>
        </p:nvSpPr>
        <p:spPr>
          <a:xfrm flipH="1">
            <a:off x="6093460" y="3137535"/>
            <a:ext cx="2359025" cy="4674235"/>
          </a:xfrm>
          <a:prstGeom prst="arc">
            <a:avLst>
              <a:gd name="adj1" fmla="val 16200000"/>
              <a:gd name="adj2" fmla="val 64172"/>
            </a:avLst>
          </a:prstGeom>
          <a:ln>
            <a:solidFill>
              <a:schemeClr val="bg1">
                <a:lumMod val="50000"/>
              </a:schemeClr>
            </a:solidFill>
            <a:headEnd type="oval"/>
          </a:ln>
        </p:spPr>
        <p:style>
          <a:lnRef idx="1">
            <a:schemeClr val="accent1"/>
          </a:lnRef>
          <a:fillRef idx="0">
            <a:schemeClr val="accent1"/>
          </a:fillRef>
          <a:effectRef idx="0">
            <a:schemeClr val="accent1"/>
          </a:effectRef>
          <a:fontRef idx="minor">
            <a:schemeClr val="tx1"/>
          </a:fontRef>
        </p:style>
        <p:txBody>
          <a:bodyPr anchor="ctr"/>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
          <p:cNvSpPr txBox="1">
            <a:spLocks noChangeArrowheads="1"/>
          </p:cNvSpPr>
          <p:nvPr/>
        </p:nvSpPr>
        <p:spPr bwMode="auto">
          <a:xfrm>
            <a:off x="3222625" y="643255"/>
            <a:ext cx="5746750" cy="613410"/>
          </a:xfrm>
          <a:prstGeom prst="rect">
            <a:avLst/>
          </a:prstGeom>
          <a:noFill/>
          <a:ln w="9525">
            <a:noFill/>
            <a:miter lim="800000"/>
          </a:ln>
        </p:spPr>
        <p:txBody>
          <a:bodyPr wrap="square">
            <a:spAutoFit/>
          </a:bodyPr>
          <a:lstStyle/>
          <a:p>
            <a:pPr algn="ctr"/>
            <a:r>
              <a:rPr lang="zh-CN" altLang="en-US" sz="3200" b="1">
                <a:solidFill>
                  <a:srgbClr val="DEA654"/>
                </a:solidFill>
                <a:latin typeface="华文细黑" charset="-122"/>
                <a:ea typeface="华文细黑" charset="-122"/>
                <a:sym typeface="+mn-ea"/>
              </a:rPr>
              <a:t>回顾：第一阶段</a:t>
            </a:r>
            <a:r>
              <a:rPr lang="zh-CN" altLang="en-US" sz="3200" b="1">
                <a:solidFill>
                  <a:srgbClr val="DEA654"/>
                </a:solidFill>
                <a:latin typeface="华文细黑" charset="-122"/>
                <a:ea typeface="华文细黑" charset="-122"/>
              </a:rPr>
              <a:t>的工作概况</a:t>
            </a:r>
            <a:endParaRPr lang="zh-CN" altLang="en-US" sz="3200" b="1">
              <a:solidFill>
                <a:srgbClr val="DEA654"/>
              </a:solidFill>
              <a:latin typeface="华文细黑" charset="-122"/>
              <a:ea typeface="华文细黑" charset="-122"/>
            </a:endParaRPr>
          </a:p>
        </p:txBody>
      </p:sp>
      <p:sp>
        <p:nvSpPr>
          <p:cNvPr id="16387" name="文本框 5"/>
          <p:cNvSpPr txBox="1">
            <a:spLocks noChangeArrowheads="1"/>
          </p:cNvSpPr>
          <p:nvPr/>
        </p:nvSpPr>
        <p:spPr bwMode="auto">
          <a:xfrm>
            <a:off x="935990" y="1633855"/>
            <a:ext cx="10319385" cy="4014470"/>
          </a:xfrm>
          <a:prstGeom prst="rect">
            <a:avLst/>
          </a:prstGeom>
          <a:noFill/>
          <a:ln w="9525">
            <a:noFill/>
            <a:miter lim="800000"/>
          </a:ln>
        </p:spPr>
        <p:txBody>
          <a:bodyPr wrap="square">
            <a:spAutoFit/>
          </a:bodyPr>
          <a:lstStyle/>
          <a:p>
            <a:pPr marL="285750" indent="-285750" algn="l">
              <a:buFont typeface="Arial" panose="020B0604020202020204" pitchFamily="34" charset="0"/>
              <a:buChar char="•"/>
            </a:pPr>
            <a:r>
              <a:rPr lang="zh-CN" altLang="en-US" sz="2000">
                <a:latin typeface="华文细黑" charset="-122"/>
                <a:ea typeface="华文细黑" charset="-122"/>
                <a:sym typeface="+mn-ea"/>
              </a:rPr>
              <a:t>概要</a:t>
            </a:r>
            <a:r>
              <a:rPr lang="zh-CN" altLang="en-US" sz="2000">
                <a:latin typeface="华文细黑" charset="-122"/>
                <a:ea typeface="华文细黑" charset="-122"/>
              </a:rPr>
              <a:t>：</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2000">
                <a:latin typeface="华文细黑" charset="-122"/>
                <a:ea typeface="华文细黑" charset="-122"/>
              </a:rPr>
              <a:t>	</a:t>
            </a:r>
            <a:r>
              <a:rPr lang="zh-CN" altLang="en-US" sz="1600">
                <a:latin typeface="华文细黑" charset="-122"/>
                <a:ea typeface="华文细黑" charset="-122"/>
              </a:rPr>
              <a:t>在公司组织架构调整成都技术部撤并的背景下，由于</a:t>
            </a:r>
            <a:r>
              <a:rPr lang="en-US" altLang="zh-CN" sz="1600">
                <a:latin typeface="华文细黑" charset="-122"/>
                <a:ea typeface="华文细黑" charset="-122"/>
              </a:rPr>
              <a:t>p23</a:t>
            </a:r>
            <a:r>
              <a:rPr lang="zh-CN" altLang="en-US" sz="1600">
                <a:latin typeface="华文细黑" charset="-122"/>
                <a:ea typeface="华文细黑" charset="-122"/>
              </a:rPr>
              <a:t>项目使用的自主引擎需要后续的维护和开发。在公司领导的安排下我去成都进行了为期一个月的出差工作。在其期间与技术部相关人员一起完成了引擎核心部分的技术交接工作以及引擎底层的渲染</a:t>
            </a:r>
            <a:r>
              <a:rPr lang="en-US" altLang="zh-CN" sz="1600">
                <a:latin typeface="华文细黑" charset="-122"/>
                <a:ea typeface="华文细黑" charset="-122"/>
              </a:rPr>
              <a:t>API</a:t>
            </a:r>
            <a:r>
              <a:rPr lang="zh-CN" altLang="en-US" sz="1600">
                <a:latin typeface="华文细黑" charset="-122"/>
                <a:ea typeface="华文细黑" charset="-122"/>
              </a:rPr>
              <a:t>由</a:t>
            </a:r>
            <a:r>
              <a:rPr lang="en-US" altLang="zh-CN" sz="1600">
                <a:latin typeface="华文细黑" charset="-122"/>
                <a:ea typeface="华文细黑" charset="-122"/>
              </a:rPr>
              <a:t>OpenGL</a:t>
            </a:r>
            <a:r>
              <a:rPr lang="zh-CN" altLang="en-US" sz="1600">
                <a:latin typeface="华文细黑" charset="-122"/>
                <a:ea typeface="华文细黑" charset="-122"/>
              </a:rPr>
              <a:t>到</a:t>
            </a:r>
            <a:r>
              <a:rPr lang="en-US" altLang="zh-CN" sz="1600">
                <a:latin typeface="华文细黑" charset="-122"/>
                <a:ea typeface="华文细黑" charset="-122"/>
              </a:rPr>
              <a:t>DirectX</a:t>
            </a:r>
            <a:r>
              <a:rPr lang="zh-CN" altLang="en-US" sz="1600">
                <a:latin typeface="华文细黑" charset="-122"/>
                <a:ea typeface="华文细黑" charset="-122"/>
              </a:rPr>
              <a:t>移植工作。</a:t>
            </a: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285750" indent="-285750" algn="l">
              <a:buFont typeface="Arial" panose="020B0604020202020204" pitchFamily="34" charset="0"/>
              <a:buChar char="•"/>
            </a:pPr>
            <a:r>
              <a:rPr lang="zh-CN" altLang="en-US" sz="2000">
                <a:latin typeface="华文细黑" charset="-122"/>
                <a:ea typeface="华文细黑" charset="-122"/>
              </a:rPr>
              <a:t>成果：</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1</a:t>
            </a:r>
            <a:r>
              <a:rPr lang="zh-CN" altLang="en-US" sz="1600">
                <a:latin typeface="华文细黑" charset="-122"/>
                <a:ea typeface="华文细黑" charset="-122"/>
              </a:rPr>
              <a:t>、彻底接管了引擎的开发和维护工作，使得</a:t>
            </a:r>
            <a:r>
              <a:rPr lang="en-US" altLang="zh-CN" sz="1600">
                <a:latin typeface="华文细黑" charset="-122"/>
                <a:ea typeface="华文细黑" charset="-122"/>
              </a:rPr>
              <a:t>p23</a:t>
            </a:r>
            <a:r>
              <a:rPr lang="zh-CN" altLang="en-US" sz="1600">
                <a:latin typeface="华文细黑" charset="-122"/>
                <a:ea typeface="华文细黑" charset="-122"/>
              </a:rPr>
              <a:t>项目的开发进度不在依赖于技术部。降低了项目由于外部因素带来的可能的风险。</a:t>
            </a:r>
            <a:endParaRPr lang="zh-CN" altLang="en-US" sz="16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2</a:t>
            </a:r>
            <a:r>
              <a:rPr lang="zh-CN" altLang="en-US" sz="1600">
                <a:latin typeface="华文细黑" charset="-122"/>
                <a:ea typeface="华文细黑" charset="-122"/>
              </a:rPr>
              <a:t>、将渲染</a:t>
            </a:r>
            <a:r>
              <a:rPr lang="en-US" altLang="zh-CN" sz="1600">
                <a:latin typeface="华文细黑" charset="-122"/>
                <a:ea typeface="华文细黑" charset="-122"/>
              </a:rPr>
              <a:t>API</a:t>
            </a:r>
            <a:r>
              <a:rPr lang="zh-CN" altLang="en-US" sz="1600">
                <a:latin typeface="华文细黑" charset="-122"/>
                <a:ea typeface="华文细黑" charset="-122"/>
              </a:rPr>
              <a:t>更换为</a:t>
            </a:r>
            <a:r>
              <a:rPr lang="en-US" altLang="zh-CN" sz="1600">
                <a:latin typeface="华文细黑" charset="-122"/>
                <a:ea typeface="华文细黑" charset="-122"/>
              </a:rPr>
              <a:t>DirectX</a:t>
            </a:r>
            <a:r>
              <a:rPr lang="zh-CN" altLang="en-US" sz="1600">
                <a:latin typeface="华文细黑" charset="-122"/>
                <a:ea typeface="华文细黑" charset="-122"/>
              </a:rPr>
              <a:t>，减小了项目后期面对玩家各种机器配置可能存在的技术风险。</a:t>
            </a: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285750" indent="-285750" algn="l">
              <a:buFont typeface="Arial" panose="020B0604020202020204" pitchFamily="34" charset="0"/>
              <a:buChar char="•"/>
            </a:pPr>
            <a:r>
              <a:rPr lang="zh-CN" altLang="en-US" sz="2000">
                <a:latin typeface="华文细黑" charset="-122"/>
                <a:ea typeface="华文细黑" charset="-122"/>
                <a:sym typeface="+mn-ea"/>
              </a:rPr>
              <a:t>遇到的问题和解决方法</a:t>
            </a:r>
            <a:endParaRPr lang="zh-CN" altLang="en-US" sz="2000">
              <a:latin typeface="华文细黑" charset="-122"/>
              <a:ea typeface="华文细黑" charset="-122"/>
              <a:sym typeface="+mn-ea"/>
            </a:endParaRPr>
          </a:p>
          <a:p>
            <a:pPr marL="0" lvl="1" algn="l">
              <a:buFont typeface="Arial" panose="020B0604020202020204" pitchFamily="34" charset="0"/>
              <a:buNone/>
            </a:pPr>
            <a:r>
              <a:rPr lang="en-US" altLang="zh-CN" sz="1600">
                <a:latin typeface="华文细黑" charset="-122"/>
                <a:ea typeface="华文细黑" charset="-122"/>
              </a:rPr>
              <a:t>	</a:t>
            </a:r>
            <a:r>
              <a:rPr lang="zh-CN" altLang="en-US" sz="1600">
                <a:latin typeface="华文细黑" charset="-122"/>
                <a:ea typeface="华文细黑" charset="-122"/>
              </a:rPr>
              <a:t>在此之前我所做的工作主要是配合技术部为主，在一些难点问题上主要是技术部解决。然而当自己独自接管后，遇到的疑难问题必须自己想办法解决时一时间有点不知所措。主要体现在对问题的理解和技术风险的评估上。在没有了退路的情况下我慢慢地学会了如何去借鉴其他的成熟的引擎，学会了如何去网上找相关的技术稳定和案例。如今面对项目中的新需求和问题时已经不再有什么压力了。</a:t>
            </a:r>
            <a:endParaRPr lang="zh-CN" altLang="en-US" sz="1600">
              <a:latin typeface="华文细黑" charset="-122"/>
              <a:ea typeface="华文细黑"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
          <p:cNvSpPr txBox="1">
            <a:spLocks noChangeArrowheads="1"/>
          </p:cNvSpPr>
          <p:nvPr/>
        </p:nvSpPr>
        <p:spPr bwMode="auto">
          <a:xfrm>
            <a:off x="3484245" y="633730"/>
            <a:ext cx="5224145" cy="613410"/>
          </a:xfrm>
          <a:prstGeom prst="rect">
            <a:avLst/>
          </a:prstGeom>
          <a:noFill/>
          <a:ln w="9525">
            <a:noFill/>
            <a:miter lim="800000"/>
          </a:ln>
        </p:spPr>
        <p:txBody>
          <a:bodyPr wrap="square">
            <a:spAutoFit/>
          </a:bodyPr>
          <a:lstStyle/>
          <a:p>
            <a:pPr algn="ctr"/>
            <a:r>
              <a:rPr lang="zh-CN" altLang="en-US" sz="3200" b="1">
                <a:solidFill>
                  <a:srgbClr val="DEA654"/>
                </a:solidFill>
                <a:latin typeface="华文细黑" charset="-122"/>
                <a:ea typeface="华文细黑" charset="-122"/>
                <a:sym typeface="+mn-ea"/>
              </a:rPr>
              <a:t>回顾：第二阶段</a:t>
            </a:r>
            <a:r>
              <a:rPr lang="zh-CN" altLang="en-US" sz="3200" b="1">
                <a:solidFill>
                  <a:srgbClr val="DEA654"/>
                </a:solidFill>
                <a:latin typeface="华文细黑" charset="-122"/>
                <a:ea typeface="华文细黑" charset="-122"/>
              </a:rPr>
              <a:t>的工作概况</a:t>
            </a:r>
            <a:endParaRPr lang="zh-CN" altLang="en-US" sz="3200" b="1">
              <a:solidFill>
                <a:srgbClr val="DEA654"/>
              </a:solidFill>
              <a:latin typeface="华文细黑" charset="-122"/>
              <a:ea typeface="华文细黑" charset="-122"/>
            </a:endParaRPr>
          </a:p>
        </p:txBody>
      </p:sp>
      <p:sp>
        <p:nvSpPr>
          <p:cNvPr id="16387" name="文本框 5"/>
          <p:cNvSpPr txBox="1">
            <a:spLocks noChangeArrowheads="1"/>
          </p:cNvSpPr>
          <p:nvPr/>
        </p:nvSpPr>
        <p:spPr bwMode="auto">
          <a:xfrm>
            <a:off x="935990" y="1633855"/>
            <a:ext cx="10319385" cy="2002790"/>
          </a:xfrm>
          <a:prstGeom prst="rect">
            <a:avLst/>
          </a:prstGeom>
          <a:noFill/>
          <a:ln w="9525">
            <a:noFill/>
            <a:miter lim="800000"/>
          </a:ln>
        </p:spPr>
        <p:txBody>
          <a:bodyPr wrap="square">
            <a:spAutoFit/>
          </a:bodyPr>
          <a:lstStyle/>
          <a:p>
            <a:pPr marL="285750" indent="-285750" algn="l">
              <a:buFont typeface="Arial" panose="020B0604020202020204" pitchFamily="34" charset="0"/>
              <a:buChar char="•"/>
            </a:pPr>
            <a:r>
              <a:rPr lang="zh-CN" altLang="en-US" sz="2000">
                <a:latin typeface="华文细黑" charset="-122"/>
                <a:ea typeface="华文细黑" charset="-122"/>
                <a:sym typeface="+mn-ea"/>
              </a:rPr>
              <a:t>概要</a:t>
            </a:r>
            <a:r>
              <a:rPr lang="zh-CN" altLang="en-US" sz="2000">
                <a:latin typeface="华文细黑" charset="-122"/>
                <a:ea typeface="华文细黑" charset="-122"/>
              </a:rPr>
              <a:t>：</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2000">
                <a:latin typeface="华文细黑" charset="-122"/>
                <a:ea typeface="华文细黑" charset="-122"/>
              </a:rPr>
              <a:t>	</a:t>
            </a:r>
            <a:r>
              <a:rPr lang="zh-CN" altLang="en-US" sz="1600">
                <a:latin typeface="华文细黑" charset="-122"/>
                <a:ea typeface="华文细黑" charset="-122"/>
              </a:rPr>
              <a:t>在游戏开发中界面相关内容的开发在整个开发工作中占有相当大的比重。为了提高项目开发效率、提升</a:t>
            </a:r>
            <a:r>
              <a:rPr lang="en-US" altLang="zh-CN" sz="1600">
                <a:latin typeface="华文细黑" charset="-122"/>
                <a:ea typeface="华文细黑" charset="-122"/>
              </a:rPr>
              <a:t>UI</a:t>
            </a:r>
            <a:r>
              <a:rPr lang="zh-CN" altLang="en-US" sz="1600">
                <a:latin typeface="华文细黑" charset="-122"/>
                <a:ea typeface="华文细黑" charset="-122"/>
              </a:rPr>
              <a:t>质量。我们决定将引起中原有的</a:t>
            </a:r>
            <a:r>
              <a:rPr lang="en-US" altLang="zh-CN" sz="1600">
                <a:latin typeface="华文细黑" charset="-122"/>
                <a:ea typeface="华文细黑" charset="-122"/>
              </a:rPr>
              <a:t>UI</a:t>
            </a:r>
            <a:r>
              <a:rPr lang="zh-CN" altLang="en-US" sz="1600">
                <a:latin typeface="华文细黑" charset="-122"/>
                <a:ea typeface="华文细黑" charset="-122"/>
              </a:rPr>
              <a:t>引擎更换为更好的</a:t>
            </a:r>
            <a:r>
              <a:rPr lang="en-US" altLang="zh-CN" sz="1600">
                <a:latin typeface="华文细黑" charset="-122"/>
                <a:ea typeface="华文细黑" charset="-122"/>
              </a:rPr>
              <a:t>DinoUI</a:t>
            </a:r>
            <a:r>
              <a:rPr lang="zh-CN" altLang="en-US" sz="1600">
                <a:latin typeface="华文细黑" charset="-122"/>
                <a:ea typeface="华文细黑" charset="-122"/>
              </a:rPr>
              <a:t>引擎。在这项任务中我主要承担着将</a:t>
            </a:r>
            <a:r>
              <a:rPr lang="en-US" altLang="zh-CN" sz="1600">
                <a:latin typeface="华文细黑" charset="-122"/>
                <a:ea typeface="华文细黑" charset="-122"/>
              </a:rPr>
              <a:t>DinoUI</a:t>
            </a:r>
            <a:r>
              <a:rPr lang="zh-CN" altLang="en-US" sz="1600">
                <a:latin typeface="华文细黑" charset="-122"/>
                <a:ea typeface="华文细黑" charset="-122"/>
              </a:rPr>
              <a:t>的显示部分使用我们自己的渲染引擎绘制出来。</a:t>
            </a: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285750" indent="-285750" algn="l">
              <a:buFont typeface="Arial" panose="020B0604020202020204" pitchFamily="34" charset="0"/>
              <a:buChar char="•"/>
            </a:pPr>
            <a:r>
              <a:rPr lang="zh-CN" altLang="en-US" sz="2000">
                <a:latin typeface="华文细黑" charset="-122"/>
                <a:ea typeface="华文细黑" charset="-122"/>
              </a:rPr>
              <a:t>成果：</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1</a:t>
            </a:r>
            <a:r>
              <a:rPr lang="zh-CN" altLang="en-US" sz="1600">
                <a:latin typeface="华文细黑" charset="-122"/>
                <a:ea typeface="华文细黑" charset="-122"/>
              </a:rPr>
              <a:t>、在预定的时间内完成了</a:t>
            </a:r>
            <a:r>
              <a:rPr lang="en-US" altLang="zh-CN" sz="1600">
                <a:latin typeface="华文细黑" charset="-122"/>
                <a:ea typeface="华文细黑" charset="-122"/>
              </a:rPr>
              <a:t>UI</a:t>
            </a:r>
            <a:r>
              <a:rPr lang="zh-CN" altLang="en-US" sz="1600">
                <a:latin typeface="华文细黑" charset="-122"/>
                <a:ea typeface="华文细黑" charset="-122"/>
              </a:rPr>
              <a:t>引擎的接入，为项目中各系统</a:t>
            </a:r>
            <a:r>
              <a:rPr lang="en-US" altLang="zh-CN" sz="1600">
                <a:latin typeface="华文细黑" charset="-122"/>
                <a:ea typeface="华文细黑" charset="-122"/>
              </a:rPr>
              <a:t>UI</a:t>
            </a:r>
            <a:r>
              <a:rPr lang="zh-CN" altLang="en-US" sz="1600">
                <a:latin typeface="华文细黑" charset="-122"/>
                <a:ea typeface="华文细黑" charset="-122"/>
              </a:rPr>
              <a:t>的快速迭代提供了支持。</a:t>
            </a:r>
            <a:endParaRPr lang="zh-CN" altLang="en-US" sz="1600">
              <a:latin typeface="华文细黑" charset="-122"/>
              <a:ea typeface="华文细黑"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
          <p:cNvSpPr txBox="1">
            <a:spLocks noChangeArrowheads="1"/>
          </p:cNvSpPr>
          <p:nvPr/>
        </p:nvSpPr>
        <p:spPr bwMode="auto">
          <a:xfrm>
            <a:off x="3566160" y="624205"/>
            <a:ext cx="5059680" cy="613410"/>
          </a:xfrm>
          <a:prstGeom prst="rect">
            <a:avLst/>
          </a:prstGeom>
          <a:noFill/>
          <a:ln w="9525">
            <a:noFill/>
            <a:miter lim="800000"/>
          </a:ln>
        </p:spPr>
        <p:txBody>
          <a:bodyPr wrap="square">
            <a:spAutoFit/>
          </a:bodyPr>
          <a:lstStyle/>
          <a:p>
            <a:pPr algn="ctr"/>
            <a:r>
              <a:rPr lang="zh-CN" altLang="en-US" sz="3200" b="1">
                <a:solidFill>
                  <a:srgbClr val="DEA654"/>
                </a:solidFill>
                <a:latin typeface="华文细黑" charset="-122"/>
                <a:ea typeface="华文细黑" charset="-122"/>
                <a:sym typeface="+mn-ea"/>
              </a:rPr>
              <a:t>回顾：第三阶段</a:t>
            </a:r>
            <a:r>
              <a:rPr lang="zh-CN" altLang="en-US" sz="3200" b="1">
                <a:solidFill>
                  <a:srgbClr val="DEA654"/>
                </a:solidFill>
                <a:latin typeface="华文细黑" charset="-122"/>
                <a:ea typeface="华文细黑" charset="-122"/>
              </a:rPr>
              <a:t>的工作概况</a:t>
            </a:r>
            <a:endParaRPr lang="zh-CN" altLang="en-US" sz="3200" b="1">
              <a:solidFill>
                <a:srgbClr val="DEA654"/>
              </a:solidFill>
              <a:latin typeface="华文细黑" charset="-122"/>
              <a:ea typeface="华文细黑" charset="-122"/>
            </a:endParaRPr>
          </a:p>
        </p:txBody>
      </p:sp>
      <p:sp>
        <p:nvSpPr>
          <p:cNvPr id="16387" name="文本框 5"/>
          <p:cNvSpPr txBox="1">
            <a:spLocks noChangeArrowheads="1"/>
          </p:cNvSpPr>
          <p:nvPr/>
        </p:nvSpPr>
        <p:spPr bwMode="auto">
          <a:xfrm>
            <a:off x="935990" y="1633855"/>
            <a:ext cx="10319385" cy="3039110"/>
          </a:xfrm>
          <a:prstGeom prst="rect">
            <a:avLst/>
          </a:prstGeom>
          <a:noFill/>
          <a:ln w="9525">
            <a:noFill/>
            <a:miter lim="800000"/>
          </a:ln>
        </p:spPr>
        <p:txBody>
          <a:bodyPr wrap="square">
            <a:spAutoFit/>
          </a:bodyPr>
          <a:lstStyle/>
          <a:p>
            <a:pPr marL="285750" indent="-285750" algn="l">
              <a:buFont typeface="Arial" panose="020B0604020202020204" pitchFamily="34" charset="0"/>
              <a:buChar char="•"/>
            </a:pPr>
            <a:r>
              <a:rPr lang="zh-CN" altLang="en-US" sz="2000">
                <a:latin typeface="华文细黑" charset="-122"/>
                <a:ea typeface="华文细黑" charset="-122"/>
                <a:sym typeface="+mn-ea"/>
              </a:rPr>
              <a:t>概要</a:t>
            </a:r>
            <a:r>
              <a:rPr lang="zh-CN" altLang="en-US" sz="2000">
                <a:latin typeface="华文细黑" charset="-122"/>
                <a:ea typeface="华文细黑" charset="-122"/>
              </a:rPr>
              <a:t>：</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2000">
                <a:latin typeface="华文细黑" charset="-122"/>
                <a:ea typeface="华文细黑" charset="-122"/>
              </a:rPr>
              <a:t>	</a:t>
            </a:r>
            <a:r>
              <a:rPr lang="zh-CN" altLang="en-US" sz="1600">
                <a:latin typeface="华文细黑" charset="-122"/>
                <a:ea typeface="华文细黑" charset="-122"/>
              </a:rPr>
              <a:t>在</a:t>
            </a:r>
            <a:r>
              <a:rPr lang="en-US" altLang="zh-CN" sz="1600">
                <a:latin typeface="华文细黑" charset="-122"/>
                <a:ea typeface="华文细黑" charset="-122"/>
              </a:rPr>
              <a:t>2016</a:t>
            </a:r>
            <a:r>
              <a:rPr lang="zh-CN" altLang="en-US" sz="1600">
                <a:latin typeface="华文细黑" charset="-122"/>
                <a:ea typeface="华文细黑" charset="-122"/>
              </a:rPr>
              <a:t>级新人入职期间为程序岗位的同学讲授</a:t>
            </a:r>
            <a:r>
              <a:rPr lang="en-US" altLang="zh-CN" sz="1600">
                <a:latin typeface="华文细黑" charset="-122"/>
                <a:ea typeface="华文细黑" charset="-122"/>
              </a:rPr>
              <a:t>3D</a:t>
            </a:r>
            <a:r>
              <a:rPr lang="zh-CN" altLang="en-US" sz="1600">
                <a:latin typeface="华文细黑" charset="-122"/>
                <a:ea typeface="华文细黑" charset="-122"/>
              </a:rPr>
              <a:t>渲染相关知识。同时以导师的身份给朱熠同学在试用期期间安排工作和学习内容。</a:t>
            </a:r>
            <a:endParaRPr lang="zh-CN" altLang="en-US" sz="1600">
              <a:latin typeface="华文细黑" charset="-122"/>
              <a:ea typeface="华文细黑" charset="-122"/>
            </a:endParaRPr>
          </a:p>
          <a:p>
            <a:pPr marL="285750" indent="-285750" algn="l">
              <a:buFont typeface="Arial" panose="020B0604020202020204" pitchFamily="34" charset="0"/>
              <a:buChar char="•"/>
            </a:pPr>
            <a:r>
              <a:rPr lang="zh-CN" altLang="en-US" sz="2000">
                <a:latin typeface="华文细黑" charset="-122"/>
                <a:ea typeface="华文细黑" charset="-122"/>
              </a:rPr>
              <a:t>成果：</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1</a:t>
            </a:r>
            <a:r>
              <a:rPr lang="zh-CN" altLang="en-US" sz="1600">
                <a:latin typeface="华文细黑" charset="-122"/>
                <a:ea typeface="华文细黑" charset="-122"/>
              </a:rPr>
              <a:t>、圆满完成了</a:t>
            </a:r>
            <a:r>
              <a:rPr lang="en-US" altLang="zh-CN" sz="1600">
                <a:latin typeface="华文细黑" charset="-122"/>
                <a:ea typeface="华文细黑" charset="-122"/>
              </a:rPr>
              <a:t>3D</a:t>
            </a:r>
            <a:r>
              <a:rPr lang="zh-CN" altLang="en-US" sz="1600">
                <a:latin typeface="华文细黑" charset="-122"/>
                <a:ea typeface="华文细黑" charset="-122"/>
              </a:rPr>
              <a:t>渲染的授课内容。</a:t>
            </a:r>
            <a:endParaRPr lang="zh-CN" altLang="en-US" sz="16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2</a:t>
            </a:r>
            <a:r>
              <a:rPr lang="zh-CN" altLang="en-US" sz="1600">
                <a:latin typeface="华文细黑" charset="-122"/>
                <a:ea typeface="华文细黑" charset="-122"/>
              </a:rPr>
              <a:t>、带领的新员工顺利转正。</a:t>
            </a: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0" indent="0" algn="l">
              <a:buFont typeface="Arial" panose="020B0604020202020204" pitchFamily="34" charset="0"/>
              <a:buNone/>
            </a:pPr>
            <a:r>
              <a:rPr lang="zh-CN" altLang="en-US" sz="2000">
                <a:latin typeface="华文细黑" charset="-122"/>
                <a:ea typeface="华文细黑" charset="-122"/>
              </a:rPr>
              <a:t>遇到的问题:</a:t>
            </a:r>
            <a:endParaRPr lang="en-US" altLang="zh-CN" sz="16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	</a:t>
            </a:r>
            <a:r>
              <a:rPr lang="zh-CN" altLang="en-US" sz="1600">
                <a:latin typeface="华文细黑" charset="-122"/>
                <a:ea typeface="华文细黑" charset="-122"/>
              </a:rPr>
              <a:t>一开始在给新人安排学习和工作内容的时候，往往会产生类似</a:t>
            </a:r>
            <a:r>
              <a:rPr lang="en-US" altLang="zh-CN" sz="1600">
                <a:latin typeface="华文细黑" charset="-122"/>
                <a:ea typeface="华文细黑" charset="-122"/>
              </a:rPr>
              <a:t>“</a:t>
            </a:r>
            <a:r>
              <a:rPr lang="zh-CN" altLang="en-US" sz="1600">
                <a:latin typeface="华文细黑" charset="-122"/>
                <a:ea typeface="华文细黑" charset="-122"/>
              </a:rPr>
              <a:t>这个这么简单需要学吗？</a:t>
            </a:r>
            <a:r>
              <a:rPr lang="en-US" altLang="zh-CN" sz="1600">
                <a:latin typeface="华文细黑" charset="-122"/>
                <a:ea typeface="华文细黑" charset="-122"/>
              </a:rPr>
              <a:t>”</a:t>
            </a:r>
            <a:r>
              <a:rPr lang="zh-CN" altLang="en-US" sz="1600">
                <a:latin typeface="华文细黑" charset="-122"/>
                <a:ea typeface="华文细黑" charset="-122"/>
              </a:rPr>
              <a:t>、</a:t>
            </a:r>
            <a:r>
              <a:rPr lang="en-US" altLang="zh-CN" sz="1600">
                <a:latin typeface="华文细黑" charset="-122"/>
                <a:ea typeface="华文细黑" charset="-122"/>
              </a:rPr>
              <a:t>“</a:t>
            </a:r>
            <a:r>
              <a:rPr lang="zh-CN" altLang="en-US" sz="1600">
                <a:latin typeface="华文细黑" charset="-122"/>
                <a:ea typeface="华文细黑" charset="-122"/>
              </a:rPr>
              <a:t>这个任务很简单应该要不了多长时间</a:t>
            </a:r>
            <a:r>
              <a:rPr lang="en-US" altLang="zh-CN" sz="1600">
                <a:latin typeface="华文细黑" charset="-122"/>
                <a:ea typeface="华文细黑" charset="-122"/>
              </a:rPr>
              <a:t>”</a:t>
            </a:r>
            <a:r>
              <a:rPr lang="zh-CN" altLang="en-US" sz="1600">
                <a:latin typeface="华文细黑" charset="-122"/>
                <a:ea typeface="华文细黑" charset="-122"/>
              </a:rPr>
              <a:t>的错觉。从而会导致把一些最基础但没见过肯定不知道的东西忘记交代，任务时间安排的不妥当等问题。后来在小伟的帮助下勉强学会了这方面的东西，但还有待加强。</a:t>
            </a:r>
            <a:endParaRPr lang="en-US" altLang="zh-CN" sz="1600">
              <a:latin typeface="华文细黑" charset="-122"/>
              <a:ea typeface="华文细黑"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
          <p:cNvSpPr txBox="1">
            <a:spLocks noChangeArrowheads="1"/>
          </p:cNvSpPr>
          <p:nvPr/>
        </p:nvSpPr>
        <p:spPr bwMode="auto">
          <a:xfrm>
            <a:off x="3547110" y="614680"/>
            <a:ext cx="5098415" cy="613410"/>
          </a:xfrm>
          <a:prstGeom prst="rect">
            <a:avLst/>
          </a:prstGeom>
          <a:noFill/>
          <a:ln w="9525">
            <a:noFill/>
            <a:miter lim="800000"/>
          </a:ln>
        </p:spPr>
        <p:txBody>
          <a:bodyPr wrap="square">
            <a:spAutoFit/>
          </a:bodyPr>
          <a:lstStyle/>
          <a:p>
            <a:pPr algn="ctr"/>
            <a:r>
              <a:rPr lang="zh-CN" altLang="en-US" sz="3200" b="1">
                <a:solidFill>
                  <a:srgbClr val="DEA654"/>
                </a:solidFill>
                <a:latin typeface="华文细黑" charset="-122"/>
                <a:ea typeface="华文细黑" charset="-122"/>
                <a:sym typeface="+mn-ea"/>
              </a:rPr>
              <a:t>回顾：第四阶段</a:t>
            </a:r>
            <a:r>
              <a:rPr lang="zh-CN" altLang="en-US" sz="3200" b="1">
                <a:solidFill>
                  <a:srgbClr val="DEA654"/>
                </a:solidFill>
                <a:latin typeface="华文细黑" charset="-122"/>
                <a:ea typeface="华文细黑" charset="-122"/>
              </a:rPr>
              <a:t>的工作概况</a:t>
            </a:r>
            <a:endParaRPr lang="zh-CN" altLang="en-US" sz="3200" b="1">
              <a:solidFill>
                <a:srgbClr val="DEA654"/>
              </a:solidFill>
              <a:latin typeface="华文细黑" charset="-122"/>
              <a:ea typeface="华文细黑" charset="-122"/>
            </a:endParaRPr>
          </a:p>
        </p:txBody>
      </p:sp>
      <p:sp>
        <p:nvSpPr>
          <p:cNvPr id="16387" name="文本框 5"/>
          <p:cNvSpPr txBox="1">
            <a:spLocks noChangeArrowheads="1"/>
          </p:cNvSpPr>
          <p:nvPr/>
        </p:nvSpPr>
        <p:spPr bwMode="auto">
          <a:xfrm>
            <a:off x="935990" y="1633855"/>
            <a:ext cx="10319385" cy="3282950"/>
          </a:xfrm>
          <a:prstGeom prst="rect">
            <a:avLst/>
          </a:prstGeom>
          <a:noFill/>
          <a:ln w="9525">
            <a:noFill/>
            <a:miter lim="800000"/>
          </a:ln>
        </p:spPr>
        <p:txBody>
          <a:bodyPr wrap="square">
            <a:spAutoFit/>
          </a:bodyPr>
          <a:lstStyle/>
          <a:p>
            <a:pPr marL="285750" indent="-285750" algn="l">
              <a:buFont typeface="Arial" panose="020B0604020202020204" pitchFamily="34" charset="0"/>
              <a:buChar char="•"/>
            </a:pPr>
            <a:r>
              <a:rPr lang="zh-CN" altLang="en-US" sz="2000">
                <a:latin typeface="华文细黑" charset="-122"/>
                <a:ea typeface="华文细黑" charset="-122"/>
              </a:rPr>
              <a:t>概要：</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2000">
                <a:latin typeface="华文细黑" charset="-122"/>
                <a:ea typeface="华文细黑" charset="-122"/>
              </a:rPr>
              <a:t>	</a:t>
            </a:r>
            <a:r>
              <a:rPr lang="en-US" altLang="zh-CN" sz="1600">
                <a:latin typeface="华文细黑" charset="-122"/>
                <a:ea typeface="华文细黑" charset="-122"/>
              </a:rPr>
              <a:t>P23 </a:t>
            </a:r>
            <a:r>
              <a:rPr lang="zh-CN" altLang="en-US" sz="1600">
                <a:latin typeface="华文细黑" charset="-122"/>
                <a:ea typeface="华文细黑" charset="-122"/>
              </a:rPr>
              <a:t>项目作为公司自主引擎开发的第一款</a:t>
            </a:r>
            <a:r>
              <a:rPr lang="en-US" altLang="zh-CN" sz="1600">
                <a:latin typeface="华文细黑" charset="-122"/>
                <a:ea typeface="华文细黑" charset="-122"/>
              </a:rPr>
              <a:t>3D</a:t>
            </a:r>
            <a:r>
              <a:rPr lang="zh-CN" altLang="en-US" sz="1600">
                <a:latin typeface="华文细黑" charset="-122"/>
                <a:ea typeface="华文细黑" charset="-122"/>
              </a:rPr>
              <a:t>游戏，引擎的性能一直是项目的一个非常大的隐患，经过第一次全公司范围的测试更进一步的将这个问题暴露出来。为了解决该问题，项目安排性能优化任务。在这部分中我主要承担了客户端性能的分析，优化方案的制定和实施工作。</a:t>
            </a:r>
            <a:endParaRPr lang="en-US" altLang="zh-CN" sz="1600">
              <a:latin typeface="华文细黑" charset="-122"/>
              <a:ea typeface="华文细黑" charset="-122"/>
            </a:endParaRPr>
          </a:p>
          <a:p>
            <a:pPr marL="285750" indent="-285750" algn="l">
              <a:buFont typeface="Arial" panose="020B0604020202020204" pitchFamily="34" charset="0"/>
              <a:buChar char="•"/>
            </a:pPr>
            <a:r>
              <a:rPr lang="zh-CN" altLang="en-US" sz="2000">
                <a:latin typeface="华文细黑" charset="-122"/>
                <a:ea typeface="华文细黑" charset="-122"/>
              </a:rPr>
              <a:t>成果：</a:t>
            </a:r>
            <a:endParaRPr lang="zh-CN" altLang="en-US" sz="2000">
              <a:latin typeface="华文细黑" charset="-122"/>
              <a:ea typeface="华文细黑" charset="-122"/>
            </a:endParaRPr>
          </a:p>
          <a:p>
            <a:pPr marL="0" indent="0" algn="l">
              <a:buFont typeface="Arial" panose="020B0604020202020204" pitchFamily="34" charset="0"/>
              <a:buNone/>
            </a:pPr>
            <a:r>
              <a:rPr lang="en-US" altLang="zh-CN" sz="1600">
                <a:latin typeface="华文细黑" charset="-122"/>
                <a:ea typeface="华文细黑" charset="-122"/>
              </a:rPr>
              <a:t>1</a:t>
            </a:r>
            <a:r>
              <a:rPr lang="zh-CN" altLang="en-US" sz="1600">
                <a:latin typeface="华文细黑" charset="-122"/>
                <a:ea typeface="华文细黑" charset="-122"/>
              </a:rPr>
              <a:t>、大幅度提升了引擎的性能，并在第二次全公司测试中得到了验证。减小了项目的技术风险。</a:t>
            </a:r>
            <a:endParaRPr lang="zh-CN" altLang="en-US" sz="1600">
              <a:latin typeface="华文细黑" charset="-122"/>
              <a:ea typeface="华文细黑" charset="-122"/>
            </a:endParaRPr>
          </a:p>
          <a:p>
            <a:pPr marL="0" indent="0" algn="l">
              <a:buFont typeface="Arial" panose="020B0604020202020204" pitchFamily="34" charset="0"/>
              <a:buNone/>
            </a:pPr>
            <a:endParaRPr lang="zh-CN" altLang="en-US" sz="1600">
              <a:latin typeface="华文细黑" charset="-122"/>
              <a:ea typeface="华文细黑" charset="-122"/>
            </a:endParaRPr>
          </a:p>
          <a:p>
            <a:pPr marL="285750" indent="-285750" algn="l">
              <a:buFont typeface="Arial" panose="020B0604020202020204" pitchFamily="34" charset="0"/>
            </a:pPr>
            <a:r>
              <a:rPr lang="zh-CN" altLang="en-US" sz="2000">
                <a:latin typeface="华文细黑" charset="-122"/>
                <a:ea typeface="华文细黑" charset="-122"/>
              </a:rPr>
              <a:t>心得</a:t>
            </a:r>
            <a:endParaRPr lang="zh-CN" altLang="en-US" sz="2000">
              <a:latin typeface="华文细黑" charset="-122"/>
              <a:ea typeface="华文细黑" charset="-122"/>
            </a:endParaRPr>
          </a:p>
          <a:p>
            <a:pPr marL="0" algn="l">
              <a:buFont typeface="Arial" panose="020B0604020202020204" pitchFamily="34" charset="0"/>
              <a:buNone/>
            </a:pPr>
            <a:r>
              <a:rPr lang="zh-CN" altLang="en-US" sz="1600">
                <a:latin typeface="华文细黑" charset="-122"/>
                <a:ea typeface="华文细黑" charset="-122"/>
              </a:rPr>
              <a:t>1、性能优化是一个比较错综复杂的问题，需要像抽丝剥茧一样慢慢理清脉络，找出性能瓶颈并有针对性的制定方案和实施计划。</a:t>
            </a:r>
            <a:endParaRPr lang="zh-CN" altLang="en-US" sz="1600">
              <a:latin typeface="华文细黑" charset="-122"/>
              <a:ea typeface="华文细黑" charset="-122"/>
            </a:endParaRPr>
          </a:p>
          <a:p>
            <a:pPr marL="0" algn="l">
              <a:buFont typeface="Arial" panose="020B0604020202020204" pitchFamily="34" charset="0"/>
              <a:buNone/>
            </a:pPr>
            <a:r>
              <a:rPr lang="en-US" altLang="zh-CN" sz="1600">
                <a:latin typeface="华文细黑" charset="-122"/>
                <a:ea typeface="华文细黑" charset="-122"/>
              </a:rPr>
              <a:t>2</a:t>
            </a:r>
            <a:r>
              <a:rPr lang="zh-CN" altLang="en-US" sz="1600">
                <a:latin typeface="华文细黑" charset="-122"/>
                <a:ea typeface="华文细黑" charset="-122"/>
              </a:rPr>
              <a:t>、性能优化工作往往不能一蹴而就，它需要积少成多一点一点的积累，把能想到的能看到的所有看起来不起眼的优化点都给优化了，最终才能得到比较满意的结果。</a:t>
            </a:r>
            <a:endParaRPr lang="zh-CN" altLang="en-US" sz="1600">
              <a:latin typeface="华文细黑" charset="-122"/>
              <a:ea typeface="华文细黑"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2"/>
          <p:cNvPicPr>
            <a:picLocks noChangeAspect="1"/>
          </p:cNvPicPr>
          <p:nvPr/>
        </p:nvPicPr>
        <p:blipFill>
          <a:blip r:embed="rId1"/>
          <a:srcRect/>
          <a:stretch>
            <a:fillRect/>
          </a:stretch>
        </p:blipFill>
        <p:spPr bwMode="auto">
          <a:xfrm>
            <a:off x="3813175" y="3794125"/>
            <a:ext cx="4594225" cy="3063875"/>
          </a:xfrm>
          <a:prstGeom prst="rect">
            <a:avLst/>
          </a:prstGeom>
          <a:noFill/>
          <a:ln w="9525">
            <a:noFill/>
            <a:miter lim="800000"/>
            <a:headEnd/>
            <a:tailEnd/>
          </a:ln>
        </p:spPr>
      </p:pic>
      <p:sp>
        <p:nvSpPr>
          <p:cNvPr id="4" name="文本框 3"/>
          <p:cNvSpPr txBox="1"/>
          <p:nvPr/>
        </p:nvSpPr>
        <p:spPr>
          <a:xfrm>
            <a:off x="2528888" y="2452688"/>
            <a:ext cx="1414462" cy="831850"/>
          </a:xfrm>
          <a:prstGeom prst="rect">
            <a:avLst/>
          </a:prstGeom>
          <a:noFill/>
        </p:spPr>
        <p:txBody>
          <a:bodyPr wrap="none">
            <a:spAutoFit/>
          </a:bodyPr>
          <a:lstStyle/>
          <a:p>
            <a:pPr algn="ctr" fontAlgn="auto">
              <a:spcBef>
                <a:spcPts val="0"/>
              </a:spcBef>
              <a:spcAft>
                <a:spcPts val="0"/>
              </a:spcAft>
              <a:defRPr/>
            </a:pPr>
            <a:r>
              <a:rPr lang="zh-CN" altLang="en-US" sz="4800" b="1">
                <a:solidFill>
                  <a:schemeClr val="bg1">
                    <a:lumMod val="50000"/>
                  </a:schemeClr>
                </a:solidFill>
                <a:latin typeface="+mn-lt"/>
                <a:ea typeface="+mn-ea"/>
              </a:rPr>
              <a:t>回顾</a:t>
            </a:r>
            <a:endParaRPr lang="zh-CN" altLang="en-US" sz="4800" b="1">
              <a:solidFill>
                <a:schemeClr val="bg1">
                  <a:lumMod val="50000"/>
                </a:schemeClr>
              </a:solidFill>
              <a:latin typeface="+mn-lt"/>
              <a:ea typeface="+mn-ea"/>
            </a:endParaRPr>
          </a:p>
        </p:txBody>
      </p:sp>
      <p:sp>
        <p:nvSpPr>
          <p:cNvPr id="21507" name="文本框 4"/>
          <p:cNvSpPr txBox="1">
            <a:spLocks noChangeArrowheads="1"/>
          </p:cNvSpPr>
          <p:nvPr/>
        </p:nvSpPr>
        <p:spPr bwMode="auto">
          <a:xfrm>
            <a:off x="5400675" y="2452688"/>
            <a:ext cx="1416050" cy="831850"/>
          </a:xfrm>
          <a:prstGeom prst="rect">
            <a:avLst/>
          </a:prstGeom>
          <a:noFill/>
          <a:ln w="9525">
            <a:noFill/>
            <a:miter lim="800000"/>
          </a:ln>
        </p:spPr>
        <p:txBody>
          <a:bodyPr wrap="none">
            <a:spAutoFit/>
          </a:bodyPr>
          <a:lstStyle/>
          <a:p>
            <a:pPr algn="ctr"/>
            <a:r>
              <a:rPr lang="zh-CN" altLang="en-US" sz="4800" b="1">
                <a:solidFill>
                  <a:srgbClr val="DEA654"/>
                </a:solidFill>
                <a:latin typeface="等线" panose="02010600030101010101" charset="-122"/>
                <a:ea typeface="等线" panose="02010600030101010101" charset="-122"/>
              </a:rPr>
              <a:t>总结</a:t>
            </a:r>
            <a:endParaRPr lang="zh-CN" altLang="en-US" sz="4800" b="1">
              <a:solidFill>
                <a:srgbClr val="DEA654"/>
              </a:solidFill>
              <a:latin typeface="等线" panose="02010600030101010101" charset="-122"/>
              <a:ea typeface="等线" panose="02010600030101010101" charset="-122"/>
            </a:endParaRPr>
          </a:p>
        </p:txBody>
      </p:sp>
      <p:sp>
        <p:nvSpPr>
          <p:cNvPr id="6" name="文本框 5"/>
          <p:cNvSpPr txBox="1"/>
          <p:nvPr/>
        </p:nvSpPr>
        <p:spPr>
          <a:xfrm>
            <a:off x="8272463" y="2452688"/>
            <a:ext cx="1416050" cy="831850"/>
          </a:xfrm>
          <a:prstGeom prst="rect">
            <a:avLst/>
          </a:prstGeom>
          <a:noFill/>
        </p:spPr>
        <p:txBody>
          <a:bodyPr wrap="none">
            <a:spAutoFit/>
          </a:bodyPr>
          <a:lstStyle/>
          <a:p>
            <a:pPr algn="ctr" fontAlgn="auto">
              <a:spcBef>
                <a:spcPts val="0"/>
              </a:spcBef>
              <a:spcAft>
                <a:spcPts val="0"/>
              </a:spcAft>
              <a:defRPr/>
            </a:pPr>
            <a:r>
              <a:rPr lang="zh-CN" altLang="en-US" sz="4800" b="1">
                <a:solidFill>
                  <a:schemeClr val="bg1">
                    <a:lumMod val="50000"/>
                  </a:schemeClr>
                </a:solidFill>
                <a:latin typeface="+mn-lt"/>
                <a:ea typeface="+mn-ea"/>
              </a:rPr>
              <a:t>展望</a:t>
            </a:r>
            <a:endParaRPr lang="zh-CN" altLang="en-US" sz="4800" b="1">
              <a:solidFill>
                <a:schemeClr val="bg1">
                  <a:lumMod val="50000"/>
                </a:schemeClr>
              </a:solidFill>
              <a:latin typeface="+mn-lt"/>
              <a:ea typeface="+mn-ea"/>
            </a:endParaRPr>
          </a:p>
        </p:txBody>
      </p:sp>
      <p:pic>
        <p:nvPicPr>
          <p:cNvPr id="21509" name="图片 6"/>
          <p:cNvPicPr>
            <a:picLocks noChangeAspect="1"/>
          </p:cNvPicPr>
          <p:nvPr/>
        </p:nvPicPr>
        <p:blipFill>
          <a:blip r:embed="rId2">
            <a:lum bright="70000" contrast="-70000"/>
          </a:blip>
          <a:srcRect/>
          <a:stretch>
            <a:fillRect/>
          </a:stretch>
        </p:blipFill>
        <p:spPr bwMode="auto">
          <a:xfrm>
            <a:off x="2965450" y="11113"/>
            <a:ext cx="541338" cy="2352675"/>
          </a:xfrm>
          <a:prstGeom prst="rect">
            <a:avLst/>
          </a:prstGeom>
          <a:noFill/>
          <a:ln w="9525">
            <a:noFill/>
            <a:miter lim="800000"/>
            <a:headEnd/>
            <a:tailEnd/>
          </a:ln>
        </p:spPr>
      </p:pic>
      <p:pic>
        <p:nvPicPr>
          <p:cNvPr id="21510" name="图片 7"/>
          <p:cNvPicPr>
            <a:picLocks noChangeAspect="1"/>
          </p:cNvPicPr>
          <p:nvPr/>
        </p:nvPicPr>
        <p:blipFill>
          <a:blip r:embed="rId3"/>
          <a:srcRect/>
          <a:stretch>
            <a:fillRect/>
          </a:stretch>
        </p:blipFill>
        <p:spPr bwMode="auto">
          <a:xfrm>
            <a:off x="5826125" y="11113"/>
            <a:ext cx="539750" cy="2352675"/>
          </a:xfrm>
          <a:prstGeom prst="rect">
            <a:avLst/>
          </a:prstGeom>
          <a:noFill/>
          <a:ln w="9525">
            <a:noFill/>
            <a:miter lim="800000"/>
            <a:headEnd/>
            <a:tailEnd/>
          </a:ln>
        </p:spPr>
      </p:pic>
      <p:pic>
        <p:nvPicPr>
          <p:cNvPr id="21511" name="图片 8"/>
          <p:cNvPicPr>
            <a:picLocks noChangeAspect="1"/>
          </p:cNvPicPr>
          <p:nvPr/>
        </p:nvPicPr>
        <p:blipFill>
          <a:blip r:embed="rId2">
            <a:lum bright="70000" contrast="-70000"/>
          </a:blip>
          <a:srcRect/>
          <a:stretch>
            <a:fillRect/>
          </a:stretch>
        </p:blipFill>
        <p:spPr bwMode="auto">
          <a:xfrm>
            <a:off x="8685213" y="11113"/>
            <a:ext cx="541337" cy="2352675"/>
          </a:xfrm>
          <a:prstGeom prst="rect">
            <a:avLst/>
          </a:prstGeom>
          <a:noFill/>
          <a:ln w="9525">
            <a:noFill/>
            <a:miter lim="800000"/>
            <a:headEnd/>
            <a:tailEnd/>
          </a:ln>
        </p:spPr>
      </p:pic>
      <p:sp>
        <p:nvSpPr>
          <p:cNvPr id="10" name="文本框 9"/>
          <p:cNvSpPr txBox="1"/>
          <p:nvPr/>
        </p:nvSpPr>
        <p:spPr>
          <a:xfrm>
            <a:off x="5116513" y="3794125"/>
            <a:ext cx="1987550" cy="369888"/>
          </a:xfrm>
          <a:prstGeom prst="rect">
            <a:avLst/>
          </a:prstGeom>
          <a:noFill/>
        </p:spPr>
        <p:txBody>
          <a:bodyPr wrap="none">
            <a:spAutoFit/>
          </a:bodyPr>
          <a:lstStyle/>
          <a:p>
            <a:pPr algn="ctr" fontAlgn="auto">
              <a:spcBef>
                <a:spcPts val="0"/>
              </a:spcBef>
              <a:spcAft>
                <a:spcPts val="0"/>
              </a:spcAft>
              <a:defRPr/>
            </a:pPr>
            <a:r>
              <a:rPr lang="en-US" altLang="zh-CN">
                <a:solidFill>
                  <a:schemeClr val="bg1">
                    <a:lumMod val="50000"/>
                  </a:schemeClr>
                </a:solidFill>
                <a:latin typeface="+mn-lt"/>
                <a:ea typeface="+mn-ea"/>
              </a:rPr>
              <a:t>……</a:t>
            </a:r>
            <a:r>
              <a:rPr lang="zh-CN" altLang="en-US">
                <a:solidFill>
                  <a:schemeClr val="bg1">
                    <a:lumMod val="50000"/>
                  </a:schemeClr>
                </a:solidFill>
                <a:latin typeface="+mn-lt"/>
                <a:ea typeface="+mn-ea"/>
              </a:rPr>
              <a:t>一年以来的</a:t>
            </a:r>
            <a:r>
              <a:rPr lang="en-US" altLang="zh-CN">
                <a:solidFill>
                  <a:schemeClr val="bg1">
                    <a:lumMod val="50000"/>
                  </a:schemeClr>
                </a:solidFill>
                <a:latin typeface="+mn-lt"/>
                <a:ea typeface="+mn-ea"/>
              </a:rPr>
              <a:t>……</a:t>
            </a:r>
            <a:endParaRPr lang="zh-CN" altLang="en-US">
              <a:solidFill>
                <a:schemeClr val="bg1">
                  <a:lumMod val="50000"/>
                </a:schemeClr>
              </a:solidFill>
              <a:latin typeface="+mn-lt"/>
              <a:ea typeface="+mn-ea"/>
            </a:endParaRPr>
          </a:p>
        </p:txBody>
      </p:sp>
      <p:sp>
        <p:nvSpPr>
          <p:cNvPr id="21513" name="文本框 10"/>
          <p:cNvSpPr txBox="1">
            <a:spLocks noChangeArrowheads="1"/>
          </p:cNvSpPr>
          <p:nvPr/>
        </p:nvSpPr>
        <p:spPr bwMode="auto">
          <a:xfrm>
            <a:off x="2913063" y="3284538"/>
            <a:ext cx="646112" cy="368300"/>
          </a:xfrm>
          <a:prstGeom prst="rect">
            <a:avLst/>
          </a:prstGeom>
          <a:noFill/>
          <a:ln w="9525">
            <a:noFill/>
            <a:miter lim="800000"/>
          </a:ln>
        </p:spPr>
        <p:txBody>
          <a:bodyPr wrap="none">
            <a:spAutoFit/>
          </a:bodyPr>
          <a:lstStyle/>
          <a:p>
            <a:pPr algn="ctr"/>
            <a:r>
              <a:rPr lang="zh-CN" altLang="en-US">
                <a:latin typeface="等线" panose="02010600030101010101" charset="-122"/>
                <a:ea typeface="等线" panose="02010600030101010101" charset="-122"/>
              </a:rPr>
              <a:t>工作</a:t>
            </a:r>
            <a:endParaRPr lang="zh-CN" altLang="en-US">
              <a:latin typeface="等线" panose="02010600030101010101" charset="-122"/>
              <a:ea typeface="等线" panose="02010600030101010101" charset="-122"/>
            </a:endParaRPr>
          </a:p>
        </p:txBody>
      </p:sp>
      <p:sp>
        <p:nvSpPr>
          <p:cNvPr id="21514" name="文本框 11"/>
          <p:cNvSpPr txBox="1">
            <a:spLocks noChangeArrowheads="1"/>
          </p:cNvSpPr>
          <p:nvPr/>
        </p:nvSpPr>
        <p:spPr bwMode="auto">
          <a:xfrm>
            <a:off x="5784850" y="3244850"/>
            <a:ext cx="647700" cy="368300"/>
          </a:xfrm>
          <a:prstGeom prst="rect">
            <a:avLst/>
          </a:prstGeom>
          <a:noFill/>
          <a:ln w="9525">
            <a:noFill/>
            <a:miter lim="800000"/>
          </a:ln>
        </p:spPr>
        <p:txBody>
          <a:bodyPr wrap="none">
            <a:spAutoFit/>
          </a:bodyPr>
          <a:lstStyle/>
          <a:p>
            <a:pPr algn="ctr"/>
            <a:r>
              <a:rPr lang="zh-CN" altLang="en-US">
                <a:latin typeface="等线" panose="02010600030101010101" charset="-122"/>
                <a:ea typeface="等线" panose="02010600030101010101" charset="-122"/>
              </a:rPr>
              <a:t>经验</a:t>
            </a:r>
            <a:endParaRPr lang="zh-CN" altLang="en-US">
              <a:latin typeface="等线" panose="02010600030101010101" charset="-122"/>
              <a:ea typeface="等线" panose="02010600030101010101" charset="-122"/>
            </a:endParaRPr>
          </a:p>
        </p:txBody>
      </p:sp>
      <p:sp>
        <p:nvSpPr>
          <p:cNvPr id="21515" name="文本框 12"/>
          <p:cNvSpPr txBox="1">
            <a:spLocks noChangeArrowheads="1"/>
          </p:cNvSpPr>
          <p:nvPr/>
        </p:nvSpPr>
        <p:spPr bwMode="auto">
          <a:xfrm>
            <a:off x="8658225" y="3244850"/>
            <a:ext cx="646113" cy="368300"/>
          </a:xfrm>
          <a:prstGeom prst="rect">
            <a:avLst/>
          </a:prstGeom>
          <a:noFill/>
          <a:ln w="9525">
            <a:noFill/>
            <a:miter lim="800000"/>
          </a:ln>
        </p:spPr>
        <p:txBody>
          <a:bodyPr wrap="none">
            <a:spAutoFit/>
          </a:bodyPr>
          <a:lstStyle/>
          <a:p>
            <a:pPr algn="ctr"/>
            <a:r>
              <a:rPr lang="zh-CN" altLang="en-US">
                <a:latin typeface="等线" panose="02010600030101010101" charset="-122"/>
                <a:ea typeface="等线" panose="02010600030101010101" charset="-122"/>
              </a:rPr>
              <a:t>未来</a:t>
            </a:r>
            <a:endParaRPr lang="zh-CN" altLang="en-US">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
          <p:cNvSpPr txBox="1">
            <a:spLocks noChangeArrowheads="1"/>
          </p:cNvSpPr>
          <p:nvPr/>
        </p:nvSpPr>
        <p:spPr bwMode="auto">
          <a:xfrm>
            <a:off x="2803208" y="2649855"/>
            <a:ext cx="2214880" cy="613410"/>
          </a:xfrm>
          <a:prstGeom prst="rect">
            <a:avLst/>
          </a:prstGeom>
          <a:noFill/>
          <a:ln w="9525">
            <a:noFill/>
            <a:miter lim="800000"/>
          </a:ln>
        </p:spPr>
        <p:txBody>
          <a:bodyPr wrap="none">
            <a:spAutoFit/>
          </a:bodyPr>
          <a:lstStyle/>
          <a:p>
            <a:r>
              <a:rPr lang="zh-CN" altLang="en-US" sz="3200" b="1">
                <a:solidFill>
                  <a:srgbClr val="DEA654"/>
                </a:solidFill>
                <a:latin typeface="华文细黑" charset="-122"/>
                <a:ea typeface="华文细黑" charset="-122"/>
              </a:rPr>
              <a:t>成功的经验</a:t>
            </a:r>
            <a:endParaRPr lang="zh-CN" altLang="en-US" sz="3200" b="1">
              <a:solidFill>
                <a:srgbClr val="DEA654"/>
              </a:solidFill>
              <a:latin typeface="华文细黑" charset="-122"/>
              <a:ea typeface="华文细黑" charset="-122"/>
            </a:endParaRPr>
          </a:p>
        </p:txBody>
      </p:sp>
      <p:pic>
        <p:nvPicPr>
          <p:cNvPr id="2" name="图片 1" descr="19887233_164636452502_2"/>
          <p:cNvPicPr>
            <a:picLocks noChangeAspect="1"/>
          </p:cNvPicPr>
          <p:nvPr/>
        </p:nvPicPr>
        <p:blipFill>
          <a:blip r:embed="rId1"/>
          <a:srcRect b="5234"/>
          <a:stretch>
            <a:fillRect/>
          </a:stretch>
        </p:blipFill>
        <p:spPr>
          <a:xfrm>
            <a:off x="5166995" y="1783080"/>
            <a:ext cx="1857375" cy="2346960"/>
          </a:xfrm>
          <a:prstGeom prst="rect">
            <a:avLst/>
          </a:prstGeom>
        </p:spPr>
      </p:pic>
      <p:sp>
        <p:nvSpPr>
          <p:cNvPr id="3" name="文本框 2"/>
          <p:cNvSpPr txBox="1">
            <a:spLocks noChangeArrowheads="1"/>
          </p:cNvSpPr>
          <p:nvPr/>
        </p:nvSpPr>
        <p:spPr bwMode="auto">
          <a:xfrm>
            <a:off x="7024053" y="2649855"/>
            <a:ext cx="3027680" cy="613410"/>
          </a:xfrm>
          <a:prstGeom prst="rect">
            <a:avLst/>
          </a:prstGeom>
          <a:noFill/>
          <a:ln w="9525">
            <a:noFill/>
            <a:miter lim="800000"/>
          </a:ln>
        </p:spPr>
        <p:txBody>
          <a:bodyPr wrap="none">
            <a:spAutoFit/>
          </a:bodyPr>
          <a:p>
            <a:r>
              <a:rPr lang="zh-CN" altLang="en-US" sz="3200" b="1">
                <a:solidFill>
                  <a:srgbClr val="DEA654"/>
                </a:solidFill>
                <a:latin typeface="华文细黑" charset="-122"/>
                <a:ea typeface="华文细黑" charset="-122"/>
              </a:rPr>
              <a:t>有待提升的方面</a:t>
            </a:r>
            <a:endParaRPr lang="zh-CN" altLang="en-US" sz="3200" b="1">
              <a:solidFill>
                <a:srgbClr val="DEA654"/>
              </a:solidFill>
              <a:latin typeface="华文细黑" charset="-122"/>
              <a:ea typeface="华文细黑"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2263</Words>
  <Application>WPS 演示</Application>
  <PresentationFormat>自定义</PresentationFormat>
  <Paragraphs>165</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等线 Light</vt:lpstr>
      <vt:lpstr>华文细黑</vt:lpstr>
      <vt:lpstr>等线</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balen</dc:creator>
  <cp:lastModifiedBy>Administrator</cp:lastModifiedBy>
  <cp:revision>62</cp:revision>
  <dcterms:created xsi:type="dcterms:W3CDTF">2015-11-27T08:18:00Z</dcterms:created>
  <dcterms:modified xsi:type="dcterms:W3CDTF">2016-12-18T13:39:42Z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