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2"/>
  </p:normalViewPr>
  <p:slideViewPr>
    <p:cSldViewPr snapToGrid="0" snapToObjects="1">
      <p:cViewPr varScale="1">
        <p:scale>
          <a:sx n="163" d="100"/>
          <a:sy n="16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335F-1796-2346-9170-8CF49ED7282F}" type="datetimeFigureOut">
              <a:rPr kumimoji="1" lang="zh-CN" altLang="en-US" smtClean="0"/>
              <a:t>2016/12/6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F61F5-35B7-E84C-A0D8-B6DEE619D7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35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F61F5-35B7-E84C-A0D8-B6DEE619D7F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83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cn/RSA%E5%8A%A0%E5%AF%86%E6%BC%94%E7%AE%97%E6%B3%95" TargetMode="External"/><Relationship Id="rId4" Type="http://schemas.openxmlformats.org/officeDocument/2006/relationships/hyperlink" Target="http://blog.csdn.net/u011467458/article/details/5067649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uanyifeng.com/blog/2013/06/rsa_algorithm_part_one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RSA</a:t>
            </a:r>
            <a:r>
              <a:rPr kumimoji="1" lang="zh-CN" altLang="en-US" dirty="0" smtClean="0"/>
              <a:t>算法介绍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35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算法数论知识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zh-CN" altLang="en-US" dirty="0"/>
              <a:t>模反</a:t>
            </a:r>
            <a:r>
              <a:rPr lang="zh-CN" altLang="en-US" dirty="0" smtClean="0"/>
              <a:t>元素</a:t>
            </a:r>
          </a:p>
          <a:p>
            <a:pPr lvl="1"/>
            <a:r>
              <a:rPr lang="zh-CN" altLang="en-US" dirty="0" smtClean="0"/>
              <a:t>模反</a:t>
            </a:r>
            <a:r>
              <a:rPr lang="zh-CN" altLang="en-US" dirty="0"/>
              <a:t>元素的推导过程如下</a:t>
            </a:r>
          </a:p>
          <a:p>
            <a:pPr lvl="1"/>
            <a:r>
              <a:rPr lang="zh-CN" altLang="mr-IN" dirty="0"/>
              <a:t>根据欧拉定理，有：</a:t>
            </a:r>
            <a:br>
              <a:rPr lang="zh-CN" altLang="mr-IN" dirty="0"/>
            </a:br>
            <a:r>
              <a:rPr lang="mr-IN" altLang="zh-CN" i="1" dirty="0" err="1"/>
              <a:t>a</a:t>
            </a:r>
            <a:r>
              <a:rPr lang="mr-IN" altLang="zh-CN" i="1" baseline="30000" dirty="0" err="1"/>
              <a:t>φ</a:t>
            </a:r>
            <a:r>
              <a:rPr lang="mr-IN" altLang="zh-CN" baseline="30000" dirty="0"/>
              <a:t>(</a:t>
            </a:r>
            <a:r>
              <a:rPr lang="mr-IN" altLang="zh-CN" i="1" baseline="30000" dirty="0" err="1"/>
              <a:t>n</a:t>
            </a:r>
            <a:r>
              <a:rPr lang="mr-IN" altLang="zh-CN" baseline="30000" dirty="0"/>
              <a:t>)</a:t>
            </a:r>
            <a:r>
              <a:rPr lang="mr-IN" altLang="zh-CN" dirty="0"/>
              <a:t>=</a:t>
            </a:r>
            <a:r>
              <a:rPr lang="mr-IN" altLang="zh-CN" i="1" dirty="0" err="1"/>
              <a:t>a</a:t>
            </a:r>
            <a:r>
              <a:rPr lang="mr-IN" altLang="zh-CN" dirty="0" err="1"/>
              <a:t>×</a:t>
            </a:r>
            <a:r>
              <a:rPr lang="mr-IN" altLang="zh-CN" i="1" dirty="0" err="1"/>
              <a:t>a</a:t>
            </a:r>
            <a:r>
              <a:rPr lang="mr-IN" altLang="zh-CN" i="1" baseline="30000" dirty="0" err="1"/>
              <a:t>φ</a:t>
            </a:r>
            <a:r>
              <a:rPr lang="mr-IN" altLang="zh-CN" baseline="30000" dirty="0"/>
              <a:t>(</a:t>
            </a:r>
            <a:r>
              <a:rPr lang="mr-IN" altLang="zh-CN" i="1" baseline="30000" dirty="0" err="1"/>
              <a:t>n</a:t>
            </a:r>
            <a:r>
              <a:rPr lang="mr-IN" altLang="zh-CN" baseline="30000" dirty="0"/>
              <a:t>)−1</a:t>
            </a:r>
            <a:r>
              <a:rPr lang="mr-IN" altLang="zh-CN" dirty="0"/>
              <a:t>≡1(</a:t>
            </a:r>
            <a:r>
              <a:rPr lang="mr-IN" altLang="zh-CN" dirty="0" err="1"/>
              <a:t>mod</a:t>
            </a:r>
            <a:r>
              <a:rPr lang="mr-IN" altLang="zh-CN" i="1" dirty="0" err="1"/>
              <a:t>n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zh-CN" altLang="mr-IN" dirty="0"/>
              <a:t>令</a:t>
            </a:r>
            <a:r>
              <a:rPr lang="mr-IN" altLang="zh-CN" i="1" dirty="0" err="1"/>
              <a:t>b</a:t>
            </a:r>
            <a:r>
              <a:rPr lang="mr-IN" altLang="zh-CN" dirty="0"/>
              <a:t>=</a:t>
            </a:r>
            <a:r>
              <a:rPr lang="mr-IN" altLang="zh-CN" i="1" dirty="0" err="1"/>
              <a:t>a</a:t>
            </a:r>
            <a:r>
              <a:rPr lang="mr-IN" altLang="zh-CN" i="1" baseline="30000" dirty="0" err="1"/>
              <a:t>φ</a:t>
            </a:r>
            <a:r>
              <a:rPr lang="mr-IN" altLang="zh-CN" baseline="30000" dirty="0"/>
              <a:t>(</a:t>
            </a:r>
            <a:r>
              <a:rPr lang="mr-IN" altLang="zh-CN" i="1" baseline="30000" dirty="0" err="1"/>
              <a:t>n</a:t>
            </a:r>
            <a:r>
              <a:rPr lang="mr-IN" altLang="zh-CN" baseline="30000" dirty="0"/>
              <a:t>)-1</a:t>
            </a:r>
            <a:r>
              <a:rPr lang="zh-CN" altLang="mr-IN" dirty="0"/>
              <a:t>，得：</a:t>
            </a:r>
            <a:br>
              <a:rPr lang="zh-CN" altLang="mr-IN" dirty="0"/>
            </a:br>
            <a:r>
              <a:rPr lang="mr-IN" altLang="zh-CN" i="1" dirty="0"/>
              <a:t>ab</a:t>
            </a:r>
            <a:r>
              <a:rPr lang="mr-IN" altLang="zh-CN" dirty="0"/>
              <a:t>≡1(</a:t>
            </a:r>
            <a:r>
              <a:rPr lang="mr-IN" altLang="zh-CN" dirty="0" err="1"/>
              <a:t>mod</a:t>
            </a:r>
            <a:r>
              <a:rPr lang="mr-IN" altLang="zh-CN" i="1" dirty="0" err="1"/>
              <a:t>n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i="1" dirty="0" err="1"/>
              <a:t>b</a:t>
            </a:r>
            <a:r>
              <a:rPr lang="zh-CN" altLang="mr-IN" dirty="0"/>
              <a:t>就是</a:t>
            </a:r>
            <a:r>
              <a:rPr lang="mr-IN" altLang="zh-CN" i="1" dirty="0" err="1"/>
              <a:t>a</a:t>
            </a:r>
            <a:r>
              <a:rPr lang="zh-CN" altLang="mr-IN" dirty="0"/>
              <a:t>的模反元素</a:t>
            </a:r>
            <a:endParaRPr lang="zh-CN" altLang="en-US" dirty="0"/>
          </a:p>
          <a:p>
            <a:pPr lvl="1"/>
            <a:endParaRPr lang="zh-CN" altLang="mr-IN" dirty="0"/>
          </a:p>
          <a:p>
            <a:pPr lvl="1"/>
            <a:r>
              <a:rPr lang="zh-CN" altLang="en-US" dirty="0"/>
              <a:t>意即，如果两个正整数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zh-CN" altLang="en-US" dirty="0"/>
              <a:t>互质，那么一定可以找到整数</a:t>
            </a:r>
            <a:r>
              <a:rPr lang="en-US" altLang="zh-CN" i="1" dirty="0"/>
              <a:t>b</a:t>
            </a:r>
            <a:endParaRPr lang="zh-CN" altLang="en-US" dirty="0"/>
          </a:p>
          <a:p>
            <a:pPr lvl="1"/>
            <a:r>
              <a:rPr lang="zh-CN" altLang="en-US" dirty="0"/>
              <a:t>使得</a:t>
            </a:r>
            <a:r>
              <a:rPr lang="en-US" altLang="zh-CN" i="1" dirty="0"/>
              <a:t>ab</a:t>
            </a:r>
            <a:r>
              <a:rPr lang="en-US" altLang="zh-CN" dirty="0"/>
              <a:t>-1</a:t>
            </a:r>
            <a:r>
              <a:rPr lang="zh-CN" altLang="en-US" dirty="0"/>
              <a:t>被</a:t>
            </a:r>
            <a:r>
              <a:rPr lang="en-US" altLang="zh-CN" i="1" dirty="0"/>
              <a:t>n</a:t>
            </a:r>
            <a:r>
              <a:rPr lang="zh-CN" altLang="en-US" dirty="0"/>
              <a:t>整除，或者说</a:t>
            </a:r>
            <a:r>
              <a:rPr lang="en-US" altLang="zh-CN" i="1" dirty="0"/>
              <a:t>ab</a:t>
            </a:r>
            <a:r>
              <a:rPr lang="zh-CN" altLang="en-US" dirty="0"/>
              <a:t>被</a:t>
            </a:r>
            <a:r>
              <a:rPr lang="en-US" altLang="zh-CN" i="1" dirty="0"/>
              <a:t>n</a:t>
            </a:r>
            <a:r>
              <a:rPr lang="zh-CN" altLang="en-US" dirty="0"/>
              <a:t>除的余数是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比如，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11</a:t>
            </a:r>
            <a:r>
              <a:rPr lang="zh-CN" altLang="en-US" dirty="0"/>
              <a:t>互质，那么</a:t>
            </a:r>
            <a:r>
              <a:rPr lang="en-US" altLang="zh-CN" dirty="0"/>
              <a:t>3</a:t>
            </a:r>
            <a:r>
              <a:rPr lang="zh-CN" altLang="en-US" dirty="0"/>
              <a:t>的模反元素就是</a:t>
            </a:r>
            <a:r>
              <a:rPr lang="en-US" altLang="zh-CN" dirty="0"/>
              <a:t>4</a:t>
            </a:r>
            <a:r>
              <a:rPr lang="zh-CN" altLang="en-US" dirty="0"/>
              <a:t>，因为 </a:t>
            </a:r>
            <a:r>
              <a:rPr lang="en-US" altLang="zh-CN" dirty="0"/>
              <a:t>(3 × 4)-1 </a:t>
            </a:r>
            <a:r>
              <a:rPr lang="zh-CN" altLang="en-US" dirty="0"/>
              <a:t>可以被</a:t>
            </a:r>
            <a:r>
              <a:rPr lang="en-US" altLang="zh-CN" dirty="0"/>
              <a:t>11</a:t>
            </a:r>
            <a:r>
              <a:rPr lang="zh-CN" altLang="en-US" dirty="0"/>
              <a:t>整除。显然，模反元素不止一个， </a:t>
            </a:r>
            <a:r>
              <a:rPr lang="en-US" altLang="zh-CN" dirty="0"/>
              <a:t>4</a:t>
            </a:r>
            <a:r>
              <a:rPr lang="zh-CN" altLang="en-US" dirty="0"/>
              <a:t>加减</a:t>
            </a:r>
            <a:r>
              <a:rPr lang="en-US" altLang="zh-CN" dirty="0"/>
              <a:t>11</a:t>
            </a:r>
            <a:r>
              <a:rPr lang="zh-CN" altLang="en-US" dirty="0"/>
              <a:t>的整数倍都是</a:t>
            </a:r>
            <a:r>
              <a:rPr lang="en-US" altLang="zh-CN" dirty="0"/>
              <a:t>3</a:t>
            </a:r>
            <a:r>
              <a:rPr lang="zh-CN" altLang="en-US" dirty="0"/>
              <a:t>的模反元素 </a:t>
            </a:r>
            <a:r>
              <a:rPr lang="en-US" altLang="zh-CN" dirty="0"/>
              <a:t>{...,-18,-7,4,15,26,...}</a:t>
            </a:r>
            <a:r>
              <a:rPr lang="zh-CN" altLang="en-US" dirty="0"/>
              <a:t>，即如果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的模反元素，则 </a:t>
            </a:r>
            <a:r>
              <a:rPr lang="en-US" altLang="zh-CN" dirty="0" err="1"/>
              <a:t>b+kn</a:t>
            </a:r>
            <a:r>
              <a:rPr lang="en-US" altLang="zh-CN" dirty="0"/>
              <a:t> </a:t>
            </a:r>
            <a:r>
              <a:rPr lang="zh-CN" altLang="en-US" dirty="0"/>
              <a:t>都是</a:t>
            </a:r>
            <a:r>
              <a:rPr lang="en-US" altLang="zh-CN" dirty="0"/>
              <a:t>a</a:t>
            </a:r>
            <a:r>
              <a:rPr lang="zh-CN" altLang="en-US" dirty="0"/>
              <a:t>的模反元素。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2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.RSA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5917798" cy="435133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甲发给乙</a:t>
            </a:r>
          </a:p>
          <a:p>
            <a:r>
              <a:rPr kumimoji="1" lang="zh-CN" altLang="en-US" dirty="0" smtClean="0"/>
              <a:t>加密内容：</a:t>
            </a:r>
            <a:r>
              <a:rPr lang="mr-IN" altLang="zh-CN" i="1" dirty="0" err="1" smtClean="0"/>
              <a:t>m</a:t>
            </a:r>
            <a:r>
              <a:rPr lang="mr-IN" altLang="zh-CN" dirty="0" smtClean="0"/>
              <a:t>=65</a:t>
            </a:r>
            <a:endParaRPr lang="zh-CN" altLang="en-US" dirty="0" smtClean="0"/>
          </a:p>
          <a:p>
            <a:r>
              <a:rPr lang="zh-CN" altLang="en-US" dirty="0"/>
              <a:t>乙发</a:t>
            </a:r>
            <a:r>
              <a:rPr lang="zh-CN" altLang="en-US" dirty="0" smtClean="0"/>
              <a:t>送甲</a:t>
            </a:r>
          </a:p>
          <a:p>
            <a:r>
              <a:rPr kumimoji="1" lang="zh-CN" altLang="en-US" dirty="0" smtClean="0"/>
              <a:t>公钥：</a:t>
            </a:r>
            <a:r>
              <a:rPr lang="mr-IN" altLang="zh-CN" dirty="0" smtClean="0"/>
              <a:t>(</a:t>
            </a:r>
            <a:r>
              <a:rPr lang="mr-IN" altLang="zh-CN" i="1" dirty="0" err="1"/>
              <a:t>n</a:t>
            </a:r>
            <a:r>
              <a:rPr lang="mr-IN" altLang="zh-CN" dirty="0" err="1"/>
              <a:t>,</a:t>
            </a:r>
            <a:r>
              <a:rPr lang="mr-IN" altLang="zh-CN" i="1" dirty="0" err="1"/>
              <a:t>e</a:t>
            </a:r>
            <a:r>
              <a:rPr lang="mr-IN" altLang="zh-CN" dirty="0"/>
              <a:t>)=(3233,17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kumimoji="1" lang="zh-CN" altLang="en-US" dirty="0" smtClean="0"/>
              <a:t>甲根据公式</a:t>
            </a:r>
          </a:p>
          <a:p>
            <a:r>
              <a:rPr lang="mr-IN" altLang="zh-CN" i="1" dirty="0" err="1"/>
              <a:t>m</a:t>
            </a:r>
            <a:r>
              <a:rPr lang="mr-IN" altLang="zh-CN" i="1" baseline="30000" dirty="0" err="1"/>
              <a:t>e</a:t>
            </a:r>
            <a:r>
              <a:rPr lang="mr-IN" altLang="zh-CN" dirty="0" err="1"/>
              <a:t>≡</a:t>
            </a:r>
            <a:r>
              <a:rPr lang="mr-IN" altLang="zh-CN" i="1" dirty="0" err="1"/>
              <a:t>c</a:t>
            </a:r>
            <a:r>
              <a:rPr lang="mr-IN" altLang="zh-CN" dirty="0"/>
              <a:t>(</a:t>
            </a:r>
            <a:r>
              <a:rPr lang="mr-IN" altLang="zh-CN" dirty="0" err="1"/>
              <a:t>mod</a:t>
            </a:r>
            <a:r>
              <a:rPr lang="mr-IN" altLang="zh-CN" i="1" dirty="0" err="1"/>
              <a:t>n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kumimoji="1" lang="zh-CN" altLang="en-US" dirty="0" smtClean="0"/>
              <a:t>加密出</a:t>
            </a:r>
            <a:r>
              <a:rPr lang="mr-IN" altLang="zh-CN" i="1" dirty="0" err="1" smtClean="0"/>
              <a:t>c</a:t>
            </a:r>
            <a:r>
              <a:rPr lang="mr-IN" altLang="zh-CN" dirty="0" smtClean="0"/>
              <a:t>=</a:t>
            </a:r>
            <a:r>
              <a:rPr lang="mr-IN" altLang="zh-CN" i="1" dirty="0" err="1" smtClean="0"/>
              <a:t>m</a:t>
            </a:r>
            <a:r>
              <a:rPr lang="mr-IN" altLang="zh-CN" i="1" baseline="30000" dirty="0" err="1" smtClean="0"/>
              <a:t>e</a:t>
            </a:r>
            <a:r>
              <a:rPr lang="mr-IN" altLang="zh-CN" dirty="0" err="1" smtClean="0"/>
              <a:t>mod</a:t>
            </a:r>
            <a:r>
              <a:rPr lang="mr-IN" altLang="zh-CN" i="1" dirty="0" err="1" smtClean="0"/>
              <a:t>n</a:t>
            </a:r>
            <a:r>
              <a:rPr lang="mr-IN" altLang="zh-CN" dirty="0" smtClean="0"/>
              <a:t>=65</a:t>
            </a:r>
            <a:r>
              <a:rPr lang="mr-IN" altLang="zh-CN" baseline="30000" dirty="0" smtClean="0"/>
              <a:t>17</a:t>
            </a:r>
            <a:r>
              <a:rPr lang="mr-IN" altLang="zh-CN" dirty="0" smtClean="0"/>
              <a:t>mod3233=2790</a:t>
            </a:r>
            <a:endParaRPr lang="en-US" altLang="zh-CN" dirty="0" smtClean="0"/>
          </a:p>
          <a:p>
            <a:r>
              <a:rPr lang="zh-CN" altLang="en-US" dirty="0" smtClean="0"/>
              <a:t>甲将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发送给乙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74202" y="1825625"/>
            <a:ext cx="59177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乙使用私钥</a:t>
            </a:r>
          </a:p>
          <a:p>
            <a:r>
              <a:rPr lang="zh-CN" altLang="mr-IN" dirty="0" smtClean="0"/>
              <a:t>私钥</a:t>
            </a:r>
            <a:r>
              <a:rPr lang="zh-CN" altLang="en-US" dirty="0" smtClean="0"/>
              <a:t>：</a:t>
            </a:r>
            <a:r>
              <a:rPr lang="mr-IN" altLang="zh-CN" dirty="0" smtClean="0"/>
              <a:t>(</a:t>
            </a:r>
            <a:r>
              <a:rPr lang="mr-IN" altLang="zh-CN" i="1" dirty="0" err="1" smtClean="0"/>
              <a:t>n</a:t>
            </a:r>
            <a:r>
              <a:rPr lang="mr-IN" altLang="zh-CN" dirty="0" err="1" smtClean="0"/>
              <a:t>,</a:t>
            </a:r>
            <a:r>
              <a:rPr lang="mr-IN" altLang="zh-CN" i="1" dirty="0" err="1" smtClean="0"/>
              <a:t>d</a:t>
            </a:r>
            <a:r>
              <a:rPr lang="mr-IN" altLang="zh-CN" dirty="0"/>
              <a:t>)=(3233,2753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kumimoji="1" lang="zh-CN" altLang="en-US" dirty="0" smtClean="0"/>
              <a:t>乙根据公式</a:t>
            </a:r>
          </a:p>
          <a:p>
            <a:r>
              <a:rPr lang="mr-IN" altLang="zh-CN" dirty="0" err="1"/>
              <a:t>c</a:t>
            </a:r>
            <a:r>
              <a:rPr lang="mr-IN" altLang="zh-CN" baseline="30000" dirty="0" err="1"/>
              <a:t>d</a:t>
            </a:r>
            <a:r>
              <a:rPr lang="mr-IN" altLang="zh-CN" dirty="0"/>
              <a:t> ≡ </a:t>
            </a:r>
            <a:r>
              <a:rPr lang="mr-IN" altLang="zh-CN" dirty="0" err="1"/>
              <a:t>m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n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kumimoji="1" lang="zh-CN" altLang="en-US" dirty="0" smtClean="0"/>
              <a:t>解密</a:t>
            </a:r>
            <a:r>
              <a:rPr kumimoji="1" lang="zh-CN" altLang="en-US" dirty="0" smtClean="0"/>
              <a:t>出</a:t>
            </a:r>
          </a:p>
          <a:p>
            <a:r>
              <a:rPr lang="hr-HR" altLang="zh-CN" i="1" dirty="0" smtClean="0"/>
              <a:t>m</a:t>
            </a:r>
            <a:r>
              <a:rPr lang="hr-HR" altLang="zh-CN" dirty="0" smtClean="0"/>
              <a:t>=</a:t>
            </a:r>
            <a:r>
              <a:rPr lang="hr-HR" altLang="zh-CN" i="1" dirty="0" err="1" smtClean="0"/>
              <a:t>c</a:t>
            </a:r>
            <a:r>
              <a:rPr lang="hr-HR" altLang="zh-CN" i="1" baseline="30000" dirty="0" err="1" smtClean="0"/>
              <a:t>d</a:t>
            </a:r>
            <a:r>
              <a:rPr lang="hr-HR" altLang="zh-CN" dirty="0" err="1" smtClean="0"/>
              <a:t>mod</a:t>
            </a:r>
            <a:r>
              <a:rPr lang="hr-HR" altLang="zh-CN" i="1" dirty="0" err="1" smtClean="0"/>
              <a:t>n</a:t>
            </a:r>
            <a:r>
              <a:rPr lang="hr-HR" altLang="zh-CN" dirty="0" smtClean="0"/>
              <a:t>=2790</a:t>
            </a:r>
            <a:r>
              <a:rPr lang="hr-HR" altLang="zh-CN" baseline="30000" dirty="0" smtClean="0"/>
              <a:t>2753</a:t>
            </a:r>
            <a:r>
              <a:rPr lang="hr-HR" altLang="zh-CN" dirty="0" smtClean="0"/>
              <a:t>mod3233=65</a:t>
            </a:r>
            <a:endParaRPr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那么乙是如何计算出公钥</a:t>
            </a:r>
            <a:r>
              <a:rPr lang="mr-IN" altLang="zh-CN" dirty="0"/>
              <a:t>(</a:t>
            </a:r>
            <a:r>
              <a:rPr lang="mr-IN" altLang="zh-CN" i="1" dirty="0" err="1"/>
              <a:t>n</a:t>
            </a:r>
            <a:r>
              <a:rPr lang="mr-IN" altLang="zh-CN" dirty="0" err="1"/>
              <a:t>,</a:t>
            </a:r>
            <a:r>
              <a:rPr lang="mr-IN" altLang="zh-CN" i="1" dirty="0" err="1"/>
              <a:t>e</a:t>
            </a:r>
            <a:r>
              <a:rPr lang="mr-IN" altLang="zh-CN" dirty="0"/>
              <a:t>)=(3233,17)</a:t>
            </a:r>
            <a:r>
              <a:rPr kumimoji="1" lang="zh-CN" altLang="en-US" dirty="0" smtClean="0"/>
              <a:t>和私钥</a:t>
            </a:r>
            <a:r>
              <a:rPr lang="mr-IN" altLang="zh-CN" dirty="0"/>
              <a:t>(</a:t>
            </a:r>
            <a:r>
              <a:rPr lang="mr-IN" altLang="zh-CN" i="1" dirty="0" err="1"/>
              <a:t>n</a:t>
            </a:r>
            <a:r>
              <a:rPr lang="mr-IN" altLang="zh-CN" dirty="0" err="1"/>
              <a:t>,</a:t>
            </a:r>
            <a:r>
              <a:rPr lang="mr-IN" altLang="zh-CN" i="1" dirty="0" err="1"/>
              <a:t>d</a:t>
            </a:r>
            <a:r>
              <a:rPr lang="mr-IN" altLang="zh-CN" dirty="0"/>
              <a:t>)=(3233,2753</a:t>
            </a:r>
            <a:r>
              <a:rPr lang="mr-IN" altLang="zh-CN" dirty="0" smtClean="0"/>
              <a:t>)</a:t>
            </a:r>
            <a:r>
              <a:rPr kumimoji="1" lang="zh-CN" altLang="en-US" dirty="0" smtClean="0"/>
              <a:t>的呢？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6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.RSA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计算公私钥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随机</a:t>
            </a:r>
            <a:r>
              <a:rPr lang="zh-CN" altLang="en-US" dirty="0"/>
              <a:t>选择两个不相等的质数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（乙选择了</a:t>
            </a:r>
            <a:r>
              <a:rPr lang="en-US" altLang="zh-CN" dirty="0"/>
              <a:t>61</a:t>
            </a:r>
            <a:r>
              <a:rPr lang="zh-CN" altLang="en-US" dirty="0"/>
              <a:t>和</a:t>
            </a:r>
            <a:r>
              <a:rPr lang="en-US" altLang="zh-CN" dirty="0"/>
              <a:t>53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计算</a:t>
            </a:r>
            <a:r>
              <a:rPr lang="en-US" altLang="zh-CN" i="1" dirty="0" smtClean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的乘积</a:t>
            </a:r>
            <a:r>
              <a:rPr lang="en-US" altLang="zh-CN" i="1" dirty="0"/>
              <a:t>n</a:t>
            </a:r>
            <a:r>
              <a:rPr lang="en-US" altLang="zh-CN" dirty="0"/>
              <a:t>=</a:t>
            </a:r>
            <a:r>
              <a:rPr lang="en-US" altLang="zh-CN" i="1" dirty="0" err="1"/>
              <a:t>p</a:t>
            </a:r>
            <a:r>
              <a:rPr lang="en-US" altLang="zh-CN" dirty="0" err="1"/>
              <a:t>×</a:t>
            </a:r>
            <a:r>
              <a:rPr lang="en-US" altLang="zh-CN" i="1" dirty="0" err="1"/>
              <a:t>q</a:t>
            </a:r>
            <a:r>
              <a:rPr lang="en-US" altLang="zh-CN" dirty="0"/>
              <a:t>=61×53=3233</a:t>
            </a:r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根据</a:t>
            </a:r>
            <a:r>
              <a:rPr lang="zh-CN" altLang="en-US" dirty="0"/>
              <a:t>本文“欧拉函数”介绍过的公式</a:t>
            </a:r>
            <a:br>
              <a:rPr lang="zh-CN" altLang="en-US" dirty="0"/>
            </a:b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)=(</a:t>
            </a:r>
            <a:r>
              <a:rPr lang="en-US" altLang="zh-CN" i="1" dirty="0"/>
              <a:t>p</a:t>
            </a:r>
            <a:r>
              <a:rPr lang="en-US" altLang="zh-CN" dirty="0"/>
              <a:t>-1)(</a:t>
            </a:r>
            <a:r>
              <a:rPr lang="en-US" altLang="zh-CN" i="1" dirty="0"/>
              <a:t>q</a:t>
            </a:r>
            <a:r>
              <a:rPr lang="en-US" altLang="zh-CN" dirty="0"/>
              <a:t>-1)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代入计算</a:t>
            </a:r>
            <a:r>
              <a:rPr lang="en-US" altLang="zh-CN" i="1" dirty="0"/>
              <a:t>n</a:t>
            </a:r>
            <a:r>
              <a:rPr lang="zh-CN" altLang="en-US" dirty="0"/>
              <a:t>的欧拉函数值</a:t>
            </a:r>
            <a:br>
              <a:rPr lang="zh-CN" altLang="en-US" dirty="0"/>
            </a:br>
            <a:r>
              <a:rPr lang="en-US" altLang="zh-CN" i="1" dirty="0" err="1"/>
              <a:t>φ</a:t>
            </a:r>
            <a:r>
              <a:rPr lang="en-US" altLang="zh-CN" dirty="0"/>
              <a:t>(3233)=(61-1)×(53-1)=60×52=3120</a:t>
            </a:r>
            <a:endParaRPr lang="zh-CN" altLang="en-US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随机</a:t>
            </a:r>
            <a:r>
              <a:rPr lang="zh-CN" altLang="en-US" dirty="0"/>
              <a:t>选择一个整数</a:t>
            </a:r>
            <a:r>
              <a:rPr lang="en-US" altLang="zh-CN" i="1" dirty="0"/>
              <a:t>e</a:t>
            </a:r>
            <a:r>
              <a:rPr lang="zh-CN" altLang="en-US" dirty="0"/>
              <a:t>，条件是</a:t>
            </a:r>
            <a:r>
              <a:rPr lang="en-US" altLang="zh-CN" dirty="0"/>
              <a:t>1&lt;</a:t>
            </a:r>
            <a:r>
              <a:rPr lang="en-US" altLang="zh-CN" i="1" dirty="0"/>
              <a:t>e</a:t>
            </a:r>
            <a:r>
              <a:rPr lang="en-US" altLang="zh-CN" dirty="0"/>
              <a:t>&lt;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i="1" dirty="0"/>
              <a:t>e</a:t>
            </a:r>
            <a:r>
              <a:rPr lang="zh-CN" altLang="en-US" dirty="0"/>
              <a:t>与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互质</a:t>
            </a:r>
            <a:br>
              <a:rPr lang="zh-CN" altLang="en-US" dirty="0"/>
            </a:br>
            <a:r>
              <a:rPr lang="zh-CN" altLang="en-US" dirty="0"/>
              <a:t>乙就在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3120</a:t>
            </a:r>
            <a:r>
              <a:rPr lang="zh-CN" altLang="en-US" dirty="0"/>
              <a:t>之间，随机选择了</a:t>
            </a:r>
            <a:r>
              <a:rPr lang="en-US" altLang="zh-CN" dirty="0" smtClean="0"/>
              <a:t>17</a:t>
            </a:r>
            <a:r>
              <a:rPr lang="zh-CN" altLang="en-US" dirty="0"/>
              <a:t>（实际应用中，常常选择</a:t>
            </a:r>
            <a:r>
              <a:rPr lang="en-US" altLang="zh-CN" dirty="0"/>
              <a:t>65537</a:t>
            </a:r>
            <a:r>
              <a:rPr lang="zh-CN" altLang="en-US" dirty="0"/>
              <a:t>。）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24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-</a:t>
            </a:r>
            <a:r>
              <a:rPr kumimoji="1" lang="zh-CN" altLang="en-US" dirty="0"/>
              <a:t>计算公私钥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8" y="1624495"/>
            <a:ext cx="10620424" cy="489367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因为</a:t>
            </a:r>
            <a:r>
              <a:rPr lang="en-US" altLang="zh-CN" i="1" dirty="0"/>
              <a:t>e</a:t>
            </a:r>
            <a:r>
              <a:rPr lang="zh-CN" altLang="en-US" dirty="0"/>
              <a:t>与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互质，根据求模反元素的公式计算</a:t>
            </a:r>
            <a:r>
              <a:rPr lang="en-US" altLang="zh-CN" i="1" dirty="0"/>
              <a:t>e</a:t>
            </a:r>
            <a:r>
              <a:rPr lang="zh-CN" altLang="en-US" dirty="0"/>
              <a:t>，对于</a:t>
            </a:r>
            <a:r>
              <a:rPr lang="en-US" altLang="zh-CN" i="1" dirty="0"/>
              <a:t>e</a:t>
            </a:r>
            <a:r>
              <a:rPr lang="zh-CN" altLang="en-US" dirty="0"/>
              <a:t>的模反元素</a:t>
            </a:r>
            <a:r>
              <a:rPr lang="en-US" altLang="zh-CN" i="1" dirty="0"/>
              <a:t>d</a:t>
            </a:r>
            <a:r>
              <a:rPr lang="zh-CN" altLang="en-US" dirty="0"/>
              <a:t>有：</a:t>
            </a:r>
            <a:br>
              <a:rPr lang="zh-CN" altLang="en-US" dirty="0"/>
            </a:br>
            <a:r>
              <a:rPr lang="en-US" altLang="zh-CN" i="1" dirty="0" err="1"/>
              <a:t>ed</a:t>
            </a:r>
            <a:r>
              <a:rPr lang="zh-CN" altLang="en-US" dirty="0"/>
              <a:t>≡</a:t>
            </a:r>
            <a:r>
              <a:rPr lang="en-US" altLang="zh-CN" dirty="0"/>
              <a:t>1(</a:t>
            </a:r>
            <a:r>
              <a:rPr lang="en-US" altLang="zh-CN" dirty="0" err="1"/>
              <a:t>mod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这个式子等价于</a:t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en-US" altLang="zh-CN" i="1" dirty="0"/>
              <a:t>ed</a:t>
            </a:r>
            <a:r>
              <a:rPr lang="en-US" altLang="zh-CN" dirty="0"/>
              <a:t>-1)/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</a:t>
            </a:r>
            <a:r>
              <a:rPr lang="en-US" altLang="zh-CN" i="1" dirty="0"/>
              <a:t>k</a:t>
            </a:r>
            <a:r>
              <a:rPr lang="zh-CN" altLang="en-US" dirty="0"/>
              <a:t>（</a:t>
            </a:r>
            <a:r>
              <a:rPr lang="en-US" altLang="zh-CN" i="1" dirty="0"/>
              <a:t>k</a:t>
            </a:r>
            <a:r>
              <a:rPr lang="zh-CN" altLang="en-US" dirty="0"/>
              <a:t>为任意正整数）</a:t>
            </a:r>
            <a:br>
              <a:rPr lang="zh-CN" altLang="en-US" dirty="0"/>
            </a:br>
            <a:r>
              <a:rPr lang="zh-CN" altLang="en-US" dirty="0"/>
              <a:t>即</a:t>
            </a:r>
            <a:br>
              <a:rPr lang="zh-CN" altLang="en-US" dirty="0"/>
            </a:br>
            <a:r>
              <a:rPr lang="en-US" altLang="zh-CN" i="1" dirty="0" err="1"/>
              <a:t>ed</a:t>
            </a:r>
            <a:r>
              <a:rPr lang="en-US" altLang="zh-CN" dirty="0" err="1"/>
              <a:t>-</a:t>
            </a:r>
            <a:r>
              <a:rPr lang="en-US" altLang="zh-CN" i="1" dirty="0" err="1"/>
              <a:t>kφ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)=1</a:t>
            </a:r>
            <a:r>
              <a:rPr lang="zh-CN" altLang="en-US" dirty="0"/>
              <a:t>，代入数据得：</a:t>
            </a:r>
            <a:br>
              <a:rPr lang="zh-CN" altLang="en-US" dirty="0"/>
            </a:br>
            <a:r>
              <a:rPr lang="en-US" altLang="zh-CN" dirty="0"/>
              <a:t>17</a:t>
            </a:r>
            <a:r>
              <a:rPr lang="en-US" altLang="zh-CN" i="1" dirty="0"/>
              <a:t>d</a:t>
            </a:r>
            <a:r>
              <a:rPr lang="en-US" altLang="zh-CN" dirty="0"/>
              <a:t>-3120</a:t>
            </a:r>
            <a:r>
              <a:rPr lang="en-US" altLang="zh-CN" i="1" dirty="0"/>
              <a:t>k</a:t>
            </a:r>
            <a:r>
              <a:rPr lang="en-US" altLang="zh-CN" dirty="0"/>
              <a:t>=1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实质上就是对以上这个二元一次方程求解</a:t>
            </a:r>
            <a:br>
              <a:rPr lang="zh-CN" altLang="en-US" dirty="0"/>
            </a:br>
            <a:r>
              <a:rPr lang="zh-CN" altLang="en-US" dirty="0"/>
              <a:t>得到一组解为：</a:t>
            </a:r>
            <a:r>
              <a:rPr lang="en-US" altLang="zh-CN" dirty="0"/>
              <a:t>(</a:t>
            </a:r>
            <a:r>
              <a:rPr lang="en-US" altLang="zh-CN" i="1" dirty="0" err="1"/>
              <a:t>d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)=(2753,-15)</a:t>
            </a:r>
            <a:endParaRPr lang="zh-CN" altLang="en-US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将</a:t>
            </a:r>
            <a:r>
              <a:rPr lang="en-US" altLang="zh-CN" i="1" dirty="0"/>
              <a:t>n</a:t>
            </a:r>
            <a:r>
              <a:rPr lang="zh-CN" altLang="en-US" dirty="0"/>
              <a:t>和</a:t>
            </a:r>
            <a:r>
              <a:rPr lang="en-US" altLang="zh-CN" i="1" dirty="0"/>
              <a:t>e</a:t>
            </a:r>
            <a:r>
              <a:rPr lang="zh-CN" altLang="en-US" dirty="0"/>
              <a:t>封装成公钥，</a:t>
            </a:r>
            <a:r>
              <a:rPr lang="en-US" altLang="zh-CN" i="1" dirty="0"/>
              <a:t>n</a:t>
            </a:r>
            <a:r>
              <a:rPr lang="zh-CN" altLang="en-US" dirty="0"/>
              <a:t>和</a:t>
            </a:r>
            <a:r>
              <a:rPr lang="en-US" altLang="zh-CN" i="1" dirty="0"/>
              <a:t>d</a:t>
            </a:r>
            <a:r>
              <a:rPr lang="zh-CN" altLang="en-US" dirty="0"/>
              <a:t>封装成私钥</a:t>
            </a:r>
            <a:br>
              <a:rPr lang="zh-CN" altLang="en-US" dirty="0"/>
            </a:br>
            <a:r>
              <a:rPr lang="en-US" altLang="zh-CN" i="1" dirty="0"/>
              <a:t>n</a:t>
            </a:r>
            <a:r>
              <a:rPr lang="en-US" altLang="zh-CN" dirty="0"/>
              <a:t>=3233</a:t>
            </a:r>
            <a:r>
              <a:rPr lang="zh-CN" altLang="en-US" dirty="0"/>
              <a:t>，</a:t>
            </a:r>
            <a:r>
              <a:rPr lang="en-US" altLang="zh-CN" i="1" dirty="0"/>
              <a:t>e</a:t>
            </a:r>
            <a:r>
              <a:rPr lang="en-US" altLang="zh-CN" dirty="0"/>
              <a:t>=17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dirty="0"/>
              <a:t>=2753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所以公钥就是</a:t>
            </a:r>
            <a:r>
              <a:rPr lang="en-US" altLang="zh-CN" dirty="0"/>
              <a:t>(3233,17)</a:t>
            </a:r>
            <a:r>
              <a:rPr lang="zh-CN" altLang="en-US" dirty="0"/>
              <a:t>，私钥就是</a:t>
            </a:r>
            <a:r>
              <a:rPr lang="en-US" altLang="zh-CN" dirty="0"/>
              <a:t>(3233,2753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n</a:t>
            </a:r>
            <a:r>
              <a:rPr lang="zh-CN" altLang="en-US" dirty="0"/>
              <a:t>的长度就是密钥长度，</a:t>
            </a:r>
            <a:r>
              <a:rPr lang="en-US" altLang="zh-CN" dirty="0"/>
              <a:t>3233</a:t>
            </a:r>
            <a:r>
              <a:rPr lang="zh-CN" altLang="en-US" dirty="0"/>
              <a:t>写成二进制是</a:t>
            </a:r>
            <a:r>
              <a:rPr lang="en-US" altLang="zh-CN" dirty="0"/>
              <a:t>110010100001</a:t>
            </a:r>
            <a:endParaRPr lang="zh-CN" altLang="en-US" dirty="0"/>
          </a:p>
          <a:p>
            <a:r>
              <a:rPr lang="zh-CN" altLang="en-US" dirty="0"/>
              <a:t>一共有</a:t>
            </a:r>
            <a:r>
              <a:rPr lang="en-US" altLang="zh-CN" dirty="0"/>
              <a:t>12</a:t>
            </a:r>
            <a:r>
              <a:rPr lang="zh-CN" altLang="en-US" dirty="0"/>
              <a:t>位，所以这个密钥就是</a:t>
            </a:r>
            <a:r>
              <a:rPr lang="en-US" altLang="zh-CN" dirty="0"/>
              <a:t>12</a:t>
            </a:r>
            <a:r>
              <a:rPr lang="zh-CN" altLang="en-US" dirty="0"/>
              <a:t>位</a:t>
            </a:r>
          </a:p>
          <a:p>
            <a:r>
              <a:rPr lang="zh-CN" altLang="en-US" dirty="0"/>
              <a:t>实际应用中，</a:t>
            </a:r>
            <a:r>
              <a:rPr lang="en-US" altLang="zh-CN" dirty="0"/>
              <a:t>RSA</a:t>
            </a:r>
            <a:r>
              <a:rPr lang="zh-CN" altLang="en-US" dirty="0"/>
              <a:t>密钥一般是</a:t>
            </a:r>
            <a:r>
              <a:rPr lang="en-US" altLang="zh-CN" dirty="0"/>
              <a:t>1024</a:t>
            </a:r>
            <a:r>
              <a:rPr lang="zh-CN" altLang="en-US" dirty="0"/>
              <a:t>位，重要场合则为</a:t>
            </a:r>
            <a:r>
              <a:rPr lang="en-US" altLang="zh-CN" dirty="0"/>
              <a:t>2048</a:t>
            </a:r>
            <a:r>
              <a:rPr lang="zh-CN" altLang="en-US" dirty="0"/>
              <a:t>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64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68800"/>
            <a:ext cx="10233800" cy="19499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其中</a:t>
            </a:r>
            <a:endParaRPr lang="zh-CN" altLang="en-US" dirty="0" smtClean="0"/>
          </a:p>
          <a:p>
            <a:r>
              <a:rPr lang="mr-IN" altLang="zh-CN" i="1" dirty="0" err="1" smtClean="0"/>
              <a:t>m</a:t>
            </a:r>
            <a:r>
              <a:rPr lang="mr-IN" altLang="zh-CN" i="1" baseline="30000" dirty="0" err="1" smtClean="0"/>
              <a:t>e</a:t>
            </a:r>
            <a:r>
              <a:rPr lang="mr-IN" altLang="zh-CN" dirty="0" err="1"/>
              <a:t>≡</a:t>
            </a:r>
            <a:r>
              <a:rPr lang="mr-IN" altLang="zh-CN" i="1" dirty="0" err="1"/>
              <a:t>c</a:t>
            </a:r>
            <a:r>
              <a:rPr lang="mr-IN" altLang="zh-CN" dirty="0"/>
              <a:t>(</a:t>
            </a:r>
            <a:r>
              <a:rPr lang="mr-IN" altLang="zh-CN" dirty="0" err="1"/>
              <a:t>mod</a:t>
            </a:r>
            <a:r>
              <a:rPr lang="mr-IN" altLang="zh-CN" i="1" dirty="0" err="1"/>
              <a:t>n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式子可以推导出</a:t>
            </a:r>
            <a:endParaRPr lang="zh-CN" altLang="en-US" dirty="0"/>
          </a:p>
          <a:p>
            <a:r>
              <a:rPr lang="mr-IN" altLang="zh-CN" dirty="0" err="1"/>
              <a:t>c</a:t>
            </a:r>
            <a:r>
              <a:rPr lang="mr-IN" altLang="zh-CN" baseline="30000" dirty="0" err="1"/>
              <a:t>d</a:t>
            </a:r>
            <a:r>
              <a:rPr lang="mr-IN" altLang="zh-CN" dirty="0"/>
              <a:t> ≡ </a:t>
            </a:r>
            <a:r>
              <a:rPr lang="mr-IN" altLang="zh-CN" dirty="0" err="1"/>
              <a:t>m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n</a:t>
            </a:r>
            <a:r>
              <a:rPr lang="mr-IN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95357"/>
              </p:ext>
            </p:extLst>
          </p:nvPr>
        </p:nvGraphicFramePr>
        <p:xfrm>
          <a:off x="2032000" y="1406768"/>
          <a:ext cx="8128000" cy="272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39377">
                <a:tc>
                  <a:txBody>
                    <a:bodyPr/>
                    <a:lstStyle/>
                    <a:p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密钥组成与加解密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公式</a:t>
                      </a:r>
                      <a:endParaRPr lang="zh-CN" altLang="en-US" dirty="0"/>
                    </a:p>
                  </a:txBody>
                  <a:tcPr/>
                </a:tc>
              </a:tr>
              <a:tr h="81105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公钥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：质数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和质数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的乘积（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必须保密）</a:t>
                      </a:r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-1)×(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互质</a:t>
                      </a:r>
                      <a:endParaRPr lang="zh-CN" altLang="en-US" dirty="0"/>
                    </a:p>
                  </a:txBody>
                  <a:tcPr/>
                </a:tc>
              </a:tr>
              <a:tr h="567735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私钥</a:t>
                      </a:r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mr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：同公钥</a:t>
                      </a:r>
                      <a:r>
                        <a:rPr lang="mr-IN" altLang="zh-CN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mr-IN" altLang="zh-CN" dirty="0" smtClean="0"/>
                        <a:t/>
                      </a:r>
                      <a:br>
                        <a:rPr lang="mr-IN" altLang="zh-CN" dirty="0" smtClean="0"/>
                      </a:br>
                      <a:r>
                        <a:rPr lang="mr-IN" altLang="zh-CN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mr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mr-IN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mr-IN" altLang="zh-CN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mr-IN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mr-IN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mr-IN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-1)(</a:t>
                      </a:r>
                      <a:r>
                        <a:rPr lang="mr-IN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mr-IN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-1))</a:t>
                      </a:r>
                      <a:endParaRPr lang="zh-CN" altLang="en-US" dirty="0"/>
                    </a:p>
                  </a:txBody>
                  <a:tcPr/>
                </a:tc>
              </a:tr>
              <a:tr h="32442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1800" b="0" i="1" kern="1200" baseline="30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2442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b="0" i="1" kern="1200" baseline="30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</a:t>
                      </a:r>
                      <a:r>
                        <a:rPr lang="en-US" altLang="zh-CN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4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.RSA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推导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445846"/>
            <a:ext cx="10233800" cy="5244123"/>
          </a:xfrm>
        </p:spPr>
        <p:txBody>
          <a:bodyPr>
            <a:normAutofit fontScale="77500" lnSpcReduction="20000"/>
          </a:bodyPr>
          <a:lstStyle/>
          <a:p>
            <a:r>
              <a:rPr lang="mr-IN" altLang="zh-CN" dirty="0" err="1"/>
              <a:t>c</a:t>
            </a:r>
            <a:r>
              <a:rPr lang="mr-IN" altLang="zh-CN" baseline="30000" dirty="0" err="1"/>
              <a:t>d</a:t>
            </a:r>
            <a:r>
              <a:rPr lang="mr-IN" altLang="zh-CN" dirty="0"/>
              <a:t> ≡ </a:t>
            </a:r>
            <a:r>
              <a:rPr lang="mr-IN" altLang="zh-CN" dirty="0" err="1"/>
              <a:t>m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 smtClean="0"/>
              <a:t>n</a:t>
            </a:r>
            <a:r>
              <a:rPr lang="mr-IN" altLang="zh-CN" dirty="0" smtClean="0"/>
              <a:t>)</a:t>
            </a:r>
            <a:r>
              <a:rPr lang="zh-CN" altLang="en-US" dirty="0" smtClean="0"/>
              <a:t>推导：</a:t>
            </a:r>
            <a:endParaRPr kumimoji="1" lang="zh-CN" altLang="en-US" dirty="0" smtClean="0"/>
          </a:p>
          <a:p>
            <a:r>
              <a:rPr kumimoji="1" lang="zh-CN" altLang="en-US" dirty="0" smtClean="0"/>
              <a:t>已知：</a:t>
            </a:r>
            <a:r>
              <a:rPr lang="zh-CN" altLang="mr-IN" dirty="0"/>
              <a:t>ｍ</a:t>
            </a:r>
            <a:r>
              <a:rPr lang="mr-IN" altLang="zh-CN" baseline="30000" dirty="0" err="1"/>
              <a:t>e</a:t>
            </a:r>
            <a:r>
              <a:rPr lang="mr-IN" altLang="zh-CN" dirty="0"/>
              <a:t> ≡ </a:t>
            </a:r>
            <a:r>
              <a:rPr lang="mr-IN" altLang="zh-CN" dirty="0" err="1"/>
              <a:t>c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n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写</a:t>
            </a:r>
            <a:r>
              <a:rPr lang="zh-CN" altLang="en-US" dirty="0"/>
              <a:t>成下面的</a:t>
            </a:r>
            <a:r>
              <a:rPr lang="zh-CN" altLang="en-US" dirty="0" smtClean="0"/>
              <a:t>形式</a:t>
            </a:r>
          </a:p>
          <a:p>
            <a:r>
              <a:rPr lang="mr-IN" altLang="zh-CN" dirty="0" err="1"/>
              <a:t>c</a:t>
            </a:r>
            <a:r>
              <a:rPr lang="mr-IN" altLang="zh-CN" dirty="0"/>
              <a:t> = </a:t>
            </a:r>
            <a:r>
              <a:rPr lang="mr-IN" altLang="zh-CN" dirty="0" err="1"/>
              <a:t>m</a:t>
            </a:r>
            <a:r>
              <a:rPr lang="mr-IN" altLang="zh-CN" baseline="30000" dirty="0" err="1"/>
              <a:t>e</a:t>
            </a:r>
            <a:r>
              <a:rPr lang="mr-IN" altLang="zh-CN" dirty="0"/>
              <a:t> - </a:t>
            </a:r>
            <a:r>
              <a:rPr lang="mr-IN" altLang="zh-CN" dirty="0" err="1" smtClean="0"/>
              <a:t>kn</a:t>
            </a:r>
            <a:endParaRPr lang="zh-CN" altLang="en-US" dirty="0" smtClean="0"/>
          </a:p>
          <a:p>
            <a:r>
              <a:rPr lang="en-US" altLang="zh-CN" dirty="0"/>
              <a:t>c</a:t>
            </a:r>
            <a:r>
              <a:rPr lang="zh-CN" altLang="en-US" dirty="0"/>
              <a:t>代入要我们要证明的那个解密规则</a:t>
            </a:r>
            <a:endParaRPr lang="zh-CN" altLang="en-US" dirty="0" smtClean="0"/>
          </a:p>
          <a:p>
            <a:r>
              <a:rPr lang="mr-IN" altLang="zh-CN" dirty="0"/>
              <a:t>(</a:t>
            </a:r>
            <a:r>
              <a:rPr lang="mr-IN" altLang="zh-CN" dirty="0" err="1"/>
              <a:t>m</a:t>
            </a:r>
            <a:r>
              <a:rPr lang="mr-IN" altLang="zh-CN" baseline="30000" dirty="0" err="1"/>
              <a:t>e</a:t>
            </a:r>
            <a:r>
              <a:rPr lang="mr-IN" altLang="zh-CN" dirty="0"/>
              <a:t> - </a:t>
            </a:r>
            <a:r>
              <a:rPr lang="mr-IN" altLang="zh-CN" dirty="0" err="1"/>
              <a:t>kn</a:t>
            </a:r>
            <a:r>
              <a:rPr lang="mr-IN" altLang="zh-CN" dirty="0"/>
              <a:t>)</a:t>
            </a:r>
            <a:r>
              <a:rPr lang="mr-IN" altLang="zh-CN" baseline="30000" dirty="0" err="1"/>
              <a:t>d</a:t>
            </a:r>
            <a:r>
              <a:rPr lang="mr-IN" altLang="zh-CN" dirty="0"/>
              <a:t> ≡ </a:t>
            </a:r>
            <a:r>
              <a:rPr lang="mr-IN" altLang="zh-CN" dirty="0" err="1"/>
              <a:t>m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n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等同于求证</a:t>
            </a:r>
            <a:endParaRPr lang="zh-CN" altLang="en-US" dirty="0" smtClean="0"/>
          </a:p>
          <a:p>
            <a:r>
              <a:rPr lang="mr-IN" altLang="zh-CN" dirty="0" err="1"/>
              <a:t>m</a:t>
            </a:r>
            <a:r>
              <a:rPr lang="mr-IN" altLang="zh-CN" baseline="30000" dirty="0" err="1"/>
              <a:t>ed</a:t>
            </a:r>
            <a:r>
              <a:rPr lang="mr-IN" altLang="zh-CN" dirty="0"/>
              <a:t> ≡ </a:t>
            </a:r>
            <a:r>
              <a:rPr lang="mr-IN" altLang="zh-CN" dirty="0" err="1"/>
              <a:t>m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n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 smtClean="0"/>
              <a:t>模反元素</a:t>
            </a:r>
            <a:endParaRPr lang="zh-CN" altLang="en-US" dirty="0" smtClean="0"/>
          </a:p>
          <a:p>
            <a:r>
              <a:rPr lang="mr-IN" altLang="zh-CN" dirty="0" err="1"/>
              <a:t>ed</a:t>
            </a:r>
            <a:r>
              <a:rPr lang="mr-IN" altLang="zh-CN" dirty="0"/>
              <a:t> ≡ 1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φ</a:t>
            </a:r>
            <a:r>
              <a:rPr lang="mr-IN" altLang="zh-CN" dirty="0"/>
              <a:t>(</a:t>
            </a:r>
            <a:r>
              <a:rPr lang="mr-IN" altLang="zh-CN" dirty="0" err="1"/>
              <a:t>n</a:t>
            </a:r>
            <a:r>
              <a:rPr lang="mr-IN" altLang="zh-CN" dirty="0" smtClean="0"/>
              <a:t>))</a:t>
            </a:r>
            <a:endParaRPr lang="zh-CN" altLang="en-US" dirty="0" smtClean="0"/>
          </a:p>
          <a:p>
            <a:r>
              <a:rPr lang="zh-CN" altLang="en-US" dirty="0" smtClean="0"/>
              <a:t>所以</a:t>
            </a:r>
          </a:p>
          <a:p>
            <a:r>
              <a:rPr lang="mr-IN" altLang="zh-CN" dirty="0" err="1"/>
              <a:t>ed</a:t>
            </a:r>
            <a:r>
              <a:rPr lang="mr-IN" altLang="zh-CN" dirty="0"/>
              <a:t> = </a:t>
            </a:r>
            <a:r>
              <a:rPr lang="mr-IN" altLang="zh-CN" dirty="0" err="1"/>
              <a:t>hφ</a:t>
            </a:r>
            <a:r>
              <a:rPr lang="mr-IN" altLang="zh-CN" dirty="0"/>
              <a:t>(</a:t>
            </a:r>
            <a:r>
              <a:rPr lang="mr-IN" altLang="zh-CN" dirty="0" err="1"/>
              <a:t>n</a:t>
            </a:r>
            <a:r>
              <a:rPr lang="mr-IN" altLang="zh-CN" dirty="0"/>
              <a:t>)+</a:t>
            </a:r>
            <a:r>
              <a:rPr lang="mr-IN" altLang="zh-CN" dirty="0" smtClean="0"/>
              <a:t>1</a:t>
            </a:r>
            <a:endParaRPr lang="zh-CN" altLang="en-US" dirty="0" smtClean="0"/>
          </a:p>
          <a:p>
            <a:r>
              <a:rPr lang="zh-CN" altLang="en-US" dirty="0"/>
              <a:t>将</a:t>
            </a:r>
            <a:r>
              <a:rPr lang="en-US" altLang="zh-CN" dirty="0" err="1"/>
              <a:t>ed</a:t>
            </a:r>
            <a:r>
              <a:rPr lang="zh-CN" altLang="en-US" dirty="0" smtClean="0"/>
              <a:t>代入</a:t>
            </a:r>
          </a:p>
          <a:p>
            <a:r>
              <a:rPr lang="mr-IN" altLang="zh-CN" dirty="0" err="1"/>
              <a:t>m</a:t>
            </a:r>
            <a:r>
              <a:rPr lang="mr-IN" altLang="zh-CN" baseline="30000" dirty="0" err="1"/>
              <a:t>hφ</a:t>
            </a:r>
            <a:r>
              <a:rPr lang="mr-IN" altLang="zh-CN" baseline="30000" dirty="0"/>
              <a:t>(</a:t>
            </a:r>
            <a:r>
              <a:rPr lang="mr-IN" altLang="zh-CN" baseline="30000" dirty="0" err="1"/>
              <a:t>n</a:t>
            </a:r>
            <a:r>
              <a:rPr lang="mr-IN" altLang="zh-CN" baseline="30000" dirty="0"/>
              <a:t>)+1</a:t>
            </a:r>
            <a:r>
              <a:rPr lang="mr-IN" altLang="zh-CN" dirty="0"/>
              <a:t> ≡ </a:t>
            </a:r>
            <a:r>
              <a:rPr lang="mr-IN" altLang="zh-CN" dirty="0" err="1"/>
              <a:t>m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n</a:t>
            </a:r>
            <a:r>
              <a:rPr lang="mr-IN" altLang="zh-CN" dirty="0"/>
              <a:t>)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518031" y="226646"/>
            <a:ext cx="4196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m</a:t>
            </a:r>
            <a:r>
              <a:rPr lang="zh-CN" altLang="en-US" b="1" dirty="0"/>
              <a:t>与</a:t>
            </a:r>
            <a:r>
              <a:rPr lang="en-US" altLang="zh-CN" b="1" dirty="0"/>
              <a:t>n</a:t>
            </a:r>
            <a:r>
              <a:rPr lang="zh-CN" altLang="en-US" b="1" dirty="0"/>
              <a:t>互质</a:t>
            </a:r>
            <a:r>
              <a:rPr lang="zh-CN" altLang="en-US" b="1" dirty="0" smtClean="0"/>
              <a:t>。</a:t>
            </a:r>
          </a:p>
          <a:p>
            <a:r>
              <a:rPr lang="zh-CN" altLang="en-US" dirty="0"/>
              <a:t>根据欧拉</a:t>
            </a:r>
            <a:r>
              <a:rPr lang="zh-CN" altLang="en-US" dirty="0" smtClean="0"/>
              <a:t>定理</a:t>
            </a:r>
          </a:p>
          <a:p>
            <a:r>
              <a:rPr lang="mr-IN" altLang="zh-CN" dirty="0" err="1"/>
              <a:t>m</a:t>
            </a:r>
            <a:r>
              <a:rPr lang="mr-IN" altLang="zh-CN" baseline="30000" dirty="0" err="1"/>
              <a:t>φ</a:t>
            </a:r>
            <a:r>
              <a:rPr lang="mr-IN" altLang="zh-CN" baseline="30000" dirty="0"/>
              <a:t>(</a:t>
            </a:r>
            <a:r>
              <a:rPr lang="mr-IN" altLang="zh-CN" baseline="30000" dirty="0" err="1"/>
              <a:t>n</a:t>
            </a:r>
            <a:r>
              <a:rPr lang="mr-IN" altLang="zh-CN" baseline="30000" dirty="0"/>
              <a:t>)</a:t>
            </a:r>
            <a:r>
              <a:rPr lang="mr-IN" altLang="zh-CN" dirty="0"/>
              <a:t> ≡ 1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n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kumimoji="1" lang="zh-CN" altLang="en-US" dirty="0" smtClean="0"/>
              <a:t>得到</a:t>
            </a:r>
          </a:p>
          <a:p>
            <a:r>
              <a:rPr lang="mr-IN" altLang="zh-CN" dirty="0" smtClean="0"/>
              <a:t>(</a:t>
            </a:r>
            <a:r>
              <a:rPr lang="mr-IN" altLang="zh-CN" dirty="0" err="1"/>
              <a:t>m</a:t>
            </a:r>
            <a:r>
              <a:rPr lang="mr-IN" altLang="zh-CN" baseline="30000" dirty="0" err="1"/>
              <a:t>φ</a:t>
            </a:r>
            <a:r>
              <a:rPr lang="mr-IN" altLang="zh-CN" baseline="30000" dirty="0"/>
              <a:t>(</a:t>
            </a:r>
            <a:r>
              <a:rPr lang="mr-IN" altLang="zh-CN" baseline="30000" dirty="0" err="1"/>
              <a:t>n</a:t>
            </a:r>
            <a:r>
              <a:rPr lang="mr-IN" altLang="zh-CN" baseline="30000" dirty="0"/>
              <a:t>)</a:t>
            </a:r>
            <a:r>
              <a:rPr lang="mr-IN" altLang="zh-CN" dirty="0"/>
              <a:t>)</a:t>
            </a:r>
            <a:r>
              <a:rPr lang="mr-IN" altLang="zh-CN" baseline="30000" dirty="0" err="1"/>
              <a:t>h</a:t>
            </a:r>
            <a:r>
              <a:rPr lang="mr-IN" altLang="zh-CN" dirty="0"/>
              <a:t> × </a:t>
            </a:r>
            <a:r>
              <a:rPr lang="mr-IN" altLang="zh-CN" dirty="0" err="1"/>
              <a:t>m</a:t>
            </a:r>
            <a:r>
              <a:rPr lang="mr-IN" altLang="zh-CN" dirty="0"/>
              <a:t> ≡ </a:t>
            </a:r>
            <a:r>
              <a:rPr lang="mr-IN" altLang="zh-CN" dirty="0" err="1"/>
              <a:t>m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n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kumimoji="1" lang="zh-CN" altLang="en-US" dirty="0" smtClean="0"/>
              <a:t>证明完毕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18031" y="2119451"/>
            <a:ext cx="538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/>
              <a:t>m</a:t>
            </a:r>
            <a:r>
              <a:rPr lang="zh-CN" altLang="en-US" b="1" dirty="0"/>
              <a:t>与</a:t>
            </a:r>
            <a:r>
              <a:rPr lang="en-US" altLang="zh-CN" b="1" dirty="0"/>
              <a:t>n</a:t>
            </a:r>
            <a:r>
              <a:rPr lang="zh-CN" altLang="en-US" b="1" dirty="0"/>
              <a:t>不是互质</a:t>
            </a:r>
            <a:r>
              <a:rPr lang="zh-CN" altLang="en-US" b="1" dirty="0" smtClean="0"/>
              <a:t>关系</a:t>
            </a:r>
          </a:p>
          <a:p>
            <a:r>
              <a:rPr lang="zh-CN" altLang="en-US" dirty="0"/>
              <a:t>由于</a:t>
            </a:r>
            <a:r>
              <a:rPr lang="en-US" altLang="zh-CN" dirty="0"/>
              <a:t>n</a:t>
            </a:r>
            <a:r>
              <a:rPr lang="zh-CN" altLang="en-US" dirty="0"/>
              <a:t>等于质数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的乘积，所以</a:t>
            </a:r>
            <a:r>
              <a:rPr lang="en-US" altLang="zh-CN" dirty="0"/>
              <a:t>m</a:t>
            </a:r>
            <a:r>
              <a:rPr lang="zh-CN" altLang="en-US" dirty="0"/>
              <a:t>必然等于</a:t>
            </a:r>
            <a:r>
              <a:rPr lang="en-US" altLang="zh-CN" dirty="0" err="1"/>
              <a:t>kp</a:t>
            </a:r>
            <a:r>
              <a:rPr lang="zh-CN" altLang="en-US" dirty="0"/>
              <a:t>或</a:t>
            </a:r>
            <a:r>
              <a:rPr lang="en-US" altLang="zh-CN" dirty="0" err="1" smtClean="0"/>
              <a:t>kq</a:t>
            </a:r>
            <a:endParaRPr lang="zh-CN" altLang="en-US" dirty="0" smtClean="0"/>
          </a:p>
          <a:p>
            <a:r>
              <a:rPr lang="zh-CN" altLang="en-US" dirty="0"/>
              <a:t>以 </a:t>
            </a:r>
            <a:r>
              <a:rPr lang="en-US" altLang="zh-CN" dirty="0"/>
              <a:t>m = </a:t>
            </a:r>
            <a:r>
              <a:rPr lang="en-US" altLang="zh-CN" dirty="0" err="1"/>
              <a:t>kp</a:t>
            </a:r>
            <a:r>
              <a:rPr lang="zh-CN" altLang="en-US" dirty="0"/>
              <a:t>为例，考虑到这时</a:t>
            </a:r>
            <a:r>
              <a:rPr lang="en-US" altLang="zh-CN" dirty="0"/>
              <a:t>k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必然互质，则根据欧拉定理，下面的式子成立</a:t>
            </a:r>
            <a:r>
              <a:rPr lang="zh-CN" altLang="en-US" dirty="0" smtClean="0"/>
              <a:t>：</a:t>
            </a:r>
          </a:p>
          <a:p>
            <a:r>
              <a:rPr lang="mr-IN" altLang="zh-CN" dirty="0"/>
              <a:t>(</a:t>
            </a:r>
            <a:r>
              <a:rPr lang="mr-IN" altLang="zh-CN" dirty="0" err="1"/>
              <a:t>kp</a:t>
            </a:r>
            <a:r>
              <a:rPr lang="mr-IN" altLang="zh-CN" dirty="0"/>
              <a:t>)</a:t>
            </a:r>
            <a:r>
              <a:rPr lang="mr-IN" altLang="zh-CN" baseline="30000" dirty="0"/>
              <a:t>q-1</a:t>
            </a:r>
            <a:r>
              <a:rPr lang="mr-IN" altLang="zh-CN" dirty="0"/>
              <a:t> ≡ 1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q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进一步得到</a:t>
            </a:r>
            <a:endParaRPr lang="zh-CN" altLang="en-US" dirty="0" smtClean="0"/>
          </a:p>
          <a:p>
            <a:r>
              <a:rPr lang="mr-IN" altLang="zh-CN" dirty="0"/>
              <a:t>[(</a:t>
            </a:r>
            <a:r>
              <a:rPr lang="mr-IN" altLang="zh-CN" dirty="0" err="1"/>
              <a:t>kp</a:t>
            </a:r>
            <a:r>
              <a:rPr lang="mr-IN" altLang="zh-CN" dirty="0"/>
              <a:t>)</a:t>
            </a:r>
            <a:r>
              <a:rPr lang="mr-IN" altLang="zh-CN" baseline="30000" dirty="0"/>
              <a:t>q-1</a:t>
            </a:r>
            <a:r>
              <a:rPr lang="mr-IN" altLang="zh-CN" dirty="0"/>
              <a:t>]</a:t>
            </a:r>
            <a:r>
              <a:rPr lang="mr-IN" altLang="zh-CN" baseline="30000" dirty="0" err="1"/>
              <a:t>h</a:t>
            </a:r>
            <a:r>
              <a:rPr lang="mr-IN" altLang="zh-CN" baseline="30000" dirty="0"/>
              <a:t>(p-1)</a:t>
            </a:r>
            <a:r>
              <a:rPr lang="mr-IN" altLang="zh-CN" dirty="0"/>
              <a:t> × </a:t>
            </a:r>
            <a:r>
              <a:rPr lang="mr-IN" altLang="zh-CN" dirty="0" err="1"/>
              <a:t>kp</a:t>
            </a:r>
            <a:r>
              <a:rPr lang="mr-IN" altLang="zh-CN" dirty="0"/>
              <a:t> ≡ </a:t>
            </a:r>
            <a:r>
              <a:rPr lang="mr-IN" altLang="zh-CN" dirty="0" err="1"/>
              <a:t>kp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q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即</a:t>
            </a:r>
          </a:p>
          <a:p>
            <a:r>
              <a:rPr lang="mr-IN" altLang="zh-CN" dirty="0" smtClean="0"/>
              <a:t>(</a:t>
            </a:r>
            <a:r>
              <a:rPr lang="mr-IN" altLang="zh-CN" dirty="0" err="1"/>
              <a:t>kp</a:t>
            </a:r>
            <a:r>
              <a:rPr lang="mr-IN" altLang="zh-CN" dirty="0"/>
              <a:t>)</a:t>
            </a:r>
            <a:r>
              <a:rPr lang="mr-IN" altLang="zh-CN" baseline="30000" dirty="0" err="1"/>
              <a:t>ed</a:t>
            </a:r>
            <a:r>
              <a:rPr lang="mr-IN" altLang="zh-CN" dirty="0"/>
              <a:t> ≡ </a:t>
            </a:r>
            <a:r>
              <a:rPr lang="mr-IN" altLang="zh-CN" dirty="0" err="1"/>
              <a:t>kp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q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将它改写成下面的</a:t>
            </a:r>
            <a:r>
              <a:rPr lang="zh-CN" altLang="en-US" dirty="0" smtClean="0"/>
              <a:t>等式</a:t>
            </a:r>
          </a:p>
          <a:p>
            <a:r>
              <a:rPr lang="mr-IN" altLang="zh-CN" dirty="0"/>
              <a:t>(</a:t>
            </a:r>
            <a:r>
              <a:rPr lang="mr-IN" altLang="zh-CN" dirty="0" err="1"/>
              <a:t>kp</a:t>
            </a:r>
            <a:r>
              <a:rPr lang="mr-IN" altLang="zh-CN" dirty="0"/>
              <a:t>)</a:t>
            </a:r>
            <a:r>
              <a:rPr lang="mr-IN" altLang="zh-CN" baseline="30000" dirty="0" err="1"/>
              <a:t>ed</a:t>
            </a:r>
            <a:r>
              <a:rPr lang="mr-IN" altLang="zh-CN" dirty="0"/>
              <a:t> = </a:t>
            </a:r>
            <a:r>
              <a:rPr lang="mr-IN" altLang="zh-CN" dirty="0" err="1"/>
              <a:t>tq</a:t>
            </a:r>
            <a:r>
              <a:rPr lang="mr-IN" altLang="zh-CN" dirty="0"/>
              <a:t> + </a:t>
            </a:r>
            <a:r>
              <a:rPr lang="mr-IN" altLang="zh-CN" dirty="0" err="1" smtClean="0"/>
              <a:t>kp</a:t>
            </a:r>
            <a:endParaRPr lang="zh-CN" altLang="en-US" dirty="0" smtClean="0"/>
          </a:p>
          <a:p>
            <a:r>
              <a:rPr lang="zh-CN" altLang="en-US" dirty="0"/>
              <a:t>这时</a:t>
            </a:r>
            <a:r>
              <a:rPr lang="en-US" altLang="zh-CN" dirty="0"/>
              <a:t>t</a:t>
            </a:r>
            <a:r>
              <a:rPr lang="zh-CN" altLang="en-US" dirty="0"/>
              <a:t>必然能被</a:t>
            </a:r>
            <a:r>
              <a:rPr lang="en-US" altLang="zh-CN" dirty="0"/>
              <a:t>p</a:t>
            </a:r>
            <a:r>
              <a:rPr lang="zh-CN" altLang="en-US" dirty="0"/>
              <a:t>整除，即 </a:t>
            </a:r>
            <a:r>
              <a:rPr lang="en-US" altLang="zh-CN" dirty="0" smtClean="0"/>
              <a:t>t=</a:t>
            </a:r>
            <a:r>
              <a:rPr lang="en-US" altLang="zh-CN" dirty="0" err="1" smtClean="0"/>
              <a:t>t‘p</a:t>
            </a:r>
            <a:endParaRPr lang="zh-CN" altLang="en-US" dirty="0" smtClean="0"/>
          </a:p>
          <a:p>
            <a:r>
              <a:rPr lang="mr-IN" altLang="zh-CN" dirty="0"/>
              <a:t>(</a:t>
            </a:r>
            <a:r>
              <a:rPr lang="mr-IN" altLang="zh-CN" dirty="0" err="1"/>
              <a:t>kp</a:t>
            </a:r>
            <a:r>
              <a:rPr lang="mr-IN" altLang="zh-CN" dirty="0"/>
              <a:t>)</a:t>
            </a:r>
            <a:r>
              <a:rPr lang="mr-IN" altLang="zh-CN" baseline="30000" dirty="0" err="1"/>
              <a:t>ed</a:t>
            </a:r>
            <a:r>
              <a:rPr lang="mr-IN" altLang="zh-CN" dirty="0"/>
              <a:t> = </a:t>
            </a:r>
            <a:r>
              <a:rPr lang="mr-IN" altLang="zh-CN" dirty="0" err="1" smtClean="0"/>
              <a:t>t‘pq</a:t>
            </a:r>
            <a:r>
              <a:rPr lang="mr-IN" altLang="zh-CN" dirty="0" smtClean="0"/>
              <a:t> </a:t>
            </a:r>
            <a:r>
              <a:rPr lang="mr-IN" altLang="zh-CN" dirty="0"/>
              <a:t>+ </a:t>
            </a:r>
            <a:r>
              <a:rPr lang="mr-IN" altLang="zh-CN" dirty="0" err="1" smtClean="0"/>
              <a:t>kp</a:t>
            </a:r>
            <a:endParaRPr lang="zh-CN" altLang="en-US" dirty="0" smtClean="0"/>
          </a:p>
          <a:p>
            <a:r>
              <a:rPr lang="zh-CN" altLang="en-US" dirty="0"/>
              <a:t>因为 </a:t>
            </a:r>
            <a:r>
              <a:rPr lang="en-US" altLang="zh-CN" dirty="0"/>
              <a:t>m=</a:t>
            </a:r>
            <a:r>
              <a:rPr lang="en-US" altLang="zh-CN" dirty="0" err="1"/>
              <a:t>kp</a:t>
            </a:r>
            <a:r>
              <a:rPr lang="zh-CN" altLang="en-US" dirty="0"/>
              <a:t>，</a:t>
            </a:r>
            <a:r>
              <a:rPr lang="en-US" altLang="zh-CN" dirty="0"/>
              <a:t>n=</a:t>
            </a:r>
            <a:r>
              <a:rPr lang="en-US" altLang="zh-CN" dirty="0" err="1"/>
              <a:t>pq</a:t>
            </a:r>
            <a:r>
              <a:rPr lang="zh-CN" altLang="en-US" dirty="0"/>
              <a:t>，</a:t>
            </a:r>
            <a:r>
              <a:rPr lang="zh-CN" altLang="en-US" dirty="0" smtClean="0"/>
              <a:t>所以</a:t>
            </a:r>
          </a:p>
          <a:p>
            <a:r>
              <a:rPr lang="zh-CN" altLang="mr-IN" dirty="0"/>
              <a:t>　</a:t>
            </a:r>
            <a:r>
              <a:rPr lang="mr-IN" altLang="zh-CN" dirty="0" err="1"/>
              <a:t>m</a:t>
            </a:r>
            <a:r>
              <a:rPr lang="mr-IN" altLang="zh-CN" baseline="30000" dirty="0" err="1"/>
              <a:t>ed</a:t>
            </a:r>
            <a:r>
              <a:rPr lang="mr-IN" altLang="zh-CN" dirty="0"/>
              <a:t> ≡ </a:t>
            </a:r>
            <a:r>
              <a:rPr lang="mr-IN" altLang="zh-CN" dirty="0" err="1"/>
              <a:t>m</a:t>
            </a:r>
            <a:r>
              <a:rPr lang="mr-IN" altLang="zh-CN" dirty="0"/>
              <a:t> (</a:t>
            </a:r>
            <a:r>
              <a:rPr lang="mr-IN" altLang="zh-CN" dirty="0" err="1"/>
              <a:t>mod</a:t>
            </a:r>
            <a:r>
              <a:rPr lang="mr-IN" altLang="zh-CN" dirty="0"/>
              <a:t> </a:t>
            </a:r>
            <a:r>
              <a:rPr lang="mr-IN" altLang="zh-CN" dirty="0" err="1"/>
              <a:t>n</a:t>
            </a:r>
            <a:r>
              <a:rPr lang="mr-IN" altLang="zh-CN" dirty="0" smtClean="0"/>
              <a:t>)</a:t>
            </a:r>
            <a:endParaRPr lang="zh-CN" altLang="en-US" dirty="0" smtClean="0"/>
          </a:p>
          <a:p>
            <a:r>
              <a:rPr kumimoji="1" lang="zh-CN" altLang="en-US" dirty="0" smtClean="0"/>
              <a:t>证明完毕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78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.RSA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安全性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随机质数</a:t>
            </a:r>
            <a:r>
              <a:rPr lang="en-US" altLang="zh-CN" i="1" dirty="0" smtClean="0"/>
              <a:t>p</a:t>
            </a:r>
            <a:r>
              <a:rPr lang="zh-CN" altLang="en-US" i="1" dirty="0" smtClean="0"/>
              <a:t>	</a:t>
            </a:r>
            <a:r>
              <a:rPr lang="en-US" altLang="zh-CN" dirty="0"/>
              <a:t> </a:t>
            </a:r>
            <a:r>
              <a:rPr lang="zh-CN" altLang="en-US" dirty="0" smtClean="0"/>
              <a:t>	</a:t>
            </a:r>
            <a:r>
              <a:rPr lang="en-US" altLang="zh-CN" dirty="0" smtClean="0"/>
              <a:t>61</a:t>
            </a:r>
            <a:endParaRPr lang="zh-CN" altLang="en-US" dirty="0" smtClean="0"/>
          </a:p>
          <a:p>
            <a:r>
              <a:rPr lang="zh-CN" altLang="en-US" dirty="0" smtClean="0"/>
              <a:t>随机质数</a:t>
            </a:r>
            <a:r>
              <a:rPr lang="en-US" altLang="zh-CN" i="1" dirty="0" smtClean="0"/>
              <a:t>q</a:t>
            </a:r>
            <a:r>
              <a:rPr lang="zh-CN" altLang="en-US" i="1" dirty="0" smtClean="0"/>
              <a:t>			</a:t>
            </a:r>
            <a:r>
              <a:rPr lang="en-US" altLang="zh-CN" i="1" dirty="0" smtClean="0"/>
              <a:t>53</a:t>
            </a:r>
            <a:endParaRPr lang="zh-CN" altLang="en-US" i="1" dirty="0" smtClean="0"/>
          </a:p>
          <a:p>
            <a:r>
              <a:rPr lang="en-US" altLang="zh-CN" i="1" dirty="0" smtClean="0"/>
              <a:t>n</a:t>
            </a:r>
            <a:r>
              <a:rPr lang="en-US" altLang="zh-CN" dirty="0" smtClean="0"/>
              <a:t>=</a:t>
            </a:r>
            <a:r>
              <a:rPr lang="en-US" altLang="zh-CN" i="1" dirty="0" err="1" smtClean="0"/>
              <a:t>p</a:t>
            </a:r>
            <a:r>
              <a:rPr lang="en-US" altLang="zh-CN" dirty="0" err="1" smtClean="0"/>
              <a:t>×</a:t>
            </a:r>
            <a:r>
              <a:rPr lang="en-US" altLang="zh-CN" i="1" dirty="0" err="1" smtClean="0"/>
              <a:t>q</a:t>
            </a:r>
            <a:r>
              <a:rPr lang="zh-CN" altLang="en-US" i="1" dirty="0" smtClean="0"/>
              <a:t>			</a:t>
            </a:r>
            <a:r>
              <a:rPr lang="en-US" altLang="zh-CN" dirty="0" smtClean="0"/>
              <a:t>3233</a:t>
            </a:r>
            <a:endParaRPr lang="zh-CN" altLang="en-US" dirty="0" smtClean="0"/>
          </a:p>
          <a:p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)=(</a:t>
            </a:r>
            <a:r>
              <a:rPr lang="en-US" altLang="zh-CN" i="1" dirty="0"/>
              <a:t>p</a:t>
            </a:r>
            <a:r>
              <a:rPr lang="en-US" altLang="zh-CN" dirty="0"/>
              <a:t>-1)(</a:t>
            </a:r>
            <a:r>
              <a:rPr lang="en-US" altLang="zh-CN" i="1" dirty="0"/>
              <a:t>q</a:t>
            </a:r>
            <a:r>
              <a:rPr lang="en-US" altLang="zh-CN" dirty="0"/>
              <a:t>-1</a:t>
            </a:r>
            <a:r>
              <a:rPr lang="en-US" altLang="zh-CN" dirty="0" smtClean="0"/>
              <a:t>)</a:t>
            </a:r>
            <a:r>
              <a:rPr lang="zh-CN" altLang="en-US" dirty="0" smtClean="0"/>
              <a:t> 		</a:t>
            </a:r>
            <a:r>
              <a:rPr lang="en-US" altLang="zh-CN" dirty="0" smtClean="0"/>
              <a:t>3120</a:t>
            </a:r>
            <a:endParaRPr lang="zh-CN" altLang="en-US" dirty="0" smtClean="0"/>
          </a:p>
          <a:p>
            <a:r>
              <a:rPr lang="zh-CN" altLang="en-US" i="1" dirty="0" smtClean="0"/>
              <a:t>随机</a:t>
            </a:r>
            <a:r>
              <a:rPr lang="en-US" altLang="zh-CN" i="1" dirty="0" smtClean="0"/>
              <a:t>e</a:t>
            </a:r>
            <a:r>
              <a:rPr lang="zh-CN" altLang="en-US" dirty="0"/>
              <a:t>与</a:t>
            </a:r>
            <a:r>
              <a:rPr lang="en-US" altLang="zh-CN" i="1" dirty="0" err="1" smtClean="0"/>
              <a:t>φ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互质	</a:t>
            </a:r>
            <a:r>
              <a:rPr lang="en-US" altLang="zh-CN" dirty="0" smtClean="0"/>
              <a:t>17</a:t>
            </a:r>
            <a:endParaRPr lang="zh-CN" altLang="en-US" dirty="0" smtClean="0"/>
          </a:p>
          <a:p>
            <a:r>
              <a:rPr lang="en-US" altLang="zh-CN" i="1" dirty="0"/>
              <a:t>e</a:t>
            </a:r>
            <a:r>
              <a:rPr lang="zh-CN" altLang="en-US" dirty="0"/>
              <a:t>的模反元素</a:t>
            </a:r>
            <a:r>
              <a:rPr lang="en-US" altLang="zh-CN" i="1" dirty="0" smtClean="0"/>
              <a:t>d</a:t>
            </a:r>
            <a:r>
              <a:rPr lang="zh-CN" altLang="en-US" i="1" dirty="0" smtClean="0"/>
              <a:t>		</a:t>
            </a:r>
            <a:r>
              <a:rPr lang="en-US" altLang="zh-CN" dirty="0"/>
              <a:t> </a:t>
            </a:r>
            <a:r>
              <a:rPr lang="en-US" altLang="zh-CN" dirty="0" smtClean="0"/>
              <a:t>2753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公钥用到了</a:t>
            </a:r>
            <a:r>
              <a:rPr lang="mr-IN" altLang="zh-CN" dirty="0"/>
              <a:t>(</a:t>
            </a:r>
            <a:r>
              <a:rPr lang="mr-IN" altLang="zh-CN" i="1" dirty="0" err="1" smtClean="0"/>
              <a:t>n</a:t>
            </a:r>
            <a:r>
              <a:rPr lang="mr-IN" altLang="zh-CN" dirty="0" err="1" smtClean="0"/>
              <a:t>,</a:t>
            </a:r>
            <a:r>
              <a:rPr lang="mr-IN" altLang="zh-CN" i="1" dirty="0" err="1" smtClean="0"/>
              <a:t>e</a:t>
            </a:r>
            <a:r>
              <a:rPr lang="mr-IN" altLang="zh-CN" dirty="0" smtClean="0"/>
              <a:t>)</a:t>
            </a:r>
            <a:r>
              <a:rPr lang="zh-CN" altLang="en-US" dirty="0" smtClean="0"/>
              <a:t>，剩下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个不知。关键私钥</a:t>
            </a:r>
            <a:r>
              <a:rPr lang="mr-IN" altLang="zh-CN" dirty="0"/>
              <a:t>(</a:t>
            </a:r>
            <a:r>
              <a:rPr lang="mr-IN" altLang="zh-CN" i="1" dirty="0" err="1" smtClean="0"/>
              <a:t>n</a:t>
            </a:r>
            <a:r>
              <a:rPr lang="mr-IN" altLang="zh-CN" dirty="0" err="1" smtClean="0"/>
              <a:t>,</a:t>
            </a:r>
            <a:r>
              <a:rPr lang="mr-IN" altLang="zh-CN" i="1" dirty="0" err="1" smtClean="0"/>
              <a:t>d</a:t>
            </a:r>
            <a:r>
              <a:rPr lang="mr-IN" altLang="zh-CN" dirty="0" smtClean="0"/>
              <a:t>)</a:t>
            </a:r>
            <a:r>
              <a:rPr lang="zh-CN" altLang="en-US" dirty="0" smtClean="0"/>
              <a:t>，关键值是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，不能泄露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9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.RSA</a:t>
            </a:r>
            <a:r>
              <a:rPr kumimoji="1" lang="zh-CN" altLang="en-US"/>
              <a:t>算法</a:t>
            </a:r>
            <a:r>
              <a:rPr kumimoji="1" lang="en-US" altLang="zh-CN" smtClean="0"/>
              <a:t>-</a:t>
            </a:r>
            <a:r>
              <a:rPr kumimoji="1" lang="zh-CN" altLang="en-US" smtClean="0"/>
              <a:t>安全性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ed≡1 (mod </a:t>
            </a:r>
            <a:r>
              <a:rPr lang="en-US" altLang="zh-CN" dirty="0" err="1"/>
              <a:t>φ</a:t>
            </a:r>
            <a:r>
              <a:rPr lang="en-US" altLang="zh-CN" dirty="0"/>
              <a:t>(n))</a:t>
            </a:r>
            <a:r>
              <a:rPr lang="zh-CN" altLang="en-US" dirty="0"/>
              <a:t>。只有知道</a:t>
            </a:r>
            <a:r>
              <a:rPr lang="en-US" altLang="zh-CN" dirty="0"/>
              <a:t>e</a:t>
            </a:r>
            <a:r>
              <a:rPr lang="zh-CN" altLang="en-US" dirty="0"/>
              <a:t>和</a:t>
            </a:r>
            <a:r>
              <a:rPr lang="en-US" altLang="zh-CN" dirty="0" err="1"/>
              <a:t>φ</a:t>
            </a:r>
            <a:r>
              <a:rPr lang="en-US" altLang="zh-CN" dirty="0"/>
              <a:t>(n)</a:t>
            </a:r>
            <a:r>
              <a:rPr lang="zh-CN" altLang="en-US" dirty="0"/>
              <a:t>，才能算出</a:t>
            </a:r>
            <a:r>
              <a:rPr lang="en-US" altLang="zh-CN" dirty="0"/>
              <a:t>d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φ</a:t>
            </a:r>
            <a:r>
              <a:rPr lang="en-US" altLang="zh-CN" dirty="0"/>
              <a:t>(n)=(p-1)(q-1)</a:t>
            </a:r>
            <a:r>
              <a:rPr lang="zh-CN" altLang="en-US" dirty="0"/>
              <a:t>。只有知道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，才能算出</a:t>
            </a:r>
            <a:r>
              <a:rPr lang="en-US" altLang="zh-CN" dirty="0" err="1"/>
              <a:t>φ</a:t>
            </a:r>
            <a:r>
              <a:rPr lang="en-US" altLang="zh-CN" dirty="0"/>
              <a:t>(n)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n=</a:t>
            </a:r>
            <a:r>
              <a:rPr lang="en-US" altLang="zh-CN" dirty="0" err="1"/>
              <a:t>pq</a:t>
            </a:r>
            <a:r>
              <a:rPr lang="zh-CN" altLang="en-US" dirty="0"/>
              <a:t>。只有将</a:t>
            </a:r>
            <a:r>
              <a:rPr lang="en-US" altLang="zh-CN" dirty="0"/>
              <a:t>n</a:t>
            </a:r>
            <a:r>
              <a:rPr lang="zh-CN" altLang="en-US" dirty="0"/>
              <a:t>因数分解，才能算出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。</a:t>
            </a:r>
          </a:p>
          <a:p>
            <a:endParaRPr kumimoji="1" lang="zh-CN" altLang="en-US" dirty="0" smtClean="0"/>
          </a:p>
          <a:p>
            <a:r>
              <a:rPr lang="zh-CN" altLang="en-US" b="1" dirty="0"/>
              <a:t>结论：如果</a:t>
            </a:r>
            <a:r>
              <a:rPr lang="en-US" altLang="zh-CN" b="1" dirty="0"/>
              <a:t>n</a:t>
            </a:r>
            <a:r>
              <a:rPr lang="zh-CN" altLang="en-US" b="1" dirty="0"/>
              <a:t>可以被因数分解，</a:t>
            </a:r>
            <a:r>
              <a:rPr lang="en-US" altLang="zh-CN" b="1" dirty="0"/>
              <a:t>d</a:t>
            </a:r>
            <a:r>
              <a:rPr lang="zh-CN" altLang="en-US" b="1" dirty="0"/>
              <a:t>就可以算出，也就意味着私钥被破解。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9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</a:t>
            </a:r>
            <a:r>
              <a:rPr kumimoji="1" lang="en-US" altLang="zh-CN" dirty="0"/>
              <a:t>.RSA</a:t>
            </a:r>
            <a:r>
              <a:rPr kumimoji="1" lang="zh-CN" altLang="en-US"/>
              <a:t>算法</a:t>
            </a:r>
            <a:r>
              <a:rPr kumimoji="1" lang="en-US" altLang="zh-CN" smtClean="0"/>
              <a:t>-</a:t>
            </a:r>
            <a:r>
              <a:rPr kumimoji="1" lang="zh-CN" altLang="en-US" smtClean="0"/>
              <a:t>安全性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事实上，</a:t>
            </a:r>
            <a:r>
              <a:rPr lang="en-US" altLang="zh-CN" dirty="0"/>
              <a:t>RSA</a:t>
            </a:r>
            <a:r>
              <a:rPr lang="zh-CN" altLang="en-US" dirty="0"/>
              <a:t>的安全性就是源自你没办法轻易的对大整数“因式分解</a:t>
            </a:r>
            <a:r>
              <a:rPr lang="zh-CN" altLang="en-US" dirty="0" smtClean="0"/>
              <a:t>”</a:t>
            </a:r>
          </a:p>
          <a:p>
            <a:endParaRPr kumimoji="1" lang="zh-CN" altLang="en-US" dirty="0"/>
          </a:p>
          <a:p>
            <a:r>
              <a:rPr lang="en-US" altLang="zh-CN" dirty="0"/>
              <a:t>3233</a:t>
            </a:r>
            <a:r>
              <a:rPr lang="zh-CN" altLang="en-US" dirty="0"/>
              <a:t>写成二进制是</a:t>
            </a:r>
            <a:r>
              <a:rPr lang="en-US" altLang="zh-CN" dirty="0" smtClean="0"/>
              <a:t>110010100001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位，容易破解</a:t>
            </a:r>
          </a:p>
          <a:p>
            <a:endParaRPr lang="zh-CN" altLang="en-US" dirty="0"/>
          </a:p>
          <a:p>
            <a:r>
              <a:rPr lang="zh-CN" altLang="en-US" dirty="0"/>
              <a:t>人类已经分解的最大整数（</a:t>
            </a:r>
            <a:r>
              <a:rPr lang="en-US" altLang="zh-CN" dirty="0"/>
              <a:t>232</a:t>
            </a:r>
            <a:r>
              <a:rPr lang="zh-CN" altLang="en-US" dirty="0"/>
              <a:t>个十进制位，</a:t>
            </a:r>
            <a:r>
              <a:rPr lang="en-US" altLang="zh-CN" dirty="0"/>
              <a:t>768</a:t>
            </a:r>
            <a:r>
              <a:rPr lang="zh-CN" altLang="en-US" dirty="0"/>
              <a:t>个二进制位）。比它更大的因数分解，还没有被报道过，因此目前被破解的最长</a:t>
            </a:r>
            <a:r>
              <a:rPr lang="en-US" altLang="zh-CN" dirty="0"/>
              <a:t>RSA</a:t>
            </a:r>
            <a:r>
              <a:rPr lang="zh-CN" altLang="en-US" dirty="0"/>
              <a:t>密钥就是</a:t>
            </a:r>
            <a:r>
              <a:rPr lang="en-US" altLang="zh-CN" dirty="0"/>
              <a:t>768</a:t>
            </a:r>
            <a:r>
              <a:rPr lang="zh-CN" altLang="en-US" dirty="0"/>
              <a:t>位</a:t>
            </a:r>
            <a:r>
              <a:rPr lang="zh-CN" altLang="en-US" dirty="0" smtClean="0"/>
              <a:t>。</a:t>
            </a:r>
          </a:p>
          <a:p>
            <a:endParaRPr kumimoji="1" lang="zh-CN" altLang="en-US" dirty="0"/>
          </a:p>
          <a:p>
            <a:r>
              <a:rPr lang="zh-CN" altLang="en-US" dirty="0"/>
              <a:t>实际应用中，</a:t>
            </a:r>
            <a:r>
              <a:rPr lang="en-US" altLang="zh-CN" dirty="0"/>
              <a:t>RSA</a:t>
            </a:r>
            <a:r>
              <a:rPr lang="zh-CN" altLang="en-US" dirty="0"/>
              <a:t>密钥一般是</a:t>
            </a:r>
            <a:r>
              <a:rPr lang="en-US" altLang="zh-CN" dirty="0"/>
              <a:t>1024</a:t>
            </a:r>
            <a:r>
              <a:rPr lang="zh-CN" altLang="en-US" dirty="0"/>
              <a:t>位，重要场合则为</a:t>
            </a:r>
            <a:r>
              <a:rPr lang="en-US" altLang="zh-CN" dirty="0"/>
              <a:t>2048</a:t>
            </a:r>
            <a:r>
              <a:rPr lang="zh-CN" altLang="en-US" dirty="0"/>
              <a:t>位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91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四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iOS </a:t>
            </a:r>
            <a:r>
              <a:rPr lang="en-US" altLang="zh-CN" dirty="0"/>
              <a:t>&lt;</a:t>
            </a:r>
            <a:r>
              <a:rPr lang="en-US" altLang="zh-CN" dirty="0" err="1" smtClean="0"/>
              <a:t>sercurity.framework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加密</a:t>
            </a:r>
            <a:endParaRPr lang="en-US" altLang="zh-CN" dirty="0" smtClean="0"/>
          </a:p>
          <a:p>
            <a:r>
              <a:rPr lang="en-US" altLang="zh-CN" dirty="0" err="1"/>
              <a:t>OSStatus</a:t>
            </a:r>
            <a:r>
              <a:rPr lang="en-US" altLang="zh-CN" dirty="0"/>
              <a:t> </a:t>
            </a:r>
            <a:r>
              <a:rPr lang="en-US" altLang="zh-CN" dirty="0" err="1" smtClean="0"/>
              <a:t>SecKeyEncrypt</a:t>
            </a:r>
            <a:endParaRPr lang="zh-CN" altLang="en-US" dirty="0" smtClean="0"/>
          </a:p>
          <a:p>
            <a:r>
              <a:rPr kumimoji="1" lang="zh-CN" altLang="en-US" dirty="0" smtClean="0"/>
              <a:t>解密</a:t>
            </a:r>
            <a:endParaRPr kumimoji="1" lang="en-US" altLang="zh-CN" dirty="0"/>
          </a:p>
          <a:p>
            <a:r>
              <a:rPr lang="en-US" altLang="zh-CN" dirty="0" err="1"/>
              <a:t>OSStatus</a:t>
            </a:r>
            <a:r>
              <a:rPr lang="en-US" altLang="zh-CN" dirty="0"/>
              <a:t> </a:t>
            </a:r>
            <a:r>
              <a:rPr lang="en-US" altLang="zh-CN" dirty="0" err="1" smtClean="0"/>
              <a:t>SecKeyDecrypt</a:t>
            </a:r>
            <a:endParaRPr lang="zh-CN" altLang="en-US" dirty="0" smtClean="0"/>
          </a:p>
          <a:p>
            <a:endParaRPr kumimoji="1" lang="en-US" altLang="zh-CN" dirty="0" smtClean="0"/>
          </a:p>
          <a:p>
            <a:r>
              <a:rPr lang="zh-CN" altLang="en-US" dirty="0"/>
              <a:t>但是这个</a:t>
            </a:r>
            <a:r>
              <a:rPr lang="en-US" altLang="zh-CN" dirty="0"/>
              <a:t>framework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r>
              <a:rPr lang="zh-CN" altLang="en-US" dirty="0"/>
              <a:t>只支持从标准证书文件</a:t>
            </a:r>
            <a:r>
              <a:rPr lang="en-US" altLang="zh-CN" dirty="0"/>
              <a:t>(</a:t>
            </a:r>
            <a:r>
              <a:rPr lang="en-US" altLang="zh-CN" dirty="0" err="1"/>
              <a:t>cer</a:t>
            </a:r>
            <a:r>
              <a:rPr lang="en-US" altLang="zh-CN" dirty="0"/>
              <a:t>, </a:t>
            </a:r>
            <a:r>
              <a:rPr lang="en-US" altLang="zh-CN" dirty="0" err="1"/>
              <a:t>crt</a:t>
            </a:r>
            <a:r>
              <a:rPr lang="en-US" altLang="zh-CN" dirty="0"/>
              <a:t>)</a:t>
            </a:r>
            <a:r>
              <a:rPr lang="zh-CN" altLang="en-US" dirty="0"/>
              <a:t>中</a:t>
            </a:r>
            <a:r>
              <a:rPr lang="zh-CN" altLang="en-US" dirty="0"/>
              <a:t>读取公私</a:t>
            </a:r>
            <a:r>
              <a:rPr lang="zh-CN" altLang="en-US" dirty="0" smtClean="0"/>
              <a:t>钥</a:t>
            </a:r>
          </a:p>
          <a:p>
            <a:endParaRPr lang="zh-CN" altLang="en-US" dirty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openssl</a:t>
            </a:r>
            <a:r>
              <a:rPr lang="zh-CN" altLang="en-US" dirty="0" smtClean="0"/>
              <a:t>生成</a:t>
            </a:r>
            <a:r>
              <a:rPr lang="zh-CN" altLang="en-US" dirty="0"/>
              <a:t>公钥</a:t>
            </a:r>
            <a:r>
              <a:rPr lang="zh-CN" altLang="en-US" dirty="0" smtClean="0"/>
              <a:t>证书</a:t>
            </a:r>
            <a:r>
              <a:rPr lang="en-US" altLang="zh-CN" dirty="0" err="1" smtClean="0"/>
              <a:t>public_key.der</a:t>
            </a:r>
            <a:r>
              <a:rPr lang="zh-CN" altLang="en-US" dirty="0" smtClean="0"/>
              <a:t>和</a:t>
            </a:r>
            <a:r>
              <a:rPr lang="zh-CN" altLang="en-US" dirty="0"/>
              <a:t>私钥</a:t>
            </a:r>
            <a:r>
              <a:rPr lang="zh-CN" altLang="en-US" dirty="0" smtClean="0"/>
              <a:t>证书</a:t>
            </a:r>
            <a:r>
              <a:rPr lang="en-US" altLang="zh-CN" dirty="0" smtClean="0"/>
              <a:t>private_key.p12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88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.RSA</a:t>
            </a:r>
            <a:r>
              <a:rPr kumimoji="1" lang="zh-CN" altLang="en-US" dirty="0" smtClean="0"/>
              <a:t>算法历史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二</a:t>
            </a:r>
            <a:r>
              <a:rPr kumimoji="1" lang="en-US" altLang="zh-CN" dirty="0" smtClean="0"/>
              <a:t>.RSA</a:t>
            </a:r>
            <a:r>
              <a:rPr kumimoji="1" lang="zh-CN" altLang="en-US" dirty="0" smtClean="0"/>
              <a:t>算法数论知识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三</a:t>
            </a:r>
            <a:r>
              <a:rPr kumimoji="1" lang="en-US" altLang="zh-CN" dirty="0" smtClean="0"/>
              <a:t>.RSA</a:t>
            </a:r>
            <a:r>
              <a:rPr kumimoji="1" lang="zh-CN" altLang="en-US" dirty="0" smtClean="0"/>
              <a:t>算法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四</a:t>
            </a:r>
            <a:r>
              <a:rPr kumimoji="1" lang="en-US" altLang="zh-CN" dirty="0" smtClean="0"/>
              <a:t>.RSA</a:t>
            </a:r>
            <a:r>
              <a:rPr kumimoji="1" lang="zh-CN" altLang="en-US" dirty="0" smtClean="0"/>
              <a:t>算法实现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五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6069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五</a:t>
            </a:r>
            <a:r>
              <a:rPr kumimoji="1" lang="en-US" altLang="zh-CN" dirty="0"/>
              <a:t>.</a:t>
            </a:r>
            <a:r>
              <a:rPr kumimoji="1" lang="zh-CN" altLang="en-US" dirty="0"/>
              <a:t>参考</a:t>
            </a:r>
            <a:r>
              <a:rPr kumimoji="1" lang="zh-CN" altLang="en-US" dirty="0" smtClean="0"/>
              <a:t>文献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en-US" altLang="zh-CN" dirty="0" smtClean="0">
                <a:hlinkClick r:id="rId2"/>
              </a:rPr>
              <a:t>http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www.ruanyifeng.com/blog/2013/06/rsa_algorithm_part_one.html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2.http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www.ruanyifeng.com</a:t>
            </a:r>
            <a:r>
              <a:rPr kumimoji="1" lang="en-US" altLang="zh-CN" dirty="0"/>
              <a:t>/blog/2013/07/</a:t>
            </a:r>
            <a:r>
              <a:rPr kumimoji="1" lang="en-US" altLang="zh-CN" dirty="0" err="1"/>
              <a:t>rsa_algorithm_part_two.html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mr-IN" altLang="zh-CN" dirty="0" smtClean="0"/>
              <a:t>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zh.wikipedia.org/zh-cn/RSA%E5%8A%A0%E5%AF%86%E6%BC%94%E7%AE%97%E6%B3%95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</a:t>
            </a:r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smtClean="0">
                <a:hlinkClick r:id="rId4"/>
              </a:rPr>
              <a:t>blog.csdn.net/u011467458/article/details/50676494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. 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hykun</a:t>
            </a:r>
            <a:r>
              <a:rPr kumimoji="1" lang="en-US" altLang="zh-CN" dirty="0"/>
              <a:t>/p/</a:t>
            </a:r>
            <a:r>
              <a:rPr kumimoji="1" lang="en-US" altLang="zh-CN" dirty="0" err="1"/>
              <a:t>RSA.html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9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问与答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39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</a:t>
            </a:r>
            <a:r>
              <a:rPr kumimoji="1" lang="zh-CN" altLang="en-US" dirty="0" smtClean="0"/>
              <a:t>历史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对称加</a:t>
            </a:r>
            <a:r>
              <a:rPr kumimoji="1" lang="zh-CN" altLang="en-US" dirty="0" smtClean="0"/>
              <a:t>密算法</a:t>
            </a:r>
          </a:p>
          <a:p>
            <a:endParaRPr kumimoji="1" lang="zh-CN" altLang="en-US" dirty="0" smtClean="0"/>
          </a:p>
          <a:p>
            <a:r>
              <a:rPr kumimoji="1" lang="cs-CZ" altLang="zh-CN" dirty="0" smtClean="0"/>
              <a:t>1976</a:t>
            </a:r>
            <a:r>
              <a:rPr kumimoji="1" lang="zh-CN" altLang="cs-CZ" dirty="0"/>
              <a:t>年</a:t>
            </a:r>
            <a:r>
              <a:rPr kumimoji="1" lang="zh-CN" altLang="cs-CZ" dirty="0" smtClean="0"/>
              <a:t>以前</a:t>
            </a:r>
            <a:r>
              <a:rPr kumimoji="1" lang="zh-CN" altLang="en-US" dirty="0" smtClean="0"/>
              <a:t>，所有加密方式都是用</a:t>
            </a:r>
            <a:r>
              <a:rPr kumimoji="1" lang="zh-CN" altLang="en-US" dirty="0"/>
              <a:t>对称加</a:t>
            </a:r>
            <a:r>
              <a:rPr kumimoji="1" lang="zh-CN" altLang="en-US" dirty="0" smtClean="0"/>
              <a:t>密算法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）甲方选择某一种加密规则，对信息进行加密</a:t>
            </a:r>
            <a:r>
              <a:rPr kumimoji="1" lang="zh-CN" altLang="en-US" dirty="0" smtClean="0"/>
              <a:t>；</a:t>
            </a:r>
            <a:endParaRPr kumimoji="1" lang="zh-CN" altLang="en-US" dirty="0"/>
          </a:p>
          <a:p>
            <a:r>
              <a:rPr kumimoji="1" lang="zh-CN" altLang="en-US" dirty="0" smtClean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）乙方使用同一种规则，对信息进行</a:t>
            </a:r>
            <a:r>
              <a:rPr kumimoji="1" lang="zh-CN" altLang="en-US" dirty="0" smtClean="0"/>
              <a:t>解密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这种加密模式有一个最大弱点：甲方必须把加密规则告诉乙方，否则无法</a:t>
            </a:r>
            <a:r>
              <a:rPr kumimoji="1" lang="zh-CN" altLang="en-US" dirty="0" smtClean="0"/>
              <a:t>解密。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19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1052062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非对</a:t>
            </a:r>
            <a:r>
              <a:rPr kumimoji="1" lang="zh-CN" altLang="en-US" dirty="0" smtClean="0"/>
              <a:t>称加密算法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1976</a:t>
            </a:r>
            <a:r>
              <a:rPr kumimoji="1" lang="zh-CN" altLang="en-US" dirty="0"/>
              <a:t>年，两位美国计算机学家</a:t>
            </a:r>
            <a:r>
              <a:rPr kumimoji="1" lang="en-US" altLang="zh-CN" dirty="0"/>
              <a:t>Whitfield </a:t>
            </a:r>
            <a:r>
              <a:rPr kumimoji="1" lang="en-US" altLang="zh-CN" dirty="0" err="1"/>
              <a:t>Diffie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Martin Hellman</a:t>
            </a:r>
            <a:r>
              <a:rPr kumimoji="1" lang="zh-CN" altLang="en-US" dirty="0"/>
              <a:t>，提出了一种崭新构思，可以在不直接传递密钥的情况下，完成解密。这被</a:t>
            </a:r>
            <a:r>
              <a:rPr kumimoji="1" lang="zh-CN" altLang="en-US" dirty="0" smtClean="0"/>
              <a:t>称为</a:t>
            </a: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Diffie</a:t>
            </a:r>
            <a:r>
              <a:rPr kumimoji="1" lang="en-US" altLang="zh-CN" dirty="0" smtClean="0"/>
              <a:t>-Hellman</a:t>
            </a:r>
            <a:r>
              <a:rPr kumimoji="1" lang="zh-CN" altLang="en-US" dirty="0"/>
              <a:t>密钥交换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”</a:t>
            </a:r>
          </a:p>
          <a:p>
            <a:endParaRPr kumimoji="1" lang="en-US" altLang="zh-CN" dirty="0"/>
          </a:p>
          <a:p>
            <a:r>
              <a:rPr kumimoji="1" lang="zh-CN" altLang="en-US" sz="2600" dirty="0" smtClean="0"/>
              <a:t>（</a:t>
            </a:r>
            <a:r>
              <a:rPr kumimoji="1" lang="en-US" altLang="zh-CN" sz="2600" dirty="0"/>
              <a:t>1</a:t>
            </a:r>
            <a:r>
              <a:rPr kumimoji="1" lang="zh-CN" altLang="en-US" sz="2600" dirty="0"/>
              <a:t>）甲要传密信给乙，乙先根据某种算法得出本次与甲通信的公钥与</a:t>
            </a:r>
            <a:r>
              <a:rPr kumimoji="1" lang="zh-CN" altLang="en-US" sz="2600" dirty="0" smtClean="0"/>
              <a:t>私钥</a:t>
            </a:r>
            <a:endParaRPr kumimoji="1" lang="en-US" altLang="zh-CN" sz="2600" dirty="0"/>
          </a:p>
          <a:p>
            <a:r>
              <a:rPr kumimoji="1" lang="zh-CN" altLang="en-US" sz="2600" dirty="0" smtClean="0"/>
              <a:t>（</a:t>
            </a:r>
            <a:r>
              <a:rPr kumimoji="1" lang="en-US" altLang="zh-CN" sz="2600" dirty="0"/>
              <a:t>2</a:t>
            </a:r>
            <a:r>
              <a:rPr kumimoji="1" lang="zh-CN" altLang="en-US" sz="2600" dirty="0"/>
              <a:t>）乙将公钥传给甲（公钥可以让任何人知道，即使泄露也没有任何</a:t>
            </a:r>
            <a:r>
              <a:rPr kumimoji="1" lang="zh-CN" altLang="en-US" sz="2600" dirty="0" smtClean="0"/>
              <a:t>关系）</a:t>
            </a:r>
            <a:endParaRPr kumimoji="1" lang="en-US" altLang="zh-CN" sz="2600" dirty="0" smtClean="0"/>
          </a:p>
          <a:p>
            <a:r>
              <a:rPr kumimoji="1" lang="zh-CN" altLang="en-US" sz="2600" dirty="0" smtClean="0"/>
              <a:t>（</a:t>
            </a:r>
            <a:r>
              <a:rPr kumimoji="1" lang="en-US" altLang="zh-CN" sz="2600" dirty="0"/>
              <a:t>3</a:t>
            </a:r>
            <a:r>
              <a:rPr kumimoji="1" lang="zh-CN" altLang="en-US" sz="2600" dirty="0"/>
              <a:t>）甲使用乙传给的公钥加密要发送的信息原文</a:t>
            </a:r>
            <a:r>
              <a:rPr kumimoji="1" lang="en-US" altLang="zh-CN" sz="2600" dirty="0"/>
              <a:t>m</a:t>
            </a:r>
            <a:r>
              <a:rPr kumimoji="1" lang="zh-CN" altLang="en-US" sz="2600" dirty="0"/>
              <a:t>，发送给乙密文</a:t>
            </a:r>
            <a:r>
              <a:rPr kumimoji="1" lang="en-US" altLang="zh-CN" sz="2600" dirty="0" smtClean="0"/>
              <a:t>c</a:t>
            </a:r>
            <a:endParaRPr kumimoji="1" lang="en-US" altLang="zh-CN" sz="2600" dirty="0"/>
          </a:p>
          <a:p>
            <a:r>
              <a:rPr kumimoji="1" lang="zh-CN" altLang="en-US" sz="2600" dirty="0" smtClean="0"/>
              <a:t>（</a:t>
            </a:r>
            <a:r>
              <a:rPr kumimoji="1" lang="en-US" altLang="zh-CN" sz="2600" dirty="0"/>
              <a:t>4</a:t>
            </a:r>
            <a:r>
              <a:rPr kumimoji="1" lang="zh-CN" altLang="en-US" sz="2600" dirty="0"/>
              <a:t>）乙使用自己的私钥解密密文</a:t>
            </a:r>
            <a:r>
              <a:rPr kumimoji="1" lang="en-US" altLang="zh-CN" sz="2600" dirty="0"/>
              <a:t>c</a:t>
            </a:r>
            <a:r>
              <a:rPr kumimoji="1" lang="zh-CN" altLang="en-US" sz="2600" dirty="0"/>
              <a:t>，得到信息原文</a:t>
            </a:r>
            <a:r>
              <a:rPr kumimoji="1" lang="en-US" altLang="zh-CN" sz="2600" dirty="0"/>
              <a:t>m 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9258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RSA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1977</a:t>
            </a:r>
            <a:r>
              <a:rPr kumimoji="1" lang="zh-CN" altLang="en-US" dirty="0"/>
              <a:t>年，三位数学家</a:t>
            </a:r>
            <a:r>
              <a:rPr kumimoji="1" lang="en-US" altLang="zh-CN" dirty="0" err="1"/>
              <a:t>Rivest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Shamir </a:t>
            </a:r>
            <a:r>
              <a:rPr kumimoji="1" lang="zh-CN" altLang="en-US" dirty="0"/>
              <a:t>和 </a:t>
            </a:r>
            <a:r>
              <a:rPr kumimoji="1" lang="en-US" altLang="zh-CN" dirty="0" err="1"/>
              <a:t>Adleman</a:t>
            </a:r>
            <a:r>
              <a:rPr kumimoji="1" lang="en-US" altLang="zh-CN" dirty="0"/>
              <a:t> </a:t>
            </a:r>
            <a:r>
              <a:rPr kumimoji="1" lang="zh-CN" altLang="en-US" dirty="0"/>
              <a:t>设计了一种算法，可以实现非对称加密。这种算法用他们三个人的名字命名，叫</a:t>
            </a:r>
            <a:r>
              <a:rPr kumimoji="1" lang="zh-CN" altLang="en-US" dirty="0" smtClean="0"/>
              <a:t>做</a:t>
            </a:r>
            <a:r>
              <a:rPr kumimoji="1" lang="en-US" altLang="zh-CN" dirty="0" smtClean="0"/>
              <a:t>”RSA</a:t>
            </a:r>
            <a:r>
              <a:rPr kumimoji="1" lang="zh-CN" altLang="en-US" dirty="0" smtClean="0"/>
              <a:t>算法</a:t>
            </a:r>
            <a:r>
              <a:rPr kumimoji="1" lang="en-US" altLang="zh-CN" dirty="0" smtClean="0"/>
              <a:t>”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/>
              <a:t>这种算法</a:t>
            </a:r>
            <a:r>
              <a:rPr kumimoji="1" lang="zh-CN" altLang="en-US" dirty="0" smtClean="0"/>
              <a:t>非常可靠，</a:t>
            </a:r>
            <a:r>
              <a:rPr kumimoji="1" lang="zh-CN" altLang="en-US" dirty="0"/>
              <a:t>密钥越长，它就越难破解。根据已经披露的文献，目前被破解的最长</a:t>
            </a:r>
            <a:r>
              <a:rPr kumimoji="1" lang="en-US" altLang="zh-CN" dirty="0"/>
              <a:t>RSA</a:t>
            </a:r>
            <a:r>
              <a:rPr kumimoji="1" lang="zh-CN" altLang="en-US" dirty="0"/>
              <a:t>密钥是</a:t>
            </a:r>
            <a:r>
              <a:rPr kumimoji="1" lang="en-US" altLang="zh-CN" dirty="0"/>
              <a:t>768</a:t>
            </a:r>
            <a:r>
              <a:rPr kumimoji="1" lang="zh-CN" altLang="en-US" dirty="0"/>
              <a:t>个二进制位。也就是说，长度超过</a:t>
            </a:r>
            <a:r>
              <a:rPr kumimoji="1" lang="en-US" altLang="zh-CN" dirty="0"/>
              <a:t>768</a:t>
            </a:r>
            <a:r>
              <a:rPr kumimoji="1" lang="zh-CN" altLang="en-US" dirty="0"/>
              <a:t>位的密钥，还无法破解（至少没人公开宣布）。因此可以认为，</a:t>
            </a:r>
            <a:r>
              <a:rPr kumimoji="1" lang="en-US" altLang="zh-CN" dirty="0"/>
              <a:t>1024</a:t>
            </a:r>
            <a:r>
              <a:rPr kumimoji="1" lang="zh-CN" altLang="en-US" dirty="0"/>
              <a:t>位的</a:t>
            </a:r>
            <a:r>
              <a:rPr kumimoji="1" lang="en-US" altLang="zh-CN" dirty="0"/>
              <a:t>RSA</a:t>
            </a:r>
            <a:r>
              <a:rPr kumimoji="1" lang="zh-CN" altLang="en-US" dirty="0"/>
              <a:t>密钥基本安全，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位的密钥极其安全。</a:t>
            </a:r>
          </a:p>
        </p:txBody>
      </p:sp>
    </p:spTree>
    <p:extLst>
      <p:ext uri="{BB962C8B-B14F-4D97-AF65-F5344CB8AC3E}">
        <p14:creationId xmlns:p14="http://schemas.microsoft.com/office/powerpoint/2010/main" val="139920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二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算法数论</a:t>
            </a:r>
            <a:r>
              <a:rPr kumimoji="1" lang="zh-CN" altLang="en-US" dirty="0" smtClean="0"/>
              <a:t>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素数（质数）</a:t>
            </a:r>
            <a:endParaRPr lang="zh-CN" altLang="en-US" b="1" dirty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个大于</a:t>
            </a:r>
            <a:r>
              <a:rPr lang="en-US" altLang="zh-CN" dirty="0"/>
              <a:t>1</a:t>
            </a:r>
            <a:r>
              <a:rPr lang="zh-CN" altLang="en-US" dirty="0"/>
              <a:t>的自然数，除了</a:t>
            </a:r>
            <a:r>
              <a:rPr lang="en-US" altLang="zh-CN" dirty="0"/>
              <a:t>1</a:t>
            </a:r>
            <a:r>
              <a:rPr lang="zh-CN" altLang="en-US" dirty="0"/>
              <a:t>和它本身外，不能被其他自然数整除（除</a:t>
            </a:r>
            <a:r>
              <a:rPr lang="en-US" altLang="zh-CN" dirty="0"/>
              <a:t>0</a:t>
            </a:r>
            <a:r>
              <a:rPr lang="zh-CN" altLang="en-US" dirty="0"/>
              <a:t>以外）的数称之为质数（素数）；否则称为合数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b="1" dirty="0"/>
              <a:t>互质数</a:t>
            </a:r>
          </a:p>
          <a:p>
            <a:pPr lvl="1"/>
            <a:r>
              <a:rPr lang="zh-CN" altLang="en-US" b="1" dirty="0" smtClean="0"/>
              <a:t>互质</a:t>
            </a:r>
            <a:r>
              <a:rPr lang="zh-CN" altLang="en-US" dirty="0"/>
              <a:t>，又称</a:t>
            </a:r>
            <a:r>
              <a:rPr lang="zh-CN" altLang="en-US" b="1" dirty="0"/>
              <a:t>互素</a:t>
            </a:r>
            <a:r>
              <a:rPr lang="zh-CN" altLang="en-US" dirty="0"/>
              <a:t>。若</a:t>
            </a:r>
            <a:r>
              <a:rPr lang="en-US" altLang="zh-CN" dirty="0"/>
              <a:t>N</a:t>
            </a:r>
            <a:r>
              <a:rPr lang="zh-CN" altLang="en-US" dirty="0"/>
              <a:t>个整数</a:t>
            </a:r>
            <a:r>
              <a:rPr lang="zh-CN" altLang="en-US" dirty="0" smtClean="0"/>
              <a:t>的最大共因子是</a:t>
            </a:r>
            <a:r>
              <a:rPr lang="en-US" altLang="zh-CN" dirty="0"/>
              <a:t>1</a:t>
            </a:r>
            <a:r>
              <a:rPr lang="zh-CN" altLang="en-US" dirty="0"/>
              <a:t>，则称这</a:t>
            </a:r>
            <a:r>
              <a:rPr lang="en-US" altLang="zh-CN" dirty="0"/>
              <a:t>N</a:t>
            </a:r>
            <a:r>
              <a:rPr lang="zh-CN" altLang="en-US" dirty="0"/>
              <a:t>个整数互质</a:t>
            </a:r>
            <a:r>
              <a:rPr lang="zh-CN" altLang="en-US" dirty="0" smtClean="0"/>
              <a:t>。</a:t>
            </a:r>
          </a:p>
          <a:p>
            <a:pPr lvl="1"/>
            <a:endParaRPr lang="zh-CN" altLang="en-US" dirty="0" smtClean="0"/>
          </a:p>
          <a:p>
            <a:r>
              <a:rPr lang="zh-CN" altLang="en-US" b="1" dirty="0"/>
              <a:t>指数</a:t>
            </a:r>
            <a:r>
              <a:rPr lang="zh-CN" altLang="en-US" b="1" dirty="0" smtClean="0"/>
              <a:t>运算</a:t>
            </a:r>
          </a:p>
          <a:p>
            <a:pPr lvl="1"/>
            <a:r>
              <a:rPr lang="zh-CN" altLang="en-US" dirty="0"/>
              <a:t>指数运算又称乘方计算，计算结果称为幂。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m</a:t>
            </a:r>
            <a:r>
              <a:rPr lang="zh-CN" altLang="en-US" dirty="0"/>
              <a:t>指将</a:t>
            </a:r>
            <a:r>
              <a:rPr lang="en-US" altLang="zh-CN" i="1" dirty="0"/>
              <a:t>n</a:t>
            </a:r>
            <a:r>
              <a:rPr lang="zh-CN" altLang="en-US" dirty="0"/>
              <a:t>自乘</a:t>
            </a:r>
            <a:r>
              <a:rPr lang="en-US" altLang="zh-CN" i="1" dirty="0"/>
              <a:t>m</a:t>
            </a:r>
            <a:r>
              <a:rPr lang="zh-CN" altLang="en-US" dirty="0"/>
              <a:t>次。把</a:t>
            </a:r>
            <a:r>
              <a:rPr lang="en-US" altLang="zh-CN" i="1" dirty="0"/>
              <a:t>n</a:t>
            </a:r>
            <a:r>
              <a:rPr lang="en-US" altLang="zh-CN" i="1" baseline="30000" dirty="0"/>
              <a:t>m</a:t>
            </a:r>
            <a:r>
              <a:rPr lang="zh-CN" altLang="en-US" dirty="0"/>
              <a:t>看作乘方的结果，叫做”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次幂”或”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次方”。其中，</a:t>
            </a:r>
            <a:r>
              <a:rPr lang="en-US" altLang="zh-CN" dirty="0"/>
              <a:t>n</a:t>
            </a:r>
            <a:r>
              <a:rPr lang="zh-CN" altLang="en-US" dirty="0"/>
              <a:t>称为“</a:t>
            </a:r>
            <a:r>
              <a:rPr lang="zh-CN" altLang="en-US" b="1" dirty="0"/>
              <a:t>底数</a:t>
            </a:r>
            <a:r>
              <a:rPr lang="zh-CN" altLang="en-US" dirty="0"/>
              <a:t>”，</a:t>
            </a:r>
            <a:r>
              <a:rPr lang="en-US" altLang="zh-CN" dirty="0"/>
              <a:t>m</a:t>
            </a:r>
            <a:r>
              <a:rPr lang="zh-CN" altLang="en-US" dirty="0"/>
              <a:t>称为</a:t>
            </a:r>
            <a:r>
              <a:rPr lang="zh-CN" altLang="en-US" dirty="0" smtClean="0"/>
              <a:t>“指数”</a:t>
            </a:r>
            <a:r>
              <a:rPr lang="zh-CN" altLang="en-US" dirty="0"/>
              <a:t>。</a:t>
            </a:r>
            <a:endParaRPr lang="zh-CN" altLang="en-US" b="1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7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算法数论知识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模运算</a:t>
            </a:r>
          </a:p>
          <a:p>
            <a:pPr lvl="1"/>
            <a:r>
              <a:rPr lang="zh-CN" altLang="en-US" dirty="0"/>
              <a:t>让</a:t>
            </a:r>
            <a:r>
              <a:rPr lang="en-US" altLang="zh-CN" i="1" dirty="0"/>
              <a:t>m</a:t>
            </a:r>
            <a:r>
              <a:rPr lang="zh-CN" altLang="en-US" dirty="0"/>
              <a:t>去被</a:t>
            </a:r>
            <a:r>
              <a:rPr lang="en-US" altLang="zh-CN" i="1" dirty="0"/>
              <a:t>n</a:t>
            </a:r>
            <a:r>
              <a:rPr lang="zh-CN" altLang="en-US" dirty="0"/>
              <a:t>整除，只取所得的余数作为结果，就叫做模运算。</a:t>
            </a:r>
          </a:p>
          <a:p>
            <a:pPr lvl="1"/>
            <a:r>
              <a:rPr lang="zh-CN" altLang="da-DK" dirty="0"/>
              <a:t>例如，</a:t>
            </a:r>
            <a:r>
              <a:rPr lang="da-DK" altLang="zh-CN" dirty="0"/>
              <a:t>10 mod 3 = 1 </a:t>
            </a:r>
            <a:r>
              <a:rPr lang="zh-CN" altLang="da-DK" dirty="0"/>
              <a:t>、</a:t>
            </a:r>
            <a:r>
              <a:rPr lang="da-DK" altLang="zh-CN" dirty="0"/>
              <a:t>26 mod 6 = 2 </a:t>
            </a:r>
            <a:r>
              <a:rPr lang="zh-CN" altLang="da-DK" dirty="0"/>
              <a:t>、</a:t>
            </a:r>
            <a:r>
              <a:rPr lang="da-DK" altLang="zh-CN" dirty="0"/>
              <a:t>28 mod 2 = </a:t>
            </a:r>
            <a:r>
              <a:rPr lang="da-DK" altLang="zh-CN" dirty="0" smtClean="0"/>
              <a:t>0</a:t>
            </a:r>
            <a:endParaRPr lang="zh-CN" altLang="en-US" b="1" dirty="0" smtClean="0"/>
          </a:p>
          <a:p>
            <a:endParaRPr lang="zh-CN" altLang="en-US" b="1" dirty="0"/>
          </a:p>
          <a:p>
            <a:r>
              <a:rPr lang="zh-CN" altLang="en-US" b="1" dirty="0" smtClean="0"/>
              <a:t>同余</a:t>
            </a:r>
            <a:endParaRPr lang="zh-CN" altLang="en-US" b="1" dirty="0"/>
          </a:p>
          <a:p>
            <a:pPr lvl="1"/>
            <a:r>
              <a:rPr lang="zh-CN" altLang="en-US" dirty="0" smtClean="0"/>
              <a:t>给</a:t>
            </a:r>
            <a:r>
              <a:rPr lang="zh-CN" altLang="en-US" dirty="0"/>
              <a:t>定一个正整数</a:t>
            </a:r>
            <a:r>
              <a:rPr lang="en-US" altLang="zh-CN" i="1" dirty="0"/>
              <a:t>m</a:t>
            </a:r>
            <a:r>
              <a:rPr lang="zh-CN" altLang="en-US" dirty="0"/>
              <a:t>，如果两个整数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满足</a:t>
            </a:r>
            <a:r>
              <a:rPr lang="en-US" altLang="zh-CN" i="1" dirty="0"/>
              <a:t>a-b</a:t>
            </a:r>
            <a:r>
              <a:rPr lang="zh-CN" altLang="en-US" dirty="0"/>
              <a:t>能被</a:t>
            </a:r>
            <a:r>
              <a:rPr lang="en-US" altLang="zh-CN" i="1" dirty="0"/>
              <a:t>m</a:t>
            </a:r>
            <a:r>
              <a:rPr lang="zh-CN" altLang="en-US" dirty="0"/>
              <a:t>整除，即</a:t>
            </a:r>
            <a:r>
              <a:rPr lang="en-US" altLang="zh-CN" dirty="0"/>
              <a:t>(</a:t>
            </a:r>
            <a:r>
              <a:rPr lang="en-US" altLang="zh-CN" i="1" dirty="0"/>
              <a:t>a-b</a:t>
            </a:r>
            <a:r>
              <a:rPr lang="en-US" altLang="zh-CN" dirty="0"/>
              <a:t>)</a:t>
            </a:r>
            <a:r>
              <a:rPr lang="en-US" altLang="zh-CN" dirty="0" err="1"/>
              <a:t>mod</a:t>
            </a:r>
            <a:r>
              <a:rPr lang="en-US" altLang="zh-CN" i="1" dirty="0" err="1"/>
              <a:t>m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那么就称整数</a:t>
            </a:r>
            <a:r>
              <a:rPr lang="en-US" altLang="zh-CN" i="1" dirty="0"/>
              <a:t>a</a:t>
            </a:r>
            <a:r>
              <a:rPr lang="zh-CN" altLang="en-US" dirty="0"/>
              <a:t>与</a:t>
            </a:r>
            <a:r>
              <a:rPr lang="en-US" altLang="zh-CN" i="1" dirty="0"/>
              <a:t>b</a:t>
            </a:r>
            <a:r>
              <a:rPr lang="zh-CN" altLang="en-US" dirty="0"/>
              <a:t>对模</a:t>
            </a:r>
            <a:r>
              <a:rPr lang="en-US" altLang="zh-CN" i="1" dirty="0"/>
              <a:t>m</a:t>
            </a:r>
            <a:r>
              <a:rPr lang="zh-CN" altLang="en-US" dirty="0"/>
              <a:t>同余，记作</a:t>
            </a:r>
            <a:r>
              <a:rPr lang="en-US" altLang="zh-CN" i="1" dirty="0" err="1"/>
              <a:t>a≡b</a:t>
            </a:r>
            <a:r>
              <a:rPr lang="en-US" altLang="zh-CN" dirty="0"/>
              <a:t>(</a:t>
            </a:r>
            <a:r>
              <a:rPr lang="en-US" altLang="zh-CN" dirty="0" err="1"/>
              <a:t>mod</a:t>
            </a:r>
            <a:r>
              <a:rPr lang="en-US" altLang="zh-CN" i="1" dirty="0" err="1"/>
              <a:t>m</a:t>
            </a:r>
            <a:r>
              <a:rPr lang="en-US" altLang="zh-CN" dirty="0"/>
              <a:t>)</a:t>
            </a:r>
            <a:r>
              <a:rPr lang="zh-CN" altLang="en-US" dirty="0"/>
              <a:t>，同时可成立</a:t>
            </a:r>
            <a:r>
              <a:rPr lang="en-US" altLang="zh-CN" i="1" dirty="0" err="1"/>
              <a:t>a</a:t>
            </a:r>
            <a:r>
              <a:rPr lang="en-US" altLang="zh-CN" dirty="0" err="1"/>
              <a:t>mod</a:t>
            </a:r>
            <a:r>
              <a:rPr lang="en-US" altLang="zh-CN" i="1" dirty="0" err="1"/>
              <a:t>m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4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算法数论知识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b="1" dirty="0"/>
              <a:t>欧拉函数</a:t>
            </a:r>
          </a:p>
          <a:p>
            <a:pPr lvl="1"/>
            <a:r>
              <a:rPr lang="zh-CN" altLang="en-US" dirty="0"/>
              <a:t>任意给定正整数</a:t>
            </a:r>
            <a:r>
              <a:rPr lang="en-US" altLang="zh-CN" i="1" dirty="0"/>
              <a:t>n</a:t>
            </a:r>
            <a:r>
              <a:rPr lang="zh-CN" altLang="en-US" dirty="0"/>
              <a:t>，计算在小于等于</a:t>
            </a:r>
            <a:r>
              <a:rPr lang="en-US" altLang="zh-CN" i="1" dirty="0"/>
              <a:t>n</a:t>
            </a:r>
            <a:r>
              <a:rPr lang="zh-CN" altLang="en-US" dirty="0"/>
              <a:t>的正整数之中，有多少个与</a:t>
            </a:r>
            <a:r>
              <a:rPr lang="en-US" altLang="zh-CN" i="1" dirty="0"/>
              <a:t>n</a:t>
            </a:r>
            <a:r>
              <a:rPr lang="zh-CN" altLang="en-US" dirty="0"/>
              <a:t>构成互质关系？</a:t>
            </a:r>
            <a:br>
              <a:rPr lang="zh-CN" altLang="en-US" dirty="0"/>
            </a:br>
            <a:r>
              <a:rPr lang="zh-CN" altLang="en-US" dirty="0"/>
              <a:t>计算这个值的方法就叫做欧拉函数，以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例如，在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8</a:t>
            </a:r>
            <a:r>
              <a:rPr lang="zh-CN" altLang="en-US" dirty="0"/>
              <a:t>之中，与</a:t>
            </a:r>
            <a:r>
              <a:rPr lang="en-US" altLang="zh-CN" dirty="0"/>
              <a:t>8</a:t>
            </a:r>
            <a:r>
              <a:rPr lang="zh-CN" altLang="en-US" dirty="0"/>
              <a:t>形成互质关系的是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，所以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)=4</a:t>
            </a:r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经过数学推导，得出的数学结论：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如果</a:t>
            </a:r>
            <a:r>
              <a:rPr lang="en-US" altLang="zh-CN" i="1" dirty="0"/>
              <a:t>n</a:t>
            </a:r>
            <a:r>
              <a:rPr lang="zh-CN" altLang="en-US" dirty="0"/>
              <a:t>可以分解成两个互质的整数之积，即</a:t>
            </a:r>
            <a:r>
              <a:rPr lang="en-US" altLang="zh-CN" i="1" dirty="0"/>
              <a:t>n</a:t>
            </a:r>
            <a:r>
              <a:rPr lang="en-US" altLang="zh-CN" dirty="0"/>
              <a:t>=</a:t>
            </a:r>
            <a:r>
              <a:rPr lang="en-US" altLang="zh-CN" i="1" dirty="0" err="1"/>
              <a:t>p</a:t>
            </a:r>
            <a:r>
              <a:rPr lang="en-US" altLang="zh-CN" dirty="0" err="1"/>
              <a:t>×</a:t>
            </a:r>
            <a:r>
              <a:rPr lang="en-US" altLang="zh-CN" i="1" dirty="0" err="1"/>
              <a:t>q</a:t>
            </a:r>
            <a:r>
              <a:rPr lang="zh-CN" altLang="en-US" dirty="0"/>
              <a:t>，则有：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 err="1"/>
              <a:t>pq</a:t>
            </a:r>
            <a:r>
              <a:rPr lang="en-US" altLang="zh-CN" dirty="0"/>
              <a:t>)=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根据</a:t>
            </a:r>
            <a:r>
              <a:rPr lang="zh-CN" altLang="en-US" dirty="0"/>
              <a:t>“大数是质数的两个数一定是互质数”可以知道：</a:t>
            </a:r>
            <a:br>
              <a:rPr lang="zh-CN" altLang="en-US" dirty="0"/>
            </a:br>
            <a:r>
              <a:rPr lang="zh-CN" altLang="en-US" dirty="0"/>
              <a:t>一个数如果是质数，则小于它的所有正整数与它都是互质数；</a:t>
            </a:r>
            <a:br>
              <a:rPr lang="zh-CN" altLang="en-US" dirty="0"/>
            </a:br>
            <a:r>
              <a:rPr lang="zh-CN" altLang="en-US" dirty="0"/>
              <a:t>所以如果一个数</a:t>
            </a:r>
            <a:r>
              <a:rPr lang="en-US" altLang="zh-CN" i="1" dirty="0"/>
              <a:t>p</a:t>
            </a:r>
            <a:r>
              <a:rPr lang="zh-CN" altLang="en-US" dirty="0"/>
              <a:t>是质数，则有：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)=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-1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由上易得，若我们知道一个数</a:t>
            </a:r>
            <a:r>
              <a:rPr lang="en-US" altLang="zh-CN" i="1" dirty="0"/>
              <a:t>n</a:t>
            </a:r>
            <a:r>
              <a:rPr lang="zh-CN" altLang="en-US" dirty="0"/>
              <a:t>可以分解为两个</a:t>
            </a:r>
            <a:r>
              <a:rPr lang="zh-CN" altLang="en-US" b="1" dirty="0"/>
              <a:t>质数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的乘积，则有</a:t>
            </a:r>
          </a:p>
          <a:p>
            <a:pPr lvl="1"/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)=(</a:t>
            </a:r>
            <a:r>
              <a:rPr lang="en-US" altLang="zh-CN" i="1" dirty="0"/>
              <a:t>p</a:t>
            </a:r>
            <a:r>
              <a:rPr lang="en-US" altLang="zh-CN" dirty="0"/>
              <a:t>-1)(</a:t>
            </a:r>
            <a:r>
              <a:rPr lang="en-US" altLang="zh-CN" i="1" dirty="0"/>
              <a:t>q</a:t>
            </a:r>
            <a:r>
              <a:rPr lang="en-US" altLang="zh-CN" dirty="0"/>
              <a:t>-1)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98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en-US" altLang="zh-CN" dirty="0"/>
              <a:t>.RSA</a:t>
            </a:r>
            <a:r>
              <a:rPr kumimoji="1" lang="zh-CN" altLang="en-US" dirty="0"/>
              <a:t>算法数论知识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欧拉</a:t>
            </a:r>
            <a:r>
              <a:rPr lang="zh-CN" altLang="en-US" b="1" dirty="0" smtClean="0"/>
              <a:t>定理</a:t>
            </a:r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两个正整数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zh-CN" altLang="en-US" dirty="0"/>
              <a:t>互质，则</a:t>
            </a:r>
            <a:r>
              <a:rPr lang="en-US" altLang="zh-CN" i="1" dirty="0"/>
              <a:t>n</a:t>
            </a:r>
            <a:r>
              <a:rPr lang="zh-CN" altLang="en-US" dirty="0"/>
              <a:t>的欧拉函数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可以让下面的等式成立：</a:t>
            </a:r>
            <a:br>
              <a:rPr lang="zh-CN" altLang="en-US" dirty="0"/>
            </a:br>
            <a:r>
              <a:rPr lang="en-US" altLang="zh-CN" i="1" dirty="0" err="1"/>
              <a:t>a</a:t>
            </a:r>
            <a:r>
              <a:rPr lang="en-US" altLang="zh-CN" i="1" baseline="30000" dirty="0" err="1"/>
              <a:t>φ</a:t>
            </a:r>
            <a:r>
              <a:rPr lang="en-US" altLang="zh-CN" baseline="30000" dirty="0"/>
              <a:t>(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)</a:t>
            </a:r>
            <a:r>
              <a:rPr lang="zh-CN" altLang="en-US" dirty="0"/>
              <a:t>≡</a:t>
            </a:r>
            <a:r>
              <a:rPr lang="en-US" altLang="zh-CN" dirty="0"/>
              <a:t>1(</a:t>
            </a:r>
            <a:r>
              <a:rPr lang="en-US" altLang="zh-CN" dirty="0" err="1"/>
              <a:t>mod</a:t>
            </a:r>
            <a:r>
              <a:rPr lang="en-US" altLang="zh-CN" i="1" dirty="0" err="1"/>
              <a:t>n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/>
              <a:t>也就是说，</a:t>
            </a:r>
            <a:r>
              <a:rPr lang="en-US" altLang="zh-CN" i="1" dirty="0"/>
              <a:t>a</a:t>
            </a:r>
            <a:r>
              <a:rPr lang="zh-CN" altLang="en-US" dirty="0"/>
              <a:t>的</a:t>
            </a:r>
            <a:r>
              <a:rPr lang="en-US" altLang="zh-CN" i="1" dirty="0" err="1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次方被</a:t>
            </a:r>
            <a:r>
              <a:rPr lang="en-US" altLang="zh-CN" i="1" dirty="0"/>
              <a:t>n</a:t>
            </a:r>
            <a:r>
              <a:rPr lang="zh-CN" altLang="en-US" dirty="0"/>
              <a:t>除的余数为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比如，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互质，而</a:t>
            </a:r>
            <a:r>
              <a:rPr lang="en-US" altLang="zh-CN" dirty="0"/>
              <a:t>7</a:t>
            </a:r>
            <a:r>
              <a:rPr lang="zh-CN" altLang="en-US" dirty="0"/>
              <a:t>的欧拉函数</a:t>
            </a:r>
            <a:r>
              <a:rPr lang="en-US" altLang="zh-CN" dirty="0" err="1"/>
              <a:t>φ</a:t>
            </a:r>
            <a:r>
              <a:rPr lang="en-US" altLang="zh-CN" dirty="0"/>
              <a:t>(7)</a:t>
            </a:r>
            <a:r>
              <a:rPr lang="zh-CN" altLang="en-US" dirty="0"/>
              <a:t>等于</a:t>
            </a:r>
            <a:r>
              <a:rPr lang="en-US" altLang="zh-CN" dirty="0"/>
              <a:t>6</a:t>
            </a:r>
            <a:r>
              <a:rPr lang="zh-CN" altLang="en-US" dirty="0"/>
              <a:t>，所以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次方（</a:t>
            </a:r>
            <a:r>
              <a:rPr lang="en-US" altLang="zh-CN" dirty="0"/>
              <a:t>729</a:t>
            </a:r>
            <a:r>
              <a:rPr lang="zh-CN" altLang="en-US" dirty="0"/>
              <a:t>）减去</a:t>
            </a:r>
            <a:r>
              <a:rPr lang="en-US" altLang="zh-CN" dirty="0"/>
              <a:t>1</a:t>
            </a:r>
            <a:r>
              <a:rPr lang="zh-CN" altLang="en-US" dirty="0"/>
              <a:t>，可以被</a:t>
            </a:r>
            <a:r>
              <a:rPr lang="en-US" altLang="zh-CN" dirty="0"/>
              <a:t>7</a:t>
            </a:r>
            <a:r>
              <a:rPr lang="zh-CN" altLang="en-US" dirty="0"/>
              <a:t>整除（</a:t>
            </a:r>
            <a:r>
              <a:rPr lang="en-US" altLang="zh-CN" dirty="0"/>
              <a:t>728/7=104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kumimoji="1" lang="zh-CN" altLang="en-US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381663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773</TotalTime>
  <Words>1145</Words>
  <Application>Microsoft Macintosh PowerPoint</Application>
  <PresentationFormat>宽屏</PresentationFormat>
  <Paragraphs>211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Calibri</vt:lpstr>
      <vt:lpstr>Corbel</vt:lpstr>
      <vt:lpstr>Mangal</vt:lpstr>
      <vt:lpstr>华文楷体</vt:lpstr>
      <vt:lpstr>宋体</vt:lpstr>
      <vt:lpstr>Arial</vt:lpstr>
      <vt:lpstr>TF10001006</vt:lpstr>
      <vt:lpstr>RSA算法介绍</vt:lpstr>
      <vt:lpstr>目录</vt:lpstr>
      <vt:lpstr>一.RSA算法历史</vt:lpstr>
      <vt:lpstr>一.RSA算法历史</vt:lpstr>
      <vt:lpstr>一.RSA算法历史</vt:lpstr>
      <vt:lpstr>二.RSA算法数论知识</vt:lpstr>
      <vt:lpstr>二.RSA算法数论知识</vt:lpstr>
      <vt:lpstr>二.RSA算法数论知识</vt:lpstr>
      <vt:lpstr>二.RSA算法数论知识</vt:lpstr>
      <vt:lpstr>二.RSA算法数论知识</vt:lpstr>
      <vt:lpstr>三.RSA算法-实例</vt:lpstr>
      <vt:lpstr>三.RSA算法-计算公私钥</vt:lpstr>
      <vt:lpstr>三.RSA算法-计算公私钥</vt:lpstr>
      <vt:lpstr>三.RSA算法-总结</vt:lpstr>
      <vt:lpstr>三.RSA算法-推导</vt:lpstr>
      <vt:lpstr>三.RSA算法-安全性</vt:lpstr>
      <vt:lpstr>三.RSA算法-安全性</vt:lpstr>
      <vt:lpstr>三.RSA算法-安全性</vt:lpstr>
      <vt:lpstr>四.RSA算法实现</vt:lpstr>
      <vt:lpstr>五.参考文献</vt:lpstr>
      <vt:lpstr>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RSA算法介绍</dc:title>
  <dc:creator>Microsoft Office 用户</dc:creator>
  <cp:lastModifiedBy>Microsoft Office 用户</cp:lastModifiedBy>
  <cp:revision>27</cp:revision>
  <dcterms:created xsi:type="dcterms:W3CDTF">2016-12-05T02:27:34Z</dcterms:created>
  <dcterms:modified xsi:type="dcterms:W3CDTF">2016-12-06T07:49:54Z</dcterms:modified>
</cp:coreProperties>
</file>