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4" r:id="rId2"/>
    <p:sldId id="287" r:id="rId3"/>
    <p:sldId id="282" r:id="rId4"/>
    <p:sldId id="306" r:id="rId5"/>
    <p:sldId id="300" r:id="rId6"/>
    <p:sldId id="276" r:id="rId7"/>
    <p:sldId id="305" r:id="rId8"/>
    <p:sldId id="302" r:id="rId9"/>
    <p:sldId id="296" r:id="rId10"/>
    <p:sldId id="297" r:id="rId11"/>
    <p:sldId id="267" r:id="rId12"/>
    <p:sldId id="301" r:id="rId13"/>
    <p:sldId id="303" r:id="rId14"/>
    <p:sldId id="27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showGuides="1">
      <p:cViewPr varScale="1">
        <p:scale>
          <a:sx n="103" d="100"/>
          <a:sy n="103" d="100"/>
        </p:scale>
        <p:origin x="208" y="45"/>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2023/3/15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2023/3/15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2023/3/15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54592"/>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1524000" y="2417458"/>
            <a:ext cx="6096000" cy="461665"/>
          </a:xfrm>
          <a:prstGeom prst="rect">
            <a:avLst/>
          </a:prstGeom>
          <a:noFill/>
        </p:spPr>
        <p:txBody>
          <a:bodyPr wrap="square" rtlCol="0">
            <a:spAutoFit/>
          </a:bodyPr>
          <a:lstStyle/>
          <a:p>
            <a:pPr algn="ctr"/>
            <a:r>
              <a:rPr lang="zh-CN" altLang="en-US" sz="2400" b="1" dirty="0">
                <a:solidFill>
                  <a:schemeClr val="accent1"/>
                </a:solidFill>
                <a:latin typeface="黑体" panose="02010609060101010101" pitchFamily="49" charset="-122"/>
                <a:ea typeface="黑体" panose="02010609060101010101" pitchFamily="49" charset="-122"/>
              </a:rPr>
              <a:t>基于</a:t>
            </a:r>
            <a:r>
              <a:rPr lang="en-US" altLang="zh-CN" sz="2400" b="1" dirty="0">
                <a:solidFill>
                  <a:schemeClr val="accent1"/>
                </a:solidFill>
                <a:latin typeface="黑体" panose="02010609060101010101" pitchFamily="49" charset="-122"/>
                <a:ea typeface="黑体" panose="02010609060101010101" pitchFamily="49" charset="-122"/>
              </a:rPr>
              <a:t>WebGL</a:t>
            </a:r>
            <a:r>
              <a:rPr lang="zh-CN" altLang="en-US" sz="2400" b="1" dirty="0">
                <a:solidFill>
                  <a:schemeClr val="accent1"/>
                </a:solidFill>
                <a:latin typeface="黑体" panose="02010609060101010101" pitchFamily="49" charset="-122"/>
                <a:ea typeface="黑体" panose="02010609060101010101" pitchFamily="49" charset="-122"/>
              </a:rPr>
              <a:t>的医学美容规划系统设计与实现</a:t>
            </a: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id="{81315CB3-1490-479A-880F-0D1C623254E2}"/>
              </a:ext>
            </a:extLst>
          </p:cNvPr>
          <p:cNvSpPr txBox="1"/>
          <p:nvPr/>
        </p:nvSpPr>
        <p:spPr>
          <a:xfrm>
            <a:off x="5558792" y="3536738"/>
            <a:ext cx="2444557" cy="523220"/>
          </a:xfrm>
          <a:prstGeom prst="rect">
            <a:avLst/>
          </a:prstGeom>
          <a:noFill/>
        </p:spPr>
        <p:txBody>
          <a:bodyPr wrap="square" rtlCol="0">
            <a:spAutoFit/>
          </a:bodyPr>
          <a:lstStyle/>
          <a:p>
            <a:r>
              <a:rPr lang="zh-CN" altLang="en-US" sz="1400" dirty="0">
                <a:solidFill>
                  <a:schemeClr val="accent1"/>
                </a:solidFill>
              </a:rPr>
              <a:t>学位类型：专业学位</a:t>
            </a:r>
            <a:endParaRPr lang="en-US" altLang="zh-CN" sz="1400" dirty="0">
              <a:solidFill>
                <a:schemeClr val="accent1"/>
              </a:solidFill>
            </a:endParaRPr>
          </a:p>
          <a:p>
            <a:r>
              <a:rPr lang="zh-CN" altLang="en-US" sz="1400" dirty="0">
                <a:solidFill>
                  <a:schemeClr val="accent1"/>
                </a:solidFill>
              </a:rPr>
              <a:t>学科类型：电子信息</a:t>
            </a:r>
          </a:p>
        </p:txBody>
      </p:sp>
      <p:sp>
        <p:nvSpPr>
          <p:cNvPr id="22" name="文本框 21">
            <a:extLst>
              <a:ext uri="{FF2B5EF4-FFF2-40B4-BE49-F238E27FC236}">
                <a16:creationId xmlns:a16="http://schemas.microsoft.com/office/drawing/2014/main" id="{695E45D2-4F7B-4220-B1CA-9BBB51D684F4}"/>
              </a:ext>
            </a:extLst>
          </p:cNvPr>
          <p:cNvSpPr txBox="1"/>
          <p:nvPr/>
        </p:nvSpPr>
        <p:spPr>
          <a:xfrm>
            <a:off x="1684532" y="3536738"/>
            <a:ext cx="1620957" cy="523220"/>
          </a:xfrm>
          <a:prstGeom prst="rect">
            <a:avLst/>
          </a:prstGeom>
          <a:noFill/>
        </p:spPr>
        <p:txBody>
          <a:bodyPr wrap="none" rtlCol="0">
            <a:spAutoFit/>
          </a:bodyPr>
          <a:lstStyle/>
          <a:p>
            <a:pPr algn="just"/>
            <a:r>
              <a:rPr lang="zh-CN" altLang="en-US" sz="1400" dirty="0">
                <a:solidFill>
                  <a:schemeClr val="accent1"/>
                </a:solidFill>
              </a:rPr>
              <a:t>硕士研究生：刘琦</a:t>
            </a:r>
            <a:endParaRPr lang="en-US" altLang="zh-CN" sz="1400" dirty="0">
              <a:solidFill>
                <a:schemeClr val="accent1"/>
              </a:solidFill>
            </a:endParaRPr>
          </a:p>
          <a:p>
            <a:pPr algn="just"/>
            <a:r>
              <a:rPr lang="zh-CN" altLang="en-US" sz="1400" dirty="0">
                <a:solidFill>
                  <a:schemeClr val="accent1"/>
                </a:solidFill>
              </a:rPr>
              <a:t>指导教师：高轶</a:t>
            </a:r>
          </a:p>
        </p:txBody>
      </p:sp>
      <p:sp>
        <p:nvSpPr>
          <p:cNvPr id="26" name="文本框 25">
            <a:extLst>
              <a:ext uri="{FF2B5EF4-FFF2-40B4-BE49-F238E27FC236}">
                <a16:creationId xmlns:a16="http://schemas.microsoft.com/office/drawing/2014/main" id="{E44EA276-324F-46D1-84EF-132808518A55}"/>
              </a:ext>
            </a:extLst>
          </p:cNvPr>
          <p:cNvSpPr txBox="1"/>
          <p:nvPr/>
        </p:nvSpPr>
        <p:spPr>
          <a:xfrm>
            <a:off x="1535527" y="3002166"/>
            <a:ext cx="6072946" cy="276999"/>
          </a:xfrm>
          <a:prstGeom prst="rect">
            <a:avLst/>
          </a:prstGeom>
          <a:noFill/>
        </p:spPr>
        <p:txBody>
          <a:bodyPr wrap="none" rtlCol="0">
            <a:spAutoFit/>
          </a:bodyPr>
          <a:lstStyle/>
          <a:p>
            <a:pPr algn="ctr"/>
            <a:r>
              <a:rPr lang="en-US" altLang="zh-CN" sz="1200">
                <a:solidFill>
                  <a:schemeClr val="accent1"/>
                </a:solidFill>
                <a:latin typeface="+mj-lt"/>
              </a:rPr>
              <a:t>Design and implementation of medical cosmetology planning system based on WebGL</a:t>
            </a:r>
            <a:endParaRPr lang="zh-CN" altLang="en-US" sz="1200" dirty="0">
              <a:solidFill>
                <a:schemeClr val="accent1"/>
              </a:solidFill>
              <a:latin typeface="+mj-lt"/>
            </a:endParaRPr>
          </a:p>
        </p:txBody>
      </p:sp>
    </p:spTree>
    <p:extLst>
      <p:ext uri="{BB962C8B-B14F-4D97-AF65-F5344CB8AC3E}">
        <p14:creationId xmlns:p14="http://schemas.microsoft.com/office/powerpoint/2010/main" val="155090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0012" y="474889"/>
            <a:ext cx="954107" cy="400110"/>
          </a:xfrm>
          <a:prstGeom prst="rect">
            <a:avLst/>
          </a:prstGeom>
        </p:spPr>
        <p:txBody>
          <a:bodyPr wrap="none">
            <a:spAutoFit/>
          </a:bodyPr>
          <a:lstStyle/>
          <a:p>
            <a:pPr>
              <a:spcAft>
                <a:spcPts val="0"/>
              </a:spcAft>
            </a:pPr>
            <a:r>
              <a:rPr lang="zh-CN" altLang="en-US" sz="2000" b="1" kern="100" dirty="0">
                <a:latin typeface="+mn-ea"/>
                <a:cs typeface="Times New Roman" panose="02020603050405020304" pitchFamily="18" charset="0"/>
              </a:rPr>
              <a:t>可行性</a:t>
            </a:r>
          </a:p>
        </p:txBody>
      </p:sp>
      <p:grpSp>
        <p:nvGrpSpPr>
          <p:cNvPr id="31" name="组合 30">
            <a:extLst>
              <a:ext uri="{FF2B5EF4-FFF2-40B4-BE49-F238E27FC236}">
                <a16:creationId xmlns:a16="http://schemas.microsoft.com/office/drawing/2014/main" id="{E4922C03-0E1C-47AC-925C-1518123F30FE}"/>
              </a:ext>
            </a:extLst>
          </p:cNvPr>
          <p:cNvGrpSpPr/>
          <p:nvPr/>
        </p:nvGrpSpPr>
        <p:grpSpPr>
          <a:xfrm>
            <a:off x="7904665" y="61196"/>
            <a:ext cx="692443" cy="692443"/>
            <a:chOff x="3963053" y="796069"/>
            <a:chExt cx="1445741" cy="1445741"/>
          </a:xfrm>
        </p:grpSpPr>
        <p:sp>
          <p:nvSpPr>
            <p:cNvPr id="32" name="椭圆 31">
              <a:extLst>
                <a:ext uri="{FF2B5EF4-FFF2-40B4-BE49-F238E27FC236}">
                  <a16:creationId xmlns:a16="http://schemas.microsoft.com/office/drawing/2014/main" id="{030DD17F-1363-4414-AA42-72B7211CEC38}"/>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33" name="组合 32">
              <a:extLst>
                <a:ext uri="{FF2B5EF4-FFF2-40B4-BE49-F238E27FC236}">
                  <a16:creationId xmlns:a16="http://schemas.microsoft.com/office/drawing/2014/main" id="{084345FC-9422-4E4C-B84D-4784040309A9}"/>
                </a:ext>
              </a:extLst>
            </p:cNvPr>
            <p:cNvGrpSpPr/>
            <p:nvPr/>
          </p:nvGrpSpPr>
          <p:grpSpPr>
            <a:xfrm>
              <a:off x="4188168" y="1149945"/>
              <a:ext cx="995510" cy="868332"/>
              <a:chOff x="4675188" y="2882900"/>
              <a:chExt cx="360362" cy="314325"/>
            </a:xfrm>
            <a:solidFill>
              <a:schemeClr val="bg1"/>
            </a:solidFill>
          </p:grpSpPr>
          <p:sp>
            <p:nvSpPr>
              <p:cNvPr id="34" name="AutoShape 43">
                <a:extLst>
                  <a:ext uri="{FF2B5EF4-FFF2-40B4-BE49-F238E27FC236}">
                    <a16:creationId xmlns:a16="http://schemas.microsoft.com/office/drawing/2014/main" id="{6BEF50D8-583A-44F7-AC5C-2B7E097C542C}"/>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35" name="AutoShape 44">
                <a:extLst>
                  <a:ext uri="{FF2B5EF4-FFF2-40B4-BE49-F238E27FC236}">
                    <a16:creationId xmlns:a16="http://schemas.microsoft.com/office/drawing/2014/main" id="{1B5FB801-B6DE-4A2E-93D7-867691CCB1BE}"/>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36" name="AutoShape 45">
                <a:extLst>
                  <a:ext uri="{FF2B5EF4-FFF2-40B4-BE49-F238E27FC236}">
                    <a16:creationId xmlns:a16="http://schemas.microsoft.com/office/drawing/2014/main" id="{9B8D4ABD-004D-4FB7-A546-915F81B185D3}"/>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pic>
        <p:nvPicPr>
          <p:cNvPr id="4" name="show">
            <a:hlinkClick r:id="" action="ppaction://media"/>
            <a:extLst>
              <a:ext uri="{FF2B5EF4-FFF2-40B4-BE49-F238E27FC236}">
                <a16:creationId xmlns:a16="http://schemas.microsoft.com/office/drawing/2014/main" id="{F8B08804-F77E-D38A-9F83-29DC10C1127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112545" y="874999"/>
            <a:ext cx="2635671" cy="1557384"/>
          </a:xfrm>
          <a:prstGeom prst="rect">
            <a:avLst/>
          </a:prstGeom>
        </p:spPr>
      </p:pic>
      <p:pic>
        <p:nvPicPr>
          <p:cNvPr id="12" name="图片 11">
            <a:extLst>
              <a:ext uri="{FF2B5EF4-FFF2-40B4-BE49-F238E27FC236}">
                <a16:creationId xmlns:a16="http://schemas.microsoft.com/office/drawing/2014/main" id="{4868D337-7FD4-F716-1778-E0FFC1F1BE59}"/>
              </a:ext>
            </a:extLst>
          </p:cNvPr>
          <p:cNvPicPr>
            <a:picLocks noChangeAspect="1"/>
          </p:cNvPicPr>
          <p:nvPr/>
        </p:nvPicPr>
        <p:blipFill>
          <a:blip r:embed="rId5"/>
          <a:stretch>
            <a:fillRect/>
          </a:stretch>
        </p:blipFill>
        <p:spPr>
          <a:xfrm>
            <a:off x="4911041" y="861451"/>
            <a:ext cx="2770282" cy="1557384"/>
          </a:xfrm>
          <a:prstGeom prst="rect">
            <a:avLst/>
          </a:prstGeom>
        </p:spPr>
      </p:pic>
      <p:pic>
        <p:nvPicPr>
          <p:cNvPr id="10" name="图片 9">
            <a:extLst>
              <a:ext uri="{FF2B5EF4-FFF2-40B4-BE49-F238E27FC236}">
                <a16:creationId xmlns:a16="http://schemas.microsoft.com/office/drawing/2014/main" id="{D7DDEDA6-236F-4B5B-A411-4E21D8263333}"/>
              </a:ext>
            </a:extLst>
          </p:cNvPr>
          <p:cNvPicPr>
            <a:picLocks noChangeAspect="1"/>
          </p:cNvPicPr>
          <p:nvPr/>
        </p:nvPicPr>
        <p:blipFill>
          <a:blip r:embed="rId6"/>
          <a:stretch>
            <a:fillRect/>
          </a:stretch>
        </p:blipFill>
        <p:spPr>
          <a:xfrm>
            <a:off x="1112545" y="2772925"/>
            <a:ext cx="2635671" cy="1680099"/>
          </a:xfrm>
          <a:prstGeom prst="rect">
            <a:avLst/>
          </a:prstGeom>
        </p:spPr>
      </p:pic>
      <p:pic>
        <p:nvPicPr>
          <p:cNvPr id="13" name="图片 12">
            <a:extLst>
              <a:ext uri="{FF2B5EF4-FFF2-40B4-BE49-F238E27FC236}">
                <a16:creationId xmlns:a16="http://schemas.microsoft.com/office/drawing/2014/main" id="{2263AED9-4646-AD30-F887-2EB6639A710B}"/>
              </a:ext>
            </a:extLst>
          </p:cNvPr>
          <p:cNvPicPr>
            <a:picLocks noChangeAspect="1"/>
          </p:cNvPicPr>
          <p:nvPr/>
        </p:nvPicPr>
        <p:blipFill>
          <a:blip r:embed="rId7"/>
          <a:stretch>
            <a:fillRect/>
          </a:stretch>
        </p:blipFill>
        <p:spPr>
          <a:xfrm>
            <a:off x="4911040" y="2769075"/>
            <a:ext cx="2770282" cy="1612333"/>
          </a:xfrm>
          <a:prstGeom prst="rect">
            <a:avLst/>
          </a:prstGeom>
        </p:spPr>
      </p:pic>
      <p:sp>
        <p:nvSpPr>
          <p:cNvPr id="2" name="文本框 1">
            <a:extLst>
              <a:ext uri="{FF2B5EF4-FFF2-40B4-BE49-F238E27FC236}">
                <a16:creationId xmlns:a16="http://schemas.microsoft.com/office/drawing/2014/main" id="{AA333D91-51FD-7910-886C-8D36919F808C}"/>
              </a:ext>
            </a:extLst>
          </p:cNvPr>
          <p:cNvSpPr txBox="1"/>
          <p:nvPr/>
        </p:nvSpPr>
        <p:spPr>
          <a:xfrm>
            <a:off x="5572897" y="2447667"/>
            <a:ext cx="1261884" cy="276999"/>
          </a:xfrm>
          <a:prstGeom prst="rect">
            <a:avLst/>
          </a:prstGeom>
          <a:noFill/>
        </p:spPr>
        <p:txBody>
          <a:bodyPr wrap="none" rtlCol="0">
            <a:spAutoFit/>
          </a:bodyPr>
          <a:lstStyle/>
          <a:p>
            <a:r>
              <a:rPr lang="zh-CN" altLang="en-US" sz="1200" dirty="0"/>
              <a:t>通用的人脸模型</a:t>
            </a:r>
          </a:p>
        </p:txBody>
      </p:sp>
      <p:sp>
        <p:nvSpPr>
          <p:cNvPr id="5" name="文本框 4">
            <a:extLst>
              <a:ext uri="{FF2B5EF4-FFF2-40B4-BE49-F238E27FC236}">
                <a16:creationId xmlns:a16="http://schemas.microsoft.com/office/drawing/2014/main" id="{B912E668-F3E6-5B17-A51A-5BCFC8FB81AB}"/>
              </a:ext>
            </a:extLst>
          </p:cNvPr>
          <p:cNvSpPr txBox="1"/>
          <p:nvPr/>
        </p:nvSpPr>
        <p:spPr>
          <a:xfrm>
            <a:off x="910281" y="4516567"/>
            <a:ext cx="3247171" cy="276999"/>
          </a:xfrm>
          <a:prstGeom prst="rect">
            <a:avLst/>
          </a:prstGeom>
          <a:noFill/>
        </p:spPr>
        <p:txBody>
          <a:bodyPr wrap="none" rtlCol="0">
            <a:spAutoFit/>
          </a:bodyPr>
          <a:lstStyle/>
          <a:p>
            <a:r>
              <a:rPr lang="zh-CN" altLang="en-US" sz="1200" dirty="0"/>
              <a:t>基于</a:t>
            </a:r>
            <a:r>
              <a:rPr lang="en-US" altLang="zh-CN" sz="1200" dirty="0"/>
              <a:t>WebGL</a:t>
            </a:r>
            <a:r>
              <a:rPr lang="zh-CN" altLang="en-US" sz="1200" dirty="0"/>
              <a:t>将三维人脸模型在浏览器渲染出来</a:t>
            </a:r>
          </a:p>
        </p:txBody>
      </p:sp>
      <p:sp>
        <p:nvSpPr>
          <p:cNvPr id="6" name="文本框 5">
            <a:extLst>
              <a:ext uri="{FF2B5EF4-FFF2-40B4-BE49-F238E27FC236}">
                <a16:creationId xmlns:a16="http://schemas.microsoft.com/office/drawing/2014/main" id="{42A08879-7C71-66D6-44E9-FCAE145813FB}"/>
              </a:ext>
            </a:extLst>
          </p:cNvPr>
          <p:cNvSpPr txBox="1"/>
          <p:nvPr/>
        </p:nvSpPr>
        <p:spPr>
          <a:xfrm>
            <a:off x="609143" y="2447666"/>
            <a:ext cx="3708836" cy="276999"/>
          </a:xfrm>
          <a:prstGeom prst="rect">
            <a:avLst/>
          </a:prstGeom>
          <a:noFill/>
        </p:spPr>
        <p:txBody>
          <a:bodyPr wrap="none" rtlCol="0">
            <a:spAutoFit/>
          </a:bodyPr>
          <a:lstStyle/>
          <a:p>
            <a:r>
              <a:rPr lang="zh-CN" altLang="en-US" sz="1200" dirty="0"/>
              <a:t>通过</a:t>
            </a:r>
            <a:r>
              <a:rPr lang="en-US" altLang="zh-CN" sz="1200" dirty="0"/>
              <a:t>WebGL</a:t>
            </a:r>
            <a:r>
              <a:rPr lang="zh-CN" altLang="en-US" sz="1200" dirty="0"/>
              <a:t>可以呈现逼真的医学模型并进行相关操作</a:t>
            </a:r>
          </a:p>
        </p:txBody>
      </p:sp>
      <p:sp>
        <p:nvSpPr>
          <p:cNvPr id="7" name="文本框 6">
            <a:extLst>
              <a:ext uri="{FF2B5EF4-FFF2-40B4-BE49-F238E27FC236}">
                <a16:creationId xmlns:a16="http://schemas.microsoft.com/office/drawing/2014/main" id="{98956B13-564F-EB6E-711E-D1B5BC6BE1E4}"/>
              </a:ext>
            </a:extLst>
          </p:cNvPr>
          <p:cNvSpPr txBox="1"/>
          <p:nvPr/>
        </p:nvSpPr>
        <p:spPr>
          <a:xfrm>
            <a:off x="4818853" y="4516566"/>
            <a:ext cx="2954655" cy="276999"/>
          </a:xfrm>
          <a:prstGeom prst="rect">
            <a:avLst/>
          </a:prstGeom>
          <a:noFill/>
        </p:spPr>
        <p:txBody>
          <a:bodyPr wrap="none" rtlCol="0">
            <a:spAutoFit/>
          </a:bodyPr>
          <a:lstStyle/>
          <a:p>
            <a:r>
              <a:rPr lang="zh-CN" altLang="en-US" sz="1200" dirty="0"/>
              <a:t>通过对骨骼施加影响控制面部表情的变化</a:t>
            </a:r>
          </a:p>
        </p:txBody>
      </p:sp>
    </p:spTree>
    <p:extLst>
      <p:ext uri="{BB962C8B-B14F-4D97-AF65-F5344CB8AC3E}">
        <p14:creationId xmlns:p14="http://schemas.microsoft.com/office/powerpoint/2010/main" val="8700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72001" y="497205"/>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预期成果</a:t>
            </a:r>
          </a:p>
        </p:txBody>
      </p:sp>
      <p:sp>
        <p:nvSpPr>
          <p:cNvPr id="2" name="文本框 1">
            <a:extLst>
              <a:ext uri="{FF2B5EF4-FFF2-40B4-BE49-F238E27FC236}">
                <a16:creationId xmlns:a16="http://schemas.microsoft.com/office/drawing/2014/main" id="{7517FE2D-39E1-0719-5F77-F94B2800711C}"/>
              </a:ext>
            </a:extLst>
          </p:cNvPr>
          <p:cNvSpPr txBox="1"/>
          <p:nvPr/>
        </p:nvSpPr>
        <p:spPr>
          <a:xfrm>
            <a:off x="1083276" y="1874338"/>
            <a:ext cx="6862119" cy="1754326"/>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通过</a:t>
            </a:r>
            <a:r>
              <a:rPr lang="en-US" altLang="zh-CN" dirty="0">
                <a:latin typeface="宋体" panose="02010600030101010101" pitchFamily="2" charset="-122"/>
                <a:ea typeface="宋体" panose="02010600030101010101" pitchFamily="2" charset="-122"/>
              </a:rPr>
              <a:t>WebGL</a:t>
            </a:r>
            <a:r>
              <a:rPr lang="zh-CN" altLang="en-US" dirty="0">
                <a:latin typeface="宋体" panose="02010600030101010101" pitchFamily="2" charset="-122"/>
                <a:ea typeface="宋体" panose="02010600030101010101" pitchFamily="2" charset="-122"/>
              </a:rPr>
              <a:t>渲染和操作经过处理的模型，使面部模型关键部位发生相应的变化，模拟出大致的医美手术效果，使得患者和医生在诊前和术前沟通中就最终的手术方案尽快而较为精准地达成一致，若不具备当面会诊条件还可以方便地进行远程咨询；围绕此核心功能开发病例存储、案例展示、整形方案推荐等附属功能，最终将其完善为一个较为完整的医学美容规划系统。</a:t>
            </a:r>
          </a:p>
        </p:txBody>
      </p:sp>
    </p:spTree>
    <p:extLst>
      <p:ext uri="{BB962C8B-B14F-4D97-AF65-F5344CB8AC3E}">
        <p14:creationId xmlns:p14="http://schemas.microsoft.com/office/powerpoint/2010/main" val="420561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7413" y="456640"/>
            <a:ext cx="146706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重难点部分</a:t>
            </a:r>
          </a:p>
        </p:txBody>
      </p:sp>
      <p:grpSp>
        <p:nvGrpSpPr>
          <p:cNvPr id="5" name="组合 4">
            <a:extLst>
              <a:ext uri="{FF2B5EF4-FFF2-40B4-BE49-F238E27FC236}">
                <a16:creationId xmlns:a16="http://schemas.microsoft.com/office/drawing/2014/main" id="{34BCBF38-2AC5-487B-A079-8B74FE29390F}"/>
              </a:ext>
            </a:extLst>
          </p:cNvPr>
          <p:cNvGrpSpPr/>
          <p:nvPr/>
        </p:nvGrpSpPr>
        <p:grpSpPr>
          <a:xfrm>
            <a:off x="780689" y="2408614"/>
            <a:ext cx="7582619" cy="1096214"/>
            <a:chOff x="780690" y="2348886"/>
            <a:chExt cx="7582619" cy="1096214"/>
          </a:xfrm>
        </p:grpSpPr>
        <p:sp>
          <p:nvSpPr>
            <p:cNvPr id="67" name="椭圆 66">
              <a:extLst>
                <a:ext uri="{FF2B5EF4-FFF2-40B4-BE49-F238E27FC236}">
                  <a16:creationId xmlns:a16="http://schemas.microsoft.com/office/drawing/2014/main" id="{46AEE037-07A3-4383-9253-AE0E904AF3D5}"/>
                </a:ext>
              </a:extLst>
            </p:cNvPr>
            <p:cNvSpPr/>
            <p:nvPr/>
          </p:nvSpPr>
          <p:spPr>
            <a:xfrm>
              <a:off x="916744" y="2446227"/>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矩形: 圆角 67">
              <a:extLst>
                <a:ext uri="{FF2B5EF4-FFF2-40B4-BE49-F238E27FC236}">
                  <a16:creationId xmlns:a16="http://schemas.microsoft.com/office/drawing/2014/main" id="{AB0588ED-15DA-4F08-9A76-591E697396C3}"/>
                </a:ext>
              </a:extLst>
            </p:cNvPr>
            <p:cNvSpPr/>
            <p:nvPr/>
          </p:nvSpPr>
          <p:spPr>
            <a:xfrm>
              <a:off x="780690" y="2348886"/>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C4A89255-24BC-4C07-9332-1BE68FD832A8}"/>
                </a:ext>
              </a:extLst>
            </p:cNvPr>
            <p:cNvSpPr/>
            <p:nvPr/>
          </p:nvSpPr>
          <p:spPr>
            <a:xfrm>
              <a:off x="1818277" y="2624964"/>
              <a:ext cx="5938412" cy="523220"/>
            </a:xfrm>
            <a:prstGeom prst="rect">
              <a:avLst/>
            </a:prstGeom>
          </p:spPr>
          <p:txBody>
            <a:bodyPr wrap="square">
              <a:spAutoFit/>
            </a:bodyPr>
            <a:lstStyle/>
            <a:p>
              <a:pPr algn="just">
                <a:spcAft>
                  <a:spcPts val="0"/>
                </a:spcAft>
              </a:pPr>
              <a:r>
                <a:rPr lang="zh-CN" altLang="en-US" sz="1400" b="0" i="0" dirty="0">
                  <a:solidFill>
                    <a:srgbClr val="24292E"/>
                  </a:solidFill>
                  <a:effectLst/>
                  <a:latin typeface="宋体" panose="02010600030101010101" pitchFamily="2" charset="-122"/>
                  <a:ea typeface="宋体" panose="02010600030101010101" pitchFamily="2" charset="-122"/>
                </a:rPr>
                <a:t>实际开发中，</a:t>
              </a:r>
              <a:r>
                <a:rPr lang="zh-CN" altLang="en-US"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对模型进行绑骨和顶点变形的处理时</a:t>
              </a:r>
              <a:r>
                <a:rPr lang="zh-CN" altLang="en-US" sz="1400" b="0" i="0" dirty="0">
                  <a:solidFill>
                    <a:srgbClr val="24292E"/>
                  </a:solidFill>
                  <a:effectLst/>
                  <a:latin typeface="宋体" panose="02010600030101010101" pitchFamily="2" charset="-122"/>
                  <a:ea typeface="宋体" panose="02010600030101010101" pitchFamily="2" charset="-122"/>
                </a:rPr>
                <a:t>，要根据骨骼</a:t>
              </a:r>
              <a:r>
                <a:rPr lang="zh-CN" altLang="en-US" sz="1400" dirty="0">
                  <a:solidFill>
                    <a:srgbClr val="24292E"/>
                  </a:solidFill>
                  <a:latin typeface="宋体" panose="02010600030101010101" pitchFamily="2" charset="-122"/>
                  <a:ea typeface="宋体" panose="02010600030101010101" pitchFamily="2" charset="-122"/>
                </a:rPr>
                <a:t>、</a:t>
              </a:r>
              <a:r>
                <a:rPr lang="zh-CN" altLang="en-US" sz="1400" b="0" i="0" dirty="0">
                  <a:solidFill>
                    <a:srgbClr val="24292E"/>
                  </a:solidFill>
                  <a:effectLst/>
                  <a:latin typeface="宋体" panose="02010600030101010101" pitchFamily="2" charset="-122"/>
                  <a:ea typeface="宋体" panose="02010600030101010101" pitchFamily="2" charset="-122"/>
                </a:rPr>
                <a:t>顶点变形优缺点，不断权衡效果与效率。</a:t>
              </a:r>
              <a:endParaRPr lang="en-US" altLang="zh-CN" sz="14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6" name="AutoShape 112">
              <a:extLst>
                <a:ext uri="{FF2B5EF4-FFF2-40B4-BE49-F238E27FC236}">
                  <a16:creationId xmlns:a16="http://schemas.microsoft.com/office/drawing/2014/main" id="{8B441F98-36FF-4C34-AFD5-99EDAC0C86C8}"/>
                </a:ext>
              </a:extLst>
            </p:cNvPr>
            <p:cNvSpPr>
              <a:spLocks/>
            </p:cNvSpPr>
            <p:nvPr/>
          </p:nvSpPr>
          <p:spPr bwMode="auto">
            <a:xfrm>
              <a:off x="1135013" y="2624964"/>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7" name="组合 6">
            <a:extLst>
              <a:ext uri="{FF2B5EF4-FFF2-40B4-BE49-F238E27FC236}">
                <a16:creationId xmlns:a16="http://schemas.microsoft.com/office/drawing/2014/main" id="{24A3B768-2672-4F55-92D6-9BE87D131C4E}"/>
              </a:ext>
            </a:extLst>
          </p:cNvPr>
          <p:cNvGrpSpPr/>
          <p:nvPr/>
        </p:nvGrpSpPr>
        <p:grpSpPr>
          <a:xfrm>
            <a:off x="780689" y="1193056"/>
            <a:ext cx="7582619" cy="1096214"/>
            <a:chOff x="781195" y="1070730"/>
            <a:chExt cx="7582619" cy="1096214"/>
          </a:xfrm>
        </p:grpSpPr>
        <p:sp>
          <p:nvSpPr>
            <p:cNvPr id="64" name="矩形: 圆角 63">
              <a:extLst>
                <a:ext uri="{FF2B5EF4-FFF2-40B4-BE49-F238E27FC236}">
                  <a16:creationId xmlns:a16="http://schemas.microsoft.com/office/drawing/2014/main" id="{BCD2B3CC-3858-4463-8607-1A02323512F4}"/>
                </a:ext>
              </a:extLst>
            </p:cNvPr>
            <p:cNvSpPr/>
            <p:nvPr/>
          </p:nvSpPr>
          <p:spPr>
            <a:xfrm>
              <a:off x="781195" y="1070730"/>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54BBFA75-571A-41C8-AD5E-1FC4BD6BAEA1}"/>
                </a:ext>
              </a:extLst>
            </p:cNvPr>
            <p:cNvGrpSpPr/>
            <p:nvPr/>
          </p:nvGrpSpPr>
          <p:grpSpPr>
            <a:xfrm>
              <a:off x="917249" y="1097865"/>
              <a:ext cx="6907927" cy="1015663"/>
              <a:chOff x="917249" y="1097865"/>
              <a:chExt cx="6907927" cy="1015663"/>
            </a:xfrm>
          </p:grpSpPr>
          <p:sp>
            <p:nvSpPr>
              <p:cNvPr id="63" name="椭圆 62">
                <a:extLst>
                  <a:ext uri="{FF2B5EF4-FFF2-40B4-BE49-F238E27FC236}">
                    <a16:creationId xmlns:a16="http://schemas.microsoft.com/office/drawing/2014/main" id="{73084343-2799-445B-B759-EFC6EAE38533}"/>
                  </a:ext>
                </a:extLst>
              </p:cNvPr>
              <p:cNvSpPr/>
              <p:nvPr/>
            </p:nvSpPr>
            <p:spPr>
              <a:xfrm>
                <a:off x="917249" y="11680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矩形 71">
                <a:extLst>
                  <a:ext uri="{FF2B5EF4-FFF2-40B4-BE49-F238E27FC236}">
                    <a16:creationId xmlns:a16="http://schemas.microsoft.com/office/drawing/2014/main" id="{17DE5808-A425-4D3A-8D7F-57C5727C7CE5}"/>
                  </a:ext>
                </a:extLst>
              </p:cNvPr>
              <p:cNvSpPr/>
              <p:nvPr/>
            </p:nvSpPr>
            <p:spPr>
              <a:xfrm>
                <a:off x="1818782" y="1097865"/>
                <a:ext cx="6006394" cy="1015663"/>
              </a:xfrm>
              <a:prstGeom prst="rect">
                <a:avLst/>
              </a:prstGeom>
            </p:spPr>
            <p:txBody>
              <a:bodyPr wrap="square">
                <a:spAutoFit/>
              </a:bodyPr>
              <a:lstStyle/>
              <a:p>
                <a:pPr algn="just"/>
                <a:r>
                  <a:rPr lang="zh-CN" altLang="en-US"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如何由计算机自动确定面部关键部位并以自动化方式生成骨骼：</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zh-CN" altLang="en-US" sz="1200" b="0" i="0" dirty="0">
                    <a:solidFill>
                      <a:srgbClr val="202124"/>
                    </a:solidFill>
                    <a:effectLst/>
                    <a:latin typeface="宋体" panose="02010600030101010101" pitchFamily="2" charset="-122"/>
                    <a:ea typeface="宋体" panose="02010600030101010101" pitchFamily="2" charset="-122"/>
                  </a:rPr>
                  <a:t>面部骨骼自动绑定方案及算法。蒙皮算法又称为骨骼与皮肤的绑定算法或骨骼子空间变形法</a:t>
                </a:r>
                <a:r>
                  <a:rPr lang="en-US" altLang="zh-CN" sz="1200" b="0" i="0" dirty="0">
                    <a:solidFill>
                      <a:srgbClr val="202124"/>
                    </a:solidFill>
                    <a:effectLst/>
                    <a:latin typeface="宋体" panose="02010600030101010101" pitchFamily="2" charset="-122"/>
                    <a:ea typeface="宋体" panose="02010600030101010101" pitchFamily="2" charset="-122"/>
                  </a:rPr>
                  <a:t>(Skeletal Subspace Deformation, SSD)</a:t>
                </a:r>
                <a:r>
                  <a:rPr lang="zh-CN" altLang="en-US" sz="1200" b="0" i="0" dirty="0">
                    <a:solidFill>
                      <a:srgbClr val="202124"/>
                    </a:solidFill>
                    <a:effectLst/>
                    <a:latin typeface="宋体" panose="02010600030101010101" pitchFamily="2" charset="-122"/>
                    <a:ea typeface="宋体" panose="02010600030101010101" pitchFamily="2" charset="-122"/>
                  </a:rPr>
                  <a:t>，</a:t>
                </a:r>
                <a:r>
                  <a:rPr lang="zh-CN" altLang="en-US" sz="1200" b="0" i="0" dirty="0">
                    <a:solidFill>
                      <a:srgbClr val="000000"/>
                    </a:solidFill>
                    <a:effectLst/>
                    <a:latin typeface="宋体" panose="02010600030101010101" pitchFamily="2" charset="-122"/>
                    <a:ea typeface="宋体" panose="02010600030101010101" pitchFamily="2" charset="-122"/>
                  </a:rPr>
                  <a:t>一般分两步：第一步用户在几何模型上选择一系列控制单元，并计算几何模型受这些控制单元的影响权重；第二步用户拖动控制单元，几何模型随控制单元发生相应变形。</a:t>
                </a:r>
                <a:endParaRPr lang="en-US" altLang="zh-CN" sz="12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27" name="组合 26">
                <a:extLst>
                  <a:ext uri="{FF2B5EF4-FFF2-40B4-BE49-F238E27FC236}">
                    <a16:creationId xmlns:a16="http://schemas.microsoft.com/office/drawing/2014/main" id="{F69654B9-54B0-48E4-A873-115B1E6B084A}"/>
                  </a:ext>
                </a:extLst>
              </p:cNvPr>
              <p:cNvGrpSpPr/>
              <p:nvPr/>
            </p:nvGrpSpPr>
            <p:grpSpPr>
              <a:xfrm>
                <a:off x="1171453" y="1361625"/>
                <a:ext cx="352547" cy="513912"/>
                <a:chOff x="2528974" y="2863357"/>
                <a:chExt cx="246811" cy="359779"/>
              </a:xfrm>
              <a:solidFill>
                <a:sysClr val="window" lastClr="FFFFFF"/>
              </a:solidFill>
            </p:grpSpPr>
            <p:sp>
              <p:nvSpPr>
                <p:cNvPr id="28" name="AutoShape 113">
                  <a:extLst>
                    <a:ext uri="{FF2B5EF4-FFF2-40B4-BE49-F238E27FC236}">
                      <a16:creationId xmlns:a16="http://schemas.microsoft.com/office/drawing/2014/main" id="{762A4469-ED62-403E-BACD-2BFF1C474814}"/>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114">
                  <a:extLst>
                    <a:ext uri="{FF2B5EF4-FFF2-40B4-BE49-F238E27FC236}">
                      <a16:creationId xmlns:a16="http://schemas.microsoft.com/office/drawing/2014/main" id="{C7427E8C-4C72-4C41-A4D8-8C831C0A633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grpSp>
      <p:grpSp>
        <p:nvGrpSpPr>
          <p:cNvPr id="2" name="组合 1">
            <a:extLst>
              <a:ext uri="{FF2B5EF4-FFF2-40B4-BE49-F238E27FC236}">
                <a16:creationId xmlns:a16="http://schemas.microsoft.com/office/drawing/2014/main" id="{136839BF-CEF1-4A93-B2C6-B45B6378497B}"/>
              </a:ext>
            </a:extLst>
          </p:cNvPr>
          <p:cNvGrpSpPr/>
          <p:nvPr/>
        </p:nvGrpSpPr>
        <p:grpSpPr>
          <a:xfrm>
            <a:off x="780689" y="3624172"/>
            <a:ext cx="7582619" cy="1096214"/>
            <a:chOff x="780690" y="3624172"/>
            <a:chExt cx="7582619" cy="1096214"/>
          </a:xfrm>
        </p:grpSpPr>
        <p:sp>
          <p:nvSpPr>
            <p:cNvPr id="17" name="椭圆 16">
              <a:extLst>
                <a:ext uri="{FF2B5EF4-FFF2-40B4-BE49-F238E27FC236}">
                  <a16:creationId xmlns:a16="http://schemas.microsoft.com/office/drawing/2014/main" id="{A567A677-CE9B-4F1E-9295-ED80D1C002D9}"/>
                </a:ext>
              </a:extLst>
            </p:cNvPr>
            <p:cNvSpPr/>
            <p:nvPr/>
          </p:nvSpPr>
          <p:spPr>
            <a:xfrm>
              <a:off x="916744" y="3721513"/>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圆角 17">
              <a:extLst>
                <a:ext uri="{FF2B5EF4-FFF2-40B4-BE49-F238E27FC236}">
                  <a16:creationId xmlns:a16="http://schemas.microsoft.com/office/drawing/2014/main" id="{E96E4145-1395-4C8D-AB95-34F96C723795}"/>
                </a:ext>
              </a:extLst>
            </p:cNvPr>
            <p:cNvSpPr/>
            <p:nvPr/>
          </p:nvSpPr>
          <p:spPr>
            <a:xfrm>
              <a:off x="780690" y="3624172"/>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830AEDC-A538-4A0A-8623-42A44976D739}"/>
                </a:ext>
              </a:extLst>
            </p:cNvPr>
            <p:cNvSpPr/>
            <p:nvPr/>
          </p:nvSpPr>
          <p:spPr>
            <a:xfrm>
              <a:off x="1835181" y="4020299"/>
              <a:ext cx="6005889" cy="338554"/>
            </a:xfrm>
            <a:prstGeom prst="rect">
              <a:avLst/>
            </a:prstGeom>
          </p:spPr>
          <p:txBody>
            <a:bodyPr wrap="square">
              <a:spAutoFit/>
            </a:bodyPr>
            <a:lstStyle/>
            <a:p>
              <a:pPr algn="just">
                <a:spcAft>
                  <a:spcPts val="0"/>
                </a:spcAft>
              </a:pPr>
              <a:r>
                <a:rPr lang="zh-CN" altLang="en-US" sz="16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实际开发中前后端对接问题</a:t>
              </a:r>
              <a:endParaRPr lang="en-US" altLang="zh-CN" sz="1600"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grpSp>
          <p:nvGrpSpPr>
            <p:cNvPr id="21" name="组合 20">
              <a:extLst>
                <a:ext uri="{FF2B5EF4-FFF2-40B4-BE49-F238E27FC236}">
                  <a16:creationId xmlns:a16="http://schemas.microsoft.com/office/drawing/2014/main" id="{22C2E435-9270-4B49-8FF3-DEA46C268C14}"/>
                </a:ext>
              </a:extLst>
            </p:cNvPr>
            <p:cNvGrpSpPr/>
            <p:nvPr/>
          </p:nvGrpSpPr>
          <p:grpSpPr>
            <a:xfrm>
              <a:off x="1111507" y="3915124"/>
              <a:ext cx="512006" cy="514311"/>
              <a:chOff x="1087405" y="3965980"/>
              <a:chExt cx="512006" cy="514311"/>
            </a:xfrm>
          </p:grpSpPr>
          <p:sp>
            <p:nvSpPr>
              <p:cNvPr id="22" name="AutoShape 37">
                <a:extLst>
                  <a:ext uri="{FF2B5EF4-FFF2-40B4-BE49-F238E27FC236}">
                    <a16:creationId xmlns:a16="http://schemas.microsoft.com/office/drawing/2014/main" id="{DDDF9C8F-F922-4820-BB85-10A4757DF3F7}"/>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38">
                <a:extLst>
                  <a:ext uri="{FF2B5EF4-FFF2-40B4-BE49-F238E27FC236}">
                    <a16:creationId xmlns:a16="http://schemas.microsoft.com/office/drawing/2014/main" id="{2DE566CF-6FB6-420F-AC51-4B49549D6DBE}"/>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39">
                <a:extLst>
                  <a:ext uri="{FF2B5EF4-FFF2-40B4-BE49-F238E27FC236}">
                    <a16:creationId xmlns:a16="http://schemas.microsoft.com/office/drawing/2014/main" id="{09351478-903E-45B5-9440-B68CEDDC0AF6}"/>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0">
                <a:extLst>
                  <a:ext uri="{FF2B5EF4-FFF2-40B4-BE49-F238E27FC236}">
                    <a16:creationId xmlns:a16="http://schemas.microsoft.com/office/drawing/2014/main" id="{DB4906FE-4183-4C45-9EE2-C013D6836B0A}"/>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0" name="AutoShape 41">
                <a:extLst>
                  <a:ext uri="{FF2B5EF4-FFF2-40B4-BE49-F238E27FC236}">
                    <a16:creationId xmlns:a16="http://schemas.microsoft.com/office/drawing/2014/main" id="{C8293027-C123-4F49-8F16-01B67C502A2A}"/>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1" name="AutoShape 42">
                <a:extLst>
                  <a:ext uri="{FF2B5EF4-FFF2-40B4-BE49-F238E27FC236}">
                    <a16:creationId xmlns:a16="http://schemas.microsoft.com/office/drawing/2014/main" id="{57B6EA7D-0BCB-4B40-9A32-B07D73004B01}"/>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spTree>
    <p:extLst>
      <p:ext uri="{BB962C8B-B14F-4D97-AF65-F5344CB8AC3E}">
        <p14:creationId xmlns:p14="http://schemas.microsoft.com/office/powerpoint/2010/main" val="69821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4132" y="478213"/>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工作计划</a:t>
            </a:r>
          </a:p>
        </p:txBody>
      </p:sp>
      <p:sp>
        <p:nvSpPr>
          <p:cNvPr id="36" name="矩形: 圆角 35">
            <a:extLst>
              <a:ext uri="{FF2B5EF4-FFF2-40B4-BE49-F238E27FC236}">
                <a16:creationId xmlns:a16="http://schemas.microsoft.com/office/drawing/2014/main" id="{7F62CC47-12E6-4731-B444-12BAA4742569}"/>
              </a:ext>
            </a:extLst>
          </p:cNvPr>
          <p:cNvSpPr/>
          <p:nvPr/>
        </p:nvSpPr>
        <p:spPr>
          <a:xfrm>
            <a:off x="1356360" y="1042095"/>
            <a:ext cx="6469380" cy="305931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5E7DBFE-423B-4BBC-B0C6-16968BC2223A}"/>
              </a:ext>
            </a:extLst>
          </p:cNvPr>
          <p:cNvSpPr/>
          <p:nvPr/>
        </p:nvSpPr>
        <p:spPr>
          <a:xfrm>
            <a:off x="2225040" y="1575324"/>
            <a:ext cx="5028376" cy="1992853"/>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l"/>
            </a:pPr>
            <a:r>
              <a:rPr lang="en-US" altLang="zh-CN" sz="1400" kern="100" dirty="0">
                <a:solidFill>
                  <a:schemeClr val="accent1"/>
                </a:solidFill>
                <a:latin typeface="+mj-lt"/>
                <a:cs typeface="Times New Roman" panose="02020603050405020304" pitchFamily="18" charset="0"/>
              </a:rPr>
              <a:t>2022.03—2022.09</a:t>
            </a:r>
            <a:r>
              <a:rPr lang="zh-CN" altLang="en-US" sz="1400" kern="100" dirty="0">
                <a:solidFill>
                  <a:schemeClr val="accent1"/>
                </a:solidFill>
                <a:latin typeface="+mj-lt"/>
                <a:cs typeface="Times New Roman" panose="02020603050405020304" pitchFamily="18" charset="0"/>
              </a:rPr>
              <a:t>：查阅文献，撰写综述，工作方案设计</a:t>
            </a:r>
            <a:endParaRPr lang="en-US" altLang="zh-CN" sz="1400" kern="100" dirty="0">
              <a:solidFill>
                <a:schemeClr val="accent1"/>
              </a:solidFill>
              <a:latin typeface="+mj-lt"/>
              <a:cs typeface="Times New Roman" panose="02020603050405020304" pitchFamily="18" charset="0"/>
            </a:endParaRPr>
          </a:p>
          <a:p>
            <a:pPr marL="285750" indent="-285750">
              <a:lnSpc>
                <a:spcPct val="150000"/>
              </a:lnSpc>
              <a:spcAft>
                <a:spcPts val="0"/>
              </a:spcAft>
              <a:buFont typeface="Wingdings" panose="05000000000000000000" pitchFamily="2" charset="2"/>
              <a:buChar char="l"/>
            </a:pPr>
            <a:r>
              <a:rPr lang="en-US" altLang="zh-CN" sz="1400" kern="100" dirty="0">
                <a:solidFill>
                  <a:schemeClr val="accent1"/>
                </a:solidFill>
                <a:latin typeface="+mj-lt"/>
                <a:cs typeface="Times New Roman" panose="02020603050405020304" pitchFamily="18" charset="0"/>
              </a:rPr>
              <a:t>2022.09—2022.12</a:t>
            </a:r>
            <a:r>
              <a:rPr lang="zh-CN" altLang="en-US" sz="1400" kern="100" dirty="0">
                <a:solidFill>
                  <a:schemeClr val="accent1"/>
                </a:solidFill>
                <a:latin typeface="+mj-lt"/>
                <a:cs typeface="Times New Roman" panose="02020603050405020304" pitchFamily="18" charset="0"/>
              </a:rPr>
              <a:t>：模型获取、转化、设计</a:t>
            </a:r>
            <a:endParaRPr lang="en-US" altLang="zh-CN" sz="1400" kern="100" dirty="0">
              <a:solidFill>
                <a:schemeClr val="accent1"/>
              </a:solidFill>
              <a:latin typeface="+mj-lt"/>
              <a:cs typeface="Times New Roman" panose="02020603050405020304" pitchFamily="18" charset="0"/>
            </a:endParaRPr>
          </a:p>
          <a:p>
            <a:pPr marL="285750" indent="-285750">
              <a:lnSpc>
                <a:spcPct val="150000"/>
              </a:lnSpc>
              <a:spcAft>
                <a:spcPts val="0"/>
              </a:spcAft>
              <a:buFont typeface="Wingdings" panose="05000000000000000000" pitchFamily="2" charset="2"/>
              <a:buChar char="l"/>
            </a:pPr>
            <a:r>
              <a:rPr lang="en-US" altLang="zh-CN" sz="1400" kern="100" dirty="0">
                <a:solidFill>
                  <a:schemeClr val="accent1"/>
                </a:solidFill>
                <a:latin typeface="+mj-lt"/>
                <a:cs typeface="Times New Roman" panose="02020603050405020304" pitchFamily="18" charset="0"/>
              </a:rPr>
              <a:t>2022.12—2023.12</a:t>
            </a:r>
            <a:r>
              <a:rPr lang="zh-CN" altLang="en-US" sz="1400" kern="100" dirty="0">
                <a:solidFill>
                  <a:schemeClr val="accent1"/>
                </a:solidFill>
                <a:latin typeface="+mj-lt"/>
                <a:cs typeface="Times New Roman" panose="02020603050405020304" pitchFamily="18" charset="0"/>
              </a:rPr>
              <a:t>：系统开发阶段</a:t>
            </a:r>
            <a:endParaRPr lang="en-US" altLang="zh-CN" sz="1400" kern="100" dirty="0">
              <a:solidFill>
                <a:schemeClr val="accent1"/>
              </a:solidFill>
              <a:latin typeface="+mj-lt"/>
              <a:cs typeface="Times New Roman" panose="02020603050405020304" pitchFamily="18" charset="0"/>
            </a:endParaRPr>
          </a:p>
          <a:p>
            <a:pPr marL="285750" indent="-285750">
              <a:lnSpc>
                <a:spcPct val="150000"/>
              </a:lnSpc>
              <a:spcAft>
                <a:spcPts val="0"/>
              </a:spcAft>
              <a:buFont typeface="Wingdings" panose="05000000000000000000" pitchFamily="2" charset="2"/>
              <a:buChar char="l"/>
            </a:pPr>
            <a:r>
              <a:rPr lang="en-US" altLang="zh-CN" sz="1400" kern="100" dirty="0">
                <a:solidFill>
                  <a:schemeClr val="accent1"/>
                </a:solidFill>
                <a:latin typeface="+mj-lt"/>
                <a:cs typeface="Times New Roman" panose="02020603050405020304" pitchFamily="18" charset="0"/>
              </a:rPr>
              <a:t>2023.12—2024.03</a:t>
            </a:r>
            <a:r>
              <a:rPr lang="zh-CN" altLang="en-US" sz="1400" kern="100" dirty="0">
                <a:solidFill>
                  <a:schemeClr val="accent1"/>
                </a:solidFill>
                <a:latin typeface="+mj-lt"/>
                <a:cs typeface="Times New Roman" panose="02020603050405020304" pitchFamily="18" charset="0"/>
              </a:rPr>
              <a:t>：完善功能细节、完成论文撰写</a:t>
            </a:r>
            <a:endParaRPr lang="en-US" altLang="zh-CN" sz="1400" kern="100" dirty="0">
              <a:solidFill>
                <a:schemeClr val="accent1"/>
              </a:solidFill>
              <a:latin typeface="+mj-lt"/>
              <a:cs typeface="Times New Roman" panose="02020603050405020304" pitchFamily="18" charset="0"/>
            </a:endParaRPr>
          </a:p>
          <a:p>
            <a:pPr marL="285750" indent="-285750">
              <a:lnSpc>
                <a:spcPct val="150000"/>
              </a:lnSpc>
              <a:spcAft>
                <a:spcPts val="0"/>
              </a:spcAft>
              <a:buFont typeface="Wingdings" panose="05000000000000000000" pitchFamily="2" charset="2"/>
              <a:buChar char="l"/>
            </a:pPr>
            <a:r>
              <a:rPr lang="en-US" altLang="zh-CN" sz="1400" kern="100" dirty="0">
                <a:solidFill>
                  <a:schemeClr val="accent1"/>
                </a:solidFill>
                <a:latin typeface="+mj-lt"/>
                <a:cs typeface="Times New Roman" panose="02020603050405020304" pitchFamily="18" charset="0"/>
              </a:rPr>
              <a:t>2024.04</a:t>
            </a:r>
            <a:r>
              <a:rPr lang="zh-CN" altLang="en-US" sz="1400" kern="100" dirty="0">
                <a:solidFill>
                  <a:schemeClr val="accent1"/>
                </a:solidFill>
                <a:latin typeface="+mj-lt"/>
                <a:cs typeface="Times New Roman" panose="02020603050405020304" pitchFamily="18" charset="0"/>
              </a:rPr>
              <a:t>：预答辩</a:t>
            </a:r>
            <a:endParaRPr lang="en-US" altLang="zh-CN" sz="1400" kern="100" dirty="0">
              <a:solidFill>
                <a:schemeClr val="accent1"/>
              </a:solidFill>
              <a:latin typeface="+mj-lt"/>
              <a:cs typeface="Times New Roman" panose="02020603050405020304" pitchFamily="18" charset="0"/>
            </a:endParaRPr>
          </a:p>
          <a:p>
            <a:pPr marL="285750" indent="-285750">
              <a:lnSpc>
                <a:spcPct val="150000"/>
              </a:lnSpc>
              <a:spcAft>
                <a:spcPts val="0"/>
              </a:spcAft>
              <a:buFont typeface="Wingdings" panose="05000000000000000000" pitchFamily="2" charset="2"/>
              <a:buChar char="l"/>
            </a:pPr>
            <a:r>
              <a:rPr lang="en-US" altLang="zh-CN" sz="1400" kern="100" dirty="0">
                <a:solidFill>
                  <a:schemeClr val="accent1"/>
                </a:solidFill>
                <a:latin typeface="+mj-lt"/>
                <a:cs typeface="Times New Roman" panose="02020603050405020304" pitchFamily="18" charset="0"/>
              </a:rPr>
              <a:t>2024.06</a:t>
            </a:r>
            <a:r>
              <a:rPr lang="zh-CN" altLang="en-US" sz="1400" kern="100" dirty="0">
                <a:solidFill>
                  <a:schemeClr val="accent1"/>
                </a:solidFill>
                <a:latin typeface="+mj-lt"/>
                <a:cs typeface="Times New Roman" panose="02020603050405020304" pitchFamily="18" charset="0"/>
              </a:rPr>
              <a:t>：正式答辩</a:t>
            </a:r>
            <a:endParaRPr lang="en-US" altLang="zh-CN" sz="14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42783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id="{F308687F-5083-4900-B884-1ED108CE6C82}"/>
              </a:ext>
            </a:extLst>
          </p:cNvPr>
          <p:cNvSpPr txBox="1"/>
          <p:nvPr/>
        </p:nvSpPr>
        <p:spPr>
          <a:xfrm>
            <a:off x="3453748" y="2375312"/>
            <a:ext cx="2236510" cy="707886"/>
          </a:xfrm>
          <a:prstGeom prst="rect">
            <a:avLst/>
          </a:prstGeom>
          <a:noFill/>
        </p:spPr>
        <p:txBody>
          <a:bodyPr wrap="none" rtlCol="0">
            <a:spAutoFit/>
          </a:bodyPr>
          <a:lstStyle/>
          <a:p>
            <a:pPr lvl="0" algn="ctr"/>
            <a:r>
              <a:rPr lang="zh-CN" altLang="en-US" sz="4000" dirty="0">
                <a:solidFill>
                  <a:srgbClr val="222B34"/>
                </a:solidFill>
              </a:rPr>
              <a:t>感谢观看</a:t>
            </a: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0" name="文本框 19">
            <a:extLst>
              <a:ext uri="{FF2B5EF4-FFF2-40B4-BE49-F238E27FC236}">
                <a16:creationId xmlns:a16="http://schemas.microsoft.com/office/drawing/2014/main" id="{81315CB3-1490-479A-880F-0D1C623254E2}"/>
              </a:ext>
            </a:extLst>
          </p:cNvPr>
          <p:cNvSpPr txBox="1"/>
          <p:nvPr/>
        </p:nvSpPr>
        <p:spPr>
          <a:xfrm>
            <a:off x="3141609" y="3999047"/>
            <a:ext cx="3175869" cy="307777"/>
          </a:xfrm>
          <a:prstGeom prst="rect">
            <a:avLst/>
          </a:prstGeom>
          <a:noFill/>
        </p:spPr>
        <p:txBody>
          <a:bodyPr wrap="none" rtlCol="0">
            <a:spAutoFit/>
          </a:bodyPr>
          <a:lstStyle/>
          <a:p>
            <a:pPr lvl="0">
              <a:defRPr/>
            </a:pPr>
            <a:r>
              <a:rPr lang="zh-CN" altLang="en-US" sz="1400" dirty="0">
                <a:solidFill>
                  <a:srgbClr val="222B34"/>
                </a:solidFill>
              </a:rPr>
              <a:t>汇报人：刘琦     汇报时间：</a:t>
            </a:r>
            <a:r>
              <a:rPr lang="en-US" altLang="zh-CN" sz="1400" dirty="0">
                <a:solidFill>
                  <a:srgbClr val="222B34"/>
                </a:solidFill>
              </a:rPr>
              <a:t>2023</a:t>
            </a:r>
            <a:r>
              <a:rPr lang="zh-CN" altLang="en-US" sz="1400" dirty="0">
                <a:solidFill>
                  <a:srgbClr val="222B34"/>
                </a:solidFill>
              </a:rPr>
              <a:t>年</a:t>
            </a:r>
            <a:r>
              <a:rPr lang="en-US" altLang="zh-CN" sz="1400" dirty="0">
                <a:solidFill>
                  <a:srgbClr val="222B34"/>
                </a:solidFill>
              </a:rPr>
              <a:t>3</a:t>
            </a:r>
            <a:r>
              <a:rPr lang="zh-CN" altLang="en-US" sz="1400" dirty="0">
                <a:solidFill>
                  <a:srgbClr val="222B34"/>
                </a:solidFill>
              </a:rPr>
              <a:t>月</a:t>
            </a:r>
            <a:endParaRPr kumimoji="0" lang="zh-CN" altLang="en-US" sz="1400" b="0" i="0" u="none" strike="noStrike" kern="1200" cap="none" spc="0" normalizeH="0" baseline="0" noProof="0" dirty="0">
              <a:ln>
                <a:noFill/>
              </a:ln>
              <a:solidFill>
                <a:srgbClr val="222B34"/>
              </a:solidFill>
              <a:effectLst/>
              <a:uLnTx/>
              <a:uFillTx/>
              <a:latin typeface="Calibri Light"/>
              <a:ea typeface="微软雅黑"/>
              <a:cs typeface="+mn-cs"/>
            </a:endParaRPr>
          </a:p>
        </p:txBody>
      </p:sp>
      <p:sp>
        <p:nvSpPr>
          <p:cNvPr id="22" name="文本框 21">
            <a:extLst>
              <a:ext uri="{FF2B5EF4-FFF2-40B4-BE49-F238E27FC236}">
                <a16:creationId xmlns:a16="http://schemas.microsoft.com/office/drawing/2014/main" id="{695E45D2-4F7B-4220-B1CA-9BBB51D684F4}"/>
              </a:ext>
            </a:extLst>
          </p:cNvPr>
          <p:cNvSpPr txBox="1"/>
          <p:nvPr/>
        </p:nvSpPr>
        <p:spPr>
          <a:xfrm>
            <a:off x="3927867" y="3588583"/>
            <a:ext cx="1261884"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400" dirty="0">
                <a:solidFill>
                  <a:srgbClr val="222B34"/>
                </a:solidFill>
                <a:latin typeface="Calibri Light"/>
                <a:ea typeface="微软雅黑"/>
              </a:rPr>
              <a:t>智能医学学院</a:t>
            </a:r>
            <a:endParaRPr kumimoji="0" lang="zh-CN" altLang="en-US" sz="1400" b="0" i="0" u="none" strike="noStrike" kern="1200" cap="none" spc="0" normalizeH="0" baseline="0" noProof="0" dirty="0">
              <a:ln>
                <a:noFill/>
              </a:ln>
              <a:solidFill>
                <a:srgbClr val="222B34"/>
              </a:solidFill>
              <a:effectLst/>
              <a:uLnTx/>
              <a:uFillTx/>
              <a:latin typeface="Calibri Light"/>
              <a:ea typeface="微软雅黑"/>
              <a:cs typeface="+mn-cs"/>
            </a:endParaRPr>
          </a:p>
        </p:txBody>
      </p:sp>
      <p:sp>
        <p:nvSpPr>
          <p:cNvPr id="26" name="文本框 25">
            <a:extLst>
              <a:ext uri="{FF2B5EF4-FFF2-40B4-BE49-F238E27FC236}">
                <a16:creationId xmlns:a16="http://schemas.microsoft.com/office/drawing/2014/main" id="{E44EA276-324F-46D1-84EF-132808518A55}"/>
              </a:ext>
            </a:extLst>
          </p:cNvPr>
          <p:cNvSpPr txBox="1"/>
          <p:nvPr/>
        </p:nvSpPr>
        <p:spPr>
          <a:xfrm>
            <a:off x="2165058" y="3044295"/>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p>
        </p:txBody>
      </p:sp>
      <p:cxnSp>
        <p:nvCxnSpPr>
          <p:cNvPr id="4" name="直接连接符 3">
            <a:extLst>
              <a:ext uri="{FF2B5EF4-FFF2-40B4-BE49-F238E27FC236}">
                <a16:creationId xmlns:a16="http://schemas.microsoft.com/office/drawing/2014/main"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1420620" y="1480980"/>
            <a:ext cx="701417" cy="72287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2218390" y="1711277"/>
            <a:ext cx="1620957"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选题背景及意义</a:t>
            </a:r>
            <a:endParaRPr lang="en-US" altLang="zh-CN" sz="1600" kern="100" dirty="0">
              <a:solidFill>
                <a:schemeClr val="accent1"/>
              </a:solidFill>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1417483" y="1618062"/>
            <a:ext cx="755335" cy="461665"/>
          </a:xfrm>
          <a:prstGeom prst="rect">
            <a:avLst/>
          </a:prstGeom>
          <a:noFill/>
        </p:spPr>
        <p:txBody>
          <a:bodyPr wrap="square" rtlCol="0">
            <a:spAutoFit/>
          </a:bodyPr>
          <a:lstStyle/>
          <a:p>
            <a:pPr algn="ctr"/>
            <a:r>
              <a:rPr lang="en-US" altLang="zh-CN" sz="2400" b="1" dirty="0">
                <a:solidFill>
                  <a:schemeClr val="bg1"/>
                </a:solidFill>
                <a:latin typeface="+mj-lt"/>
              </a:rPr>
              <a:t>01</a:t>
            </a:r>
            <a:endParaRPr lang="zh-CN" altLang="en-US" sz="2400" b="1" dirty="0">
              <a:solidFill>
                <a:schemeClr val="bg1"/>
              </a:solidFill>
              <a:latin typeface="+mj-lt"/>
            </a:endParaRPr>
          </a:p>
        </p:txBody>
      </p:sp>
      <p:sp>
        <p:nvSpPr>
          <p:cNvPr id="26" name="椭圆 25">
            <a:extLst>
              <a:ext uri="{FF2B5EF4-FFF2-40B4-BE49-F238E27FC236}">
                <a16:creationId xmlns:a16="http://schemas.microsoft.com/office/drawing/2014/main" id="{FD10D921-36E8-40E9-9271-D1416C883A2C}"/>
              </a:ext>
            </a:extLst>
          </p:cNvPr>
          <p:cNvSpPr/>
          <p:nvPr/>
        </p:nvSpPr>
        <p:spPr>
          <a:xfrm>
            <a:off x="1400069" y="2640499"/>
            <a:ext cx="701417" cy="72287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矩形 26">
            <a:extLst>
              <a:ext uri="{FF2B5EF4-FFF2-40B4-BE49-F238E27FC236}">
                <a16:creationId xmlns:a16="http://schemas.microsoft.com/office/drawing/2014/main" id="{7C8AC66A-DB1A-4F1F-BD0E-330734E48697}"/>
              </a:ext>
            </a:extLst>
          </p:cNvPr>
          <p:cNvSpPr/>
          <p:nvPr/>
        </p:nvSpPr>
        <p:spPr>
          <a:xfrm>
            <a:off x="2218390" y="2867143"/>
            <a:ext cx="1005403"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工作目标</a:t>
            </a:r>
            <a:endParaRPr lang="en-US" altLang="zh-CN" sz="1600" kern="100" dirty="0">
              <a:solidFill>
                <a:schemeClr val="accent1"/>
              </a:solidFill>
              <a:latin typeface="+mn-ea"/>
              <a:cs typeface="Times New Roman" panose="02020603050405020304" pitchFamily="18" charset="0"/>
            </a:endParaRPr>
          </a:p>
        </p:txBody>
      </p:sp>
      <p:sp>
        <p:nvSpPr>
          <p:cNvPr id="28" name="文本框 27">
            <a:extLst>
              <a:ext uri="{FF2B5EF4-FFF2-40B4-BE49-F238E27FC236}">
                <a16:creationId xmlns:a16="http://schemas.microsoft.com/office/drawing/2014/main" id="{49F8E6F1-1849-420C-B69B-01BE89AF8000}"/>
              </a:ext>
            </a:extLst>
          </p:cNvPr>
          <p:cNvSpPr txBox="1"/>
          <p:nvPr/>
        </p:nvSpPr>
        <p:spPr>
          <a:xfrm>
            <a:off x="1396932" y="2777581"/>
            <a:ext cx="755335" cy="461665"/>
          </a:xfrm>
          <a:prstGeom prst="rect">
            <a:avLst/>
          </a:prstGeom>
          <a:noFill/>
        </p:spPr>
        <p:txBody>
          <a:bodyPr wrap="square" rtlCol="0">
            <a:spAutoFit/>
          </a:bodyPr>
          <a:lstStyle/>
          <a:p>
            <a:pPr algn="ctr"/>
            <a:r>
              <a:rPr lang="en-US" altLang="zh-CN" sz="2400" b="1" dirty="0">
                <a:solidFill>
                  <a:schemeClr val="bg1"/>
                </a:solidFill>
                <a:latin typeface="+mj-lt"/>
              </a:rPr>
              <a:t>02</a:t>
            </a:r>
            <a:endParaRPr lang="zh-CN" altLang="en-US" sz="2400" b="1" dirty="0">
              <a:solidFill>
                <a:schemeClr val="bg1"/>
              </a:solidFill>
              <a:latin typeface="+mj-lt"/>
            </a:endParaRPr>
          </a:p>
        </p:txBody>
      </p:sp>
      <p:sp>
        <p:nvSpPr>
          <p:cNvPr id="34" name="椭圆 33">
            <a:extLst>
              <a:ext uri="{FF2B5EF4-FFF2-40B4-BE49-F238E27FC236}">
                <a16:creationId xmlns:a16="http://schemas.microsoft.com/office/drawing/2014/main" id="{685364C4-289B-4718-BCFB-8F4EFA7B002D}"/>
              </a:ext>
            </a:extLst>
          </p:cNvPr>
          <p:cNvSpPr/>
          <p:nvPr/>
        </p:nvSpPr>
        <p:spPr>
          <a:xfrm>
            <a:off x="1400069" y="3787060"/>
            <a:ext cx="701417" cy="72287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0310324A-FC49-434A-8657-F47B1304D457}"/>
              </a:ext>
            </a:extLst>
          </p:cNvPr>
          <p:cNvSpPr/>
          <p:nvPr/>
        </p:nvSpPr>
        <p:spPr>
          <a:xfrm>
            <a:off x="2195410" y="4023009"/>
            <a:ext cx="2031325"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相关技术及系统架构</a:t>
            </a:r>
            <a:endParaRPr lang="en-US" altLang="zh-CN" sz="1600" kern="100" dirty="0">
              <a:solidFill>
                <a:schemeClr val="accent1"/>
              </a:solidFill>
              <a:latin typeface="+mn-ea"/>
              <a:cs typeface="Times New Roman" panose="02020603050405020304" pitchFamily="18" charset="0"/>
            </a:endParaRPr>
          </a:p>
        </p:txBody>
      </p:sp>
      <p:sp>
        <p:nvSpPr>
          <p:cNvPr id="36" name="文本框 35">
            <a:extLst>
              <a:ext uri="{FF2B5EF4-FFF2-40B4-BE49-F238E27FC236}">
                <a16:creationId xmlns:a16="http://schemas.microsoft.com/office/drawing/2014/main" id="{07A9E15E-9F1B-499A-A7A0-511E7A7FDFD1}"/>
              </a:ext>
            </a:extLst>
          </p:cNvPr>
          <p:cNvSpPr txBox="1"/>
          <p:nvPr/>
        </p:nvSpPr>
        <p:spPr>
          <a:xfrm>
            <a:off x="1396932" y="3924142"/>
            <a:ext cx="755335" cy="461665"/>
          </a:xfrm>
          <a:prstGeom prst="rect">
            <a:avLst/>
          </a:prstGeom>
          <a:noFill/>
        </p:spPr>
        <p:txBody>
          <a:bodyPr wrap="square" rtlCol="0">
            <a:spAutoFit/>
          </a:bodyPr>
          <a:lstStyle/>
          <a:p>
            <a:pPr algn="ctr"/>
            <a:r>
              <a:rPr lang="en-US" altLang="zh-CN" sz="2400" b="1" dirty="0">
                <a:solidFill>
                  <a:schemeClr val="bg1"/>
                </a:solidFill>
                <a:latin typeface="+mj-lt"/>
              </a:rPr>
              <a:t>03</a:t>
            </a:r>
            <a:endParaRPr lang="zh-CN" altLang="en-US" sz="2400" b="1" dirty="0">
              <a:solidFill>
                <a:schemeClr val="bg1"/>
              </a:solidFill>
              <a:latin typeface="+mj-lt"/>
            </a:endParaRPr>
          </a:p>
        </p:txBody>
      </p:sp>
      <p:sp>
        <p:nvSpPr>
          <p:cNvPr id="42" name="椭圆 41">
            <a:extLst>
              <a:ext uri="{FF2B5EF4-FFF2-40B4-BE49-F238E27FC236}">
                <a16:creationId xmlns:a16="http://schemas.microsoft.com/office/drawing/2014/main" id="{488AC30B-B06D-4B80-AFBA-CF1A489570BB}"/>
              </a:ext>
            </a:extLst>
          </p:cNvPr>
          <p:cNvSpPr/>
          <p:nvPr/>
        </p:nvSpPr>
        <p:spPr>
          <a:xfrm>
            <a:off x="5170593" y="863648"/>
            <a:ext cx="701417" cy="72287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矩形 42">
            <a:extLst>
              <a:ext uri="{FF2B5EF4-FFF2-40B4-BE49-F238E27FC236}">
                <a16:creationId xmlns:a16="http://schemas.microsoft.com/office/drawing/2014/main" id="{B2646861-810E-4289-994A-921F2EA7D756}"/>
              </a:ext>
            </a:extLst>
          </p:cNvPr>
          <p:cNvSpPr/>
          <p:nvPr/>
        </p:nvSpPr>
        <p:spPr>
          <a:xfrm>
            <a:off x="5779286" y="1094229"/>
            <a:ext cx="2305265" cy="584775"/>
          </a:xfrm>
          <a:prstGeom prst="rect">
            <a:avLst/>
          </a:prstGeom>
        </p:spPr>
        <p:txBody>
          <a:bodyPr wrap="square">
            <a:spAutoFit/>
          </a:bodyPr>
          <a:lstStyle/>
          <a:p>
            <a:pPr algn="ctr"/>
            <a:r>
              <a:rPr lang="zh-CN" altLang="en-US" sz="1600" kern="100" dirty="0">
                <a:solidFill>
                  <a:schemeClr val="accent1"/>
                </a:solidFill>
                <a:latin typeface="+mn-ea"/>
                <a:cs typeface="Times New Roman" panose="02020603050405020304" pitchFamily="18" charset="0"/>
              </a:rPr>
              <a:t>可行性与预期成果</a:t>
            </a:r>
            <a:endParaRPr lang="en-US" altLang="zh-CN" sz="1600" kern="100" dirty="0">
              <a:solidFill>
                <a:schemeClr val="accent1"/>
              </a:solidFill>
              <a:latin typeface="+mn-ea"/>
              <a:cs typeface="Times New Roman" panose="02020603050405020304" pitchFamily="18" charset="0"/>
            </a:endParaRPr>
          </a:p>
          <a:p>
            <a:pPr algn="ctr">
              <a:spcAft>
                <a:spcPts val="0"/>
              </a:spcAft>
            </a:pPr>
            <a:endParaRPr lang="en-US" altLang="zh-CN" sz="1600" kern="100" dirty="0">
              <a:solidFill>
                <a:schemeClr val="accent1"/>
              </a:solidFill>
              <a:latin typeface="+mn-ea"/>
              <a:cs typeface="Times New Roman" panose="02020603050405020304" pitchFamily="18" charset="0"/>
            </a:endParaRPr>
          </a:p>
        </p:txBody>
      </p:sp>
      <p:sp>
        <p:nvSpPr>
          <p:cNvPr id="44" name="文本框 43">
            <a:extLst>
              <a:ext uri="{FF2B5EF4-FFF2-40B4-BE49-F238E27FC236}">
                <a16:creationId xmlns:a16="http://schemas.microsoft.com/office/drawing/2014/main" id="{C8C33D5C-3C08-42EA-9FB8-F88D0116A2C1}"/>
              </a:ext>
            </a:extLst>
          </p:cNvPr>
          <p:cNvSpPr txBox="1"/>
          <p:nvPr/>
        </p:nvSpPr>
        <p:spPr>
          <a:xfrm>
            <a:off x="5167456" y="1000730"/>
            <a:ext cx="755335" cy="461665"/>
          </a:xfrm>
          <a:prstGeom prst="rect">
            <a:avLst/>
          </a:prstGeom>
          <a:noFill/>
        </p:spPr>
        <p:txBody>
          <a:bodyPr wrap="square" rtlCol="0">
            <a:spAutoFit/>
          </a:bodyPr>
          <a:lstStyle/>
          <a:p>
            <a:pPr algn="ctr"/>
            <a:r>
              <a:rPr lang="en-US" altLang="zh-CN" sz="2400" b="1" dirty="0">
                <a:solidFill>
                  <a:schemeClr val="bg1"/>
                </a:solidFill>
                <a:latin typeface="+mj-lt"/>
              </a:rPr>
              <a:t>04</a:t>
            </a:r>
            <a:endParaRPr lang="zh-CN" altLang="en-US" sz="2400" b="1" dirty="0">
              <a:solidFill>
                <a:schemeClr val="bg1"/>
              </a:solidFill>
              <a:latin typeface="+mj-lt"/>
            </a:endParaRPr>
          </a:p>
        </p:txBody>
      </p:sp>
      <p:sp>
        <p:nvSpPr>
          <p:cNvPr id="46" name="椭圆 45">
            <a:extLst>
              <a:ext uri="{FF2B5EF4-FFF2-40B4-BE49-F238E27FC236}">
                <a16:creationId xmlns:a16="http://schemas.microsoft.com/office/drawing/2014/main" id="{D5CBF6C7-39E4-4D2C-AAD4-BEBA30668502}"/>
              </a:ext>
            </a:extLst>
          </p:cNvPr>
          <p:cNvSpPr/>
          <p:nvPr/>
        </p:nvSpPr>
        <p:spPr>
          <a:xfrm>
            <a:off x="5184229" y="2066769"/>
            <a:ext cx="705441" cy="72287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矩形 46">
            <a:extLst>
              <a:ext uri="{FF2B5EF4-FFF2-40B4-BE49-F238E27FC236}">
                <a16:creationId xmlns:a16="http://schemas.microsoft.com/office/drawing/2014/main" id="{09C330EF-30C4-40A3-85B7-EDBB53155B96}"/>
              </a:ext>
            </a:extLst>
          </p:cNvPr>
          <p:cNvSpPr/>
          <p:nvPr/>
        </p:nvSpPr>
        <p:spPr>
          <a:xfrm>
            <a:off x="6006712" y="2258927"/>
            <a:ext cx="1630256" cy="338554"/>
          </a:xfrm>
          <a:prstGeom prst="rect">
            <a:avLst/>
          </a:prstGeom>
        </p:spPr>
        <p:txBody>
          <a:bodyPr wrap="square">
            <a:spAutoFit/>
          </a:bodyPr>
          <a:lstStyle/>
          <a:p>
            <a:pPr algn="l"/>
            <a:r>
              <a:rPr lang="zh-CN" altLang="en-US" sz="1600" dirty="0">
                <a:solidFill>
                  <a:srgbClr val="121212"/>
                </a:solidFill>
                <a:latin typeface="-apple-system"/>
              </a:rPr>
              <a:t>重点</a:t>
            </a:r>
            <a:r>
              <a:rPr lang="zh-CN" altLang="en-US" sz="1600" b="0" i="0" dirty="0">
                <a:solidFill>
                  <a:srgbClr val="121212"/>
                </a:solidFill>
                <a:effectLst/>
                <a:latin typeface="-apple-system"/>
              </a:rPr>
              <a:t>难点部分</a:t>
            </a:r>
          </a:p>
        </p:txBody>
      </p:sp>
      <p:sp>
        <p:nvSpPr>
          <p:cNvPr id="48" name="文本框 47">
            <a:extLst>
              <a:ext uri="{FF2B5EF4-FFF2-40B4-BE49-F238E27FC236}">
                <a16:creationId xmlns:a16="http://schemas.microsoft.com/office/drawing/2014/main" id="{B914D763-D16B-4863-84BA-EE663515BF0D}"/>
              </a:ext>
            </a:extLst>
          </p:cNvPr>
          <p:cNvSpPr txBox="1"/>
          <p:nvPr/>
        </p:nvSpPr>
        <p:spPr>
          <a:xfrm>
            <a:off x="5181092" y="2203851"/>
            <a:ext cx="759668" cy="461665"/>
          </a:xfrm>
          <a:prstGeom prst="rect">
            <a:avLst/>
          </a:prstGeom>
          <a:noFill/>
        </p:spPr>
        <p:txBody>
          <a:bodyPr wrap="square" rtlCol="0">
            <a:spAutoFit/>
          </a:bodyPr>
          <a:lstStyle/>
          <a:p>
            <a:pPr algn="ctr"/>
            <a:r>
              <a:rPr lang="en-US" altLang="zh-CN" sz="2400" b="1" dirty="0">
                <a:solidFill>
                  <a:schemeClr val="bg1"/>
                </a:solidFill>
                <a:latin typeface="+mj-lt"/>
              </a:rPr>
              <a:t>05</a:t>
            </a:r>
            <a:endParaRPr lang="zh-CN" altLang="en-US" sz="2400" b="1" dirty="0">
              <a:solidFill>
                <a:schemeClr val="bg1"/>
              </a:solidFill>
              <a:latin typeface="+mj-lt"/>
            </a:endParaRPr>
          </a:p>
        </p:txBody>
      </p:sp>
      <p:sp>
        <p:nvSpPr>
          <p:cNvPr id="50" name="椭圆 49">
            <a:extLst>
              <a:ext uri="{FF2B5EF4-FFF2-40B4-BE49-F238E27FC236}">
                <a16:creationId xmlns:a16="http://schemas.microsoft.com/office/drawing/2014/main" id="{154B3374-8D1D-4AD6-888A-E778A4521A3A}"/>
              </a:ext>
            </a:extLst>
          </p:cNvPr>
          <p:cNvSpPr/>
          <p:nvPr/>
        </p:nvSpPr>
        <p:spPr>
          <a:xfrm>
            <a:off x="5188562" y="3249019"/>
            <a:ext cx="701417" cy="72287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矩形 50">
            <a:extLst>
              <a:ext uri="{FF2B5EF4-FFF2-40B4-BE49-F238E27FC236}">
                <a16:creationId xmlns:a16="http://schemas.microsoft.com/office/drawing/2014/main" id="{C98E27D5-B6FE-4D59-B062-6C329ADBB87D}"/>
              </a:ext>
            </a:extLst>
          </p:cNvPr>
          <p:cNvSpPr/>
          <p:nvPr/>
        </p:nvSpPr>
        <p:spPr>
          <a:xfrm>
            <a:off x="6006712" y="3448506"/>
            <a:ext cx="1005403"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工作计划</a:t>
            </a:r>
            <a:endParaRPr lang="en-US" altLang="zh-CN" sz="1600" kern="100" dirty="0">
              <a:solidFill>
                <a:schemeClr val="accent1"/>
              </a:solidFill>
              <a:latin typeface="+mn-ea"/>
              <a:cs typeface="Times New Roman" panose="02020603050405020304" pitchFamily="18" charset="0"/>
            </a:endParaRPr>
          </a:p>
        </p:txBody>
      </p:sp>
      <p:sp>
        <p:nvSpPr>
          <p:cNvPr id="52" name="文本框 51">
            <a:extLst>
              <a:ext uri="{FF2B5EF4-FFF2-40B4-BE49-F238E27FC236}">
                <a16:creationId xmlns:a16="http://schemas.microsoft.com/office/drawing/2014/main" id="{58A9E692-D821-4ED6-A306-FFF495468B81}"/>
              </a:ext>
            </a:extLst>
          </p:cNvPr>
          <p:cNvSpPr txBox="1"/>
          <p:nvPr/>
        </p:nvSpPr>
        <p:spPr>
          <a:xfrm>
            <a:off x="5185425" y="3386101"/>
            <a:ext cx="755335" cy="461665"/>
          </a:xfrm>
          <a:prstGeom prst="rect">
            <a:avLst/>
          </a:prstGeom>
          <a:noFill/>
        </p:spPr>
        <p:txBody>
          <a:bodyPr wrap="square" rtlCol="0">
            <a:spAutoFit/>
          </a:bodyPr>
          <a:lstStyle/>
          <a:p>
            <a:pPr algn="ctr"/>
            <a:r>
              <a:rPr lang="en-US" altLang="zh-CN" sz="2400" b="1" dirty="0">
                <a:solidFill>
                  <a:schemeClr val="bg1"/>
                </a:solidFill>
                <a:latin typeface="+mj-lt"/>
              </a:rPr>
              <a:t>06</a:t>
            </a:r>
            <a:endParaRPr lang="zh-CN" altLang="en-US" sz="2400" b="1" dirty="0">
              <a:solidFill>
                <a:schemeClr val="bg1"/>
              </a:solidFill>
              <a:latin typeface="+mj-lt"/>
            </a:endParaRPr>
          </a:p>
        </p:txBody>
      </p:sp>
    </p:spTree>
    <p:extLst>
      <p:ext uri="{BB962C8B-B14F-4D97-AF65-F5344CB8AC3E}">
        <p14:creationId xmlns:p14="http://schemas.microsoft.com/office/powerpoint/2010/main" val="274105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55745" y="490906"/>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选题背景及意义</a:t>
            </a:r>
            <a:endParaRPr lang="en-US" altLang="zh-CN" sz="2000" b="1" kern="100" dirty="0">
              <a:solidFill>
                <a:schemeClr val="accent1"/>
              </a:solidFill>
              <a:latin typeface="+mn-ea"/>
              <a:cs typeface="Times New Roman" panose="02020603050405020304" pitchFamily="18" charset="0"/>
            </a:endParaRPr>
          </a:p>
        </p:txBody>
      </p:sp>
      <p:sp>
        <p:nvSpPr>
          <p:cNvPr id="12" name="矩形 11">
            <a:extLst>
              <a:ext uri="{FF2B5EF4-FFF2-40B4-BE49-F238E27FC236}">
                <a16:creationId xmlns:a16="http://schemas.microsoft.com/office/drawing/2014/main" id="{5B860AC1-6E66-4E6F-87EF-D7AF0A0FADCB}"/>
              </a:ext>
            </a:extLst>
          </p:cNvPr>
          <p:cNvSpPr/>
          <p:nvPr/>
        </p:nvSpPr>
        <p:spPr>
          <a:xfrm>
            <a:off x="1659616" y="1484053"/>
            <a:ext cx="6869232" cy="2308324"/>
          </a:xfrm>
          <a:prstGeom prst="rect">
            <a:avLst/>
          </a:prstGeom>
        </p:spPr>
        <p:txBody>
          <a:bodyPr wrap="square">
            <a:spAutoFit/>
          </a:bodyPr>
          <a:lstStyle/>
          <a:p>
            <a:pPr algn="just"/>
            <a:r>
              <a:rPr lang="en-US" altLang="zh-CN"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当下计算机技术迅速发展，并以其高效性和准确性推动各行各业的数字化转型。医美整形行业中，术前沟通环节承载着将患者的愿望与医生的专业建议相结合、最终达成一套理想的手术方案的任务。但不得不承认的一个现实是，术前咨询环节依然遵循传统的口头沟通方式，以此以一种较为模糊的方法确定最终可能达到的整形效果。通过此方式患者与整形医生往往很难就最终的整形效果达到真正意义上的共识，模糊共识下双方实际上对治疗方案和效果有各自不同的理解，由此也引发了许多医疗事故与纠纷。</a:t>
            </a:r>
            <a:r>
              <a:rPr lang="en-US" altLang="zh-CN" kern="100" dirty="0">
                <a:effectLst/>
                <a:latin typeface="宋体" panose="02010600030101010101" pitchFamily="2" charset="-122"/>
                <a:ea typeface="宋体" panose="02010600030101010101" pitchFamily="2" charset="-122"/>
                <a:cs typeface="Times New Roman" panose="02020603050405020304" pitchFamily="18" charset="0"/>
              </a:rPr>
              <a:t>	</a:t>
            </a:r>
          </a:p>
        </p:txBody>
      </p:sp>
      <p:sp>
        <p:nvSpPr>
          <p:cNvPr id="19" name="矩形 18">
            <a:extLst>
              <a:ext uri="{FF2B5EF4-FFF2-40B4-BE49-F238E27FC236}">
                <a16:creationId xmlns:a16="http://schemas.microsoft.com/office/drawing/2014/main" id="{0E89C1E5-557C-4559-8ABD-87C8571668B2}"/>
              </a:ext>
            </a:extLst>
          </p:cNvPr>
          <p:cNvSpPr/>
          <p:nvPr/>
        </p:nvSpPr>
        <p:spPr>
          <a:xfrm>
            <a:off x="455745" y="1484053"/>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AutoShape 112">
            <a:extLst>
              <a:ext uri="{FF2B5EF4-FFF2-40B4-BE49-F238E27FC236}">
                <a16:creationId xmlns:a16="http://schemas.microsoft.com/office/drawing/2014/main" id="{8EACCD8E-F7F5-438A-8A22-7CC39479F4B3}"/>
              </a:ext>
            </a:extLst>
          </p:cNvPr>
          <p:cNvSpPr>
            <a:spLocks/>
          </p:cNvSpPr>
          <p:nvPr/>
        </p:nvSpPr>
        <p:spPr bwMode="auto">
          <a:xfrm>
            <a:off x="615152" y="1672903"/>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6849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71576" y="463783"/>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选题背景及意义</a:t>
            </a:r>
            <a:endParaRPr lang="en-US" altLang="zh-CN" sz="2000" b="1" kern="100" dirty="0">
              <a:solidFill>
                <a:schemeClr val="accent1"/>
              </a:solidFill>
              <a:latin typeface="+mn-ea"/>
              <a:cs typeface="Times New Roman" panose="02020603050405020304" pitchFamily="18" charset="0"/>
            </a:endParaRPr>
          </a:p>
        </p:txBody>
      </p:sp>
      <p:sp>
        <p:nvSpPr>
          <p:cNvPr id="2" name="文本框 1">
            <a:extLst>
              <a:ext uri="{FF2B5EF4-FFF2-40B4-BE49-F238E27FC236}">
                <a16:creationId xmlns:a16="http://schemas.microsoft.com/office/drawing/2014/main" id="{024400AC-10DB-38E9-5531-3BD33559145C}"/>
              </a:ext>
            </a:extLst>
          </p:cNvPr>
          <p:cNvSpPr txBox="1"/>
          <p:nvPr/>
        </p:nvSpPr>
        <p:spPr>
          <a:xfrm>
            <a:off x="844378" y="1095632"/>
            <a:ext cx="7232822" cy="3139321"/>
          </a:xfrm>
          <a:prstGeom prst="rect">
            <a:avLst/>
          </a:prstGeom>
          <a:noFill/>
        </p:spPr>
        <p:txBody>
          <a:bodyPr wrap="square" rtlCol="0">
            <a:spAutoFit/>
          </a:bodyPr>
          <a:lstStyle/>
          <a:p>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尽管借助一些科技化的手段，例如术前对顾客进行影像采集和</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PS</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模拟术后效果，可以在一定程度上弥补口头沟通达成的抽象方案的种种不足，但终究不如三维形式更为直观；当下部分整形医院中也逐渐尝试引进三维人脸采集系统，通过专门的硬件以及为之专门开发的三维软件系统实现三维人脸成像，但其往往伴随着高昂的价格和一套复杂的系统。</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随着</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WebGL</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技术的不断发展，网页能够模拟出的愈加真实的</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3D</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人脸效果也将能够为最终的整形手术效果提供直观的展示，同时控制了相关成本和模型复杂度，使得顾客和医生在术前咨询环节就治疗方案和手术效果达成一致的理解，更高效地确定最终的手术方案，也为术后的参照以及可能出现的纠纷提供依据。</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569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501273" y="463783"/>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工作目标</a:t>
            </a:r>
            <a:endParaRPr lang="en-US" altLang="zh-CN" sz="2000" b="1" kern="100" dirty="0">
              <a:solidFill>
                <a:schemeClr val="accent1"/>
              </a:solidFill>
              <a:latin typeface="+mn-ea"/>
              <a:cs typeface="Times New Roman" panose="02020603050405020304" pitchFamily="18" charset="0"/>
            </a:endParaRPr>
          </a:p>
        </p:txBody>
      </p:sp>
      <p:sp>
        <p:nvSpPr>
          <p:cNvPr id="64" name="矩形: 圆角 63">
            <a:extLst>
              <a:ext uri="{FF2B5EF4-FFF2-40B4-BE49-F238E27FC236}">
                <a16:creationId xmlns:a16="http://schemas.microsoft.com/office/drawing/2014/main" id="{BCD2B3CC-3858-4463-8607-1A02323512F4}"/>
              </a:ext>
            </a:extLst>
          </p:cNvPr>
          <p:cNvSpPr/>
          <p:nvPr/>
        </p:nvSpPr>
        <p:spPr>
          <a:xfrm>
            <a:off x="780691" y="1149553"/>
            <a:ext cx="7582619" cy="284439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101BADAB-0E3E-4A55-B5F0-78FEF397389B}"/>
              </a:ext>
            </a:extLst>
          </p:cNvPr>
          <p:cNvGrpSpPr/>
          <p:nvPr/>
        </p:nvGrpSpPr>
        <p:grpSpPr>
          <a:xfrm>
            <a:off x="916744" y="2120984"/>
            <a:ext cx="901533" cy="901533"/>
            <a:chOff x="916744" y="3721513"/>
            <a:chExt cx="901533" cy="901533"/>
          </a:xfrm>
        </p:grpSpPr>
        <p:sp>
          <p:nvSpPr>
            <p:cNvPr id="70" name="椭圆 69">
              <a:extLst>
                <a:ext uri="{FF2B5EF4-FFF2-40B4-BE49-F238E27FC236}">
                  <a16:creationId xmlns:a16="http://schemas.microsoft.com/office/drawing/2014/main" id="{DF635A64-F7E9-418B-8EA0-610EA9677B25}"/>
                </a:ext>
              </a:extLst>
            </p:cNvPr>
            <p:cNvSpPr/>
            <p:nvPr/>
          </p:nvSpPr>
          <p:spPr>
            <a:xfrm>
              <a:off x="916744" y="3721513"/>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组合 1">
              <a:extLst>
                <a:ext uri="{FF2B5EF4-FFF2-40B4-BE49-F238E27FC236}">
                  <a16:creationId xmlns:a16="http://schemas.microsoft.com/office/drawing/2014/main" id="{0268C00B-C550-43A8-8221-CE3043975857}"/>
                </a:ext>
              </a:extLst>
            </p:cNvPr>
            <p:cNvGrpSpPr/>
            <p:nvPr/>
          </p:nvGrpSpPr>
          <p:grpSpPr>
            <a:xfrm>
              <a:off x="1111507" y="3915124"/>
              <a:ext cx="512006" cy="514311"/>
              <a:chOff x="1087405" y="3965980"/>
              <a:chExt cx="512006" cy="514311"/>
            </a:xfrm>
          </p:grpSpPr>
          <p:sp>
            <p:nvSpPr>
              <p:cNvPr id="20" name="AutoShape 37">
                <a:extLst>
                  <a:ext uri="{FF2B5EF4-FFF2-40B4-BE49-F238E27FC236}">
                    <a16:creationId xmlns:a16="http://schemas.microsoft.com/office/drawing/2014/main" id="{74083B93-C861-47B2-A496-902183DA6FCF}"/>
                  </a:ext>
                </a:extLst>
              </p:cNvPr>
              <p:cNvSpPr>
                <a:spLocks/>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38">
                <a:extLst>
                  <a:ext uri="{FF2B5EF4-FFF2-40B4-BE49-F238E27FC236}">
                    <a16:creationId xmlns:a16="http://schemas.microsoft.com/office/drawing/2014/main" id="{3804F3A3-3344-4186-85CB-4B941646978A}"/>
                  </a:ext>
                </a:extLst>
              </p:cNvPr>
              <p:cNvSpPr>
                <a:spLocks/>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39">
                <a:extLst>
                  <a:ext uri="{FF2B5EF4-FFF2-40B4-BE49-F238E27FC236}">
                    <a16:creationId xmlns:a16="http://schemas.microsoft.com/office/drawing/2014/main" id="{3ED7E510-32D2-4877-B62F-F6E46E89DFBC}"/>
                  </a:ext>
                </a:extLst>
              </p:cNvPr>
              <p:cNvSpPr>
                <a:spLocks/>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3" name="AutoShape 40">
                <a:extLst>
                  <a:ext uri="{FF2B5EF4-FFF2-40B4-BE49-F238E27FC236}">
                    <a16:creationId xmlns:a16="http://schemas.microsoft.com/office/drawing/2014/main" id="{0625BF7F-7AF3-42F2-922D-D3C280D5D251}"/>
                  </a:ext>
                </a:extLst>
              </p:cNvPr>
              <p:cNvSpPr>
                <a:spLocks/>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41">
                <a:extLst>
                  <a:ext uri="{FF2B5EF4-FFF2-40B4-BE49-F238E27FC236}">
                    <a16:creationId xmlns:a16="http://schemas.microsoft.com/office/drawing/2014/main" id="{285195EF-4998-4546-BA92-667A207A75C9}"/>
                  </a:ext>
                </a:extLst>
              </p:cNvPr>
              <p:cNvSpPr>
                <a:spLocks/>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42">
                <a:extLst>
                  <a:ext uri="{FF2B5EF4-FFF2-40B4-BE49-F238E27FC236}">
                    <a16:creationId xmlns:a16="http://schemas.microsoft.com/office/drawing/2014/main" id="{7BFA8423-2259-47E3-B8D4-CDA59CA1A1E6}"/>
                  </a:ext>
                </a:extLst>
              </p:cNvPr>
              <p:cNvSpPr>
                <a:spLocks/>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sp>
        <p:nvSpPr>
          <p:cNvPr id="6" name="文本框 5">
            <a:extLst>
              <a:ext uri="{FF2B5EF4-FFF2-40B4-BE49-F238E27FC236}">
                <a16:creationId xmlns:a16="http://schemas.microsoft.com/office/drawing/2014/main" id="{550DEB2A-157B-F06A-59E2-4E32598391B0}"/>
              </a:ext>
            </a:extLst>
          </p:cNvPr>
          <p:cNvSpPr txBox="1"/>
          <p:nvPr/>
        </p:nvSpPr>
        <p:spPr>
          <a:xfrm>
            <a:off x="2203433" y="1580303"/>
            <a:ext cx="4917989" cy="2031325"/>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系统基于</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WebGL</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技术，将</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手术</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预期效果以更为直观</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的</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形式向患者展示，</a:t>
            </a:r>
            <a:r>
              <a:rPr lang="zh-CN" altLang="zh-CN" sz="1800" kern="0" dirty="0">
                <a:effectLst/>
                <a:latin typeface="宋体" panose="02010600030101010101" pitchFamily="2" charset="-122"/>
                <a:ea typeface="宋体" panose="02010600030101010101" pitchFamily="2" charset="-122"/>
                <a:cs typeface="宋体" panose="02010600030101010101" pitchFamily="2" charset="-122"/>
              </a:rPr>
              <a:t>作为</a:t>
            </a:r>
            <a:r>
              <a:rPr lang="zh-CN" altLang="en-US" sz="1800" kern="0" dirty="0">
                <a:effectLst/>
                <a:latin typeface="宋体" panose="02010600030101010101" pitchFamily="2" charset="-122"/>
                <a:ea typeface="宋体" panose="02010600030101010101" pitchFamily="2" charset="-122"/>
                <a:cs typeface="宋体" panose="02010600030101010101" pitchFamily="2" charset="-122"/>
              </a:rPr>
              <a:t>术前沟通环节</a:t>
            </a:r>
            <a:r>
              <a:rPr lang="zh-CN" altLang="zh-CN" sz="1800" kern="0" dirty="0">
                <a:effectLst/>
                <a:latin typeface="宋体" panose="02010600030101010101" pitchFamily="2" charset="-122"/>
                <a:ea typeface="宋体" panose="02010600030101010101" pitchFamily="2" charset="-122"/>
                <a:cs typeface="宋体" panose="02010600030101010101" pitchFamily="2" charset="-122"/>
              </a:rPr>
              <a:t>一个</a:t>
            </a:r>
            <a:r>
              <a:rPr lang="zh-CN" altLang="en-US" sz="1800" kern="0" dirty="0">
                <a:effectLst/>
                <a:latin typeface="宋体" panose="02010600030101010101" pitchFamily="2" charset="-122"/>
                <a:ea typeface="宋体" panose="02010600030101010101" pitchFamily="2" charset="-122"/>
                <a:cs typeface="宋体" panose="02010600030101010101" pitchFamily="2" charset="-122"/>
              </a:rPr>
              <a:t>医生</a:t>
            </a:r>
            <a:r>
              <a:rPr lang="zh-CN" altLang="zh-CN" sz="1800" kern="0" dirty="0">
                <a:effectLst/>
                <a:latin typeface="宋体" panose="02010600030101010101" pitchFamily="2" charset="-122"/>
                <a:ea typeface="宋体" panose="02010600030101010101" pitchFamily="2" charset="-122"/>
                <a:cs typeface="宋体" panose="02010600030101010101" pitchFamily="2" charset="-122"/>
              </a:rPr>
              <a:t>与顾客沟通交流的工具</a:t>
            </a:r>
            <a:r>
              <a:rPr lang="zh-CN" altLang="en-US" sz="1800" kern="0" dirty="0">
                <a:effectLst/>
                <a:latin typeface="宋体" panose="02010600030101010101" pitchFamily="2" charset="-122"/>
                <a:ea typeface="宋体" panose="02010600030101010101" pitchFamily="2" charset="-122"/>
                <a:cs typeface="宋体" panose="02010600030101010101" pitchFamily="2" charset="-122"/>
              </a:rPr>
              <a:t>使得双方的沟通表达更为精确</a:t>
            </a:r>
            <a:r>
              <a:rPr lang="zh-CN" altLang="en-US" kern="0" dirty="0">
                <a:latin typeface="宋体" panose="02010600030101010101" pitchFamily="2" charset="-122"/>
                <a:ea typeface="宋体" panose="02010600030101010101" pitchFamily="2" charset="-122"/>
                <a:cs typeface="宋体" panose="02010600030101010101" pitchFamily="2" charset="-122"/>
              </a:rPr>
              <a:t>直观，</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以期改善医美手术现有环境下术前咨询环节的种种不足</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；系统使用简单，不需要复杂的</a:t>
            </a:r>
            <a:r>
              <a:rPr lang="zh-CN" altLang="en-US" dirty="0">
                <a:latin typeface="宋体" panose="02010600030101010101" pitchFamily="2" charset="-122"/>
                <a:ea typeface="宋体" panose="02010600030101010101" pitchFamily="2" charset="-122"/>
                <a:cs typeface="Times New Roman" panose="02020603050405020304" pitchFamily="18" charset="0"/>
              </a:rPr>
              <a:t>硬件配置且</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可以远程操作，实现医美手术远程的诊前沟通。</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4173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1854" y="445261"/>
            <a:ext cx="249299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相关技术及系统架构</a:t>
            </a:r>
            <a:endParaRPr lang="en-US" altLang="zh-CN" sz="2000" b="1" kern="100" dirty="0">
              <a:solidFill>
                <a:schemeClr val="accent1"/>
              </a:solidFill>
              <a:latin typeface="+mn-ea"/>
              <a:cs typeface="Times New Roman" panose="02020603050405020304" pitchFamily="18" charset="0"/>
            </a:endParaRPr>
          </a:p>
        </p:txBody>
      </p:sp>
      <p:sp>
        <p:nvSpPr>
          <p:cNvPr id="11" name="矩形 10">
            <a:extLst>
              <a:ext uri="{FF2B5EF4-FFF2-40B4-BE49-F238E27FC236}">
                <a16:creationId xmlns:a16="http://schemas.microsoft.com/office/drawing/2014/main" id="{CAF9D752-0B17-4E23-9925-82839F70EC8D}"/>
              </a:ext>
            </a:extLst>
          </p:cNvPr>
          <p:cNvSpPr/>
          <p:nvPr/>
        </p:nvSpPr>
        <p:spPr>
          <a:xfrm>
            <a:off x="848804" y="1965199"/>
            <a:ext cx="761747" cy="369332"/>
          </a:xfrm>
          <a:prstGeom prst="rect">
            <a:avLst/>
          </a:prstGeom>
        </p:spPr>
        <p:txBody>
          <a:bodyPr wrap="none">
            <a:spAutoFit/>
          </a:bodyPr>
          <a:lstStyle/>
          <a:p>
            <a:pPr>
              <a:spcAft>
                <a:spcPts val="0"/>
              </a:spcAft>
            </a:pPr>
            <a:r>
              <a:rPr lang="en-US" altLang="zh-CN"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WebGL</a:t>
            </a:r>
          </a:p>
        </p:txBody>
      </p:sp>
      <p:cxnSp>
        <p:nvCxnSpPr>
          <p:cNvPr id="6" name="直接连接符 5">
            <a:extLst>
              <a:ext uri="{FF2B5EF4-FFF2-40B4-BE49-F238E27FC236}">
                <a16:creationId xmlns:a16="http://schemas.microsoft.com/office/drawing/2014/main" id="{0FAF03F4-3175-49C1-B9B0-72D90EDE17A2}"/>
              </a:ext>
            </a:extLst>
          </p:cNvPr>
          <p:cNvCxnSpPr>
            <a:cxnSpLocks/>
          </p:cNvCxnSpPr>
          <p:nvPr/>
        </p:nvCxnSpPr>
        <p:spPr>
          <a:xfrm>
            <a:off x="1979251" y="1771865"/>
            <a:ext cx="0" cy="75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A7844E7-62CD-F764-5B0D-F3481FB36923}"/>
              </a:ext>
            </a:extLst>
          </p:cNvPr>
          <p:cNvSpPr txBox="1"/>
          <p:nvPr/>
        </p:nvSpPr>
        <p:spPr>
          <a:xfrm>
            <a:off x="2311561" y="1056851"/>
            <a:ext cx="5444799" cy="2013180"/>
          </a:xfrm>
          <a:prstGeom prst="rect">
            <a:avLst/>
          </a:prstGeom>
          <a:noFill/>
        </p:spPr>
        <p:txBody>
          <a:bodyPr wrap="square" rtlCol="0">
            <a:spAutoFit/>
          </a:bodyPr>
          <a:lstStyle/>
          <a:p>
            <a:pPr>
              <a:lnSpc>
                <a:spcPct val="130000"/>
              </a:lnSpc>
              <a:spcBef>
                <a:spcPts val="600"/>
              </a:spcBef>
            </a:pPr>
            <a:r>
              <a:rPr lang="en-US" altLang="zh-CN" sz="1400" i="0" dirty="0">
                <a:effectLst/>
                <a:latin typeface="宋体" panose="02010600030101010101" pitchFamily="2" charset="-122"/>
                <a:ea typeface="宋体" panose="02010600030101010101" pitchFamily="2" charset="-122"/>
              </a:rPr>
              <a:t>WebGL</a:t>
            </a:r>
            <a:r>
              <a:rPr lang="zh-CN" altLang="en-US" sz="1400" b="0" i="0" dirty="0">
                <a:effectLst/>
                <a:latin typeface="宋体" panose="02010600030101010101" pitchFamily="2" charset="-122"/>
                <a:ea typeface="宋体" panose="02010600030101010101" pitchFamily="2" charset="-122"/>
              </a:rPr>
              <a:t>是一种</a:t>
            </a:r>
            <a:r>
              <a:rPr lang="en-US" altLang="zh-CN" sz="1400" b="0" i="0" dirty="0" err="1">
                <a:effectLst/>
                <a:latin typeface="宋体" panose="02010600030101010101" pitchFamily="2" charset="-122"/>
                <a:ea typeface="宋体" panose="02010600030101010101" pitchFamily="2" charset="-122"/>
              </a:rPr>
              <a:t>Javascript</a:t>
            </a:r>
            <a:r>
              <a:rPr lang="en-US" altLang="zh-CN" sz="1400" b="0" i="0" dirty="0">
                <a:effectLst/>
                <a:latin typeface="宋体" panose="02010600030101010101" pitchFamily="2" charset="-122"/>
                <a:ea typeface="宋体" panose="02010600030101010101" pitchFamily="2" charset="-122"/>
              </a:rPr>
              <a:t> API</a:t>
            </a:r>
            <a:r>
              <a:rPr lang="zh-CN" altLang="en-US" sz="1400" b="0" i="0" dirty="0">
                <a:effectLst/>
                <a:latin typeface="宋体" panose="02010600030101010101" pitchFamily="2" charset="-122"/>
                <a:ea typeface="宋体" panose="02010600030101010101" pitchFamily="2" charset="-122"/>
              </a:rPr>
              <a:t>，用于在不使用</a:t>
            </a:r>
            <a:r>
              <a:rPr lang="zh-CN" altLang="en-US" sz="1400" dirty="0">
                <a:latin typeface="宋体" panose="02010600030101010101" pitchFamily="2" charset="-122"/>
                <a:ea typeface="宋体" panose="02010600030101010101" pitchFamily="2" charset="-122"/>
              </a:rPr>
              <a:t>插件</a:t>
            </a:r>
            <a:r>
              <a:rPr lang="zh-CN" altLang="en-US" sz="1400" b="0" i="0" dirty="0">
                <a:effectLst/>
                <a:latin typeface="宋体" panose="02010600030101010101" pitchFamily="2" charset="-122"/>
                <a:ea typeface="宋体" panose="02010600030101010101" pitchFamily="2" charset="-122"/>
              </a:rPr>
              <a:t>的情况下在任何兼容的</a:t>
            </a:r>
            <a:r>
              <a:rPr lang="zh-CN" altLang="en-US" sz="1400" b="0" i="0" u="none" strike="noStrike" dirty="0">
                <a:effectLst/>
                <a:latin typeface="宋体" panose="02010600030101010101" pitchFamily="2" charset="-122"/>
                <a:ea typeface="宋体" panose="02010600030101010101" pitchFamily="2" charset="-122"/>
              </a:rPr>
              <a:t>网页浏览器</a:t>
            </a:r>
            <a:r>
              <a:rPr lang="zh-CN" altLang="en-US" sz="1400" b="0" i="0" dirty="0">
                <a:effectLst/>
                <a:latin typeface="宋体" panose="02010600030101010101" pitchFamily="2" charset="-122"/>
                <a:ea typeface="宋体" panose="02010600030101010101" pitchFamily="2" charset="-122"/>
              </a:rPr>
              <a:t>中呈现交互式</a:t>
            </a:r>
            <a:r>
              <a:rPr lang="en-US" altLang="zh-CN" sz="1400" b="0" i="0" dirty="0">
                <a:effectLst/>
                <a:latin typeface="宋体" panose="02010600030101010101" pitchFamily="2" charset="-122"/>
                <a:ea typeface="宋体" panose="02010600030101010101" pitchFamily="2" charset="-122"/>
              </a:rPr>
              <a:t>2D</a:t>
            </a:r>
            <a:r>
              <a:rPr lang="zh-CN" altLang="en-US" sz="1400" b="0" i="0" dirty="0">
                <a:effectLst/>
                <a:latin typeface="宋体" panose="02010600030101010101" pitchFamily="2" charset="-122"/>
                <a:ea typeface="宋体" panose="02010600030101010101" pitchFamily="2" charset="-122"/>
              </a:rPr>
              <a:t>和</a:t>
            </a:r>
            <a:r>
              <a:rPr lang="en-US" altLang="zh-CN" sz="1400" b="0" i="0" dirty="0">
                <a:effectLst/>
                <a:latin typeface="宋体" panose="02010600030101010101" pitchFamily="2" charset="-122"/>
                <a:ea typeface="宋体" panose="02010600030101010101" pitchFamily="2" charset="-122"/>
              </a:rPr>
              <a:t>3D</a:t>
            </a:r>
            <a:r>
              <a:rPr lang="zh-CN" altLang="en-US" sz="1400" b="0" i="0" dirty="0">
                <a:effectLst/>
                <a:latin typeface="宋体" panose="02010600030101010101" pitchFamily="2" charset="-122"/>
                <a:ea typeface="宋体" panose="02010600030101010101" pitchFamily="2" charset="-122"/>
              </a:rPr>
              <a:t>图形。</a:t>
            </a:r>
            <a:r>
              <a:rPr lang="en-US" altLang="zh-CN" sz="1400" b="0" i="0" dirty="0">
                <a:effectLst/>
                <a:latin typeface="宋体" panose="02010600030101010101" pitchFamily="2" charset="-122"/>
                <a:ea typeface="宋体" panose="02010600030101010101" pitchFamily="2" charset="-122"/>
              </a:rPr>
              <a:t>WebGL</a:t>
            </a:r>
            <a:r>
              <a:rPr lang="zh-CN" altLang="en-US" sz="1400" b="0" i="0" dirty="0">
                <a:effectLst/>
                <a:latin typeface="宋体" panose="02010600030101010101" pitchFamily="2" charset="-122"/>
                <a:ea typeface="宋体" panose="02010600030101010101" pitchFamily="2" charset="-122"/>
              </a:rPr>
              <a:t>完全集成到浏览器的所有网页标准中，可将影像处理和效果的</a:t>
            </a:r>
            <a:r>
              <a:rPr lang="en-US" altLang="zh-CN" sz="1400" b="0" i="0" dirty="0">
                <a:effectLst/>
                <a:latin typeface="宋体" panose="02010600030101010101" pitchFamily="2" charset="-122"/>
                <a:ea typeface="宋体" panose="02010600030101010101" pitchFamily="2" charset="-122"/>
              </a:rPr>
              <a:t>GPU</a:t>
            </a:r>
            <a:r>
              <a:rPr lang="zh-CN" altLang="en-US" sz="1400" b="0" i="0" dirty="0">
                <a:effectLst/>
                <a:latin typeface="宋体" panose="02010600030101010101" pitchFamily="2" charset="-122"/>
                <a:ea typeface="宋体" panose="02010600030101010101" pitchFamily="2" charset="-122"/>
              </a:rPr>
              <a:t>加速使用方式当做网页</a:t>
            </a:r>
            <a:r>
              <a:rPr lang="en-US" altLang="zh-CN" sz="1400" b="0" i="0" dirty="0">
                <a:effectLst/>
                <a:latin typeface="宋体" panose="02010600030101010101" pitchFamily="2" charset="-122"/>
                <a:ea typeface="宋体" panose="02010600030101010101" pitchFamily="2" charset="-122"/>
              </a:rPr>
              <a:t>Canvas</a:t>
            </a:r>
            <a:r>
              <a:rPr lang="zh-CN" altLang="en-US" sz="1400" b="0" i="0" dirty="0">
                <a:effectLst/>
                <a:latin typeface="宋体" panose="02010600030101010101" pitchFamily="2" charset="-122"/>
                <a:ea typeface="宋体" panose="02010600030101010101" pitchFamily="2" charset="-122"/>
              </a:rPr>
              <a:t>的一部分，并可以很好地实现移动端适配。</a:t>
            </a:r>
            <a:r>
              <a:rPr lang="en-US" altLang="zh-CN" sz="1400" b="0" i="0" dirty="0">
                <a:effectLst/>
                <a:latin typeface="宋体" panose="02010600030101010101" pitchFamily="2" charset="-122"/>
                <a:ea typeface="宋体" panose="02010600030101010101" pitchFamily="2" charset="-122"/>
              </a:rPr>
              <a:t>WebGL</a:t>
            </a:r>
            <a:r>
              <a:rPr lang="zh-CN" altLang="en-US" sz="1400" b="0" i="0" dirty="0">
                <a:effectLst/>
                <a:latin typeface="宋体" panose="02010600030101010101" pitchFamily="2" charset="-122"/>
                <a:ea typeface="宋体" panose="02010600030101010101" pitchFamily="2" charset="-122"/>
              </a:rPr>
              <a:t>元素可以加入其他</a:t>
            </a:r>
            <a:r>
              <a:rPr lang="en-US" altLang="zh-CN" sz="1400" b="0" i="0" dirty="0">
                <a:effectLst/>
                <a:latin typeface="宋体" panose="02010600030101010101" pitchFamily="2" charset="-122"/>
                <a:ea typeface="宋体" panose="02010600030101010101" pitchFamily="2" charset="-122"/>
              </a:rPr>
              <a:t>HTML</a:t>
            </a:r>
            <a:r>
              <a:rPr lang="zh-CN" altLang="en-US" sz="1400" b="0" i="0" dirty="0">
                <a:effectLst/>
                <a:latin typeface="宋体" panose="02010600030101010101" pitchFamily="2" charset="-122"/>
                <a:ea typeface="宋体" panose="02010600030101010101" pitchFamily="2" charset="-122"/>
              </a:rPr>
              <a:t>元素之中并与网页或网页背景的其他部分混合。</a:t>
            </a:r>
            <a:r>
              <a:rPr lang="en-US" altLang="zh-CN" sz="1400" b="0" i="0" dirty="0">
                <a:effectLst/>
                <a:latin typeface="宋体" panose="02010600030101010101" pitchFamily="2" charset="-122"/>
                <a:ea typeface="宋体" panose="02010600030101010101" pitchFamily="2" charset="-122"/>
              </a:rPr>
              <a:t>WebGL</a:t>
            </a:r>
            <a:r>
              <a:rPr lang="zh-CN" altLang="en-US" sz="1400" b="0" i="0" dirty="0">
                <a:effectLst/>
                <a:latin typeface="宋体" panose="02010600030101010101" pitchFamily="2" charset="-122"/>
                <a:ea typeface="宋体" panose="02010600030101010101" pitchFamily="2" charset="-122"/>
              </a:rPr>
              <a:t>程序由</a:t>
            </a:r>
            <a:r>
              <a:rPr lang="en-US" altLang="zh-CN" sz="1400" b="0" i="0" dirty="0">
                <a:effectLst/>
                <a:latin typeface="宋体" panose="02010600030101010101" pitchFamily="2" charset="-122"/>
                <a:ea typeface="宋体" panose="02010600030101010101" pitchFamily="2" charset="-122"/>
              </a:rPr>
              <a:t>JavaScript</a:t>
            </a:r>
            <a:r>
              <a:rPr lang="zh-CN" altLang="en-US" sz="1400" b="0" i="0" dirty="0">
                <a:effectLst/>
                <a:latin typeface="宋体" panose="02010600030101010101" pitchFamily="2" charset="-122"/>
                <a:ea typeface="宋体" panose="02010600030101010101" pitchFamily="2" charset="-122"/>
              </a:rPr>
              <a:t>编写的句柄和</a:t>
            </a:r>
            <a:r>
              <a:rPr lang="en-US" altLang="zh-CN" sz="1400" b="0" i="0" dirty="0">
                <a:effectLst/>
                <a:latin typeface="宋体" panose="02010600030101010101" pitchFamily="2" charset="-122"/>
                <a:ea typeface="宋体" panose="02010600030101010101" pitchFamily="2" charset="-122"/>
              </a:rPr>
              <a:t>GLSL</a:t>
            </a:r>
            <a:r>
              <a:rPr lang="zh-CN" altLang="en-US" sz="1400" b="0" i="0" dirty="0">
                <a:effectLst/>
                <a:latin typeface="宋体" panose="02010600030101010101" pitchFamily="2" charset="-122"/>
                <a:ea typeface="宋体" panose="02010600030101010101" pitchFamily="2" charset="-122"/>
              </a:rPr>
              <a:t>编写的</a:t>
            </a:r>
            <a:r>
              <a:rPr lang="en-US" altLang="zh-CN" sz="1400" b="0" i="0" dirty="0">
                <a:effectLst/>
                <a:latin typeface="宋体" panose="02010600030101010101" pitchFamily="2" charset="-122"/>
                <a:ea typeface="宋体" panose="02010600030101010101" pitchFamily="2" charset="-122"/>
              </a:rPr>
              <a:t>Shader</a:t>
            </a:r>
            <a:r>
              <a:rPr lang="zh-CN" altLang="en-US" sz="1400" b="0" i="0" dirty="0">
                <a:effectLst/>
                <a:latin typeface="宋体" panose="02010600030101010101" pitchFamily="2" charset="-122"/>
                <a:ea typeface="宋体" panose="02010600030101010101" pitchFamily="2" charset="-122"/>
              </a:rPr>
              <a:t>代码组成，并在</a:t>
            </a:r>
            <a:r>
              <a:rPr lang="en-US" altLang="zh-CN" sz="1400" b="0" i="0" dirty="0">
                <a:effectLst/>
                <a:latin typeface="宋体" panose="02010600030101010101" pitchFamily="2" charset="-122"/>
                <a:ea typeface="宋体" panose="02010600030101010101" pitchFamily="2" charset="-122"/>
              </a:rPr>
              <a:t>GPU</a:t>
            </a:r>
            <a:r>
              <a:rPr lang="zh-CN" altLang="en-US" sz="1400" b="0" i="0" dirty="0">
                <a:effectLst/>
                <a:latin typeface="宋体" panose="02010600030101010101" pitchFamily="2" charset="-122"/>
                <a:ea typeface="宋体" panose="02010600030101010101" pitchFamily="2" charset="-122"/>
              </a:rPr>
              <a:t>上执行。</a:t>
            </a:r>
            <a:endParaRPr lang="zh-CN" altLang="en-US" sz="1400"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66A08A17-6C7A-0B2B-E77E-6F188F212E23}"/>
              </a:ext>
            </a:extLst>
          </p:cNvPr>
          <p:cNvSpPr/>
          <p:nvPr/>
        </p:nvSpPr>
        <p:spPr>
          <a:xfrm>
            <a:off x="716298" y="3449879"/>
            <a:ext cx="1107996" cy="369332"/>
          </a:xfrm>
          <a:prstGeom prst="rect">
            <a:avLst/>
          </a:prstGeom>
        </p:spPr>
        <p:txBody>
          <a:bodyPr wrap="none">
            <a:spAutoFit/>
          </a:bodyPr>
          <a:lstStyle/>
          <a:p>
            <a:pPr>
              <a:spcAft>
                <a:spcPts val="0"/>
              </a:spcAft>
            </a:pPr>
            <a:r>
              <a:rPr lang="en-US" altLang="zh-CN"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Three.js</a:t>
            </a:r>
          </a:p>
        </p:txBody>
      </p:sp>
      <p:sp>
        <p:nvSpPr>
          <p:cNvPr id="10" name="矩形 9">
            <a:extLst>
              <a:ext uri="{FF2B5EF4-FFF2-40B4-BE49-F238E27FC236}">
                <a16:creationId xmlns:a16="http://schemas.microsoft.com/office/drawing/2014/main" id="{62825E87-32A3-0BA7-2848-A738B7CE545B}"/>
              </a:ext>
            </a:extLst>
          </p:cNvPr>
          <p:cNvSpPr/>
          <p:nvPr/>
        </p:nvSpPr>
        <p:spPr>
          <a:xfrm>
            <a:off x="2331732" y="3263768"/>
            <a:ext cx="4480535" cy="612796"/>
          </a:xfrm>
          <a:prstGeom prst="rect">
            <a:avLst/>
          </a:prstGeom>
        </p:spPr>
        <p:txBody>
          <a:bodyPr wrap="square">
            <a:spAutoFit/>
          </a:bodyPr>
          <a:lstStyle/>
          <a:p>
            <a:pPr>
              <a:lnSpc>
                <a:spcPct val="130000"/>
              </a:lnSpc>
              <a:spcBef>
                <a:spcPts val="600"/>
              </a:spcBef>
            </a:pPr>
            <a:r>
              <a:rPr lang="en-US" altLang="zh-CN" sz="1400" b="0" i="0" dirty="0">
                <a:solidFill>
                  <a:srgbClr val="121212"/>
                </a:solidFill>
                <a:effectLst/>
                <a:latin typeface="宋体" panose="02010600030101010101" pitchFamily="2" charset="-122"/>
                <a:ea typeface="宋体" panose="02010600030101010101" pitchFamily="2" charset="-122"/>
                <a:cs typeface="Arial" panose="020B0604020202020204" pitchFamily="34" charset="0"/>
              </a:rPr>
              <a:t>Three</a:t>
            </a:r>
            <a:r>
              <a:rPr lang="en-US" altLang="zh-CN" sz="1400" dirty="0">
                <a:solidFill>
                  <a:srgbClr val="121212"/>
                </a:solidFill>
                <a:latin typeface="宋体" panose="02010600030101010101" pitchFamily="2" charset="-122"/>
                <a:ea typeface="宋体" panose="02010600030101010101" pitchFamily="2" charset="-122"/>
                <a:cs typeface="Arial" panose="020B0604020202020204" pitchFamily="34" charset="0"/>
              </a:rPr>
              <a:t>.</a:t>
            </a:r>
            <a:r>
              <a:rPr lang="en-US" altLang="zh-CN" sz="1400" b="0" i="0" dirty="0">
                <a:solidFill>
                  <a:srgbClr val="121212"/>
                </a:solidFill>
                <a:effectLst/>
                <a:latin typeface="宋体" panose="02010600030101010101" pitchFamily="2" charset="-122"/>
                <a:ea typeface="宋体" panose="02010600030101010101" pitchFamily="2" charset="-122"/>
                <a:cs typeface="Arial" panose="020B0604020202020204" pitchFamily="34" charset="0"/>
              </a:rPr>
              <a:t>js</a:t>
            </a:r>
            <a:r>
              <a:rPr lang="zh-CN" altLang="en-US" sz="1400" b="0" i="0" dirty="0">
                <a:solidFill>
                  <a:srgbClr val="121212"/>
                </a:solidFill>
                <a:effectLst/>
                <a:latin typeface="宋体" panose="02010600030101010101" pitchFamily="2" charset="-122"/>
                <a:ea typeface="宋体" panose="02010600030101010101" pitchFamily="2" charset="-122"/>
              </a:rPr>
              <a:t>是一款</a:t>
            </a:r>
            <a:r>
              <a:rPr lang="en-US" altLang="zh-CN" sz="1400" b="0" i="0" dirty="0">
                <a:solidFill>
                  <a:srgbClr val="121212"/>
                </a:solidFill>
                <a:effectLst/>
                <a:latin typeface="宋体" panose="02010600030101010101" pitchFamily="2" charset="-122"/>
                <a:ea typeface="宋体" panose="02010600030101010101" pitchFamily="2" charset="-122"/>
                <a:cs typeface="Arial" panose="020B0604020202020204" pitchFamily="34" charset="0"/>
              </a:rPr>
              <a:t>WebGL</a:t>
            </a:r>
            <a:r>
              <a:rPr lang="zh-CN" altLang="en-US" sz="1400" b="0" i="0" dirty="0">
                <a:solidFill>
                  <a:srgbClr val="121212"/>
                </a:solidFill>
                <a:effectLst/>
                <a:latin typeface="宋体" panose="02010600030101010101" pitchFamily="2" charset="-122"/>
                <a:ea typeface="宋体" panose="02010600030101010101" pitchFamily="2" charset="-122"/>
              </a:rPr>
              <a:t>三维引擎，也是目前开源</a:t>
            </a:r>
            <a:r>
              <a:rPr lang="en-US" altLang="zh-CN" sz="1400" dirty="0">
                <a:solidFill>
                  <a:srgbClr val="121212"/>
                </a:solidFill>
                <a:latin typeface="宋体" panose="02010600030101010101" pitchFamily="2" charset="-122"/>
                <a:ea typeface="宋体" panose="02010600030101010101" pitchFamily="2" charset="-122"/>
                <a:cs typeface="Arial" panose="020B0604020202020204" pitchFamily="34" charset="0"/>
              </a:rPr>
              <a:t>W</a:t>
            </a:r>
            <a:r>
              <a:rPr lang="en-US" altLang="zh-CN" sz="1400" b="0" i="0" dirty="0">
                <a:solidFill>
                  <a:srgbClr val="121212"/>
                </a:solidFill>
                <a:effectLst/>
                <a:latin typeface="宋体" panose="02010600030101010101" pitchFamily="2" charset="-122"/>
                <a:ea typeface="宋体" panose="02010600030101010101" pitchFamily="2" charset="-122"/>
                <a:cs typeface="Arial" panose="020B0604020202020204" pitchFamily="34" charset="0"/>
              </a:rPr>
              <a:t>ebGL</a:t>
            </a:r>
            <a:r>
              <a:rPr lang="zh-CN" altLang="en-US" sz="1400" b="0" i="0" dirty="0">
                <a:solidFill>
                  <a:srgbClr val="121212"/>
                </a:solidFill>
                <a:effectLst/>
                <a:latin typeface="宋体" panose="02010600030101010101" pitchFamily="2" charset="-122"/>
                <a:ea typeface="宋体" panose="02010600030101010101" pitchFamily="2" charset="-122"/>
              </a:rPr>
              <a:t>框架中</a:t>
            </a:r>
            <a:r>
              <a:rPr lang="zh-CN" altLang="en-US" sz="1400" dirty="0">
                <a:solidFill>
                  <a:srgbClr val="121212"/>
                </a:solidFill>
                <a:latin typeface="宋体" panose="02010600030101010101" pitchFamily="2" charset="-122"/>
                <a:ea typeface="宋体" panose="02010600030101010101" pitchFamily="2" charset="-122"/>
              </a:rPr>
              <a:t>最受欢迎的开源渲染框架。</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p:txBody>
      </p:sp>
      <p:cxnSp>
        <p:nvCxnSpPr>
          <p:cNvPr id="12" name="直接连接符 11">
            <a:extLst>
              <a:ext uri="{FF2B5EF4-FFF2-40B4-BE49-F238E27FC236}">
                <a16:creationId xmlns:a16="http://schemas.microsoft.com/office/drawing/2014/main" id="{A6F4F0FD-1C44-9097-A5B0-AD26E6E92A36}"/>
              </a:ext>
            </a:extLst>
          </p:cNvPr>
          <p:cNvCxnSpPr>
            <a:cxnSpLocks/>
          </p:cNvCxnSpPr>
          <p:nvPr/>
        </p:nvCxnSpPr>
        <p:spPr>
          <a:xfrm>
            <a:off x="1966471" y="3265636"/>
            <a:ext cx="0" cy="756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66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1854" y="445261"/>
            <a:ext cx="249299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相关技术及系统架构</a:t>
            </a:r>
            <a:endParaRPr lang="en-US" altLang="zh-CN" sz="2000" b="1" kern="100" dirty="0">
              <a:solidFill>
                <a:schemeClr val="accent1"/>
              </a:solidFill>
              <a:latin typeface="+mn-ea"/>
              <a:cs typeface="Times New Roman" panose="02020603050405020304" pitchFamily="18" charset="0"/>
            </a:endParaRPr>
          </a:p>
        </p:txBody>
      </p:sp>
      <p:sp>
        <p:nvSpPr>
          <p:cNvPr id="8" name="矩形 7">
            <a:extLst>
              <a:ext uri="{FF2B5EF4-FFF2-40B4-BE49-F238E27FC236}">
                <a16:creationId xmlns:a16="http://schemas.microsoft.com/office/drawing/2014/main" id="{ACA0F6BD-02CF-B891-E844-A5BF55D9FA77}"/>
              </a:ext>
            </a:extLst>
          </p:cNvPr>
          <p:cNvSpPr/>
          <p:nvPr/>
        </p:nvSpPr>
        <p:spPr>
          <a:xfrm>
            <a:off x="1104177" y="3736053"/>
            <a:ext cx="992579" cy="369332"/>
          </a:xfrm>
          <a:prstGeom prst="rect">
            <a:avLst/>
          </a:prstGeom>
        </p:spPr>
        <p:txBody>
          <a:bodyPr wrap="none">
            <a:spAutoFit/>
          </a:bodyPr>
          <a:lstStyle/>
          <a:p>
            <a:pPr>
              <a:spcAft>
                <a:spcPts val="0"/>
              </a:spcAft>
            </a:pPr>
            <a:r>
              <a:rPr lang="en-US" altLang="zh-CN" kern="100" dirty="0" err="1">
                <a:solidFill>
                  <a:schemeClr val="accent1"/>
                </a:solidFill>
                <a:latin typeface="宋体" panose="02010600030101010101" pitchFamily="2" charset="-122"/>
                <a:ea typeface="宋体" panose="02010600030101010101" pitchFamily="2" charset="-122"/>
                <a:cs typeface="Times New Roman" panose="02020603050405020304" pitchFamily="18" charset="0"/>
              </a:rPr>
              <a:t>LayaAir</a:t>
            </a:r>
            <a:endParaRPr lang="en-US" altLang="zh-CN"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p:txBody>
      </p:sp>
      <p:cxnSp>
        <p:nvCxnSpPr>
          <p:cNvPr id="9" name="直接连接符 8">
            <a:extLst>
              <a:ext uri="{FF2B5EF4-FFF2-40B4-BE49-F238E27FC236}">
                <a16:creationId xmlns:a16="http://schemas.microsoft.com/office/drawing/2014/main" id="{C43D6C3E-AEC6-DCCB-5967-BB99F7E4106D}"/>
              </a:ext>
            </a:extLst>
          </p:cNvPr>
          <p:cNvCxnSpPr>
            <a:cxnSpLocks/>
          </p:cNvCxnSpPr>
          <p:nvPr/>
        </p:nvCxnSpPr>
        <p:spPr>
          <a:xfrm>
            <a:off x="2333478" y="3511941"/>
            <a:ext cx="0" cy="75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834B6E6-A36E-B1CD-BC06-255A64E1C869}"/>
              </a:ext>
            </a:extLst>
          </p:cNvPr>
          <p:cNvSpPr txBox="1"/>
          <p:nvPr/>
        </p:nvSpPr>
        <p:spPr>
          <a:xfrm>
            <a:off x="2698739" y="3229159"/>
            <a:ext cx="4932473" cy="1172950"/>
          </a:xfrm>
          <a:prstGeom prst="rect">
            <a:avLst/>
          </a:prstGeom>
          <a:noFill/>
        </p:spPr>
        <p:txBody>
          <a:bodyPr wrap="square" rtlCol="0">
            <a:spAutoFit/>
          </a:bodyPr>
          <a:lstStyle/>
          <a:p>
            <a:pPr>
              <a:lnSpc>
                <a:spcPct val="130000"/>
              </a:lnSpc>
              <a:spcBef>
                <a:spcPts val="600"/>
              </a:spcBef>
            </a:pPr>
            <a:r>
              <a:rPr lang="en-US" altLang="zh-CN" sz="1400" b="0" i="0" dirty="0" err="1">
                <a:effectLst/>
                <a:latin typeface="宋体" panose="02010600030101010101" pitchFamily="2" charset="-122"/>
                <a:ea typeface="宋体" panose="02010600030101010101" pitchFamily="2" charset="-122"/>
              </a:rPr>
              <a:t>LayaAir</a:t>
            </a:r>
            <a:r>
              <a:rPr lang="zh-CN" altLang="en-US" sz="1400" b="0" i="0" dirty="0">
                <a:effectLst/>
                <a:latin typeface="宋体" panose="02010600030101010101" pitchFamily="2" charset="-122"/>
                <a:ea typeface="宋体" panose="02010600030101010101" pitchFamily="2" charset="-122"/>
              </a:rPr>
              <a:t>是</a:t>
            </a:r>
            <a:r>
              <a:rPr lang="en-US" altLang="zh-CN" sz="1400" b="0" i="0" dirty="0" err="1">
                <a:effectLst/>
                <a:latin typeface="宋体" panose="02010600030101010101" pitchFamily="2" charset="-122"/>
                <a:ea typeface="宋体" panose="02010600030101010101" pitchFamily="2" charset="-122"/>
              </a:rPr>
              <a:t>Layabox</a:t>
            </a:r>
            <a:r>
              <a:rPr lang="zh-CN" altLang="en-US" sz="1400" b="0" i="0" dirty="0">
                <a:effectLst/>
                <a:latin typeface="宋体" panose="02010600030101010101" pitchFamily="2" charset="-122"/>
                <a:ea typeface="宋体" panose="02010600030101010101" pitchFamily="2" charset="-122"/>
              </a:rPr>
              <a:t>旗下</a:t>
            </a:r>
            <a:r>
              <a:rPr lang="en-US" altLang="zh-CN" sz="1400" b="0" i="0" dirty="0">
                <a:effectLst/>
                <a:latin typeface="宋体" panose="02010600030101010101" pitchFamily="2" charset="-122"/>
                <a:ea typeface="宋体" panose="02010600030101010101" pitchFamily="2" charset="-122"/>
              </a:rPr>
              <a:t>HTML5</a:t>
            </a:r>
            <a:r>
              <a:rPr lang="zh-CN" altLang="en-US" sz="1400" b="0" i="0" dirty="0">
                <a:effectLst/>
                <a:latin typeface="宋体" panose="02010600030101010101" pitchFamily="2" charset="-122"/>
                <a:ea typeface="宋体" panose="02010600030101010101" pitchFamily="2" charset="-122"/>
              </a:rPr>
              <a:t>开源引擎，发布于</a:t>
            </a:r>
            <a:r>
              <a:rPr lang="en-US" altLang="zh-CN" sz="1400" b="0" i="0" dirty="0">
                <a:effectLst/>
                <a:latin typeface="宋体" panose="02010600030101010101" pitchFamily="2" charset="-122"/>
                <a:ea typeface="宋体" panose="02010600030101010101" pitchFamily="2" charset="-122"/>
              </a:rPr>
              <a:t>2016</a:t>
            </a:r>
            <a:r>
              <a:rPr lang="zh-CN" altLang="en-US" sz="1400" b="0" i="0" dirty="0">
                <a:effectLst/>
                <a:latin typeface="宋体" panose="02010600030101010101" pitchFamily="2" charset="-122"/>
                <a:ea typeface="宋体" panose="02010600030101010101" pitchFamily="2" charset="-122"/>
              </a:rPr>
              <a:t>年，拥有成熟的引擎架构与配套工具链。广泛应用于</a:t>
            </a:r>
            <a:r>
              <a:rPr lang="en-US" altLang="zh-CN" sz="1400" b="0" i="0" dirty="0">
                <a:effectLst/>
                <a:latin typeface="宋体" panose="02010600030101010101" pitchFamily="2" charset="-122"/>
                <a:ea typeface="宋体" panose="02010600030101010101" pitchFamily="2" charset="-122"/>
              </a:rPr>
              <a:t>2D</a:t>
            </a:r>
            <a:r>
              <a:rPr lang="zh-CN" altLang="en-US" sz="1400" b="0" i="0" dirty="0">
                <a:effectLst/>
                <a:latin typeface="宋体" panose="02010600030101010101" pitchFamily="2" charset="-122"/>
                <a:ea typeface="宋体" panose="02010600030101010101" pitchFamily="2" charset="-122"/>
              </a:rPr>
              <a:t>与</a:t>
            </a:r>
            <a:r>
              <a:rPr lang="en-US" altLang="zh-CN" sz="1400" b="0" i="0" dirty="0">
                <a:effectLst/>
                <a:latin typeface="宋体" panose="02010600030101010101" pitchFamily="2" charset="-122"/>
                <a:ea typeface="宋体" panose="02010600030101010101" pitchFamily="2" charset="-122"/>
              </a:rPr>
              <a:t>3D</a:t>
            </a:r>
            <a:r>
              <a:rPr lang="zh-CN" altLang="en-US" sz="1400" b="0" i="0" dirty="0">
                <a:effectLst/>
                <a:latin typeface="宋体" panose="02010600030101010101" pitchFamily="2" charset="-122"/>
                <a:ea typeface="宋体" panose="02010600030101010101" pitchFamily="2" charset="-122"/>
              </a:rPr>
              <a:t>游戏、应用软件</a:t>
            </a:r>
            <a:r>
              <a:rPr lang="zh-CN" altLang="en-US" sz="1400" b="0" i="0" dirty="0">
                <a:solidFill>
                  <a:srgbClr val="333333"/>
                </a:solidFill>
                <a:effectLst/>
                <a:latin typeface="宋体" panose="02010600030101010101" pitchFamily="2" charset="-122"/>
                <a:ea typeface="宋体" panose="02010600030101010101" pitchFamily="2" charset="-122"/>
              </a:rPr>
              <a:t>、医疗</a:t>
            </a:r>
            <a:r>
              <a:rPr lang="zh-CN" altLang="en-US" sz="1400" dirty="0">
                <a:solidFill>
                  <a:srgbClr val="333333"/>
                </a:solidFill>
                <a:latin typeface="宋体" panose="02010600030101010101" pitchFamily="2" charset="-122"/>
                <a:ea typeface="宋体" panose="02010600030101010101" pitchFamily="2" charset="-122"/>
              </a:rPr>
              <a:t>、</a:t>
            </a:r>
            <a:r>
              <a:rPr lang="zh-CN" altLang="en-US" sz="1400" b="0" i="0" dirty="0">
                <a:effectLst/>
                <a:latin typeface="宋体" panose="02010600030101010101" pitchFamily="2" charset="-122"/>
                <a:ea typeface="宋体" panose="02010600030101010101" pitchFamily="2" charset="-122"/>
              </a:rPr>
              <a:t>广告与营销、教育、智慧城市、元宇宙等众多领域的开发。</a:t>
            </a:r>
            <a:endParaRPr lang="zh-CN" altLang="en-US" sz="1400" dirty="0">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id="{EC1FDAD6-50E1-7AB5-52E0-DA97D6023A8B}"/>
              </a:ext>
            </a:extLst>
          </p:cNvPr>
          <p:cNvSpPr/>
          <p:nvPr/>
        </p:nvSpPr>
        <p:spPr>
          <a:xfrm>
            <a:off x="1104177" y="1599514"/>
            <a:ext cx="761747" cy="369332"/>
          </a:xfrm>
          <a:prstGeom prst="rect">
            <a:avLst/>
          </a:prstGeom>
        </p:spPr>
        <p:txBody>
          <a:bodyPr wrap="none">
            <a:spAutoFit/>
          </a:bodyPr>
          <a:lstStyle/>
          <a:p>
            <a:pPr>
              <a:spcAft>
                <a:spcPts val="0"/>
              </a:spcAft>
            </a:pPr>
            <a:r>
              <a:rPr lang="en-US" altLang="zh-CN"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React</a:t>
            </a:r>
          </a:p>
        </p:txBody>
      </p:sp>
      <p:cxnSp>
        <p:nvCxnSpPr>
          <p:cNvPr id="13" name="直接连接符 12">
            <a:extLst>
              <a:ext uri="{FF2B5EF4-FFF2-40B4-BE49-F238E27FC236}">
                <a16:creationId xmlns:a16="http://schemas.microsoft.com/office/drawing/2014/main" id="{7C7B87DE-BF37-48C5-DF23-688C0F7DE94B}"/>
              </a:ext>
            </a:extLst>
          </p:cNvPr>
          <p:cNvCxnSpPr>
            <a:cxnSpLocks/>
          </p:cNvCxnSpPr>
          <p:nvPr/>
        </p:nvCxnSpPr>
        <p:spPr>
          <a:xfrm>
            <a:off x="2333478" y="1375402"/>
            <a:ext cx="0" cy="75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3244868-B6AF-56CF-BABF-0EEE56181656}"/>
              </a:ext>
            </a:extLst>
          </p:cNvPr>
          <p:cNvSpPr txBox="1"/>
          <p:nvPr/>
        </p:nvSpPr>
        <p:spPr>
          <a:xfrm>
            <a:off x="2698739" y="1375402"/>
            <a:ext cx="5082745" cy="626390"/>
          </a:xfrm>
          <a:prstGeom prst="rect">
            <a:avLst/>
          </a:prstGeom>
          <a:noFill/>
        </p:spPr>
        <p:txBody>
          <a:bodyPr wrap="square" rtlCol="0">
            <a:spAutoFit/>
          </a:bodyPr>
          <a:lstStyle/>
          <a:p>
            <a:pPr>
              <a:lnSpc>
                <a:spcPct val="130000"/>
              </a:lnSpc>
              <a:spcBef>
                <a:spcPts val="600"/>
              </a:spcBef>
            </a:pPr>
            <a:r>
              <a:rPr lang="en-US" altLang="zh-CN" sz="1400" b="0" i="0" dirty="0">
                <a:solidFill>
                  <a:srgbClr val="333333"/>
                </a:solidFill>
                <a:effectLst/>
                <a:latin typeface="宋体" panose="02010600030101010101" pitchFamily="2" charset="-122"/>
                <a:ea typeface="宋体" panose="02010600030101010101" pitchFamily="2" charset="-122"/>
              </a:rPr>
              <a:t>React</a:t>
            </a:r>
            <a:r>
              <a:rPr lang="zh-CN" altLang="en-US" sz="1400" b="0" i="0" dirty="0">
                <a:solidFill>
                  <a:srgbClr val="333333"/>
                </a:solidFill>
                <a:effectLst/>
                <a:latin typeface="宋体" panose="02010600030101010101" pitchFamily="2" charset="-122"/>
                <a:ea typeface="宋体" panose="02010600030101010101" pitchFamily="2" charset="-122"/>
              </a:rPr>
              <a:t>是一个</a:t>
            </a:r>
            <a:r>
              <a:rPr lang="en-US" altLang="zh-CN" sz="1400" b="0" i="0" dirty="0">
                <a:solidFill>
                  <a:srgbClr val="333333"/>
                </a:solidFill>
                <a:effectLst/>
                <a:latin typeface="宋体" panose="02010600030101010101" pitchFamily="2" charset="-122"/>
                <a:ea typeface="宋体" panose="02010600030101010101" pitchFamily="2" charset="-122"/>
              </a:rPr>
              <a:t>JavaScript</a:t>
            </a:r>
            <a:r>
              <a:rPr lang="zh-CN" altLang="en-US" sz="1400" b="0" i="0" dirty="0">
                <a:solidFill>
                  <a:srgbClr val="333333"/>
                </a:solidFill>
                <a:effectLst/>
                <a:latin typeface="宋体" panose="02010600030101010101" pitchFamily="2" charset="-122"/>
                <a:ea typeface="宋体" panose="02010600030101010101" pitchFamily="2" charset="-122"/>
              </a:rPr>
              <a:t>框架，用于构建“可预期的”和“声明式的”</a:t>
            </a:r>
            <a:r>
              <a:rPr lang="en-US" altLang="zh-CN" sz="1400" b="0" i="0" dirty="0">
                <a:solidFill>
                  <a:srgbClr val="333333"/>
                </a:solidFill>
                <a:effectLst/>
                <a:latin typeface="宋体" panose="02010600030101010101" pitchFamily="2" charset="-122"/>
                <a:ea typeface="宋体" panose="02010600030101010101" pitchFamily="2" charset="-122"/>
              </a:rPr>
              <a:t>Web</a:t>
            </a:r>
            <a:r>
              <a:rPr lang="zh-CN" altLang="en-US" sz="1400" b="0" i="0" dirty="0">
                <a:solidFill>
                  <a:srgbClr val="333333"/>
                </a:solidFill>
                <a:effectLst/>
                <a:latin typeface="宋体" panose="02010600030101010101" pitchFamily="2" charset="-122"/>
                <a:ea typeface="宋体" panose="02010600030101010101" pitchFamily="2" charset="-122"/>
              </a:rPr>
              <a:t>用户界面</a:t>
            </a:r>
            <a:r>
              <a:rPr lang="zh-CN" altLang="en-US" sz="1400" dirty="0">
                <a:solidFill>
                  <a:srgbClr val="333333"/>
                </a:solidFill>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5" name="矩形 14">
            <a:extLst>
              <a:ext uri="{FF2B5EF4-FFF2-40B4-BE49-F238E27FC236}">
                <a16:creationId xmlns:a16="http://schemas.microsoft.com/office/drawing/2014/main" id="{5A991AD2-659B-4240-67BC-1FD2198C9CE3}"/>
              </a:ext>
            </a:extLst>
          </p:cNvPr>
          <p:cNvSpPr/>
          <p:nvPr/>
        </p:nvSpPr>
        <p:spPr>
          <a:xfrm>
            <a:off x="1104177" y="2692159"/>
            <a:ext cx="992579" cy="369332"/>
          </a:xfrm>
          <a:prstGeom prst="rect">
            <a:avLst/>
          </a:prstGeom>
        </p:spPr>
        <p:txBody>
          <a:bodyPr wrap="none">
            <a:spAutoFit/>
          </a:bodyPr>
          <a:lstStyle/>
          <a:p>
            <a:pPr>
              <a:spcAft>
                <a:spcPts val="0"/>
              </a:spcAft>
            </a:pPr>
            <a:r>
              <a:rPr lang="en-US" altLang="zh-CN"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Blender</a:t>
            </a:r>
          </a:p>
        </p:txBody>
      </p:sp>
      <p:cxnSp>
        <p:nvCxnSpPr>
          <p:cNvPr id="16" name="直接连接符 15">
            <a:extLst>
              <a:ext uri="{FF2B5EF4-FFF2-40B4-BE49-F238E27FC236}">
                <a16:creationId xmlns:a16="http://schemas.microsoft.com/office/drawing/2014/main" id="{BBD8FC31-D2D2-DB97-CB94-A4497F8940C1}"/>
              </a:ext>
            </a:extLst>
          </p:cNvPr>
          <p:cNvCxnSpPr>
            <a:cxnSpLocks/>
          </p:cNvCxnSpPr>
          <p:nvPr/>
        </p:nvCxnSpPr>
        <p:spPr>
          <a:xfrm>
            <a:off x="2333478" y="2468047"/>
            <a:ext cx="0" cy="75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C002763-AED9-5BEA-829E-765925ABAB73}"/>
              </a:ext>
            </a:extLst>
          </p:cNvPr>
          <p:cNvSpPr txBox="1"/>
          <p:nvPr/>
        </p:nvSpPr>
        <p:spPr>
          <a:xfrm>
            <a:off x="2698739" y="2618678"/>
            <a:ext cx="5082745" cy="332720"/>
          </a:xfrm>
          <a:prstGeom prst="rect">
            <a:avLst/>
          </a:prstGeom>
          <a:noFill/>
        </p:spPr>
        <p:txBody>
          <a:bodyPr wrap="square" rtlCol="0">
            <a:spAutoFit/>
          </a:bodyPr>
          <a:lstStyle/>
          <a:p>
            <a:pPr>
              <a:lnSpc>
                <a:spcPct val="130000"/>
              </a:lnSpc>
              <a:spcBef>
                <a:spcPts val="600"/>
              </a:spcBef>
            </a:pPr>
            <a:r>
              <a:rPr lang="en-US" altLang="zh-CN" sz="1400" i="0" dirty="0">
                <a:solidFill>
                  <a:srgbClr val="202122"/>
                </a:solidFill>
                <a:effectLst/>
                <a:latin typeface="宋体" panose="02010600030101010101" pitchFamily="2" charset="-122"/>
                <a:ea typeface="宋体" panose="02010600030101010101" pitchFamily="2" charset="-122"/>
              </a:rPr>
              <a:t>Blender</a:t>
            </a:r>
            <a:r>
              <a:rPr lang="zh-CN" altLang="en-US" sz="1400" b="0" i="0" dirty="0">
                <a:solidFill>
                  <a:srgbClr val="202122"/>
                </a:solidFill>
                <a:effectLst/>
                <a:latin typeface="宋体" panose="02010600030101010101" pitchFamily="2" charset="-122"/>
                <a:ea typeface="宋体" panose="02010600030101010101" pitchFamily="2" charset="-122"/>
              </a:rPr>
              <a:t>是专业及开源的三维计算机图形设计建模软件。</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4338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4132" y="474094"/>
            <a:ext cx="249299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相关技术及系统架构</a:t>
            </a:r>
          </a:p>
        </p:txBody>
      </p:sp>
      <p:sp>
        <p:nvSpPr>
          <p:cNvPr id="6" name="矩形 5">
            <a:extLst>
              <a:ext uri="{FF2B5EF4-FFF2-40B4-BE49-F238E27FC236}">
                <a16:creationId xmlns:a16="http://schemas.microsoft.com/office/drawing/2014/main" id="{2BF95329-9BF8-4E46-9099-2AF9AFCA0714}"/>
              </a:ext>
            </a:extLst>
          </p:cNvPr>
          <p:cNvSpPr/>
          <p:nvPr/>
        </p:nvSpPr>
        <p:spPr>
          <a:xfrm>
            <a:off x="1075037" y="1066801"/>
            <a:ext cx="6890952" cy="337339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20DEBB5-D8EE-CAA0-D0EA-5A9436BB73CB}"/>
              </a:ext>
            </a:extLst>
          </p:cNvPr>
          <p:cNvSpPr txBox="1"/>
          <p:nvPr/>
        </p:nvSpPr>
        <p:spPr>
          <a:xfrm>
            <a:off x="1155464" y="1167777"/>
            <a:ext cx="1050323"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骨骼蒙皮</a:t>
            </a:r>
          </a:p>
        </p:txBody>
      </p:sp>
      <p:sp>
        <p:nvSpPr>
          <p:cNvPr id="2" name="文本框 1">
            <a:extLst>
              <a:ext uri="{FF2B5EF4-FFF2-40B4-BE49-F238E27FC236}">
                <a16:creationId xmlns:a16="http://schemas.microsoft.com/office/drawing/2014/main" id="{587446D5-8768-0EDC-655C-AA4BB721D32E}"/>
              </a:ext>
            </a:extLst>
          </p:cNvPr>
          <p:cNvSpPr txBox="1"/>
          <p:nvPr/>
        </p:nvSpPr>
        <p:spPr>
          <a:xfrm>
            <a:off x="1155464" y="2848408"/>
            <a:ext cx="1050323"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顶点变形</a:t>
            </a:r>
          </a:p>
        </p:txBody>
      </p:sp>
      <p:sp>
        <p:nvSpPr>
          <p:cNvPr id="5" name="文本框 4">
            <a:extLst>
              <a:ext uri="{FF2B5EF4-FFF2-40B4-BE49-F238E27FC236}">
                <a16:creationId xmlns:a16="http://schemas.microsoft.com/office/drawing/2014/main" id="{2CEBA9BA-4B2B-F5D3-15CD-1B938BC059CA}"/>
              </a:ext>
            </a:extLst>
          </p:cNvPr>
          <p:cNvSpPr txBox="1"/>
          <p:nvPr/>
        </p:nvSpPr>
        <p:spPr>
          <a:xfrm>
            <a:off x="1383955" y="1463413"/>
            <a:ext cx="6252521" cy="1384995"/>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    通过骨骼带动顶点进行位移、旋转和放缩操作使得顶点位置发生改变，使得模型形态发生改变，这就是骨骼变换。而操作之前我们要预先通过蒙皮技术设置好将会有那些顶点会受到相关骨骼的影响，从而在关节变换时能够带动相应的一大片顶点一起运动。</a:t>
            </a:r>
          </a:p>
          <a:p>
            <a:r>
              <a:rPr lang="zh-CN" altLang="en-US" sz="1200" dirty="0">
                <a:latin typeface="宋体" panose="02010600030101010101" pitchFamily="2" charset="-122"/>
                <a:ea typeface="宋体" panose="02010600030101010101" pitchFamily="2" charset="-122"/>
              </a:rPr>
              <a:t>    骨骼变换相对容易理解和实现，能够很好地控制较大幅度的动作，比如转动头部、旋转手臂；但对于细微的表情变化来说，使用骨骼变换的方法很难达到令人满意的效果，因为骨骼变换只能进行相关骨骼和顶点的位移旋转放缩操作，无法进行逐顶点的变化操作，能达到的精细程度是有限的。</a:t>
            </a:r>
          </a:p>
        </p:txBody>
      </p:sp>
      <p:sp>
        <p:nvSpPr>
          <p:cNvPr id="7" name="文本框 6">
            <a:extLst>
              <a:ext uri="{FF2B5EF4-FFF2-40B4-BE49-F238E27FC236}">
                <a16:creationId xmlns:a16="http://schemas.microsoft.com/office/drawing/2014/main" id="{E0E7DCC8-E0F5-9844-88C1-3839E045DBB7}"/>
              </a:ext>
            </a:extLst>
          </p:cNvPr>
          <p:cNvSpPr txBox="1"/>
          <p:nvPr/>
        </p:nvSpPr>
        <p:spPr>
          <a:xfrm>
            <a:off x="1383955" y="3151503"/>
            <a:ext cx="6252521" cy="1015663"/>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    顶点变形，即</a:t>
            </a:r>
            <a:r>
              <a:rPr lang="en-US" altLang="zh-CN" sz="1200" dirty="0">
                <a:latin typeface="宋体" panose="02010600030101010101" pitchFamily="2" charset="-122"/>
                <a:ea typeface="宋体" panose="02010600030101010101" pitchFamily="2" charset="-122"/>
              </a:rPr>
              <a:t>Morph Target</a:t>
            </a:r>
            <a:r>
              <a:rPr lang="zh-CN" altLang="en-US" sz="1200" dirty="0">
                <a:latin typeface="宋体" panose="02010600030101010101" pitchFamily="2" charset="-122"/>
                <a:ea typeface="宋体" panose="02010600030101010101" pitchFamily="2" charset="-122"/>
              </a:rPr>
              <a:t>或</a:t>
            </a:r>
            <a:r>
              <a:rPr lang="en-US" altLang="zh-CN" sz="1200" dirty="0">
                <a:latin typeface="宋体" panose="02010600030101010101" pitchFamily="2" charset="-122"/>
                <a:ea typeface="宋体" panose="02010600030101010101" pitchFamily="2" charset="-122"/>
              </a:rPr>
              <a:t>Blend Shape</a:t>
            </a:r>
            <a:r>
              <a:rPr lang="zh-CN" altLang="en-US" sz="1200" dirty="0">
                <a:latin typeface="宋体" panose="02010600030101010101" pitchFamily="2" charset="-122"/>
                <a:ea typeface="宋体" panose="02010600030101010101" pitchFamily="2" charset="-122"/>
              </a:rPr>
              <a:t>，通过直接修改顶点位置来修改模型外观。给顶点设置一个基准位置和能够达到的最大位置，然后乘以一定的权重比例，就能控制顶点处于基准位置和最大位置间的任一位置。</a:t>
            </a:r>
          </a:p>
          <a:p>
            <a:r>
              <a:rPr lang="zh-CN" altLang="en-US" sz="1200" dirty="0">
                <a:latin typeface="宋体" panose="02010600030101010101" pitchFamily="2" charset="-122"/>
                <a:ea typeface="宋体" panose="02010600030101010101" pitchFamily="2" charset="-122"/>
              </a:rPr>
              <a:t>    顶点变形方法能够做出更为灵活细致的动画效果，但是由于直接修改顶点，需要准备多套不同的顶点位置方案，对于计算资源和实时计算压力很大。</a:t>
            </a:r>
          </a:p>
        </p:txBody>
      </p:sp>
    </p:spTree>
    <p:extLst>
      <p:ext uri="{BB962C8B-B14F-4D97-AF65-F5344CB8AC3E}">
        <p14:creationId xmlns:p14="http://schemas.microsoft.com/office/powerpoint/2010/main" val="89526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1016" y="478184"/>
            <a:ext cx="172354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系统工作流程</a:t>
            </a:r>
            <a:endParaRPr lang="en-US" altLang="zh-CN" sz="2000" b="1" kern="100" dirty="0">
              <a:solidFill>
                <a:schemeClr val="accent1"/>
              </a:solidFill>
              <a:latin typeface="+mn-ea"/>
              <a:cs typeface="Times New Roman" panose="02020603050405020304" pitchFamily="18" charset="0"/>
            </a:endParaRPr>
          </a:p>
        </p:txBody>
      </p:sp>
      <p:grpSp>
        <p:nvGrpSpPr>
          <p:cNvPr id="68" name="组合 67">
            <a:extLst>
              <a:ext uri="{FF2B5EF4-FFF2-40B4-BE49-F238E27FC236}">
                <a16:creationId xmlns:a16="http://schemas.microsoft.com/office/drawing/2014/main" id="{8F9D4A98-20FD-44CD-92A5-26982F705BDA}"/>
              </a:ext>
            </a:extLst>
          </p:cNvPr>
          <p:cNvGrpSpPr/>
          <p:nvPr/>
        </p:nvGrpSpPr>
        <p:grpSpPr>
          <a:xfrm>
            <a:off x="768591" y="810118"/>
            <a:ext cx="4653565" cy="3789033"/>
            <a:chOff x="844170" y="863801"/>
            <a:chExt cx="4653565" cy="3488301"/>
          </a:xfrm>
        </p:grpSpPr>
        <p:sp>
          <p:nvSpPr>
            <p:cNvPr id="5" name="矩形 4">
              <a:extLst>
                <a:ext uri="{FF2B5EF4-FFF2-40B4-BE49-F238E27FC236}">
                  <a16:creationId xmlns:a16="http://schemas.microsoft.com/office/drawing/2014/main" id="{D2CAA935-4F37-4559-9B5D-CA34696333B2}"/>
                </a:ext>
              </a:extLst>
            </p:cNvPr>
            <p:cNvSpPr/>
            <p:nvPr/>
          </p:nvSpPr>
          <p:spPr>
            <a:xfrm>
              <a:off x="2342257" y="863801"/>
              <a:ext cx="2187812"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硬件获取人脸影像数据</a:t>
              </a:r>
            </a:p>
          </p:txBody>
        </p:sp>
        <p:sp>
          <p:nvSpPr>
            <p:cNvPr id="13" name="矩形 12">
              <a:extLst>
                <a:ext uri="{FF2B5EF4-FFF2-40B4-BE49-F238E27FC236}">
                  <a16:creationId xmlns:a16="http://schemas.microsoft.com/office/drawing/2014/main" id="{05BCBE58-DBDE-44D2-904D-55830A366AC7}"/>
                </a:ext>
              </a:extLst>
            </p:cNvPr>
            <p:cNvSpPr/>
            <p:nvPr/>
          </p:nvSpPr>
          <p:spPr>
            <a:xfrm>
              <a:off x="2458358" y="1389499"/>
              <a:ext cx="1972571"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抠图、处理生成模型</a:t>
              </a:r>
            </a:p>
          </p:txBody>
        </p:sp>
        <p:sp>
          <p:nvSpPr>
            <p:cNvPr id="14" name="矩形 13">
              <a:extLst>
                <a:ext uri="{FF2B5EF4-FFF2-40B4-BE49-F238E27FC236}">
                  <a16:creationId xmlns:a16="http://schemas.microsoft.com/office/drawing/2014/main" id="{49746D83-EA3C-4FE6-90C5-BEE5809D6DF2}"/>
                </a:ext>
              </a:extLst>
            </p:cNvPr>
            <p:cNvSpPr/>
            <p:nvPr/>
          </p:nvSpPr>
          <p:spPr>
            <a:xfrm>
              <a:off x="2458358" y="1915197"/>
              <a:ext cx="201022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模型数据格式转换</a:t>
              </a:r>
            </a:p>
          </p:txBody>
        </p:sp>
        <p:sp>
          <p:nvSpPr>
            <p:cNvPr id="15" name="矩形 14">
              <a:extLst>
                <a:ext uri="{FF2B5EF4-FFF2-40B4-BE49-F238E27FC236}">
                  <a16:creationId xmlns:a16="http://schemas.microsoft.com/office/drawing/2014/main" id="{D377B9E3-4D8E-457C-8C2F-F8668E6464DB}"/>
                </a:ext>
              </a:extLst>
            </p:cNvPr>
            <p:cNvSpPr/>
            <p:nvPr/>
          </p:nvSpPr>
          <p:spPr>
            <a:xfrm>
              <a:off x="844170" y="2476326"/>
              <a:ext cx="201022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添加蒙皮、骨骼等</a:t>
              </a:r>
            </a:p>
          </p:txBody>
        </p:sp>
        <p:cxnSp>
          <p:nvCxnSpPr>
            <p:cNvPr id="7" name="直接箭头连接符 6">
              <a:extLst>
                <a:ext uri="{FF2B5EF4-FFF2-40B4-BE49-F238E27FC236}">
                  <a16:creationId xmlns:a16="http://schemas.microsoft.com/office/drawing/2014/main" id="{F8426718-5356-419E-AEC0-42F6E44356B0}"/>
                </a:ext>
              </a:extLst>
            </p:cNvPr>
            <p:cNvCxnSpPr>
              <a:cxnSpLocks/>
              <a:stCxn id="5" idx="2"/>
              <a:endCxn id="13" idx="0"/>
            </p:cNvCxnSpPr>
            <p:nvPr/>
          </p:nvCxnSpPr>
          <p:spPr>
            <a:xfrm>
              <a:off x="3436163" y="1140800"/>
              <a:ext cx="8481" cy="2486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E1C90C7-499F-4470-96C9-E903301E1C00}"/>
                </a:ext>
              </a:extLst>
            </p:cNvPr>
            <p:cNvCxnSpPr>
              <a:cxnSpLocks/>
              <a:endCxn id="14" idx="0"/>
            </p:cNvCxnSpPr>
            <p:nvPr/>
          </p:nvCxnSpPr>
          <p:spPr>
            <a:xfrm>
              <a:off x="3463472" y="1652348"/>
              <a:ext cx="0" cy="262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ED43687-7D66-4FB5-B144-C0954103B8D4}"/>
                </a:ext>
              </a:extLst>
            </p:cNvPr>
            <p:cNvCxnSpPr>
              <a:cxnSpLocks/>
            </p:cNvCxnSpPr>
            <p:nvPr/>
          </p:nvCxnSpPr>
          <p:spPr>
            <a:xfrm flipH="1">
              <a:off x="3557475" y="3188813"/>
              <a:ext cx="1614192" cy="2841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51" name="组合 50">
              <a:extLst>
                <a:ext uri="{FF2B5EF4-FFF2-40B4-BE49-F238E27FC236}">
                  <a16:creationId xmlns:a16="http://schemas.microsoft.com/office/drawing/2014/main" id="{5CEE5F10-6A59-405C-9729-309D207B5791}"/>
                </a:ext>
              </a:extLst>
            </p:cNvPr>
            <p:cNvGrpSpPr/>
            <p:nvPr/>
          </p:nvGrpSpPr>
          <p:grpSpPr>
            <a:xfrm>
              <a:off x="844170" y="2949410"/>
              <a:ext cx="4653565" cy="1402692"/>
              <a:chOff x="2333055" y="2828428"/>
              <a:chExt cx="4653565" cy="1402692"/>
            </a:xfrm>
          </p:grpSpPr>
          <p:sp>
            <p:nvSpPr>
              <p:cNvPr id="17" name="矩形 16">
                <a:extLst>
                  <a:ext uri="{FF2B5EF4-FFF2-40B4-BE49-F238E27FC236}">
                    <a16:creationId xmlns:a16="http://schemas.microsoft.com/office/drawing/2014/main" id="{53176672-8EEB-4004-9F53-58CAB3BECA7D}"/>
                  </a:ext>
                </a:extLst>
              </p:cNvPr>
              <p:cNvSpPr/>
              <p:nvPr/>
            </p:nvSpPr>
            <p:spPr>
              <a:xfrm>
                <a:off x="2333055" y="2828428"/>
                <a:ext cx="201021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a:t>
                </a:r>
                <a:r>
                  <a:rPr lang="en-US" altLang="zh-CN" sz="1400" dirty="0"/>
                  <a:t>Bones</a:t>
                </a:r>
                <a:r>
                  <a:rPr lang="zh-CN" altLang="en-US" sz="1400" dirty="0"/>
                  <a:t>变化</a:t>
                </a:r>
              </a:p>
            </p:txBody>
          </p:sp>
          <p:sp>
            <p:nvSpPr>
              <p:cNvPr id="19" name="矩形 18">
                <a:extLst>
                  <a:ext uri="{FF2B5EF4-FFF2-40B4-BE49-F238E27FC236}">
                    <a16:creationId xmlns:a16="http://schemas.microsoft.com/office/drawing/2014/main" id="{B4CDE39B-C69C-460F-8DA5-75E593AFF765}"/>
                  </a:ext>
                </a:extLst>
              </p:cNvPr>
              <p:cNvSpPr/>
              <p:nvPr/>
            </p:nvSpPr>
            <p:spPr>
              <a:xfrm>
                <a:off x="3726467" y="3354127"/>
                <a:ext cx="2467231" cy="25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脸部相关部位效果变化</a:t>
                </a:r>
              </a:p>
            </p:txBody>
          </p:sp>
          <p:sp>
            <p:nvSpPr>
              <p:cNvPr id="20" name="矩形 19">
                <a:extLst>
                  <a:ext uri="{FF2B5EF4-FFF2-40B4-BE49-F238E27FC236}">
                    <a16:creationId xmlns:a16="http://schemas.microsoft.com/office/drawing/2014/main" id="{9DD6977D-ED0B-45A1-8C42-22E5B0299497}"/>
                  </a:ext>
                </a:extLst>
              </p:cNvPr>
              <p:cNvSpPr/>
              <p:nvPr/>
            </p:nvSpPr>
            <p:spPr>
              <a:xfrm>
                <a:off x="5499690" y="3954121"/>
                <a:ext cx="1486930"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临床参考</a:t>
                </a:r>
              </a:p>
            </p:txBody>
          </p:sp>
          <p:cxnSp>
            <p:nvCxnSpPr>
              <p:cNvPr id="40" name="直接箭头连接符 39">
                <a:extLst>
                  <a:ext uri="{FF2B5EF4-FFF2-40B4-BE49-F238E27FC236}">
                    <a16:creationId xmlns:a16="http://schemas.microsoft.com/office/drawing/2014/main" id="{26527FAF-4FD9-4FE0-9601-2A306C0940CC}"/>
                  </a:ext>
                </a:extLst>
              </p:cNvPr>
              <p:cNvCxnSpPr>
                <a:cxnSpLocks/>
                <a:stCxn id="17" idx="2"/>
                <a:endCxn id="19" idx="0"/>
              </p:cNvCxnSpPr>
              <p:nvPr/>
            </p:nvCxnSpPr>
            <p:spPr>
              <a:xfrm>
                <a:off x="3338164" y="3105427"/>
                <a:ext cx="1621919" cy="248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E13CF2F-5E4F-4EE4-887E-60E7E36528F1}"/>
                  </a:ext>
                </a:extLst>
              </p:cNvPr>
              <p:cNvCxnSpPr>
                <a:cxnSpLocks/>
                <a:stCxn id="19" idx="2"/>
                <a:endCxn id="20" idx="0"/>
              </p:cNvCxnSpPr>
              <p:nvPr/>
            </p:nvCxnSpPr>
            <p:spPr>
              <a:xfrm>
                <a:off x="4960083" y="3613357"/>
                <a:ext cx="1283072" cy="340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58" name="连接符: 肘形 57">
              <a:extLst>
                <a:ext uri="{FF2B5EF4-FFF2-40B4-BE49-F238E27FC236}">
                  <a16:creationId xmlns:a16="http://schemas.microsoft.com/office/drawing/2014/main" id="{C8A70D64-3499-4EC1-A2A5-402D5AED98C8}"/>
                </a:ext>
              </a:extLst>
            </p:cNvPr>
            <p:cNvCxnSpPr>
              <a:cxnSpLocks/>
            </p:cNvCxnSpPr>
            <p:nvPr/>
          </p:nvCxnSpPr>
          <p:spPr>
            <a:xfrm rot="16200000" flipH="1">
              <a:off x="1736236" y="2866367"/>
              <a:ext cx="226087" cy="3"/>
            </a:xfrm>
            <a:prstGeom prst="bentConnector3">
              <a:avLst>
                <a:gd name="adj1" fmla="val 7348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71" name="连接符: 肘形 70">
            <a:extLst>
              <a:ext uri="{FF2B5EF4-FFF2-40B4-BE49-F238E27FC236}">
                <a16:creationId xmlns:a16="http://schemas.microsoft.com/office/drawing/2014/main" id="{6E595222-D0BC-4F12-A93B-575261F32ED7}"/>
              </a:ext>
            </a:extLst>
          </p:cNvPr>
          <p:cNvCxnSpPr>
            <a:cxnSpLocks/>
          </p:cNvCxnSpPr>
          <p:nvPr/>
        </p:nvCxnSpPr>
        <p:spPr>
          <a:xfrm>
            <a:off x="4629234" y="3822647"/>
            <a:ext cx="552366" cy="235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0FAFE2FB-44A1-59F7-A607-1115F6DB3309}"/>
              </a:ext>
            </a:extLst>
          </p:cNvPr>
          <p:cNvSpPr/>
          <p:nvPr/>
        </p:nvSpPr>
        <p:spPr>
          <a:xfrm>
            <a:off x="5179357" y="3468898"/>
            <a:ext cx="1299492" cy="719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相关病例存储相关案例展示</a:t>
            </a:r>
            <a:endParaRPr lang="en-US" altLang="zh-CN" sz="1400" dirty="0"/>
          </a:p>
          <a:p>
            <a:pPr algn="ctr"/>
            <a:r>
              <a:rPr lang="zh-CN" altLang="en-US" sz="1400" dirty="0"/>
              <a:t>推荐整形方案</a:t>
            </a:r>
          </a:p>
        </p:txBody>
      </p:sp>
      <p:cxnSp>
        <p:nvCxnSpPr>
          <p:cNvPr id="4" name="直接箭头连接符 3">
            <a:extLst>
              <a:ext uri="{FF2B5EF4-FFF2-40B4-BE49-F238E27FC236}">
                <a16:creationId xmlns:a16="http://schemas.microsoft.com/office/drawing/2014/main" id="{69F21D70-88DB-90C6-5A1F-5C4A993693D2}"/>
              </a:ext>
            </a:extLst>
          </p:cNvPr>
          <p:cNvCxnSpPr>
            <a:cxnSpLocks/>
            <a:stCxn id="19" idx="2"/>
            <a:endCxn id="9" idx="0"/>
          </p:cNvCxnSpPr>
          <p:nvPr/>
        </p:nvCxnSpPr>
        <p:spPr>
          <a:xfrm flipH="1">
            <a:off x="2162003" y="3928130"/>
            <a:ext cx="1233616" cy="3806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A16FB67-562A-AC08-C7F6-CD2EEAF15DCB}"/>
              </a:ext>
            </a:extLst>
          </p:cNvPr>
          <p:cNvSpPr/>
          <p:nvPr/>
        </p:nvSpPr>
        <p:spPr>
          <a:xfrm>
            <a:off x="1300228" y="4308749"/>
            <a:ext cx="1723549" cy="3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预期术后效果模拟</a:t>
            </a:r>
          </a:p>
        </p:txBody>
      </p:sp>
      <p:cxnSp>
        <p:nvCxnSpPr>
          <p:cNvPr id="16" name="连接符: 肘形 15">
            <a:extLst>
              <a:ext uri="{FF2B5EF4-FFF2-40B4-BE49-F238E27FC236}">
                <a16:creationId xmlns:a16="http://schemas.microsoft.com/office/drawing/2014/main" id="{0B2E7F7B-AC50-B71A-3C8C-344B4294E7B0}"/>
              </a:ext>
            </a:extLst>
          </p:cNvPr>
          <p:cNvCxnSpPr>
            <a:cxnSpLocks/>
            <a:stCxn id="14" idx="2"/>
            <a:endCxn id="15" idx="0"/>
          </p:cNvCxnSpPr>
          <p:nvPr/>
        </p:nvCxnSpPr>
        <p:spPr>
          <a:xfrm rot="5400000">
            <a:off x="2426485" y="1600253"/>
            <a:ext cx="308624" cy="161419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922C257-B471-C214-BCF4-02E490EA6508}"/>
              </a:ext>
            </a:extLst>
          </p:cNvPr>
          <p:cNvCxnSpPr>
            <a:cxnSpLocks/>
            <a:stCxn id="14" idx="2"/>
            <a:endCxn id="35" idx="0"/>
          </p:cNvCxnSpPr>
          <p:nvPr/>
        </p:nvCxnSpPr>
        <p:spPr>
          <a:xfrm rot="16200000" flipH="1">
            <a:off x="4043099" y="1597830"/>
            <a:ext cx="315869" cy="162628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ABEF56BF-A73A-CB0E-45E1-9AAEF1F35F06}"/>
              </a:ext>
            </a:extLst>
          </p:cNvPr>
          <p:cNvSpPr/>
          <p:nvPr/>
        </p:nvSpPr>
        <p:spPr>
          <a:xfrm>
            <a:off x="3395619" y="2568906"/>
            <a:ext cx="3237109" cy="310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顶点变形，确定基准位置和极端位置</a:t>
            </a:r>
          </a:p>
        </p:txBody>
      </p:sp>
      <p:sp>
        <p:nvSpPr>
          <p:cNvPr id="37" name="矩形 36">
            <a:extLst>
              <a:ext uri="{FF2B5EF4-FFF2-40B4-BE49-F238E27FC236}">
                <a16:creationId xmlns:a16="http://schemas.microsoft.com/office/drawing/2014/main" id="{E6EF5FBA-19A9-B458-2E75-0002217F4D76}"/>
              </a:ext>
            </a:extLst>
          </p:cNvPr>
          <p:cNvSpPr/>
          <p:nvPr/>
        </p:nvSpPr>
        <p:spPr>
          <a:xfrm>
            <a:off x="4091359" y="3052274"/>
            <a:ext cx="1915289" cy="3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操作顶点变化</a:t>
            </a:r>
          </a:p>
        </p:txBody>
      </p:sp>
      <p:cxnSp>
        <p:nvCxnSpPr>
          <p:cNvPr id="46" name="连接符: 肘形 45">
            <a:extLst>
              <a:ext uri="{FF2B5EF4-FFF2-40B4-BE49-F238E27FC236}">
                <a16:creationId xmlns:a16="http://schemas.microsoft.com/office/drawing/2014/main" id="{F3854A12-F7C2-51E1-BD3A-641398BE7440}"/>
              </a:ext>
            </a:extLst>
          </p:cNvPr>
          <p:cNvCxnSpPr>
            <a:cxnSpLocks/>
          </p:cNvCxnSpPr>
          <p:nvPr/>
        </p:nvCxnSpPr>
        <p:spPr>
          <a:xfrm rot="16200000" flipH="1">
            <a:off x="4891386" y="2970991"/>
            <a:ext cx="245578" cy="3"/>
          </a:xfrm>
          <a:prstGeom prst="bentConnector3">
            <a:avLst>
              <a:gd name="adj1" fmla="val 7348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C10AF4CF-C6BF-3024-3D41-5649A362B46C}"/>
              </a:ext>
            </a:extLst>
          </p:cNvPr>
          <p:cNvSpPr txBox="1"/>
          <p:nvPr/>
        </p:nvSpPr>
        <p:spPr>
          <a:xfrm>
            <a:off x="2022318" y="2235066"/>
            <a:ext cx="723275" cy="307777"/>
          </a:xfrm>
          <a:prstGeom prst="rect">
            <a:avLst/>
          </a:prstGeom>
          <a:noFill/>
        </p:spPr>
        <p:txBody>
          <a:bodyPr wrap="none" rtlCol="0">
            <a:spAutoFit/>
          </a:bodyPr>
          <a:lstStyle/>
          <a:p>
            <a:r>
              <a:rPr lang="zh-CN" altLang="en-US" sz="1400" dirty="0">
                <a:solidFill>
                  <a:srgbClr val="222B34"/>
                </a:solidFill>
                <a:latin typeface="宋体" panose="02010600030101010101" pitchFamily="2" charset="-122"/>
                <a:ea typeface="宋体" panose="02010600030101010101" pitchFamily="2" charset="-122"/>
              </a:rPr>
              <a:t>方式一</a:t>
            </a:r>
          </a:p>
        </p:txBody>
      </p:sp>
      <p:sp>
        <p:nvSpPr>
          <p:cNvPr id="50" name="文本框 49">
            <a:extLst>
              <a:ext uri="{FF2B5EF4-FFF2-40B4-BE49-F238E27FC236}">
                <a16:creationId xmlns:a16="http://schemas.microsoft.com/office/drawing/2014/main" id="{678BFC5A-5397-560D-3C16-408FB9488F29}"/>
              </a:ext>
            </a:extLst>
          </p:cNvPr>
          <p:cNvSpPr txBox="1"/>
          <p:nvPr/>
        </p:nvSpPr>
        <p:spPr>
          <a:xfrm>
            <a:off x="4044111" y="2229947"/>
            <a:ext cx="998152"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方式二 </a:t>
            </a:r>
          </a:p>
        </p:txBody>
      </p:sp>
      <p:sp>
        <p:nvSpPr>
          <p:cNvPr id="2" name="矩形 1">
            <a:extLst>
              <a:ext uri="{FF2B5EF4-FFF2-40B4-BE49-F238E27FC236}">
                <a16:creationId xmlns:a16="http://schemas.microsoft.com/office/drawing/2014/main" id="{CA196CE3-863F-3CEF-C2B1-27EA76532B4D}"/>
              </a:ext>
            </a:extLst>
          </p:cNvPr>
          <p:cNvSpPr/>
          <p:nvPr/>
        </p:nvSpPr>
        <p:spPr>
          <a:xfrm>
            <a:off x="7122486" y="4007870"/>
            <a:ext cx="1383948" cy="3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三维场景交互</a:t>
            </a:r>
          </a:p>
        </p:txBody>
      </p:sp>
      <p:sp>
        <p:nvSpPr>
          <p:cNvPr id="6" name="矩形 5">
            <a:extLst>
              <a:ext uri="{FF2B5EF4-FFF2-40B4-BE49-F238E27FC236}">
                <a16:creationId xmlns:a16="http://schemas.microsoft.com/office/drawing/2014/main" id="{B95325AA-2880-BFA8-AED2-FD52B52168E8}"/>
              </a:ext>
            </a:extLst>
          </p:cNvPr>
          <p:cNvSpPr/>
          <p:nvPr/>
        </p:nvSpPr>
        <p:spPr>
          <a:xfrm>
            <a:off x="7048345" y="1266496"/>
            <a:ext cx="1532231" cy="64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获取模型，对模型进行相关处理</a:t>
            </a:r>
          </a:p>
        </p:txBody>
      </p:sp>
      <p:sp>
        <p:nvSpPr>
          <p:cNvPr id="8" name="矩形 7">
            <a:extLst>
              <a:ext uri="{FF2B5EF4-FFF2-40B4-BE49-F238E27FC236}">
                <a16:creationId xmlns:a16="http://schemas.microsoft.com/office/drawing/2014/main" id="{B31989E7-C860-D09C-842F-113B389394F5}"/>
              </a:ext>
            </a:extLst>
          </p:cNvPr>
          <p:cNvSpPr/>
          <p:nvPr/>
        </p:nvSpPr>
        <p:spPr>
          <a:xfrm>
            <a:off x="7122486" y="2808381"/>
            <a:ext cx="1383948" cy="3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三维模型显示</a:t>
            </a:r>
          </a:p>
        </p:txBody>
      </p:sp>
      <p:cxnSp>
        <p:nvCxnSpPr>
          <p:cNvPr id="10" name="连接符: 肘形 9">
            <a:extLst>
              <a:ext uri="{FF2B5EF4-FFF2-40B4-BE49-F238E27FC236}">
                <a16:creationId xmlns:a16="http://schemas.microsoft.com/office/drawing/2014/main" id="{91773C4E-0CFA-24C2-9BC7-DDBF0A11A15F}"/>
              </a:ext>
            </a:extLst>
          </p:cNvPr>
          <p:cNvCxnSpPr>
            <a:cxnSpLocks/>
          </p:cNvCxnSpPr>
          <p:nvPr/>
        </p:nvCxnSpPr>
        <p:spPr>
          <a:xfrm rot="16200000" flipH="1">
            <a:off x="7359363" y="3562565"/>
            <a:ext cx="90489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E61A10EF-9AC1-48B2-6FCE-4A185A28A258}"/>
              </a:ext>
            </a:extLst>
          </p:cNvPr>
          <p:cNvCxnSpPr>
            <a:cxnSpLocks/>
          </p:cNvCxnSpPr>
          <p:nvPr/>
        </p:nvCxnSpPr>
        <p:spPr>
          <a:xfrm rot="16200000" flipH="1">
            <a:off x="7362011" y="2355931"/>
            <a:ext cx="90489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BAB4A92-F24F-1B64-4C63-CD8C64531EAF}"/>
              </a:ext>
            </a:extLst>
          </p:cNvPr>
          <p:cNvCxnSpPr>
            <a:cxnSpLocks/>
          </p:cNvCxnSpPr>
          <p:nvPr/>
        </p:nvCxnSpPr>
        <p:spPr>
          <a:xfrm>
            <a:off x="189470" y="2862541"/>
            <a:ext cx="6806878" cy="28932"/>
          </a:xfrm>
          <a:prstGeom prst="line">
            <a:avLst/>
          </a:prstGeom>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A6D6285-4FBB-0F4B-B1EE-36141B69E8AE}"/>
              </a:ext>
            </a:extLst>
          </p:cNvPr>
          <p:cNvCxnSpPr>
            <a:cxnSpLocks/>
          </p:cNvCxnSpPr>
          <p:nvPr/>
        </p:nvCxnSpPr>
        <p:spPr>
          <a:xfrm>
            <a:off x="189470" y="3093782"/>
            <a:ext cx="6790045" cy="0"/>
          </a:xfrm>
          <a:prstGeom prst="line">
            <a:avLst/>
          </a:prstGeom>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547789"/>
      </p:ext>
    </p:extLst>
  </p:cSld>
  <p:clrMapOvr>
    <a:masterClrMapping/>
  </p:clrMapOvr>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11978</TotalTime>
  <Words>1370</Words>
  <Application>Microsoft Office PowerPoint</Application>
  <PresentationFormat>全屏显示(16:9)</PresentationFormat>
  <Paragraphs>87</Paragraphs>
  <Slides>14</Slides>
  <Notes>0</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Gill Sans</vt:lpstr>
      <vt:lpstr>黑体</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琦 刘</cp:lastModifiedBy>
  <cp:revision>195</cp:revision>
  <dcterms:created xsi:type="dcterms:W3CDTF">2017-10-30T02:36:03Z</dcterms:created>
  <dcterms:modified xsi:type="dcterms:W3CDTF">2023-03-15T16:39:43Z</dcterms:modified>
</cp:coreProperties>
</file>