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4" r:id="rId2"/>
    <p:sldId id="287" r:id="rId3"/>
    <p:sldId id="282" r:id="rId4"/>
    <p:sldId id="302" r:id="rId5"/>
    <p:sldId id="261" r:id="rId6"/>
    <p:sldId id="289" r:id="rId7"/>
    <p:sldId id="264" r:id="rId8"/>
    <p:sldId id="263" r:id="rId9"/>
    <p:sldId id="291" r:id="rId10"/>
    <p:sldId id="276" r:id="rId11"/>
    <p:sldId id="292" r:id="rId12"/>
    <p:sldId id="277" r:id="rId13"/>
    <p:sldId id="293" r:id="rId14"/>
    <p:sldId id="267" r:id="rId15"/>
    <p:sldId id="294" r:id="rId16"/>
    <p:sldId id="279" r:id="rId17"/>
    <p:sldId id="295" r:id="rId18"/>
    <p:sldId id="284" r:id="rId19"/>
    <p:sldId id="296" r:id="rId20"/>
    <p:sldId id="268" r:id="rId21"/>
    <p:sldId id="297" r:id="rId22"/>
    <p:sldId id="285" r:id="rId23"/>
    <p:sldId id="298" r:id="rId24"/>
    <p:sldId id="286" r:id="rId25"/>
    <p:sldId id="299" r:id="rId26"/>
    <p:sldId id="260" r:id="rId27"/>
    <p:sldId id="300" r:id="rId28"/>
    <p:sldId id="283" r:id="rId29"/>
    <p:sldId id="301" r:id="rId30"/>
    <p:sldId id="265" r:id="rId31"/>
    <p:sldId id="303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08" y="45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5.png"/><Relationship Id="rId7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9.png"/><Relationship Id="rId7" Type="http://schemas.openxmlformats.org/officeDocument/2006/relationships/image" Target="../media/image5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524000" y="24174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基于</a:t>
            </a:r>
            <a:r>
              <a:rPr lang="en-US" altLang="zh-CN" sz="2400" dirty="0">
                <a:solidFill>
                  <a:schemeClr val="accent1"/>
                </a:solidFill>
              </a:rPr>
              <a:t>WebGL</a:t>
            </a:r>
            <a:r>
              <a:rPr lang="zh-CN" altLang="en-US" sz="2400" dirty="0">
                <a:solidFill>
                  <a:schemeClr val="accent1"/>
                </a:solidFill>
              </a:rPr>
              <a:t>的医美诊疗辅助系统设计与实现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5558792" y="3536738"/>
            <a:ext cx="244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学位类型：专业学位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学科类型：电子信息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1684529" y="35367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accent1"/>
                </a:solidFill>
              </a:rPr>
              <a:t>硕士研究生：刘琦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</a:rPr>
              <a:t>指导教师：高轶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613801" y="3002166"/>
            <a:ext cx="7916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Design and implementation of medical beauty industry diagnosis and treatment auxiliary system based on WebGL</a:t>
            </a:r>
            <a:endParaRPr lang="zh-CN" altLang="en-US" sz="1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9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31854" y="4452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相关技术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058020" y="1469017"/>
            <a:ext cx="788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WebGL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2750715" y="971271"/>
            <a:ext cx="3513519" cy="158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所有患者均行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DWI-MRI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检查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可见乳腺病变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组织学证实为乳腺癌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免疫组化检查，包括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HER-2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Ki-67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037148" y="3204582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Three.js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2750715" y="2766756"/>
            <a:ext cx="3513518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扫描前进行病理活检的患者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扫描前进行了放疗、化疗、放化疗的患者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病理数据不完整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质量不高（如运动伪影）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F03F4-3175-49C1-B9B0-72D90EDE17A2}"/>
              </a:ext>
            </a:extLst>
          </p:cNvPr>
          <p:cNvCxnSpPr>
            <a:cxnSpLocks/>
          </p:cNvCxnSpPr>
          <p:nvPr/>
        </p:nvCxnSpPr>
        <p:spPr>
          <a:xfrm>
            <a:off x="2287321" y="1244905"/>
            <a:ext cx="0" cy="7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1F71263-B537-4ED3-A8CC-DAA3044A2509}"/>
              </a:ext>
            </a:extLst>
          </p:cNvPr>
          <p:cNvCxnSpPr>
            <a:cxnSpLocks/>
          </p:cNvCxnSpPr>
          <p:nvPr/>
        </p:nvCxnSpPr>
        <p:spPr>
          <a:xfrm>
            <a:off x="2287321" y="3020339"/>
            <a:ext cx="0" cy="7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6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2268642" y="147313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纳入标准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3961337" y="975389"/>
            <a:ext cx="3513519" cy="158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所有患者均行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DWI-MRI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检查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可见乳腺病变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组织学证实为乳腺癌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免疫组化检查，包括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HER-2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Ki-67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2268642" y="31610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排除标准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3961337" y="2770874"/>
            <a:ext cx="3513518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扫描前进行病理活检的患者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扫描前进行了放疗、化疗、放化疗的患者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病理数据不完整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质量不高（如运动伪影）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1010615" y="2016228"/>
            <a:ext cx="492443" cy="1111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研究对象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F03F4-3175-49C1-B9B0-72D90EDE17A2}"/>
              </a:ext>
            </a:extLst>
          </p:cNvPr>
          <p:cNvCxnSpPr>
            <a:cxnSpLocks/>
          </p:cNvCxnSpPr>
          <p:nvPr/>
        </p:nvCxnSpPr>
        <p:spPr>
          <a:xfrm>
            <a:off x="3497943" y="1249023"/>
            <a:ext cx="0" cy="7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1F71263-B537-4ED3-A8CC-DAA3044A2509}"/>
              </a:ext>
            </a:extLst>
          </p:cNvPr>
          <p:cNvCxnSpPr>
            <a:cxnSpLocks/>
          </p:cNvCxnSpPr>
          <p:nvPr/>
        </p:nvCxnSpPr>
        <p:spPr>
          <a:xfrm>
            <a:off x="3497943" y="3024457"/>
            <a:ext cx="0" cy="7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3953016" y="1305699"/>
            <a:ext cx="3654491" cy="253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肿瘤位置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淋巴结转移状态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病理类型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免疫组化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时间强度曲线（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TIC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）类型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乳腺影像报告和数据系统（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BI-RAD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）分级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荧光原位杂交（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FISH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）结果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2124145" y="1756102"/>
            <a:ext cx="492443" cy="164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收集患者资料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F03F4-3175-49C1-B9B0-72D90EDE17A2}"/>
              </a:ext>
            </a:extLst>
          </p:cNvPr>
          <p:cNvCxnSpPr>
            <a:cxnSpLocks/>
          </p:cNvCxnSpPr>
          <p:nvPr/>
        </p:nvCxnSpPr>
        <p:spPr>
          <a:xfrm>
            <a:off x="3497943" y="1149750"/>
            <a:ext cx="0" cy="284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4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3953016" y="1305699"/>
            <a:ext cx="3654491" cy="253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肿瘤位置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淋巴结转移状态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病理类型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免疫组化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时间强度曲线（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TIC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）类型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乳腺影像报告和数据系统（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BI-RAD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）分级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荧光原位杂交（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FISH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）结果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2124145" y="1756102"/>
            <a:ext cx="492443" cy="164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收集患者资料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F03F4-3175-49C1-B9B0-72D90EDE17A2}"/>
              </a:ext>
            </a:extLst>
          </p:cNvPr>
          <p:cNvCxnSpPr>
            <a:cxnSpLocks/>
          </p:cNvCxnSpPr>
          <p:nvPr/>
        </p:nvCxnSpPr>
        <p:spPr>
          <a:xfrm>
            <a:off x="3497943" y="1149750"/>
            <a:ext cx="0" cy="284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3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C5FE752-016E-46FC-A498-3EF5413EDD87}"/>
                  </a:ext>
                </a:extLst>
              </p:cNvPr>
              <p:cNvSpPr/>
              <p:nvPr/>
            </p:nvSpPr>
            <p:spPr>
              <a:xfrm>
                <a:off x="6439485" y="1333906"/>
                <a:ext cx="23418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wash-in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400" kern="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)×100%</m:t>
                      </m:r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C5FE752-016E-46FC-A498-3EF5413ED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5" y="1333906"/>
                <a:ext cx="2341855" cy="954107"/>
              </a:xfrm>
              <a:prstGeom prst="rect">
                <a:avLst/>
              </a:prstGeom>
              <a:blipFill>
                <a:blip r:embed="rId2"/>
                <a:stretch>
                  <a:fillRect l="-779" t="-1282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7C7266-0F9C-4729-A9C3-08616C2F864D}"/>
                  </a:ext>
                </a:extLst>
              </p:cNvPr>
              <p:cNvSpPr/>
              <p:nvPr/>
            </p:nvSpPr>
            <p:spPr>
              <a:xfrm>
                <a:off x="6449499" y="2792152"/>
                <a:ext cx="251448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ADC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14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sz="14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14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sz="14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800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m:rPr>
                          <m:lit/>
                        </m:rP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7C7266-0F9C-4729-A9C3-08616C2F8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99" y="2792152"/>
                <a:ext cx="2514482" cy="738664"/>
              </a:xfrm>
              <a:prstGeom prst="rect">
                <a:avLst/>
              </a:prstGeom>
              <a:blipFill>
                <a:blip r:embed="rId3"/>
                <a:stretch>
                  <a:fillRect l="-728" t="-1653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7A9388-8A3B-4D9F-86FF-BCC42BBAEABC}"/>
                  </a:ext>
                </a:extLst>
              </p:cNvPr>
              <p:cNvSpPr/>
              <p:nvPr/>
            </p:nvSpPr>
            <p:spPr>
              <a:xfrm>
                <a:off x="388823" y="2792152"/>
                <a:ext cx="217117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wash-out maps: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((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)×100%</m:t>
                    </m:r>
                  </m:oMath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7A9388-8A3B-4D9F-86FF-BCC42BBAE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23" y="2792152"/>
                <a:ext cx="2171172" cy="738664"/>
              </a:xfrm>
              <a:prstGeom prst="rect">
                <a:avLst/>
              </a:prstGeom>
              <a:blipFill>
                <a:blip r:embed="rId4"/>
                <a:stretch>
                  <a:fillRect l="-843" t="-1653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CA34843-8553-49BB-A034-183FE338DA49}"/>
                  </a:ext>
                </a:extLst>
              </p:cNvPr>
              <p:cNvSpPr/>
              <p:nvPr/>
            </p:nvSpPr>
            <p:spPr>
              <a:xfrm>
                <a:off x="362660" y="1332249"/>
                <a:ext cx="2197335" cy="1164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signal enhancement ratio (SER)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))×100%</m:t>
                      </m:r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CA34843-8553-49BB-A034-183FE338D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0" y="1332249"/>
                <a:ext cx="2197335" cy="1164614"/>
              </a:xfrm>
              <a:prstGeom prst="rect">
                <a:avLst/>
              </a:prstGeom>
              <a:blipFill>
                <a:blip r:embed="rId5"/>
                <a:stretch>
                  <a:fillRect l="-831" t="-1047" r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4C4A9A9-CEC8-436D-B99D-FF3F54ED43DD}"/>
              </a:ext>
            </a:extLst>
          </p:cNvPr>
          <p:cNvGrpSpPr/>
          <p:nvPr/>
        </p:nvGrpSpPr>
        <p:grpSpPr>
          <a:xfrm>
            <a:off x="2694500" y="1316152"/>
            <a:ext cx="3754999" cy="2511195"/>
            <a:chOff x="2698979" y="1545198"/>
            <a:chExt cx="3754999" cy="2511195"/>
          </a:xfrm>
        </p:grpSpPr>
        <p:pic>
          <p:nvPicPr>
            <p:cNvPr id="69" name="图片 68" descr="电脑萤幕画面&#10;&#10;低可信度描述已自动生成">
              <a:extLst>
                <a:ext uri="{FF2B5EF4-FFF2-40B4-BE49-F238E27FC236}">
                  <a16:creationId xmlns:a16="http://schemas.microsoft.com/office/drawing/2014/main" id="{41BDBA8C-49E4-4AC6-A6B7-68F5A979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979" y="1545198"/>
              <a:ext cx="1779201" cy="1135444"/>
            </a:xfrm>
            <a:prstGeom prst="rect">
              <a:avLst/>
            </a:prstGeom>
          </p:spPr>
        </p:pic>
        <p:pic>
          <p:nvPicPr>
            <p:cNvPr id="70" name="图片 69" descr="图片包含 图表&#10;&#10;描述已自动生成">
              <a:extLst>
                <a:ext uri="{FF2B5EF4-FFF2-40B4-BE49-F238E27FC236}">
                  <a16:creationId xmlns:a16="http://schemas.microsoft.com/office/drawing/2014/main" id="{EEDB22AC-3F28-4C73-82D7-54EED16AD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578" y="1561295"/>
              <a:ext cx="1778400" cy="1134933"/>
            </a:xfrm>
            <a:prstGeom prst="rect">
              <a:avLst/>
            </a:prstGeom>
          </p:spPr>
        </p:pic>
        <p:pic>
          <p:nvPicPr>
            <p:cNvPr id="71" name="图片 70" descr="图片包含 直方图&#10;&#10;描述已自动生成">
              <a:extLst>
                <a:ext uri="{FF2B5EF4-FFF2-40B4-BE49-F238E27FC236}">
                  <a16:creationId xmlns:a16="http://schemas.microsoft.com/office/drawing/2014/main" id="{F227E6C2-99A5-48C4-AF77-C085473B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979" y="2920949"/>
              <a:ext cx="1779200" cy="1135444"/>
            </a:xfrm>
            <a:prstGeom prst="rect">
              <a:avLst/>
            </a:prstGeom>
          </p:spPr>
        </p:pic>
        <p:pic>
          <p:nvPicPr>
            <p:cNvPr id="72" name="图片 71" descr="树林里&#10;&#10;中度可信度描述已自动生成">
              <a:extLst>
                <a:ext uri="{FF2B5EF4-FFF2-40B4-BE49-F238E27FC236}">
                  <a16:creationId xmlns:a16="http://schemas.microsoft.com/office/drawing/2014/main" id="{9C78D2E8-6BDB-4DA2-A701-94A112F6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098" y="2922393"/>
              <a:ext cx="1776937" cy="113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50118D7-E89B-4605-ACE9-245816856934}"/>
                  </a:ext>
                </a:extLst>
              </p:cNvPr>
              <p:cNvSpPr txBox="1"/>
              <p:nvPr/>
            </p:nvSpPr>
            <p:spPr>
              <a:xfrm>
                <a:off x="1257009" y="4053512"/>
                <a:ext cx="6822689" cy="577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注：其中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为图像中每个像素的信号强度，</a:t>
                </a:r>
                <a:r>
                  <a:rPr lang="zh-CN" altLang="zh-CN" sz="1050" kern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表示前对比度图像中像素的值，</a:t>
                </a:r>
                <a:r>
                  <a:rPr lang="zh-CN" altLang="zh-CN" sz="105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050" i="1" ker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 </a:t>
                </a:r>
                <a:r>
                  <a:rPr lang="en-US" altLang="zh-CN" sz="10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1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表示第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次后对比度扫描像素的值。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</a:t>
                </a:r>
                <a:r>
                  <a:rPr lang="zh-CN" altLang="zh-CN" sz="105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b="0" i="0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1050" b="0" i="0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800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分别表示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DWI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序列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值为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和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05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105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5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en-US" altLang="zh-CN" sz="105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时得到的信号强度。</a:t>
                </a: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50118D7-E89B-4605-ACE9-24581685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09" y="4053512"/>
                <a:ext cx="6822689" cy="577081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C5FE752-016E-46FC-A498-3EF5413EDD87}"/>
                  </a:ext>
                </a:extLst>
              </p:cNvPr>
              <p:cNvSpPr/>
              <p:nvPr/>
            </p:nvSpPr>
            <p:spPr>
              <a:xfrm>
                <a:off x="6439485" y="1333906"/>
                <a:ext cx="23418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wash-in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400" kern="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)×100%</m:t>
                      </m:r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C5FE752-016E-46FC-A498-3EF5413ED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5" y="1333906"/>
                <a:ext cx="2341855" cy="954107"/>
              </a:xfrm>
              <a:prstGeom prst="rect">
                <a:avLst/>
              </a:prstGeom>
              <a:blipFill>
                <a:blip r:embed="rId2"/>
                <a:stretch>
                  <a:fillRect l="-779" t="-1282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7C7266-0F9C-4729-A9C3-08616C2F864D}"/>
                  </a:ext>
                </a:extLst>
              </p:cNvPr>
              <p:cNvSpPr/>
              <p:nvPr/>
            </p:nvSpPr>
            <p:spPr>
              <a:xfrm>
                <a:off x="6449499" y="2792152"/>
                <a:ext cx="251448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ADC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14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sz="14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14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sz="14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1400" ker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800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m:rPr>
                          <m:lit/>
                        </m:rP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7C7266-0F9C-4729-A9C3-08616C2F8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99" y="2792152"/>
                <a:ext cx="2514482" cy="738664"/>
              </a:xfrm>
              <a:prstGeom prst="rect">
                <a:avLst/>
              </a:prstGeom>
              <a:blipFill>
                <a:blip r:embed="rId3"/>
                <a:stretch>
                  <a:fillRect l="-728" t="-1653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7A9388-8A3B-4D9F-86FF-BCC42BBAEABC}"/>
                  </a:ext>
                </a:extLst>
              </p:cNvPr>
              <p:cNvSpPr/>
              <p:nvPr/>
            </p:nvSpPr>
            <p:spPr>
              <a:xfrm>
                <a:off x="388823" y="2792152"/>
                <a:ext cx="217117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wash-out maps: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((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sz="14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4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)×100%</m:t>
                    </m:r>
                  </m:oMath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7A9388-8A3B-4D9F-86FF-BCC42BBAE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23" y="2792152"/>
                <a:ext cx="2171172" cy="738664"/>
              </a:xfrm>
              <a:prstGeom prst="rect">
                <a:avLst/>
              </a:prstGeom>
              <a:blipFill>
                <a:blip r:embed="rId4"/>
                <a:stretch>
                  <a:fillRect l="-843" t="-1653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CA34843-8553-49BB-A034-183FE338DA49}"/>
                  </a:ext>
                </a:extLst>
              </p:cNvPr>
              <p:cNvSpPr/>
              <p:nvPr/>
            </p:nvSpPr>
            <p:spPr>
              <a:xfrm>
                <a:off x="362660" y="1332249"/>
                <a:ext cx="2197335" cy="1164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400" kern="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signal enhancement ratio (SER) maps: </a:t>
                </a:r>
              </a:p>
              <a:p>
                <a:pPr algn="just"/>
                <a:endParaRPr lang="en-US" altLang="zh-CN" sz="1400" kern="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400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</m:e>
                        <m:sub>
                          <m:r>
                            <a:rPr lang="en-US" altLang="zh-CN" sz="1400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))×100%</m:t>
                      </m:r>
                    </m:oMath>
                  </m:oMathPara>
                </a14:m>
                <a:endParaRPr lang="zh-CN" altLang="zh-CN" sz="11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CA34843-8553-49BB-A034-183FE338D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0" y="1332249"/>
                <a:ext cx="2197335" cy="1164614"/>
              </a:xfrm>
              <a:prstGeom prst="rect">
                <a:avLst/>
              </a:prstGeom>
              <a:blipFill>
                <a:blip r:embed="rId5"/>
                <a:stretch>
                  <a:fillRect l="-831" t="-1047" r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4C4A9A9-CEC8-436D-B99D-FF3F54ED43DD}"/>
              </a:ext>
            </a:extLst>
          </p:cNvPr>
          <p:cNvGrpSpPr/>
          <p:nvPr/>
        </p:nvGrpSpPr>
        <p:grpSpPr>
          <a:xfrm>
            <a:off x="2694500" y="1316152"/>
            <a:ext cx="3754999" cy="2511195"/>
            <a:chOff x="2698979" y="1545198"/>
            <a:chExt cx="3754999" cy="2511195"/>
          </a:xfrm>
        </p:grpSpPr>
        <p:pic>
          <p:nvPicPr>
            <p:cNvPr id="69" name="图片 68" descr="电脑萤幕画面&#10;&#10;低可信度描述已自动生成">
              <a:extLst>
                <a:ext uri="{FF2B5EF4-FFF2-40B4-BE49-F238E27FC236}">
                  <a16:creationId xmlns:a16="http://schemas.microsoft.com/office/drawing/2014/main" id="{41BDBA8C-49E4-4AC6-A6B7-68F5A979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979" y="1545198"/>
              <a:ext cx="1779201" cy="1135444"/>
            </a:xfrm>
            <a:prstGeom prst="rect">
              <a:avLst/>
            </a:prstGeom>
          </p:spPr>
        </p:pic>
        <p:pic>
          <p:nvPicPr>
            <p:cNvPr id="70" name="图片 69" descr="图片包含 图表&#10;&#10;描述已自动生成">
              <a:extLst>
                <a:ext uri="{FF2B5EF4-FFF2-40B4-BE49-F238E27FC236}">
                  <a16:creationId xmlns:a16="http://schemas.microsoft.com/office/drawing/2014/main" id="{EEDB22AC-3F28-4C73-82D7-54EED16AD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578" y="1561295"/>
              <a:ext cx="1778400" cy="1134933"/>
            </a:xfrm>
            <a:prstGeom prst="rect">
              <a:avLst/>
            </a:prstGeom>
          </p:spPr>
        </p:pic>
        <p:pic>
          <p:nvPicPr>
            <p:cNvPr id="71" name="图片 70" descr="图片包含 直方图&#10;&#10;描述已自动生成">
              <a:extLst>
                <a:ext uri="{FF2B5EF4-FFF2-40B4-BE49-F238E27FC236}">
                  <a16:creationId xmlns:a16="http://schemas.microsoft.com/office/drawing/2014/main" id="{F227E6C2-99A5-48C4-AF77-C085473B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979" y="2920949"/>
              <a:ext cx="1779200" cy="1135444"/>
            </a:xfrm>
            <a:prstGeom prst="rect">
              <a:avLst/>
            </a:prstGeom>
          </p:spPr>
        </p:pic>
        <p:pic>
          <p:nvPicPr>
            <p:cNvPr id="72" name="图片 71" descr="树林里&#10;&#10;中度可信度描述已自动生成">
              <a:extLst>
                <a:ext uri="{FF2B5EF4-FFF2-40B4-BE49-F238E27FC236}">
                  <a16:creationId xmlns:a16="http://schemas.microsoft.com/office/drawing/2014/main" id="{9C78D2E8-6BDB-4DA2-A701-94A112F6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098" y="2922393"/>
              <a:ext cx="1776937" cy="113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50118D7-E89B-4605-ACE9-245816856934}"/>
                  </a:ext>
                </a:extLst>
              </p:cNvPr>
              <p:cNvSpPr txBox="1"/>
              <p:nvPr/>
            </p:nvSpPr>
            <p:spPr>
              <a:xfrm>
                <a:off x="1257009" y="4053512"/>
                <a:ext cx="6822689" cy="577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注：其中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为图像中每个像素的信号强度，</a:t>
                </a:r>
                <a:r>
                  <a:rPr lang="zh-CN" altLang="zh-CN" sz="1050" kern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表示前对比度图像中像素的值，</a:t>
                </a:r>
                <a:r>
                  <a:rPr lang="zh-CN" altLang="zh-CN" sz="105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050" i="1" ker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 </a:t>
                </a:r>
                <a:r>
                  <a:rPr lang="en-US" altLang="zh-CN" sz="10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1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表示第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次后对比度扫描像素的值。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1050" b="0" i="0" kern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</a:t>
                </a:r>
                <a:r>
                  <a:rPr lang="zh-CN" altLang="zh-CN" sz="105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50" b="0" i="0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1050" b="0" i="0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800</m:t>
                        </m:r>
                      </m:sub>
                    </m:sSub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分别表示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DWI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序列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值为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和</a:t>
                </a:r>
                <a:r>
                  <a:rPr lang="en-US" altLang="zh-CN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800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05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105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5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en-US" altLang="zh-CN" sz="105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时得到的信号强度。</a:t>
                </a: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50118D7-E89B-4605-ACE9-24581685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09" y="4053512"/>
                <a:ext cx="6822689" cy="577081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2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1010758" y="1842607"/>
            <a:ext cx="492443" cy="1458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ROI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示意图</a:t>
            </a:r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C4866350-45E0-41EE-A192-F05EC96B7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38" y="1116403"/>
            <a:ext cx="2509983" cy="1601813"/>
          </a:xfrm>
          <a:prstGeom prst="rect">
            <a:avLst/>
          </a:prstGeom>
        </p:spPr>
      </p:pic>
      <p:pic>
        <p:nvPicPr>
          <p:cNvPr id="13" name="图片 12" descr="图示&#10;&#10;中度可信度描述已自动生成">
            <a:extLst>
              <a:ext uri="{FF2B5EF4-FFF2-40B4-BE49-F238E27FC236}">
                <a16:creationId xmlns:a16="http://schemas.microsoft.com/office/drawing/2014/main" id="{3F9AA9C2-0ACF-4F47-A354-B9E5650C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26" y="1116403"/>
            <a:ext cx="2493762" cy="1591460"/>
          </a:xfrm>
          <a:prstGeom prst="rect">
            <a:avLst/>
          </a:prstGeom>
        </p:spPr>
      </p:pic>
      <p:pic>
        <p:nvPicPr>
          <p:cNvPr id="15" name="图片 14" descr="图片包含 室内, 黑暗, 水, 桌子&#10;&#10;描述已自动生成">
            <a:extLst>
              <a:ext uri="{FF2B5EF4-FFF2-40B4-BE49-F238E27FC236}">
                <a16:creationId xmlns:a16="http://schemas.microsoft.com/office/drawing/2014/main" id="{7A98E528-8CE3-403C-86B7-3BE6E0301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77" y="3109011"/>
            <a:ext cx="3487236" cy="1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1010758" y="1842607"/>
            <a:ext cx="492443" cy="1458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ROI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示意图</a:t>
            </a:r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C4866350-45E0-41EE-A192-F05EC96B7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38" y="1116403"/>
            <a:ext cx="2509983" cy="1601813"/>
          </a:xfrm>
          <a:prstGeom prst="rect">
            <a:avLst/>
          </a:prstGeom>
        </p:spPr>
      </p:pic>
      <p:pic>
        <p:nvPicPr>
          <p:cNvPr id="13" name="图片 12" descr="图示&#10;&#10;中度可信度描述已自动生成">
            <a:extLst>
              <a:ext uri="{FF2B5EF4-FFF2-40B4-BE49-F238E27FC236}">
                <a16:creationId xmlns:a16="http://schemas.microsoft.com/office/drawing/2014/main" id="{3F9AA9C2-0ACF-4F47-A354-B9E5650C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26" y="1116403"/>
            <a:ext cx="2493762" cy="1591460"/>
          </a:xfrm>
          <a:prstGeom prst="rect">
            <a:avLst/>
          </a:prstGeom>
        </p:spPr>
      </p:pic>
      <p:pic>
        <p:nvPicPr>
          <p:cNvPr id="15" name="图片 14" descr="图片包含 室内, 黑暗, 水, 桌子&#10;&#10;描述已自动生成">
            <a:extLst>
              <a:ext uri="{FF2B5EF4-FFF2-40B4-BE49-F238E27FC236}">
                <a16:creationId xmlns:a16="http://schemas.microsoft.com/office/drawing/2014/main" id="{7A98E528-8CE3-403C-86B7-3BE6E0301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77" y="3109011"/>
            <a:ext cx="3487236" cy="1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699771" y="2010535"/>
            <a:ext cx="492443" cy="1122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技术路线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F9D4A98-20FD-44CD-92A5-26982F705BDA}"/>
              </a:ext>
            </a:extLst>
          </p:cNvPr>
          <p:cNvGrpSpPr/>
          <p:nvPr/>
        </p:nvGrpSpPr>
        <p:grpSpPr>
          <a:xfrm>
            <a:off x="2356990" y="803310"/>
            <a:ext cx="4430020" cy="3536881"/>
            <a:chOff x="1498097" y="863801"/>
            <a:chExt cx="4430020" cy="35368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CAA935-4F37-4559-9B5D-CA34696333B2}"/>
                </a:ext>
              </a:extLst>
            </p:cNvPr>
            <p:cNvSpPr/>
            <p:nvPr/>
          </p:nvSpPr>
          <p:spPr>
            <a:xfrm>
              <a:off x="2784929" y="863801"/>
              <a:ext cx="1357086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乳腺癌患者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BCBE58-DBDE-44D2-904D-55830A366AC7}"/>
                </a:ext>
              </a:extLst>
            </p:cNvPr>
            <p:cNvSpPr/>
            <p:nvPr/>
          </p:nvSpPr>
          <p:spPr>
            <a:xfrm>
              <a:off x="2784929" y="1389499"/>
              <a:ext cx="1357086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MRI</a:t>
              </a:r>
              <a:r>
                <a:rPr lang="zh-CN" altLang="en-US" sz="1400" dirty="0"/>
                <a:t>检查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746D83-EA3C-4FE6-90C5-BEE5809D6DF2}"/>
                </a:ext>
              </a:extLst>
            </p:cNvPr>
            <p:cNvSpPr/>
            <p:nvPr/>
          </p:nvSpPr>
          <p:spPr>
            <a:xfrm>
              <a:off x="2458358" y="1915197"/>
              <a:ext cx="2010228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图像预处理与</a:t>
              </a:r>
              <a:r>
                <a:rPr lang="en-US" altLang="zh-CN" sz="1400" dirty="0"/>
                <a:t>ROI </a:t>
              </a:r>
              <a:r>
                <a:rPr lang="zh-CN" altLang="en-US" sz="1400" dirty="0"/>
                <a:t>勾画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77B9E3-4D8E-457C-8C2F-F8668E6464DB}"/>
                </a:ext>
              </a:extLst>
            </p:cNvPr>
            <p:cNvSpPr/>
            <p:nvPr/>
          </p:nvSpPr>
          <p:spPr>
            <a:xfrm>
              <a:off x="2458358" y="2440895"/>
              <a:ext cx="2010228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影像组学特征提取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8426718-5356-419E-AEC0-42F6E44356B0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463472" y="1140800"/>
              <a:ext cx="0" cy="248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1C90C7-499F-4470-96C9-E903301E1C0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463472" y="1652348"/>
              <a:ext cx="0" cy="262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D43687-7D66-4FB5-B144-C0954103B8D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3463472" y="2192196"/>
              <a:ext cx="0" cy="248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CEE5F10-6A59-405C-9729-309D207B5791}"/>
                </a:ext>
              </a:extLst>
            </p:cNvPr>
            <p:cNvGrpSpPr/>
            <p:nvPr/>
          </p:nvGrpSpPr>
          <p:grpSpPr>
            <a:xfrm>
              <a:off x="1498097" y="3082479"/>
              <a:ext cx="960261" cy="1318203"/>
              <a:chOff x="2986982" y="2961497"/>
              <a:chExt cx="960261" cy="13182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176672-8EEB-4004-9F53-58CAB3BECA7D}"/>
                  </a:ext>
                </a:extLst>
              </p:cNvPr>
              <p:cNvSpPr/>
              <p:nvPr/>
            </p:nvSpPr>
            <p:spPr>
              <a:xfrm>
                <a:off x="2986982" y="2961497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训练集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4CDE39B-C69C-460F-8DA5-75E593AFF765}"/>
                  </a:ext>
                </a:extLst>
              </p:cNvPr>
              <p:cNvSpPr/>
              <p:nvPr/>
            </p:nvSpPr>
            <p:spPr>
              <a:xfrm>
                <a:off x="2986983" y="3482099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特征筛选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DD6977D-ED0B-45A1-8C42-22E5B0299497}"/>
                  </a:ext>
                </a:extLst>
              </p:cNvPr>
              <p:cNvSpPr/>
              <p:nvPr/>
            </p:nvSpPr>
            <p:spPr>
              <a:xfrm>
                <a:off x="2986982" y="4002701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预测模型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6527FAF-4FD9-4FE0-9601-2A306C0940CC}"/>
                  </a:ext>
                </a:extLst>
              </p:cNvPr>
              <p:cNvCxnSpPr>
                <a:cxnSpLocks/>
                <a:stCxn id="17" idx="2"/>
                <a:endCxn id="19" idx="0"/>
              </p:cNvCxnSpPr>
              <p:nvPr/>
            </p:nvCxnSpPr>
            <p:spPr>
              <a:xfrm>
                <a:off x="3467112" y="3238496"/>
                <a:ext cx="1" cy="2436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9E13CF2F-5E4F-4EE4-887E-60E7E36528F1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 flipH="1">
                <a:off x="3467112" y="3759098"/>
                <a:ext cx="1" cy="2436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1CC8AE4-7184-4CE0-9BD4-A6105339042C}"/>
                </a:ext>
              </a:extLst>
            </p:cNvPr>
            <p:cNvGrpSpPr/>
            <p:nvPr/>
          </p:nvGrpSpPr>
          <p:grpSpPr>
            <a:xfrm>
              <a:off x="3917889" y="3068563"/>
              <a:ext cx="2010228" cy="1313551"/>
              <a:chOff x="4675414" y="2966148"/>
              <a:chExt cx="2010228" cy="131355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723CC70-E85F-4838-8D4A-EA7F99D8715A}"/>
                  </a:ext>
                </a:extLst>
              </p:cNvPr>
              <p:cNvSpPr/>
              <p:nvPr/>
            </p:nvSpPr>
            <p:spPr>
              <a:xfrm>
                <a:off x="5200398" y="2966148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验证集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5208A5-A953-423E-8781-7A12F7535FC3}"/>
                  </a:ext>
                </a:extLst>
              </p:cNvPr>
              <p:cNvSpPr/>
              <p:nvPr/>
            </p:nvSpPr>
            <p:spPr>
              <a:xfrm>
                <a:off x="4675414" y="4002700"/>
                <a:ext cx="2010228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预测性能评估</a:t>
                </a:r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D15EC51-201A-4CF1-B3C4-2505E2DA4CB5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>
                <a:off x="5680528" y="3243147"/>
                <a:ext cx="0" cy="7595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C8A70D64-3499-4EC1-A2A5-402D5AED98C8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5400000">
              <a:off x="2540850" y="2155272"/>
              <a:ext cx="360000" cy="14852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E4820C4B-81F5-4721-88F4-3A7B0216E09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3463472" y="2897894"/>
              <a:ext cx="1459531" cy="17066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CC32DFB-73CA-4155-8A6E-CF11FA50F35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458357" y="4243615"/>
              <a:ext cx="1459532" cy="185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23ADE08-EFF7-4C99-93C4-D536083D7BC9}"/>
              </a:ext>
            </a:extLst>
          </p:cNvPr>
          <p:cNvSpPr txBox="1"/>
          <p:nvPr/>
        </p:nvSpPr>
        <p:spPr>
          <a:xfrm>
            <a:off x="5388962" y="1080309"/>
            <a:ext cx="251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样本量估算</a:t>
            </a:r>
            <a:r>
              <a:rPr lang="en-US" altLang="zh-CN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&gt;200</a:t>
            </a:r>
            <a:r>
              <a:rPr lang="zh-CN" altLang="en-US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8238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材料与方法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Materials and Methods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FD094E-B8CD-48EE-A105-F344A8D08157}"/>
              </a:ext>
            </a:extLst>
          </p:cNvPr>
          <p:cNvSpPr txBox="1"/>
          <p:nvPr/>
        </p:nvSpPr>
        <p:spPr>
          <a:xfrm>
            <a:off x="699771" y="2010535"/>
            <a:ext cx="492443" cy="1122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技术路线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F9D4A98-20FD-44CD-92A5-26982F705BDA}"/>
              </a:ext>
            </a:extLst>
          </p:cNvPr>
          <p:cNvGrpSpPr/>
          <p:nvPr/>
        </p:nvGrpSpPr>
        <p:grpSpPr>
          <a:xfrm>
            <a:off x="2356990" y="803310"/>
            <a:ext cx="4430020" cy="3536881"/>
            <a:chOff x="1498097" y="863801"/>
            <a:chExt cx="4430020" cy="35368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CAA935-4F37-4559-9B5D-CA34696333B2}"/>
                </a:ext>
              </a:extLst>
            </p:cNvPr>
            <p:cNvSpPr/>
            <p:nvPr/>
          </p:nvSpPr>
          <p:spPr>
            <a:xfrm>
              <a:off x="2784929" y="863801"/>
              <a:ext cx="1357086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乳腺癌患者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BCBE58-DBDE-44D2-904D-55830A366AC7}"/>
                </a:ext>
              </a:extLst>
            </p:cNvPr>
            <p:cNvSpPr/>
            <p:nvPr/>
          </p:nvSpPr>
          <p:spPr>
            <a:xfrm>
              <a:off x="2784929" y="1389499"/>
              <a:ext cx="1357086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MRI</a:t>
              </a:r>
              <a:r>
                <a:rPr lang="zh-CN" altLang="en-US" sz="1400" dirty="0"/>
                <a:t>检查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746D83-EA3C-4FE6-90C5-BEE5809D6DF2}"/>
                </a:ext>
              </a:extLst>
            </p:cNvPr>
            <p:cNvSpPr/>
            <p:nvPr/>
          </p:nvSpPr>
          <p:spPr>
            <a:xfrm>
              <a:off x="2458358" y="1915197"/>
              <a:ext cx="2010228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图像预处理与</a:t>
              </a:r>
              <a:r>
                <a:rPr lang="en-US" altLang="zh-CN" sz="1400" dirty="0"/>
                <a:t>ROI </a:t>
              </a:r>
              <a:r>
                <a:rPr lang="zh-CN" altLang="en-US" sz="1400" dirty="0"/>
                <a:t>勾画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77B9E3-4D8E-457C-8C2F-F8668E6464DB}"/>
                </a:ext>
              </a:extLst>
            </p:cNvPr>
            <p:cNvSpPr/>
            <p:nvPr/>
          </p:nvSpPr>
          <p:spPr>
            <a:xfrm>
              <a:off x="2458358" y="2440895"/>
              <a:ext cx="2010228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影像组学特征提取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8426718-5356-419E-AEC0-42F6E44356B0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463472" y="1140800"/>
              <a:ext cx="0" cy="248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1C90C7-499F-4470-96C9-E903301E1C0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463472" y="1652348"/>
              <a:ext cx="0" cy="262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D43687-7D66-4FB5-B144-C0954103B8D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3463472" y="2192196"/>
              <a:ext cx="0" cy="248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CEE5F10-6A59-405C-9729-309D207B5791}"/>
                </a:ext>
              </a:extLst>
            </p:cNvPr>
            <p:cNvGrpSpPr/>
            <p:nvPr/>
          </p:nvGrpSpPr>
          <p:grpSpPr>
            <a:xfrm>
              <a:off x="1498097" y="3082479"/>
              <a:ext cx="960261" cy="1318203"/>
              <a:chOff x="2986982" y="2961497"/>
              <a:chExt cx="960261" cy="13182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176672-8EEB-4004-9F53-58CAB3BECA7D}"/>
                  </a:ext>
                </a:extLst>
              </p:cNvPr>
              <p:cNvSpPr/>
              <p:nvPr/>
            </p:nvSpPr>
            <p:spPr>
              <a:xfrm>
                <a:off x="2986982" y="2961497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训练集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4CDE39B-C69C-460F-8DA5-75E593AFF765}"/>
                  </a:ext>
                </a:extLst>
              </p:cNvPr>
              <p:cNvSpPr/>
              <p:nvPr/>
            </p:nvSpPr>
            <p:spPr>
              <a:xfrm>
                <a:off x="2986983" y="3482099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特征筛选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DD6977D-ED0B-45A1-8C42-22E5B0299497}"/>
                  </a:ext>
                </a:extLst>
              </p:cNvPr>
              <p:cNvSpPr/>
              <p:nvPr/>
            </p:nvSpPr>
            <p:spPr>
              <a:xfrm>
                <a:off x="2986982" y="4002701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预测模型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6527FAF-4FD9-4FE0-9601-2A306C0940CC}"/>
                  </a:ext>
                </a:extLst>
              </p:cNvPr>
              <p:cNvCxnSpPr>
                <a:cxnSpLocks/>
                <a:stCxn id="17" idx="2"/>
                <a:endCxn id="19" idx="0"/>
              </p:cNvCxnSpPr>
              <p:nvPr/>
            </p:nvCxnSpPr>
            <p:spPr>
              <a:xfrm>
                <a:off x="3467112" y="3238496"/>
                <a:ext cx="1" cy="2436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9E13CF2F-5E4F-4EE4-887E-60E7E36528F1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 flipH="1">
                <a:off x="3467112" y="3759098"/>
                <a:ext cx="1" cy="2436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1CC8AE4-7184-4CE0-9BD4-A6105339042C}"/>
                </a:ext>
              </a:extLst>
            </p:cNvPr>
            <p:cNvGrpSpPr/>
            <p:nvPr/>
          </p:nvGrpSpPr>
          <p:grpSpPr>
            <a:xfrm>
              <a:off x="3917889" y="3068563"/>
              <a:ext cx="2010228" cy="1313551"/>
              <a:chOff x="4675414" y="2966148"/>
              <a:chExt cx="2010228" cy="131355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723CC70-E85F-4838-8D4A-EA7F99D8715A}"/>
                  </a:ext>
                </a:extLst>
              </p:cNvPr>
              <p:cNvSpPr/>
              <p:nvPr/>
            </p:nvSpPr>
            <p:spPr>
              <a:xfrm>
                <a:off x="5200398" y="2966148"/>
                <a:ext cx="960260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验证集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5208A5-A953-423E-8781-7A12F7535FC3}"/>
                  </a:ext>
                </a:extLst>
              </p:cNvPr>
              <p:cNvSpPr/>
              <p:nvPr/>
            </p:nvSpPr>
            <p:spPr>
              <a:xfrm>
                <a:off x="4675414" y="4002700"/>
                <a:ext cx="2010228" cy="276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预测性能评估</a:t>
                </a:r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D15EC51-201A-4CF1-B3C4-2505E2DA4CB5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>
                <a:off x="5680528" y="3243147"/>
                <a:ext cx="0" cy="7595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C8A70D64-3499-4EC1-A2A5-402D5AED98C8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5400000">
              <a:off x="2540850" y="2155272"/>
              <a:ext cx="360000" cy="14852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E4820C4B-81F5-4721-88F4-3A7B0216E09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3463472" y="2897894"/>
              <a:ext cx="1459531" cy="17066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CC32DFB-73CA-4155-8A6E-CF11FA50F35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458357" y="4243615"/>
              <a:ext cx="1459532" cy="185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23ADE08-EFF7-4C99-93C4-D536083D7BC9}"/>
              </a:ext>
            </a:extLst>
          </p:cNvPr>
          <p:cNvSpPr txBox="1"/>
          <p:nvPr/>
        </p:nvSpPr>
        <p:spPr>
          <a:xfrm>
            <a:off x="5388962" y="1080309"/>
            <a:ext cx="251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样本量估算</a:t>
            </a:r>
            <a:r>
              <a:rPr lang="en-US" altLang="zh-CN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&gt;200</a:t>
            </a:r>
            <a:r>
              <a:rPr lang="zh-CN" altLang="en-US" sz="1600" b="1" kern="1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7925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413781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613096" y="1644078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选题背景及意义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812189" y="1550863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10D921-36E8-40E9-9271-D1416C883A2C}"/>
              </a:ext>
            </a:extLst>
          </p:cNvPr>
          <p:cNvSpPr/>
          <p:nvPr/>
        </p:nvSpPr>
        <p:spPr>
          <a:xfrm>
            <a:off x="815326" y="2252405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8AC66A-DB1A-4F1F-BD0E-330734E48697}"/>
              </a:ext>
            </a:extLst>
          </p:cNvPr>
          <p:cNvSpPr/>
          <p:nvPr/>
        </p:nvSpPr>
        <p:spPr>
          <a:xfrm>
            <a:off x="1613096" y="248451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研究目标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F8E6F1-1849-420C-B69B-01BE89AF8000}"/>
              </a:ext>
            </a:extLst>
          </p:cNvPr>
          <p:cNvSpPr txBox="1"/>
          <p:nvPr/>
        </p:nvSpPr>
        <p:spPr>
          <a:xfrm>
            <a:off x="812189" y="2389487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7F9A901-3609-4646-B39B-C230F98A116C}"/>
              </a:ext>
            </a:extLst>
          </p:cNvPr>
          <p:cNvSpPr/>
          <p:nvPr/>
        </p:nvSpPr>
        <p:spPr>
          <a:xfrm>
            <a:off x="815326" y="3091029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E1D04D-6A76-4C71-B04E-F5E1010A30E5}"/>
              </a:ext>
            </a:extLst>
          </p:cNvPr>
          <p:cNvSpPr/>
          <p:nvPr/>
        </p:nvSpPr>
        <p:spPr>
          <a:xfrm>
            <a:off x="1540204" y="3272886"/>
            <a:ext cx="1271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材料与方法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6996F9-FC5D-40E3-B7F8-6716FCAFDE0A}"/>
              </a:ext>
            </a:extLst>
          </p:cNvPr>
          <p:cNvSpPr txBox="1"/>
          <p:nvPr/>
        </p:nvSpPr>
        <p:spPr>
          <a:xfrm>
            <a:off x="812189" y="3228111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85364C4-289B-4718-BCFB-8F4EFA7B002D}"/>
              </a:ext>
            </a:extLst>
          </p:cNvPr>
          <p:cNvSpPr/>
          <p:nvPr/>
        </p:nvSpPr>
        <p:spPr>
          <a:xfrm>
            <a:off x="815326" y="3929654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10324A-FC49-434A-8657-F47B1304D457}"/>
              </a:ext>
            </a:extLst>
          </p:cNvPr>
          <p:cNvSpPr/>
          <p:nvPr/>
        </p:nvSpPr>
        <p:spPr>
          <a:xfrm>
            <a:off x="1613096" y="408415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相关技术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A9E15E-9F1B-499A-A7A0-511E7A7FDFD1}"/>
              </a:ext>
            </a:extLst>
          </p:cNvPr>
          <p:cNvSpPr txBox="1"/>
          <p:nvPr/>
        </p:nvSpPr>
        <p:spPr>
          <a:xfrm>
            <a:off x="812189" y="4066736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0EED022-DA51-4064-AE19-B318848062C8}"/>
              </a:ext>
            </a:extLst>
          </p:cNvPr>
          <p:cNvSpPr/>
          <p:nvPr/>
        </p:nvSpPr>
        <p:spPr>
          <a:xfrm>
            <a:off x="5009955" y="545623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628296-E83F-4684-A873-B2048818495B}"/>
              </a:ext>
            </a:extLst>
          </p:cNvPr>
          <p:cNvSpPr/>
          <p:nvPr/>
        </p:nvSpPr>
        <p:spPr>
          <a:xfrm>
            <a:off x="5817984" y="74426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预期成果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F14335-580F-447F-8B95-F39CB780F01B}"/>
              </a:ext>
            </a:extLst>
          </p:cNvPr>
          <p:cNvSpPr txBox="1"/>
          <p:nvPr/>
        </p:nvSpPr>
        <p:spPr>
          <a:xfrm>
            <a:off x="5006818" y="682705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88AC30B-B06D-4B80-AFBA-CF1A489570BB}"/>
              </a:ext>
            </a:extLst>
          </p:cNvPr>
          <p:cNvSpPr/>
          <p:nvPr/>
        </p:nvSpPr>
        <p:spPr>
          <a:xfrm>
            <a:off x="5009955" y="1394092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646861-810E-4289-994A-921F2EA7D756}"/>
              </a:ext>
            </a:extLst>
          </p:cNvPr>
          <p:cNvSpPr/>
          <p:nvPr/>
        </p:nvSpPr>
        <p:spPr>
          <a:xfrm>
            <a:off x="5807725" y="1554792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可行性分析与创新性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8C33D5C-3C08-42EA-9FB8-F88D0116A2C1}"/>
              </a:ext>
            </a:extLst>
          </p:cNvPr>
          <p:cNvSpPr txBox="1"/>
          <p:nvPr/>
        </p:nvSpPr>
        <p:spPr>
          <a:xfrm>
            <a:off x="5006818" y="1531174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5CBF6C7-39E4-4D2C-AAD4-BEBA30668502}"/>
              </a:ext>
            </a:extLst>
          </p:cNvPr>
          <p:cNvSpPr/>
          <p:nvPr/>
        </p:nvSpPr>
        <p:spPr>
          <a:xfrm>
            <a:off x="5009955" y="2242561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C330EF-30C4-40A3-85B7-EDBB53155B96}"/>
              </a:ext>
            </a:extLst>
          </p:cNvPr>
          <p:cNvSpPr/>
          <p:nvPr/>
        </p:nvSpPr>
        <p:spPr>
          <a:xfrm>
            <a:off x="5807725" y="240368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拟解决的关键问题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14D763-D16B-4863-84BA-EE663515BF0D}"/>
              </a:ext>
            </a:extLst>
          </p:cNvPr>
          <p:cNvSpPr txBox="1"/>
          <p:nvPr/>
        </p:nvSpPr>
        <p:spPr>
          <a:xfrm>
            <a:off x="5006818" y="2379643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07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54B3374-8D1D-4AD6-888A-E778A4521A3A}"/>
              </a:ext>
            </a:extLst>
          </p:cNvPr>
          <p:cNvSpPr/>
          <p:nvPr/>
        </p:nvSpPr>
        <p:spPr>
          <a:xfrm>
            <a:off x="5009955" y="3091029"/>
            <a:ext cx="701417" cy="7228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8E27D5-B6FE-4D59-B062-6C329ADBB87D}"/>
              </a:ext>
            </a:extLst>
          </p:cNvPr>
          <p:cNvSpPr/>
          <p:nvPr/>
        </p:nvSpPr>
        <p:spPr>
          <a:xfrm>
            <a:off x="5807725" y="328966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工作计划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8A9E692-D821-4ED6-A306-FFF495468B81}"/>
              </a:ext>
            </a:extLst>
          </p:cNvPr>
          <p:cNvSpPr txBox="1"/>
          <p:nvPr/>
        </p:nvSpPr>
        <p:spPr>
          <a:xfrm>
            <a:off x="5006818" y="3228111"/>
            <a:ext cx="7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08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05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预期研究结果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8FED6F2E-B8A4-49B9-9689-D86A5F3D6816}"/>
              </a:ext>
            </a:extLst>
          </p:cNvPr>
          <p:cNvSpPr/>
          <p:nvPr/>
        </p:nvSpPr>
        <p:spPr>
          <a:xfrm>
            <a:off x="1365556" y="3515477"/>
            <a:ext cx="173052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图像中提取的高通量影像组学特征包含了乳腺癌的异质性</a:t>
            </a: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6A7B0D22-026C-494E-A479-70FC6AF63BD4}"/>
              </a:ext>
            </a:extLst>
          </p:cNvPr>
          <p:cNvSpPr/>
          <p:nvPr/>
        </p:nvSpPr>
        <p:spPr>
          <a:xfrm>
            <a:off x="3573455" y="3515477"/>
            <a:ext cx="1997088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图的影像组学模型是预测乳腺癌患者生物标记物状态的可行指标</a:t>
            </a: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55148554-5F5A-4463-B305-91F966962652}"/>
              </a:ext>
            </a:extLst>
          </p:cNvPr>
          <p:cNvSpPr/>
          <p:nvPr/>
        </p:nvSpPr>
        <p:spPr>
          <a:xfrm>
            <a:off x="5863117" y="3515477"/>
            <a:ext cx="2074622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参数图与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图的三维成像特征可以作为术前无创性预测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Ki-67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状态的候选生物标志物。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231791-1791-4EF9-B73F-872DB0A8F39C}"/>
              </a:ext>
            </a:extLst>
          </p:cNvPr>
          <p:cNvGrpSpPr/>
          <p:nvPr/>
        </p:nvGrpSpPr>
        <p:grpSpPr>
          <a:xfrm>
            <a:off x="6295311" y="2070901"/>
            <a:ext cx="1210235" cy="1210235"/>
            <a:chOff x="5028643" y="2033368"/>
            <a:chExt cx="1210235" cy="121023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1F953D-40B0-4418-889E-104D28282010}"/>
                </a:ext>
              </a:extLst>
            </p:cNvPr>
            <p:cNvSpPr/>
            <p:nvPr/>
          </p:nvSpPr>
          <p:spPr>
            <a:xfrm>
              <a:off x="5028643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86FD6BE6-E832-4A70-857D-44E5A01C5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1831" y="2428725"/>
              <a:ext cx="423859" cy="419521"/>
            </a:xfrm>
            <a:custGeom>
              <a:avLst/>
              <a:gdLst>
                <a:gd name="T0" fmla="*/ 747 w 804"/>
                <a:gd name="T1" fmla="*/ 427 h 799"/>
                <a:gd name="T2" fmla="*/ 460 w 804"/>
                <a:gd name="T3" fmla="*/ 427 h 799"/>
                <a:gd name="T4" fmla="*/ 418 w 804"/>
                <a:gd name="T5" fmla="*/ 470 h 799"/>
                <a:gd name="T6" fmla="*/ 418 w 804"/>
                <a:gd name="T7" fmla="*/ 756 h 799"/>
                <a:gd name="T8" fmla="*/ 460 w 804"/>
                <a:gd name="T9" fmla="*/ 799 h 799"/>
                <a:gd name="T10" fmla="*/ 747 w 804"/>
                <a:gd name="T11" fmla="*/ 799 h 799"/>
                <a:gd name="T12" fmla="*/ 789 w 804"/>
                <a:gd name="T13" fmla="*/ 756 h 799"/>
                <a:gd name="T14" fmla="*/ 789 w 804"/>
                <a:gd name="T15" fmla="*/ 470 h 799"/>
                <a:gd name="T16" fmla="*/ 747 w 804"/>
                <a:gd name="T17" fmla="*/ 427 h 799"/>
                <a:gd name="T18" fmla="*/ 747 w 804"/>
                <a:gd name="T19" fmla="*/ 756 h 799"/>
                <a:gd name="T20" fmla="*/ 460 w 804"/>
                <a:gd name="T21" fmla="*/ 756 h 799"/>
                <a:gd name="T22" fmla="*/ 460 w 804"/>
                <a:gd name="T23" fmla="*/ 470 h 799"/>
                <a:gd name="T24" fmla="*/ 747 w 804"/>
                <a:gd name="T25" fmla="*/ 470 h 799"/>
                <a:gd name="T26" fmla="*/ 747 w 804"/>
                <a:gd name="T27" fmla="*/ 756 h 799"/>
                <a:gd name="T28" fmla="*/ 329 w 804"/>
                <a:gd name="T29" fmla="*/ 427 h 799"/>
                <a:gd name="T30" fmla="*/ 42 w 804"/>
                <a:gd name="T31" fmla="*/ 427 h 799"/>
                <a:gd name="T32" fmla="*/ 0 w 804"/>
                <a:gd name="T33" fmla="*/ 470 h 799"/>
                <a:gd name="T34" fmla="*/ 0 w 804"/>
                <a:gd name="T35" fmla="*/ 756 h 799"/>
                <a:gd name="T36" fmla="*/ 42 w 804"/>
                <a:gd name="T37" fmla="*/ 799 h 799"/>
                <a:gd name="T38" fmla="*/ 329 w 804"/>
                <a:gd name="T39" fmla="*/ 799 h 799"/>
                <a:gd name="T40" fmla="*/ 371 w 804"/>
                <a:gd name="T41" fmla="*/ 756 h 799"/>
                <a:gd name="T42" fmla="*/ 371 w 804"/>
                <a:gd name="T43" fmla="*/ 470 h 799"/>
                <a:gd name="T44" fmla="*/ 329 w 804"/>
                <a:gd name="T45" fmla="*/ 427 h 799"/>
                <a:gd name="T46" fmla="*/ 329 w 804"/>
                <a:gd name="T47" fmla="*/ 756 h 799"/>
                <a:gd name="T48" fmla="*/ 42 w 804"/>
                <a:gd name="T49" fmla="*/ 756 h 799"/>
                <a:gd name="T50" fmla="*/ 42 w 804"/>
                <a:gd name="T51" fmla="*/ 470 h 799"/>
                <a:gd name="T52" fmla="*/ 329 w 804"/>
                <a:gd name="T53" fmla="*/ 470 h 799"/>
                <a:gd name="T54" fmla="*/ 329 w 804"/>
                <a:gd name="T55" fmla="*/ 756 h 799"/>
                <a:gd name="T56" fmla="*/ 789 w 804"/>
                <a:gd name="T57" fmla="*/ 178 h 799"/>
                <a:gd name="T58" fmla="*/ 634 w 804"/>
                <a:gd name="T59" fmla="*/ 14 h 799"/>
                <a:gd name="T60" fmla="*/ 583 w 804"/>
                <a:gd name="T61" fmla="*/ 14 h 799"/>
                <a:gd name="T62" fmla="*/ 418 w 804"/>
                <a:gd name="T63" fmla="*/ 164 h 799"/>
                <a:gd name="T64" fmla="*/ 418 w 804"/>
                <a:gd name="T65" fmla="*/ 216 h 799"/>
                <a:gd name="T66" fmla="*/ 573 w 804"/>
                <a:gd name="T67" fmla="*/ 380 h 799"/>
                <a:gd name="T68" fmla="*/ 625 w 804"/>
                <a:gd name="T69" fmla="*/ 380 h 799"/>
                <a:gd name="T70" fmla="*/ 789 w 804"/>
                <a:gd name="T71" fmla="*/ 225 h 799"/>
                <a:gd name="T72" fmla="*/ 789 w 804"/>
                <a:gd name="T73" fmla="*/ 178 h 799"/>
                <a:gd name="T74" fmla="*/ 601 w 804"/>
                <a:gd name="T75" fmla="*/ 348 h 799"/>
                <a:gd name="T76" fmla="*/ 451 w 804"/>
                <a:gd name="T77" fmla="*/ 193 h 799"/>
                <a:gd name="T78" fmla="*/ 606 w 804"/>
                <a:gd name="T79" fmla="*/ 47 h 799"/>
                <a:gd name="T80" fmla="*/ 757 w 804"/>
                <a:gd name="T81" fmla="*/ 207 h 799"/>
                <a:gd name="T82" fmla="*/ 601 w 804"/>
                <a:gd name="T83" fmla="*/ 348 h 799"/>
                <a:gd name="T84" fmla="*/ 329 w 804"/>
                <a:gd name="T85" fmla="*/ 9 h 799"/>
                <a:gd name="T86" fmla="*/ 42 w 804"/>
                <a:gd name="T87" fmla="*/ 9 h 799"/>
                <a:gd name="T88" fmla="*/ 0 w 804"/>
                <a:gd name="T89" fmla="*/ 56 h 799"/>
                <a:gd name="T90" fmla="*/ 0 w 804"/>
                <a:gd name="T91" fmla="*/ 343 h 799"/>
                <a:gd name="T92" fmla="*/ 42 w 804"/>
                <a:gd name="T93" fmla="*/ 385 h 799"/>
                <a:gd name="T94" fmla="*/ 329 w 804"/>
                <a:gd name="T95" fmla="*/ 385 h 799"/>
                <a:gd name="T96" fmla="*/ 371 w 804"/>
                <a:gd name="T97" fmla="*/ 343 h 799"/>
                <a:gd name="T98" fmla="*/ 371 w 804"/>
                <a:gd name="T99" fmla="*/ 56 h 799"/>
                <a:gd name="T100" fmla="*/ 329 w 804"/>
                <a:gd name="T101" fmla="*/ 9 h 799"/>
                <a:gd name="T102" fmla="*/ 329 w 804"/>
                <a:gd name="T103" fmla="*/ 338 h 799"/>
                <a:gd name="T104" fmla="*/ 42 w 804"/>
                <a:gd name="T105" fmla="*/ 338 h 799"/>
                <a:gd name="T106" fmla="*/ 42 w 804"/>
                <a:gd name="T107" fmla="*/ 56 h 799"/>
                <a:gd name="T108" fmla="*/ 329 w 804"/>
                <a:gd name="T109" fmla="*/ 56 h 799"/>
                <a:gd name="T110" fmla="*/ 329 w 804"/>
                <a:gd name="T111" fmla="*/ 33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4" h="799">
                  <a:moveTo>
                    <a:pt x="747" y="427"/>
                  </a:moveTo>
                  <a:cubicBezTo>
                    <a:pt x="460" y="427"/>
                    <a:pt x="460" y="427"/>
                    <a:pt x="460" y="427"/>
                  </a:cubicBezTo>
                  <a:cubicBezTo>
                    <a:pt x="437" y="427"/>
                    <a:pt x="418" y="446"/>
                    <a:pt x="418" y="470"/>
                  </a:cubicBezTo>
                  <a:cubicBezTo>
                    <a:pt x="418" y="756"/>
                    <a:pt x="418" y="756"/>
                    <a:pt x="418" y="756"/>
                  </a:cubicBezTo>
                  <a:cubicBezTo>
                    <a:pt x="418" y="780"/>
                    <a:pt x="437" y="799"/>
                    <a:pt x="460" y="799"/>
                  </a:cubicBezTo>
                  <a:cubicBezTo>
                    <a:pt x="747" y="799"/>
                    <a:pt x="747" y="799"/>
                    <a:pt x="747" y="799"/>
                  </a:cubicBezTo>
                  <a:cubicBezTo>
                    <a:pt x="771" y="799"/>
                    <a:pt x="789" y="780"/>
                    <a:pt x="789" y="756"/>
                  </a:cubicBezTo>
                  <a:cubicBezTo>
                    <a:pt x="789" y="470"/>
                    <a:pt x="789" y="470"/>
                    <a:pt x="789" y="470"/>
                  </a:cubicBezTo>
                  <a:cubicBezTo>
                    <a:pt x="789" y="446"/>
                    <a:pt x="771" y="427"/>
                    <a:pt x="747" y="427"/>
                  </a:cubicBezTo>
                  <a:close/>
                  <a:moveTo>
                    <a:pt x="747" y="756"/>
                  </a:moveTo>
                  <a:cubicBezTo>
                    <a:pt x="460" y="756"/>
                    <a:pt x="460" y="756"/>
                    <a:pt x="460" y="756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747" y="470"/>
                    <a:pt x="747" y="470"/>
                    <a:pt x="747" y="470"/>
                  </a:cubicBezTo>
                  <a:cubicBezTo>
                    <a:pt x="747" y="756"/>
                    <a:pt x="747" y="756"/>
                    <a:pt x="747" y="756"/>
                  </a:cubicBezTo>
                  <a:close/>
                  <a:moveTo>
                    <a:pt x="329" y="427"/>
                  </a:moveTo>
                  <a:cubicBezTo>
                    <a:pt x="42" y="427"/>
                    <a:pt x="42" y="427"/>
                    <a:pt x="42" y="427"/>
                  </a:cubicBezTo>
                  <a:cubicBezTo>
                    <a:pt x="19" y="427"/>
                    <a:pt x="0" y="446"/>
                    <a:pt x="0" y="47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0"/>
                    <a:pt x="19" y="799"/>
                    <a:pt x="42" y="799"/>
                  </a:cubicBezTo>
                  <a:cubicBezTo>
                    <a:pt x="329" y="799"/>
                    <a:pt x="329" y="799"/>
                    <a:pt x="329" y="799"/>
                  </a:cubicBezTo>
                  <a:cubicBezTo>
                    <a:pt x="352" y="799"/>
                    <a:pt x="371" y="780"/>
                    <a:pt x="371" y="756"/>
                  </a:cubicBezTo>
                  <a:cubicBezTo>
                    <a:pt x="371" y="470"/>
                    <a:pt x="371" y="470"/>
                    <a:pt x="371" y="470"/>
                  </a:cubicBezTo>
                  <a:cubicBezTo>
                    <a:pt x="371" y="446"/>
                    <a:pt x="352" y="427"/>
                    <a:pt x="329" y="427"/>
                  </a:cubicBezTo>
                  <a:close/>
                  <a:moveTo>
                    <a:pt x="329" y="756"/>
                  </a:moveTo>
                  <a:cubicBezTo>
                    <a:pt x="42" y="756"/>
                    <a:pt x="42" y="756"/>
                    <a:pt x="42" y="756"/>
                  </a:cubicBezTo>
                  <a:cubicBezTo>
                    <a:pt x="42" y="470"/>
                    <a:pt x="42" y="470"/>
                    <a:pt x="42" y="470"/>
                  </a:cubicBezTo>
                  <a:cubicBezTo>
                    <a:pt x="329" y="470"/>
                    <a:pt x="329" y="470"/>
                    <a:pt x="329" y="470"/>
                  </a:cubicBezTo>
                  <a:lnTo>
                    <a:pt x="329" y="756"/>
                  </a:lnTo>
                  <a:close/>
                  <a:moveTo>
                    <a:pt x="789" y="178"/>
                  </a:moveTo>
                  <a:cubicBezTo>
                    <a:pt x="634" y="14"/>
                    <a:pt x="634" y="14"/>
                    <a:pt x="634" y="14"/>
                  </a:cubicBezTo>
                  <a:cubicBezTo>
                    <a:pt x="620" y="0"/>
                    <a:pt x="597" y="0"/>
                    <a:pt x="583" y="14"/>
                  </a:cubicBezTo>
                  <a:cubicBezTo>
                    <a:pt x="418" y="164"/>
                    <a:pt x="418" y="164"/>
                    <a:pt x="418" y="164"/>
                  </a:cubicBezTo>
                  <a:cubicBezTo>
                    <a:pt x="404" y="178"/>
                    <a:pt x="404" y="202"/>
                    <a:pt x="418" y="216"/>
                  </a:cubicBezTo>
                  <a:cubicBezTo>
                    <a:pt x="573" y="380"/>
                    <a:pt x="573" y="380"/>
                    <a:pt x="573" y="380"/>
                  </a:cubicBezTo>
                  <a:cubicBezTo>
                    <a:pt x="587" y="395"/>
                    <a:pt x="611" y="395"/>
                    <a:pt x="625" y="380"/>
                  </a:cubicBezTo>
                  <a:cubicBezTo>
                    <a:pt x="789" y="225"/>
                    <a:pt x="789" y="225"/>
                    <a:pt x="789" y="225"/>
                  </a:cubicBezTo>
                  <a:cubicBezTo>
                    <a:pt x="804" y="211"/>
                    <a:pt x="804" y="193"/>
                    <a:pt x="789" y="178"/>
                  </a:cubicBezTo>
                  <a:close/>
                  <a:moveTo>
                    <a:pt x="601" y="348"/>
                  </a:moveTo>
                  <a:cubicBezTo>
                    <a:pt x="451" y="193"/>
                    <a:pt x="451" y="193"/>
                    <a:pt x="451" y="193"/>
                  </a:cubicBezTo>
                  <a:cubicBezTo>
                    <a:pt x="606" y="47"/>
                    <a:pt x="606" y="47"/>
                    <a:pt x="606" y="47"/>
                  </a:cubicBezTo>
                  <a:cubicBezTo>
                    <a:pt x="757" y="207"/>
                    <a:pt x="757" y="207"/>
                    <a:pt x="757" y="207"/>
                  </a:cubicBezTo>
                  <a:lnTo>
                    <a:pt x="601" y="348"/>
                  </a:lnTo>
                  <a:close/>
                  <a:moveTo>
                    <a:pt x="329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19" y="9"/>
                    <a:pt x="0" y="28"/>
                    <a:pt x="0" y="5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6"/>
                    <a:pt x="19" y="385"/>
                    <a:pt x="42" y="385"/>
                  </a:cubicBezTo>
                  <a:cubicBezTo>
                    <a:pt x="329" y="385"/>
                    <a:pt x="329" y="385"/>
                    <a:pt x="329" y="385"/>
                  </a:cubicBezTo>
                  <a:cubicBezTo>
                    <a:pt x="352" y="385"/>
                    <a:pt x="371" y="366"/>
                    <a:pt x="371" y="343"/>
                  </a:cubicBezTo>
                  <a:cubicBezTo>
                    <a:pt x="371" y="56"/>
                    <a:pt x="371" y="56"/>
                    <a:pt x="371" y="56"/>
                  </a:cubicBezTo>
                  <a:cubicBezTo>
                    <a:pt x="371" y="28"/>
                    <a:pt x="352" y="9"/>
                    <a:pt x="329" y="9"/>
                  </a:cubicBezTo>
                  <a:close/>
                  <a:moveTo>
                    <a:pt x="329" y="338"/>
                  </a:moveTo>
                  <a:cubicBezTo>
                    <a:pt x="42" y="338"/>
                    <a:pt x="42" y="338"/>
                    <a:pt x="42" y="33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29" y="56"/>
                    <a:pt x="329" y="56"/>
                    <a:pt x="329" y="56"/>
                  </a:cubicBezTo>
                  <a:lnTo>
                    <a:pt x="329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5DB16B-1935-43FD-9C05-DDEF3F9FFBC0}"/>
              </a:ext>
            </a:extLst>
          </p:cNvPr>
          <p:cNvGrpSpPr/>
          <p:nvPr/>
        </p:nvGrpSpPr>
        <p:grpSpPr>
          <a:xfrm>
            <a:off x="3960508" y="2070901"/>
            <a:ext cx="1210235" cy="1210235"/>
            <a:chOff x="2923924" y="2033368"/>
            <a:chExt cx="1210235" cy="12102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6688880-0542-4207-8A9B-98DDC0C850D9}"/>
                </a:ext>
              </a:extLst>
            </p:cNvPr>
            <p:cNvSpPr/>
            <p:nvPr/>
          </p:nvSpPr>
          <p:spPr>
            <a:xfrm>
              <a:off x="2923924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A53962F-3837-4E00-AD41-FB87A0EB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013" y="2376491"/>
              <a:ext cx="512057" cy="503151"/>
            </a:xfrm>
            <a:custGeom>
              <a:avLst/>
              <a:gdLst>
                <a:gd name="T0" fmla="*/ 697 w 713"/>
                <a:gd name="T1" fmla="*/ 10 h 700"/>
                <a:gd name="T2" fmla="*/ 655 w 713"/>
                <a:gd name="T3" fmla="*/ 16 h 700"/>
                <a:gd name="T4" fmla="*/ 15 w 713"/>
                <a:gd name="T5" fmla="*/ 381 h 700"/>
                <a:gd name="T6" fmla="*/ 11 w 713"/>
                <a:gd name="T7" fmla="*/ 383 h 700"/>
                <a:gd name="T8" fmla="*/ 1 w 713"/>
                <a:gd name="T9" fmla="*/ 411 h 700"/>
                <a:gd name="T10" fmla="*/ 28 w 713"/>
                <a:gd name="T11" fmla="*/ 442 h 700"/>
                <a:gd name="T12" fmla="*/ 209 w 713"/>
                <a:gd name="T13" fmla="*/ 505 h 700"/>
                <a:gd name="T14" fmla="*/ 221 w 713"/>
                <a:gd name="T15" fmla="*/ 470 h 700"/>
                <a:gd name="T16" fmla="*/ 41 w 713"/>
                <a:gd name="T17" fmla="*/ 408 h 700"/>
                <a:gd name="T18" fmla="*/ 610 w 713"/>
                <a:gd name="T19" fmla="*/ 84 h 700"/>
                <a:gd name="T20" fmla="*/ 282 w 713"/>
                <a:gd name="T21" fmla="*/ 486 h 700"/>
                <a:gd name="T22" fmla="*/ 282 w 713"/>
                <a:gd name="T23" fmla="*/ 700 h 700"/>
                <a:gd name="T24" fmla="*/ 327 w 713"/>
                <a:gd name="T25" fmla="*/ 700 h 700"/>
                <a:gd name="T26" fmla="*/ 327 w 713"/>
                <a:gd name="T27" fmla="*/ 503 h 700"/>
                <a:gd name="T28" fmla="*/ 669 w 713"/>
                <a:gd name="T29" fmla="*/ 84 h 700"/>
                <a:gd name="T30" fmla="*/ 581 w 713"/>
                <a:gd name="T31" fmla="*/ 588 h 700"/>
                <a:gd name="T32" fmla="*/ 581 w 713"/>
                <a:gd name="T33" fmla="*/ 590 h 700"/>
                <a:gd name="T34" fmla="*/ 577 w 713"/>
                <a:gd name="T35" fmla="*/ 599 h 700"/>
                <a:gd name="T36" fmla="*/ 569 w 713"/>
                <a:gd name="T37" fmla="*/ 600 h 700"/>
                <a:gd name="T38" fmla="*/ 372 w 713"/>
                <a:gd name="T39" fmla="*/ 533 h 700"/>
                <a:gd name="T40" fmla="*/ 361 w 713"/>
                <a:gd name="T41" fmla="*/ 567 h 700"/>
                <a:gd name="T42" fmla="*/ 559 w 713"/>
                <a:gd name="T43" fmla="*/ 635 h 700"/>
                <a:gd name="T44" fmla="*/ 561 w 713"/>
                <a:gd name="T45" fmla="*/ 636 h 700"/>
                <a:gd name="T46" fmla="*/ 572 w 713"/>
                <a:gd name="T47" fmla="*/ 637 h 700"/>
                <a:gd name="T48" fmla="*/ 599 w 713"/>
                <a:gd name="T49" fmla="*/ 627 h 700"/>
                <a:gd name="T50" fmla="*/ 616 w 713"/>
                <a:gd name="T51" fmla="*/ 594 h 700"/>
                <a:gd name="T52" fmla="*/ 711 w 713"/>
                <a:gd name="T53" fmla="*/ 46 h 700"/>
                <a:gd name="T54" fmla="*/ 712 w 713"/>
                <a:gd name="T55" fmla="*/ 43 h 700"/>
                <a:gd name="T56" fmla="*/ 697 w 713"/>
                <a:gd name="T57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3" h="700">
                  <a:moveTo>
                    <a:pt x="697" y="10"/>
                  </a:moveTo>
                  <a:cubicBezTo>
                    <a:pt x="680" y="0"/>
                    <a:pt x="661" y="12"/>
                    <a:pt x="655" y="16"/>
                  </a:cubicBezTo>
                  <a:cubicBezTo>
                    <a:pt x="15" y="381"/>
                    <a:pt x="15" y="381"/>
                    <a:pt x="15" y="381"/>
                  </a:cubicBezTo>
                  <a:cubicBezTo>
                    <a:pt x="11" y="383"/>
                    <a:pt x="11" y="383"/>
                    <a:pt x="11" y="383"/>
                  </a:cubicBezTo>
                  <a:cubicBezTo>
                    <a:pt x="0" y="394"/>
                    <a:pt x="0" y="406"/>
                    <a:pt x="1" y="411"/>
                  </a:cubicBezTo>
                  <a:cubicBezTo>
                    <a:pt x="3" y="429"/>
                    <a:pt x="21" y="439"/>
                    <a:pt x="28" y="442"/>
                  </a:cubicBezTo>
                  <a:cubicBezTo>
                    <a:pt x="209" y="505"/>
                    <a:pt x="209" y="505"/>
                    <a:pt x="209" y="505"/>
                  </a:cubicBezTo>
                  <a:cubicBezTo>
                    <a:pt x="221" y="470"/>
                    <a:pt x="221" y="470"/>
                    <a:pt x="221" y="470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610" y="84"/>
                    <a:pt x="610" y="84"/>
                    <a:pt x="610" y="84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82" y="700"/>
                    <a:pt x="282" y="700"/>
                    <a:pt x="282" y="700"/>
                  </a:cubicBezTo>
                  <a:cubicBezTo>
                    <a:pt x="327" y="700"/>
                    <a:pt x="327" y="700"/>
                    <a:pt x="327" y="700"/>
                  </a:cubicBezTo>
                  <a:cubicBezTo>
                    <a:pt x="327" y="503"/>
                    <a:pt x="327" y="503"/>
                    <a:pt x="327" y="503"/>
                  </a:cubicBezTo>
                  <a:cubicBezTo>
                    <a:pt x="669" y="84"/>
                    <a:pt x="669" y="84"/>
                    <a:pt x="669" y="84"/>
                  </a:cubicBezTo>
                  <a:cubicBezTo>
                    <a:pt x="581" y="588"/>
                    <a:pt x="581" y="588"/>
                    <a:pt x="581" y="588"/>
                  </a:cubicBezTo>
                  <a:cubicBezTo>
                    <a:pt x="581" y="590"/>
                    <a:pt x="581" y="590"/>
                    <a:pt x="581" y="590"/>
                  </a:cubicBezTo>
                  <a:cubicBezTo>
                    <a:pt x="581" y="592"/>
                    <a:pt x="580" y="597"/>
                    <a:pt x="577" y="599"/>
                  </a:cubicBezTo>
                  <a:cubicBezTo>
                    <a:pt x="575" y="600"/>
                    <a:pt x="571" y="600"/>
                    <a:pt x="569" y="600"/>
                  </a:cubicBezTo>
                  <a:cubicBezTo>
                    <a:pt x="372" y="533"/>
                    <a:pt x="372" y="533"/>
                    <a:pt x="372" y="533"/>
                  </a:cubicBezTo>
                  <a:cubicBezTo>
                    <a:pt x="361" y="567"/>
                    <a:pt x="361" y="567"/>
                    <a:pt x="361" y="567"/>
                  </a:cubicBezTo>
                  <a:cubicBezTo>
                    <a:pt x="559" y="635"/>
                    <a:pt x="559" y="635"/>
                    <a:pt x="559" y="635"/>
                  </a:cubicBezTo>
                  <a:cubicBezTo>
                    <a:pt x="561" y="636"/>
                    <a:pt x="561" y="636"/>
                    <a:pt x="561" y="636"/>
                  </a:cubicBezTo>
                  <a:cubicBezTo>
                    <a:pt x="565" y="636"/>
                    <a:pt x="569" y="637"/>
                    <a:pt x="572" y="637"/>
                  </a:cubicBezTo>
                  <a:cubicBezTo>
                    <a:pt x="585" y="637"/>
                    <a:pt x="594" y="632"/>
                    <a:pt x="599" y="627"/>
                  </a:cubicBezTo>
                  <a:cubicBezTo>
                    <a:pt x="613" y="616"/>
                    <a:pt x="616" y="599"/>
                    <a:pt x="616" y="594"/>
                  </a:cubicBezTo>
                  <a:cubicBezTo>
                    <a:pt x="711" y="46"/>
                    <a:pt x="711" y="46"/>
                    <a:pt x="711" y="46"/>
                  </a:cubicBezTo>
                  <a:cubicBezTo>
                    <a:pt x="712" y="43"/>
                    <a:pt x="712" y="43"/>
                    <a:pt x="712" y="43"/>
                  </a:cubicBezTo>
                  <a:cubicBezTo>
                    <a:pt x="713" y="23"/>
                    <a:pt x="704" y="14"/>
                    <a:pt x="69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A78CE1-F0B4-48EB-8D9A-3C5876ECDFB4}"/>
              </a:ext>
            </a:extLst>
          </p:cNvPr>
          <p:cNvGrpSpPr/>
          <p:nvPr/>
        </p:nvGrpSpPr>
        <p:grpSpPr>
          <a:xfrm>
            <a:off x="1625705" y="2070901"/>
            <a:ext cx="1210235" cy="1210235"/>
            <a:chOff x="819205" y="2033368"/>
            <a:chExt cx="1210235" cy="121023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CF9059-DFCD-4124-B96A-B8AAC763B297}"/>
                </a:ext>
              </a:extLst>
            </p:cNvPr>
            <p:cNvSpPr/>
            <p:nvPr/>
          </p:nvSpPr>
          <p:spPr>
            <a:xfrm>
              <a:off x="819205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683318D5-7CEE-44D5-AE4C-A717B45683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68167" y="2406094"/>
              <a:ext cx="512310" cy="547211"/>
              <a:chOff x="1446" y="1923"/>
              <a:chExt cx="411" cy="43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6DD9C2A9-DE1C-46A8-B62A-77F27535A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" y="1923"/>
                <a:ext cx="411" cy="439"/>
              </a:xfrm>
              <a:custGeom>
                <a:avLst/>
                <a:gdLst>
                  <a:gd name="T0" fmla="*/ 501 w 658"/>
                  <a:gd name="T1" fmla="*/ 119 h 700"/>
                  <a:gd name="T2" fmla="*/ 329 w 658"/>
                  <a:gd name="T3" fmla="*/ 0 h 700"/>
                  <a:gd name="T4" fmla="*/ 158 w 658"/>
                  <a:gd name="T5" fmla="*/ 119 h 700"/>
                  <a:gd name="T6" fmla="*/ 65 w 658"/>
                  <a:gd name="T7" fmla="*/ 350 h 700"/>
                  <a:gd name="T8" fmla="*/ 158 w 658"/>
                  <a:gd name="T9" fmla="*/ 582 h 700"/>
                  <a:gd name="T10" fmla="*/ 329 w 658"/>
                  <a:gd name="T11" fmla="*/ 700 h 700"/>
                  <a:gd name="T12" fmla="*/ 501 w 658"/>
                  <a:gd name="T13" fmla="*/ 582 h 700"/>
                  <a:gd name="T14" fmla="*/ 593 w 658"/>
                  <a:gd name="T15" fmla="*/ 350 h 700"/>
                  <a:gd name="T16" fmla="*/ 501 w 658"/>
                  <a:gd name="T17" fmla="*/ 147 h 700"/>
                  <a:gd name="T18" fmla="*/ 615 w 658"/>
                  <a:gd name="T19" fmla="*/ 243 h 700"/>
                  <a:gd name="T20" fmla="*/ 575 w 658"/>
                  <a:gd name="T21" fmla="*/ 327 h 700"/>
                  <a:gd name="T22" fmla="*/ 472 w 658"/>
                  <a:gd name="T23" fmla="*/ 148 h 700"/>
                  <a:gd name="T24" fmla="*/ 443 w 658"/>
                  <a:gd name="T25" fmla="*/ 548 h 700"/>
                  <a:gd name="T26" fmla="*/ 417 w 658"/>
                  <a:gd name="T27" fmla="*/ 502 h 700"/>
                  <a:gd name="T28" fmla="*/ 463 w 658"/>
                  <a:gd name="T29" fmla="*/ 480 h 700"/>
                  <a:gd name="T30" fmla="*/ 403 w 658"/>
                  <a:gd name="T31" fmla="*/ 477 h 700"/>
                  <a:gd name="T32" fmla="*/ 256 w 658"/>
                  <a:gd name="T33" fmla="*/ 477 h 700"/>
                  <a:gd name="T34" fmla="*/ 182 w 658"/>
                  <a:gd name="T35" fmla="*/ 350 h 700"/>
                  <a:gd name="T36" fmla="*/ 256 w 658"/>
                  <a:gd name="T37" fmla="*/ 223 h 700"/>
                  <a:gd name="T38" fmla="*/ 403 w 658"/>
                  <a:gd name="T39" fmla="*/ 223 h 700"/>
                  <a:gd name="T40" fmla="*/ 476 w 658"/>
                  <a:gd name="T41" fmla="*/ 350 h 700"/>
                  <a:gd name="T42" fmla="*/ 403 w 658"/>
                  <a:gd name="T43" fmla="*/ 477 h 700"/>
                  <a:gd name="T44" fmla="*/ 194 w 658"/>
                  <a:gd name="T45" fmla="*/ 471 h 700"/>
                  <a:gd name="T46" fmla="*/ 292 w 658"/>
                  <a:gd name="T47" fmla="*/ 528 h 700"/>
                  <a:gd name="T48" fmla="*/ 195 w 658"/>
                  <a:gd name="T49" fmla="*/ 480 h 700"/>
                  <a:gd name="T50" fmla="*/ 149 w 658"/>
                  <a:gd name="T51" fmla="*/ 401 h 700"/>
                  <a:gd name="T52" fmla="*/ 149 w 658"/>
                  <a:gd name="T53" fmla="*/ 299 h 700"/>
                  <a:gd name="T54" fmla="*/ 154 w 658"/>
                  <a:gd name="T55" fmla="*/ 350 h 700"/>
                  <a:gd name="T56" fmla="*/ 215 w 658"/>
                  <a:gd name="T57" fmla="*/ 152 h 700"/>
                  <a:gd name="T58" fmla="*/ 242 w 658"/>
                  <a:gd name="T59" fmla="*/ 198 h 700"/>
                  <a:gd name="T60" fmla="*/ 195 w 658"/>
                  <a:gd name="T61" fmla="*/ 220 h 700"/>
                  <a:gd name="T62" fmla="*/ 463 w 658"/>
                  <a:gd name="T63" fmla="*/ 220 h 700"/>
                  <a:gd name="T64" fmla="*/ 417 w 658"/>
                  <a:gd name="T65" fmla="*/ 199 h 700"/>
                  <a:gd name="T66" fmla="*/ 444 w 658"/>
                  <a:gd name="T67" fmla="*/ 152 h 700"/>
                  <a:gd name="T68" fmla="*/ 502 w 658"/>
                  <a:gd name="T69" fmla="*/ 293 h 700"/>
                  <a:gd name="T70" fmla="*/ 558 w 658"/>
                  <a:gd name="T71" fmla="*/ 350 h 700"/>
                  <a:gd name="T72" fmla="*/ 502 w 658"/>
                  <a:gd name="T73" fmla="*/ 407 h 700"/>
                  <a:gd name="T74" fmla="*/ 502 w 658"/>
                  <a:gd name="T75" fmla="*/ 293 h 700"/>
                  <a:gd name="T76" fmla="*/ 279 w 658"/>
                  <a:gd name="T77" fmla="*/ 49 h 700"/>
                  <a:gd name="T78" fmla="*/ 379 w 658"/>
                  <a:gd name="T79" fmla="*/ 49 h 700"/>
                  <a:gd name="T80" fmla="*/ 433 w 658"/>
                  <a:gd name="T81" fmla="*/ 125 h 700"/>
                  <a:gd name="T82" fmla="*/ 226 w 658"/>
                  <a:gd name="T83" fmla="*/ 125 h 700"/>
                  <a:gd name="T84" fmla="*/ 77 w 658"/>
                  <a:gd name="T85" fmla="*/ 318 h 700"/>
                  <a:gd name="T86" fmla="*/ 51 w 658"/>
                  <a:gd name="T87" fmla="*/ 189 h 700"/>
                  <a:gd name="T88" fmla="*/ 186 w 658"/>
                  <a:gd name="T89" fmla="*/ 148 h 700"/>
                  <a:gd name="T90" fmla="*/ 83 w 658"/>
                  <a:gd name="T91" fmla="*/ 327 h 700"/>
                  <a:gd name="T92" fmla="*/ 158 w 658"/>
                  <a:gd name="T93" fmla="*/ 553 h 700"/>
                  <a:gd name="T94" fmla="*/ 44 w 658"/>
                  <a:gd name="T95" fmla="*/ 457 h 700"/>
                  <a:gd name="T96" fmla="*/ 83 w 658"/>
                  <a:gd name="T97" fmla="*/ 373 h 700"/>
                  <a:gd name="T98" fmla="*/ 186 w 658"/>
                  <a:gd name="T99" fmla="*/ 552 h 700"/>
                  <a:gd name="T100" fmla="*/ 428 w 658"/>
                  <a:gd name="T101" fmla="*/ 585 h 700"/>
                  <a:gd name="T102" fmla="*/ 329 w 658"/>
                  <a:gd name="T103" fmla="*/ 672 h 700"/>
                  <a:gd name="T104" fmla="*/ 231 w 658"/>
                  <a:gd name="T105" fmla="*/ 585 h 700"/>
                  <a:gd name="T106" fmla="*/ 329 w 658"/>
                  <a:gd name="T107" fmla="*/ 544 h 700"/>
                  <a:gd name="T108" fmla="*/ 428 w 658"/>
                  <a:gd name="T109" fmla="*/ 585 h 700"/>
                  <a:gd name="T110" fmla="*/ 614 w 658"/>
                  <a:gd name="T111" fmla="*/ 457 h 700"/>
                  <a:gd name="T112" fmla="*/ 501 w 658"/>
                  <a:gd name="T113" fmla="*/ 553 h 700"/>
                  <a:gd name="T114" fmla="*/ 497 w 658"/>
                  <a:gd name="T115" fmla="*/ 447 h 700"/>
                  <a:gd name="T116" fmla="*/ 582 w 658"/>
                  <a:gd name="T117" fmla="*/ 38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8" h="700">
                    <a:moveTo>
                      <a:pt x="632" y="175"/>
                    </a:moveTo>
                    <a:cubicBezTo>
                      <a:pt x="610" y="137"/>
                      <a:pt x="562" y="119"/>
                      <a:pt x="501" y="119"/>
                    </a:cubicBezTo>
                    <a:cubicBezTo>
                      <a:pt x="488" y="119"/>
                      <a:pt x="475" y="119"/>
                      <a:pt x="461" y="121"/>
                    </a:cubicBezTo>
                    <a:cubicBezTo>
                      <a:pt x="429" y="47"/>
                      <a:pt x="382" y="0"/>
                      <a:pt x="329" y="0"/>
                    </a:cubicBezTo>
                    <a:cubicBezTo>
                      <a:pt x="276" y="0"/>
                      <a:pt x="229" y="47"/>
                      <a:pt x="197" y="121"/>
                    </a:cubicBezTo>
                    <a:cubicBezTo>
                      <a:pt x="183" y="120"/>
                      <a:pt x="170" y="119"/>
                      <a:pt x="158" y="119"/>
                    </a:cubicBezTo>
                    <a:cubicBezTo>
                      <a:pt x="96" y="119"/>
                      <a:pt x="48" y="137"/>
                      <a:pt x="26" y="175"/>
                    </a:cubicBezTo>
                    <a:cubicBezTo>
                      <a:pt x="0" y="221"/>
                      <a:pt x="17" y="285"/>
                      <a:pt x="65" y="350"/>
                    </a:cubicBezTo>
                    <a:cubicBezTo>
                      <a:pt x="17" y="415"/>
                      <a:pt x="0" y="479"/>
                      <a:pt x="26" y="525"/>
                    </a:cubicBezTo>
                    <a:cubicBezTo>
                      <a:pt x="48" y="563"/>
                      <a:pt x="96" y="582"/>
                      <a:pt x="158" y="582"/>
                    </a:cubicBezTo>
                    <a:cubicBezTo>
                      <a:pt x="170" y="582"/>
                      <a:pt x="183" y="581"/>
                      <a:pt x="197" y="579"/>
                    </a:cubicBezTo>
                    <a:cubicBezTo>
                      <a:pt x="229" y="653"/>
                      <a:pt x="276" y="700"/>
                      <a:pt x="329" y="700"/>
                    </a:cubicBezTo>
                    <a:cubicBezTo>
                      <a:pt x="382" y="700"/>
                      <a:pt x="429" y="653"/>
                      <a:pt x="461" y="579"/>
                    </a:cubicBezTo>
                    <a:cubicBezTo>
                      <a:pt x="475" y="581"/>
                      <a:pt x="488" y="582"/>
                      <a:pt x="501" y="582"/>
                    </a:cubicBezTo>
                    <a:cubicBezTo>
                      <a:pt x="562" y="582"/>
                      <a:pt x="610" y="563"/>
                      <a:pt x="632" y="525"/>
                    </a:cubicBezTo>
                    <a:cubicBezTo>
                      <a:pt x="658" y="479"/>
                      <a:pt x="641" y="415"/>
                      <a:pt x="593" y="350"/>
                    </a:cubicBezTo>
                    <a:cubicBezTo>
                      <a:pt x="642" y="285"/>
                      <a:pt x="658" y="221"/>
                      <a:pt x="632" y="175"/>
                    </a:cubicBezTo>
                    <a:close/>
                    <a:moveTo>
                      <a:pt x="501" y="147"/>
                    </a:moveTo>
                    <a:cubicBezTo>
                      <a:pt x="554" y="147"/>
                      <a:pt x="592" y="162"/>
                      <a:pt x="608" y="189"/>
                    </a:cubicBezTo>
                    <a:cubicBezTo>
                      <a:pt x="616" y="204"/>
                      <a:pt x="618" y="222"/>
                      <a:pt x="615" y="243"/>
                    </a:cubicBezTo>
                    <a:cubicBezTo>
                      <a:pt x="610" y="266"/>
                      <a:pt x="599" y="292"/>
                      <a:pt x="582" y="318"/>
                    </a:cubicBezTo>
                    <a:cubicBezTo>
                      <a:pt x="580" y="321"/>
                      <a:pt x="578" y="324"/>
                      <a:pt x="575" y="327"/>
                    </a:cubicBezTo>
                    <a:cubicBezTo>
                      <a:pt x="554" y="302"/>
                      <a:pt x="527" y="277"/>
                      <a:pt x="497" y="253"/>
                    </a:cubicBezTo>
                    <a:cubicBezTo>
                      <a:pt x="492" y="215"/>
                      <a:pt x="483" y="180"/>
                      <a:pt x="472" y="148"/>
                    </a:cubicBezTo>
                    <a:cubicBezTo>
                      <a:pt x="482" y="147"/>
                      <a:pt x="491" y="147"/>
                      <a:pt x="501" y="147"/>
                    </a:cubicBezTo>
                    <a:close/>
                    <a:moveTo>
                      <a:pt x="443" y="548"/>
                    </a:moveTo>
                    <a:cubicBezTo>
                      <a:pt x="419" y="544"/>
                      <a:pt x="393" y="537"/>
                      <a:pt x="366" y="528"/>
                    </a:cubicBezTo>
                    <a:cubicBezTo>
                      <a:pt x="383" y="520"/>
                      <a:pt x="400" y="511"/>
                      <a:pt x="417" y="502"/>
                    </a:cubicBezTo>
                    <a:cubicBezTo>
                      <a:pt x="433" y="492"/>
                      <a:pt x="449" y="482"/>
                      <a:pt x="465" y="471"/>
                    </a:cubicBezTo>
                    <a:cubicBezTo>
                      <a:pt x="464" y="474"/>
                      <a:pt x="463" y="477"/>
                      <a:pt x="463" y="480"/>
                    </a:cubicBezTo>
                    <a:cubicBezTo>
                      <a:pt x="458" y="505"/>
                      <a:pt x="451" y="527"/>
                      <a:pt x="443" y="548"/>
                    </a:cubicBezTo>
                    <a:close/>
                    <a:moveTo>
                      <a:pt x="403" y="477"/>
                    </a:moveTo>
                    <a:cubicBezTo>
                      <a:pt x="378" y="491"/>
                      <a:pt x="354" y="503"/>
                      <a:pt x="329" y="514"/>
                    </a:cubicBezTo>
                    <a:cubicBezTo>
                      <a:pt x="305" y="503"/>
                      <a:pt x="280" y="491"/>
                      <a:pt x="256" y="477"/>
                    </a:cubicBezTo>
                    <a:cubicBezTo>
                      <a:pt x="232" y="463"/>
                      <a:pt x="209" y="448"/>
                      <a:pt x="187" y="432"/>
                    </a:cubicBezTo>
                    <a:cubicBezTo>
                      <a:pt x="184" y="405"/>
                      <a:pt x="182" y="378"/>
                      <a:pt x="182" y="350"/>
                    </a:cubicBezTo>
                    <a:cubicBezTo>
                      <a:pt x="182" y="322"/>
                      <a:pt x="184" y="295"/>
                      <a:pt x="187" y="268"/>
                    </a:cubicBezTo>
                    <a:cubicBezTo>
                      <a:pt x="209" y="252"/>
                      <a:pt x="232" y="237"/>
                      <a:pt x="256" y="223"/>
                    </a:cubicBezTo>
                    <a:cubicBezTo>
                      <a:pt x="280" y="209"/>
                      <a:pt x="305" y="197"/>
                      <a:pt x="329" y="186"/>
                    </a:cubicBezTo>
                    <a:cubicBezTo>
                      <a:pt x="354" y="197"/>
                      <a:pt x="378" y="209"/>
                      <a:pt x="403" y="223"/>
                    </a:cubicBezTo>
                    <a:cubicBezTo>
                      <a:pt x="427" y="237"/>
                      <a:pt x="450" y="252"/>
                      <a:pt x="471" y="268"/>
                    </a:cubicBezTo>
                    <a:cubicBezTo>
                      <a:pt x="474" y="295"/>
                      <a:pt x="476" y="322"/>
                      <a:pt x="476" y="350"/>
                    </a:cubicBezTo>
                    <a:cubicBezTo>
                      <a:pt x="476" y="378"/>
                      <a:pt x="474" y="405"/>
                      <a:pt x="471" y="432"/>
                    </a:cubicBezTo>
                    <a:cubicBezTo>
                      <a:pt x="450" y="448"/>
                      <a:pt x="427" y="463"/>
                      <a:pt x="403" y="477"/>
                    </a:cubicBezTo>
                    <a:close/>
                    <a:moveTo>
                      <a:pt x="195" y="480"/>
                    </a:moveTo>
                    <a:cubicBezTo>
                      <a:pt x="194" y="471"/>
                      <a:pt x="194" y="471"/>
                      <a:pt x="194" y="471"/>
                    </a:cubicBezTo>
                    <a:cubicBezTo>
                      <a:pt x="209" y="482"/>
                      <a:pt x="225" y="492"/>
                      <a:pt x="242" y="502"/>
                    </a:cubicBezTo>
                    <a:cubicBezTo>
                      <a:pt x="258" y="511"/>
                      <a:pt x="275" y="520"/>
                      <a:pt x="292" y="528"/>
                    </a:cubicBezTo>
                    <a:cubicBezTo>
                      <a:pt x="266" y="537"/>
                      <a:pt x="240" y="544"/>
                      <a:pt x="215" y="548"/>
                    </a:cubicBezTo>
                    <a:cubicBezTo>
                      <a:pt x="207" y="527"/>
                      <a:pt x="201" y="505"/>
                      <a:pt x="195" y="480"/>
                    </a:cubicBezTo>
                    <a:close/>
                    <a:moveTo>
                      <a:pt x="156" y="407"/>
                    </a:moveTo>
                    <a:cubicBezTo>
                      <a:pt x="154" y="405"/>
                      <a:pt x="152" y="403"/>
                      <a:pt x="149" y="401"/>
                    </a:cubicBezTo>
                    <a:cubicBezTo>
                      <a:pt x="131" y="384"/>
                      <a:pt x="115" y="367"/>
                      <a:pt x="100" y="350"/>
                    </a:cubicBezTo>
                    <a:cubicBezTo>
                      <a:pt x="115" y="333"/>
                      <a:pt x="131" y="316"/>
                      <a:pt x="149" y="299"/>
                    </a:cubicBezTo>
                    <a:cubicBezTo>
                      <a:pt x="152" y="297"/>
                      <a:pt x="154" y="295"/>
                      <a:pt x="156" y="293"/>
                    </a:cubicBezTo>
                    <a:cubicBezTo>
                      <a:pt x="155" y="312"/>
                      <a:pt x="154" y="331"/>
                      <a:pt x="154" y="350"/>
                    </a:cubicBezTo>
                    <a:cubicBezTo>
                      <a:pt x="154" y="369"/>
                      <a:pt x="155" y="388"/>
                      <a:pt x="156" y="407"/>
                    </a:cubicBezTo>
                    <a:close/>
                    <a:moveTo>
                      <a:pt x="215" y="152"/>
                    </a:moveTo>
                    <a:cubicBezTo>
                      <a:pt x="240" y="156"/>
                      <a:pt x="266" y="163"/>
                      <a:pt x="292" y="172"/>
                    </a:cubicBezTo>
                    <a:cubicBezTo>
                      <a:pt x="275" y="180"/>
                      <a:pt x="258" y="189"/>
                      <a:pt x="242" y="198"/>
                    </a:cubicBezTo>
                    <a:cubicBezTo>
                      <a:pt x="225" y="208"/>
                      <a:pt x="209" y="218"/>
                      <a:pt x="194" y="229"/>
                    </a:cubicBezTo>
                    <a:cubicBezTo>
                      <a:pt x="194" y="226"/>
                      <a:pt x="195" y="223"/>
                      <a:pt x="195" y="220"/>
                    </a:cubicBezTo>
                    <a:cubicBezTo>
                      <a:pt x="201" y="195"/>
                      <a:pt x="207" y="173"/>
                      <a:pt x="215" y="152"/>
                    </a:cubicBezTo>
                    <a:close/>
                    <a:moveTo>
                      <a:pt x="463" y="220"/>
                    </a:moveTo>
                    <a:cubicBezTo>
                      <a:pt x="465" y="229"/>
                      <a:pt x="465" y="229"/>
                      <a:pt x="465" y="229"/>
                    </a:cubicBezTo>
                    <a:cubicBezTo>
                      <a:pt x="449" y="218"/>
                      <a:pt x="433" y="208"/>
                      <a:pt x="417" y="199"/>
                    </a:cubicBezTo>
                    <a:cubicBezTo>
                      <a:pt x="400" y="189"/>
                      <a:pt x="383" y="180"/>
                      <a:pt x="366" y="172"/>
                    </a:cubicBezTo>
                    <a:cubicBezTo>
                      <a:pt x="393" y="163"/>
                      <a:pt x="419" y="156"/>
                      <a:pt x="444" y="152"/>
                    </a:cubicBezTo>
                    <a:cubicBezTo>
                      <a:pt x="451" y="173"/>
                      <a:pt x="458" y="195"/>
                      <a:pt x="463" y="220"/>
                    </a:cubicBezTo>
                    <a:close/>
                    <a:moveTo>
                      <a:pt x="502" y="293"/>
                    </a:moveTo>
                    <a:cubicBezTo>
                      <a:pt x="504" y="295"/>
                      <a:pt x="507" y="297"/>
                      <a:pt x="509" y="299"/>
                    </a:cubicBezTo>
                    <a:cubicBezTo>
                      <a:pt x="527" y="316"/>
                      <a:pt x="544" y="333"/>
                      <a:pt x="558" y="350"/>
                    </a:cubicBezTo>
                    <a:cubicBezTo>
                      <a:pt x="544" y="367"/>
                      <a:pt x="527" y="384"/>
                      <a:pt x="509" y="401"/>
                    </a:cubicBezTo>
                    <a:cubicBezTo>
                      <a:pt x="507" y="403"/>
                      <a:pt x="504" y="405"/>
                      <a:pt x="502" y="407"/>
                    </a:cubicBezTo>
                    <a:cubicBezTo>
                      <a:pt x="503" y="388"/>
                      <a:pt x="504" y="369"/>
                      <a:pt x="504" y="350"/>
                    </a:cubicBezTo>
                    <a:cubicBezTo>
                      <a:pt x="504" y="331"/>
                      <a:pt x="503" y="312"/>
                      <a:pt x="502" y="293"/>
                    </a:cubicBezTo>
                    <a:close/>
                    <a:moveTo>
                      <a:pt x="231" y="115"/>
                    </a:moveTo>
                    <a:cubicBezTo>
                      <a:pt x="245" y="87"/>
                      <a:pt x="262" y="64"/>
                      <a:pt x="279" y="49"/>
                    </a:cubicBezTo>
                    <a:cubicBezTo>
                      <a:pt x="295" y="36"/>
                      <a:pt x="312" y="29"/>
                      <a:pt x="329" y="29"/>
                    </a:cubicBezTo>
                    <a:cubicBezTo>
                      <a:pt x="346" y="29"/>
                      <a:pt x="363" y="36"/>
                      <a:pt x="379" y="49"/>
                    </a:cubicBezTo>
                    <a:cubicBezTo>
                      <a:pt x="397" y="64"/>
                      <a:pt x="414" y="87"/>
                      <a:pt x="428" y="115"/>
                    </a:cubicBezTo>
                    <a:cubicBezTo>
                      <a:pt x="429" y="119"/>
                      <a:pt x="431" y="122"/>
                      <a:pt x="433" y="125"/>
                    </a:cubicBezTo>
                    <a:cubicBezTo>
                      <a:pt x="400" y="131"/>
                      <a:pt x="365" y="142"/>
                      <a:pt x="329" y="156"/>
                    </a:cubicBezTo>
                    <a:cubicBezTo>
                      <a:pt x="294" y="142"/>
                      <a:pt x="259" y="131"/>
                      <a:pt x="226" y="125"/>
                    </a:cubicBezTo>
                    <a:cubicBezTo>
                      <a:pt x="227" y="122"/>
                      <a:pt x="229" y="119"/>
                      <a:pt x="231" y="115"/>
                    </a:cubicBezTo>
                    <a:close/>
                    <a:moveTo>
                      <a:pt x="77" y="318"/>
                    </a:moveTo>
                    <a:cubicBezTo>
                      <a:pt x="59" y="292"/>
                      <a:pt x="48" y="266"/>
                      <a:pt x="44" y="243"/>
                    </a:cubicBezTo>
                    <a:cubicBezTo>
                      <a:pt x="40" y="222"/>
                      <a:pt x="42" y="204"/>
                      <a:pt x="51" y="189"/>
                    </a:cubicBezTo>
                    <a:cubicBezTo>
                      <a:pt x="66" y="162"/>
                      <a:pt x="104" y="147"/>
                      <a:pt x="158" y="147"/>
                    </a:cubicBezTo>
                    <a:cubicBezTo>
                      <a:pt x="167" y="147"/>
                      <a:pt x="176" y="147"/>
                      <a:pt x="186" y="148"/>
                    </a:cubicBezTo>
                    <a:cubicBezTo>
                      <a:pt x="175" y="180"/>
                      <a:pt x="167" y="215"/>
                      <a:pt x="161" y="253"/>
                    </a:cubicBezTo>
                    <a:cubicBezTo>
                      <a:pt x="131" y="277"/>
                      <a:pt x="105" y="302"/>
                      <a:pt x="83" y="327"/>
                    </a:cubicBezTo>
                    <a:cubicBezTo>
                      <a:pt x="81" y="324"/>
                      <a:pt x="79" y="321"/>
                      <a:pt x="77" y="318"/>
                    </a:cubicBezTo>
                    <a:close/>
                    <a:moveTo>
                      <a:pt x="158" y="553"/>
                    </a:moveTo>
                    <a:cubicBezTo>
                      <a:pt x="104" y="553"/>
                      <a:pt x="67" y="538"/>
                      <a:pt x="51" y="511"/>
                    </a:cubicBezTo>
                    <a:cubicBezTo>
                      <a:pt x="42" y="496"/>
                      <a:pt x="40" y="478"/>
                      <a:pt x="44" y="457"/>
                    </a:cubicBezTo>
                    <a:cubicBezTo>
                      <a:pt x="48" y="434"/>
                      <a:pt x="59" y="408"/>
                      <a:pt x="77" y="382"/>
                    </a:cubicBezTo>
                    <a:cubicBezTo>
                      <a:pt x="79" y="379"/>
                      <a:pt x="81" y="376"/>
                      <a:pt x="83" y="373"/>
                    </a:cubicBezTo>
                    <a:cubicBezTo>
                      <a:pt x="104" y="398"/>
                      <a:pt x="131" y="423"/>
                      <a:pt x="161" y="447"/>
                    </a:cubicBezTo>
                    <a:cubicBezTo>
                      <a:pt x="166" y="485"/>
                      <a:pt x="175" y="520"/>
                      <a:pt x="186" y="552"/>
                    </a:cubicBezTo>
                    <a:cubicBezTo>
                      <a:pt x="176" y="553"/>
                      <a:pt x="167" y="553"/>
                      <a:pt x="158" y="553"/>
                    </a:cubicBezTo>
                    <a:close/>
                    <a:moveTo>
                      <a:pt x="428" y="585"/>
                    </a:moveTo>
                    <a:cubicBezTo>
                      <a:pt x="414" y="613"/>
                      <a:pt x="397" y="636"/>
                      <a:pt x="379" y="651"/>
                    </a:cubicBezTo>
                    <a:cubicBezTo>
                      <a:pt x="363" y="665"/>
                      <a:pt x="346" y="672"/>
                      <a:pt x="329" y="672"/>
                    </a:cubicBezTo>
                    <a:cubicBezTo>
                      <a:pt x="312" y="672"/>
                      <a:pt x="296" y="665"/>
                      <a:pt x="279" y="651"/>
                    </a:cubicBezTo>
                    <a:cubicBezTo>
                      <a:pt x="262" y="636"/>
                      <a:pt x="245" y="613"/>
                      <a:pt x="231" y="585"/>
                    </a:cubicBezTo>
                    <a:cubicBezTo>
                      <a:pt x="229" y="581"/>
                      <a:pt x="227" y="578"/>
                      <a:pt x="226" y="575"/>
                    </a:cubicBezTo>
                    <a:cubicBezTo>
                      <a:pt x="259" y="569"/>
                      <a:pt x="294" y="559"/>
                      <a:pt x="329" y="544"/>
                    </a:cubicBezTo>
                    <a:cubicBezTo>
                      <a:pt x="365" y="559"/>
                      <a:pt x="400" y="569"/>
                      <a:pt x="433" y="575"/>
                    </a:cubicBezTo>
                    <a:cubicBezTo>
                      <a:pt x="431" y="578"/>
                      <a:pt x="429" y="581"/>
                      <a:pt x="428" y="585"/>
                    </a:cubicBezTo>
                    <a:close/>
                    <a:moveTo>
                      <a:pt x="582" y="382"/>
                    </a:moveTo>
                    <a:cubicBezTo>
                      <a:pt x="599" y="408"/>
                      <a:pt x="610" y="434"/>
                      <a:pt x="614" y="457"/>
                    </a:cubicBezTo>
                    <a:cubicBezTo>
                      <a:pt x="618" y="478"/>
                      <a:pt x="616" y="496"/>
                      <a:pt x="608" y="511"/>
                    </a:cubicBezTo>
                    <a:cubicBezTo>
                      <a:pt x="592" y="538"/>
                      <a:pt x="554" y="553"/>
                      <a:pt x="501" y="553"/>
                    </a:cubicBezTo>
                    <a:cubicBezTo>
                      <a:pt x="491" y="553"/>
                      <a:pt x="482" y="553"/>
                      <a:pt x="472" y="552"/>
                    </a:cubicBezTo>
                    <a:cubicBezTo>
                      <a:pt x="483" y="520"/>
                      <a:pt x="492" y="485"/>
                      <a:pt x="497" y="447"/>
                    </a:cubicBezTo>
                    <a:cubicBezTo>
                      <a:pt x="527" y="423"/>
                      <a:pt x="554" y="398"/>
                      <a:pt x="575" y="373"/>
                    </a:cubicBezTo>
                    <a:cubicBezTo>
                      <a:pt x="578" y="376"/>
                      <a:pt x="580" y="379"/>
                      <a:pt x="582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C841C056-4395-43ED-AA5A-59E67BC7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" y="2111"/>
                <a:ext cx="63" cy="63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72 h 100"/>
                  <a:gd name="T12" fmla="*/ 28 w 100"/>
                  <a:gd name="T13" fmla="*/ 50 h 100"/>
                  <a:gd name="T14" fmla="*/ 50 w 100"/>
                  <a:gd name="T15" fmla="*/ 28 h 100"/>
                  <a:gd name="T16" fmla="*/ 72 w 100"/>
                  <a:gd name="T17" fmla="*/ 50 h 100"/>
                  <a:gd name="T18" fmla="*/ 50 w 100"/>
                  <a:gd name="T19" fmla="*/ 7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72"/>
                    </a:moveTo>
                    <a:cubicBezTo>
                      <a:pt x="38" y="72"/>
                      <a:pt x="28" y="62"/>
                      <a:pt x="28" y="50"/>
                    </a:cubicBezTo>
                    <a:cubicBezTo>
                      <a:pt x="28" y="38"/>
                      <a:pt x="38" y="28"/>
                      <a:pt x="50" y="28"/>
                    </a:cubicBezTo>
                    <a:cubicBezTo>
                      <a:pt x="62" y="28"/>
                      <a:pt x="72" y="38"/>
                      <a:pt x="72" y="50"/>
                    </a:cubicBezTo>
                    <a:cubicBezTo>
                      <a:pt x="72" y="62"/>
                      <a:pt x="62" y="72"/>
                      <a:pt x="5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预期研究结果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8FED6F2E-B8A4-49B9-9689-D86A5F3D6816}"/>
              </a:ext>
            </a:extLst>
          </p:cNvPr>
          <p:cNvSpPr/>
          <p:nvPr/>
        </p:nvSpPr>
        <p:spPr>
          <a:xfrm>
            <a:off x="1365556" y="3515477"/>
            <a:ext cx="173052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图像中提取的高通量影像组学特征包含了乳腺癌的异质性</a:t>
            </a: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6A7B0D22-026C-494E-A479-70FC6AF63BD4}"/>
              </a:ext>
            </a:extLst>
          </p:cNvPr>
          <p:cNvSpPr/>
          <p:nvPr/>
        </p:nvSpPr>
        <p:spPr>
          <a:xfrm>
            <a:off x="3573455" y="3515477"/>
            <a:ext cx="1997088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图的影像组学模型是预测乳腺癌患者生物标记物状态的可行指标</a:t>
            </a: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55148554-5F5A-4463-B305-91F966962652}"/>
              </a:ext>
            </a:extLst>
          </p:cNvPr>
          <p:cNvSpPr/>
          <p:nvPr/>
        </p:nvSpPr>
        <p:spPr>
          <a:xfrm>
            <a:off x="5863117" y="3515477"/>
            <a:ext cx="2074622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DCE-MRI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参数图与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ADC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图的三维成像特征可以作为术前无创性预测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Ki-67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状态的候选生物标志物。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231791-1791-4EF9-B73F-872DB0A8F39C}"/>
              </a:ext>
            </a:extLst>
          </p:cNvPr>
          <p:cNvGrpSpPr/>
          <p:nvPr/>
        </p:nvGrpSpPr>
        <p:grpSpPr>
          <a:xfrm>
            <a:off x="6295311" y="2070901"/>
            <a:ext cx="1210235" cy="1210235"/>
            <a:chOff x="5028643" y="2033368"/>
            <a:chExt cx="1210235" cy="121023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1F953D-40B0-4418-889E-104D28282010}"/>
                </a:ext>
              </a:extLst>
            </p:cNvPr>
            <p:cNvSpPr/>
            <p:nvPr/>
          </p:nvSpPr>
          <p:spPr>
            <a:xfrm>
              <a:off x="5028643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86FD6BE6-E832-4A70-857D-44E5A01C5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1831" y="2428725"/>
              <a:ext cx="423859" cy="419521"/>
            </a:xfrm>
            <a:custGeom>
              <a:avLst/>
              <a:gdLst>
                <a:gd name="T0" fmla="*/ 747 w 804"/>
                <a:gd name="T1" fmla="*/ 427 h 799"/>
                <a:gd name="T2" fmla="*/ 460 w 804"/>
                <a:gd name="T3" fmla="*/ 427 h 799"/>
                <a:gd name="T4" fmla="*/ 418 w 804"/>
                <a:gd name="T5" fmla="*/ 470 h 799"/>
                <a:gd name="T6" fmla="*/ 418 w 804"/>
                <a:gd name="T7" fmla="*/ 756 h 799"/>
                <a:gd name="T8" fmla="*/ 460 w 804"/>
                <a:gd name="T9" fmla="*/ 799 h 799"/>
                <a:gd name="T10" fmla="*/ 747 w 804"/>
                <a:gd name="T11" fmla="*/ 799 h 799"/>
                <a:gd name="T12" fmla="*/ 789 w 804"/>
                <a:gd name="T13" fmla="*/ 756 h 799"/>
                <a:gd name="T14" fmla="*/ 789 w 804"/>
                <a:gd name="T15" fmla="*/ 470 h 799"/>
                <a:gd name="T16" fmla="*/ 747 w 804"/>
                <a:gd name="T17" fmla="*/ 427 h 799"/>
                <a:gd name="T18" fmla="*/ 747 w 804"/>
                <a:gd name="T19" fmla="*/ 756 h 799"/>
                <a:gd name="T20" fmla="*/ 460 w 804"/>
                <a:gd name="T21" fmla="*/ 756 h 799"/>
                <a:gd name="T22" fmla="*/ 460 w 804"/>
                <a:gd name="T23" fmla="*/ 470 h 799"/>
                <a:gd name="T24" fmla="*/ 747 w 804"/>
                <a:gd name="T25" fmla="*/ 470 h 799"/>
                <a:gd name="T26" fmla="*/ 747 w 804"/>
                <a:gd name="T27" fmla="*/ 756 h 799"/>
                <a:gd name="T28" fmla="*/ 329 w 804"/>
                <a:gd name="T29" fmla="*/ 427 h 799"/>
                <a:gd name="T30" fmla="*/ 42 w 804"/>
                <a:gd name="T31" fmla="*/ 427 h 799"/>
                <a:gd name="T32" fmla="*/ 0 w 804"/>
                <a:gd name="T33" fmla="*/ 470 h 799"/>
                <a:gd name="T34" fmla="*/ 0 w 804"/>
                <a:gd name="T35" fmla="*/ 756 h 799"/>
                <a:gd name="T36" fmla="*/ 42 w 804"/>
                <a:gd name="T37" fmla="*/ 799 h 799"/>
                <a:gd name="T38" fmla="*/ 329 w 804"/>
                <a:gd name="T39" fmla="*/ 799 h 799"/>
                <a:gd name="T40" fmla="*/ 371 w 804"/>
                <a:gd name="T41" fmla="*/ 756 h 799"/>
                <a:gd name="T42" fmla="*/ 371 w 804"/>
                <a:gd name="T43" fmla="*/ 470 h 799"/>
                <a:gd name="T44" fmla="*/ 329 w 804"/>
                <a:gd name="T45" fmla="*/ 427 h 799"/>
                <a:gd name="T46" fmla="*/ 329 w 804"/>
                <a:gd name="T47" fmla="*/ 756 h 799"/>
                <a:gd name="T48" fmla="*/ 42 w 804"/>
                <a:gd name="T49" fmla="*/ 756 h 799"/>
                <a:gd name="T50" fmla="*/ 42 w 804"/>
                <a:gd name="T51" fmla="*/ 470 h 799"/>
                <a:gd name="T52" fmla="*/ 329 w 804"/>
                <a:gd name="T53" fmla="*/ 470 h 799"/>
                <a:gd name="T54" fmla="*/ 329 w 804"/>
                <a:gd name="T55" fmla="*/ 756 h 799"/>
                <a:gd name="T56" fmla="*/ 789 w 804"/>
                <a:gd name="T57" fmla="*/ 178 h 799"/>
                <a:gd name="T58" fmla="*/ 634 w 804"/>
                <a:gd name="T59" fmla="*/ 14 h 799"/>
                <a:gd name="T60" fmla="*/ 583 w 804"/>
                <a:gd name="T61" fmla="*/ 14 h 799"/>
                <a:gd name="T62" fmla="*/ 418 w 804"/>
                <a:gd name="T63" fmla="*/ 164 h 799"/>
                <a:gd name="T64" fmla="*/ 418 w 804"/>
                <a:gd name="T65" fmla="*/ 216 h 799"/>
                <a:gd name="T66" fmla="*/ 573 w 804"/>
                <a:gd name="T67" fmla="*/ 380 h 799"/>
                <a:gd name="T68" fmla="*/ 625 w 804"/>
                <a:gd name="T69" fmla="*/ 380 h 799"/>
                <a:gd name="T70" fmla="*/ 789 w 804"/>
                <a:gd name="T71" fmla="*/ 225 h 799"/>
                <a:gd name="T72" fmla="*/ 789 w 804"/>
                <a:gd name="T73" fmla="*/ 178 h 799"/>
                <a:gd name="T74" fmla="*/ 601 w 804"/>
                <a:gd name="T75" fmla="*/ 348 h 799"/>
                <a:gd name="T76" fmla="*/ 451 w 804"/>
                <a:gd name="T77" fmla="*/ 193 h 799"/>
                <a:gd name="T78" fmla="*/ 606 w 804"/>
                <a:gd name="T79" fmla="*/ 47 h 799"/>
                <a:gd name="T80" fmla="*/ 757 w 804"/>
                <a:gd name="T81" fmla="*/ 207 h 799"/>
                <a:gd name="T82" fmla="*/ 601 w 804"/>
                <a:gd name="T83" fmla="*/ 348 h 799"/>
                <a:gd name="T84" fmla="*/ 329 w 804"/>
                <a:gd name="T85" fmla="*/ 9 h 799"/>
                <a:gd name="T86" fmla="*/ 42 w 804"/>
                <a:gd name="T87" fmla="*/ 9 h 799"/>
                <a:gd name="T88" fmla="*/ 0 w 804"/>
                <a:gd name="T89" fmla="*/ 56 h 799"/>
                <a:gd name="T90" fmla="*/ 0 w 804"/>
                <a:gd name="T91" fmla="*/ 343 h 799"/>
                <a:gd name="T92" fmla="*/ 42 w 804"/>
                <a:gd name="T93" fmla="*/ 385 h 799"/>
                <a:gd name="T94" fmla="*/ 329 w 804"/>
                <a:gd name="T95" fmla="*/ 385 h 799"/>
                <a:gd name="T96" fmla="*/ 371 w 804"/>
                <a:gd name="T97" fmla="*/ 343 h 799"/>
                <a:gd name="T98" fmla="*/ 371 w 804"/>
                <a:gd name="T99" fmla="*/ 56 h 799"/>
                <a:gd name="T100" fmla="*/ 329 w 804"/>
                <a:gd name="T101" fmla="*/ 9 h 799"/>
                <a:gd name="T102" fmla="*/ 329 w 804"/>
                <a:gd name="T103" fmla="*/ 338 h 799"/>
                <a:gd name="T104" fmla="*/ 42 w 804"/>
                <a:gd name="T105" fmla="*/ 338 h 799"/>
                <a:gd name="T106" fmla="*/ 42 w 804"/>
                <a:gd name="T107" fmla="*/ 56 h 799"/>
                <a:gd name="T108" fmla="*/ 329 w 804"/>
                <a:gd name="T109" fmla="*/ 56 h 799"/>
                <a:gd name="T110" fmla="*/ 329 w 804"/>
                <a:gd name="T111" fmla="*/ 33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4" h="799">
                  <a:moveTo>
                    <a:pt x="747" y="427"/>
                  </a:moveTo>
                  <a:cubicBezTo>
                    <a:pt x="460" y="427"/>
                    <a:pt x="460" y="427"/>
                    <a:pt x="460" y="427"/>
                  </a:cubicBezTo>
                  <a:cubicBezTo>
                    <a:pt x="437" y="427"/>
                    <a:pt x="418" y="446"/>
                    <a:pt x="418" y="470"/>
                  </a:cubicBezTo>
                  <a:cubicBezTo>
                    <a:pt x="418" y="756"/>
                    <a:pt x="418" y="756"/>
                    <a:pt x="418" y="756"/>
                  </a:cubicBezTo>
                  <a:cubicBezTo>
                    <a:pt x="418" y="780"/>
                    <a:pt x="437" y="799"/>
                    <a:pt x="460" y="799"/>
                  </a:cubicBezTo>
                  <a:cubicBezTo>
                    <a:pt x="747" y="799"/>
                    <a:pt x="747" y="799"/>
                    <a:pt x="747" y="799"/>
                  </a:cubicBezTo>
                  <a:cubicBezTo>
                    <a:pt x="771" y="799"/>
                    <a:pt x="789" y="780"/>
                    <a:pt x="789" y="756"/>
                  </a:cubicBezTo>
                  <a:cubicBezTo>
                    <a:pt x="789" y="470"/>
                    <a:pt x="789" y="470"/>
                    <a:pt x="789" y="470"/>
                  </a:cubicBezTo>
                  <a:cubicBezTo>
                    <a:pt x="789" y="446"/>
                    <a:pt x="771" y="427"/>
                    <a:pt x="747" y="427"/>
                  </a:cubicBezTo>
                  <a:close/>
                  <a:moveTo>
                    <a:pt x="747" y="756"/>
                  </a:moveTo>
                  <a:cubicBezTo>
                    <a:pt x="460" y="756"/>
                    <a:pt x="460" y="756"/>
                    <a:pt x="460" y="756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747" y="470"/>
                    <a:pt x="747" y="470"/>
                    <a:pt x="747" y="470"/>
                  </a:cubicBezTo>
                  <a:cubicBezTo>
                    <a:pt x="747" y="756"/>
                    <a:pt x="747" y="756"/>
                    <a:pt x="747" y="756"/>
                  </a:cubicBezTo>
                  <a:close/>
                  <a:moveTo>
                    <a:pt x="329" y="427"/>
                  </a:moveTo>
                  <a:cubicBezTo>
                    <a:pt x="42" y="427"/>
                    <a:pt x="42" y="427"/>
                    <a:pt x="42" y="427"/>
                  </a:cubicBezTo>
                  <a:cubicBezTo>
                    <a:pt x="19" y="427"/>
                    <a:pt x="0" y="446"/>
                    <a:pt x="0" y="47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0"/>
                    <a:pt x="19" y="799"/>
                    <a:pt x="42" y="799"/>
                  </a:cubicBezTo>
                  <a:cubicBezTo>
                    <a:pt x="329" y="799"/>
                    <a:pt x="329" y="799"/>
                    <a:pt x="329" y="799"/>
                  </a:cubicBezTo>
                  <a:cubicBezTo>
                    <a:pt x="352" y="799"/>
                    <a:pt x="371" y="780"/>
                    <a:pt x="371" y="756"/>
                  </a:cubicBezTo>
                  <a:cubicBezTo>
                    <a:pt x="371" y="470"/>
                    <a:pt x="371" y="470"/>
                    <a:pt x="371" y="470"/>
                  </a:cubicBezTo>
                  <a:cubicBezTo>
                    <a:pt x="371" y="446"/>
                    <a:pt x="352" y="427"/>
                    <a:pt x="329" y="427"/>
                  </a:cubicBezTo>
                  <a:close/>
                  <a:moveTo>
                    <a:pt x="329" y="756"/>
                  </a:moveTo>
                  <a:cubicBezTo>
                    <a:pt x="42" y="756"/>
                    <a:pt x="42" y="756"/>
                    <a:pt x="42" y="756"/>
                  </a:cubicBezTo>
                  <a:cubicBezTo>
                    <a:pt x="42" y="470"/>
                    <a:pt x="42" y="470"/>
                    <a:pt x="42" y="470"/>
                  </a:cubicBezTo>
                  <a:cubicBezTo>
                    <a:pt x="329" y="470"/>
                    <a:pt x="329" y="470"/>
                    <a:pt x="329" y="470"/>
                  </a:cubicBezTo>
                  <a:lnTo>
                    <a:pt x="329" y="756"/>
                  </a:lnTo>
                  <a:close/>
                  <a:moveTo>
                    <a:pt x="789" y="178"/>
                  </a:moveTo>
                  <a:cubicBezTo>
                    <a:pt x="634" y="14"/>
                    <a:pt x="634" y="14"/>
                    <a:pt x="634" y="14"/>
                  </a:cubicBezTo>
                  <a:cubicBezTo>
                    <a:pt x="620" y="0"/>
                    <a:pt x="597" y="0"/>
                    <a:pt x="583" y="14"/>
                  </a:cubicBezTo>
                  <a:cubicBezTo>
                    <a:pt x="418" y="164"/>
                    <a:pt x="418" y="164"/>
                    <a:pt x="418" y="164"/>
                  </a:cubicBezTo>
                  <a:cubicBezTo>
                    <a:pt x="404" y="178"/>
                    <a:pt x="404" y="202"/>
                    <a:pt x="418" y="216"/>
                  </a:cubicBezTo>
                  <a:cubicBezTo>
                    <a:pt x="573" y="380"/>
                    <a:pt x="573" y="380"/>
                    <a:pt x="573" y="380"/>
                  </a:cubicBezTo>
                  <a:cubicBezTo>
                    <a:pt x="587" y="395"/>
                    <a:pt x="611" y="395"/>
                    <a:pt x="625" y="380"/>
                  </a:cubicBezTo>
                  <a:cubicBezTo>
                    <a:pt x="789" y="225"/>
                    <a:pt x="789" y="225"/>
                    <a:pt x="789" y="225"/>
                  </a:cubicBezTo>
                  <a:cubicBezTo>
                    <a:pt x="804" y="211"/>
                    <a:pt x="804" y="193"/>
                    <a:pt x="789" y="178"/>
                  </a:cubicBezTo>
                  <a:close/>
                  <a:moveTo>
                    <a:pt x="601" y="348"/>
                  </a:moveTo>
                  <a:cubicBezTo>
                    <a:pt x="451" y="193"/>
                    <a:pt x="451" y="193"/>
                    <a:pt x="451" y="193"/>
                  </a:cubicBezTo>
                  <a:cubicBezTo>
                    <a:pt x="606" y="47"/>
                    <a:pt x="606" y="47"/>
                    <a:pt x="606" y="47"/>
                  </a:cubicBezTo>
                  <a:cubicBezTo>
                    <a:pt x="757" y="207"/>
                    <a:pt x="757" y="207"/>
                    <a:pt x="757" y="207"/>
                  </a:cubicBezTo>
                  <a:lnTo>
                    <a:pt x="601" y="348"/>
                  </a:lnTo>
                  <a:close/>
                  <a:moveTo>
                    <a:pt x="329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19" y="9"/>
                    <a:pt x="0" y="28"/>
                    <a:pt x="0" y="5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6"/>
                    <a:pt x="19" y="385"/>
                    <a:pt x="42" y="385"/>
                  </a:cubicBezTo>
                  <a:cubicBezTo>
                    <a:pt x="329" y="385"/>
                    <a:pt x="329" y="385"/>
                    <a:pt x="329" y="385"/>
                  </a:cubicBezTo>
                  <a:cubicBezTo>
                    <a:pt x="352" y="385"/>
                    <a:pt x="371" y="366"/>
                    <a:pt x="371" y="343"/>
                  </a:cubicBezTo>
                  <a:cubicBezTo>
                    <a:pt x="371" y="56"/>
                    <a:pt x="371" y="56"/>
                    <a:pt x="371" y="56"/>
                  </a:cubicBezTo>
                  <a:cubicBezTo>
                    <a:pt x="371" y="28"/>
                    <a:pt x="352" y="9"/>
                    <a:pt x="329" y="9"/>
                  </a:cubicBezTo>
                  <a:close/>
                  <a:moveTo>
                    <a:pt x="329" y="338"/>
                  </a:moveTo>
                  <a:cubicBezTo>
                    <a:pt x="42" y="338"/>
                    <a:pt x="42" y="338"/>
                    <a:pt x="42" y="33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29" y="56"/>
                    <a:pt x="329" y="56"/>
                    <a:pt x="329" y="56"/>
                  </a:cubicBezTo>
                  <a:lnTo>
                    <a:pt x="329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5DB16B-1935-43FD-9C05-DDEF3F9FFBC0}"/>
              </a:ext>
            </a:extLst>
          </p:cNvPr>
          <p:cNvGrpSpPr/>
          <p:nvPr/>
        </p:nvGrpSpPr>
        <p:grpSpPr>
          <a:xfrm>
            <a:off x="3960508" y="2070901"/>
            <a:ext cx="1210235" cy="1210235"/>
            <a:chOff x="2923924" y="2033368"/>
            <a:chExt cx="1210235" cy="12102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6688880-0542-4207-8A9B-98DDC0C850D9}"/>
                </a:ext>
              </a:extLst>
            </p:cNvPr>
            <p:cNvSpPr/>
            <p:nvPr/>
          </p:nvSpPr>
          <p:spPr>
            <a:xfrm>
              <a:off x="2923924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A53962F-3837-4E00-AD41-FB87A0EB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013" y="2376491"/>
              <a:ext cx="512057" cy="503151"/>
            </a:xfrm>
            <a:custGeom>
              <a:avLst/>
              <a:gdLst>
                <a:gd name="T0" fmla="*/ 697 w 713"/>
                <a:gd name="T1" fmla="*/ 10 h 700"/>
                <a:gd name="T2" fmla="*/ 655 w 713"/>
                <a:gd name="T3" fmla="*/ 16 h 700"/>
                <a:gd name="T4" fmla="*/ 15 w 713"/>
                <a:gd name="T5" fmla="*/ 381 h 700"/>
                <a:gd name="T6" fmla="*/ 11 w 713"/>
                <a:gd name="T7" fmla="*/ 383 h 700"/>
                <a:gd name="T8" fmla="*/ 1 w 713"/>
                <a:gd name="T9" fmla="*/ 411 h 700"/>
                <a:gd name="T10" fmla="*/ 28 w 713"/>
                <a:gd name="T11" fmla="*/ 442 h 700"/>
                <a:gd name="T12" fmla="*/ 209 w 713"/>
                <a:gd name="T13" fmla="*/ 505 h 700"/>
                <a:gd name="T14" fmla="*/ 221 w 713"/>
                <a:gd name="T15" fmla="*/ 470 h 700"/>
                <a:gd name="T16" fmla="*/ 41 w 713"/>
                <a:gd name="T17" fmla="*/ 408 h 700"/>
                <a:gd name="T18" fmla="*/ 610 w 713"/>
                <a:gd name="T19" fmla="*/ 84 h 700"/>
                <a:gd name="T20" fmla="*/ 282 w 713"/>
                <a:gd name="T21" fmla="*/ 486 h 700"/>
                <a:gd name="T22" fmla="*/ 282 w 713"/>
                <a:gd name="T23" fmla="*/ 700 h 700"/>
                <a:gd name="T24" fmla="*/ 327 w 713"/>
                <a:gd name="T25" fmla="*/ 700 h 700"/>
                <a:gd name="T26" fmla="*/ 327 w 713"/>
                <a:gd name="T27" fmla="*/ 503 h 700"/>
                <a:gd name="T28" fmla="*/ 669 w 713"/>
                <a:gd name="T29" fmla="*/ 84 h 700"/>
                <a:gd name="T30" fmla="*/ 581 w 713"/>
                <a:gd name="T31" fmla="*/ 588 h 700"/>
                <a:gd name="T32" fmla="*/ 581 w 713"/>
                <a:gd name="T33" fmla="*/ 590 h 700"/>
                <a:gd name="T34" fmla="*/ 577 w 713"/>
                <a:gd name="T35" fmla="*/ 599 h 700"/>
                <a:gd name="T36" fmla="*/ 569 w 713"/>
                <a:gd name="T37" fmla="*/ 600 h 700"/>
                <a:gd name="T38" fmla="*/ 372 w 713"/>
                <a:gd name="T39" fmla="*/ 533 h 700"/>
                <a:gd name="T40" fmla="*/ 361 w 713"/>
                <a:gd name="T41" fmla="*/ 567 h 700"/>
                <a:gd name="T42" fmla="*/ 559 w 713"/>
                <a:gd name="T43" fmla="*/ 635 h 700"/>
                <a:gd name="T44" fmla="*/ 561 w 713"/>
                <a:gd name="T45" fmla="*/ 636 h 700"/>
                <a:gd name="T46" fmla="*/ 572 w 713"/>
                <a:gd name="T47" fmla="*/ 637 h 700"/>
                <a:gd name="T48" fmla="*/ 599 w 713"/>
                <a:gd name="T49" fmla="*/ 627 h 700"/>
                <a:gd name="T50" fmla="*/ 616 w 713"/>
                <a:gd name="T51" fmla="*/ 594 h 700"/>
                <a:gd name="T52" fmla="*/ 711 w 713"/>
                <a:gd name="T53" fmla="*/ 46 h 700"/>
                <a:gd name="T54" fmla="*/ 712 w 713"/>
                <a:gd name="T55" fmla="*/ 43 h 700"/>
                <a:gd name="T56" fmla="*/ 697 w 713"/>
                <a:gd name="T57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3" h="700">
                  <a:moveTo>
                    <a:pt x="697" y="10"/>
                  </a:moveTo>
                  <a:cubicBezTo>
                    <a:pt x="680" y="0"/>
                    <a:pt x="661" y="12"/>
                    <a:pt x="655" y="16"/>
                  </a:cubicBezTo>
                  <a:cubicBezTo>
                    <a:pt x="15" y="381"/>
                    <a:pt x="15" y="381"/>
                    <a:pt x="15" y="381"/>
                  </a:cubicBezTo>
                  <a:cubicBezTo>
                    <a:pt x="11" y="383"/>
                    <a:pt x="11" y="383"/>
                    <a:pt x="11" y="383"/>
                  </a:cubicBezTo>
                  <a:cubicBezTo>
                    <a:pt x="0" y="394"/>
                    <a:pt x="0" y="406"/>
                    <a:pt x="1" y="411"/>
                  </a:cubicBezTo>
                  <a:cubicBezTo>
                    <a:pt x="3" y="429"/>
                    <a:pt x="21" y="439"/>
                    <a:pt x="28" y="442"/>
                  </a:cubicBezTo>
                  <a:cubicBezTo>
                    <a:pt x="209" y="505"/>
                    <a:pt x="209" y="505"/>
                    <a:pt x="209" y="505"/>
                  </a:cubicBezTo>
                  <a:cubicBezTo>
                    <a:pt x="221" y="470"/>
                    <a:pt x="221" y="470"/>
                    <a:pt x="221" y="470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610" y="84"/>
                    <a:pt x="610" y="84"/>
                    <a:pt x="610" y="84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82" y="700"/>
                    <a:pt x="282" y="700"/>
                    <a:pt x="282" y="700"/>
                  </a:cubicBezTo>
                  <a:cubicBezTo>
                    <a:pt x="327" y="700"/>
                    <a:pt x="327" y="700"/>
                    <a:pt x="327" y="700"/>
                  </a:cubicBezTo>
                  <a:cubicBezTo>
                    <a:pt x="327" y="503"/>
                    <a:pt x="327" y="503"/>
                    <a:pt x="327" y="503"/>
                  </a:cubicBezTo>
                  <a:cubicBezTo>
                    <a:pt x="669" y="84"/>
                    <a:pt x="669" y="84"/>
                    <a:pt x="669" y="84"/>
                  </a:cubicBezTo>
                  <a:cubicBezTo>
                    <a:pt x="581" y="588"/>
                    <a:pt x="581" y="588"/>
                    <a:pt x="581" y="588"/>
                  </a:cubicBezTo>
                  <a:cubicBezTo>
                    <a:pt x="581" y="590"/>
                    <a:pt x="581" y="590"/>
                    <a:pt x="581" y="590"/>
                  </a:cubicBezTo>
                  <a:cubicBezTo>
                    <a:pt x="581" y="592"/>
                    <a:pt x="580" y="597"/>
                    <a:pt x="577" y="599"/>
                  </a:cubicBezTo>
                  <a:cubicBezTo>
                    <a:pt x="575" y="600"/>
                    <a:pt x="571" y="600"/>
                    <a:pt x="569" y="600"/>
                  </a:cubicBezTo>
                  <a:cubicBezTo>
                    <a:pt x="372" y="533"/>
                    <a:pt x="372" y="533"/>
                    <a:pt x="372" y="533"/>
                  </a:cubicBezTo>
                  <a:cubicBezTo>
                    <a:pt x="361" y="567"/>
                    <a:pt x="361" y="567"/>
                    <a:pt x="361" y="567"/>
                  </a:cubicBezTo>
                  <a:cubicBezTo>
                    <a:pt x="559" y="635"/>
                    <a:pt x="559" y="635"/>
                    <a:pt x="559" y="635"/>
                  </a:cubicBezTo>
                  <a:cubicBezTo>
                    <a:pt x="561" y="636"/>
                    <a:pt x="561" y="636"/>
                    <a:pt x="561" y="636"/>
                  </a:cubicBezTo>
                  <a:cubicBezTo>
                    <a:pt x="565" y="636"/>
                    <a:pt x="569" y="637"/>
                    <a:pt x="572" y="637"/>
                  </a:cubicBezTo>
                  <a:cubicBezTo>
                    <a:pt x="585" y="637"/>
                    <a:pt x="594" y="632"/>
                    <a:pt x="599" y="627"/>
                  </a:cubicBezTo>
                  <a:cubicBezTo>
                    <a:pt x="613" y="616"/>
                    <a:pt x="616" y="599"/>
                    <a:pt x="616" y="594"/>
                  </a:cubicBezTo>
                  <a:cubicBezTo>
                    <a:pt x="711" y="46"/>
                    <a:pt x="711" y="46"/>
                    <a:pt x="711" y="46"/>
                  </a:cubicBezTo>
                  <a:cubicBezTo>
                    <a:pt x="712" y="43"/>
                    <a:pt x="712" y="43"/>
                    <a:pt x="712" y="43"/>
                  </a:cubicBezTo>
                  <a:cubicBezTo>
                    <a:pt x="713" y="23"/>
                    <a:pt x="704" y="14"/>
                    <a:pt x="69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A78CE1-F0B4-48EB-8D9A-3C5876ECDFB4}"/>
              </a:ext>
            </a:extLst>
          </p:cNvPr>
          <p:cNvGrpSpPr/>
          <p:nvPr/>
        </p:nvGrpSpPr>
        <p:grpSpPr>
          <a:xfrm>
            <a:off x="1625705" y="2070901"/>
            <a:ext cx="1210235" cy="1210235"/>
            <a:chOff x="819205" y="2033368"/>
            <a:chExt cx="1210235" cy="121023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CF9059-DFCD-4124-B96A-B8AAC763B297}"/>
                </a:ext>
              </a:extLst>
            </p:cNvPr>
            <p:cNvSpPr/>
            <p:nvPr/>
          </p:nvSpPr>
          <p:spPr>
            <a:xfrm>
              <a:off x="819205" y="2033368"/>
              <a:ext cx="1210235" cy="1210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683318D5-7CEE-44D5-AE4C-A717B45683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68167" y="2406094"/>
              <a:ext cx="512310" cy="547211"/>
              <a:chOff x="1446" y="1923"/>
              <a:chExt cx="411" cy="43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6DD9C2A9-DE1C-46A8-B62A-77F27535A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" y="1923"/>
                <a:ext cx="411" cy="439"/>
              </a:xfrm>
              <a:custGeom>
                <a:avLst/>
                <a:gdLst>
                  <a:gd name="T0" fmla="*/ 501 w 658"/>
                  <a:gd name="T1" fmla="*/ 119 h 700"/>
                  <a:gd name="T2" fmla="*/ 329 w 658"/>
                  <a:gd name="T3" fmla="*/ 0 h 700"/>
                  <a:gd name="T4" fmla="*/ 158 w 658"/>
                  <a:gd name="T5" fmla="*/ 119 h 700"/>
                  <a:gd name="T6" fmla="*/ 65 w 658"/>
                  <a:gd name="T7" fmla="*/ 350 h 700"/>
                  <a:gd name="T8" fmla="*/ 158 w 658"/>
                  <a:gd name="T9" fmla="*/ 582 h 700"/>
                  <a:gd name="T10" fmla="*/ 329 w 658"/>
                  <a:gd name="T11" fmla="*/ 700 h 700"/>
                  <a:gd name="T12" fmla="*/ 501 w 658"/>
                  <a:gd name="T13" fmla="*/ 582 h 700"/>
                  <a:gd name="T14" fmla="*/ 593 w 658"/>
                  <a:gd name="T15" fmla="*/ 350 h 700"/>
                  <a:gd name="T16" fmla="*/ 501 w 658"/>
                  <a:gd name="T17" fmla="*/ 147 h 700"/>
                  <a:gd name="T18" fmla="*/ 615 w 658"/>
                  <a:gd name="T19" fmla="*/ 243 h 700"/>
                  <a:gd name="T20" fmla="*/ 575 w 658"/>
                  <a:gd name="T21" fmla="*/ 327 h 700"/>
                  <a:gd name="T22" fmla="*/ 472 w 658"/>
                  <a:gd name="T23" fmla="*/ 148 h 700"/>
                  <a:gd name="T24" fmla="*/ 443 w 658"/>
                  <a:gd name="T25" fmla="*/ 548 h 700"/>
                  <a:gd name="T26" fmla="*/ 417 w 658"/>
                  <a:gd name="T27" fmla="*/ 502 h 700"/>
                  <a:gd name="T28" fmla="*/ 463 w 658"/>
                  <a:gd name="T29" fmla="*/ 480 h 700"/>
                  <a:gd name="T30" fmla="*/ 403 w 658"/>
                  <a:gd name="T31" fmla="*/ 477 h 700"/>
                  <a:gd name="T32" fmla="*/ 256 w 658"/>
                  <a:gd name="T33" fmla="*/ 477 h 700"/>
                  <a:gd name="T34" fmla="*/ 182 w 658"/>
                  <a:gd name="T35" fmla="*/ 350 h 700"/>
                  <a:gd name="T36" fmla="*/ 256 w 658"/>
                  <a:gd name="T37" fmla="*/ 223 h 700"/>
                  <a:gd name="T38" fmla="*/ 403 w 658"/>
                  <a:gd name="T39" fmla="*/ 223 h 700"/>
                  <a:gd name="T40" fmla="*/ 476 w 658"/>
                  <a:gd name="T41" fmla="*/ 350 h 700"/>
                  <a:gd name="T42" fmla="*/ 403 w 658"/>
                  <a:gd name="T43" fmla="*/ 477 h 700"/>
                  <a:gd name="T44" fmla="*/ 194 w 658"/>
                  <a:gd name="T45" fmla="*/ 471 h 700"/>
                  <a:gd name="T46" fmla="*/ 292 w 658"/>
                  <a:gd name="T47" fmla="*/ 528 h 700"/>
                  <a:gd name="T48" fmla="*/ 195 w 658"/>
                  <a:gd name="T49" fmla="*/ 480 h 700"/>
                  <a:gd name="T50" fmla="*/ 149 w 658"/>
                  <a:gd name="T51" fmla="*/ 401 h 700"/>
                  <a:gd name="T52" fmla="*/ 149 w 658"/>
                  <a:gd name="T53" fmla="*/ 299 h 700"/>
                  <a:gd name="T54" fmla="*/ 154 w 658"/>
                  <a:gd name="T55" fmla="*/ 350 h 700"/>
                  <a:gd name="T56" fmla="*/ 215 w 658"/>
                  <a:gd name="T57" fmla="*/ 152 h 700"/>
                  <a:gd name="T58" fmla="*/ 242 w 658"/>
                  <a:gd name="T59" fmla="*/ 198 h 700"/>
                  <a:gd name="T60" fmla="*/ 195 w 658"/>
                  <a:gd name="T61" fmla="*/ 220 h 700"/>
                  <a:gd name="T62" fmla="*/ 463 w 658"/>
                  <a:gd name="T63" fmla="*/ 220 h 700"/>
                  <a:gd name="T64" fmla="*/ 417 w 658"/>
                  <a:gd name="T65" fmla="*/ 199 h 700"/>
                  <a:gd name="T66" fmla="*/ 444 w 658"/>
                  <a:gd name="T67" fmla="*/ 152 h 700"/>
                  <a:gd name="T68" fmla="*/ 502 w 658"/>
                  <a:gd name="T69" fmla="*/ 293 h 700"/>
                  <a:gd name="T70" fmla="*/ 558 w 658"/>
                  <a:gd name="T71" fmla="*/ 350 h 700"/>
                  <a:gd name="T72" fmla="*/ 502 w 658"/>
                  <a:gd name="T73" fmla="*/ 407 h 700"/>
                  <a:gd name="T74" fmla="*/ 502 w 658"/>
                  <a:gd name="T75" fmla="*/ 293 h 700"/>
                  <a:gd name="T76" fmla="*/ 279 w 658"/>
                  <a:gd name="T77" fmla="*/ 49 h 700"/>
                  <a:gd name="T78" fmla="*/ 379 w 658"/>
                  <a:gd name="T79" fmla="*/ 49 h 700"/>
                  <a:gd name="T80" fmla="*/ 433 w 658"/>
                  <a:gd name="T81" fmla="*/ 125 h 700"/>
                  <a:gd name="T82" fmla="*/ 226 w 658"/>
                  <a:gd name="T83" fmla="*/ 125 h 700"/>
                  <a:gd name="T84" fmla="*/ 77 w 658"/>
                  <a:gd name="T85" fmla="*/ 318 h 700"/>
                  <a:gd name="T86" fmla="*/ 51 w 658"/>
                  <a:gd name="T87" fmla="*/ 189 h 700"/>
                  <a:gd name="T88" fmla="*/ 186 w 658"/>
                  <a:gd name="T89" fmla="*/ 148 h 700"/>
                  <a:gd name="T90" fmla="*/ 83 w 658"/>
                  <a:gd name="T91" fmla="*/ 327 h 700"/>
                  <a:gd name="T92" fmla="*/ 158 w 658"/>
                  <a:gd name="T93" fmla="*/ 553 h 700"/>
                  <a:gd name="T94" fmla="*/ 44 w 658"/>
                  <a:gd name="T95" fmla="*/ 457 h 700"/>
                  <a:gd name="T96" fmla="*/ 83 w 658"/>
                  <a:gd name="T97" fmla="*/ 373 h 700"/>
                  <a:gd name="T98" fmla="*/ 186 w 658"/>
                  <a:gd name="T99" fmla="*/ 552 h 700"/>
                  <a:gd name="T100" fmla="*/ 428 w 658"/>
                  <a:gd name="T101" fmla="*/ 585 h 700"/>
                  <a:gd name="T102" fmla="*/ 329 w 658"/>
                  <a:gd name="T103" fmla="*/ 672 h 700"/>
                  <a:gd name="T104" fmla="*/ 231 w 658"/>
                  <a:gd name="T105" fmla="*/ 585 h 700"/>
                  <a:gd name="T106" fmla="*/ 329 w 658"/>
                  <a:gd name="T107" fmla="*/ 544 h 700"/>
                  <a:gd name="T108" fmla="*/ 428 w 658"/>
                  <a:gd name="T109" fmla="*/ 585 h 700"/>
                  <a:gd name="T110" fmla="*/ 614 w 658"/>
                  <a:gd name="T111" fmla="*/ 457 h 700"/>
                  <a:gd name="T112" fmla="*/ 501 w 658"/>
                  <a:gd name="T113" fmla="*/ 553 h 700"/>
                  <a:gd name="T114" fmla="*/ 497 w 658"/>
                  <a:gd name="T115" fmla="*/ 447 h 700"/>
                  <a:gd name="T116" fmla="*/ 582 w 658"/>
                  <a:gd name="T117" fmla="*/ 38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8" h="700">
                    <a:moveTo>
                      <a:pt x="632" y="175"/>
                    </a:moveTo>
                    <a:cubicBezTo>
                      <a:pt x="610" y="137"/>
                      <a:pt x="562" y="119"/>
                      <a:pt x="501" y="119"/>
                    </a:cubicBezTo>
                    <a:cubicBezTo>
                      <a:pt x="488" y="119"/>
                      <a:pt x="475" y="119"/>
                      <a:pt x="461" y="121"/>
                    </a:cubicBezTo>
                    <a:cubicBezTo>
                      <a:pt x="429" y="47"/>
                      <a:pt x="382" y="0"/>
                      <a:pt x="329" y="0"/>
                    </a:cubicBezTo>
                    <a:cubicBezTo>
                      <a:pt x="276" y="0"/>
                      <a:pt x="229" y="47"/>
                      <a:pt x="197" y="121"/>
                    </a:cubicBezTo>
                    <a:cubicBezTo>
                      <a:pt x="183" y="120"/>
                      <a:pt x="170" y="119"/>
                      <a:pt x="158" y="119"/>
                    </a:cubicBezTo>
                    <a:cubicBezTo>
                      <a:pt x="96" y="119"/>
                      <a:pt x="48" y="137"/>
                      <a:pt x="26" y="175"/>
                    </a:cubicBezTo>
                    <a:cubicBezTo>
                      <a:pt x="0" y="221"/>
                      <a:pt x="17" y="285"/>
                      <a:pt x="65" y="350"/>
                    </a:cubicBezTo>
                    <a:cubicBezTo>
                      <a:pt x="17" y="415"/>
                      <a:pt x="0" y="479"/>
                      <a:pt x="26" y="525"/>
                    </a:cubicBezTo>
                    <a:cubicBezTo>
                      <a:pt x="48" y="563"/>
                      <a:pt x="96" y="582"/>
                      <a:pt x="158" y="582"/>
                    </a:cubicBezTo>
                    <a:cubicBezTo>
                      <a:pt x="170" y="582"/>
                      <a:pt x="183" y="581"/>
                      <a:pt x="197" y="579"/>
                    </a:cubicBezTo>
                    <a:cubicBezTo>
                      <a:pt x="229" y="653"/>
                      <a:pt x="276" y="700"/>
                      <a:pt x="329" y="700"/>
                    </a:cubicBezTo>
                    <a:cubicBezTo>
                      <a:pt x="382" y="700"/>
                      <a:pt x="429" y="653"/>
                      <a:pt x="461" y="579"/>
                    </a:cubicBezTo>
                    <a:cubicBezTo>
                      <a:pt x="475" y="581"/>
                      <a:pt x="488" y="582"/>
                      <a:pt x="501" y="582"/>
                    </a:cubicBezTo>
                    <a:cubicBezTo>
                      <a:pt x="562" y="582"/>
                      <a:pt x="610" y="563"/>
                      <a:pt x="632" y="525"/>
                    </a:cubicBezTo>
                    <a:cubicBezTo>
                      <a:pt x="658" y="479"/>
                      <a:pt x="641" y="415"/>
                      <a:pt x="593" y="350"/>
                    </a:cubicBezTo>
                    <a:cubicBezTo>
                      <a:pt x="642" y="285"/>
                      <a:pt x="658" y="221"/>
                      <a:pt x="632" y="175"/>
                    </a:cubicBezTo>
                    <a:close/>
                    <a:moveTo>
                      <a:pt x="501" y="147"/>
                    </a:moveTo>
                    <a:cubicBezTo>
                      <a:pt x="554" y="147"/>
                      <a:pt x="592" y="162"/>
                      <a:pt x="608" y="189"/>
                    </a:cubicBezTo>
                    <a:cubicBezTo>
                      <a:pt x="616" y="204"/>
                      <a:pt x="618" y="222"/>
                      <a:pt x="615" y="243"/>
                    </a:cubicBezTo>
                    <a:cubicBezTo>
                      <a:pt x="610" y="266"/>
                      <a:pt x="599" y="292"/>
                      <a:pt x="582" y="318"/>
                    </a:cubicBezTo>
                    <a:cubicBezTo>
                      <a:pt x="580" y="321"/>
                      <a:pt x="578" y="324"/>
                      <a:pt x="575" y="327"/>
                    </a:cubicBezTo>
                    <a:cubicBezTo>
                      <a:pt x="554" y="302"/>
                      <a:pt x="527" y="277"/>
                      <a:pt x="497" y="253"/>
                    </a:cubicBezTo>
                    <a:cubicBezTo>
                      <a:pt x="492" y="215"/>
                      <a:pt x="483" y="180"/>
                      <a:pt x="472" y="148"/>
                    </a:cubicBezTo>
                    <a:cubicBezTo>
                      <a:pt x="482" y="147"/>
                      <a:pt x="491" y="147"/>
                      <a:pt x="501" y="147"/>
                    </a:cubicBezTo>
                    <a:close/>
                    <a:moveTo>
                      <a:pt x="443" y="548"/>
                    </a:moveTo>
                    <a:cubicBezTo>
                      <a:pt x="419" y="544"/>
                      <a:pt x="393" y="537"/>
                      <a:pt x="366" y="528"/>
                    </a:cubicBezTo>
                    <a:cubicBezTo>
                      <a:pt x="383" y="520"/>
                      <a:pt x="400" y="511"/>
                      <a:pt x="417" y="502"/>
                    </a:cubicBezTo>
                    <a:cubicBezTo>
                      <a:pt x="433" y="492"/>
                      <a:pt x="449" y="482"/>
                      <a:pt x="465" y="471"/>
                    </a:cubicBezTo>
                    <a:cubicBezTo>
                      <a:pt x="464" y="474"/>
                      <a:pt x="463" y="477"/>
                      <a:pt x="463" y="480"/>
                    </a:cubicBezTo>
                    <a:cubicBezTo>
                      <a:pt x="458" y="505"/>
                      <a:pt x="451" y="527"/>
                      <a:pt x="443" y="548"/>
                    </a:cubicBezTo>
                    <a:close/>
                    <a:moveTo>
                      <a:pt x="403" y="477"/>
                    </a:moveTo>
                    <a:cubicBezTo>
                      <a:pt x="378" y="491"/>
                      <a:pt x="354" y="503"/>
                      <a:pt x="329" y="514"/>
                    </a:cubicBezTo>
                    <a:cubicBezTo>
                      <a:pt x="305" y="503"/>
                      <a:pt x="280" y="491"/>
                      <a:pt x="256" y="477"/>
                    </a:cubicBezTo>
                    <a:cubicBezTo>
                      <a:pt x="232" y="463"/>
                      <a:pt x="209" y="448"/>
                      <a:pt x="187" y="432"/>
                    </a:cubicBezTo>
                    <a:cubicBezTo>
                      <a:pt x="184" y="405"/>
                      <a:pt x="182" y="378"/>
                      <a:pt x="182" y="350"/>
                    </a:cubicBezTo>
                    <a:cubicBezTo>
                      <a:pt x="182" y="322"/>
                      <a:pt x="184" y="295"/>
                      <a:pt x="187" y="268"/>
                    </a:cubicBezTo>
                    <a:cubicBezTo>
                      <a:pt x="209" y="252"/>
                      <a:pt x="232" y="237"/>
                      <a:pt x="256" y="223"/>
                    </a:cubicBezTo>
                    <a:cubicBezTo>
                      <a:pt x="280" y="209"/>
                      <a:pt x="305" y="197"/>
                      <a:pt x="329" y="186"/>
                    </a:cubicBezTo>
                    <a:cubicBezTo>
                      <a:pt x="354" y="197"/>
                      <a:pt x="378" y="209"/>
                      <a:pt x="403" y="223"/>
                    </a:cubicBezTo>
                    <a:cubicBezTo>
                      <a:pt x="427" y="237"/>
                      <a:pt x="450" y="252"/>
                      <a:pt x="471" y="268"/>
                    </a:cubicBezTo>
                    <a:cubicBezTo>
                      <a:pt x="474" y="295"/>
                      <a:pt x="476" y="322"/>
                      <a:pt x="476" y="350"/>
                    </a:cubicBezTo>
                    <a:cubicBezTo>
                      <a:pt x="476" y="378"/>
                      <a:pt x="474" y="405"/>
                      <a:pt x="471" y="432"/>
                    </a:cubicBezTo>
                    <a:cubicBezTo>
                      <a:pt x="450" y="448"/>
                      <a:pt x="427" y="463"/>
                      <a:pt x="403" y="477"/>
                    </a:cubicBezTo>
                    <a:close/>
                    <a:moveTo>
                      <a:pt x="195" y="480"/>
                    </a:moveTo>
                    <a:cubicBezTo>
                      <a:pt x="194" y="471"/>
                      <a:pt x="194" y="471"/>
                      <a:pt x="194" y="471"/>
                    </a:cubicBezTo>
                    <a:cubicBezTo>
                      <a:pt x="209" y="482"/>
                      <a:pt x="225" y="492"/>
                      <a:pt x="242" y="502"/>
                    </a:cubicBezTo>
                    <a:cubicBezTo>
                      <a:pt x="258" y="511"/>
                      <a:pt x="275" y="520"/>
                      <a:pt x="292" y="528"/>
                    </a:cubicBezTo>
                    <a:cubicBezTo>
                      <a:pt x="266" y="537"/>
                      <a:pt x="240" y="544"/>
                      <a:pt x="215" y="548"/>
                    </a:cubicBezTo>
                    <a:cubicBezTo>
                      <a:pt x="207" y="527"/>
                      <a:pt x="201" y="505"/>
                      <a:pt x="195" y="480"/>
                    </a:cubicBezTo>
                    <a:close/>
                    <a:moveTo>
                      <a:pt x="156" y="407"/>
                    </a:moveTo>
                    <a:cubicBezTo>
                      <a:pt x="154" y="405"/>
                      <a:pt x="152" y="403"/>
                      <a:pt x="149" y="401"/>
                    </a:cubicBezTo>
                    <a:cubicBezTo>
                      <a:pt x="131" y="384"/>
                      <a:pt x="115" y="367"/>
                      <a:pt x="100" y="350"/>
                    </a:cubicBezTo>
                    <a:cubicBezTo>
                      <a:pt x="115" y="333"/>
                      <a:pt x="131" y="316"/>
                      <a:pt x="149" y="299"/>
                    </a:cubicBezTo>
                    <a:cubicBezTo>
                      <a:pt x="152" y="297"/>
                      <a:pt x="154" y="295"/>
                      <a:pt x="156" y="293"/>
                    </a:cubicBezTo>
                    <a:cubicBezTo>
                      <a:pt x="155" y="312"/>
                      <a:pt x="154" y="331"/>
                      <a:pt x="154" y="350"/>
                    </a:cubicBezTo>
                    <a:cubicBezTo>
                      <a:pt x="154" y="369"/>
                      <a:pt x="155" y="388"/>
                      <a:pt x="156" y="407"/>
                    </a:cubicBezTo>
                    <a:close/>
                    <a:moveTo>
                      <a:pt x="215" y="152"/>
                    </a:moveTo>
                    <a:cubicBezTo>
                      <a:pt x="240" y="156"/>
                      <a:pt x="266" y="163"/>
                      <a:pt x="292" y="172"/>
                    </a:cubicBezTo>
                    <a:cubicBezTo>
                      <a:pt x="275" y="180"/>
                      <a:pt x="258" y="189"/>
                      <a:pt x="242" y="198"/>
                    </a:cubicBezTo>
                    <a:cubicBezTo>
                      <a:pt x="225" y="208"/>
                      <a:pt x="209" y="218"/>
                      <a:pt x="194" y="229"/>
                    </a:cubicBezTo>
                    <a:cubicBezTo>
                      <a:pt x="194" y="226"/>
                      <a:pt x="195" y="223"/>
                      <a:pt x="195" y="220"/>
                    </a:cubicBezTo>
                    <a:cubicBezTo>
                      <a:pt x="201" y="195"/>
                      <a:pt x="207" y="173"/>
                      <a:pt x="215" y="152"/>
                    </a:cubicBezTo>
                    <a:close/>
                    <a:moveTo>
                      <a:pt x="463" y="220"/>
                    </a:moveTo>
                    <a:cubicBezTo>
                      <a:pt x="465" y="229"/>
                      <a:pt x="465" y="229"/>
                      <a:pt x="465" y="229"/>
                    </a:cubicBezTo>
                    <a:cubicBezTo>
                      <a:pt x="449" y="218"/>
                      <a:pt x="433" y="208"/>
                      <a:pt x="417" y="199"/>
                    </a:cubicBezTo>
                    <a:cubicBezTo>
                      <a:pt x="400" y="189"/>
                      <a:pt x="383" y="180"/>
                      <a:pt x="366" y="172"/>
                    </a:cubicBezTo>
                    <a:cubicBezTo>
                      <a:pt x="393" y="163"/>
                      <a:pt x="419" y="156"/>
                      <a:pt x="444" y="152"/>
                    </a:cubicBezTo>
                    <a:cubicBezTo>
                      <a:pt x="451" y="173"/>
                      <a:pt x="458" y="195"/>
                      <a:pt x="463" y="220"/>
                    </a:cubicBezTo>
                    <a:close/>
                    <a:moveTo>
                      <a:pt x="502" y="293"/>
                    </a:moveTo>
                    <a:cubicBezTo>
                      <a:pt x="504" y="295"/>
                      <a:pt x="507" y="297"/>
                      <a:pt x="509" y="299"/>
                    </a:cubicBezTo>
                    <a:cubicBezTo>
                      <a:pt x="527" y="316"/>
                      <a:pt x="544" y="333"/>
                      <a:pt x="558" y="350"/>
                    </a:cubicBezTo>
                    <a:cubicBezTo>
                      <a:pt x="544" y="367"/>
                      <a:pt x="527" y="384"/>
                      <a:pt x="509" y="401"/>
                    </a:cubicBezTo>
                    <a:cubicBezTo>
                      <a:pt x="507" y="403"/>
                      <a:pt x="504" y="405"/>
                      <a:pt x="502" y="407"/>
                    </a:cubicBezTo>
                    <a:cubicBezTo>
                      <a:pt x="503" y="388"/>
                      <a:pt x="504" y="369"/>
                      <a:pt x="504" y="350"/>
                    </a:cubicBezTo>
                    <a:cubicBezTo>
                      <a:pt x="504" y="331"/>
                      <a:pt x="503" y="312"/>
                      <a:pt x="502" y="293"/>
                    </a:cubicBezTo>
                    <a:close/>
                    <a:moveTo>
                      <a:pt x="231" y="115"/>
                    </a:moveTo>
                    <a:cubicBezTo>
                      <a:pt x="245" y="87"/>
                      <a:pt x="262" y="64"/>
                      <a:pt x="279" y="49"/>
                    </a:cubicBezTo>
                    <a:cubicBezTo>
                      <a:pt x="295" y="36"/>
                      <a:pt x="312" y="29"/>
                      <a:pt x="329" y="29"/>
                    </a:cubicBezTo>
                    <a:cubicBezTo>
                      <a:pt x="346" y="29"/>
                      <a:pt x="363" y="36"/>
                      <a:pt x="379" y="49"/>
                    </a:cubicBezTo>
                    <a:cubicBezTo>
                      <a:pt x="397" y="64"/>
                      <a:pt x="414" y="87"/>
                      <a:pt x="428" y="115"/>
                    </a:cubicBezTo>
                    <a:cubicBezTo>
                      <a:pt x="429" y="119"/>
                      <a:pt x="431" y="122"/>
                      <a:pt x="433" y="125"/>
                    </a:cubicBezTo>
                    <a:cubicBezTo>
                      <a:pt x="400" y="131"/>
                      <a:pt x="365" y="142"/>
                      <a:pt x="329" y="156"/>
                    </a:cubicBezTo>
                    <a:cubicBezTo>
                      <a:pt x="294" y="142"/>
                      <a:pt x="259" y="131"/>
                      <a:pt x="226" y="125"/>
                    </a:cubicBezTo>
                    <a:cubicBezTo>
                      <a:pt x="227" y="122"/>
                      <a:pt x="229" y="119"/>
                      <a:pt x="231" y="115"/>
                    </a:cubicBezTo>
                    <a:close/>
                    <a:moveTo>
                      <a:pt x="77" y="318"/>
                    </a:moveTo>
                    <a:cubicBezTo>
                      <a:pt x="59" y="292"/>
                      <a:pt x="48" y="266"/>
                      <a:pt x="44" y="243"/>
                    </a:cubicBezTo>
                    <a:cubicBezTo>
                      <a:pt x="40" y="222"/>
                      <a:pt x="42" y="204"/>
                      <a:pt x="51" y="189"/>
                    </a:cubicBezTo>
                    <a:cubicBezTo>
                      <a:pt x="66" y="162"/>
                      <a:pt x="104" y="147"/>
                      <a:pt x="158" y="147"/>
                    </a:cubicBezTo>
                    <a:cubicBezTo>
                      <a:pt x="167" y="147"/>
                      <a:pt x="176" y="147"/>
                      <a:pt x="186" y="148"/>
                    </a:cubicBezTo>
                    <a:cubicBezTo>
                      <a:pt x="175" y="180"/>
                      <a:pt x="167" y="215"/>
                      <a:pt x="161" y="253"/>
                    </a:cubicBezTo>
                    <a:cubicBezTo>
                      <a:pt x="131" y="277"/>
                      <a:pt x="105" y="302"/>
                      <a:pt x="83" y="327"/>
                    </a:cubicBezTo>
                    <a:cubicBezTo>
                      <a:pt x="81" y="324"/>
                      <a:pt x="79" y="321"/>
                      <a:pt x="77" y="318"/>
                    </a:cubicBezTo>
                    <a:close/>
                    <a:moveTo>
                      <a:pt x="158" y="553"/>
                    </a:moveTo>
                    <a:cubicBezTo>
                      <a:pt x="104" y="553"/>
                      <a:pt x="67" y="538"/>
                      <a:pt x="51" y="511"/>
                    </a:cubicBezTo>
                    <a:cubicBezTo>
                      <a:pt x="42" y="496"/>
                      <a:pt x="40" y="478"/>
                      <a:pt x="44" y="457"/>
                    </a:cubicBezTo>
                    <a:cubicBezTo>
                      <a:pt x="48" y="434"/>
                      <a:pt x="59" y="408"/>
                      <a:pt x="77" y="382"/>
                    </a:cubicBezTo>
                    <a:cubicBezTo>
                      <a:pt x="79" y="379"/>
                      <a:pt x="81" y="376"/>
                      <a:pt x="83" y="373"/>
                    </a:cubicBezTo>
                    <a:cubicBezTo>
                      <a:pt x="104" y="398"/>
                      <a:pt x="131" y="423"/>
                      <a:pt x="161" y="447"/>
                    </a:cubicBezTo>
                    <a:cubicBezTo>
                      <a:pt x="166" y="485"/>
                      <a:pt x="175" y="520"/>
                      <a:pt x="186" y="552"/>
                    </a:cubicBezTo>
                    <a:cubicBezTo>
                      <a:pt x="176" y="553"/>
                      <a:pt x="167" y="553"/>
                      <a:pt x="158" y="553"/>
                    </a:cubicBezTo>
                    <a:close/>
                    <a:moveTo>
                      <a:pt x="428" y="585"/>
                    </a:moveTo>
                    <a:cubicBezTo>
                      <a:pt x="414" y="613"/>
                      <a:pt x="397" y="636"/>
                      <a:pt x="379" y="651"/>
                    </a:cubicBezTo>
                    <a:cubicBezTo>
                      <a:pt x="363" y="665"/>
                      <a:pt x="346" y="672"/>
                      <a:pt x="329" y="672"/>
                    </a:cubicBezTo>
                    <a:cubicBezTo>
                      <a:pt x="312" y="672"/>
                      <a:pt x="296" y="665"/>
                      <a:pt x="279" y="651"/>
                    </a:cubicBezTo>
                    <a:cubicBezTo>
                      <a:pt x="262" y="636"/>
                      <a:pt x="245" y="613"/>
                      <a:pt x="231" y="585"/>
                    </a:cubicBezTo>
                    <a:cubicBezTo>
                      <a:pt x="229" y="581"/>
                      <a:pt x="227" y="578"/>
                      <a:pt x="226" y="575"/>
                    </a:cubicBezTo>
                    <a:cubicBezTo>
                      <a:pt x="259" y="569"/>
                      <a:pt x="294" y="559"/>
                      <a:pt x="329" y="544"/>
                    </a:cubicBezTo>
                    <a:cubicBezTo>
                      <a:pt x="365" y="559"/>
                      <a:pt x="400" y="569"/>
                      <a:pt x="433" y="575"/>
                    </a:cubicBezTo>
                    <a:cubicBezTo>
                      <a:pt x="431" y="578"/>
                      <a:pt x="429" y="581"/>
                      <a:pt x="428" y="585"/>
                    </a:cubicBezTo>
                    <a:close/>
                    <a:moveTo>
                      <a:pt x="582" y="382"/>
                    </a:moveTo>
                    <a:cubicBezTo>
                      <a:pt x="599" y="408"/>
                      <a:pt x="610" y="434"/>
                      <a:pt x="614" y="457"/>
                    </a:cubicBezTo>
                    <a:cubicBezTo>
                      <a:pt x="618" y="478"/>
                      <a:pt x="616" y="496"/>
                      <a:pt x="608" y="511"/>
                    </a:cubicBezTo>
                    <a:cubicBezTo>
                      <a:pt x="592" y="538"/>
                      <a:pt x="554" y="553"/>
                      <a:pt x="501" y="553"/>
                    </a:cubicBezTo>
                    <a:cubicBezTo>
                      <a:pt x="491" y="553"/>
                      <a:pt x="482" y="553"/>
                      <a:pt x="472" y="552"/>
                    </a:cubicBezTo>
                    <a:cubicBezTo>
                      <a:pt x="483" y="520"/>
                      <a:pt x="492" y="485"/>
                      <a:pt x="497" y="447"/>
                    </a:cubicBezTo>
                    <a:cubicBezTo>
                      <a:pt x="527" y="423"/>
                      <a:pt x="554" y="398"/>
                      <a:pt x="575" y="373"/>
                    </a:cubicBezTo>
                    <a:cubicBezTo>
                      <a:pt x="578" y="376"/>
                      <a:pt x="580" y="379"/>
                      <a:pt x="582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C841C056-4395-43ED-AA5A-59E67BC7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" y="2111"/>
                <a:ext cx="63" cy="63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72 h 100"/>
                  <a:gd name="T12" fmla="*/ 28 w 100"/>
                  <a:gd name="T13" fmla="*/ 50 h 100"/>
                  <a:gd name="T14" fmla="*/ 50 w 100"/>
                  <a:gd name="T15" fmla="*/ 28 h 100"/>
                  <a:gd name="T16" fmla="*/ 72 w 100"/>
                  <a:gd name="T17" fmla="*/ 50 h 100"/>
                  <a:gd name="T18" fmla="*/ 50 w 100"/>
                  <a:gd name="T19" fmla="*/ 7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72"/>
                    </a:moveTo>
                    <a:cubicBezTo>
                      <a:pt x="38" y="72"/>
                      <a:pt x="28" y="62"/>
                      <a:pt x="28" y="50"/>
                    </a:cubicBezTo>
                    <a:cubicBezTo>
                      <a:pt x="28" y="38"/>
                      <a:pt x="38" y="28"/>
                      <a:pt x="50" y="28"/>
                    </a:cubicBezTo>
                    <a:cubicBezTo>
                      <a:pt x="62" y="28"/>
                      <a:pt x="72" y="38"/>
                      <a:pt x="72" y="50"/>
                    </a:cubicBezTo>
                    <a:cubicBezTo>
                      <a:pt x="72" y="62"/>
                      <a:pt x="62" y="72"/>
                      <a:pt x="5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03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85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预实验结果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Preliminary Experimental Results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3175006-4997-4C66-851C-87FBED094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19621"/>
              </p:ext>
            </p:extLst>
          </p:nvPr>
        </p:nvGraphicFramePr>
        <p:xfrm>
          <a:off x="1434664" y="1104533"/>
          <a:ext cx="6274673" cy="293443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367175">
                  <a:extLst>
                    <a:ext uri="{9D8B030D-6E8A-4147-A177-3AD203B41FA5}">
                      <a16:colId xmlns:a16="http://schemas.microsoft.com/office/drawing/2014/main" val="2369011575"/>
                    </a:ext>
                  </a:extLst>
                </a:gridCol>
                <a:gridCol w="2513734">
                  <a:extLst>
                    <a:ext uri="{9D8B030D-6E8A-4147-A177-3AD203B41FA5}">
                      <a16:colId xmlns:a16="http://schemas.microsoft.com/office/drawing/2014/main" val="3628325424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216250298"/>
                    </a:ext>
                  </a:extLst>
                </a:gridCol>
                <a:gridCol w="1483924">
                  <a:extLst>
                    <a:ext uri="{9D8B030D-6E8A-4147-A177-3AD203B41FA5}">
                      <a16:colId xmlns:a16="http://schemas.microsoft.com/office/drawing/2014/main" val="1780665740"/>
                    </a:ext>
                  </a:extLst>
                </a:gridCol>
              </a:tblGrid>
              <a:tr h="366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00" dirty="0">
                          <a:solidFill>
                            <a:schemeClr val="bg1"/>
                          </a:solidFill>
                        </a:rPr>
                        <a:t>参数图</a:t>
                      </a:r>
                      <a:endParaRPr lang="zh-CN" altLang="en-US" sz="1200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特征名称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特征组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特征类别过滤器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535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SER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SmallAreaHighGrayLevelEmphasis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Glszm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Original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49166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DependenceNonUniformityNormalized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Gldm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72769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DifferenceEntropy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Log-sigma-5.0mm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91302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DifferenceVariance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Log-sigma-5.0mm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19739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LargeDependenceLowGrayLevelEmphasis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Gldm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Wavelet-LLH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89810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Kurtosis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Wavelet-HLL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10597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Minimum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3866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RunEntropy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Glrlm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Original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98445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Correlation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1419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Skewness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Wavelet-LLH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22552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ADC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LargeAreaLowGrayLevelEmphasis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Glszm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Log-sigma-3.0mm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93438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1E8FD11-6668-4212-96AE-9814E3DAEB2A}"/>
              </a:ext>
            </a:extLst>
          </p:cNvPr>
          <p:cNvSpPr txBox="1"/>
          <p:nvPr/>
        </p:nvSpPr>
        <p:spPr>
          <a:xfrm>
            <a:off x="1434664" y="4294682"/>
            <a:ext cx="318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所选影像组学特征描述</a:t>
            </a:r>
          </a:p>
        </p:txBody>
      </p:sp>
    </p:spTree>
    <p:extLst>
      <p:ext uri="{BB962C8B-B14F-4D97-AF65-F5344CB8AC3E}">
        <p14:creationId xmlns:p14="http://schemas.microsoft.com/office/powerpoint/2010/main" val="241371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85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预实验结果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Preliminary Experimental Results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3175006-4997-4C66-851C-87FBED0944F3}"/>
              </a:ext>
            </a:extLst>
          </p:cNvPr>
          <p:cNvGraphicFramePr>
            <a:graphicFrameLocks noGrp="1"/>
          </p:cNvGraphicFramePr>
          <p:nvPr/>
        </p:nvGraphicFramePr>
        <p:xfrm>
          <a:off x="1434664" y="1104533"/>
          <a:ext cx="6274673" cy="293443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367175">
                  <a:extLst>
                    <a:ext uri="{9D8B030D-6E8A-4147-A177-3AD203B41FA5}">
                      <a16:colId xmlns:a16="http://schemas.microsoft.com/office/drawing/2014/main" val="2369011575"/>
                    </a:ext>
                  </a:extLst>
                </a:gridCol>
                <a:gridCol w="2513734">
                  <a:extLst>
                    <a:ext uri="{9D8B030D-6E8A-4147-A177-3AD203B41FA5}">
                      <a16:colId xmlns:a16="http://schemas.microsoft.com/office/drawing/2014/main" val="3628325424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216250298"/>
                    </a:ext>
                  </a:extLst>
                </a:gridCol>
                <a:gridCol w="1483924">
                  <a:extLst>
                    <a:ext uri="{9D8B030D-6E8A-4147-A177-3AD203B41FA5}">
                      <a16:colId xmlns:a16="http://schemas.microsoft.com/office/drawing/2014/main" val="1780665740"/>
                    </a:ext>
                  </a:extLst>
                </a:gridCol>
              </a:tblGrid>
              <a:tr h="366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00" dirty="0">
                          <a:solidFill>
                            <a:schemeClr val="bg1"/>
                          </a:solidFill>
                        </a:rPr>
                        <a:t>参数图</a:t>
                      </a:r>
                      <a:endParaRPr lang="zh-CN" altLang="en-US" sz="1200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特征名称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特征组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</a:rPr>
                        <a:t>特征类别过滤器</a:t>
                      </a:r>
                      <a:endParaRPr lang="zh-CN" altLang="en-US" sz="1200" b="1" kern="1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535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SER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SmallAreaHighGrayLevelEmphasis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Glszm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Original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49166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DependenceNonUniformityNormalized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Gldm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72769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DifferenceEntropy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Log-sigma-5.0mm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91302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DifferenceVariance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Log-sigma-5.0mm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19739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LargeDependenceLowGrayLevelEmphasis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Gldm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Wavelet-LLH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89810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Kurtosis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Wavelet-HLL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10597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Minimum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3866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RunEntropy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Glrlm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Original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98445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Correlation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Log-sigma-3.0mm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14193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Wash out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Skewness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Firstorder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Wavelet-LLH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22552"/>
                  </a:ext>
                </a:extLst>
              </a:tr>
              <a:tr h="233421"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ADC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LargeAreaLowGrayLevelEmphasis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>
                          <a:effectLst/>
                        </a:rPr>
                        <a:t>Glszm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dirty="0">
                          <a:effectLst/>
                        </a:rPr>
                        <a:t>Log-sigma-3.0mm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93438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1E8FD11-6668-4212-96AE-9814E3DAEB2A}"/>
              </a:ext>
            </a:extLst>
          </p:cNvPr>
          <p:cNvSpPr txBox="1"/>
          <p:nvPr/>
        </p:nvSpPr>
        <p:spPr>
          <a:xfrm>
            <a:off x="1434664" y="4294682"/>
            <a:ext cx="318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所选影像组学特征描述</a:t>
            </a:r>
          </a:p>
        </p:txBody>
      </p:sp>
    </p:spTree>
    <p:extLst>
      <p:ext uri="{BB962C8B-B14F-4D97-AF65-F5344CB8AC3E}">
        <p14:creationId xmlns:p14="http://schemas.microsoft.com/office/powerpoint/2010/main" val="164849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85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预实验结果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Preliminary Experimental Results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79A918F-5662-4ECF-8260-48E5CBF2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7" y="1387395"/>
            <a:ext cx="3882025" cy="2911519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059C52BB-AB26-4781-B53F-787190E61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68" y="1387395"/>
            <a:ext cx="3882024" cy="291151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D7D321A-DCD6-4232-93C0-38B80B1E09D2}"/>
              </a:ext>
            </a:extLst>
          </p:cNvPr>
          <p:cNvSpPr txBox="1"/>
          <p:nvPr/>
        </p:nvSpPr>
        <p:spPr>
          <a:xfrm>
            <a:off x="1938026" y="4200531"/>
            <a:ext cx="5267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影像组学模型鉴别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Ki-67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低表达状态和高表达状态患者的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ROC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曲线。</a:t>
            </a:r>
            <a:endParaRPr lang="en-US" altLang="zh-CN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为训练集，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为测试集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89D126-2B67-43A3-B644-4CD527ED4405}"/>
              </a:ext>
            </a:extLst>
          </p:cNvPr>
          <p:cNvSpPr txBox="1"/>
          <p:nvPr/>
        </p:nvSpPr>
        <p:spPr>
          <a:xfrm>
            <a:off x="973420" y="1484026"/>
            <a:ext cx="35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6117EB-C638-4633-A553-A7120001469A}"/>
              </a:ext>
            </a:extLst>
          </p:cNvPr>
          <p:cNvSpPr txBox="1"/>
          <p:nvPr/>
        </p:nvSpPr>
        <p:spPr>
          <a:xfrm>
            <a:off x="4732480" y="1491341"/>
            <a:ext cx="35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123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85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预实验结果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Preliminary Experimental Results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79A918F-5662-4ECF-8260-48E5CBF2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7" y="1387395"/>
            <a:ext cx="3882025" cy="2911519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059C52BB-AB26-4781-B53F-787190E61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68" y="1387395"/>
            <a:ext cx="3882024" cy="291151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D7D321A-DCD6-4232-93C0-38B80B1E09D2}"/>
              </a:ext>
            </a:extLst>
          </p:cNvPr>
          <p:cNvSpPr txBox="1"/>
          <p:nvPr/>
        </p:nvSpPr>
        <p:spPr>
          <a:xfrm>
            <a:off x="1938026" y="4200531"/>
            <a:ext cx="5267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影像组学模型鉴别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Ki-67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低表达状态和高表达状态患者的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ROC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曲线。</a:t>
            </a:r>
            <a:endParaRPr lang="en-US" altLang="zh-CN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为训练集，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为测试集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89D126-2B67-43A3-B644-4CD527ED4405}"/>
              </a:ext>
            </a:extLst>
          </p:cNvPr>
          <p:cNvSpPr txBox="1"/>
          <p:nvPr/>
        </p:nvSpPr>
        <p:spPr>
          <a:xfrm>
            <a:off x="973420" y="1484026"/>
            <a:ext cx="35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6117EB-C638-4633-A553-A7120001469A}"/>
              </a:ext>
            </a:extLst>
          </p:cNvPr>
          <p:cNvSpPr txBox="1"/>
          <p:nvPr/>
        </p:nvSpPr>
        <p:spPr>
          <a:xfrm>
            <a:off x="4732480" y="1491341"/>
            <a:ext cx="35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442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71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Feasibility 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0691" y="1149553"/>
            <a:ext cx="7582619" cy="284439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915632" y="1609948"/>
            <a:ext cx="531273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病例来源丰富（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2017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-2021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年），各方面资料收集齐全、真实，目前已经收集到符合入组要求的病例数大约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200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利用开源软件进行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ROI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勾画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在训练集基础上建模并对验证集进行验证，结果更加准确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科研条件良好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1BADAB-0E3E-4A55-B5F0-78FEF397389B}"/>
              </a:ext>
            </a:extLst>
          </p:cNvPr>
          <p:cNvGrpSpPr/>
          <p:nvPr/>
        </p:nvGrpSpPr>
        <p:grpSpPr>
          <a:xfrm>
            <a:off x="916744" y="2120984"/>
            <a:ext cx="901533" cy="901533"/>
            <a:chOff x="916744" y="3721513"/>
            <a:chExt cx="901533" cy="901533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F635A64-F7E9-418B-8EA0-610EA9677B25}"/>
                </a:ext>
              </a:extLst>
            </p:cNvPr>
            <p:cNvSpPr/>
            <p:nvPr/>
          </p:nvSpPr>
          <p:spPr>
            <a:xfrm>
              <a:off x="916744" y="3721513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268C00B-C550-43A8-8221-CE3043975857}"/>
                </a:ext>
              </a:extLst>
            </p:cNvPr>
            <p:cNvGrpSpPr/>
            <p:nvPr/>
          </p:nvGrpSpPr>
          <p:grpSpPr>
            <a:xfrm>
              <a:off x="1111507" y="3915124"/>
              <a:ext cx="512006" cy="514311"/>
              <a:chOff x="1087405" y="3965980"/>
              <a:chExt cx="512006" cy="514311"/>
            </a:xfrm>
          </p:grpSpPr>
          <p:sp>
            <p:nvSpPr>
              <p:cNvPr id="20" name="AutoShape 37">
                <a:extLst>
                  <a:ext uri="{FF2B5EF4-FFF2-40B4-BE49-F238E27FC236}">
                    <a16:creationId xmlns:a16="http://schemas.microsoft.com/office/drawing/2014/main" id="{74083B93-C861-47B2-A496-902183DA6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405" y="4014412"/>
                <a:ext cx="465879" cy="465879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38">
                <a:extLst>
                  <a:ext uri="{FF2B5EF4-FFF2-40B4-BE49-F238E27FC236}">
                    <a16:creationId xmlns:a16="http://schemas.microsoft.com/office/drawing/2014/main" id="{3804F3A3-3344-4186-85CB-4B9416469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119" y="4224289"/>
                <a:ext cx="78415" cy="78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39">
                <a:extLst>
                  <a:ext uri="{FF2B5EF4-FFF2-40B4-BE49-F238E27FC236}">
                    <a16:creationId xmlns:a16="http://schemas.microsoft.com/office/drawing/2014/main" id="{3ED7E510-32D2-4877-B62F-F6E46E89D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689" y="3965980"/>
                <a:ext cx="80722" cy="807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3" name="AutoShape 40">
                <a:extLst>
                  <a:ext uri="{FF2B5EF4-FFF2-40B4-BE49-F238E27FC236}">
                    <a16:creationId xmlns:a16="http://schemas.microsoft.com/office/drawing/2014/main" id="{0625BF7F-7AF3-42F2-922D-D3C280D5D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53" y="4208144"/>
                <a:ext cx="64577" cy="6457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41">
                <a:extLst>
                  <a:ext uri="{FF2B5EF4-FFF2-40B4-BE49-F238E27FC236}">
                    <a16:creationId xmlns:a16="http://schemas.microsoft.com/office/drawing/2014/main" id="{285195EF-4998-4546-BA92-667A207A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830" y="4318848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42">
                <a:extLst>
                  <a:ext uri="{FF2B5EF4-FFF2-40B4-BE49-F238E27FC236}">
                    <a16:creationId xmlns:a16="http://schemas.microsoft.com/office/drawing/2014/main" id="{7BFA8423-2259-47E3-B8D4-CDA59CA1A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834" y="4078989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71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Feasibility 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0691" y="1149553"/>
            <a:ext cx="7582619" cy="284439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915632" y="1609948"/>
            <a:ext cx="531273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病例来源丰富（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2017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年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-2021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年），各方面资料收集齐全、真实，目前已经收集到符合入组要求的病例数大约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200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利用开源软件进行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ROI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勾画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在训练集基础上建模并对验证集进行验证，结果更加准确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科研条件良好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1BADAB-0E3E-4A55-B5F0-78FEF397389B}"/>
              </a:ext>
            </a:extLst>
          </p:cNvPr>
          <p:cNvGrpSpPr/>
          <p:nvPr/>
        </p:nvGrpSpPr>
        <p:grpSpPr>
          <a:xfrm>
            <a:off x="916744" y="2120984"/>
            <a:ext cx="901533" cy="901533"/>
            <a:chOff x="916744" y="3721513"/>
            <a:chExt cx="901533" cy="901533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F635A64-F7E9-418B-8EA0-610EA9677B25}"/>
                </a:ext>
              </a:extLst>
            </p:cNvPr>
            <p:cNvSpPr/>
            <p:nvPr/>
          </p:nvSpPr>
          <p:spPr>
            <a:xfrm>
              <a:off x="916744" y="3721513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268C00B-C550-43A8-8221-CE3043975857}"/>
                </a:ext>
              </a:extLst>
            </p:cNvPr>
            <p:cNvGrpSpPr/>
            <p:nvPr/>
          </p:nvGrpSpPr>
          <p:grpSpPr>
            <a:xfrm>
              <a:off x="1111507" y="3915124"/>
              <a:ext cx="512006" cy="514311"/>
              <a:chOff x="1087405" y="3965980"/>
              <a:chExt cx="512006" cy="514311"/>
            </a:xfrm>
          </p:grpSpPr>
          <p:sp>
            <p:nvSpPr>
              <p:cNvPr id="20" name="AutoShape 37">
                <a:extLst>
                  <a:ext uri="{FF2B5EF4-FFF2-40B4-BE49-F238E27FC236}">
                    <a16:creationId xmlns:a16="http://schemas.microsoft.com/office/drawing/2014/main" id="{74083B93-C861-47B2-A496-902183DA6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405" y="4014412"/>
                <a:ext cx="465879" cy="465879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38">
                <a:extLst>
                  <a:ext uri="{FF2B5EF4-FFF2-40B4-BE49-F238E27FC236}">
                    <a16:creationId xmlns:a16="http://schemas.microsoft.com/office/drawing/2014/main" id="{3804F3A3-3344-4186-85CB-4B9416469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119" y="4224289"/>
                <a:ext cx="78415" cy="78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39">
                <a:extLst>
                  <a:ext uri="{FF2B5EF4-FFF2-40B4-BE49-F238E27FC236}">
                    <a16:creationId xmlns:a16="http://schemas.microsoft.com/office/drawing/2014/main" id="{3ED7E510-32D2-4877-B62F-F6E46E89D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689" y="3965980"/>
                <a:ext cx="80722" cy="807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3" name="AutoShape 40">
                <a:extLst>
                  <a:ext uri="{FF2B5EF4-FFF2-40B4-BE49-F238E27FC236}">
                    <a16:creationId xmlns:a16="http://schemas.microsoft.com/office/drawing/2014/main" id="{0625BF7F-7AF3-42F2-922D-D3C280D5D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53" y="4208144"/>
                <a:ext cx="64577" cy="6457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41">
                <a:extLst>
                  <a:ext uri="{FF2B5EF4-FFF2-40B4-BE49-F238E27FC236}">
                    <a16:creationId xmlns:a16="http://schemas.microsoft.com/office/drawing/2014/main" id="{285195EF-4998-4546-BA92-667A207A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830" y="4318848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42">
                <a:extLst>
                  <a:ext uri="{FF2B5EF4-FFF2-40B4-BE49-F238E27FC236}">
                    <a16:creationId xmlns:a16="http://schemas.microsoft.com/office/drawing/2014/main" id="{7BFA8423-2259-47E3-B8D4-CDA59CA1A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834" y="4078989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73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创新性评价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49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rgbClr val="2E3033"/>
                </a:solidFill>
                <a:latin typeface="Arial" panose="020B0604020202020204" pitchFamily="34" charset="0"/>
              </a:rPr>
              <a:t>Innovation Evaluation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BCBF38-2AC5-487B-A079-8B74FE29390F}"/>
              </a:ext>
            </a:extLst>
          </p:cNvPr>
          <p:cNvGrpSpPr/>
          <p:nvPr/>
        </p:nvGrpSpPr>
        <p:grpSpPr>
          <a:xfrm>
            <a:off x="780689" y="2408614"/>
            <a:ext cx="7582619" cy="1096214"/>
            <a:chOff x="780690" y="2348886"/>
            <a:chExt cx="7582619" cy="109621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6AEE037-07A3-4383-9253-AE0E904AF3D5}"/>
                </a:ext>
              </a:extLst>
            </p:cNvPr>
            <p:cNvSpPr/>
            <p:nvPr/>
          </p:nvSpPr>
          <p:spPr>
            <a:xfrm>
              <a:off x="916744" y="2446227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B0588ED-15DA-4F08-9A76-591E697396C3}"/>
                </a:ext>
              </a:extLst>
            </p:cNvPr>
            <p:cNvSpPr/>
            <p:nvPr/>
          </p:nvSpPr>
          <p:spPr>
            <a:xfrm>
              <a:off x="780690" y="2348886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4A89255-24BC-4C07-9332-1BE68FD832A8}"/>
                </a:ext>
              </a:extLst>
            </p:cNvPr>
            <p:cNvSpPr/>
            <p:nvPr/>
          </p:nvSpPr>
          <p:spPr>
            <a:xfrm>
              <a:off x="1954331" y="2526226"/>
              <a:ext cx="593841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目前大多数影像组学分析只对最大肿瘤直径的二维图像进行，这种基于单个切片的方法可能会遗漏一些重要信息，而本研究采用的是基于整个肿瘤体积特征的模型。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112">
              <a:extLst>
                <a:ext uri="{FF2B5EF4-FFF2-40B4-BE49-F238E27FC236}">
                  <a16:creationId xmlns:a16="http://schemas.microsoft.com/office/drawing/2014/main" id="{8B441F98-36FF-4C34-AFD5-99EDAC0C8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013" y="2624964"/>
              <a:ext cx="514313" cy="5143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A3B768-2672-4F55-92D6-9BE87D131C4E}"/>
              </a:ext>
            </a:extLst>
          </p:cNvPr>
          <p:cNvGrpSpPr/>
          <p:nvPr/>
        </p:nvGrpSpPr>
        <p:grpSpPr>
          <a:xfrm>
            <a:off x="780689" y="1193056"/>
            <a:ext cx="7582619" cy="1096214"/>
            <a:chOff x="781195" y="1070730"/>
            <a:chExt cx="7582619" cy="109621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CD2B3CC-3858-4463-8607-1A02323512F4}"/>
                </a:ext>
              </a:extLst>
            </p:cNvPr>
            <p:cNvSpPr/>
            <p:nvPr/>
          </p:nvSpPr>
          <p:spPr>
            <a:xfrm>
              <a:off x="781195" y="1070730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4BBFA75-571A-41C8-AD5E-1FC4BD6BAEA1}"/>
                </a:ext>
              </a:extLst>
            </p:cNvPr>
            <p:cNvGrpSpPr/>
            <p:nvPr/>
          </p:nvGrpSpPr>
          <p:grpSpPr>
            <a:xfrm>
              <a:off x="917249" y="1168071"/>
              <a:ext cx="7043476" cy="901533"/>
              <a:chOff x="917249" y="1168071"/>
              <a:chExt cx="7043476" cy="901533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3084343-2799-445B-B759-EFC6EAE38533}"/>
                  </a:ext>
                </a:extLst>
              </p:cNvPr>
              <p:cNvSpPr/>
              <p:nvPr/>
            </p:nvSpPr>
            <p:spPr>
              <a:xfrm>
                <a:off x="917249" y="1168071"/>
                <a:ext cx="901533" cy="9015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7DE5808-A425-4D3A-8D7F-57C5727C7CE5}"/>
                  </a:ext>
                </a:extLst>
              </p:cNvPr>
              <p:cNvSpPr/>
              <p:nvPr/>
            </p:nvSpPr>
            <p:spPr>
              <a:xfrm>
                <a:off x="1954331" y="1361625"/>
                <a:ext cx="60063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4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既往大部分研究只考虑单个参数磁共振成像，本研究是在考虑了由不同参数图像提供的补充信息的情况下进行的。</a:t>
                </a:r>
                <a:endPara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69654B9-54B0-48E4-A873-115B1E6B084A}"/>
                  </a:ext>
                </a:extLst>
              </p:cNvPr>
              <p:cNvGrpSpPr/>
              <p:nvPr/>
            </p:nvGrpSpPr>
            <p:grpSpPr>
              <a:xfrm>
                <a:off x="1171453" y="1361625"/>
                <a:ext cx="352547" cy="513912"/>
                <a:chOff x="2528974" y="2863357"/>
                <a:chExt cx="246811" cy="359779"/>
              </a:xfrm>
              <a:solidFill>
                <a:sysClr val="window" lastClr="FFFFFF"/>
              </a:solidFill>
            </p:grpSpPr>
            <p:sp>
              <p:nvSpPr>
                <p:cNvPr id="28" name="AutoShape 113">
                  <a:extLst>
                    <a:ext uri="{FF2B5EF4-FFF2-40B4-BE49-F238E27FC236}">
                      <a16:creationId xmlns:a16="http://schemas.microsoft.com/office/drawing/2014/main" id="{762A4469-ED62-403E-BACD-2BFF1C474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974" y="2863357"/>
                  <a:ext cx="246811" cy="3597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500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宋体"/>
                    <a:sym typeface="Gill Sans" charset="0"/>
                  </a:endParaRPr>
                </a:p>
              </p:txBody>
            </p:sp>
            <p:sp>
              <p:nvSpPr>
                <p:cNvPr id="29" name="AutoShape 114">
                  <a:extLst>
                    <a:ext uri="{FF2B5EF4-FFF2-40B4-BE49-F238E27FC236}">
                      <a16:creationId xmlns:a16="http://schemas.microsoft.com/office/drawing/2014/main" id="{C7427E8C-4C72-4C41-A4D8-8C831C0A6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4843" y="2919841"/>
                  <a:ext cx="73061" cy="730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500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宋体"/>
                    <a:sym typeface="Gill Sans" charset="0"/>
                  </a:endParaRPr>
                </a:p>
              </p:txBody>
            </p: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6839BF-CEF1-4A93-B2C6-B45B6378497B}"/>
              </a:ext>
            </a:extLst>
          </p:cNvPr>
          <p:cNvGrpSpPr/>
          <p:nvPr/>
        </p:nvGrpSpPr>
        <p:grpSpPr>
          <a:xfrm>
            <a:off x="780689" y="3624172"/>
            <a:ext cx="7582619" cy="1096214"/>
            <a:chOff x="780690" y="3624172"/>
            <a:chExt cx="7582619" cy="109621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567A677-CE9B-4F1E-9295-ED80D1C002D9}"/>
                </a:ext>
              </a:extLst>
            </p:cNvPr>
            <p:cNvSpPr/>
            <p:nvPr/>
          </p:nvSpPr>
          <p:spPr>
            <a:xfrm>
              <a:off x="916744" y="3721513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96E4145-1395-4C8D-AB95-34F96C723795}"/>
                </a:ext>
              </a:extLst>
            </p:cNvPr>
            <p:cNvSpPr/>
            <p:nvPr/>
          </p:nvSpPr>
          <p:spPr>
            <a:xfrm>
              <a:off x="780690" y="3624172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30AEDC-A538-4A0A-8623-42A44976D739}"/>
                </a:ext>
              </a:extLst>
            </p:cNvPr>
            <p:cNvSpPr/>
            <p:nvPr/>
          </p:nvSpPr>
          <p:spPr>
            <a:xfrm>
              <a:off x="1961268" y="3787956"/>
              <a:ext cx="60058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由于患者管理决策是通过同时考虑几个不同的生物标志物而做出的，我们将以往的模型进行了扩展，包括了</a:t>
              </a:r>
              <a:r>
                <a: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个生物标志物的预测以及更多的参数图像，以执行多重预测。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2C2E435-9270-4B49-8FF3-DEA46C268C14}"/>
                </a:ext>
              </a:extLst>
            </p:cNvPr>
            <p:cNvGrpSpPr/>
            <p:nvPr/>
          </p:nvGrpSpPr>
          <p:grpSpPr>
            <a:xfrm>
              <a:off x="1111507" y="3915124"/>
              <a:ext cx="512006" cy="514311"/>
              <a:chOff x="1087405" y="3965980"/>
              <a:chExt cx="512006" cy="514311"/>
            </a:xfrm>
          </p:grpSpPr>
          <p:sp>
            <p:nvSpPr>
              <p:cNvPr id="22" name="AutoShape 37">
                <a:extLst>
                  <a:ext uri="{FF2B5EF4-FFF2-40B4-BE49-F238E27FC236}">
                    <a16:creationId xmlns:a16="http://schemas.microsoft.com/office/drawing/2014/main" id="{DDDF9C8F-F922-4820-BB85-10A4757DF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405" y="4014412"/>
                <a:ext cx="465879" cy="465879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3" name="AutoShape 38">
                <a:extLst>
                  <a:ext uri="{FF2B5EF4-FFF2-40B4-BE49-F238E27FC236}">
                    <a16:creationId xmlns:a16="http://schemas.microsoft.com/office/drawing/2014/main" id="{2DE566CF-6FB6-420F-AC51-4B49549D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119" y="4224289"/>
                <a:ext cx="78415" cy="78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39">
                <a:extLst>
                  <a:ext uri="{FF2B5EF4-FFF2-40B4-BE49-F238E27FC236}">
                    <a16:creationId xmlns:a16="http://schemas.microsoft.com/office/drawing/2014/main" id="{09351478-903E-45B5-9440-B68CEDDC0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689" y="3965980"/>
                <a:ext cx="80722" cy="807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40">
                <a:extLst>
                  <a:ext uri="{FF2B5EF4-FFF2-40B4-BE49-F238E27FC236}">
                    <a16:creationId xmlns:a16="http://schemas.microsoft.com/office/drawing/2014/main" id="{DB4906FE-4183-4C45-9EE2-C013D6836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53" y="4208144"/>
                <a:ext cx="64577" cy="6457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0" name="AutoShape 41">
                <a:extLst>
                  <a:ext uri="{FF2B5EF4-FFF2-40B4-BE49-F238E27FC236}">
                    <a16:creationId xmlns:a16="http://schemas.microsoft.com/office/drawing/2014/main" id="{C8293027-C123-4F49-8F16-01B67C502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830" y="4318848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1" name="AutoShape 42">
                <a:extLst>
                  <a:ext uri="{FF2B5EF4-FFF2-40B4-BE49-F238E27FC236}">
                    <a16:creationId xmlns:a16="http://schemas.microsoft.com/office/drawing/2014/main" id="{57B6EA7D-0BCB-4B40-9A32-B07D7300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834" y="4078989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081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创新性评价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49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rgbClr val="2E3033"/>
                </a:solidFill>
                <a:latin typeface="Arial" panose="020B0604020202020204" pitchFamily="34" charset="0"/>
              </a:rPr>
              <a:t>Innovation Evaluation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BCBF38-2AC5-487B-A079-8B74FE29390F}"/>
              </a:ext>
            </a:extLst>
          </p:cNvPr>
          <p:cNvGrpSpPr/>
          <p:nvPr/>
        </p:nvGrpSpPr>
        <p:grpSpPr>
          <a:xfrm>
            <a:off x="780689" y="2408614"/>
            <a:ext cx="7582619" cy="1096214"/>
            <a:chOff x="780690" y="2348886"/>
            <a:chExt cx="7582619" cy="109621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6AEE037-07A3-4383-9253-AE0E904AF3D5}"/>
                </a:ext>
              </a:extLst>
            </p:cNvPr>
            <p:cNvSpPr/>
            <p:nvPr/>
          </p:nvSpPr>
          <p:spPr>
            <a:xfrm>
              <a:off x="916744" y="2446227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B0588ED-15DA-4F08-9A76-591E697396C3}"/>
                </a:ext>
              </a:extLst>
            </p:cNvPr>
            <p:cNvSpPr/>
            <p:nvPr/>
          </p:nvSpPr>
          <p:spPr>
            <a:xfrm>
              <a:off x="780690" y="2348886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4A89255-24BC-4C07-9332-1BE68FD832A8}"/>
                </a:ext>
              </a:extLst>
            </p:cNvPr>
            <p:cNvSpPr/>
            <p:nvPr/>
          </p:nvSpPr>
          <p:spPr>
            <a:xfrm>
              <a:off x="1954331" y="2526226"/>
              <a:ext cx="593841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目前大多数影像组学分析只对最大肿瘤直径的二维图像进行，这种基于单个切片的方法可能会遗漏一些重要信息，而本研究采用的是基于整个肿瘤体积特征的模型。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112">
              <a:extLst>
                <a:ext uri="{FF2B5EF4-FFF2-40B4-BE49-F238E27FC236}">
                  <a16:creationId xmlns:a16="http://schemas.microsoft.com/office/drawing/2014/main" id="{8B441F98-36FF-4C34-AFD5-99EDAC0C8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013" y="2624964"/>
              <a:ext cx="514313" cy="5143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A3B768-2672-4F55-92D6-9BE87D131C4E}"/>
              </a:ext>
            </a:extLst>
          </p:cNvPr>
          <p:cNvGrpSpPr/>
          <p:nvPr/>
        </p:nvGrpSpPr>
        <p:grpSpPr>
          <a:xfrm>
            <a:off x="780689" y="1193056"/>
            <a:ext cx="7582619" cy="1096214"/>
            <a:chOff x="781195" y="1070730"/>
            <a:chExt cx="7582619" cy="109621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CD2B3CC-3858-4463-8607-1A02323512F4}"/>
                </a:ext>
              </a:extLst>
            </p:cNvPr>
            <p:cNvSpPr/>
            <p:nvPr/>
          </p:nvSpPr>
          <p:spPr>
            <a:xfrm>
              <a:off x="781195" y="1070730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4BBFA75-571A-41C8-AD5E-1FC4BD6BAEA1}"/>
                </a:ext>
              </a:extLst>
            </p:cNvPr>
            <p:cNvGrpSpPr/>
            <p:nvPr/>
          </p:nvGrpSpPr>
          <p:grpSpPr>
            <a:xfrm>
              <a:off x="917249" y="1168071"/>
              <a:ext cx="7043476" cy="901533"/>
              <a:chOff x="917249" y="1168071"/>
              <a:chExt cx="7043476" cy="901533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3084343-2799-445B-B759-EFC6EAE38533}"/>
                  </a:ext>
                </a:extLst>
              </p:cNvPr>
              <p:cNvSpPr/>
              <p:nvPr/>
            </p:nvSpPr>
            <p:spPr>
              <a:xfrm>
                <a:off x="917249" y="1168071"/>
                <a:ext cx="901533" cy="9015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7DE5808-A425-4D3A-8D7F-57C5727C7CE5}"/>
                  </a:ext>
                </a:extLst>
              </p:cNvPr>
              <p:cNvSpPr/>
              <p:nvPr/>
            </p:nvSpPr>
            <p:spPr>
              <a:xfrm>
                <a:off x="1954331" y="1361625"/>
                <a:ext cx="60063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4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既往大部分研究只考虑单个参数磁共振成像，本研究是在考虑了由不同参数图像提供的补充信息的情况下进行的。</a:t>
                </a:r>
                <a:endPara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69654B9-54B0-48E4-A873-115B1E6B084A}"/>
                  </a:ext>
                </a:extLst>
              </p:cNvPr>
              <p:cNvGrpSpPr/>
              <p:nvPr/>
            </p:nvGrpSpPr>
            <p:grpSpPr>
              <a:xfrm>
                <a:off x="1171453" y="1361625"/>
                <a:ext cx="352547" cy="513912"/>
                <a:chOff x="2528974" y="2863357"/>
                <a:chExt cx="246811" cy="359779"/>
              </a:xfrm>
              <a:solidFill>
                <a:sysClr val="window" lastClr="FFFFFF"/>
              </a:solidFill>
            </p:grpSpPr>
            <p:sp>
              <p:nvSpPr>
                <p:cNvPr id="28" name="AutoShape 113">
                  <a:extLst>
                    <a:ext uri="{FF2B5EF4-FFF2-40B4-BE49-F238E27FC236}">
                      <a16:creationId xmlns:a16="http://schemas.microsoft.com/office/drawing/2014/main" id="{762A4469-ED62-403E-BACD-2BFF1C474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974" y="2863357"/>
                  <a:ext cx="246811" cy="3597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500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宋体"/>
                    <a:sym typeface="Gill Sans" charset="0"/>
                  </a:endParaRPr>
                </a:p>
              </p:txBody>
            </p:sp>
            <p:sp>
              <p:nvSpPr>
                <p:cNvPr id="29" name="AutoShape 114">
                  <a:extLst>
                    <a:ext uri="{FF2B5EF4-FFF2-40B4-BE49-F238E27FC236}">
                      <a16:creationId xmlns:a16="http://schemas.microsoft.com/office/drawing/2014/main" id="{C7427E8C-4C72-4C41-A4D8-8C831C0A6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4843" y="2919841"/>
                  <a:ext cx="73061" cy="730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500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宋体"/>
                    <a:sym typeface="Gill Sans" charset="0"/>
                  </a:endParaRPr>
                </a:p>
              </p:txBody>
            </p: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6839BF-CEF1-4A93-B2C6-B45B6378497B}"/>
              </a:ext>
            </a:extLst>
          </p:cNvPr>
          <p:cNvGrpSpPr/>
          <p:nvPr/>
        </p:nvGrpSpPr>
        <p:grpSpPr>
          <a:xfrm>
            <a:off x="780689" y="3624172"/>
            <a:ext cx="7582619" cy="1096214"/>
            <a:chOff x="780690" y="3624172"/>
            <a:chExt cx="7582619" cy="109621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567A677-CE9B-4F1E-9295-ED80D1C002D9}"/>
                </a:ext>
              </a:extLst>
            </p:cNvPr>
            <p:cNvSpPr/>
            <p:nvPr/>
          </p:nvSpPr>
          <p:spPr>
            <a:xfrm>
              <a:off x="916744" y="3721513"/>
              <a:ext cx="901533" cy="901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96E4145-1395-4C8D-AB95-34F96C723795}"/>
                </a:ext>
              </a:extLst>
            </p:cNvPr>
            <p:cNvSpPr/>
            <p:nvPr/>
          </p:nvSpPr>
          <p:spPr>
            <a:xfrm>
              <a:off x="780690" y="3624172"/>
              <a:ext cx="7582619" cy="1096214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30AEDC-A538-4A0A-8623-42A44976D739}"/>
                </a:ext>
              </a:extLst>
            </p:cNvPr>
            <p:cNvSpPr/>
            <p:nvPr/>
          </p:nvSpPr>
          <p:spPr>
            <a:xfrm>
              <a:off x="1961268" y="3787956"/>
              <a:ext cx="60058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由于患者管理决策是通过同时考虑几个不同的生物标志物而做出的，我们将以往的模型进行了扩展，包括了</a:t>
              </a:r>
              <a:r>
                <a: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个生物标志物的预测以及更多的参数图像，以执行多重预测。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2C2E435-9270-4B49-8FF3-DEA46C268C14}"/>
                </a:ext>
              </a:extLst>
            </p:cNvPr>
            <p:cNvGrpSpPr/>
            <p:nvPr/>
          </p:nvGrpSpPr>
          <p:grpSpPr>
            <a:xfrm>
              <a:off x="1111507" y="3915124"/>
              <a:ext cx="512006" cy="514311"/>
              <a:chOff x="1087405" y="3965980"/>
              <a:chExt cx="512006" cy="514311"/>
            </a:xfrm>
          </p:grpSpPr>
          <p:sp>
            <p:nvSpPr>
              <p:cNvPr id="22" name="AutoShape 37">
                <a:extLst>
                  <a:ext uri="{FF2B5EF4-FFF2-40B4-BE49-F238E27FC236}">
                    <a16:creationId xmlns:a16="http://schemas.microsoft.com/office/drawing/2014/main" id="{DDDF9C8F-F922-4820-BB85-10A4757DF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405" y="4014412"/>
                <a:ext cx="465879" cy="465879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3" name="AutoShape 38">
                <a:extLst>
                  <a:ext uri="{FF2B5EF4-FFF2-40B4-BE49-F238E27FC236}">
                    <a16:creationId xmlns:a16="http://schemas.microsoft.com/office/drawing/2014/main" id="{2DE566CF-6FB6-420F-AC51-4B49549D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119" y="4224289"/>
                <a:ext cx="78415" cy="78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39">
                <a:extLst>
                  <a:ext uri="{FF2B5EF4-FFF2-40B4-BE49-F238E27FC236}">
                    <a16:creationId xmlns:a16="http://schemas.microsoft.com/office/drawing/2014/main" id="{09351478-903E-45B5-9440-B68CEDDC0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689" y="3965980"/>
                <a:ext cx="80722" cy="807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40">
                <a:extLst>
                  <a:ext uri="{FF2B5EF4-FFF2-40B4-BE49-F238E27FC236}">
                    <a16:creationId xmlns:a16="http://schemas.microsoft.com/office/drawing/2014/main" id="{DB4906FE-4183-4C45-9EE2-C013D6836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53" y="4208144"/>
                <a:ext cx="64577" cy="6457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0" name="AutoShape 41">
                <a:extLst>
                  <a:ext uri="{FF2B5EF4-FFF2-40B4-BE49-F238E27FC236}">
                    <a16:creationId xmlns:a16="http://schemas.microsoft.com/office/drawing/2014/main" id="{C8293027-C123-4F49-8F16-01B67C502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830" y="4318848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1" name="AutoShape 42">
                <a:extLst>
                  <a:ext uri="{FF2B5EF4-FFF2-40B4-BE49-F238E27FC236}">
                    <a16:creationId xmlns:a16="http://schemas.microsoft.com/office/drawing/2014/main" id="{57B6EA7D-0BCB-4B40-9A32-B07D7300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834" y="4078989"/>
                <a:ext cx="32289" cy="322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2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90084" y="486515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选题背景及意义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819023" y="1478116"/>
            <a:ext cx="6869232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乳腺癌是一种高度异质性的疾病，包括许多具有特定病理特征和生物学行为的不同生物学实体。不同的乳腺肿瘤亚型有不同的危险因素、临床表现、组织病理学特征和对系统治疗的反应等。而乳腺肿瘤正是根据不同的生物标记物状态进而分为不同的亚型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55745" y="1484053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AutoShape 112">
            <a:extLst>
              <a:ext uri="{FF2B5EF4-FFF2-40B4-BE49-F238E27FC236}">
                <a16:creationId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615152" y="1672903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B298D0-D298-4086-93CD-98142F3A3056}"/>
              </a:ext>
            </a:extLst>
          </p:cNvPr>
          <p:cNvGrpSpPr/>
          <p:nvPr/>
        </p:nvGrpSpPr>
        <p:grpSpPr>
          <a:xfrm>
            <a:off x="1819023" y="2737733"/>
            <a:ext cx="6715512" cy="1264064"/>
            <a:chOff x="1097274" y="2771787"/>
            <a:chExt cx="6715512" cy="126406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6859CB-8478-4DC1-92C5-7E7E7254BF5A}"/>
                </a:ext>
              </a:extLst>
            </p:cNvPr>
            <p:cNvSpPr/>
            <p:nvPr/>
          </p:nvSpPr>
          <p:spPr>
            <a:xfrm>
              <a:off x="3651634" y="3088208"/>
              <a:ext cx="1182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不同的乳腺肿瘤亚型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937DE2-2DC5-49C9-BCFF-F37C0430AAA1}"/>
                </a:ext>
              </a:extLst>
            </p:cNvPr>
            <p:cNvSpPr/>
            <p:nvPr/>
          </p:nvSpPr>
          <p:spPr>
            <a:xfrm>
              <a:off x="6190228" y="2771787"/>
              <a:ext cx="1622558" cy="126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危险因素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0" indent="-1714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临床表现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0" indent="-1714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组织病理学特征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0" indent="-1714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对治疗的反应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F5748F4B-7A98-4F4F-BCDC-B30534FD3AAD}"/>
                </a:ext>
              </a:extLst>
            </p:cNvPr>
            <p:cNvSpPr/>
            <p:nvPr/>
          </p:nvSpPr>
          <p:spPr>
            <a:xfrm>
              <a:off x="4771900" y="3295819"/>
              <a:ext cx="1332000" cy="10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E158BF-4E4C-42CC-802A-5C472413BBD8}"/>
                </a:ext>
              </a:extLst>
            </p:cNvPr>
            <p:cNvSpPr txBox="1"/>
            <p:nvPr/>
          </p:nvSpPr>
          <p:spPr>
            <a:xfrm>
              <a:off x="4920931" y="3030050"/>
              <a:ext cx="1342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具有不同的</a:t>
              </a: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700327F0-9D50-4E86-88D6-70B216145779}"/>
                </a:ext>
              </a:extLst>
            </p:cNvPr>
            <p:cNvSpPr/>
            <p:nvPr/>
          </p:nvSpPr>
          <p:spPr>
            <a:xfrm>
              <a:off x="2245118" y="3295819"/>
              <a:ext cx="1332000" cy="10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18EDA9-07B2-4AB8-8992-AD5085C28D9D}"/>
                </a:ext>
              </a:extLst>
            </p:cNvPr>
            <p:cNvSpPr/>
            <p:nvPr/>
          </p:nvSpPr>
          <p:spPr>
            <a:xfrm>
              <a:off x="1097274" y="3088208"/>
              <a:ext cx="1073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生物标记物状态不同</a:t>
              </a:r>
              <a:endPara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4FF13B8-B0BE-44FB-A385-7CC3FD619091}"/>
                </a:ext>
              </a:extLst>
            </p:cNvPr>
            <p:cNvSpPr txBox="1"/>
            <p:nvPr/>
          </p:nvSpPr>
          <p:spPr>
            <a:xfrm>
              <a:off x="2604603" y="3030050"/>
              <a:ext cx="62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决定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9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拟解决的关键问题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036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Key Problems to be Solved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1409001" y="1783522"/>
            <a:ext cx="6325998" cy="197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明确病例入组标准及患者数据的完整性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继续整理患者资料，收集符合要求的病例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的正确勾画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观察者间一致性分析以降低操作者可变性对研究结果带来的影响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系统地整理和分析数据，进行严谨的统计学分析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26547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334180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Key problems to be solved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工作计划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62CC47-12E6-4731-B444-12BAA4742569}"/>
              </a:ext>
            </a:extLst>
          </p:cNvPr>
          <p:cNvSpPr/>
          <p:nvPr/>
        </p:nvSpPr>
        <p:spPr>
          <a:xfrm>
            <a:off x="1356360" y="1042095"/>
            <a:ext cx="6469380" cy="3059310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E7DBFE-423B-4BBC-B0C6-16968BC2223A}"/>
              </a:ext>
            </a:extLst>
          </p:cNvPr>
          <p:cNvSpPr/>
          <p:nvPr/>
        </p:nvSpPr>
        <p:spPr>
          <a:xfrm>
            <a:off x="2225040" y="1575324"/>
            <a:ext cx="4739640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2022.03—2022.06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：查阅文献，撰写综述，实验设计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2022.06—2023.12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：资料收集阶段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2023.12—2024.01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：资料整理分析阶段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2024.01—2024.03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：数据统计分析及论著撰写阶段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2024.04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：预答辩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2024.06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：正式答辩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453748" y="237531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rgbClr val="222B34"/>
                </a:solidFill>
              </a:rPr>
              <a:t>感谢观看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汇报人：刘琦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11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927867" y="35885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222B34"/>
                </a:solidFill>
                <a:latin typeface="Calibri Light"/>
                <a:ea typeface="微软雅黑"/>
              </a:rPr>
              <a:t>智能医学学院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拟解决的关键问题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036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Key Problems to be Solved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3129925" y="2085856"/>
            <a:ext cx="3253615" cy="2371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只需要网页浏览器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不需要额外的插件或浏览器扩展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适用于现代浏览器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在移动浏览器上工作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2376616" y="1604494"/>
            <a:ext cx="4390768" cy="26547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2975828" y="926624"/>
            <a:ext cx="334180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Key problems to be solved</a:t>
            </a:r>
          </a:p>
        </p:txBody>
      </p:sp>
    </p:spTree>
    <p:extLst>
      <p:ext uri="{BB962C8B-B14F-4D97-AF65-F5344CB8AC3E}">
        <p14:creationId xmlns:p14="http://schemas.microsoft.com/office/powerpoint/2010/main" val="89526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立题依据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Basis of Research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388823" y="1273596"/>
            <a:ext cx="537275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雌激素受体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estrogen receptor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孕激素受体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progesterone receptor 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人表皮生长因子受体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human 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epidermal  growth  factor receptor 2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HER-2 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DA1545A0-3F6C-428D-8266-4DC5003751E5}"/>
              </a:ext>
            </a:extLst>
          </p:cNvPr>
          <p:cNvSpPr/>
          <p:nvPr/>
        </p:nvSpPr>
        <p:spPr>
          <a:xfrm>
            <a:off x="5761575" y="1625599"/>
            <a:ext cx="396000" cy="1512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5D940-4505-4CCB-A335-B7199AF1F728}"/>
              </a:ext>
            </a:extLst>
          </p:cNvPr>
          <p:cNvSpPr txBox="1"/>
          <p:nvPr/>
        </p:nvSpPr>
        <p:spPr>
          <a:xfrm>
            <a:off x="6157575" y="2119989"/>
            <a:ext cx="264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IHC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Immunohistochemistry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经典标记物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50207A-B7B7-4FCA-AA40-B91AAAA35348}"/>
              </a:ext>
            </a:extLst>
          </p:cNvPr>
          <p:cNvSpPr txBox="1"/>
          <p:nvPr/>
        </p:nvSpPr>
        <p:spPr>
          <a:xfrm>
            <a:off x="388823" y="3474198"/>
            <a:ext cx="7782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Ki-67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乳腺癌中使用最广泛的增殖标记物，在除了</a:t>
            </a: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G0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期以外的所有细胞周期中都有表达。美国临床肿瘤学会的  现有指南并未将</a:t>
            </a: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Ki-67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列入所需的常规生物标记物，但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支持者主张将其作为一种优于有丝分裂比率的预后标记物。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Ki67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已被用于预测乳腺癌的新辅助反应或辅助化疗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(ER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阳性肿瘤的内分泌治疗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的结果。它还与乳腺癌的其他标记物联合使用，以提供预后和预测值</a:t>
            </a:r>
            <a:r>
              <a:rPr lang="zh-CN" altLang="en-US" sz="1200" dirty="0">
                <a:latin typeface="Arial" panose="020B0604020202020204" pitchFamily="34" charset="0"/>
              </a:rPr>
              <a:t>。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立题依据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Basis of Research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388823" y="1273596"/>
            <a:ext cx="537275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雌激素受体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estrogen receptor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孕激素受体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progesterone receptor 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人表皮生长因子受体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human 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epidermal  growth  factor receptor 2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HER-2 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1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DA1545A0-3F6C-428D-8266-4DC5003751E5}"/>
              </a:ext>
            </a:extLst>
          </p:cNvPr>
          <p:cNvSpPr/>
          <p:nvPr/>
        </p:nvSpPr>
        <p:spPr>
          <a:xfrm>
            <a:off x="5761575" y="1625599"/>
            <a:ext cx="396000" cy="1512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5D940-4505-4CCB-A335-B7199AF1F728}"/>
              </a:ext>
            </a:extLst>
          </p:cNvPr>
          <p:cNvSpPr txBox="1"/>
          <p:nvPr/>
        </p:nvSpPr>
        <p:spPr>
          <a:xfrm>
            <a:off x="6157575" y="2119989"/>
            <a:ext cx="264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IHC</a:t>
            </a:r>
            <a:r>
              <a:rPr lang="zh-CN" altLang="en-US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11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Immunohistochemistry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经典标记物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50207A-B7B7-4FCA-AA40-B91AAAA35348}"/>
              </a:ext>
            </a:extLst>
          </p:cNvPr>
          <p:cNvSpPr txBox="1"/>
          <p:nvPr/>
        </p:nvSpPr>
        <p:spPr>
          <a:xfrm>
            <a:off x="388823" y="3474198"/>
            <a:ext cx="7782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Ki-67</a:t>
            </a: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乳腺癌中使用最广泛的增殖标记物，在除了</a:t>
            </a: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G0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期以外的所有细胞周期中都有表达。美国临床肿瘤学会的  现有指南并未将</a:t>
            </a: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Ki-67</a:t>
            </a:r>
            <a:r>
              <a:rPr lang="zh-CN" altLang="en-US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列入所需的常规生物标记物，但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支持者主张将其作为一种优于有丝分裂比率的预后标记物。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Ki67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已被用于预测乳腺癌的新辅助反应或辅助化疗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(ER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阳性肿瘤的内分泌治疗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的结果。它还与乳腺癌的其他标记物联合使用，以提供预后和预测值</a:t>
            </a:r>
            <a:r>
              <a:rPr lang="zh-CN" altLang="en-US" sz="1200" dirty="0">
                <a:latin typeface="Arial" panose="020B0604020202020204" pitchFamily="34" charset="0"/>
              </a:rPr>
              <a:t>。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1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立题依据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Basis of Research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9A2B3F-B989-434C-BECD-EDE83906BD60}"/>
              </a:ext>
            </a:extLst>
          </p:cNvPr>
          <p:cNvSpPr/>
          <p:nvPr/>
        </p:nvSpPr>
        <p:spPr>
          <a:xfrm>
            <a:off x="3108338" y="2781402"/>
            <a:ext cx="4983375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bg1"/>
                </a:solidFill>
              </a:rPr>
              <a:t>动态对比增强磁共振成像</a:t>
            </a:r>
            <a:r>
              <a:rPr lang="en-US" altLang="zh-CN" sz="1050" dirty="0">
                <a:solidFill>
                  <a:schemeClr val="bg1"/>
                </a:solidFill>
              </a:rPr>
              <a:t>(DCE-MRI)</a:t>
            </a:r>
            <a:r>
              <a:rPr lang="zh-CN" altLang="en-US" sz="1050" dirty="0">
                <a:solidFill>
                  <a:schemeClr val="bg1"/>
                </a:solidFill>
              </a:rPr>
              <a:t>是诊断浸润性乳腺癌的一种高度敏感的方法，但特异性仅为中等。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E57A3C-8443-49FF-9826-9C5E2E058FD6}"/>
              </a:ext>
            </a:extLst>
          </p:cNvPr>
          <p:cNvSpPr/>
          <p:nvPr/>
        </p:nvSpPr>
        <p:spPr>
          <a:xfrm>
            <a:off x="3111512" y="3480585"/>
            <a:ext cx="5214374" cy="91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dirty="0">
                <a:solidFill>
                  <a:schemeClr val="bg1"/>
                </a:solidFill>
              </a:rPr>
              <a:t>ADC</a:t>
            </a:r>
            <a:r>
              <a:rPr lang="zh-CN" altLang="en-US" sz="1050" dirty="0">
                <a:solidFill>
                  <a:schemeClr val="bg1"/>
                </a:solidFill>
              </a:rPr>
              <a:t>（表观扩散系数）图来源于弥散加权成像</a:t>
            </a:r>
            <a:r>
              <a:rPr lang="en-US" altLang="zh-CN" sz="1050" dirty="0">
                <a:solidFill>
                  <a:schemeClr val="bg1"/>
                </a:solidFill>
              </a:rPr>
              <a:t>(DWI)</a:t>
            </a:r>
            <a:r>
              <a:rPr lang="zh-CN" altLang="en-US" sz="1050" dirty="0">
                <a:solidFill>
                  <a:schemeClr val="bg1"/>
                </a:solidFill>
              </a:rPr>
              <a:t>，</a:t>
            </a:r>
            <a:r>
              <a:rPr lang="en-US" altLang="zh-CN" sz="1050" dirty="0">
                <a:solidFill>
                  <a:schemeClr val="bg1"/>
                </a:solidFill>
              </a:rPr>
              <a:t>DWI</a:t>
            </a:r>
            <a:r>
              <a:rPr lang="zh-CN" altLang="en-US" sz="1050" dirty="0">
                <a:solidFill>
                  <a:schemeClr val="bg1"/>
                </a:solidFill>
              </a:rPr>
              <a:t>是在不使用造影剂的情况下进行的，它通过使用定量方法评估</a:t>
            </a:r>
            <a:r>
              <a:rPr lang="en-US" altLang="zh-CN" sz="1050" dirty="0">
                <a:solidFill>
                  <a:schemeClr val="bg1"/>
                </a:solidFill>
              </a:rPr>
              <a:t>ADC</a:t>
            </a:r>
            <a:r>
              <a:rPr lang="zh-CN" altLang="en-US" sz="1050" dirty="0">
                <a:solidFill>
                  <a:schemeClr val="bg1"/>
                </a:solidFill>
              </a:rPr>
              <a:t>来测量自由水在组织中的布朗运动，该运动受液体粘度、膜通透性、纤维和组织细胞密度的影响。这项技术越来越多地被使用，因为它可以增加乳腺肿瘤诊断的特异性，并在肿瘤定性方面与</a:t>
            </a:r>
            <a:r>
              <a:rPr lang="en-US" altLang="zh-CN" sz="1050" dirty="0">
                <a:solidFill>
                  <a:schemeClr val="bg1"/>
                </a:solidFill>
              </a:rPr>
              <a:t>DCE-MRI</a:t>
            </a:r>
            <a:r>
              <a:rPr lang="zh-CN" altLang="en-US" sz="1050" dirty="0">
                <a:solidFill>
                  <a:schemeClr val="bg1"/>
                </a:solidFill>
              </a:rPr>
              <a:t>相辅相成。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B999DD-C1E2-448A-848E-04E24B6A0950}"/>
              </a:ext>
            </a:extLst>
          </p:cNvPr>
          <p:cNvGrpSpPr/>
          <p:nvPr/>
        </p:nvGrpSpPr>
        <p:grpSpPr>
          <a:xfrm>
            <a:off x="2483420" y="2787871"/>
            <a:ext cx="483079" cy="1336634"/>
            <a:chOff x="4330460" y="2751520"/>
            <a:chExt cx="483079" cy="1336634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:a16="http://schemas.microsoft.com/office/drawing/2014/main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:a16="http://schemas.microsoft.com/office/drawing/2014/main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:a16="http://schemas.microsoft.com/office/drawing/2014/main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:a16="http://schemas.microsoft.com/office/drawing/2014/main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:a16="http://schemas.microsoft.com/office/drawing/2014/main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:a16="http://schemas.microsoft.com/office/drawing/2014/main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:a16="http://schemas.microsoft.com/office/drawing/2014/main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:a16="http://schemas.microsoft.com/office/drawing/2014/main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:a16="http://schemas.microsoft.com/office/drawing/2014/main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:a16="http://schemas.microsoft.com/office/drawing/2014/main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sp>
          <p:nvSpPr>
            <p:cNvPr id="23" name="AutoShape 112">
              <a:extLst>
                <a:ext uri="{FF2B5EF4-FFF2-40B4-BE49-F238E27FC236}">
                  <a16:creationId xmlns:a16="http://schemas.microsoft.com/office/drawing/2014/main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20C018-A5C1-40D4-B390-8DD38B3909CA}"/>
              </a:ext>
            </a:extLst>
          </p:cNvPr>
          <p:cNvSpPr txBox="1"/>
          <p:nvPr/>
        </p:nvSpPr>
        <p:spPr>
          <a:xfrm>
            <a:off x="765464" y="3234599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DCE-MRI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ADC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立题依据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Basis of Research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相关研究进展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影像组学在乳腺良恶性病变的诊断、腋窝淋巴结（</a:t>
            </a:r>
            <a:r>
              <a:rPr lang="en-US" altLang="zh-CN" sz="1200" dirty="0">
                <a:solidFill>
                  <a:schemeClr val="bg1"/>
                </a:solidFill>
              </a:rPr>
              <a:t>ALN</a:t>
            </a:r>
            <a:r>
              <a:rPr lang="zh-CN" altLang="en-US" sz="1200" dirty="0">
                <a:solidFill>
                  <a:schemeClr val="bg1"/>
                </a:solidFill>
              </a:rPr>
              <a:t>）状态、乳腺癌分子亚型、肿瘤化疗反应及预后等方面具有潜在的预测能力。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标准图像获取不规范、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勾画方式的多样性、特征选择及建模技术的限制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多模态影像、多中心研究、深度学习、成像技术与各种组学技术（转录组学、蛋白质组学、代谢组学）整合应用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立题依据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Basis of Research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相关研究进展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影像组学在乳腺良恶性病变的诊断、腋窝淋巴结（</a:t>
            </a:r>
            <a:r>
              <a:rPr lang="en-US" altLang="zh-CN" sz="1200" dirty="0">
                <a:solidFill>
                  <a:schemeClr val="bg1"/>
                </a:solidFill>
              </a:rPr>
              <a:t>ALN</a:t>
            </a:r>
            <a:r>
              <a:rPr lang="zh-CN" altLang="en-US" sz="1200" dirty="0">
                <a:solidFill>
                  <a:schemeClr val="bg1"/>
                </a:solidFill>
              </a:rPr>
              <a:t>）状态、乳腺癌分子亚型、肿瘤化疗反应及预后等方面具有潜在的预测能力。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标准图像获取不规范、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勾画方式的多样性、特征选择及建模技术的限制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多模态影像、多中心研究、深度学习、成像技术与各种组学技术（转录组学、蛋白质组学、代谢组学）整合应用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26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2504</TotalTime>
  <Words>2220</Words>
  <Application>Microsoft Office PowerPoint</Application>
  <PresentationFormat>全屏显示(16:9)</PresentationFormat>
  <Paragraphs>352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-apple-system</vt:lpstr>
      <vt:lpstr>Gill Sans</vt:lpstr>
      <vt:lpstr>微软雅黑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ming</cp:lastModifiedBy>
  <cp:revision>133</cp:revision>
  <dcterms:created xsi:type="dcterms:W3CDTF">2017-10-30T02:36:03Z</dcterms:created>
  <dcterms:modified xsi:type="dcterms:W3CDTF">2022-10-07T14:08:45Z</dcterms:modified>
</cp:coreProperties>
</file>