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14"/>
  </p:notesMasterIdLst>
  <p:sldIdLst>
    <p:sldId id="267" r:id="rId3"/>
    <p:sldId id="270" r:id="rId4"/>
    <p:sldId id="286" r:id="rId5"/>
    <p:sldId id="287" r:id="rId6"/>
    <p:sldId id="289" r:id="rId7"/>
    <p:sldId id="281" r:id="rId8"/>
    <p:sldId id="284" r:id="rId9"/>
    <p:sldId id="288" r:id="rId10"/>
    <p:sldId id="290" r:id="rId11"/>
    <p:sldId id="291" r:id="rId12"/>
    <p:sldId id="269" r:id="rId13"/>
  </p:sldIdLst>
  <p:sldSz cx="9144000" cy="6858000" type="screen4x3"/>
  <p:notesSz cx="6858000" cy="9144000"/>
  <p:custDataLst>
    <p:tags r:id="rId15"/>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02" autoAdjust="0"/>
  </p:normalViewPr>
  <p:slideViewPr>
    <p:cSldViewPr>
      <p:cViewPr>
        <p:scale>
          <a:sx n="70" d="100"/>
          <a:sy n="70" d="100"/>
        </p:scale>
        <p:origin x="-130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57C93458-E75B-438C-960A-FEEC9B3FA109}" type="slidenum">
              <a:rPr lang="en-US" altLang="zh-CN"/>
              <a:t>‹#›</a:t>
            </a:fld>
            <a:endParaRPr lang="en-US" altLang="zh-CN"/>
          </a:p>
        </p:txBody>
      </p:sp>
    </p:spTree>
    <p:extLst>
      <p:ext uri="{BB962C8B-B14F-4D97-AF65-F5344CB8AC3E}">
        <p14:creationId xmlns:p14="http://schemas.microsoft.com/office/powerpoint/2010/main" val="3598188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7C93458-E75B-438C-960A-FEEC9B3FA109}" type="slidenum">
              <a:rPr lang="en-US" altLang="zh-CN" smtClean="0"/>
              <a:t>1</a:t>
            </a:fld>
            <a:endParaRPr lang="en-US" altLang="zh-CN"/>
          </a:p>
        </p:txBody>
      </p:sp>
    </p:spTree>
    <p:extLst>
      <p:ext uri="{BB962C8B-B14F-4D97-AF65-F5344CB8AC3E}">
        <p14:creationId xmlns:p14="http://schemas.microsoft.com/office/powerpoint/2010/main" val="201835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6B5D108-F236-46A0-8CA3-777744146B08}" type="slidenum">
              <a:rPr lang="en-US" altLang="zh-CN" smtClean="0"/>
              <a:t>3</a:t>
            </a:fld>
            <a:endParaRPr lang="en-US" altLang="zh-CN" smtClean="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r>
              <a:rPr lang="en-US" altLang="zh-CN" smtClean="0"/>
              <a:t>4</a:t>
            </a:r>
            <a:r>
              <a:rPr lang="zh-CN" altLang="en-US" smtClean="0"/>
              <a:t>。负责不同模块，双方高层组成项目指导小组</a:t>
            </a: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oleObject" Target="../embeddings/Microsoft_PowerPoint_97-2003_____2.ppt"/><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20E7E1E-31C5-4339-AFF4-42129E9B08B3}"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3" descr="strip"/>
          <p:cNvPicPr>
            <a:picLocks noChangeAspect="1" noChangeArrowheads="1"/>
          </p:cNvPicPr>
          <p:nvPr/>
        </p:nvPicPr>
        <p:blipFill>
          <a:blip r:embed="rId2" cstate="print"/>
          <a:srcRect/>
          <a:stretch>
            <a:fillRect/>
          </a:stretch>
        </p:blipFill>
        <p:spPr bwMode="auto">
          <a:xfrm>
            <a:off x="1266825" y="2819400"/>
            <a:ext cx="7620000" cy="952500"/>
          </a:xfrm>
          <a:prstGeom prst="rect">
            <a:avLst/>
          </a:prstGeom>
          <a:noFill/>
          <a:ln w="9525">
            <a:noFill/>
            <a:miter lim="800000"/>
            <a:headEnd/>
            <a:tailEnd/>
          </a:ln>
        </p:spPr>
      </p:pic>
      <p:pic>
        <p:nvPicPr>
          <p:cNvPr id="3" name="Picture 4" descr="背景"/>
          <p:cNvPicPr>
            <a:picLocks noChangeAspect="1" noChangeArrowheads="1"/>
          </p:cNvPicPr>
          <p:nvPr/>
        </p:nvPicPr>
        <p:blipFill>
          <a:blip r:embed="rId3" cstate="print"/>
          <a:srcRect/>
          <a:stretch>
            <a:fillRect/>
          </a:stretch>
        </p:blipFill>
        <p:spPr bwMode="auto">
          <a:xfrm>
            <a:off x="5673725" y="1625600"/>
            <a:ext cx="3470275" cy="5232400"/>
          </a:xfrm>
          <a:prstGeom prst="rect">
            <a:avLst/>
          </a:prstGeom>
          <a:noFill/>
          <a:ln w="9525">
            <a:noFill/>
            <a:miter lim="800000"/>
            <a:headEnd/>
            <a:tailEnd/>
          </a:ln>
        </p:spPr>
      </p:pic>
      <p:sp>
        <p:nvSpPr>
          <p:cNvPr id="4" name="Rectangle 5"/>
          <p:cNvSpPr>
            <a:spLocks noChangeArrowheads="1"/>
          </p:cNvSpPr>
          <p:nvPr/>
        </p:nvSpPr>
        <p:spPr bwMode="auto">
          <a:xfrm>
            <a:off x="6119813" y="6477000"/>
            <a:ext cx="1406525" cy="381000"/>
          </a:xfrm>
          <a:prstGeom prst="rect">
            <a:avLst/>
          </a:prstGeom>
          <a:solidFill>
            <a:schemeClr val="bg1"/>
          </a:solidFill>
          <a:ln w="9525">
            <a:noFill/>
            <a:miter lim="800000"/>
          </a:ln>
        </p:spPr>
        <p:txBody>
          <a:bodyPr wrap="none" anchor="ctr"/>
          <a:lstStyle/>
          <a:p>
            <a:pPr>
              <a:defRPr/>
            </a:pP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pic>
        <p:nvPicPr>
          <p:cNvPr id="2" name="Picture 2" descr="背景"/>
          <p:cNvPicPr>
            <a:picLocks noChangeAspect="1" noChangeArrowheads="1"/>
          </p:cNvPicPr>
          <p:nvPr/>
        </p:nvPicPr>
        <p:blipFill>
          <a:blip r:embed="rId3" cstate="print"/>
          <a:srcRect/>
          <a:stretch>
            <a:fillRect/>
          </a:stretch>
        </p:blipFill>
        <p:spPr bwMode="auto">
          <a:xfrm>
            <a:off x="5668963" y="1600200"/>
            <a:ext cx="3470275" cy="5232400"/>
          </a:xfrm>
          <a:prstGeom prst="rect">
            <a:avLst/>
          </a:prstGeom>
          <a:noFill/>
          <a:ln w="9525">
            <a:noFill/>
            <a:miter lim="800000"/>
            <a:headEnd/>
            <a:tailEnd/>
          </a:ln>
        </p:spPr>
      </p:pic>
      <p:pic>
        <p:nvPicPr>
          <p:cNvPr id="3" name="Picture 6" descr="square"/>
          <p:cNvPicPr>
            <a:picLocks noChangeAspect="1" noChangeArrowheads="1"/>
          </p:cNvPicPr>
          <p:nvPr/>
        </p:nvPicPr>
        <p:blipFill>
          <a:blip r:embed="rId4" cstate="print"/>
          <a:srcRect/>
          <a:stretch>
            <a:fillRect/>
          </a:stretch>
        </p:blipFill>
        <p:spPr bwMode="auto">
          <a:xfrm>
            <a:off x="0" y="441325"/>
            <a:ext cx="746125" cy="352425"/>
          </a:xfrm>
          <a:prstGeom prst="rect">
            <a:avLst/>
          </a:prstGeom>
          <a:noFill/>
          <a:ln w="9525">
            <a:noFill/>
            <a:miter lim="800000"/>
            <a:headEnd/>
            <a:tailEnd/>
          </a:ln>
        </p:spPr>
      </p:pic>
      <p:pic>
        <p:nvPicPr>
          <p:cNvPr id="4" name="Picture 7" descr="square"/>
          <p:cNvPicPr>
            <a:picLocks noChangeAspect="1" noChangeArrowheads="1"/>
          </p:cNvPicPr>
          <p:nvPr/>
        </p:nvPicPr>
        <p:blipFill>
          <a:blip r:embed="rId5" cstate="print"/>
          <a:srcRect/>
          <a:stretch>
            <a:fillRect/>
          </a:stretch>
        </p:blipFill>
        <p:spPr bwMode="auto">
          <a:xfrm>
            <a:off x="152400" y="500063"/>
            <a:ext cx="584200" cy="292100"/>
          </a:xfrm>
          <a:prstGeom prst="rect">
            <a:avLst/>
          </a:prstGeom>
          <a:noFill/>
          <a:ln w="9525">
            <a:noFill/>
            <a:miter lim="800000"/>
            <a:headEnd/>
            <a:tailEnd/>
          </a:ln>
        </p:spPr>
      </p:pic>
      <p:sp>
        <p:nvSpPr>
          <p:cNvPr id="5" name="Rectangle 8"/>
          <p:cNvSpPr>
            <a:spLocks noChangeArrowheads="1"/>
          </p:cNvSpPr>
          <p:nvPr/>
        </p:nvSpPr>
        <p:spPr bwMode="auto">
          <a:xfrm>
            <a:off x="6259513" y="6477000"/>
            <a:ext cx="1266825" cy="304800"/>
          </a:xfrm>
          <a:prstGeom prst="rect">
            <a:avLst/>
          </a:prstGeom>
          <a:solidFill>
            <a:schemeClr val="bg1"/>
          </a:solidFill>
          <a:ln w="9525">
            <a:noFill/>
            <a:miter lim="800000"/>
          </a:ln>
        </p:spPr>
        <p:txBody>
          <a:bodyPr wrap="none" anchor="ctr"/>
          <a:lstStyle/>
          <a:p>
            <a:pPr>
              <a:defRPr/>
            </a:pPr>
            <a:endParaRPr lang="zh-CN" altLang="en-US"/>
          </a:p>
        </p:txBody>
      </p:sp>
      <p:graphicFrame>
        <p:nvGraphicFramePr>
          <p:cNvPr id="6" name="Rectangle 9" hidden="1"/>
          <p:cNvGraphicFramePr/>
          <p:nvPr/>
        </p:nvGraphicFramePr>
        <p:xfrm>
          <a:off x="1524000" y="1227138"/>
          <a:ext cx="6096000" cy="4402137"/>
        </p:xfrm>
        <a:graphic>
          <a:graphicData uri="http://schemas.openxmlformats.org/presentationml/2006/ole">
            <mc:AlternateContent xmlns:mc="http://schemas.openxmlformats.org/markup-compatibility/2006">
              <mc:Choice xmlns:v="urn:schemas-microsoft-com:vml" Requires="v">
                <p:oleObj spid="_x0000_s25619" r:id="rId6" imgW="0" imgH="0" progId="PowerPoint.Show.8">
                  <p:embed/>
                </p:oleObj>
              </mc:Choice>
              <mc:Fallback>
                <p:oleObj r:id="rId6" imgW="0" imgH="0" progId="PowerPoint.Show.8">
                  <p:embed/>
                  <p:pic>
                    <p:nvPicPr>
                      <p:cNvPr id="0" name="Rectangle 9" hidden="1"/>
                      <p:cNvPicPr preferRelativeResize="0">
                        <a:picLocks noChangeArrowheads="1"/>
                      </p:cNvPicPr>
                      <p:nvPr/>
                    </p:nvPicPr>
                    <p:blipFill>
                      <a:blip/>
                      <a:srcRect/>
                      <a:stretch>
                        <a:fillRect/>
                      </a:stretch>
                    </p:blipFill>
                    <p:spPr bwMode="auto">
                      <a:xfrm>
                        <a:off x="1524000" y="1227138"/>
                        <a:ext cx="6096000" cy="440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Microsoft_PowerPoint_97-2003_____1.ppt"/><Relationship Id="rId3" Type="http://schemas.openxmlformats.org/officeDocument/2006/relationships/theme" Target="../theme/theme2.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0" y="0"/>
            <a:ext cx="9144000" cy="838200"/>
          </a:xfrm>
          <a:prstGeom prst="rect">
            <a:avLst/>
          </a:prstGeom>
          <a:solidFill>
            <a:schemeClr val="accent1"/>
          </a:solidFill>
          <a:ln w="9525">
            <a:noFill/>
            <a:miter lim="800000"/>
          </a:ln>
        </p:spPr>
        <p:txBody>
          <a:bodyPr vert="horz" wrap="square" lIns="91440" tIns="45720" rIns="91440" bIns="45720" numCol="1" anchor="ctr" anchorCtr="0" compatLnSpc="1"/>
          <a:lstStyle/>
          <a:p>
            <a:pPr lvl="0"/>
            <a:r>
              <a:rPr lang="zh-CN" altLang="zh-CN" smtClean="0"/>
              <a:t>单击以编辑</a:t>
            </a:r>
            <a:r>
              <a:rPr lang="zh-CN" altLang="en-US" smtClean="0"/>
              <a:t>母版标题样式</a:t>
            </a:r>
          </a:p>
        </p:txBody>
      </p:sp>
      <p:sp>
        <p:nvSpPr>
          <p:cNvPr id="7171" name="Rectangle 3"/>
          <p:cNvSpPr>
            <a:spLocks noGrp="1" noChangeArrowheads="1"/>
          </p:cNvSpPr>
          <p:nvPr>
            <p:ph type="body" idx="1"/>
          </p:nvPr>
        </p:nvSpPr>
        <p:spPr bwMode="auto">
          <a:xfrm>
            <a:off x="304800" y="1066800"/>
            <a:ext cx="8534400" cy="50292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单击以	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8"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kumimoji="1" sz="1400">
                <a:latin typeface="+mn-lt"/>
              </a:defRPr>
            </a:lvl1pPr>
          </a:lstStyle>
          <a:p>
            <a:pPr>
              <a:defRPr/>
            </a:pPr>
            <a:endParaRPr lang="en-US" altLang="zh-CN"/>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kumimoji="1" sz="1400">
                <a:latin typeface="+mn-lt"/>
              </a:defRPr>
            </a:lvl1pPr>
          </a:lstStyle>
          <a:p>
            <a:pPr>
              <a:defRPr/>
            </a:pPr>
            <a:endParaRPr lang="en-US" altLang="zh-CN"/>
          </a:p>
        </p:txBody>
      </p:sp>
      <p:sp>
        <p:nvSpPr>
          <p:cNvPr id="615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kumimoji="1" sz="1400">
                <a:latin typeface="+mn-lt"/>
              </a:defRPr>
            </a:lvl1pPr>
          </a:lstStyle>
          <a:p>
            <a:pPr>
              <a:defRPr/>
            </a:pPr>
            <a:fld id="{842E6CAA-BA24-4B1A-81A1-789E9EE717DC}"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kumimoji="1" sz="3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eaLnBrk="0" fontAlgn="base" hangingPunct="0">
        <a:spcBef>
          <a:spcPct val="20000"/>
        </a:spcBef>
        <a:spcAft>
          <a:spcPct val="0"/>
        </a:spcAft>
        <a:buChar char="»"/>
        <a:defRPr kumimoji="1" sz="1600">
          <a:solidFill>
            <a:schemeClr val="tx1"/>
          </a:solidFill>
          <a:latin typeface="+mn-lt"/>
          <a:ea typeface="+mn-ea"/>
        </a:defRPr>
      </a:lvl6pPr>
      <a:lvl7pPr marL="2971800" indent="-228600" algn="l" rtl="0" eaLnBrk="0" fontAlgn="base" hangingPunct="0">
        <a:spcBef>
          <a:spcPct val="20000"/>
        </a:spcBef>
        <a:spcAft>
          <a:spcPct val="0"/>
        </a:spcAft>
        <a:buChar char="»"/>
        <a:defRPr kumimoji="1" sz="1600">
          <a:solidFill>
            <a:schemeClr val="tx1"/>
          </a:solidFill>
          <a:latin typeface="+mn-lt"/>
          <a:ea typeface="+mn-ea"/>
        </a:defRPr>
      </a:lvl7pPr>
      <a:lvl8pPr marL="3429000" indent="-228600" algn="l" rtl="0" eaLnBrk="0" fontAlgn="base" hangingPunct="0">
        <a:spcBef>
          <a:spcPct val="20000"/>
        </a:spcBef>
        <a:spcAft>
          <a:spcPct val="0"/>
        </a:spcAft>
        <a:buChar char="»"/>
        <a:defRPr kumimoji="1" sz="1600">
          <a:solidFill>
            <a:schemeClr val="tx1"/>
          </a:solidFill>
          <a:latin typeface="+mn-lt"/>
          <a:ea typeface="+mn-ea"/>
        </a:defRPr>
      </a:lvl8pPr>
      <a:lvl9pPr marL="3886200" indent="-228600" algn="l" rtl="0" eaLnBrk="0" fontAlgn="base" hangingPunct="0">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8" name="Picture 2" descr="背景"/>
          <p:cNvPicPr>
            <a:picLocks noChangeAspect="1" noChangeArrowheads="1"/>
          </p:cNvPicPr>
          <p:nvPr/>
        </p:nvPicPr>
        <p:blipFill>
          <a:blip r:embed="rId5" cstate="print"/>
          <a:srcRect/>
          <a:stretch>
            <a:fillRect/>
          </a:stretch>
        </p:blipFill>
        <p:spPr bwMode="auto">
          <a:xfrm>
            <a:off x="5668963" y="1600200"/>
            <a:ext cx="3470275" cy="5232400"/>
          </a:xfrm>
          <a:prstGeom prst="rect">
            <a:avLst/>
          </a:prstGeom>
          <a:noFill/>
          <a:ln w="9525">
            <a:noFill/>
            <a:miter lim="800000"/>
            <a:headEnd/>
            <a:tailEnd/>
          </a:ln>
        </p:spPr>
      </p:pic>
      <p:sp>
        <p:nvSpPr>
          <p:cNvPr id="1029" name="Rectangle 3"/>
          <p:cNvSpPr>
            <a:spLocks noGrp="1" noChangeArrowheads="1"/>
          </p:cNvSpPr>
          <p:nvPr>
            <p:ph type="sldNum" sz="quarter" idx="4"/>
          </p:nvPr>
        </p:nvSpPr>
        <p:spPr bwMode="auto">
          <a:xfrm>
            <a:off x="779463" y="6365875"/>
            <a:ext cx="3322637" cy="317500"/>
          </a:xfrm>
          <a:prstGeom prst="rect">
            <a:avLst/>
          </a:prstGeom>
          <a:noFill/>
          <a:ln w="9525">
            <a:noFill/>
            <a:miter lim="800000"/>
          </a:ln>
        </p:spPr>
        <p:txBody>
          <a:bodyPr vert="horz" wrap="square" lIns="91440" tIns="45720" rIns="91440" bIns="45720" numCol="1" anchor="t" anchorCtr="0" compatLnSpc="1"/>
          <a:lstStyle>
            <a:lvl1pPr eaLnBrk="0" hangingPunct="0">
              <a:defRPr sz="1000">
                <a:latin typeface="Arial" panose="020B0604020202020204" pitchFamily="34" charset="0"/>
                <a:cs typeface="+mn-cs"/>
              </a:defRPr>
            </a:lvl1pPr>
          </a:lstStyle>
          <a:p>
            <a:pPr>
              <a:defRPr/>
            </a:pPr>
            <a:fld id="{ED7DE72E-8307-4AFB-B838-B9EA5A1E0417}" type="slidenum">
              <a:rPr lang="zh-TW" altLang="en-US"/>
              <a:t>‹#›</a:t>
            </a:fld>
            <a:endParaRPr lang="en-US" altLang="zh-TW"/>
          </a:p>
        </p:txBody>
      </p:sp>
      <p:sp>
        <p:nvSpPr>
          <p:cNvPr id="1030" name="Rectangle 4"/>
          <p:cNvSpPr>
            <a:spLocks noGrp="1" noChangeArrowheads="1"/>
          </p:cNvSpPr>
          <p:nvPr>
            <p:ph type="title"/>
          </p:nvPr>
        </p:nvSpPr>
        <p:spPr bwMode="auto">
          <a:xfrm>
            <a:off x="889000" y="295275"/>
            <a:ext cx="7724775" cy="641350"/>
          </a:xfrm>
          <a:prstGeom prst="rect">
            <a:avLst/>
          </a:prstGeom>
          <a:noFill/>
          <a:ln w="9525">
            <a:noFill/>
            <a:miter lim="800000"/>
          </a:ln>
        </p:spPr>
        <p:txBody>
          <a:bodyPr vert="horz" wrap="square" lIns="92075" tIns="46038" rIns="92075" bIns="46038" numCol="1" anchor="ctr" anchorCtr="0" compatLnSpc="1">
            <a:spAutoFit/>
          </a:bodyPr>
          <a:lstStyle/>
          <a:p>
            <a:pPr lvl="0"/>
            <a:r>
              <a:rPr lang="en-US" altLang="zh-CN" smtClean="0"/>
              <a:t>Slide Title</a:t>
            </a:r>
          </a:p>
        </p:txBody>
      </p:sp>
      <p:sp>
        <p:nvSpPr>
          <p:cNvPr id="1031" name="Rectangle 5"/>
          <p:cNvSpPr>
            <a:spLocks noGrp="1" noChangeArrowheads="1"/>
          </p:cNvSpPr>
          <p:nvPr>
            <p:ph type="body" idx="1"/>
          </p:nvPr>
        </p:nvSpPr>
        <p:spPr bwMode="auto">
          <a:xfrm>
            <a:off x="1284288" y="1474788"/>
            <a:ext cx="7321550" cy="1954212"/>
          </a:xfrm>
          <a:prstGeom prst="rect">
            <a:avLst/>
          </a:prstGeom>
          <a:noFill/>
          <a:ln w="9525">
            <a:noFill/>
            <a:miter lim="800000"/>
          </a:ln>
        </p:spPr>
        <p:txBody>
          <a:bodyPr vert="horz" wrap="square" lIns="92075" tIns="46038" rIns="92075" bIns="46038" numCol="1" anchor="t" anchorCtr="0" compatLnSpc="1">
            <a:spAutoFit/>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6" descr="square"/>
          <p:cNvPicPr>
            <a:picLocks noChangeAspect="1" noChangeArrowheads="1"/>
          </p:cNvPicPr>
          <p:nvPr/>
        </p:nvPicPr>
        <p:blipFill>
          <a:blip r:embed="rId6" cstate="print"/>
          <a:srcRect/>
          <a:stretch>
            <a:fillRect/>
          </a:stretch>
        </p:blipFill>
        <p:spPr bwMode="auto">
          <a:xfrm>
            <a:off x="0" y="441325"/>
            <a:ext cx="746125" cy="352425"/>
          </a:xfrm>
          <a:prstGeom prst="rect">
            <a:avLst/>
          </a:prstGeom>
          <a:noFill/>
          <a:ln w="9525">
            <a:noFill/>
            <a:miter lim="800000"/>
            <a:headEnd/>
            <a:tailEnd/>
          </a:ln>
        </p:spPr>
      </p:pic>
      <p:pic>
        <p:nvPicPr>
          <p:cNvPr id="1033" name="Picture 7" descr="square"/>
          <p:cNvPicPr>
            <a:picLocks noChangeAspect="1" noChangeArrowheads="1"/>
          </p:cNvPicPr>
          <p:nvPr/>
        </p:nvPicPr>
        <p:blipFill>
          <a:blip r:embed="rId7" cstate="print"/>
          <a:srcRect/>
          <a:stretch>
            <a:fillRect/>
          </a:stretch>
        </p:blipFill>
        <p:spPr bwMode="auto">
          <a:xfrm>
            <a:off x="152400" y="500063"/>
            <a:ext cx="584200" cy="292100"/>
          </a:xfrm>
          <a:prstGeom prst="rect">
            <a:avLst/>
          </a:prstGeom>
          <a:noFill/>
          <a:ln w="9525">
            <a:noFill/>
            <a:miter lim="800000"/>
            <a:headEnd/>
            <a:tailEnd/>
          </a:ln>
        </p:spPr>
      </p:pic>
      <p:sp>
        <p:nvSpPr>
          <p:cNvPr id="1034" name="Rectangle 8"/>
          <p:cNvSpPr>
            <a:spLocks noChangeArrowheads="1"/>
          </p:cNvSpPr>
          <p:nvPr/>
        </p:nvSpPr>
        <p:spPr bwMode="auto">
          <a:xfrm>
            <a:off x="6259513" y="6477000"/>
            <a:ext cx="1266825" cy="304800"/>
          </a:xfrm>
          <a:prstGeom prst="rect">
            <a:avLst/>
          </a:prstGeom>
          <a:solidFill>
            <a:schemeClr val="bg1"/>
          </a:solidFill>
          <a:ln w="9525">
            <a:noFill/>
            <a:miter lim="800000"/>
          </a:ln>
        </p:spPr>
        <p:txBody>
          <a:bodyPr wrap="none" anchor="ctr"/>
          <a:lstStyle/>
          <a:p>
            <a:pPr>
              <a:defRPr/>
            </a:pPr>
            <a:endParaRPr lang="zh-CN" altLang="en-US"/>
          </a:p>
        </p:txBody>
      </p:sp>
      <p:graphicFrame>
        <p:nvGraphicFramePr>
          <p:cNvPr id="1026" name="Rectangle 9" hidden="1"/>
          <p:cNvGraphicFramePr/>
          <p:nvPr/>
        </p:nvGraphicFramePr>
        <p:xfrm>
          <a:off x="1524000" y="1227138"/>
          <a:ext cx="6096000" cy="4402137"/>
        </p:xfrm>
        <a:graphic>
          <a:graphicData uri="http://schemas.openxmlformats.org/presentationml/2006/ole">
            <mc:AlternateContent xmlns:mc="http://schemas.openxmlformats.org/markup-compatibility/2006">
              <mc:Choice xmlns:v="urn:schemas-microsoft-com:vml" Requires="v">
                <p:oleObj spid="_x0000_s1036" r:id="rId8" imgW="0" imgH="0" progId="PowerPoint.Show.8">
                  <p:embed/>
                </p:oleObj>
              </mc:Choice>
              <mc:Fallback>
                <p:oleObj r:id="rId8" imgW="0" imgH="0" progId="PowerPoint.Show.8">
                  <p:embed/>
                  <p:pic>
                    <p:nvPicPr>
                      <p:cNvPr id="0" name="Rectangle 9" hidden="1"/>
                      <p:cNvPicPr preferRelativeResize="0">
                        <a:picLocks noChangeArrowheads="1"/>
                      </p:cNvPicPr>
                      <p:nvPr/>
                    </p:nvPicPr>
                    <p:blipFill>
                      <a:blip/>
                      <a:srcRect/>
                      <a:stretch>
                        <a:fillRect/>
                      </a:stretch>
                    </p:blipFill>
                    <p:spPr bwMode="auto">
                      <a:xfrm>
                        <a:off x="1524000" y="1227138"/>
                        <a:ext cx="6096000" cy="4402137"/>
                      </a:xfrm>
                      <a:prstGeom prst="rect">
                        <a:avLst/>
                      </a:prstGeom>
                      <a:noFill/>
                      <a:ln>
                        <a:noFill/>
                      </a:ln>
                      <a:extLst>
                        <a:ext uri="{909E8E84-426E-40DD-AFC4-6F175D3DCCD1}">
                          <a14:hiddenFill xmlns:a14="http://schemas.microsoft.com/office/drawing/2010/main">
                            <a:solidFill>
                              <a:srgbClr val="C0FEF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3" r:id="rId1"/>
    <p:sldLayoutId id="2147483654" r:id="rId2"/>
  </p:sldLayoutIdLst>
  <p:transition/>
  <p:txStyles>
    <p:titleStyle>
      <a:lvl1pPr algn="l" rtl="0" eaLnBrk="0" fontAlgn="base" hangingPunct="0">
        <a:lnSpc>
          <a:spcPct val="90000"/>
        </a:lnSpc>
        <a:spcBef>
          <a:spcPct val="0"/>
        </a:spcBef>
        <a:spcAft>
          <a:spcPct val="0"/>
        </a:spcAft>
        <a:tabLst>
          <a:tab pos="457200" algn="l"/>
        </a:tabLst>
        <a:defRPr sz="4000" b="1">
          <a:solidFill>
            <a:srgbClr val="0066FF"/>
          </a:solidFill>
          <a:latin typeface="+mj-lt"/>
          <a:ea typeface="+mj-ea"/>
          <a:cs typeface="+mj-cs"/>
        </a:defRPr>
      </a:lvl1pPr>
      <a:lvl2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2pPr>
      <a:lvl3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3pPr>
      <a:lvl4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4pPr>
      <a:lvl5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5pPr>
      <a:lvl6pPr marL="4572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6pPr>
      <a:lvl7pPr marL="9144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7pPr>
      <a:lvl8pPr marL="13716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8pPr>
      <a:lvl9pPr marL="18288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9pPr>
    </p:titleStyle>
    <p:bodyStyle>
      <a:lvl1pPr marL="230505" indent="-230505" algn="l" rtl="0" eaLnBrk="0" fontAlgn="base" hangingPunct="0">
        <a:lnSpc>
          <a:spcPct val="90000"/>
        </a:lnSpc>
        <a:spcBef>
          <a:spcPct val="60000"/>
        </a:spcBef>
        <a:spcAft>
          <a:spcPct val="0"/>
        </a:spcAft>
        <a:buClr>
          <a:srgbClr val="0099FF"/>
        </a:buClr>
        <a:buSzPct val="75000"/>
        <a:buFont typeface="Wingdings" panose="05000000000000000000" pitchFamily="2" charset="2"/>
        <a:buChar char="n"/>
        <a:defRPr sz="2400">
          <a:solidFill>
            <a:schemeClr val="tx1"/>
          </a:solidFill>
          <a:latin typeface="+mn-lt"/>
          <a:ea typeface="+mn-ea"/>
          <a:cs typeface="+mn-cs"/>
        </a:defRPr>
      </a:lvl1pPr>
      <a:lvl2pPr marL="681355" indent="-234950" algn="l" rtl="0" eaLnBrk="0" fontAlgn="base" hangingPunct="0">
        <a:lnSpc>
          <a:spcPct val="90000"/>
        </a:lnSpc>
        <a:spcBef>
          <a:spcPct val="40000"/>
        </a:spcBef>
        <a:spcAft>
          <a:spcPct val="0"/>
        </a:spcAft>
        <a:buClr>
          <a:srgbClr val="FFCC00"/>
        </a:buClr>
        <a:buSzPct val="65000"/>
        <a:buFont typeface="Wingdings" panose="05000000000000000000" pitchFamily="2" charset="2"/>
        <a:buChar char="n"/>
        <a:defRPr sz="2200">
          <a:solidFill>
            <a:schemeClr val="tx1"/>
          </a:solidFill>
          <a:latin typeface="+mn-lt"/>
          <a:cs typeface="+mn-cs"/>
        </a:defRPr>
      </a:lvl2pPr>
      <a:lvl3pPr marL="1024255" indent="-173355" algn="l" rtl="0" eaLnBrk="0" fontAlgn="base" hangingPunct="0">
        <a:spcBef>
          <a:spcPct val="40000"/>
        </a:spcBef>
        <a:spcAft>
          <a:spcPct val="0"/>
        </a:spcAft>
        <a:buClr>
          <a:srgbClr val="A50021"/>
        </a:buClr>
        <a:buSzPct val="65000"/>
        <a:buFont typeface="Wingdings" panose="05000000000000000000" pitchFamily="2" charset="2"/>
        <a:buChar char="n"/>
        <a:defRPr sz="2400">
          <a:solidFill>
            <a:schemeClr val="tx1"/>
          </a:solidFill>
          <a:latin typeface="+mn-lt"/>
          <a:cs typeface="+mn-cs"/>
        </a:defRPr>
      </a:lvl3pPr>
      <a:lvl4pPr marL="1371600" indent="-231775" algn="l" rtl="0" eaLnBrk="0" fontAlgn="base" hangingPunct="0">
        <a:spcBef>
          <a:spcPct val="30000"/>
        </a:spcBef>
        <a:spcAft>
          <a:spcPct val="0"/>
        </a:spcAft>
        <a:buClr>
          <a:srgbClr val="A50021"/>
        </a:buClr>
        <a:buSzPct val="65000"/>
        <a:buFont typeface="Wingdings" panose="05000000000000000000" pitchFamily="2" charset="2"/>
        <a:buChar char="n"/>
        <a:defRPr sz="2000">
          <a:solidFill>
            <a:schemeClr val="tx1"/>
          </a:solidFill>
          <a:latin typeface="+mn-lt"/>
          <a:cs typeface="+mn-cs"/>
        </a:defRPr>
      </a:lvl4pPr>
      <a:lvl5pPr marL="1717675" indent="-173355" algn="l" rtl="0" eaLnBrk="0" fontAlgn="base" hangingPunct="0">
        <a:spcBef>
          <a:spcPct val="30000"/>
        </a:spcBef>
        <a:spcAft>
          <a:spcPct val="0"/>
        </a:spcAft>
        <a:buClr>
          <a:srgbClr val="A50021"/>
        </a:buClr>
        <a:buSzPct val="65000"/>
        <a:buFont typeface="Wingdings" panose="05000000000000000000" pitchFamily="2" charset="2"/>
        <a:buChar char="n"/>
        <a:defRPr sz="2000">
          <a:solidFill>
            <a:schemeClr val="tx1"/>
          </a:solidFill>
          <a:latin typeface="+mn-lt"/>
          <a:cs typeface="+mn-cs"/>
        </a:defRPr>
      </a:lvl5pPr>
      <a:lvl6pPr marL="21748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6pPr>
      <a:lvl7pPr marL="26320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7pPr>
      <a:lvl8pPr marL="30892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8pPr>
      <a:lvl9pPr marL="35464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hyperlink" Target="NULL" TargetMode="External"/><Relationship Id="rId2" Type="http://schemas.openxmlformats.org/officeDocument/2006/relationships/hyperlink" Target="NULL" TargetMode="External"/><Relationship Id="rId1" Type="http://schemas.openxmlformats.org/officeDocument/2006/relationships/slideLayout" Target="../slideLayouts/slideLayout3.xml"/><Relationship Id="rId6" Type="http://schemas.openxmlformats.org/officeDocument/2006/relationships/hyperlink" Target="NULL" TargetMode="External"/><Relationship Id="rId5" Type="http://schemas.openxmlformats.org/officeDocument/2006/relationships/hyperlink" Target="NULL" TargetMode="External"/><Relationship Id="rId4" Type="http://schemas.openxmlformats.org/officeDocument/2006/relationships/hyperlink" Target="NUL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651510" y="2293427"/>
            <a:ext cx="7952740" cy="591573"/>
          </a:xfrm>
        </p:spPr>
        <p:txBody>
          <a:bodyPr wrap="square"/>
          <a:lstStyle/>
          <a:p>
            <a:r>
              <a:rPr lang="zh-CN" altLang="en-US" sz="3600" dirty="0" smtClean="0">
                <a:ea typeface="宋体" panose="02010600030101010101" pitchFamily="2" charset="-122"/>
              </a:rPr>
              <a:t>实验六  成本管理和质量管理案例　</a:t>
            </a:r>
          </a:p>
        </p:txBody>
      </p:sp>
      <p:sp>
        <p:nvSpPr>
          <p:cNvPr id="10243" name="Rectangle 3"/>
          <p:cNvSpPr txBox="1">
            <a:spLocks noChangeArrowheads="1"/>
          </p:cNvSpPr>
          <p:nvPr/>
        </p:nvSpPr>
        <p:spPr bwMode="auto">
          <a:xfrm>
            <a:off x="2555776" y="5661248"/>
            <a:ext cx="4254500" cy="534035"/>
          </a:xfrm>
          <a:prstGeom prst="rect">
            <a:avLst/>
          </a:prstGeom>
          <a:noFill/>
          <a:ln w="9525">
            <a:noFill/>
            <a:miter lim="800000"/>
          </a:ln>
        </p:spPr>
        <p:txBody>
          <a:bodyPr lIns="92075" tIns="46038" rIns="92075" bIns="46038">
            <a:spAutoFit/>
          </a:bodyPr>
          <a:lstStyle/>
          <a:p>
            <a:pPr algn="ctr" eaLnBrk="0" hangingPunct="0">
              <a:lnSpc>
                <a:spcPct val="90000"/>
              </a:lnSpc>
              <a:spcBef>
                <a:spcPct val="60000"/>
              </a:spcBef>
              <a:buClr>
                <a:srgbClr val="0099FF"/>
              </a:buClr>
              <a:buSzPct val="75000"/>
              <a:buFont typeface="Wingdings" panose="05000000000000000000" pitchFamily="2" charset="2"/>
              <a:buNone/>
            </a:pPr>
            <a:r>
              <a:rPr lang="en-US" altLang="zh-CN" sz="3200" dirty="0" smtClean="0"/>
              <a:t>2022</a:t>
            </a:r>
            <a:r>
              <a:rPr lang="zh-CN" altLang="en-US" sz="3200" dirty="0" smtClean="0"/>
              <a:t>年</a:t>
            </a:r>
            <a:r>
              <a:rPr lang="en-US" altLang="zh-CN" sz="3200" dirty="0" smtClean="0"/>
              <a:t> </a:t>
            </a:r>
            <a:r>
              <a:rPr lang="en-US" altLang="zh-CN" sz="3200" dirty="0"/>
              <a:t>5</a:t>
            </a:r>
            <a:r>
              <a:rPr lang="zh-CN" altLang="en-US" sz="3200" dirty="0" smtClean="0"/>
              <a:t>月</a:t>
            </a:r>
            <a:r>
              <a:rPr lang="en-US" altLang="zh-CN" sz="3200" dirty="0"/>
              <a:t>5</a:t>
            </a:r>
            <a:r>
              <a:rPr lang="zh-CN" altLang="en-US" sz="3200" dirty="0" smtClean="0"/>
              <a:t>日</a:t>
            </a:r>
            <a:endParaRPr lang="zh-CN" altLang="en-US" sz="3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三</a:t>
            </a:r>
            <a:r>
              <a:rPr lang="en-US" altLang="zh-CN" smtClean="0"/>
              <a:t>.</a:t>
            </a:r>
            <a:r>
              <a:rPr lang="zh-CN" altLang="en-US" smtClean="0"/>
              <a:t>质量管理案例分析</a:t>
            </a:r>
          </a:p>
        </p:txBody>
      </p:sp>
      <p:sp>
        <p:nvSpPr>
          <p:cNvPr id="18435" name="矩形 3"/>
          <p:cNvSpPr>
            <a:spLocks noChangeArrowheads="1"/>
          </p:cNvSpPr>
          <p:nvPr/>
        </p:nvSpPr>
        <p:spPr bwMode="auto">
          <a:xfrm>
            <a:off x="250825" y="1052513"/>
            <a:ext cx="8893175" cy="3107690"/>
          </a:xfrm>
          <a:prstGeom prst="rect">
            <a:avLst/>
          </a:prstGeom>
          <a:noFill/>
          <a:ln w="9525">
            <a:noFill/>
            <a:miter lim="800000"/>
          </a:ln>
        </p:spPr>
        <p:txBody>
          <a:bodyPr>
            <a:spAutoFit/>
          </a:bodyPr>
          <a:lstStyle/>
          <a:p>
            <a:r>
              <a:rPr lang="zh-CN" altLang="en-US" sz="2800" dirty="0"/>
              <a:t>问题</a:t>
            </a:r>
            <a:r>
              <a:rPr lang="en-US" altLang="zh-CN" sz="2800" dirty="0"/>
              <a:t>1: </a:t>
            </a:r>
          </a:p>
          <a:p>
            <a:r>
              <a:rPr lang="zh-CN" altLang="en-US" sz="2800" dirty="0"/>
              <a:t>试以</a:t>
            </a:r>
            <a:r>
              <a:rPr lang="en-US" altLang="zh-CN" sz="2800" dirty="0"/>
              <a:t>300</a:t>
            </a:r>
            <a:r>
              <a:rPr lang="zh-CN" altLang="en-US" sz="2800" dirty="0"/>
              <a:t>字内回答，</a:t>
            </a:r>
            <a:r>
              <a:rPr lang="zh-CN" altLang="en-US" sz="2800" dirty="0">
                <a:sym typeface="+mn-ea"/>
              </a:rPr>
              <a:t>从</a:t>
            </a:r>
            <a:r>
              <a:rPr lang="zh-CN" altLang="en-US" sz="2800" dirty="0" smtClean="0">
                <a:sym typeface="+mn-ea"/>
              </a:rPr>
              <a:t>软件工程生命周期理论的角度，</a:t>
            </a:r>
            <a:r>
              <a:rPr lang="zh-CN" altLang="en-US" sz="2800" dirty="0"/>
              <a:t>张工可以采取哪些措施提高设计的质量？</a:t>
            </a:r>
            <a:endParaRPr lang="en-US" altLang="zh-CN" sz="2800" dirty="0"/>
          </a:p>
          <a:p>
            <a:endParaRPr lang="en-US" altLang="zh-CN" sz="2800" dirty="0"/>
          </a:p>
          <a:p>
            <a:r>
              <a:rPr lang="zh-CN" altLang="en-US" sz="2800" dirty="0"/>
              <a:t>问题</a:t>
            </a:r>
            <a:r>
              <a:rPr lang="en-US" altLang="zh-CN" sz="2800" dirty="0"/>
              <a:t>2:</a:t>
            </a:r>
          </a:p>
          <a:p>
            <a:r>
              <a:rPr lang="zh-CN" altLang="en-US" sz="2800" dirty="0"/>
              <a:t>试以</a:t>
            </a:r>
            <a:r>
              <a:rPr lang="en-US" altLang="zh-CN" sz="2800" dirty="0"/>
              <a:t>300</a:t>
            </a:r>
            <a:r>
              <a:rPr lang="zh-CN" altLang="en-US" sz="2800" dirty="0"/>
              <a:t>字内回答，从</a:t>
            </a:r>
            <a:r>
              <a:rPr lang="zh-CN" altLang="en-US" sz="2800" dirty="0" smtClean="0"/>
              <a:t>项目管理的角度</a:t>
            </a:r>
            <a:r>
              <a:rPr lang="en-US" altLang="zh-CN" sz="2800" dirty="0" smtClean="0"/>
              <a:t>,</a:t>
            </a:r>
            <a:r>
              <a:rPr lang="zh-CN" altLang="en-US" sz="2800" dirty="0"/>
              <a:t>张工如何提高活动质量</a:t>
            </a:r>
            <a:r>
              <a:rPr lang="en-US" altLang="zh-CN" sz="2800" dirty="0"/>
              <a:t>,</a:t>
            </a:r>
            <a:r>
              <a:rPr lang="zh-CN" altLang="en-US" sz="2800" dirty="0"/>
              <a:t>如何进行项目的质量管理</a:t>
            </a:r>
            <a:r>
              <a:rPr lang="en-US" altLang="zh-CN" sz="2800" dirty="0"/>
              <a:t>?</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pPr eaLnBrk="1" hangingPunct="1"/>
            <a:endParaRPr lang="zh-CN" altLang="zh-CN" sz="3600" smtClean="0">
              <a:ea typeface="隶书" panose="02010509060101010101" pitchFamily="49" charset="-122"/>
            </a:endParaRPr>
          </a:p>
        </p:txBody>
      </p:sp>
      <p:graphicFrame>
        <p:nvGraphicFramePr>
          <p:cNvPr id="4098" name="Object 3"/>
          <p:cNvGraphicFramePr>
            <a:graphicFrameLocks noChangeAspect="1"/>
          </p:cNvGraphicFramePr>
          <p:nvPr/>
        </p:nvGraphicFramePr>
        <p:xfrm>
          <a:off x="1979613" y="2492375"/>
          <a:ext cx="5256212" cy="1677988"/>
        </p:xfrm>
        <a:graphic>
          <a:graphicData uri="http://schemas.openxmlformats.org/presentationml/2006/ole">
            <mc:AlternateContent xmlns:mc="http://schemas.openxmlformats.org/markup-compatibility/2006">
              <mc:Choice xmlns:v="urn:schemas-microsoft-com:vml" Requires="v">
                <p:oleObj spid="_x0000_s4115" name="剪辑" r:id="rId3" imgW="5349875" imgH="2911475" progId="">
                  <p:embed/>
                </p:oleObj>
              </mc:Choice>
              <mc:Fallback>
                <p:oleObj name="剪辑" r:id="rId3" imgW="5349875" imgH="291147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492375"/>
                        <a:ext cx="5256212" cy="167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zh-CN" altLang="zh-CN" smtClean="0"/>
          </a:p>
        </p:txBody>
      </p:sp>
      <p:sp>
        <p:nvSpPr>
          <p:cNvPr id="11267" name="Rectangle 3"/>
          <p:cNvSpPr>
            <a:spLocks noGrp="1" noChangeArrowheads="1"/>
          </p:cNvSpPr>
          <p:nvPr>
            <p:ph type="body" idx="1"/>
          </p:nvPr>
        </p:nvSpPr>
        <p:spPr>
          <a:xfrm>
            <a:off x="323528" y="1196752"/>
            <a:ext cx="8534400" cy="5029200"/>
          </a:xfrm>
        </p:spPr>
        <p:txBody>
          <a:bodyPr/>
          <a:lstStyle/>
          <a:p>
            <a:pPr marL="533400" indent="-533400">
              <a:lnSpc>
                <a:spcPct val="105000"/>
              </a:lnSpc>
              <a:buFont typeface="Wingdings" panose="05000000000000000000" pitchFamily="2" charset="2"/>
              <a:buAutoNum type="arabicPeriod"/>
            </a:pPr>
            <a:r>
              <a:rPr lang="zh-CN" altLang="en-US" sz="3000" b="1" dirty="0" smtClean="0"/>
              <a:t>命名方式</a:t>
            </a:r>
            <a:r>
              <a:rPr lang="en-US" altLang="zh-CN" sz="3000" b="1" dirty="0" smtClean="0"/>
              <a:t>:</a:t>
            </a:r>
          </a:p>
          <a:p>
            <a:pPr marL="533400" indent="-533400">
              <a:lnSpc>
                <a:spcPct val="105000"/>
              </a:lnSpc>
              <a:buFont typeface="Wingdings" panose="05000000000000000000" pitchFamily="2" charset="2"/>
              <a:buNone/>
            </a:pPr>
            <a:r>
              <a:rPr lang="en-US" altLang="zh-CN" sz="3000" b="1" dirty="0" smtClean="0"/>
              <a:t>      </a:t>
            </a:r>
            <a:r>
              <a:rPr lang="zh-CN" altLang="en-US" sz="3000" b="1" dirty="0" smtClean="0"/>
              <a:t>将实验结果放在一个</a:t>
            </a:r>
            <a:r>
              <a:rPr lang="en-US" altLang="zh-CN" sz="3000" b="1" dirty="0" smtClean="0"/>
              <a:t>word</a:t>
            </a:r>
            <a:r>
              <a:rPr lang="zh-CN" altLang="en-US" sz="3000" b="1" dirty="0" smtClean="0"/>
              <a:t>文档中。</a:t>
            </a:r>
            <a:endParaRPr lang="zh-CN" altLang="en-US" sz="3200" b="1" dirty="0" smtClean="0"/>
          </a:p>
          <a:p>
            <a:pPr marL="533400" indent="-533400">
              <a:lnSpc>
                <a:spcPct val="105000"/>
              </a:lnSpc>
              <a:buFont typeface="Wingdings" panose="05000000000000000000" pitchFamily="2" charset="2"/>
              <a:buNone/>
            </a:pPr>
            <a:r>
              <a:rPr lang="en-US" altLang="zh-CN" sz="3200" b="1" dirty="0" smtClean="0"/>
              <a:t>2. </a:t>
            </a:r>
            <a:r>
              <a:rPr lang="zh-CN" altLang="en-US" sz="3200" b="1" dirty="0" smtClean="0">
                <a:solidFill>
                  <a:srgbClr val="3333FF"/>
                </a:solidFill>
              </a:rPr>
              <a:t>提交时间：</a:t>
            </a:r>
            <a:r>
              <a:rPr lang="en-US" altLang="zh-CN" sz="3200" b="1" dirty="0" smtClean="0">
                <a:solidFill>
                  <a:srgbClr val="3333FF"/>
                </a:solidFill>
              </a:rPr>
              <a:t>5</a:t>
            </a:r>
            <a:r>
              <a:rPr lang="zh-CN" altLang="en-US" sz="3200" b="1" dirty="0" smtClean="0">
                <a:solidFill>
                  <a:srgbClr val="3333FF"/>
                </a:solidFill>
              </a:rPr>
              <a:t>月</a:t>
            </a:r>
            <a:r>
              <a:rPr lang="en-US" altLang="zh-CN" sz="3200" b="1" dirty="0" smtClean="0">
                <a:solidFill>
                  <a:srgbClr val="3333FF"/>
                </a:solidFill>
              </a:rPr>
              <a:t>12</a:t>
            </a:r>
            <a:r>
              <a:rPr lang="zh-CN" altLang="en-US" sz="3200" b="1" dirty="0" smtClean="0">
                <a:solidFill>
                  <a:srgbClr val="3333FF"/>
                </a:solidFill>
              </a:rPr>
              <a:t>日</a:t>
            </a:r>
            <a:r>
              <a:rPr lang="zh-CN" altLang="en-US" sz="3200" b="1" dirty="0" smtClean="0"/>
              <a:t>前</a:t>
            </a:r>
            <a:r>
              <a:rPr lang="zh-CN" altLang="en-US" sz="3200" b="1" dirty="0" smtClean="0"/>
              <a:t>。</a:t>
            </a:r>
          </a:p>
          <a:p>
            <a:pPr marL="533400" indent="-533400">
              <a:lnSpc>
                <a:spcPct val="105000"/>
              </a:lnSpc>
              <a:buNone/>
            </a:pPr>
            <a:r>
              <a:rPr lang="en-US" altLang="zh-CN" sz="3200" b="1" dirty="0" smtClean="0"/>
              <a:t>3. </a:t>
            </a:r>
            <a:r>
              <a:rPr lang="zh-CN" altLang="en-US" sz="3200" b="1" dirty="0" smtClean="0">
                <a:solidFill>
                  <a:srgbClr val="3333FF"/>
                </a:solidFill>
              </a:rPr>
              <a:t>上传路径：</a:t>
            </a:r>
            <a:r>
              <a:rPr lang="zh-CN" altLang="en-US" sz="3200" b="1" dirty="0" smtClean="0">
                <a:solidFill>
                  <a:srgbClr val="3333FF"/>
                </a:solidFill>
                <a:ea typeface="宋体" panose="02010600030101010101" pitchFamily="2" charset="-122"/>
              </a:rPr>
              <a:t>上传路径：</a:t>
            </a:r>
            <a:r>
              <a:rPr lang="en-US" altLang="zh-CN" sz="3200" b="1" dirty="0" smtClean="0">
                <a:ea typeface="宋体" panose="02010600030101010101" pitchFamily="2" charset="-122"/>
                <a:hlinkClick r:id="rId2" invalidUrl="ftp://121.192.180.66/上传作业/杨律青/ 20-21"/>
              </a:rPr>
              <a:t>FTP://121.192.180.66/</a:t>
            </a:r>
            <a:r>
              <a:rPr lang="zh-CN" altLang="en-US" sz="3200" b="1" dirty="0" smtClean="0">
                <a:ea typeface="宋体" panose="02010600030101010101" pitchFamily="2" charset="-122"/>
                <a:hlinkClick r:id="rId3" invalidUrl="ftp://121.192.180.66/上传作业/杨律青/ 20-21"/>
              </a:rPr>
              <a:t>上传作业</a:t>
            </a:r>
            <a:r>
              <a:rPr lang="en-US" altLang="zh-CN" sz="3200" b="1" dirty="0" smtClean="0">
                <a:ea typeface="宋体" panose="02010600030101010101" pitchFamily="2" charset="-122"/>
                <a:hlinkClick r:id="rId4" invalidUrl="ftp://121.192.180.66/上传作业/杨律青/ 20-21"/>
              </a:rPr>
              <a:t>/</a:t>
            </a:r>
            <a:r>
              <a:rPr lang="zh-CN" altLang="en-US" sz="3200" b="1" dirty="0" smtClean="0">
                <a:ea typeface="宋体" panose="02010600030101010101" pitchFamily="2" charset="-122"/>
                <a:hlinkClick r:id="rId5" invalidUrl="ftp://121.192.180.66/上传作业/杨律青/ 20-21"/>
              </a:rPr>
              <a:t>杨律青</a:t>
            </a:r>
            <a:r>
              <a:rPr lang="en-US" altLang="zh-CN" sz="3200" b="1" dirty="0" smtClean="0">
                <a:ea typeface="宋体" panose="02010600030101010101" pitchFamily="2" charset="-122"/>
                <a:hlinkClick r:id="rId6" invalidUrl="ftp://121.192.180.66/上传作业/杨律青/ 20-21"/>
              </a:rPr>
              <a:t>/</a:t>
            </a:r>
            <a:r>
              <a:rPr lang="zh-CN" altLang="en-US" sz="3200" b="1" dirty="0" smtClean="0">
                <a:ea typeface="宋体" panose="02010600030101010101" pitchFamily="2" charset="-122"/>
                <a:hlinkClick r:id="rId7" invalidUrl="ftp://121.192.180.66/上传作业/杨律青/ 20-21"/>
              </a:rPr>
              <a:t> </a:t>
            </a:r>
            <a:r>
              <a:rPr lang="en-US" altLang="zh-CN" sz="3200" b="1" dirty="0" smtClean="0">
                <a:ea typeface="宋体" panose="02010600030101010101" pitchFamily="2" charset="-122"/>
              </a:rPr>
              <a:t>21-221</a:t>
            </a:r>
            <a:r>
              <a:rPr lang="zh-CN" altLang="en-US" sz="3200" b="1" dirty="0" smtClean="0">
                <a:ea typeface="宋体" panose="02010600030101010101" pitchFamily="2" charset="-122"/>
              </a:rPr>
              <a:t>软件项目管理实验报告</a:t>
            </a:r>
            <a:r>
              <a:rPr lang="en-US" altLang="zh-CN" sz="3200" b="1" dirty="0" smtClean="0">
                <a:ea typeface="宋体" panose="02010600030101010101" pitchFamily="2" charset="-122"/>
              </a:rPr>
              <a:t>(</a:t>
            </a:r>
            <a:r>
              <a:rPr lang="en-US" altLang="zh-CN" sz="3200" b="1" dirty="0" smtClean="0">
                <a:ea typeface="宋体" panose="02010600030101010101" pitchFamily="2" charset="-122"/>
              </a:rPr>
              <a:t>19</a:t>
            </a:r>
            <a:r>
              <a:rPr lang="zh-CN" altLang="en-US" sz="3200" b="1" dirty="0" smtClean="0">
                <a:ea typeface="宋体" panose="02010600030101010101" pitchFamily="2" charset="-122"/>
              </a:rPr>
              <a:t>软件工程</a:t>
            </a:r>
            <a:r>
              <a:rPr lang="en-US" altLang="zh-CN" sz="3200" b="1" dirty="0" smtClean="0">
                <a:ea typeface="宋体" panose="02010600030101010101" pitchFamily="2" charset="-122"/>
              </a:rPr>
              <a:t>) /</a:t>
            </a:r>
            <a:r>
              <a:rPr lang="zh-CN" altLang="en-US" sz="3200" b="1" dirty="0" smtClean="0">
                <a:ea typeface="宋体" panose="02010600030101010101" pitchFamily="2" charset="-122"/>
              </a:rPr>
              <a:t>第六次实验</a:t>
            </a:r>
            <a:endParaRPr lang="zh-CN" altLang="en-US" sz="32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600" smtClean="0"/>
              <a:t>某集团</a:t>
            </a:r>
            <a:r>
              <a:rPr lang="en-US" altLang="zh-CN" sz="3600" smtClean="0"/>
              <a:t>OA</a:t>
            </a:r>
            <a:r>
              <a:rPr lang="zh-CN" altLang="en-US" sz="3600" smtClean="0"/>
              <a:t>系统建设背景说明</a:t>
            </a:r>
          </a:p>
        </p:txBody>
      </p:sp>
      <p:sp>
        <p:nvSpPr>
          <p:cNvPr id="12291" name="Rectangle 3"/>
          <p:cNvSpPr>
            <a:spLocks noGrp="1" noChangeArrowheads="1"/>
          </p:cNvSpPr>
          <p:nvPr>
            <p:ph type="body" idx="1"/>
          </p:nvPr>
        </p:nvSpPr>
        <p:spPr>
          <a:xfrm>
            <a:off x="142875" y="1008063"/>
            <a:ext cx="8893175" cy="5516562"/>
          </a:xfrm>
          <a:noFill/>
        </p:spPr>
        <p:txBody>
          <a:bodyPr/>
          <a:lstStyle/>
          <a:p>
            <a:pPr marL="533400" indent="-533400" eaLnBrk="1" hangingPunct="1">
              <a:lnSpc>
                <a:spcPct val="80000"/>
              </a:lnSpc>
              <a:buFont typeface="Wingdings" panose="05000000000000000000" pitchFamily="2" charset="2"/>
              <a:buAutoNum type="arabicPeriod"/>
            </a:pPr>
            <a:r>
              <a:rPr lang="zh-CN" altLang="en-US" b="1" dirty="0" smtClean="0">
                <a:solidFill>
                  <a:srgbClr val="0066FF"/>
                </a:solidFill>
              </a:rPr>
              <a:t>目标</a:t>
            </a:r>
            <a:r>
              <a:rPr lang="zh-CN" altLang="en-US" b="1" dirty="0" smtClean="0"/>
              <a:t>：</a:t>
            </a:r>
            <a:r>
              <a:rPr kumimoji="0" lang="zh-CN" altLang="en-US" b="1" dirty="0" smtClean="0"/>
              <a:t>建立尽善之办公自动化（</a:t>
            </a:r>
            <a:r>
              <a:rPr kumimoji="0" lang="en-US" altLang="zh-CN" b="1" dirty="0" smtClean="0"/>
              <a:t>OA</a:t>
            </a:r>
            <a:r>
              <a:rPr kumimoji="0" lang="zh-CN" altLang="en-US" b="1" dirty="0" smtClean="0"/>
              <a:t>）系统，全面推行基于工作流的无纸化办公，建立开放协作、协同和创新的电子化集团企业。</a:t>
            </a:r>
            <a:endParaRPr lang="zh-CN" altLang="en-US" b="1" dirty="0" smtClean="0"/>
          </a:p>
          <a:p>
            <a:pPr marL="533400" indent="-533400" eaLnBrk="1" hangingPunct="1">
              <a:lnSpc>
                <a:spcPct val="80000"/>
              </a:lnSpc>
              <a:buFont typeface="Wingdings" panose="05000000000000000000" pitchFamily="2" charset="2"/>
              <a:buAutoNum type="arabicPeriod"/>
            </a:pPr>
            <a:r>
              <a:rPr lang="zh-CN" altLang="en-US" b="1" dirty="0" smtClean="0">
                <a:solidFill>
                  <a:srgbClr val="0066FF"/>
                </a:solidFill>
              </a:rPr>
              <a:t>系统功能</a:t>
            </a:r>
            <a:r>
              <a:rPr lang="zh-CN" altLang="en-US" b="1" dirty="0" smtClean="0"/>
              <a:t>：集团架构、办公公文、信息发布、行政服务、人事考勤、采购验收、财务系统等等。</a:t>
            </a:r>
          </a:p>
          <a:p>
            <a:pPr marL="533400" indent="-533400" eaLnBrk="1" hangingPunct="1">
              <a:lnSpc>
                <a:spcPct val="80000"/>
              </a:lnSpc>
              <a:buFont typeface="Wingdings" panose="05000000000000000000" pitchFamily="2" charset="2"/>
              <a:buAutoNum type="arabicPeriod"/>
            </a:pPr>
            <a:r>
              <a:rPr lang="zh-CN" altLang="en-US" b="1" dirty="0" smtClean="0">
                <a:solidFill>
                  <a:srgbClr val="0066FF"/>
                </a:solidFill>
              </a:rPr>
              <a:t>使用平台：</a:t>
            </a:r>
            <a:r>
              <a:rPr lang="zh-CN" altLang="en-US" b="1" dirty="0" smtClean="0"/>
              <a:t>微软操作系统、</a:t>
            </a:r>
            <a:r>
              <a:rPr lang="en-US" altLang="zh-CN" b="1" dirty="0" smtClean="0"/>
              <a:t>Domino/Lotus</a:t>
            </a:r>
            <a:r>
              <a:rPr lang="zh-CN" altLang="en-US" b="1" dirty="0" smtClean="0"/>
              <a:t>（文档数据库）、</a:t>
            </a:r>
            <a:r>
              <a:rPr lang="en-US" altLang="zh-CN" b="1" dirty="0" smtClean="0"/>
              <a:t>Domino</a:t>
            </a:r>
            <a:r>
              <a:rPr lang="zh-CN" altLang="en-US" b="1" dirty="0" smtClean="0"/>
              <a:t>设计工具和网站相关开发工具。</a:t>
            </a:r>
          </a:p>
          <a:p>
            <a:pPr marL="533400" indent="-533400" eaLnBrk="1" hangingPunct="1">
              <a:lnSpc>
                <a:spcPct val="80000"/>
              </a:lnSpc>
              <a:buFont typeface="Wingdings" panose="05000000000000000000" pitchFamily="2" charset="2"/>
              <a:buAutoNum type="arabicPeriod"/>
            </a:pPr>
            <a:r>
              <a:rPr lang="zh-CN" altLang="en-US" b="1" dirty="0" smtClean="0">
                <a:solidFill>
                  <a:srgbClr val="0066FF"/>
                </a:solidFill>
              </a:rPr>
              <a:t>资源名称</a:t>
            </a:r>
            <a:r>
              <a:rPr lang="zh-CN" altLang="en-US" b="1" dirty="0" smtClean="0"/>
              <a:t>：项目经理金岩、项目助理杨军、系统管理员刘明、网管员林新华、项目组成员李明、刘军、张志勇、李燕，外部顾问张扬，业务配合人员等等。</a:t>
            </a:r>
          </a:p>
          <a:p>
            <a:pPr marL="533400" indent="-533400" eaLnBrk="1" hangingPunct="1">
              <a:lnSpc>
                <a:spcPct val="80000"/>
              </a:lnSpc>
              <a:buFont typeface="Wingdings" panose="05000000000000000000" pitchFamily="2" charset="2"/>
              <a:buAutoNum type="arabicPeriod"/>
            </a:pPr>
            <a:r>
              <a:rPr lang="zh-CN" altLang="en-US" b="1" dirty="0" smtClean="0">
                <a:solidFill>
                  <a:srgbClr val="0066FF"/>
                </a:solidFill>
              </a:rPr>
              <a:t>约束与假设</a:t>
            </a:r>
            <a:r>
              <a:rPr lang="zh-CN" altLang="en-US" b="1" dirty="0" smtClean="0"/>
              <a:t>：机房网络设备重新布置，购买</a:t>
            </a:r>
            <a:r>
              <a:rPr lang="en-US" altLang="zh-CN" b="1" dirty="0" smtClean="0"/>
              <a:t>2</a:t>
            </a:r>
            <a:r>
              <a:rPr lang="zh-CN" altLang="en-US" b="1" dirty="0" smtClean="0"/>
              <a:t>台服务器。设备订货后要</a:t>
            </a:r>
            <a:r>
              <a:rPr lang="en-US" altLang="zh-CN" b="1" dirty="0" smtClean="0"/>
              <a:t>1</a:t>
            </a:r>
            <a:r>
              <a:rPr lang="zh-CN" altLang="en-US" b="1" dirty="0" smtClean="0"/>
              <a:t>个月才能到货。培训须在系统安装后进行。</a:t>
            </a:r>
          </a:p>
          <a:p>
            <a:pPr marL="533400" indent="-533400" eaLnBrk="1" hangingPunct="1">
              <a:lnSpc>
                <a:spcPct val="80000"/>
              </a:lnSpc>
              <a:buFont typeface="Wingdings" panose="05000000000000000000" pitchFamily="2" charset="2"/>
              <a:buAutoNum type="arabicPeriod"/>
            </a:pPr>
            <a:r>
              <a:rPr lang="zh-CN" altLang="en-US" b="1" dirty="0" smtClean="0">
                <a:solidFill>
                  <a:srgbClr val="0066FF"/>
                </a:solidFill>
              </a:rPr>
              <a:t>要求时间</a:t>
            </a:r>
            <a:r>
              <a:rPr lang="zh-CN" altLang="en-US" b="1" dirty="0" smtClean="0"/>
              <a:t>：从</a:t>
            </a:r>
            <a:r>
              <a:rPr lang="en-US" altLang="zh-CN" b="1" dirty="0" smtClean="0"/>
              <a:t>2015</a:t>
            </a:r>
            <a:r>
              <a:rPr lang="zh-CN" altLang="en-US" b="1" dirty="0" smtClean="0"/>
              <a:t>年</a:t>
            </a:r>
            <a:r>
              <a:rPr lang="en-US" altLang="zh-CN" b="1" dirty="0" smtClean="0"/>
              <a:t>2</a:t>
            </a:r>
            <a:r>
              <a:rPr lang="zh-CN" altLang="en-US" b="1" dirty="0" smtClean="0"/>
              <a:t>月</a:t>
            </a:r>
            <a:r>
              <a:rPr lang="en-US" altLang="zh-CN" b="1" dirty="0" smtClean="0"/>
              <a:t>1</a:t>
            </a:r>
            <a:r>
              <a:rPr lang="zh-CN" altLang="en-US" b="1" dirty="0" smtClean="0"/>
              <a:t>日至</a:t>
            </a:r>
            <a:r>
              <a:rPr lang="en-US" altLang="zh-CN" b="1" dirty="0" smtClean="0"/>
              <a:t>6</a:t>
            </a:r>
            <a:r>
              <a:rPr lang="zh-CN" altLang="en-US" b="1" dirty="0" smtClean="0"/>
              <a:t>月</a:t>
            </a:r>
            <a:r>
              <a:rPr lang="en-US" altLang="zh-CN" b="1" dirty="0" smtClean="0"/>
              <a:t>30</a:t>
            </a:r>
            <a:r>
              <a:rPr lang="zh-CN" altLang="en-US" b="1" dirty="0" smtClean="0"/>
              <a:t>日</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z="3600" smtClean="0"/>
              <a:t>某集团</a:t>
            </a:r>
            <a:r>
              <a:rPr lang="en-US" altLang="zh-CN" sz="3600" smtClean="0"/>
              <a:t>OA</a:t>
            </a:r>
            <a:r>
              <a:rPr lang="zh-CN" altLang="en-US" sz="3600" smtClean="0"/>
              <a:t>系统建设</a:t>
            </a:r>
            <a:r>
              <a:rPr lang="en-US" altLang="zh-CN" smtClean="0"/>
              <a:t>WBS</a:t>
            </a:r>
            <a:r>
              <a:rPr lang="zh-CN" altLang="en-US" smtClean="0"/>
              <a:t>图</a:t>
            </a:r>
          </a:p>
        </p:txBody>
      </p:sp>
      <p:graphicFrame>
        <p:nvGraphicFramePr>
          <p:cNvPr id="3074" name="Object 3"/>
          <p:cNvGraphicFramePr>
            <a:graphicFrameLocks noGrp="1" noChangeAspect="1"/>
          </p:cNvGraphicFramePr>
          <p:nvPr>
            <p:ph idx="1"/>
          </p:nvPr>
        </p:nvGraphicFramePr>
        <p:xfrm>
          <a:off x="0" y="857250"/>
          <a:ext cx="9144000" cy="5503863"/>
        </p:xfrm>
        <a:graphic>
          <a:graphicData uri="http://schemas.openxmlformats.org/presentationml/2006/ole">
            <mc:AlternateContent xmlns:mc="http://schemas.openxmlformats.org/markup-compatibility/2006">
              <mc:Choice xmlns:v="urn:schemas-microsoft-com:vml" Requires="v">
                <p:oleObj spid="_x0000_s3091" name="Visio" r:id="rId3" imgW="6682740" imgH="4030345" progId="Visio.Drawing.11">
                  <p:embed/>
                </p:oleObj>
              </mc:Choice>
              <mc:Fallback>
                <p:oleObj name="Visio" r:id="rId3" imgW="6682740" imgH="403034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57250"/>
                        <a:ext cx="9144000" cy="550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一</a:t>
            </a:r>
            <a:r>
              <a:rPr lang="en-US" altLang="zh-CN" smtClean="0"/>
              <a:t>. </a:t>
            </a:r>
            <a:r>
              <a:rPr lang="zh-CN" altLang="en-US" smtClean="0"/>
              <a:t>　项目开发成本（费用）的估算</a:t>
            </a:r>
          </a:p>
        </p:txBody>
      </p:sp>
      <p:sp>
        <p:nvSpPr>
          <p:cNvPr id="13315" name="Rectangle 3"/>
          <p:cNvSpPr>
            <a:spLocks noGrp="1" noChangeArrowheads="1"/>
          </p:cNvSpPr>
          <p:nvPr>
            <p:ph type="body" idx="1"/>
          </p:nvPr>
        </p:nvSpPr>
        <p:spPr>
          <a:xfrm>
            <a:off x="323850" y="1052785"/>
            <a:ext cx="8534400" cy="5616575"/>
          </a:xfrm>
        </p:spPr>
        <p:txBody>
          <a:bodyPr/>
          <a:lstStyle/>
          <a:p>
            <a:pPr marL="0" indent="0" eaLnBrk="1" hangingPunct="1">
              <a:buFont typeface="Wingdings" panose="05000000000000000000" pitchFamily="2" charset="2"/>
              <a:buNone/>
            </a:pPr>
            <a:r>
              <a:rPr lang="zh-CN" altLang="en-US" dirty="0" smtClean="0"/>
              <a:t>根据实验五的“某集团</a:t>
            </a:r>
            <a:r>
              <a:rPr lang="en-US" altLang="zh-CN" dirty="0" smtClean="0"/>
              <a:t>OA</a:t>
            </a:r>
            <a:r>
              <a:rPr lang="zh-CN" altLang="en-US" dirty="0" smtClean="0"/>
              <a:t>系统建设”实验的背景，假设成本包括：</a:t>
            </a:r>
          </a:p>
          <a:p>
            <a:pPr marL="0" indent="0" eaLnBrk="1" hangingPunct="1">
              <a:buFont typeface="Wingdings" panose="05000000000000000000" pitchFamily="2" charset="2"/>
              <a:buNone/>
            </a:pPr>
            <a:r>
              <a:rPr lang="en-US" altLang="zh-CN" sz="2400" b="1" dirty="0" smtClean="0"/>
              <a:t>1.</a:t>
            </a:r>
            <a:r>
              <a:rPr lang="zh-CN" altLang="en-US" sz="2400" b="1" dirty="0" smtClean="0"/>
              <a:t>人力成本：人力资源占用费＝资源的单价</a:t>
            </a:r>
            <a:r>
              <a:rPr lang="en-US" altLang="zh-CN" sz="2400" b="1" dirty="0" smtClean="0"/>
              <a:t>×</a:t>
            </a:r>
            <a:r>
              <a:rPr lang="zh-CN" altLang="en-US" sz="2400" b="1" dirty="0" smtClean="0"/>
              <a:t>工时</a:t>
            </a:r>
            <a:r>
              <a:rPr lang="en-US" altLang="zh-CN" sz="2400" b="1" dirty="0" smtClean="0"/>
              <a:t>(</a:t>
            </a:r>
            <a:r>
              <a:rPr lang="zh-CN" altLang="en-US" sz="2400" b="1" dirty="0" smtClean="0"/>
              <a:t>各角色人员根据上次实验自行定义</a:t>
            </a:r>
            <a:r>
              <a:rPr lang="en-US" altLang="zh-CN" sz="2400" b="1" dirty="0" smtClean="0"/>
              <a:t>)</a:t>
            </a:r>
            <a:r>
              <a:rPr lang="zh-CN" altLang="en-US" sz="2400" b="1" dirty="0" smtClean="0"/>
              <a:t>。</a:t>
            </a:r>
          </a:p>
          <a:p>
            <a:pPr marL="0" indent="0" eaLnBrk="1" hangingPunct="1">
              <a:buFont typeface="Wingdings" panose="05000000000000000000" pitchFamily="2" charset="2"/>
              <a:buNone/>
            </a:pPr>
            <a:r>
              <a:rPr lang="en-US" altLang="zh-CN" sz="2400" b="1" dirty="0" smtClean="0"/>
              <a:t>2.</a:t>
            </a:r>
            <a:r>
              <a:rPr lang="zh-CN" altLang="en-US" sz="2400" b="1" dirty="0" smtClean="0"/>
              <a:t>软件许可费用：假设购买正版的</a:t>
            </a:r>
            <a:r>
              <a:rPr lang="en-US" altLang="zh-CN" sz="2400" b="1" dirty="0" smtClean="0"/>
              <a:t>Domino/Lotus50</a:t>
            </a:r>
            <a:r>
              <a:rPr lang="zh-CN" altLang="en-US" sz="2400" b="1" dirty="0" smtClean="0"/>
              <a:t>个用户许可，每个许可</a:t>
            </a:r>
            <a:r>
              <a:rPr lang="en-US" altLang="zh-CN" sz="2400" b="1" dirty="0" smtClean="0"/>
              <a:t>1000</a:t>
            </a:r>
            <a:r>
              <a:rPr lang="zh-CN" altLang="en-US" sz="2400" b="1" dirty="0" smtClean="0"/>
              <a:t>元。</a:t>
            </a:r>
          </a:p>
          <a:p>
            <a:pPr marL="0" indent="0" eaLnBrk="1" hangingPunct="1">
              <a:buFont typeface="Wingdings" panose="05000000000000000000" pitchFamily="2" charset="2"/>
              <a:buNone/>
            </a:pPr>
            <a:r>
              <a:rPr lang="en-US" altLang="zh-CN" sz="2400" b="1" dirty="0" smtClean="0"/>
              <a:t>3.</a:t>
            </a:r>
            <a:r>
              <a:rPr lang="zh-CN" altLang="en-US" sz="2400" b="1" dirty="0" smtClean="0"/>
              <a:t>机房网络设备重新布置和新购买</a:t>
            </a:r>
            <a:r>
              <a:rPr lang="en-US" altLang="zh-CN" sz="2400" b="1" dirty="0" smtClean="0"/>
              <a:t>2</a:t>
            </a:r>
            <a:r>
              <a:rPr lang="zh-CN" altLang="en-US" sz="2400" b="1" dirty="0" smtClean="0"/>
              <a:t>台服务器（做集群）的费用（单价自行设定）。</a:t>
            </a:r>
          </a:p>
          <a:p>
            <a:pPr marL="0" indent="0" eaLnBrk="1" hangingPunct="1">
              <a:buFont typeface="Wingdings" panose="05000000000000000000" pitchFamily="2" charset="2"/>
              <a:buNone/>
            </a:pPr>
            <a:r>
              <a:rPr lang="en-US" altLang="zh-CN" sz="2400" b="1" dirty="0" smtClean="0">
                <a:cs typeface="Times New Roman" panose="02020603050405020304" pitchFamily="18" charset="0"/>
              </a:rPr>
              <a:t>4.</a:t>
            </a:r>
            <a:r>
              <a:rPr lang="zh-CN" altLang="en-US" sz="2400" b="1" dirty="0" smtClean="0">
                <a:cs typeface="Times New Roman" panose="02020603050405020304" pitchFamily="18" charset="0"/>
              </a:rPr>
              <a:t>开发人员</a:t>
            </a:r>
            <a:r>
              <a:rPr lang="zh-CN" altLang="en-US" sz="2400" b="1" dirty="0" smtClean="0"/>
              <a:t>使用的电脑设备折旧费用（按</a:t>
            </a:r>
            <a:r>
              <a:rPr lang="en-US" altLang="zh-CN" sz="2400" b="1" dirty="0" smtClean="0"/>
              <a:t>5</a:t>
            </a:r>
            <a:r>
              <a:rPr lang="zh-CN" altLang="en-US" sz="2400" b="1" dirty="0" smtClean="0"/>
              <a:t>年直线式折旧）。</a:t>
            </a:r>
            <a:endParaRPr lang="zh-CN" altLang="en-US" sz="2400" b="1" dirty="0" smtClean="0">
              <a:cs typeface="Times New Roman" panose="02020603050405020304" pitchFamily="18" charset="0"/>
            </a:endParaRPr>
          </a:p>
          <a:p>
            <a:pPr marL="0" indent="0" eaLnBrk="1" hangingPunct="1">
              <a:buFont typeface="Wingdings" panose="05000000000000000000" pitchFamily="2" charset="2"/>
              <a:buNone/>
            </a:pPr>
            <a:r>
              <a:rPr lang="en-US" altLang="zh-CN" sz="2400" b="1" dirty="0" smtClean="0">
                <a:cs typeface="Times New Roman" panose="02020603050405020304" pitchFamily="18" charset="0"/>
              </a:rPr>
              <a:t>5.</a:t>
            </a:r>
            <a:r>
              <a:rPr lang="zh-CN" altLang="en-US" sz="2400" b="1" dirty="0" smtClean="0">
                <a:cs typeface="Times New Roman" panose="02020603050405020304" pitchFamily="18" charset="0"/>
              </a:rPr>
              <a:t>咨询专家和培训费用</a:t>
            </a:r>
            <a:r>
              <a:rPr lang="zh-CN" altLang="en-US" sz="2400" b="1" dirty="0" smtClean="0"/>
              <a:t>（费用自行设定）</a:t>
            </a:r>
            <a:endParaRPr lang="zh-CN" altLang="en-US" sz="2400" b="1" dirty="0" smtClean="0">
              <a:cs typeface="Times New Roman" panose="02020603050405020304" pitchFamily="18" charset="0"/>
            </a:endParaRPr>
          </a:p>
          <a:p>
            <a:pPr marL="0" indent="0" eaLnBrk="1" hangingPunct="1">
              <a:buFont typeface="Wingdings" panose="05000000000000000000" pitchFamily="2" charset="2"/>
              <a:buNone/>
            </a:pPr>
            <a:r>
              <a:rPr lang="en-US" altLang="zh-CN" sz="2400" b="1" dirty="0" smtClean="0">
                <a:cs typeface="Times New Roman" panose="02020603050405020304" pitchFamily="18" charset="0"/>
              </a:rPr>
              <a:t>6.</a:t>
            </a:r>
            <a:r>
              <a:rPr lang="zh-CN" altLang="en-US" sz="2400" b="1" dirty="0" smtClean="0">
                <a:cs typeface="Times New Roman" panose="02020603050405020304" pitchFamily="18" charset="0"/>
              </a:rPr>
              <a:t>技术引进或外包费用</a:t>
            </a:r>
            <a:r>
              <a:rPr lang="zh-CN" altLang="en-US" sz="2400" b="1" dirty="0" smtClean="0"/>
              <a:t>（费用自行设定）</a:t>
            </a:r>
            <a:endParaRPr lang="zh-CN" altLang="en-US" sz="2400" b="1" dirty="0" smtClean="0">
              <a:cs typeface="Times New Roman" panose="02020603050405020304" pitchFamily="18" charset="0"/>
            </a:endParaRPr>
          </a:p>
          <a:p>
            <a:pPr marL="0" indent="0" eaLnBrk="1" hangingPunct="1">
              <a:buFont typeface="Wingdings" panose="05000000000000000000" pitchFamily="2" charset="2"/>
              <a:buNone/>
            </a:pPr>
            <a:r>
              <a:rPr lang="en-US" altLang="zh-CN" sz="2400" b="1" dirty="0" smtClean="0">
                <a:cs typeface="Times New Roman" panose="02020603050405020304" pitchFamily="18" charset="0"/>
              </a:rPr>
              <a:t>7.</a:t>
            </a:r>
            <a:r>
              <a:rPr lang="zh-CN" altLang="en-US" sz="2400" b="1" dirty="0" smtClean="0">
                <a:cs typeface="Times New Roman" panose="02020603050405020304" pitchFamily="18" charset="0"/>
              </a:rPr>
              <a:t>差旅费用，按</a:t>
            </a:r>
            <a:r>
              <a:rPr lang="en-US" altLang="zh-CN" sz="2400" b="1" dirty="0" smtClean="0">
                <a:cs typeface="Times New Roman" panose="02020603050405020304" pitchFamily="18" charset="0"/>
              </a:rPr>
              <a:t>3</a:t>
            </a:r>
            <a:r>
              <a:rPr lang="zh-CN" altLang="en-US" sz="2400" b="1" dirty="0" smtClean="0">
                <a:cs typeface="Times New Roman" panose="02020603050405020304" pitchFamily="18" charset="0"/>
              </a:rPr>
              <a:t>人次计算，各人次费用包括项自行设定。</a:t>
            </a:r>
            <a:endParaRPr lang="en-US" altLang="zh-CN" sz="2400" b="1"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一</a:t>
            </a:r>
            <a:r>
              <a:rPr lang="en-US" altLang="zh-CN" smtClean="0"/>
              <a:t>. </a:t>
            </a:r>
            <a:r>
              <a:rPr lang="zh-CN" altLang="en-US" smtClean="0"/>
              <a:t>　项目开发成本（费用）的估算</a:t>
            </a:r>
          </a:p>
        </p:txBody>
      </p:sp>
      <p:sp>
        <p:nvSpPr>
          <p:cNvPr id="14339" name="Rectangle 3"/>
          <p:cNvSpPr>
            <a:spLocks noGrp="1" noChangeArrowheads="1"/>
          </p:cNvSpPr>
          <p:nvPr>
            <p:ph type="body" idx="1"/>
          </p:nvPr>
        </p:nvSpPr>
        <p:spPr>
          <a:xfrm>
            <a:off x="323850" y="1052195"/>
            <a:ext cx="8534400" cy="5403850"/>
          </a:xfrm>
        </p:spPr>
        <p:txBody>
          <a:bodyPr/>
          <a:lstStyle/>
          <a:p>
            <a:pPr marL="0" indent="0" eaLnBrk="1" hangingPunct="1">
              <a:lnSpc>
                <a:spcPct val="150000"/>
              </a:lnSpc>
              <a:buFont typeface="Wingdings" panose="05000000000000000000" pitchFamily="2" charset="2"/>
              <a:buNone/>
            </a:pPr>
            <a:r>
              <a:rPr lang="en-US" altLang="zh-CN" sz="2400" b="1" dirty="0" smtClean="0">
                <a:cs typeface="Times New Roman" panose="02020603050405020304" pitchFamily="18" charset="0"/>
              </a:rPr>
              <a:t>8. </a:t>
            </a:r>
            <a:r>
              <a:rPr lang="zh-CN" altLang="en-US" sz="2400" b="1" dirty="0" smtClean="0">
                <a:cs typeface="Times New Roman" panose="02020603050405020304" pitchFamily="18" charset="0"/>
              </a:rPr>
              <a:t>销售和广告费用</a:t>
            </a:r>
            <a:r>
              <a:rPr lang="en-US" altLang="zh-CN" sz="2400" b="1" dirty="0" smtClean="0">
                <a:cs typeface="Times New Roman" panose="02020603050405020304" pitchFamily="18" charset="0"/>
              </a:rPr>
              <a:t>, </a:t>
            </a:r>
            <a:r>
              <a:rPr lang="zh-CN" altLang="en-US" sz="2400" b="1" dirty="0" smtClean="0">
                <a:cs typeface="Times New Roman" panose="02020603050405020304" pitchFamily="18" charset="0"/>
              </a:rPr>
              <a:t>项目谈好开始执行时</a:t>
            </a:r>
            <a:r>
              <a:rPr lang="en-US" altLang="zh-CN" sz="2400" b="1" dirty="0" smtClean="0">
                <a:cs typeface="Times New Roman" panose="02020603050405020304" pitchFamily="18" charset="0"/>
              </a:rPr>
              <a:t>,</a:t>
            </a:r>
            <a:r>
              <a:rPr lang="zh-CN" altLang="en-US" sz="2400" b="1" dirty="0" smtClean="0">
                <a:cs typeface="Times New Roman" panose="02020603050405020304" pitchFamily="18" charset="0"/>
              </a:rPr>
              <a:t>就发生介绍费用和佣金</a:t>
            </a:r>
            <a:r>
              <a:rPr lang="en-US" altLang="zh-CN" sz="2400" b="1" dirty="0" smtClean="0">
                <a:cs typeface="Times New Roman" panose="02020603050405020304" pitchFamily="18" charset="0"/>
              </a:rPr>
              <a:t>5</a:t>
            </a:r>
            <a:r>
              <a:rPr lang="zh-CN" altLang="en-US" sz="2400" b="1" dirty="0" smtClean="0">
                <a:cs typeface="Times New Roman" panose="02020603050405020304" pitchFamily="18" charset="0"/>
              </a:rPr>
              <a:t>万</a:t>
            </a:r>
            <a:r>
              <a:rPr lang="zh-CN" altLang="en-US" sz="2400" b="1" dirty="0" smtClean="0">
                <a:cs typeface="Times New Roman" panose="02020603050405020304" pitchFamily="18" charset="0"/>
              </a:rPr>
              <a:t>元。</a:t>
            </a:r>
            <a:endParaRPr lang="en-US" altLang="zh-CN" sz="2400" b="1" dirty="0" smtClean="0">
              <a:cs typeface="Times New Roman" panose="02020603050405020304" pitchFamily="18" charset="0"/>
            </a:endParaRPr>
          </a:p>
          <a:p>
            <a:pPr marL="0" indent="0" eaLnBrk="1" hangingPunct="1">
              <a:lnSpc>
                <a:spcPct val="150000"/>
              </a:lnSpc>
              <a:buFont typeface="Wingdings" panose="05000000000000000000" pitchFamily="2" charset="2"/>
              <a:buNone/>
            </a:pPr>
            <a:r>
              <a:rPr lang="en-US" altLang="zh-CN" sz="2400" b="1" dirty="0" smtClean="0">
                <a:cs typeface="Times New Roman" panose="02020603050405020304" pitchFamily="18" charset="0"/>
              </a:rPr>
              <a:t>9. </a:t>
            </a:r>
            <a:r>
              <a:rPr lang="zh-CN" altLang="en-US" sz="2400" b="1" dirty="0" smtClean="0">
                <a:cs typeface="Times New Roman" panose="02020603050405020304" pitchFamily="18" charset="0"/>
              </a:rPr>
              <a:t>开发人员的培训费用。</a:t>
            </a:r>
            <a:r>
              <a:rPr lang="en-US" altLang="zh-CN" sz="2400" b="1" dirty="0" smtClean="0">
                <a:cs typeface="Times New Roman" panose="02020603050405020304" pitchFamily="18" charset="0"/>
              </a:rPr>
              <a:t>5</a:t>
            </a:r>
            <a:r>
              <a:rPr lang="zh-CN" altLang="en-US" sz="2400" b="1" dirty="0" smtClean="0">
                <a:cs typeface="Times New Roman" panose="02020603050405020304" pitchFamily="18" charset="0"/>
              </a:rPr>
              <a:t>人次，每次</a:t>
            </a:r>
            <a:r>
              <a:rPr lang="en-US" altLang="zh-CN" sz="2400" b="1" dirty="0" smtClean="0">
                <a:cs typeface="Times New Roman" panose="02020603050405020304" pitchFamily="18" charset="0"/>
              </a:rPr>
              <a:t>5000-8000</a:t>
            </a:r>
            <a:r>
              <a:rPr lang="zh-CN" altLang="en-US" sz="2400" b="1" dirty="0" smtClean="0">
                <a:cs typeface="Times New Roman" panose="02020603050405020304" pitchFamily="18" charset="0"/>
              </a:rPr>
              <a:t>元。</a:t>
            </a:r>
            <a:endParaRPr lang="en-US" altLang="zh-CN" sz="2400" b="1" dirty="0" smtClean="0">
              <a:cs typeface="Times New Roman" panose="02020603050405020304" pitchFamily="18" charset="0"/>
            </a:endParaRPr>
          </a:p>
          <a:p>
            <a:pPr marL="0" indent="0" eaLnBrk="1" hangingPunct="1">
              <a:lnSpc>
                <a:spcPct val="150000"/>
              </a:lnSpc>
              <a:buNone/>
            </a:pPr>
            <a:r>
              <a:rPr lang="en-US" altLang="zh-CN" sz="2400" b="1" dirty="0" smtClean="0">
                <a:cs typeface="Times New Roman" panose="02020603050405020304" pitchFamily="18" charset="0"/>
              </a:rPr>
              <a:t>10.</a:t>
            </a:r>
            <a:r>
              <a:rPr lang="zh-CN" altLang="en-US" sz="2400" b="1" dirty="0" smtClean="0"/>
              <a:t>项目开发后，还打算申报科技成果奖并申请软件著作权和实用新型专利。</a:t>
            </a:r>
            <a:endParaRPr lang="en-US" altLang="zh-CN" sz="2400" b="1" dirty="0" smtClean="0">
              <a:cs typeface="Times New Roman" panose="02020603050405020304" pitchFamily="18" charset="0"/>
            </a:endParaRPr>
          </a:p>
          <a:p>
            <a:pPr marL="0" indent="0" eaLnBrk="1" hangingPunct="1">
              <a:lnSpc>
                <a:spcPct val="150000"/>
              </a:lnSpc>
              <a:buFont typeface="Wingdings" panose="05000000000000000000" pitchFamily="2" charset="2"/>
              <a:buNone/>
            </a:pPr>
            <a:r>
              <a:rPr lang="en-US" altLang="zh-CN" sz="2400" b="1" dirty="0" smtClean="0">
                <a:cs typeface="Times New Roman" panose="02020603050405020304" pitchFamily="18" charset="0"/>
              </a:rPr>
              <a:t>11. </a:t>
            </a:r>
            <a:r>
              <a:rPr lang="zh-CN" altLang="en-US" sz="2400" b="1" dirty="0" smtClean="0">
                <a:cs typeface="Times New Roman" panose="02020603050405020304" pitchFamily="18" charset="0"/>
              </a:rPr>
              <a:t>各类管理费用</a:t>
            </a:r>
            <a:r>
              <a:rPr lang="en-US" altLang="zh-CN" sz="2400" b="1" dirty="0" smtClean="0">
                <a:cs typeface="Times New Roman" panose="02020603050405020304" pitchFamily="18" charset="0"/>
              </a:rPr>
              <a:t>,</a:t>
            </a:r>
            <a:r>
              <a:rPr lang="zh-CN" altLang="en-US" sz="2400" b="1" dirty="0" smtClean="0">
                <a:cs typeface="Times New Roman" panose="02020603050405020304" pitchFamily="18" charset="0"/>
              </a:rPr>
              <a:t>去年为</a:t>
            </a:r>
            <a:r>
              <a:rPr lang="en-US" altLang="zh-CN" sz="2400" b="1" dirty="0" smtClean="0">
                <a:cs typeface="Times New Roman" panose="02020603050405020304" pitchFamily="18" charset="0"/>
              </a:rPr>
              <a:t>30</a:t>
            </a:r>
            <a:r>
              <a:rPr lang="zh-CN" altLang="en-US" sz="2400" b="1" dirty="0" smtClean="0">
                <a:cs typeface="Times New Roman" panose="02020603050405020304" pitchFamily="18" charset="0"/>
              </a:rPr>
              <a:t>万元</a:t>
            </a:r>
            <a:r>
              <a:rPr lang="en-US" altLang="zh-CN" sz="2400" b="1" dirty="0" smtClean="0">
                <a:cs typeface="Times New Roman" panose="02020603050405020304" pitchFamily="18" charset="0"/>
              </a:rPr>
              <a:t>,</a:t>
            </a:r>
            <a:r>
              <a:rPr lang="zh-CN" altLang="en-US" sz="2400" b="1" dirty="0" smtClean="0">
                <a:cs typeface="Times New Roman" panose="02020603050405020304" pitchFamily="18" charset="0"/>
              </a:rPr>
              <a:t>今年按</a:t>
            </a:r>
            <a:r>
              <a:rPr lang="en-US" altLang="zh-CN" sz="2400" b="1" dirty="0" smtClean="0">
                <a:cs typeface="Times New Roman" panose="02020603050405020304" pitchFamily="18" charset="0"/>
              </a:rPr>
              <a:t>10%</a:t>
            </a:r>
            <a:r>
              <a:rPr lang="zh-CN" altLang="en-US" sz="2400" b="1" dirty="0" smtClean="0">
                <a:cs typeface="Times New Roman" panose="02020603050405020304" pitchFamily="18" charset="0"/>
              </a:rPr>
              <a:t>为基准计算，去年的广告费用为</a:t>
            </a:r>
            <a:r>
              <a:rPr lang="en-US" altLang="zh-CN" sz="2400" b="1" dirty="0" smtClean="0">
                <a:cs typeface="Times New Roman" panose="02020603050405020304" pitchFamily="18" charset="0"/>
              </a:rPr>
              <a:t>10</a:t>
            </a:r>
            <a:r>
              <a:rPr lang="zh-CN" altLang="en-US" sz="2400" b="1" dirty="0" smtClean="0">
                <a:cs typeface="Times New Roman" panose="02020603050405020304" pitchFamily="18" charset="0"/>
              </a:rPr>
              <a:t>万元。</a:t>
            </a:r>
            <a:endParaRPr lang="en-US" altLang="zh-CN" sz="2400" b="1" dirty="0" smtClean="0">
              <a:cs typeface="Times New Roman" panose="02020603050405020304" pitchFamily="18" charset="0"/>
            </a:endParaRPr>
          </a:p>
          <a:p>
            <a:pPr marL="0" indent="0" eaLnBrk="1" hangingPunct="1">
              <a:lnSpc>
                <a:spcPct val="150000"/>
              </a:lnSpc>
              <a:buFont typeface="Wingdings" panose="05000000000000000000" pitchFamily="2" charset="2"/>
              <a:buNone/>
            </a:pPr>
            <a:r>
              <a:rPr lang="zh-CN" altLang="en-US" sz="2400" b="1" dirty="0" smtClean="0"/>
              <a:t>      </a:t>
            </a:r>
            <a:r>
              <a:rPr lang="zh-CN" altLang="en-US" sz="2400" b="1" dirty="0" smtClean="0"/>
              <a:t>要求合理和准确计算各项成本，说明清楚每项成本的统计结果。最后求出开发成本的估算值。</a:t>
            </a:r>
            <a:endParaRPr lang="en-US" altLang="zh-CN" sz="24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二</a:t>
            </a:r>
            <a:r>
              <a:rPr lang="en-US" altLang="zh-CN" smtClean="0"/>
              <a:t>.</a:t>
            </a:r>
            <a:r>
              <a:rPr lang="zh-CN" altLang="en-US" smtClean="0"/>
              <a:t>　成本的预算</a:t>
            </a:r>
          </a:p>
        </p:txBody>
      </p:sp>
      <p:sp>
        <p:nvSpPr>
          <p:cNvPr id="15363" name="Rectangle 3"/>
          <p:cNvSpPr>
            <a:spLocks noGrp="1" noChangeArrowheads="1"/>
          </p:cNvSpPr>
          <p:nvPr>
            <p:ph type="body" idx="1"/>
          </p:nvPr>
        </p:nvSpPr>
        <p:spPr>
          <a:xfrm>
            <a:off x="323850" y="981075"/>
            <a:ext cx="8534400" cy="5616575"/>
          </a:xfrm>
        </p:spPr>
        <p:txBody>
          <a:bodyPr/>
          <a:lstStyle/>
          <a:p>
            <a:pPr marL="0" indent="0" eaLnBrk="1" hangingPunct="1">
              <a:buFont typeface="Wingdings" panose="05000000000000000000" pitchFamily="2" charset="2"/>
              <a:buNone/>
            </a:pPr>
            <a:r>
              <a:rPr lang="zh-CN" altLang="en-US" dirty="0" smtClean="0"/>
              <a:t>       根据上个实验估算成本值</a:t>
            </a:r>
            <a:r>
              <a:rPr lang="en-US" altLang="zh-CN" dirty="0" smtClean="0"/>
              <a:t>,</a:t>
            </a:r>
            <a:r>
              <a:rPr lang="zh-CN" altLang="en-US" dirty="0" smtClean="0"/>
              <a:t>进行成本的预算</a:t>
            </a:r>
            <a:r>
              <a:rPr lang="en-US" altLang="zh-CN" dirty="0" smtClean="0"/>
              <a:t>(</a:t>
            </a:r>
            <a:r>
              <a:rPr lang="zh-CN" altLang="en-US" dirty="0" smtClean="0"/>
              <a:t>分解到</a:t>
            </a:r>
            <a:r>
              <a:rPr lang="en-US" altLang="zh-CN" dirty="0" smtClean="0"/>
              <a:t>WBS</a:t>
            </a:r>
            <a:r>
              <a:rPr lang="zh-CN" altLang="en-US" dirty="0" smtClean="0"/>
              <a:t>的七个阶段</a:t>
            </a:r>
            <a:r>
              <a:rPr lang="en-US" altLang="zh-CN" dirty="0" smtClean="0"/>
              <a:t>)</a:t>
            </a:r>
            <a:r>
              <a:rPr lang="zh-CN" altLang="en-US" dirty="0" smtClean="0"/>
              <a:t>：</a:t>
            </a:r>
          </a:p>
          <a:p>
            <a:pPr marL="0" indent="0" eaLnBrk="1" hangingPunct="1">
              <a:buFont typeface="Wingdings" panose="05000000000000000000" pitchFamily="2" charset="2"/>
              <a:buNone/>
            </a:pPr>
            <a:r>
              <a:rPr lang="en-US" altLang="zh-CN" sz="2400" b="1" dirty="0" smtClean="0"/>
              <a:t>1.</a:t>
            </a:r>
            <a:r>
              <a:rPr lang="zh-CN" altLang="en-US" sz="2400" b="1" dirty="0" smtClean="0"/>
              <a:t>人力成本和</a:t>
            </a:r>
            <a:r>
              <a:rPr lang="zh-CN" altLang="en-US" sz="2400" b="1" dirty="0" smtClean="0">
                <a:cs typeface="Times New Roman" panose="02020603050405020304" pitchFamily="18" charset="0"/>
              </a:rPr>
              <a:t>各类管理费用</a:t>
            </a:r>
            <a:r>
              <a:rPr lang="en-US" altLang="zh-CN" sz="2400" b="1" dirty="0" smtClean="0">
                <a:cs typeface="Times New Roman" panose="02020603050405020304" pitchFamily="18" charset="0"/>
              </a:rPr>
              <a:t>, </a:t>
            </a:r>
            <a:r>
              <a:rPr lang="zh-CN" altLang="en-US" sz="2400" b="1" dirty="0" smtClean="0"/>
              <a:t>按进度计划中发生的人天数平均计算。</a:t>
            </a:r>
          </a:p>
          <a:p>
            <a:pPr marL="0" indent="0" eaLnBrk="1" hangingPunct="1">
              <a:buFont typeface="Wingdings" panose="05000000000000000000" pitchFamily="2" charset="2"/>
              <a:buNone/>
            </a:pPr>
            <a:r>
              <a:rPr lang="en-US" altLang="zh-CN" sz="2400" b="1" dirty="0" smtClean="0"/>
              <a:t>2.</a:t>
            </a:r>
            <a:r>
              <a:rPr lang="zh-CN" altLang="en-US" sz="2400" b="1" dirty="0" smtClean="0"/>
              <a:t>软件许可费用</a:t>
            </a:r>
            <a:r>
              <a:rPr lang="en-US" altLang="zh-CN" sz="2400" b="1" dirty="0" smtClean="0"/>
              <a:t>,</a:t>
            </a:r>
            <a:r>
              <a:rPr lang="zh-CN" altLang="en-US" sz="2400" b="1" dirty="0" smtClean="0"/>
              <a:t>网络设备和</a:t>
            </a:r>
            <a:r>
              <a:rPr lang="zh-CN" altLang="en-US" sz="2400" b="1" dirty="0" smtClean="0"/>
              <a:t>服务器采购费用</a:t>
            </a:r>
            <a:r>
              <a:rPr lang="zh-CN" altLang="en-US" sz="2400" b="1" dirty="0" smtClean="0"/>
              <a:t>发生中第</a:t>
            </a:r>
            <a:r>
              <a:rPr lang="en-US" altLang="zh-CN" sz="2400" b="1" dirty="0" smtClean="0"/>
              <a:t>2</a:t>
            </a:r>
            <a:r>
              <a:rPr lang="zh-CN" altLang="en-US" sz="2400" b="1" dirty="0" smtClean="0"/>
              <a:t>阶段。</a:t>
            </a:r>
          </a:p>
          <a:p>
            <a:pPr marL="0" indent="0" eaLnBrk="1" hangingPunct="1">
              <a:buNone/>
            </a:pPr>
            <a:r>
              <a:rPr lang="en-US" altLang="zh-CN" sz="2400" b="1" dirty="0" smtClean="0"/>
              <a:t>3. </a:t>
            </a:r>
            <a:r>
              <a:rPr lang="zh-CN" altLang="en-US" sz="2400" b="1" dirty="0" smtClean="0"/>
              <a:t>销售费用发生中第</a:t>
            </a:r>
            <a:r>
              <a:rPr lang="en-US" altLang="zh-CN" sz="2400" b="1" dirty="0" smtClean="0"/>
              <a:t>1</a:t>
            </a:r>
            <a:r>
              <a:rPr lang="zh-CN" altLang="en-US" sz="2400" b="1" dirty="0" smtClean="0"/>
              <a:t>阶段，开发人员的培训费用，</a:t>
            </a:r>
            <a:r>
              <a:rPr lang="zh-CN" altLang="en-US" sz="2400" b="1" dirty="0" smtClean="0"/>
              <a:t>发生</a:t>
            </a:r>
            <a:r>
              <a:rPr lang="zh-CN" altLang="en-US" sz="2400" b="1" dirty="0"/>
              <a:t>在第</a:t>
            </a:r>
            <a:r>
              <a:rPr lang="en-US" altLang="zh-CN" sz="2400" b="1" dirty="0"/>
              <a:t>2</a:t>
            </a:r>
            <a:r>
              <a:rPr lang="zh-CN" altLang="en-US" sz="2400" b="1" dirty="0"/>
              <a:t>阶段。</a:t>
            </a:r>
            <a:endParaRPr lang="en-US" altLang="zh-CN" sz="2400" b="1" dirty="0" smtClean="0"/>
          </a:p>
          <a:p>
            <a:pPr marL="0" indent="0" eaLnBrk="1" hangingPunct="1">
              <a:buNone/>
            </a:pPr>
            <a:r>
              <a:rPr lang="en-US" altLang="zh-CN" sz="2400" b="1" dirty="0" smtClean="0"/>
              <a:t>4.</a:t>
            </a:r>
            <a:r>
              <a:rPr lang="zh-CN" altLang="en-US" sz="2400" b="1" dirty="0" smtClean="0"/>
              <a:t>科技成果奖、软件著作权和实用新型专利的申请，</a:t>
            </a:r>
            <a:r>
              <a:rPr lang="zh-CN" altLang="en-US" sz="2400" b="1" dirty="0" smtClean="0"/>
              <a:t>在开发完成，投入使用后的维护阶段</a:t>
            </a:r>
            <a:r>
              <a:rPr lang="zh-CN" altLang="en-US" sz="2400" b="1" dirty="0" smtClean="0"/>
              <a:t>。</a:t>
            </a:r>
            <a:endParaRPr lang="en-US" altLang="zh-CN" sz="2400" b="1" dirty="0" smtClean="0"/>
          </a:p>
          <a:p>
            <a:pPr marL="0" indent="0" eaLnBrk="1" hangingPunct="1">
              <a:buFont typeface="Wingdings" panose="05000000000000000000" pitchFamily="2" charset="2"/>
              <a:buNone/>
            </a:pPr>
            <a:r>
              <a:rPr lang="en-US" altLang="zh-CN" sz="2400" b="1" dirty="0" smtClean="0"/>
              <a:t>5. </a:t>
            </a:r>
            <a:r>
              <a:rPr lang="zh-CN" altLang="en-US" sz="2400" b="1" dirty="0" smtClean="0"/>
              <a:t>其他费用按实际发生阶段合理分</a:t>
            </a:r>
            <a:r>
              <a:rPr lang="zh-CN" altLang="en-US" sz="2400" b="1" dirty="0" smtClean="0"/>
              <a:t>滩，不能分滩的按各阶段的时间分滩</a:t>
            </a:r>
            <a:r>
              <a:rPr lang="en-US" altLang="zh-CN" sz="2400" b="1" dirty="0" smtClean="0"/>
              <a:t> </a:t>
            </a:r>
            <a:r>
              <a:rPr lang="zh-CN" altLang="en-US" sz="2400" b="1" dirty="0" smtClean="0"/>
              <a:t>。</a:t>
            </a:r>
            <a:endParaRPr lang="en-US" altLang="zh-CN" sz="2400" b="1" dirty="0" smtClean="0"/>
          </a:p>
          <a:p>
            <a:pPr marL="0" indent="0" eaLnBrk="1" hangingPunct="1">
              <a:buFont typeface="Wingdings" panose="05000000000000000000" pitchFamily="2" charset="2"/>
              <a:buNone/>
            </a:pPr>
            <a:endParaRPr lang="zh-CN" altLang="en-US" sz="2400" b="1" dirty="0" smtClean="0"/>
          </a:p>
          <a:p>
            <a:pPr marL="0" indent="0" eaLnBrk="1" hangingPunct="1">
              <a:buFont typeface="Wingdings" panose="05000000000000000000" pitchFamily="2" charset="2"/>
              <a:buNone/>
            </a:pPr>
            <a:r>
              <a:rPr lang="zh-CN" altLang="en-US" sz="2400" b="1" dirty="0" smtClean="0"/>
              <a:t>　要求得到</a:t>
            </a:r>
            <a:r>
              <a:rPr lang="en-US" altLang="zh-CN" sz="2400" b="1" dirty="0" smtClean="0"/>
              <a:t>7</a:t>
            </a:r>
            <a:r>
              <a:rPr lang="zh-CN" altLang="en-US" sz="2400" b="1" dirty="0" smtClean="0"/>
              <a:t>个阶段的计划成本</a:t>
            </a:r>
            <a:r>
              <a:rPr lang="en-US" altLang="zh-CN" sz="2400" b="1" dirty="0" smtClean="0"/>
              <a:t>(</a:t>
            </a:r>
            <a:r>
              <a:rPr lang="zh-CN" altLang="en-US" sz="2400" b="1" dirty="0" smtClean="0"/>
              <a:t>预算成本</a:t>
            </a:r>
            <a:r>
              <a:rPr lang="en-US" altLang="zh-CN" sz="2400" b="1" dirty="0" smtClean="0"/>
              <a:t>)</a:t>
            </a:r>
            <a:r>
              <a:rPr lang="zh-CN" altLang="en-US" sz="2400" b="1" dirty="0" smtClean="0"/>
              <a:t>。</a:t>
            </a:r>
            <a:endParaRPr lang="en-US" altLang="zh-CN" sz="2400" b="1" dirty="0" smtClean="0"/>
          </a:p>
          <a:p>
            <a:pPr marL="0" indent="0" eaLnBrk="1" hangingPunct="1">
              <a:buFont typeface="Wingdings" panose="05000000000000000000" pitchFamily="2" charset="2"/>
              <a:buNone/>
            </a:pPr>
            <a:endParaRPr lang="zh-CN" altLang="en-US" sz="24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三</a:t>
            </a:r>
            <a:r>
              <a:rPr lang="en-US" altLang="zh-CN" smtClean="0"/>
              <a:t>.</a:t>
            </a:r>
            <a:r>
              <a:rPr lang="zh-CN" altLang="en-US" smtClean="0"/>
              <a:t>质量管理案例分析</a:t>
            </a:r>
          </a:p>
        </p:txBody>
      </p:sp>
      <p:sp>
        <p:nvSpPr>
          <p:cNvPr id="16387" name="矩形 3"/>
          <p:cNvSpPr>
            <a:spLocks noChangeArrowheads="1"/>
          </p:cNvSpPr>
          <p:nvPr/>
        </p:nvSpPr>
        <p:spPr bwMode="auto">
          <a:xfrm>
            <a:off x="107950" y="931863"/>
            <a:ext cx="8891588" cy="5803900"/>
          </a:xfrm>
          <a:prstGeom prst="rect">
            <a:avLst/>
          </a:prstGeom>
          <a:noFill/>
          <a:ln w="9525">
            <a:noFill/>
            <a:miter lim="800000"/>
          </a:ln>
        </p:spPr>
        <p:txBody>
          <a:bodyPr>
            <a:spAutoFit/>
          </a:bodyPr>
          <a:lstStyle/>
          <a:p>
            <a:pPr>
              <a:lnSpc>
                <a:spcPts val="2800"/>
              </a:lnSpc>
            </a:pPr>
            <a:r>
              <a:rPr lang="zh-CN" altLang="en-US" sz="2000" dirty="0"/>
              <a:t>      某信息技术有限公司曾经为</a:t>
            </a:r>
            <a:r>
              <a:rPr lang="en-US" altLang="zh-CN" sz="2000" dirty="0"/>
              <a:t>K</a:t>
            </a:r>
            <a:r>
              <a:rPr lang="zh-CN" altLang="en-US" sz="2000" dirty="0"/>
              <a:t>公司开发过一套信息系统，该系统涉及了</a:t>
            </a:r>
            <a:r>
              <a:rPr lang="en-US" altLang="zh-CN" sz="2000" dirty="0"/>
              <a:t>K</a:t>
            </a:r>
            <a:r>
              <a:rPr lang="zh-CN" altLang="en-US" sz="2000" dirty="0"/>
              <a:t>公司的所有主要业务。该系统中关于组织机构的业务规则如下：</a:t>
            </a:r>
          </a:p>
          <a:p>
            <a:pPr>
              <a:lnSpc>
                <a:spcPts val="2800"/>
              </a:lnSpc>
            </a:pPr>
            <a:r>
              <a:rPr lang="en-US" altLang="zh-CN" sz="2000" dirty="0"/>
              <a:t>(1) </a:t>
            </a:r>
            <a:r>
              <a:rPr lang="zh-CN" altLang="en-US" sz="2000" dirty="0"/>
              <a:t>组织机构树通过部门编码体现层级和隶属关系。即部门</a:t>
            </a:r>
            <a:r>
              <a:rPr lang="en-US" altLang="zh-CN" sz="2000" dirty="0">
                <a:solidFill>
                  <a:srgbClr val="0033CC"/>
                </a:solidFill>
              </a:rPr>
              <a:t>0001</a:t>
            </a:r>
            <a:r>
              <a:rPr lang="zh-CN" altLang="en-US" sz="2000" dirty="0"/>
              <a:t>的下属部门包括</a:t>
            </a:r>
            <a:r>
              <a:rPr lang="en-US" altLang="zh-CN" sz="2000" dirty="0">
                <a:solidFill>
                  <a:srgbClr val="0033CC"/>
                </a:solidFill>
              </a:rPr>
              <a:t>0001</a:t>
            </a:r>
            <a:r>
              <a:rPr lang="en-US" altLang="zh-CN" sz="2000" dirty="0"/>
              <a:t>0001</a:t>
            </a:r>
            <a:r>
              <a:rPr lang="zh-CN" altLang="en-US" sz="2000" dirty="0"/>
              <a:t>、</a:t>
            </a:r>
            <a:r>
              <a:rPr lang="en-US" altLang="zh-CN" sz="2000" dirty="0">
                <a:solidFill>
                  <a:srgbClr val="0033CC"/>
                </a:solidFill>
              </a:rPr>
              <a:t>0001</a:t>
            </a:r>
            <a:r>
              <a:rPr lang="en-US" altLang="zh-CN" sz="2000" dirty="0"/>
              <a:t>0002,</a:t>
            </a:r>
            <a:r>
              <a:rPr lang="zh-CN" altLang="en-US" sz="2000" dirty="0"/>
              <a:t>依次类推，根据代码中包含的层级关系确定某个部门在组织机构树中的确切位置，该编码由公司统一制定。</a:t>
            </a:r>
          </a:p>
          <a:p>
            <a:pPr>
              <a:lnSpc>
                <a:spcPts val="2800"/>
              </a:lnSpc>
            </a:pPr>
            <a:r>
              <a:rPr lang="en-US" altLang="zh-CN" sz="2000" dirty="0"/>
              <a:t>(2)</a:t>
            </a:r>
            <a:r>
              <a:rPr lang="zh-CN" altLang="en-US" sz="2000" dirty="0"/>
              <a:t>任意一条业务数据隶属于某个特定的部门。</a:t>
            </a:r>
          </a:p>
          <a:p>
            <a:pPr>
              <a:lnSpc>
                <a:spcPts val="2800"/>
              </a:lnSpc>
            </a:pPr>
            <a:r>
              <a:rPr lang="en-US" altLang="zh-CN" sz="2000" dirty="0"/>
              <a:t>(3)</a:t>
            </a:r>
            <a:r>
              <a:rPr lang="zh-CN" altLang="en-US" sz="2000" dirty="0"/>
              <a:t>部门之间存在友好和互斥的关系。关系为友好的部门可以共享业务数据，关系为互斥的部门互相不能访问对方的业务数据。</a:t>
            </a:r>
          </a:p>
          <a:p>
            <a:pPr>
              <a:lnSpc>
                <a:spcPts val="2800"/>
              </a:lnSpc>
            </a:pPr>
            <a:r>
              <a:rPr lang="zh-CN" altLang="en-US" sz="2000" dirty="0"/>
              <a:t>      后来，</a:t>
            </a:r>
            <a:r>
              <a:rPr lang="en-US" altLang="zh-CN" sz="2000" dirty="0"/>
              <a:t>K</a:t>
            </a:r>
            <a:r>
              <a:rPr lang="zh-CN" altLang="en-US" sz="2000" dirty="0"/>
              <a:t>公司需要调整部门的组织结构，因此对系统提出了升级的要求：</a:t>
            </a:r>
          </a:p>
          <a:p>
            <a:pPr>
              <a:lnSpc>
                <a:spcPts val="2800"/>
              </a:lnSpc>
            </a:pPr>
            <a:r>
              <a:rPr lang="en-US" altLang="zh-CN" sz="2000" dirty="0"/>
              <a:t>(1)</a:t>
            </a:r>
            <a:r>
              <a:rPr lang="zh-CN" altLang="en-US" sz="2000" dirty="0"/>
              <a:t>系统中的部门编码需要更新为最新的企业标准。</a:t>
            </a:r>
          </a:p>
          <a:p>
            <a:pPr>
              <a:lnSpc>
                <a:spcPts val="2800"/>
              </a:lnSpc>
            </a:pPr>
            <a:r>
              <a:rPr lang="en-US" altLang="zh-CN" sz="2000" dirty="0"/>
              <a:t>(2)</a:t>
            </a:r>
            <a:r>
              <a:rPr lang="zh-CN" altLang="en-US" sz="2000" dirty="0"/>
              <a:t>组织机构根据最新的企业标准重新生成。</a:t>
            </a:r>
          </a:p>
          <a:p>
            <a:pPr>
              <a:lnSpc>
                <a:spcPts val="2800"/>
              </a:lnSpc>
            </a:pPr>
            <a:r>
              <a:rPr lang="en-US" altLang="zh-CN" sz="2000" dirty="0"/>
              <a:t>(3)</a:t>
            </a:r>
            <a:r>
              <a:rPr lang="zh-CN" altLang="en-US" sz="2000" dirty="0"/>
              <a:t>组织结构调整是不能丢失业务数据。</a:t>
            </a:r>
          </a:p>
          <a:p>
            <a:pPr>
              <a:lnSpc>
                <a:spcPts val="2800"/>
              </a:lnSpc>
            </a:pPr>
            <a:r>
              <a:rPr lang="en-US" altLang="zh-CN" sz="2000" dirty="0"/>
              <a:t>(4)</a:t>
            </a:r>
            <a:r>
              <a:rPr lang="zh-CN" altLang="en-US" sz="2000" dirty="0"/>
              <a:t>系统中可以</a:t>
            </a:r>
            <a:r>
              <a:rPr lang="zh-CN" altLang="en-US" sz="2000" b="1" dirty="0"/>
              <a:t>保</a:t>
            </a:r>
            <a:r>
              <a:rPr lang="zh-CN" altLang="en-US" sz="2000" dirty="0"/>
              <a:t>留组织机构调整的痕迹，业务数据可以追踪除原属于哪个部门，机构调整后属于哪个部门。</a:t>
            </a:r>
          </a:p>
          <a:p>
            <a:pPr>
              <a:lnSpc>
                <a:spcPts val="2800"/>
              </a:lnSpc>
            </a:pPr>
            <a:r>
              <a:rPr lang="en-US" altLang="zh-CN" sz="2000" dirty="0"/>
              <a:t>(5)</a:t>
            </a:r>
            <a:r>
              <a:rPr lang="zh-CN" altLang="en-US" sz="2000" dirty="0"/>
              <a:t>部门间友好和互斥的关系可能会被重新定义。</a:t>
            </a:r>
          </a:p>
          <a:p>
            <a:pPr>
              <a:lnSpc>
                <a:spcPts val="2800"/>
              </a:lnSpc>
            </a:pPr>
            <a:r>
              <a:rPr lang="en-US" altLang="zh-CN" sz="2000" dirty="0"/>
              <a:t>(6)</a:t>
            </a:r>
            <a:r>
              <a:rPr lang="zh-CN" altLang="en-US" sz="2000" dirty="0"/>
              <a:t>升级后的系统需要能够适应再次的组织机构调整而不需要再次升级。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三</a:t>
            </a:r>
            <a:r>
              <a:rPr lang="en-US" altLang="zh-CN" smtClean="0"/>
              <a:t>.</a:t>
            </a:r>
            <a:r>
              <a:rPr lang="zh-CN" altLang="en-US" smtClean="0"/>
              <a:t>质量管理案例分析</a:t>
            </a:r>
          </a:p>
        </p:txBody>
      </p:sp>
      <p:sp>
        <p:nvSpPr>
          <p:cNvPr id="17411" name="矩形 3"/>
          <p:cNvSpPr>
            <a:spLocks noChangeArrowheads="1"/>
          </p:cNvSpPr>
          <p:nvPr/>
        </p:nvSpPr>
        <p:spPr bwMode="auto">
          <a:xfrm>
            <a:off x="107950" y="908050"/>
            <a:ext cx="8891588" cy="5632450"/>
          </a:xfrm>
          <a:prstGeom prst="rect">
            <a:avLst/>
          </a:prstGeom>
          <a:noFill/>
          <a:ln w="9525">
            <a:noFill/>
            <a:miter lim="800000"/>
          </a:ln>
        </p:spPr>
        <p:txBody>
          <a:bodyPr>
            <a:spAutoFit/>
          </a:bodyPr>
          <a:lstStyle/>
          <a:p>
            <a:r>
              <a:rPr lang="zh-CN" altLang="en-US" sz="2000" dirty="0"/>
              <a:t>        项目经理张工接受了这个项目，经过细致的调研和分析，发现原系统存在如下缺陷：</a:t>
            </a:r>
          </a:p>
          <a:p>
            <a:r>
              <a:rPr lang="en-US" altLang="zh-CN" sz="2000" dirty="0"/>
              <a:t>(1)</a:t>
            </a:r>
            <a:r>
              <a:rPr lang="zh-CN" altLang="en-US" sz="2000" dirty="0"/>
              <a:t>原系统中将企业对部门的标准编码设计为部门主键，修改起来难度很大，容易发生数据不一致的问题。</a:t>
            </a:r>
          </a:p>
          <a:p>
            <a:r>
              <a:rPr lang="en-US" altLang="zh-CN" sz="2000" dirty="0"/>
              <a:t>(2)</a:t>
            </a:r>
            <a:r>
              <a:rPr lang="zh-CN" altLang="en-US" sz="2000" dirty="0"/>
              <a:t>新的企业标准没有考虑到原有企业标准，同是一个部门张工在原标准中为</a:t>
            </a:r>
            <a:r>
              <a:rPr lang="en-US" altLang="zh-CN" sz="2000" dirty="0"/>
              <a:t>00010001</a:t>
            </a:r>
            <a:r>
              <a:rPr lang="zh-CN" altLang="en-US" sz="2000" dirty="0"/>
              <a:t>，在新标准中为</a:t>
            </a:r>
            <a:r>
              <a:rPr lang="en-US" altLang="zh-CN" sz="2000" dirty="0"/>
              <a:t>00010005,</a:t>
            </a:r>
            <a:r>
              <a:rPr lang="zh-CN" altLang="en-US" sz="2000" dirty="0"/>
              <a:t>部门的层次也可能发生变化。</a:t>
            </a:r>
          </a:p>
          <a:p>
            <a:r>
              <a:rPr lang="en-US" altLang="zh-CN" sz="2000" dirty="0"/>
              <a:t>(3)</a:t>
            </a:r>
            <a:r>
              <a:rPr lang="zh-CN" altLang="en-US" sz="2000" dirty="0"/>
              <a:t>业务数据中保存了隶属部门编码，系统已经使用近两年，保存了大量的历史业务数据。</a:t>
            </a:r>
          </a:p>
          <a:p>
            <a:r>
              <a:rPr lang="en-US" altLang="zh-CN" sz="2000" dirty="0"/>
              <a:t>(4)</a:t>
            </a:r>
            <a:r>
              <a:rPr lang="zh-CN" altLang="en-US" sz="2000" dirty="0"/>
              <a:t>原系统在设计时将部门间的友好与互斥关系硬编码在系统代码中，且涉及面很广，原系统中</a:t>
            </a:r>
            <a:r>
              <a:rPr lang="en-US" altLang="zh-CN" sz="2000" dirty="0"/>
              <a:t>80</a:t>
            </a:r>
            <a:r>
              <a:rPr lang="zh-CN" altLang="en-US" sz="2000" dirty="0"/>
              <a:t>％以上的程序存在这样的硬编码。</a:t>
            </a:r>
          </a:p>
          <a:p>
            <a:r>
              <a:rPr lang="en-US" altLang="zh-CN" sz="2000" dirty="0"/>
              <a:t>(5)</a:t>
            </a:r>
            <a:r>
              <a:rPr lang="zh-CN" altLang="en-US" sz="2000" dirty="0"/>
              <a:t>不少业务逻辑和工作流程是根据特定的部门编码进行判断的，部门编码的变化会造成业务混乱。</a:t>
            </a:r>
          </a:p>
          <a:p>
            <a:r>
              <a:rPr lang="en-US" altLang="zh-CN" sz="2000" dirty="0"/>
              <a:t>(6)</a:t>
            </a:r>
            <a:r>
              <a:rPr lang="zh-CN" altLang="en-US" sz="2000" dirty="0"/>
              <a:t>原系统在设计时没有考虑到组织机构调整的可能，也没有对保留部门变革历史的功能进行设计。</a:t>
            </a:r>
          </a:p>
          <a:p>
            <a:r>
              <a:rPr lang="zh-CN" altLang="en-US" sz="2000" dirty="0"/>
              <a:t>      张工认为，需求已经非常明确，对于这个项目的关键是设计的质量，其中包括解决方案的设计和业务系统的改造两部分。一旦设计出现偏差，返工的工作量会非常巨大，反之，整个项目还是容易控制的。但张工在如何提高设计质量方面却犯了愁。</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f21b78aa-b97b-4fab-97b2-f0dfe7189eb7}"/>
</p:tagLst>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一般演示文稿模板">
  <a:themeElements>
    <a:clrScheme name="">
      <a:dk1>
        <a:srgbClr val="000000"/>
      </a:dk1>
      <a:lt1>
        <a:srgbClr val="FFFFFF"/>
      </a:lt1>
      <a:dk2>
        <a:srgbClr val="000000"/>
      </a:dk2>
      <a:lt2>
        <a:srgbClr val="969696"/>
      </a:lt2>
      <a:accent1>
        <a:srgbClr val="C0FEF9"/>
      </a:accent1>
      <a:accent2>
        <a:srgbClr val="A50021"/>
      </a:accent2>
      <a:accent3>
        <a:srgbClr val="FFFFFF"/>
      </a:accent3>
      <a:accent4>
        <a:srgbClr val="000000"/>
      </a:accent4>
      <a:accent5>
        <a:srgbClr val="DCFEFB"/>
      </a:accent5>
      <a:accent6>
        <a:srgbClr val="95001D"/>
      </a:accent6>
      <a:hlink>
        <a:srgbClr val="618FFD"/>
      </a:hlink>
      <a:folHlink>
        <a:srgbClr val="CECECE"/>
      </a:folHlink>
    </a:clrScheme>
    <a:fontScheme name="一般演示文稿模板">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一般演示文稿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一般演示文稿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一般演示文稿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一般演示文稿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一般演示文稿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一般演示文稿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一般演示文稿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一般演示文稿模板 8">
        <a:dk1>
          <a:srgbClr val="000000"/>
        </a:dk1>
        <a:lt1>
          <a:srgbClr val="FFFFFF"/>
        </a:lt1>
        <a:dk2>
          <a:srgbClr val="000000"/>
        </a:dk2>
        <a:lt2>
          <a:srgbClr val="969696"/>
        </a:lt2>
        <a:accent1>
          <a:srgbClr val="C0FEF9"/>
        </a:accent1>
        <a:accent2>
          <a:srgbClr val="DC0081"/>
        </a:accent2>
        <a:accent3>
          <a:srgbClr val="FFFFFF"/>
        </a:accent3>
        <a:accent4>
          <a:srgbClr val="000000"/>
        </a:accent4>
        <a:accent5>
          <a:srgbClr val="DC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1_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240</TotalTime>
  <Words>1292</Words>
  <Application>Microsoft Office PowerPoint</Application>
  <PresentationFormat>全屏显示(4:3)</PresentationFormat>
  <Paragraphs>68</Paragraphs>
  <Slides>11</Slides>
  <Notes>2</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11</vt:i4>
      </vt:variant>
    </vt:vector>
  </HeadingPairs>
  <TitlesOfParts>
    <vt:vector size="16" baseType="lpstr">
      <vt:lpstr>空演示文稿</vt:lpstr>
      <vt:lpstr>一般演示文稿模板</vt:lpstr>
      <vt:lpstr>Microsoft PowerPoint 97-2003 演示文稿</vt:lpstr>
      <vt:lpstr>Visio</vt:lpstr>
      <vt:lpstr>剪辑</vt:lpstr>
      <vt:lpstr>实验六  成本管理和质量管理案例　</vt:lpstr>
      <vt:lpstr>PowerPoint 演示文稿</vt:lpstr>
      <vt:lpstr>某集团OA系统建设背景说明</vt:lpstr>
      <vt:lpstr>某集团OA系统建设WBS图</vt:lpstr>
      <vt:lpstr>一. 　项目开发成本（费用）的估算</vt:lpstr>
      <vt:lpstr>一. 　项目开发成本（费用）的估算</vt:lpstr>
      <vt:lpstr>二.　成本的预算</vt:lpstr>
      <vt:lpstr>三.质量管理案例分析</vt:lpstr>
      <vt:lpstr>三.质量管理案例分析</vt:lpstr>
      <vt:lpstr>三.质量管理案例分析</vt:lpstr>
      <vt:lpstr>PowerPoint 演示文稿</vt:lpstr>
    </vt:vector>
  </TitlesOfParts>
  <Company>xltl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实验课:用Project编制IT项目进度计划表 </dc:title>
  <dc:creator>Administrator</dc:creator>
  <cp:lastModifiedBy>杨律青</cp:lastModifiedBy>
  <cp:revision>85</cp:revision>
  <dcterms:created xsi:type="dcterms:W3CDTF">2009-04-11T14:09:00Z</dcterms:created>
  <dcterms:modified xsi:type="dcterms:W3CDTF">2022-05-03T09:00:50Z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