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59" autoAdjust="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本章作业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01050" cy="2281237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3399"/>
                </a:solidFill>
              </a:rPr>
              <a:t>课本第</a:t>
            </a:r>
            <a:r>
              <a:rPr lang="en-US" altLang="zh-CN" b="1" dirty="0" smtClean="0">
                <a:solidFill>
                  <a:srgbClr val="003399"/>
                </a:solidFill>
              </a:rPr>
              <a:t>2</a:t>
            </a:r>
            <a:r>
              <a:rPr lang="zh-CN" altLang="en-US" b="1" dirty="0" smtClean="0">
                <a:solidFill>
                  <a:srgbClr val="003399"/>
                </a:solidFill>
              </a:rPr>
              <a:t>章课后练习</a:t>
            </a:r>
          </a:p>
          <a:p>
            <a:pPr lvl="1"/>
            <a:r>
              <a:rPr lang="zh-CN" altLang="en-US" b="1" dirty="0" smtClean="0">
                <a:solidFill>
                  <a:srgbClr val="000099"/>
                </a:solidFill>
              </a:rPr>
              <a:t>算法分析题</a:t>
            </a:r>
            <a:r>
              <a:rPr lang="en-US" altLang="zh-CN" b="1" dirty="0" smtClean="0">
                <a:solidFill>
                  <a:srgbClr val="000099"/>
                </a:solidFill>
              </a:rPr>
              <a:t>2</a:t>
            </a:r>
            <a:r>
              <a:rPr lang="zh-CN" altLang="en-US" b="1" dirty="0" smtClean="0">
                <a:solidFill>
                  <a:srgbClr val="000099"/>
                </a:solidFill>
              </a:rPr>
              <a:t>：</a:t>
            </a:r>
            <a:r>
              <a:rPr lang="en-US" altLang="zh-CN" b="1" dirty="0" smtClean="0">
                <a:solidFill>
                  <a:srgbClr val="000099"/>
                </a:solidFill>
              </a:rPr>
              <a:t>2-3</a:t>
            </a:r>
            <a:r>
              <a:rPr lang="zh-CN" altLang="en-US" b="1" dirty="0" smtClean="0">
                <a:solidFill>
                  <a:srgbClr val="000099"/>
                </a:solidFill>
              </a:rPr>
              <a:t>，</a:t>
            </a:r>
            <a:r>
              <a:rPr lang="en-US" altLang="zh-CN" b="1" dirty="0" smtClean="0">
                <a:solidFill>
                  <a:srgbClr val="000099"/>
                </a:solidFill>
              </a:rPr>
              <a:t>2-4</a:t>
            </a:r>
            <a:r>
              <a:rPr lang="zh-CN" altLang="en-US" b="1" dirty="0" smtClean="0">
                <a:solidFill>
                  <a:srgbClr val="000099"/>
                </a:solidFill>
              </a:rPr>
              <a:t>，</a:t>
            </a:r>
            <a:r>
              <a:rPr lang="en-US" altLang="zh-CN" b="1" dirty="0" smtClean="0">
                <a:solidFill>
                  <a:srgbClr val="000099"/>
                </a:solidFill>
              </a:rPr>
              <a:t>2-5</a:t>
            </a:r>
            <a:r>
              <a:rPr lang="zh-CN" altLang="en-US" b="1" dirty="0" smtClean="0">
                <a:solidFill>
                  <a:srgbClr val="000099"/>
                </a:solidFill>
              </a:rPr>
              <a:t>，</a:t>
            </a:r>
            <a:r>
              <a:rPr lang="en-US" altLang="zh-CN" b="1" dirty="0" smtClean="0">
                <a:solidFill>
                  <a:srgbClr val="000099"/>
                </a:solidFill>
              </a:rPr>
              <a:t>2-8</a:t>
            </a:r>
            <a:r>
              <a:rPr lang="zh-CN" altLang="en-US" b="1" dirty="0" smtClean="0">
                <a:solidFill>
                  <a:srgbClr val="000099"/>
                </a:solidFill>
              </a:rPr>
              <a:t>，</a:t>
            </a:r>
            <a:r>
              <a:rPr lang="en-US" altLang="zh-CN" b="1" dirty="0" smtClean="0">
                <a:solidFill>
                  <a:srgbClr val="000099"/>
                </a:solidFill>
              </a:rPr>
              <a:t>2-9</a:t>
            </a:r>
          </a:p>
          <a:p>
            <a:pPr lvl="1"/>
            <a:r>
              <a:rPr lang="zh-CN" altLang="en-US" b="1" dirty="0" smtClean="0">
                <a:solidFill>
                  <a:srgbClr val="000099"/>
                </a:solidFill>
              </a:rPr>
              <a:t>算法实现题</a:t>
            </a:r>
            <a:r>
              <a:rPr lang="en-US" altLang="zh-CN" b="1" dirty="0" smtClean="0">
                <a:solidFill>
                  <a:srgbClr val="000099"/>
                </a:solidFill>
              </a:rPr>
              <a:t>2</a:t>
            </a:r>
            <a:r>
              <a:rPr lang="zh-CN" altLang="en-US" b="1" dirty="0" smtClean="0">
                <a:solidFill>
                  <a:srgbClr val="000099"/>
                </a:solidFill>
              </a:rPr>
              <a:t>：</a:t>
            </a:r>
            <a:r>
              <a:rPr lang="en-US" altLang="zh-CN" b="1" dirty="0" smtClean="0">
                <a:solidFill>
                  <a:srgbClr val="000099"/>
                </a:solidFill>
              </a:rPr>
              <a:t>2-1</a:t>
            </a:r>
            <a:r>
              <a:rPr lang="zh-CN" altLang="en-US" b="1" dirty="0" smtClean="0">
                <a:solidFill>
                  <a:srgbClr val="000099"/>
                </a:solidFill>
              </a:rPr>
              <a:t>，</a:t>
            </a:r>
            <a:r>
              <a:rPr lang="en-US" altLang="zh-CN" b="1" dirty="0" smtClean="0">
                <a:solidFill>
                  <a:srgbClr val="000099"/>
                </a:solidFill>
              </a:rPr>
              <a:t>2-7</a:t>
            </a:r>
          </a:p>
          <a:p>
            <a:pPr lvl="1"/>
            <a:endParaRPr lang="en-US" altLang="zh-CN" b="1" dirty="0" smtClean="0">
              <a:solidFill>
                <a:srgbClr val="000099"/>
              </a:solidFill>
            </a:endParaRPr>
          </a:p>
          <a:p>
            <a:pPr lvl="1"/>
            <a:endParaRPr lang="en-US" altLang="zh-CN" b="1" dirty="0" smtClean="0">
              <a:solidFill>
                <a:srgbClr val="000099"/>
              </a:solidFill>
            </a:endParaRPr>
          </a:p>
        </p:txBody>
      </p:sp>
      <p:graphicFrame>
        <p:nvGraphicFramePr>
          <p:cNvPr id="29698" name="Object 4"/>
          <p:cNvGraphicFramePr>
            <a:graphicFrameLocks noChangeAspect="1"/>
          </p:cNvGraphicFramePr>
          <p:nvPr/>
        </p:nvGraphicFramePr>
        <p:xfrm>
          <a:off x="381000" y="3429000"/>
          <a:ext cx="8502650" cy="2998788"/>
        </p:xfrm>
        <a:graphic>
          <a:graphicData uri="http://schemas.openxmlformats.org/presentationml/2006/ole">
            <p:oleObj spid="_x0000_s2054" name="公式" r:id="rId3" imgW="4610100" imgH="1625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434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99"/>
                </a:solidFill>
              </a:rPr>
              <a:t>算法分析题</a:t>
            </a:r>
            <a:r>
              <a:rPr lang="en-US" altLang="zh-CN" b="1" dirty="0" smtClean="0">
                <a:solidFill>
                  <a:srgbClr val="000099"/>
                </a:solidFill>
              </a:rPr>
              <a:t>2-3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宋体"/>
              </a:rPr>
              <a:t>用</a:t>
            </a:r>
            <a:r>
              <a:rPr lang="en-US" altLang="zh-CN" dirty="0" smtClean="0">
                <a:solidFill>
                  <a:srgbClr val="000000"/>
                </a:solidFill>
              </a:rPr>
              <a:t>left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right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记录当前查找数组的左右两端，当</a:t>
            </a:r>
            <a:r>
              <a:rPr lang="en-US" altLang="zh-CN" dirty="0">
                <a:solidFill>
                  <a:srgbClr val="000000"/>
                </a:solidFill>
              </a:rPr>
              <a:t>left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小于</a:t>
            </a:r>
            <a:r>
              <a:rPr lang="en-US" altLang="zh-CN" dirty="0">
                <a:solidFill>
                  <a:srgbClr val="000000"/>
                </a:solidFill>
              </a:rPr>
              <a:t>right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时若能找到</a:t>
            </a:r>
            <a:r>
              <a:rPr lang="en-US" altLang="zh-CN" dirty="0">
                <a:solidFill>
                  <a:srgbClr val="000000"/>
                </a:solidFill>
              </a:rPr>
              <a:t>x==a[mid]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则证明查询成功且此时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等于</a:t>
            </a:r>
            <a:r>
              <a:rPr lang="en-US" altLang="zh-CN" dirty="0">
                <a:solidFill>
                  <a:srgbClr val="000000"/>
                </a:solidFill>
              </a:rPr>
              <a:t>mid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，都均为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在数组中的位置，否则</a:t>
            </a:r>
            <a:r>
              <a:rPr lang="en-US" altLang="zh-CN" dirty="0">
                <a:solidFill>
                  <a:srgbClr val="000000"/>
                </a:solidFill>
              </a:rPr>
              <a:t>right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为小于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的最大元素位置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left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为大于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的最小元素位置</a:t>
            </a:r>
            <a:r>
              <a:rPr lang="en-US" altLang="zh-CN" dirty="0">
                <a:solidFill>
                  <a:srgbClr val="000000"/>
                </a:solidFill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8901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算法分析题</a:t>
            </a:r>
            <a:r>
              <a:rPr lang="en-US" altLang="zh-CN" dirty="0" smtClean="0"/>
              <a:t>2-4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777" t="44557" r="14986" b="31249"/>
          <a:stretch/>
        </p:blipFill>
        <p:spPr bwMode="auto">
          <a:xfrm>
            <a:off x="157966" y="2636912"/>
            <a:ext cx="8878530" cy="1769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0695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算法分析题</a:t>
            </a:r>
            <a:r>
              <a:rPr lang="en-US" altLang="zh-CN" dirty="0" smtClean="0"/>
              <a:t>2-5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在一般情况下，将两个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位大整数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都分割成长度为</a:t>
            </a:r>
            <a:r>
              <a:rPr lang="en-US" altLang="zh-CN" dirty="0" smtClean="0"/>
              <a:t>n/m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段，可以用</a:t>
            </a:r>
            <a:r>
              <a:rPr lang="en-US" altLang="zh-CN" dirty="0" smtClean="0"/>
              <a:t>2m-1</a:t>
            </a:r>
            <a:r>
              <a:rPr lang="zh-CN" altLang="en-US" dirty="0" smtClean="0"/>
              <a:t>次</a:t>
            </a:r>
            <a:r>
              <a:rPr lang="en-US" altLang="zh-CN" dirty="0" smtClean="0"/>
              <a:t>n/m</a:t>
            </a:r>
            <a:r>
              <a:rPr lang="zh-CN" altLang="en-US" dirty="0" smtClean="0"/>
              <a:t>位整数乘法。分割和合并所需要的加减法和数乘运算时间为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。所以</a:t>
            </a:r>
            <a:endParaRPr lang="en-US" altLang="zh-CN" dirty="0" smtClean="0"/>
          </a:p>
          <a:p>
            <a:r>
              <a:rPr lang="en-US" altLang="zh-CN" dirty="0" smtClean="0"/>
              <a:t>T(n)=(2m-1)T(n/m)+O(n)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28662" y="4643446"/>
          <a:ext cx="4714908" cy="857256"/>
        </p:xfrm>
        <a:graphic>
          <a:graphicData uri="http://schemas.openxmlformats.org/presentationml/2006/ole">
            <p:oleObj spid="_x0000_s15362" name="公式" r:id="rId3" imgW="1257120" imgH="228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5005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算法分析题</a:t>
            </a:r>
            <a:r>
              <a:rPr lang="en-US" altLang="zh-CN" dirty="0" smtClean="0"/>
              <a:t>2-8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4400" dirty="0">
              <a:solidFill>
                <a:srgbClr val="000000"/>
              </a:solidFill>
              <a:latin typeface="宋体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/>
              </a:rPr>
              <a:t>可以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使用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次反转实现数组换位，记数组</a:t>
            </a:r>
            <a:r>
              <a:rPr lang="en-US" altLang="zh-CN" dirty="0">
                <a:solidFill>
                  <a:srgbClr val="000000"/>
                </a:solidFill>
              </a:rPr>
              <a:t>U=a[0:k]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V=a[k,n-1]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，将</a:t>
            </a:r>
            <a:r>
              <a:rPr lang="en-US" altLang="zh-CN" dirty="0">
                <a:solidFill>
                  <a:srgbClr val="000000"/>
                </a:solidFill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反转为</a:t>
            </a:r>
            <a:r>
              <a:rPr lang="zh-CN" altLang="en-US" dirty="0" smtClean="0">
                <a:solidFill>
                  <a:srgbClr val="000000"/>
                </a:solidFill>
                <a:latin typeface="Cambria Math"/>
              </a:rPr>
              <a:t>𝑈</a:t>
            </a:r>
            <a:r>
              <a:rPr lang="en-US" altLang="zh-CN" baseline="30000" dirty="0" smtClean="0">
                <a:solidFill>
                  <a:srgbClr val="000000"/>
                </a:solidFill>
                <a:latin typeface="Cambria Math"/>
              </a:rPr>
              <a:t>-1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</a:rPr>
              <a:t>反转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为</a:t>
            </a:r>
            <a:r>
              <a:rPr lang="en-US" altLang="zh-CN" dirty="0" smtClean="0">
                <a:solidFill>
                  <a:srgbClr val="000000"/>
                </a:solidFill>
                <a:latin typeface="Cambria Math"/>
              </a:rPr>
              <a:t>V</a:t>
            </a:r>
            <a:r>
              <a:rPr lang="en-US" altLang="zh-CN" baseline="30000" dirty="0" smtClean="0">
                <a:solidFill>
                  <a:srgbClr val="000000"/>
                </a:solidFill>
                <a:latin typeface="Cambria Math"/>
              </a:rPr>
              <a:t>-1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</a:rPr>
              <a:t>，最后</a:t>
            </a:r>
            <a:r>
              <a:rPr lang="zh-CN" altLang="en-US" dirty="0">
                <a:solidFill>
                  <a:srgbClr val="000000"/>
                </a:solidFill>
                <a:latin typeface="Cambria Math"/>
              </a:rPr>
              <a:t>𝑈</a:t>
            </a:r>
            <a:r>
              <a:rPr lang="en-US" altLang="zh-CN" baseline="30000" dirty="0">
                <a:solidFill>
                  <a:srgbClr val="000000"/>
                </a:solidFill>
                <a:latin typeface="Cambria Math"/>
              </a:rPr>
              <a:t>-1 </a:t>
            </a:r>
            <a:r>
              <a:rPr lang="en-US" altLang="zh-CN" dirty="0">
                <a:solidFill>
                  <a:srgbClr val="000000"/>
                </a:solidFill>
                <a:latin typeface="Cambria Math"/>
              </a:rPr>
              <a:t>V</a:t>
            </a:r>
            <a:r>
              <a:rPr lang="en-US" altLang="zh-CN" baseline="30000" dirty="0">
                <a:solidFill>
                  <a:srgbClr val="000000"/>
                </a:solidFill>
                <a:latin typeface="Cambria Math"/>
              </a:rPr>
              <a:t>-1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</a:rPr>
              <a:t>反转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为</a:t>
            </a:r>
            <a:r>
              <a:rPr lang="en-US" altLang="zh-CN" dirty="0">
                <a:solidFill>
                  <a:srgbClr val="000000"/>
                </a:solidFill>
              </a:rPr>
              <a:t>VU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4462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算法分析题</a:t>
            </a:r>
            <a:r>
              <a:rPr lang="en-US" altLang="zh-CN" dirty="0" smtClean="0"/>
              <a:t>2-9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568952" cy="499715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/>
              </a:rPr>
              <a:t>向右循环换位合并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</a:rPr>
              <a:t>算法</a:t>
            </a:r>
            <a:r>
              <a:rPr lang="en-US" altLang="zh-CN" dirty="0" smtClean="0">
                <a:solidFill>
                  <a:srgbClr val="000000"/>
                </a:solidFill>
                <a:latin typeface="宋体"/>
              </a:rPr>
              <a:t>.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</a:rPr>
              <a:t>首先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用二分搜索算法在数组段</a:t>
            </a:r>
            <a:r>
              <a:rPr lang="en-US" altLang="zh-CN" dirty="0">
                <a:solidFill>
                  <a:srgbClr val="000000"/>
                </a:solidFill>
              </a:rPr>
              <a:t>a[k:n-1]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中搜索</a:t>
            </a:r>
            <a:r>
              <a:rPr lang="en-US" altLang="zh-CN" dirty="0">
                <a:solidFill>
                  <a:srgbClr val="000000"/>
                </a:solidFill>
              </a:rPr>
              <a:t>a[0]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的插入位置，即找到位置</a:t>
            </a: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使得</a:t>
            </a:r>
            <a:r>
              <a:rPr lang="en-US" altLang="zh-CN" dirty="0">
                <a:solidFill>
                  <a:srgbClr val="000000"/>
                </a:solidFill>
              </a:rPr>
              <a:t>a[p]&lt;a[0]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≤</a:t>
            </a:r>
            <a:r>
              <a:rPr lang="en-US" altLang="zh-CN" dirty="0">
                <a:solidFill>
                  <a:srgbClr val="000000"/>
                </a:solidFill>
              </a:rPr>
              <a:t>a[p+1]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。数组段</a:t>
            </a:r>
            <a:r>
              <a:rPr lang="en-US" altLang="zh-CN" dirty="0">
                <a:solidFill>
                  <a:srgbClr val="000000"/>
                </a:solidFill>
              </a:rPr>
              <a:t>a[0:p]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向右循环换位</a:t>
            </a:r>
            <a:r>
              <a:rPr lang="en-US" altLang="zh-CN" dirty="0">
                <a:solidFill>
                  <a:srgbClr val="000000"/>
                </a:solidFill>
              </a:rPr>
              <a:t>p-k+1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个位置，使得</a:t>
            </a:r>
            <a:r>
              <a:rPr lang="en-US" altLang="zh-CN" dirty="0">
                <a:solidFill>
                  <a:srgbClr val="000000"/>
                </a:solidFill>
              </a:rPr>
              <a:t>a[k-1]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移动到</a:t>
            </a:r>
            <a:r>
              <a:rPr lang="en-US" altLang="zh-CN" dirty="0">
                <a:solidFill>
                  <a:srgbClr val="000000"/>
                </a:solidFill>
              </a:rPr>
              <a:t>a[p]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的位置。此时，原数组</a:t>
            </a:r>
            <a:r>
              <a:rPr lang="en-US" altLang="zh-CN" dirty="0">
                <a:solidFill>
                  <a:srgbClr val="000000"/>
                </a:solidFill>
              </a:rPr>
              <a:t>a[0]</a:t>
            </a:r>
            <a:r>
              <a:rPr lang="zh-CN" altLang="en-US" dirty="0">
                <a:solidFill>
                  <a:srgbClr val="000000"/>
                </a:solidFill>
                <a:latin typeface="宋体"/>
              </a:rPr>
              <a:t>及其左边的所有元素均已经排好序。对剩余的数组元素重复上述过程，直到只剩下一个数组段，此时整个数组已经排好序。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宋体"/>
              </a:rPr>
              <a:t>上述算法中，数组段</a:t>
            </a:r>
            <a:r>
              <a:rPr lang="en-US" altLang="zh-CN" dirty="0" smtClean="0">
                <a:solidFill>
                  <a:srgbClr val="000000"/>
                </a:solidFill>
              </a:rPr>
              <a:t>a[0:k-1]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</a:rPr>
              <a:t>中元素的移动次数不超过</a:t>
            </a:r>
            <a:r>
              <a:rPr lang="en-US" altLang="zh-CN" dirty="0" smtClean="0">
                <a:solidFill>
                  <a:srgbClr val="000000"/>
                </a:solidFill>
              </a:rPr>
              <a:t>k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</a:rPr>
              <a:t>次，数组段</a:t>
            </a:r>
            <a:r>
              <a:rPr lang="en-US" altLang="zh-CN" dirty="0" smtClean="0">
                <a:solidFill>
                  <a:srgbClr val="000000"/>
                </a:solidFill>
              </a:rPr>
              <a:t>a[k:n-1]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</a:rPr>
              <a:t>中元素最多移动一次。因此，算法的元素移动总次数为</a:t>
            </a:r>
            <a:r>
              <a:rPr lang="en-US" altLang="zh-CN" dirty="0" smtClean="0">
                <a:solidFill>
                  <a:srgbClr val="000000"/>
                </a:solidFill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Cambria Math"/>
              </a:rPr>
              <a:t>𝑘</a:t>
            </a:r>
            <a:r>
              <a:rPr lang="en-US" altLang="zh-CN" baseline="30000" dirty="0" smtClean="0">
                <a:solidFill>
                  <a:srgbClr val="000000"/>
                </a:solidFill>
                <a:latin typeface="Cambria Math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Cambria Math"/>
              </a:rPr>
              <a:t>+(</a:t>
            </a:r>
            <a:r>
              <a:rPr lang="zh-CN" altLang="en-US" dirty="0" smtClean="0">
                <a:solidFill>
                  <a:srgbClr val="000000"/>
                </a:solidFill>
                <a:latin typeface="Cambria Math"/>
              </a:rPr>
              <a:t>𝑛−𝑘</a:t>
            </a:r>
            <a:r>
              <a:rPr lang="en-US" altLang="zh-CN" dirty="0" smtClean="0">
                <a:solidFill>
                  <a:srgbClr val="000000"/>
                </a:solidFill>
                <a:latin typeface="Cambria Math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</a:rPr>
              <a:t>次。算法的比较次数不超过</a:t>
            </a:r>
            <a:r>
              <a:rPr lang="en-US" altLang="zh-CN" dirty="0" err="1" smtClean="0">
                <a:solidFill>
                  <a:srgbClr val="000000"/>
                </a:solidFill>
                <a:latin typeface="Cambria Math"/>
              </a:rPr>
              <a:t>klog</a:t>
            </a:r>
            <a:r>
              <a:rPr lang="en-US" altLang="zh-CN" dirty="0" smtClean="0">
                <a:solidFill>
                  <a:srgbClr val="000000"/>
                </a:solidFill>
                <a:latin typeface="Cambria Math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Cambria Math"/>
              </a:rPr>
              <a:t>𝑛−𝑘</a:t>
            </a:r>
            <a:r>
              <a:rPr lang="en-US" altLang="zh-CN" dirty="0" smtClean="0">
                <a:solidFill>
                  <a:srgbClr val="000000"/>
                </a:solidFill>
                <a:latin typeface="Cambria Math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</a:rPr>
              <a:t>。当</a:t>
            </a:r>
            <a:r>
              <a:rPr lang="en-US" altLang="zh-CN" dirty="0" smtClean="0">
                <a:solidFill>
                  <a:srgbClr val="000000"/>
                </a:solidFill>
              </a:rPr>
              <a:t>k&lt;</a:t>
            </a:r>
            <a:r>
              <a:rPr lang="zh-CN" altLang="en-US" dirty="0" smtClean="0">
                <a:solidFill>
                  <a:srgbClr val="000000"/>
                </a:solidFill>
                <a:latin typeface="Cambria Math"/>
              </a:rPr>
              <a:t>√𝑛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</a:rPr>
              <a:t>时，算法的时间复杂度为</a:t>
            </a:r>
            <a:r>
              <a:rPr lang="en-US" altLang="zh-CN" dirty="0" smtClean="0">
                <a:solidFill>
                  <a:srgbClr val="000000"/>
                </a:solidFill>
              </a:rPr>
              <a:t>O(n)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</a:rPr>
              <a:t>；当</a:t>
            </a:r>
            <a:r>
              <a:rPr lang="en-US" altLang="zh-CN" dirty="0" smtClean="0">
                <a:solidFill>
                  <a:srgbClr val="000000"/>
                </a:solidFill>
              </a:rPr>
              <a:t>k=O(n)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</a:rPr>
              <a:t>时，算法的时间复杂度为</a:t>
            </a:r>
            <a:r>
              <a:rPr lang="en-US" altLang="zh-CN" dirty="0" smtClean="0">
                <a:solidFill>
                  <a:srgbClr val="000000"/>
                </a:solidFill>
                <a:latin typeface="Cambria Math"/>
              </a:rPr>
              <a:t>O(</a:t>
            </a:r>
            <a:r>
              <a:rPr lang="zh-CN" altLang="en-US" dirty="0" smtClean="0">
                <a:solidFill>
                  <a:srgbClr val="000000"/>
                </a:solidFill>
                <a:latin typeface="Cambria Math"/>
              </a:rPr>
              <a:t>𝑛</a:t>
            </a:r>
            <a:r>
              <a:rPr lang="en-US" altLang="zh-CN" baseline="30000" dirty="0" smtClean="0">
                <a:solidFill>
                  <a:srgbClr val="000000"/>
                </a:solidFill>
                <a:latin typeface="Cambria Math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Cambria Math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</a:rPr>
              <a:t>。空间复杂度显然为</a:t>
            </a:r>
            <a:r>
              <a:rPr lang="en-US" altLang="zh-CN" dirty="0" smtClean="0">
                <a:solidFill>
                  <a:srgbClr val="000000"/>
                </a:solidFill>
              </a:rPr>
              <a:t>O(1)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6586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算法实现</a:t>
            </a:r>
            <a:r>
              <a:rPr lang="zh-CN" altLang="en-US" dirty="0" smtClean="0"/>
              <a:t>题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第一步对数组进行排序，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第二步顺序扫描已排好序的数组，统计最大重复次数的元素，</a:t>
            </a:r>
            <a:r>
              <a:rPr lang="en-US" altLang="zh-CN" dirty="0" smtClean="0"/>
              <a:t> O(n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注意具有相同重数的情况</a:t>
            </a:r>
            <a:endParaRPr lang="en-US" altLang="zh-CN" dirty="0" smtClean="0"/>
          </a:p>
          <a:p>
            <a:r>
              <a:rPr lang="zh-CN" altLang="en-US" dirty="0" smtClean="0"/>
              <a:t>总的时间复杂性，</a:t>
            </a:r>
            <a:r>
              <a:rPr lang="en-US" altLang="zh-CN" dirty="0" smtClean="0"/>
              <a:t> 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6431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算法实现</a:t>
            </a:r>
            <a:r>
              <a:rPr lang="zh-CN" altLang="en-US" dirty="0" smtClean="0"/>
              <a:t>题</a:t>
            </a:r>
            <a:r>
              <a:rPr lang="en-US" altLang="zh-CN" dirty="0" smtClean="0"/>
              <a:t>2-7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B1、B2 …. </a:t>
            </a:r>
            <a:r>
              <a:rPr lang="en-US" dirty="0" err="1" smtClean="0"/>
              <a:t>Bn</a:t>
            </a:r>
            <a:r>
              <a:rPr lang="zh-CN" altLang="en-US" dirty="0" smtClean="0"/>
              <a:t>分别表示从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dirty="0" smtClean="0"/>
              <a:t>n</a:t>
            </a:r>
            <a:r>
              <a:rPr lang="zh-CN" altLang="en-US" dirty="0" smtClean="0"/>
              <a:t>个元素的集合的划分的个数</a:t>
            </a:r>
            <a:r>
              <a:rPr lang="zh-CN" altLang="en-US" dirty="0" smtClean="0"/>
              <a:t>，</a:t>
            </a:r>
            <a:r>
              <a:rPr lang="en-US" dirty="0" smtClean="0"/>
              <a:t>B0=1</a:t>
            </a:r>
            <a:r>
              <a:rPr lang="en-US" dirty="0" smtClean="0"/>
              <a:t>。</a:t>
            </a:r>
            <a:br>
              <a:rPr lang="en-US" dirty="0" smtClean="0"/>
            </a:br>
            <a:r>
              <a:rPr lang="zh-CN" altLang="en-US" dirty="0" smtClean="0"/>
              <a:t>对一般的</a:t>
            </a:r>
            <a:r>
              <a:rPr lang="en-US" dirty="0" smtClean="0"/>
              <a:t>n</a:t>
            </a:r>
            <a:r>
              <a:rPr lang="zh-CN" altLang="en-US" dirty="0" smtClean="0"/>
              <a:t>有递推公式：</a:t>
            </a:r>
            <a:br>
              <a:rPr lang="zh-CN" altLang="en-US" dirty="0" smtClean="0"/>
            </a:br>
            <a:r>
              <a:rPr lang="en-US" b="1" dirty="0" smtClean="0"/>
              <a:t>B(n+1)=C(n,0)B0+C(n,1)B1+…+</a:t>
            </a:r>
            <a:r>
              <a:rPr lang="en-US" b="1" dirty="0" smtClean="0"/>
              <a:t>C(</a:t>
            </a:r>
            <a:r>
              <a:rPr lang="en-US" b="1" dirty="0" err="1" smtClean="0"/>
              <a:t>n,n</a:t>
            </a:r>
            <a:r>
              <a:rPr lang="en-US" b="1" dirty="0" smtClean="0"/>
              <a:t>)</a:t>
            </a:r>
            <a:r>
              <a:rPr lang="en-US" b="1" dirty="0" err="1" smtClean="0"/>
              <a:t>Bn</a:t>
            </a:r>
            <a:r>
              <a:rPr lang="en-US" b="1" dirty="0" smtClean="0"/>
              <a:t>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C(</a:t>
            </a:r>
            <a:r>
              <a:rPr lang="en-US" dirty="0" err="1" smtClean="0"/>
              <a:t>n,k</a:t>
            </a:r>
            <a:r>
              <a:rPr lang="en-US" dirty="0" smtClean="0"/>
              <a:t>)</a:t>
            </a:r>
            <a:r>
              <a:rPr lang="zh-CN" altLang="en-US" dirty="0" smtClean="0"/>
              <a:t>是</a:t>
            </a:r>
            <a:r>
              <a:rPr lang="en-US" dirty="0" smtClean="0"/>
              <a:t>n</a:t>
            </a:r>
            <a:r>
              <a:rPr lang="zh-CN" altLang="en-US" dirty="0" smtClean="0"/>
              <a:t>元素取</a:t>
            </a:r>
            <a:r>
              <a:rPr lang="en-US" dirty="0" smtClean="0"/>
              <a:t>k</a:t>
            </a:r>
            <a:r>
              <a:rPr lang="zh-CN" altLang="en-US" dirty="0" smtClean="0"/>
              <a:t>个元素的组合数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5835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对于存在序关系的数组，第一步先找出中位数</a:t>
            </a:r>
            <a:r>
              <a:rPr lang="en-US" altLang="zh-CN" dirty="0" smtClean="0"/>
              <a:t>q</a:t>
            </a:r>
            <a:r>
              <a:rPr lang="zh-CN" altLang="en-US" dirty="0" smtClean="0"/>
              <a:t>（复杂性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）），第二步用</a:t>
            </a:r>
            <a:r>
              <a:rPr lang="en-US" altLang="zh-CN" dirty="0" smtClean="0"/>
              <a:t>q</a:t>
            </a:r>
            <a:r>
              <a:rPr lang="zh-CN" altLang="en-US" dirty="0" smtClean="0"/>
              <a:t>同数组中的元素顺序比较，统计重复次数（</a:t>
            </a:r>
            <a:r>
              <a:rPr lang="zh-CN" altLang="en-US" dirty="0"/>
              <a:t>复杂性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 smtClean="0"/>
              <a:t>））。如果大于</a:t>
            </a:r>
            <a:r>
              <a:rPr lang="en-US" altLang="zh-CN" dirty="0" smtClean="0"/>
              <a:t>N/2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q</a:t>
            </a:r>
            <a:r>
              <a:rPr lang="zh-CN" altLang="en-US" dirty="0" smtClean="0"/>
              <a:t>是数组的主元素，否则，数组没有主元素。总的时间复杂性为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对于不存在序关系的数组。首先将数组两两分组，如果组内两个元素相同，则保留一个；否则删除；然后再两两合并成一组，再重复</a:t>
            </a:r>
            <a:r>
              <a:rPr lang="zh-CN" altLang="en-US" dirty="0"/>
              <a:t>上述操作（复杂性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））。</a:t>
            </a:r>
            <a:r>
              <a:rPr lang="zh-CN" altLang="en-US" dirty="0" smtClean="0"/>
              <a:t>如果最后没有元素留下，则该数组没有主元素；如果最有留下元素</a:t>
            </a:r>
            <a:r>
              <a:rPr lang="en-US" altLang="zh-CN" dirty="0" smtClean="0"/>
              <a:t>q</a:t>
            </a:r>
            <a:r>
              <a:rPr lang="zh-CN" altLang="en-US" dirty="0"/>
              <a:t>，用</a:t>
            </a:r>
            <a:r>
              <a:rPr lang="en-US" altLang="zh-CN" dirty="0"/>
              <a:t>q</a:t>
            </a:r>
            <a:r>
              <a:rPr lang="zh-CN" altLang="en-US" dirty="0"/>
              <a:t>同数组中的元素顺序比较，统计重复次数（复杂性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 smtClean="0"/>
              <a:t>））</a:t>
            </a:r>
            <a:r>
              <a:rPr lang="en-US" altLang="zh-CN" dirty="0" smtClean="0"/>
              <a:t>.</a:t>
            </a:r>
            <a:r>
              <a:rPr lang="zh-CN" altLang="en-US" dirty="0"/>
              <a:t>如果大于</a:t>
            </a:r>
            <a:r>
              <a:rPr lang="en-US" altLang="zh-CN" dirty="0"/>
              <a:t>N/2</a:t>
            </a:r>
            <a:r>
              <a:rPr lang="zh-CN" altLang="en-US" dirty="0"/>
              <a:t>，则</a:t>
            </a:r>
            <a:r>
              <a:rPr lang="en-US" altLang="zh-CN" dirty="0"/>
              <a:t>q</a:t>
            </a:r>
            <a:r>
              <a:rPr lang="zh-CN" altLang="en-US" dirty="0"/>
              <a:t>是数组的主元素，否则，数组没有主元素。总的时间复杂性为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——</a:t>
            </a:r>
            <a:r>
              <a:rPr lang="zh-CN" altLang="en-US" dirty="0" smtClean="0"/>
              <a:t>该方法同样适用于存在序关系的情况。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4619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661</Words>
  <Application>Microsoft Office PowerPoint</Application>
  <PresentationFormat>全屏显示(4:3)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Office 主题</vt:lpstr>
      <vt:lpstr>公式</vt:lpstr>
      <vt:lpstr>Microsoft 公式 3.0</vt:lpstr>
      <vt:lpstr>本章作业</vt:lpstr>
      <vt:lpstr>算法分析题2-3</vt:lpstr>
      <vt:lpstr>算法分析题2-4</vt:lpstr>
      <vt:lpstr>算法分析题2-5</vt:lpstr>
      <vt:lpstr>算法分析题2-8</vt:lpstr>
      <vt:lpstr>算法分析题2-9</vt:lpstr>
      <vt:lpstr>算法实现题2-1</vt:lpstr>
      <vt:lpstr>算法实现题2-7</vt:lpstr>
      <vt:lpstr>补充题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本章作业</dc:title>
  <dc:creator>Qiqi</dc:creator>
  <cp:lastModifiedBy>z</cp:lastModifiedBy>
  <cp:revision>12</cp:revision>
  <dcterms:created xsi:type="dcterms:W3CDTF">2021-11-04T07:34:29Z</dcterms:created>
  <dcterms:modified xsi:type="dcterms:W3CDTF">2021-11-06T01:12:14Z</dcterms:modified>
</cp:coreProperties>
</file>