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本章作业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  <a:noFill/>
        </p:spPr>
        <p:txBody>
          <a:bodyPr/>
          <a:lstStyle/>
          <a:p>
            <a:pPr lvl="1"/>
            <a:r>
              <a:rPr lang="zh-CN" altLang="en-US" b="1" dirty="0" smtClean="0"/>
              <a:t>课本第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章课后练习</a:t>
            </a: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算法分析题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 3-1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3-2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3-4</a:t>
            </a: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算法实现题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 3-2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3-4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3-6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3-13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3-23</a:t>
            </a:r>
          </a:p>
        </p:txBody>
      </p:sp>
    </p:spTree>
    <p:extLst>
      <p:ext uri="{BB962C8B-B14F-4D97-AF65-F5344CB8AC3E}">
        <p14:creationId xmlns="" xmlns:p14="http://schemas.microsoft.com/office/powerpoint/2010/main" val="31373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055" t="23953" r="29722" b="25409"/>
          <a:stretch/>
        </p:blipFill>
        <p:spPr bwMode="auto">
          <a:xfrm>
            <a:off x="221320" y="1016000"/>
            <a:ext cx="8889144" cy="450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9632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58" t="15164" r="29722" b="19246"/>
          <a:stretch/>
        </p:blipFill>
        <p:spPr bwMode="auto">
          <a:xfrm>
            <a:off x="0" y="332656"/>
            <a:ext cx="879134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607777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的时间复杂度为</a:t>
            </a:r>
            <a:r>
              <a:rPr lang="en-US" altLang="zh-CN" dirty="0"/>
              <a:t>O(</a:t>
            </a:r>
            <a:r>
              <a:rPr lang="zh-CN" altLang="en-US" dirty="0" smtClean="0"/>
              <a:t>𝑛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，空间复杂性为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62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zh-CN" altLang="en-US" dirty="0" smtClean="0"/>
              <a:t>题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821" t="27459" r="15782" b="48975"/>
          <a:stretch/>
        </p:blipFill>
        <p:spPr bwMode="auto">
          <a:xfrm>
            <a:off x="0" y="1767847"/>
            <a:ext cx="8769246" cy="172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9171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的时间复杂度为</a:t>
            </a:r>
            <a:r>
              <a:rPr lang="en-US" altLang="zh-CN" dirty="0"/>
              <a:t>O(</a:t>
            </a:r>
            <a:r>
              <a:rPr lang="zh-CN" altLang="en-US" dirty="0" smtClean="0"/>
              <a:t>𝑛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3259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方法一：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535" y="4293096"/>
            <a:ext cx="85897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对原数组</a:t>
            </a:r>
            <a:r>
              <a:rPr lang="en-US" altLang="zh-CN" dirty="0"/>
              <a:t>array</a:t>
            </a:r>
            <a:r>
              <a:rPr lang="zh-CN" altLang="en-US" dirty="0"/>
              <a:t>从小到大排序</a:t>
            </a: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，得到新数组</a:t>
            </a:r>
            <a:r>
              <a:rPr lang="en-US" altLang="zh-CN" dirty="0" err="1"/>
              <a:t>array_new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求出</a:t>
            </a:r>
            <a:r>
              <a:rPr lang="en-US" altLang="zh-CN" dirty="0"/>
              <a:t>array</a:t>
            </a:r>
            <a:r>
              <a:rPr lang="zh-CN" altLang="en-US" dirty="0"/>
              <a:t>与</a:t>
            </a:r>
            <a:r>
              <a:rPr lang="en-US" altLang="zh-CN" dirty="0" err="1"/>
              <a:t>array_new</a:t>
            </a:r>
            <a:r>
              <a:rPr lang="zh-CN" altLang="en-US" dirty="0"/>
              <a:t>的最长公共子</a:t>
            </a:r>
            <a:r>
              <a:rPr lang="zh-CN" altLang="en-US" dirty="0" smtClean="0"/>
              <a:t>序列，即为</a:t>
            </a:r>
            <a:r>
              <a:rPr lang="zh-CN" altLang="en-US" dirty="0"/>
              <a:t>所</a:t>
            </a:r>
            <a:r>
              <a:rPr lang="zh-CN" altLang="en-US" dirty="0" smtClean="0"/>
              <a:t>求结果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518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zh-CN" altLang="en-US" dirty="0" smtClean="0"/>
              <a:t>题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396" t="36271" r="15436" b="36270"/>
          <a:stretch/>
        </p:blipFill>
        <p:spPr bwMode="auto">
          <a:xfrm>
            <a:off x="251520" y="1988840"/>
            <a:ext cx="8739266" cy="200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17850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最坏情况下，上述算法时间复杂度为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zh-CN" altLang="en-US" dirty="0"/>
              <a:t>𝑛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9247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zh-CN" altLang="en-US" dirty="0" smtClean="0"/>
              <a:t>题</a:t>
            </a:r>
            <a:r>
              <a:rPr lang="en-US" altLang="zh-CN" dirty="0" smtClean="0"/>
              <a:t>3-4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二维背包：多了一维，解题思路一样</a:t>
            </a:r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件物品的重量和体积分别为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</a:p>
          <a:p>
            <a:r>
              <a:rPr lang="zh-CN" altLang="en-US" dirty="0" smtClean="0"/>
              <a:t>设</a:t>
            </a:r>
            <a:r>
              <a:rPr lang="en-US" altLang="zh-CN" dirty="0" smtClean="0">
                <a:solidFill>
                  <a:schemeClr val="folHlink"/>
                </a:solidFill>
              </a:rPr>
              <a:t>f[</a:t>
            </a:r>
            <a:r>
              <a:rPr lang="en-US" altLang="zh-CN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dirty="0" smtClean="0">
                <a:solidFill>
                  <a:schemeClr val="folHlink"/>
                </a:solidFill>
              </a:rPr>
              <a:t>][v][u]</a:t>
            </a:r>
            <a:r>
              <a:rPr lang="zh-CN" altLang="en-US" dirty="0" smtClean="0"/>
              <a:t>表示</a:t>
            </a:r>
            <a:r>
              <a:rPr lang="zh-CN" altLang="en-US" b="1" dirty="0" smtClean="0">
                <a:solidFill>
                  <a:srgbClr val="FF0000"/>
                </a:solidFill>
              </a:rPr>
              <a:t>前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b="1" dirty="0" smtClean="0">
                <a:solidFill>
                  <a:srgbClr val="FF0000"/>
                </a:solidFill>
              </a:rPr>
              <a:t>件物品</a:t>
            </a:r>
            <a:r>
              <a:rPr lang="zh-CN" altLang="en-US" dirty="0"/>
              <a:t>在剩余容量</a:t>
            </a:r>
            <a:r>
              <a:rPr lang="zh-CN" altLang="en-US" dirty="0" smtClean="0"/>
              <a:t>和容积分别为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时可获得的</a:t>
            </a:r>
            <a:r>
              <a:rPr lang="zh-CN" altLang="en-US" dirty="0" smtClean="0">
                <a:solidFill>
                  <a:schemeClr val="folHlink"/>
                </a:solidFill>
              </a:rPr>
              <a:t>最大价值</a:t>
            </a:r>
            <a:r>
              <a:rPr lang="zh-CN" altLang="en-US" dirty="0" smtClean="0"/>
              <a:t>。状态转移方程就是：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][v][u]=</a:t>
            </a:r>
          </a:p>
          <a:p>
            <a:pPr>
              <a:buNone/>
            </a:pPr>
            <a:r>
              <a:rPr lang="en-US" altLang="zh-CN" dirty="0" smtClean="0"/>
              <a:t>max{f[i+1][v][u],f[i+1][v-a[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]][u-b[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]]+v[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26474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562" t="19167" r="6250" b="21666"/>
          <a:stretch>
            <a:fillRect/>
          </a:stretch>
        </p:blipFill>
        <p:spPr bwMode="auto">
          <a:xfrm>
            <a:off x="1" y="1325214"/>
            <a:ext cx="9144000" cy="503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1560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算法实现题</a:t>
            </a:r>
            <a:r>
              <a:rPr lang="en-US" altLang="zh-CN" dirty="0"/>
              <a:t>3-4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000240"/>
            <a:ext cx="8215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相邻结点：数字三角形中，与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点相邻的下层结点为</a:t>
            </a:r>
            <a:r>
              <a:rPr lang="en-US" altLang="zh-CN" sz="2000" dirty="0" smtClean="0"/>
              <a:t>(i+1,j)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(i+1,j+1)</a:t>
            </a:r>
            <a:r>
              <a:rPr lang="zh-CN" altLang="en-US" sz="2000" dirty="0" smtClean="0"/>
              <a:t>。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分析：定义</a:t>
            </a:r>
            <a:r>
              <a:rPr lang="en-US" altLang="zh-CN" sz="2000" dirty="0" smtClean="0"/>
              <a:t>f(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点到底边的最大路径和，则易知递归求解式为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 = max(f(i+1,j),f(i+1,j+1))+triangle[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247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算法实现题</a:t>
            </a:r>
            <a:r>
              <a:rPr lang="en-US" altLang="zh-CN" dirty="0" smtClean="0"/>
              <a:t>3-6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参考图像压缩问题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个码头租游艇去第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个码头的租金为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令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）从第一个码头租游艇到第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个码头的租游艇问题，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）是其最优解对应的最优值，假设从第一个码头到第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个码头后，从第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个码头直接租游艇到达第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个码头，则原问题的解的递归方程：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P(n)=min{P(k)+ c(</a:t>
            </a:r>
            <a:r>
              <a:rPr lang="en-US" altLang="zh-CN" dirty="0" err="1" smtClean="0"/>
              <a:t>k,n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1 ≤ k ≤n-1</a:t>
            </a:r>
          </a:p>
        </p:txBody>
      </p:sp>
    </p:spTree>
    <p:extLst>
      <p:ext uri="{BB962C8B-B14F-4D97-AF65-F5344CB8AC3E}">
        <p14:creationId xmlns="" xmlns:p14="http://schemas.microsoft.com/office/powerpoint/2010/main" val="92470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算法实现题</a:t>
            </a:r>
            <a:r>
              <a:rPr lang="en-US" altLang="zh-CN" dirty="0" smtClean="0"/>
              <a:t>3-13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20" y="1772817"/>
                <a:ext cx="8050010" cy="3089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zh-CN" altLang="en-US" sz="3200" b="0" i="1" smtClean="0">
                          <a:latin typeface="Cambria Math"/>
                        </a:rPr>
                        <m:t>是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𝐼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的由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𝑠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位</m:t>
                      </m:r>
                      <m:r>
                        <a:rPr lang="zh-CN" altLang="en-US" sz="3200" i="1">
                          <a:latin typeface="Cambria Math"/>
                        </a:rPr>
                        <m:t>开始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的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𝑡</m:t>
                      </m:r>
                      <m:r>
                        <a:rPr lang="zh-CN" altLang="en-US" sz="3200" i="1">
                          <a:latin typeface="Cambria Math"/>
                        </a:rPr>
                        <m:t>位数字</m:t>
                      </m:r>
                      <m:r>
                        <a:rPr lang="zh-CN" altLang="en-US" sz="3200" i="1" smtClean="0">
                          <a:latin typeface="Cambria Math"/>
                        </a:rPr>
                        <m:t>组成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的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/>
                        </a:rPr>
                        <m:t>十进制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数。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zh-CN" altLang="en-US" sz="3200" i="1">
                          <a:latin typeface="Cambria Math"/>
                        </a:rPr>
                        <m:t>表示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zh-CN" altLang="en-US" sz="3200" i="1">
                          <a:latin typeface="Cambria Math"/>
                        </a:rPr>
                        <m:t>最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𝑗</m:t>
                      </m:r>
                      <m:r>
                        <a:rPr lang="zh-CN" altLang="en-US" sz="3200" i="1">
                          <a:latin typeface="Cambria Math"/>
                        </a:rPr>
                        <m:t>乘积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，则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zh-CN" altLang="en-US" sz="3200" i="1">
                          <a:latin typeface="Cambria Math"/>
                        </a:rPr>
                        <m:t>具有</m:t>
                      </m:r>
                      <m:r>
                        <a:rPr lang="zh-CN" altLang="en-US" sz="3200" i="1" smtClean="0">
                          <a:latin typeface="Cambria Math"/>
                        </a:rPr>
                        <m:t>最优子结构</m:t>
                      </m:r>
                      <m:r>
                        <a:rPr lang="zh-CN" altLang="en-US" sz="3200" i="1">
                          <a:latin typeface="Cambria Math"/>
                        </a:rPr>
                        <m:t>性质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。</m:t>
                      </m:r>
                    </m:oMath>
                  </m:oMathPara>
                </a14:m>
                <a:endParaRPr lang="en-US" altLang="zh-CN" sz="3200" dirty="0" smtClean="0"/>
              </a:p>
              <a:p>
                <a:endParaRPr lang="en-US" altLang="zh-CN" sz="3200" dirty="0" smtClean="0"/>
              </a:p>
              <a:p>
                <a:r>
                  <a:rPr lang="zh-CN" altLang="en-US" sz="3200" dirty="0" smtClean="0"/>
                  <a:t>计算</a:t>
                </a:r>
                <a:r>
                  <a:rPr lang="en-US" altLang="zh-CN" sz="3200" dirty="0" smtClean="0"/>
                  <a:t>f(</a:t>
                </a:r>
                <a:r>
                  <a:rPr lang="en-US" altLang="zh-CN" sz="3200" dirty="0" err="1"/>
                  <a:t>i</a:t>
                </a:r>
                <a:r>
                  <a:rPr lang="en-US" altLang="zh-CN" sz="3200" dirty="0" err="1" smtClean="0"/>
                  <a:t>,j</a:t>
                </a:r>
                <a:r>
                  <a:rPr lang="en-US" altLang="zh-CN" sz="3200" dirty="0" smtClean="0"/>
                  <a:t>)</a:t>
                </a:r>
                <a:r>
                  <a:rPr lang="zh-CN" altLang="en-US" sz="3200" dirty="0" smtClean="0"/>
                  <a:t>的动态规划递归方程如下：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f(</a:t>
                </a:r>
                <a:r>
                  <a:rPr lang="en-US" altLang="zh-CN" sz="3200" dirty="0" err="1"/>
                  <a:t>i</a:t>
                </a:r>
                <a:r>
                  <a:rPr lang="en-US" altLang="zh-CN" sz="3200" dirty="0" err="1" smtClean="0"/>
                  <a:t>,j</a:t>
                </a:r>
                <a:r>
                  <a:rPr lang="en-US" altLang="zh-CN" sz="3200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32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32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320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3200" b="0" i="1" smtClean="0">
                                <a:latin typeface="Cambria Math"/>
                              </a:rPr>
                              <m:t>   </m:t>
                            </m:r>
                          </m:e>
                        </m:func>
                      </m:e>
                      <m:sup/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72817"/>
                <a:ext cx="8050010" cy="3089179"/>
              </a:xfrm>
              <a:prstGeom prst="rect">
                <a:avLst/>
              </a:prstGeom>
              <a:blipFill rotWithShape="1">
                <a:blip r:embed="rId2"/>
                <a:stretch>
                  <a:fillRect l="-1893" b="-5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2470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算法实现题</a:t>
            </a:r>
            <a:r>
              <a:rPr lang="en-US" altLang="zh-CN" dirty="0" smtClean="0"/>
              <a:t>3-23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627" t="55328" r="15436" b="25595"/>
          <a:stretch/>
        </p:blipFill>
        <p:spPr bwMode="auto">
          <a:xfrm>
            <a:off x="251520" y="1484784"/>
            <a:ext cx="8709286" cy="13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57" t="14236" r="29809" b="67039"/>
          <a:stretch/>
        </p:blipFill>
        <p:spPr bwMode="auto">
          <a:xfrm>
            <a:off x="251520" y="3140968"/>
            <a:ext cx="847719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247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387</Words>
  <Application>Microsoft Office PowerPoint</Application>
  <PresentationFormat>全屏显示(4:3)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本章作业</vt:lpstr>
      <vt:lpstr>算法分析题3-1</vt:lpstr>
      <vt:lpstr>算法分析题3-2</vt:lpstr>
      <vt:lpstr>算法分析题3-4</vt:lpstr>
      <vt:lpstr>算法实现题3-2</vt:lpstr>
      <vt:lpstr>算法实现题3-4</vt:lpstr>
      <vt:lpstr>算法实现题3-6</vt:lpstr>
      <vt:lpstr>算法实现题3-13</vt:lpstr>
      <vt:lpstr>算法实现题3-23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本章作业</dc:title>
  <dc:creator>Qiqi</dc:creator>
  <cp:lastModifiedBy>z</cp:lastModifiedBy>
  <cp:revision>18</cp:revision>
  <dcterms:created xsi:type="dcterms:W3CDTF">2021-11-04T07:54:04Z</dcterms:created>
  <dcterms:modified xsi:type="dcterms:W3CDTF">2021-11-06T01:15:08Z</dcterms:modified>
</cp:coreProperties>
</file>