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算法与算法复杂性部分作业参考答案</a:t>
            </a: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2" algn="l"/>
            <a:r>
              <a:rPr lang="zh-CN" altLang="en-US" sz="2800" b="1" dirty="0" smtClean="0">
                <a:solidFill>
                  <a:srgbClr val="FF0000"/>
                </a:solidFill>
              </a:rPr>
              <a:t>算法分析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题：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1-1 ~ 1-9</a:t>
            </a:r>
            <a:endParaRPr lang="zh-CN" altLang="en-US" sz="28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zh-CN" altLang="en-US" dirty="0" smtClean="0"/>
              <a:t>第一题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   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 </a:t>
            </a:r>
            <a:r>
              <a:rPr lang="en-US" altLang="zh-CN" dirty="0" smtClean="0"/>
              <a:t>21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en-US" altLang="zh-CN" dirty="0" smtClean="0"/>
              <a:t>log3</a:t>
            </a:r>
            <a:r>
              <a:rPr lang="en-US" altLang="zh-CN" baseline="30000" dirty="0" smtClean="0"/>
              <a:t>n  </a:t>
            </a:r>
            <a:endParaRPr lang="en-US" altLang="zh-CN" dirty="0" smtClean="0"/>
          </a:p>
          <a:p>
            <a:pPr lvl="1">
              <a:buNone/>
            </a:pPr>
            <a:endParaRPr lang="en-US" altLang="zh-CN" baseline="30000" dirty="0" smtClean="0"/>
          </a:p>
          <a:p>
            <a:pPr lvl="1">
              <a:buNone/>
            </a:pPr>
            <a:r>
              <a:rPr lang="zh-CN" altLang="en-US" dirty="0" smtClean="0"/>
              <a:t>第二题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参考答案：无区别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第三题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参考答案：</a:t>
            </a:r>
            <a:r>
              <a:rPr lang="en-US" altLang="zh-CN" dirty="0" smtClean="0"/>
              <a:t>2&lt;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 &lt;n</a:t>
            </a:r>
            <a:r>
              <a:rPr lang="en-US" altLang="zh-CN" baseline="30000" dirty="0" smtClean="0"/>
              <a:t>2/3</a:t>
            </a:r>
            <a:r>
              <a:rPr lang="en-US" altLang="zh-CN" dirty="0" smtClean="0"/>
              <a:t>&lt;20n&lt;4n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&lt;3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260350"/>
            <a:ext cx="7275513" cy="1462088"/>
          </a:xfrm>
        </p:spPr>
        <p:txBody>
          <a:bodyPr/>
          <a:lstStyle/>
          <a:p>
            <a:r>
              <a:rPr lang="zh-CN" altLang="en-US" smtClean="0"/>
              <a:t>课后练习：</a:t>
            </a:r>
            <a:r>
              <a:rPr lang="en-US" altLang="zh-CN" smtClean="0"/>
              <a:t>1-4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2060575"/>
            <a:ext cx="7813675" cy="158432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008000"/>
                </a:solidFill>
              </a:rPr>
              <a:t>(1)</a:t>
            </a:r>
            <a:r>
              <a:rPr lang="en-US" altLang="zh-CN" smtClean="0"/>
              <a:t> </a:t>
            </a:r>
            <a:r>
              <a:rPr lang="zh-CN" altLang="en-US" smtClean="0"/>
              <a:t>假设某算法的</a:t>
            </a:r>
            <a:r>
              <a:rPr lang="en-US" altLang="zh-CN" smtClean="0"/>
              <a:t>T(n)=3x2</a:t>
            </a:r>
            <a:r>
              <a:rPr lang="en-US" altLang="zh-CN" baseline="30000" smtClean="0"/>
              <a:t>n</a:t>
            </a:r>
            <a:r>
              <a:rPr lang="zh-CN" altLang="en-US" smtClean="0"/>
              <a:t>，其余条件不变，则在用</a:t>
            </a:r>
            <a:r>
              <a:rPr lang="en-US" altLang="zh-CN" smtClean="0"/>
              <a:t>t</a:t>
            </a:r>
            <a:r>
              <a:rPr lang="zh-CN" altLang="en-US" smtClean="0"/>
              <a:t>秒时间能解多大规模的问题</a:t>
            </a:r>
            <a:r>
              <a:rPr lang="en-US" altLang="zh-CN" smtClean="0"/>
              <a:t>? </a:t>
            </a:r>
            <a:endParaRPr lang="en-US" altLang="zh-CN" smtClean="0">
              <a:solidFill>
                <a:srgbClr val="008000"/>
              </a:solidFill>
            </a:endParaRP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1476375" y="3644900"/>
            <a:ext cx="5903913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solidFill>
                  <a:srgbClr val="5629F9"/>
                </a:solidFill>
                <a:latin typeface="Tahoma" pitchFamily="34" charset="0"/>
              </a:rPr>
              <a:t>t=3x2</a:t>
            </a:r>
            <a:r>
              <a:rPr lang="en-US" altLang="zh-CN" sz="3200" baseline="30000">
                <a:solidFill>
                  <a:srgbClr val="5629F9"/>
                </a:solidFill>
                <a:latin typeface="Tahoma" pitchFamily="34" charset="0"/>
              </a:rPr>
              <a:t>n</a:t>
            </a:r>
            <a:r>
              <a:rPr lang="en-US" altLang="zh-CN" sz="3200">
                <a:solidFill>
                  <a:srgbClr val="5629F9"/>
                </a:solidFill>
                <a:latin typeface="Tahoma" pitchFamily="34" charset="0"/>
              </a:rPr>
              <a:t> =3x2</a:t>
            </a:r>
            <a:r>
              <a:rPr lang="en-US" altLang="zh-CN" sz="3200" baseline="30000">
                <a:solidFill>
                  <a:srgbClr val="5629F9"/>
                </a:solidFill>
                <a:latin typeface="Tahoma" pitchFamily="34" charset="0"/>
              </a:rPr>
              <a:t>n1</a:t>
            </a:r>
            <a:r>
              <a:rPr lang="en-US" altLang="zh-CN" sz="3200">
                <a:solidFill>
                  <a:srgbClr val="5629F9"/>
                </a:solidFill>
                <a:latin typeface="Tahoma" pitchFamily="34" charset="0"/>
              </a:rPr>
              <a:t>÷64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solidFill>
                  <a:srgbClr val="5629F9"/>
                </a:solidFill>
                <a:latin typeface="Tahoma" pitchFamily="34" charset="0"/>
                <a:sym typeface="Wingdings" pitchFamily="2" charset="2"/>
              </a:rPr>
              <a:t>n1=</a:t>
            </a:r>
            <a:r>
              <a:rPr lang="en-US" altLang="zh-CN" sz="3200">
                <a:solidFill>
                  <a:srgbClr val="5629F9"/>
                </a:solidFill>
                <a:latin typeface="Tahoma" pitchFamily="34" charset="0"/>
              </a:rPr>
              <a:t>n+6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73238"/>
            <a:ext cx="8351837" cy="2879725"/>
          </a:xfrm>
        </p:spPr>
        <p:txBody>
          <a:bodyPr>
            <a:normAutofit fontScale="85000"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>
                <a:solidFill>
                  <a:srgbClr val="008000"/>
                </a:solidFill>
              </a:rPr>
              <a:t>(2)</a:t>
            </a:r>
            <a:r>
              <a:rPr lang="en-US" altLang="zh-CN" smtClean="0"/>
              <a:t> </a:t>
            </a:r>
            <a:r>
              <a:rPr lang="zh-CN" altLang="en-US" smtClean="0"/>
              <a:t>如果</a:t>
            </a:r>
            <a:r>
              <a:rPr lang="en-US" altLang="zh-CN" smtClean="0"/>
              <a:t>T(n)=n</a:t>
            </a:r>
            <a:r>
              <a:rPr lang="en-US" altLang="zh-CN" baseline="30000" smtClean="0"/>
              <a:t>2</a:t>
            </a:r>
            <a:r>
              <a:rPr lang="zh-CN" altLang="en-US" smtClean="0"/>
              <a:t>，在某台机上实现并完成该算法的时间为</a:t>
            </a:r>
            <a:r>
              <a:rPr lang="en-US" altLang="zh-CN" smtClean="0"/>
              <a:t>t</a:t>
            </a:r>
            <a:r>
              <a:rPr lang="zh-CN" altLang="en-US" smtClean="0"/>
              <a:t>秒。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mtClean="0"/>
              <a:t>如果有一台机的运行速度是前一台机的</a:t>
            </a:r>
            <a:r>
              <a:rPr lang="en-US" altLang="zh-CN" smtClean="0"/>
              <a:t>64</a:t>
            </a:r>
            <a:r>
              <a:rPr lang="zh-CN" altLang="en-US" smtClean="0"/>
              <a:t>倍，则在这台机上用同一算法在</a:t>
            </a:r>
            <a:r>
              <a:rPr lang="en-US" altLang="zh-CN" smtClean="0"/>
              <a:t>t</a:t>
            </a:r>
            <a:r>
              <a:rPr lang="zh-CN" altLang="en-US" smtClean="0"/>
              <a:t>秒内能解多大规模的问题</a:t>
            </a:r>
            <a:r>
              <a:rPr lang="en-US" altLang="zh-CN" smtClean="0"/>
              <a:t>? </a:t>
            </a:r>
          </a:p>
          <a:p>
            <a:pPr marL="0" indent="0">
              <a:spcBef>
                <a:spcPct val="100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008000"/>
                </a:solidFill>
              </a:rPr>
              <a:t>(3)</a:t>
            </a:r>
            <a:r>
              <a:rPr lang="en-US" altLang="zh-CN" smtClean="0"/>
              <a:t> </a:t>
            </a:r>
            <a:r>
              <a:rPr lang="zh-CN" altLang="en-US" smtClean="0"/>
              <a:t>如果</a:t>
            </a:r>
            <a:r>
              <a:rPr lang="en-US" altLang="zh-CN" smtClean="0"/>
              <a:t>T(n)=8</a:t>
            </a:r>
            <a:r>
              <a:rPr lang="zh-CN" altLang="en-US" smtClean="0"/>
              <a:t>，其余条件不变，则在用</a:t>
            </a:r>
            <a:r>
              <a:rPr lang="en-US" altLang="zh-CN" smtClean="0"/>
              <a:t>t</a:t>
            </a:r>
            <a:r>
              <a:rPr lang="zh-CN" altLang="en-US" smtClean="0"/>
              <a:t>秒时间能解多大规模的问题</a:t>
            </a:r>
            <a:r>
              <a:rPr lang="en-US" altLang="zh-CN" smtClean="0"/>
              <a:t>?  </a:t>
            </a:r>
            <a:endParaRPr lang="zh-CN" altLang="en-US" smtClean="0">
              <a:solidFill>
                <a:srgbClr val="008000"/>
              </a:solidFill>
            </a:endParaRP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1928794" y="4714884"/>
            <a:ext cx="39608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dirty="0">
                <a:solidFill>
                  <a:srgbClr val="5629F9"/>
                </a:solidFill>
                <a:latin typeface="Tahoma" pitchFamily="34" charset="0"/>
              </a:rPr>
              <a:t>t=64n</a:t>
            </a:r>
            <a:r>
              <a:rPr lang="en-US" altLang="zh-CN" sz="3200" baseline="30000" dirty="0">
                <a:solidFill>
                  <a:srgbClr val="5629F9"/>
                </a:solidFill>
                <a:latin typeface="Tahoma" pitchFamily="34" charset="0"/>
              </a:rPr>
              <a:t>2</a:t>
            </a:r>
            <a:r>
              <a:rPr lang="en-US" altLang="zh-CN" sz="3200" dirty="0">
                <a:solidFill>
                  <a:srgbClr val="5629F9"/>
                </a:solidFill>
                <a:latin typeface="Tahoma" pitchFamily="34" charset="0"/>
              </a:rPr>
              <a:t>=n1</a:t>
            </a:r>
            <a:r>
              <a:rPr lang="en-US" altLang="zh-CN" sz="3200" baseline="30000" dirty="0">
                <a:solidFill>
                  <a:srgbClr val="5629F9"/>
                </a:solidFill>
                <a:latin typeface="Tahoma" pitchFamily="34" charset="0"/>
              </a:rPr>
              <a:t>2</a:t>
            </a:r>
            <a:r>
              <a:rPr lang="en-US" altLang="zh-CN" sz="3200" dirty="0">
                <a:solidFill>
                  <a:srgbClr val="5629F9"/>
                </a:solidFill>
                <a:latin typeface="Tahoma" pitchFamily="34" charset="0"/>
                <a:sym typeface="Wingdings" pitchFamily="2" charset="2"/>
              </a:rPr>
              <a:t>n1=8</a:t>
            </a:r>
            <a:r>
              <a:rPr lang="en-US" altLang="zh-CN" sz="3200" dirty="0">
                <a:solidFill>
                  <a:srgbClr val="5629F9"/>
                </a:solidFill>
                <a:latin typeface="Tahoma" pitchFamily="34" charset="0"/>
              </a:rPr>
              <a:t>n</a:t>
            </a:r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468313" y="5589588"/>
            <a:ext cx="8280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solidFill>
                  <a:srgbClr val="5629F9"/>
                </a:solidFill>
                <a:latin typeface="Tahoma" pitchFamily="34" charset="0"/>
              </a:rPr>
              <a:t>计算复杂度为常数，故可解任意规模的问题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88913"/>
            <a:ext cx="7275513" cy="1462087"/>
          </a:xfrm>
        </p:spPr>
        <p:txBody>
          <a:bodyPr/>
          <a:lstStyle/>
          <a:p>
            <a:r>
              <a:rPr lang="zh-CN" altLang="en-US" dirty="0" smtClean="0"/>
              <a:t>课后练习：</a:t>
            </a:r>
            <a:r>
              <a:rPr lang="en-US" altLang="zh-CN" dirty="0" smtClean="0"/>
              <a:t>1-4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  <p:bldP spid="655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zh-CN" altLang="en-US" dirty="0" smtClean="0"/>
              <a:t>第五题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参考答案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334147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612"/>
                <a:gridCol w="2078614"/>
                <a:gridCol w="306492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XYZ</a:t>
                      </a:r>
                      <a:r>
                        <a:rPr lang="zh-CN" altLang="en-US" dirty="0" smtClean="0"/>
                        <a:t>（计算速度比</a:t>
                      </a:r>
                      <a:r>
                        <a:rPr lang="en-US" altLang="zh-CN" dirty="0" smtClean="0"/>
                        <a:t>ABC</a:t>
                      </a:r>
                      <a:r>
                        <a:rPr lang="zh-CN" altLang="en-US" dirty="0" smtClean="0"/>
                        <a:t>快</a:t>
                      </a: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倍）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N2=100*N1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300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N1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N2=log100*N1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</a:t>
                      </a:r>
                      <a:r>
                        <a:rPr lang="en-US" altLang="zh-CN" sz="2400" baseline="300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N1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N2=log</a:t>
                      </a:r>
                      <a:r>
                        <a:rPr lang="en-US" altLang="zh-CN" baseline="-25000" dirty="0" smtClean="0"/>
                        <a:t>3</a:t>
                      </a:r>
                      <a:r>
                        <a:rPr lang="en-US" altLang="zh-CN" dirty="0" smtClean="0"/>
                        <a:t>100*N1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n!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N1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N2≈N1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500042"/>
            <a:ext cx="8229600" cy="5626121"/>
          </a:xfrm>
        </p:spPr>
        <p:txBody>
          <a:bodyPr/>
          <a:lstStyle/>
          <a:p>
            <a:r>
              <a:rPr lang="zh-CN" altLang="en-US" dirty="0" smtClean="0"/>
              <a:t>第六题（参考答案）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Θ</a:t>
            </a:r>
            <a:r>
              <a:rPr lang="zh-CN" altLang="en-US" dirty="0" smtClean="0"/>
              <a:t>、</a:t>
            </a:r>
            <a:r>
              <a:rPr lang="el-GR" altLang="zh-CN" dirty="0" smtClean="0"/>
              <a:t>Ο</a:t>
            </a:r>
            <a:r>
              <a:rPr lang="zh-CN" altLang="en-US" dirty="0" smtClean="0"/>
              <a:t>、</a:t>
            </a:r>
            <a:r>
              <a:rPr lang="el-GR" altLang="zh-CN" dirty="0" smtClean="0"/>
              <a:t>Ω</a:t>
            </a:r>
            <a:r>
              <a:rPr lang="zh-CN" altLang="en-US" dirty="0" smtClean="0"/>
              <a:t>、</a:t>
            </a:r>
            <a:r>
              <a:rPr lang="el-GR" altLang="zh-CN" dirty="0" smtClean="0"/>
              <a:t>Ω</a:t>
            </a:r>
            <a:r>
              <a:rPr lang="zh-CN" altLang="en-US" dirty="0" smtClean="0"/>
              <a:t>、</a:t>
            </a:r>
            <a:r>
              <a:rPr lang="el-GR" altLang="zh-CN" dirty="0" smtClean="0"/>
              <a:t>Θ</a:t>
            </a:r>
            <a:r>
              <a:rPr lang="zh-CN" altLang="en-US" dirty="0" smtClean="0"/>
              <a:t>、</a:t>
            </a:r>
            <a:r>
              <a:rPr lang="el-GR" altLang="zh-CN" dirty="0" smtClean="0"/>
              <a:t>Ω</a:t>
            </a:r>
            <a:r>
              <a:rPr lang="zh-CN" altLang="en-US" dirty="0" smtClean="0"/>
              <a:t>、</a:t>
            </a:r>
            <a:r>
              <a:rPr lang="el-GR" altLang="zh-CN" dirty="0" smtClean="0"/>
              <a:t>Ω</a:t>
            </a:r>
            <a:r>
              <a:rPr lang="zh-CN" altLang="en-US" dirty="0" smtClean="0"/>
              <a:t>、</a:t>
            </a:r>
            <a:r>
              <a:rPr lang="el-GR" altLang="zh-CN" dirty="0" smtClean="0"/>
              <a:t>Ο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第七题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 l="7321" t="40301" r="50416" b="28410"/>
          <a:stretch>
            <a:fillRect/>
          </a:stretch>
        </p:blipFill>
        <p:spPr bwMode="auto">
          <a:xfrm>
            <a:off x="4214810" y="2143116"/>
            <a:ext cx="3143272" cy="128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71538" y="3643314"/>
          <a:ext cx="6081448" cy="928694"/>
        </p:xfrm>
        <a:graphic>
          <a:graphicData uri="http://schemas.openxmlformats.org/presentationml/2006/ole">
            <p:oleObj spid="_x0000_s1026" name="公式" r:id="rId4" imgW="25779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zh-CN" altLang="en-US" dirty="0" smtClean="0"/>
              <a:t>第八题（参考答案）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冰雹</a:t>
            </a:r>
            <a:r>
              <a:rPr lang="zh-CN" altLang="en-US" dirty="0" smtClean="0"/>
              <a:t>猜想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最好情形：</a:t>
            </a:r>
            <a:r>
              <a:rPr lang="el-GR" altLang="zh-CN" dirty="0" smtClean="0"/>
              <a:t>Ω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），当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无法确定上界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</a:t>
            </a:r>
            <a:r>
              <a:rPr lang="en-US" altLang="zh-CN" dirty="0" smtClean="0"/>
              <a:t>n=27</a:t>
            </a:r>
            <a:r>
              <a:rPr lang="zh-CN" altLang="en-US" dirty="0" smtClean="0"/>
              <a:t>时，需要计算</a:t>
            </a:r>
            <a:r>
              <a:rPr lang="en-US" altLang="zh-CN" dirty="0" smtClean="0"/>
              <a:t>111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zh-CN" altLang="en-US" dirty="0" smtClean="0"/>
              <a:t>第九题（参考答案）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00074" y="1714488"/>
          <a:ext cx="4749826" cy="2159012"/>
        </p:xfrm>
        <a:graphic>
          <a:graphicData uri="http://schemas.openxmlformats.org/presentationml/2006/ole">
            <p:oleObj spid="_x0000_s2050" name="公式" r:id="rId3" imgW="1955520" imgH="8888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287</Words>
  <PresentationFormat>全屏显示(4:3)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Microsoft 公式 3.0</vt:lpstr>
      <vt:lpstr>算法与算法复杂性部分作业参考答案</vt:lpstr>
      <vt:lpstr>幻灯片 2</vt:lpstr>
      <vt:lpstr>课后练习：1-4</vt:lpstr>
      <vt:lpstr>课后练习：1-4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算法与算法复杂性部分作业参考答案</dc:title>
  <dc:creator>SYH</dc:creator>
  <cp:lastModifiedBy>z</cp:lastModifiedBy>
  <cp:revision>9</cp:revision>
  <dcterms:created xsi:type="dcterms:W3CDTF">2021-12-20T10:19:04Z</dcterms:created>
  <dcterms:modified xsi:type="dcterms:W3CDTF">2021-12-20T11:04:54Z</dcterms:modified>
</cp:coreProperties>
</file>