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  <p:sldMasterId id="2147483667" r:id="rId11"/>
    <p:sldMasterId id="2147483789" r:id="rId12"/>
  </p:sldMasterIdLst>
  <p:notesMasterIdLst>
    <p:notesMasterId r:id="rId37"/>
  </p:notesMasterIdLst>
  <p:handoutMasterIdLst>
    <p:handoutMasterId r:id="rId38"/>
  </p:handoutMasterIdLst>
  <p:sldIdLst>
    <p:sldId id="288" r:id="rId13"/>
    <p:sldId id="355" r:id="rId14"/>
    <p:sldId id="362" r:id="rId15"/>
    <p:sldId id="273" r:id="rId16"/>
    <p:sldId id="318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52" r:id="rId26"/>
    <p:sldId id="328" r:id="rId27"/>
    <p:sldId id="360" r:id="rId28"/>
    <p:sldId id="353" r:id="rId29"/>
    <p:sldId id="331" r:id="rId30"/>
    <p:sldId id="354" r:id="rId31"/>
    <p:sldId id="359" r:id="rId32"/>
    <p:sldId id="334" r:id="rId33"/>
    <p:sldId id="356" r:id="rId34"/>
    <p:sldId id="361" r:id="rId35"/>
    <p:sldId id="357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宋体" panose="02010600030101010101" pitchFamily="2" charset="-122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2B3"/>
    <a:srgbClr val="FDC382"/>
    <a:srgbClr val="D8A57E"/>
    <a:srgbClr val="F9F9F7"/>
    <a:srgbClr val="A0CED6"/>
    <a:srgbClr val="F0F5F7"/>
    <a:srgbClr val="4F87C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7" autoAdjust="0"/>
    <p:restoredTop sz="45389" autoAdjust="0"/>
  </p:normalViewPr>
  <p:slideViewPr>
    <p:cSldViewPr>
      <p:cViewPr varScale="1">
        <p:scale>
          <a:sx n="59" d="100"/>
          <a:sy n="59" d="100"/>
        </p:scale>
        <p:origin x="10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presProps" Target="pres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AE1F88FD-99B7-4268-8108-B09F564778E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294D6DDE-E165-41D0-874D-3F979D6C995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56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73672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9A2E1-BC1F-46DE-A75E-DFEDBEA7B59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936822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28EA8-04EC-4A57-92C8-5965B9212D5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809494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5469D-BCB9-4416-94C4-EB979C4E6D9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048844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FDA72-7200-4691-9933-3E4D152D66B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93118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E5D42-CE32-4CCA-A213-900EF63380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12015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ECFD8-ABF8-4A1D-971C-F52B9A2A10F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83560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18C4E-7E5C-49FC-9DF6-B125B88F209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0443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ED4A8-90DB-4B91-AFFA-E5C270273AA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50490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67DA1-7ACF-40EB-8421-34387481CFE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16126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61F6E-E60C-4CAE-8C23-195BC03392E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171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450264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F0824-F3A5-430D-B705-7ED04BA179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62423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43498-7B75-4188-A590-4A73AE4E9A9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865034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1F8B3-FF23-4E54-AFCB-6BEFF805DC6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41430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25697-9C0B-4DD4-BD91-A59F9F7A51B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01586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B6104-F1E9-4D3C-BCC1-E8A1C84794F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101562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63CDE-7B14-4B6D-80F1-E5382A2E641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444581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A705F-051C-4E05-9CC5-2E69D8763B6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186269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9CB15-5FEA-4FFE-9823-D8F62543674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29707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8E529-109C-4AD8-BC47-EB6E4E5A22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529302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57108-B2CC-4351-B467-124C6D6514A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332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CB9E8-4E7A-47EE-A39D-84E24E32B11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47236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5515B-EF2C-4A16-85A7-5B6734AF188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56668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A2C3A-02DF-41D8-871F-E810CEA0A20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913530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Aft>
                  <a:spcPct val="25000"/>
                </a:spcAft>
                <a:buClr>
                  <a:schemeClr val="tx1"/>
                </a:buClr>
                <a:defRPr/>
              </a:pPr>
              <a:endParaRPr lang="en-US" altLang="zh-CN"/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spcAft>
                  <a:spcPct val="25000"/>
                </a:spcAft>
                <a:buClr>
                  <a:schemeClr val="tx1"/>
                </a:buCl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Aft>
                  <a:spcPct val="25000"/>
                </a:spcAft>
                <a:buClr>
                  <a:schemeClr val="tx1"/>
                </a:buClr>
                <a:defRPr/>
              </a:pPr>
              <a:endParaRPr lang="en-US" altLang="zh-CN">
                <a:solidFill>
                  <a:srgbClr val="FFFFFF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14BAAA-EAAF-4DEA-A69A-032E06BF3564}" type="datetimeFigureOut">
              <a:rPr lang="en-US" altLang="zh-CN"/>
              <a:pPr>
                <a:defRPr/>
              </a:pPr>
              <a:t>6/9/21</a:t>
            </a:fld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873B24-AA61-4B53-9035-59085848E8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7461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A9D06-3E75-4F25-BAF3-FF127E0BBA48}" type="datetimeFigureOut">
              <a:rPr lang="en-US" altLang="zh-CN"/>
              <a:pPr>
                <a:defRPr/>
              </a:pPr>
              <a:t>6/9/21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D0C1E-A9D1-48E5-BB4E-8876E835C3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7701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6D70B-1252-4181-8EE6-B98B7284F5E5}" type="datetimeFigureOut">
              <a:rPr lang="en-US" altLang="zh-CN"/>
              <a:pPr>
                <a:defRPr/>
              </a:pPr>
              <a:t>6/9/21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A2346-2C4C-47D2-BE7E-02E168A222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465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68F02-34A1-43F8-ABD9-6A254833B1D2}" type="datetimeFigureOut">
              <a:rPr lang="en-US" altLang="zh-CN"/>
              <a:pPr>
                <a:defRPr/>
              </a:pPr>
              <a:t>6/9/21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D7CFE-430C-4E09-8EB7-AA20FB04EC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386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41BE9-AA76-45CF-A6A1-177C6312DCBF}" type="datetimeFigureOut">
              <a:rPr lang="en-US" altLang="zh-CN"/>
              <a:pPr>
                <a:defRPr/>
              </a:pPr>
              <a:t>6/9/21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A28EF-6673-4653-8199-39E5367779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540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1506A-F7F2-4E37-887C-EFFFAB7AFDB9}" type="datetimeFigureOut">
              <a:rPr lang="en-US" altLang="zh-CN"/>
              <a:pPr>
                <a:defRPr/>
              </a:pPr>
              <a:t>6/9/21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3A611-7713-4703-A66A-D081F0E392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302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78114-3329-402A-A479-A7D9879FBBDC}" type="datetimeFigureOut">
              <a:rPr lang="en-US" altLang="zh-CN"/>
              <a:pPr>
                <a:defRPr/>
              </a:pPr>
              <a:t>6/9/21</a:t>
            </a:fld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FEC72-82D9-45D7-B2BC-458A23E554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55753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E4E47-8346-416F-985D-1767E7A605A1}" type="datetimeFigureOut">
              <a:rPr lang="en-US" altLang="zh-CN"/>
              <a:pPr>
                <a:defRPr/>
              </a:pPr>
              <a:t>6/9/21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0D7FB-97C2-4017-A0D4-200F40AB43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992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AA60C-8446-47B7-A31B-CE877961B98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91869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/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7E722-C4FC-4180-838B-6DC13F6EB6EB}" type="datetimeFigureOut">
              <a:rPr lang="en-US" altLang="zh-CN"/>
              <a:pPr>
                <a:defRPr/>
              </a:pPr>
              <a:t>6/9/21</a:t>
            </a:fld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1E59B-54B3-4D9F-984E-1EC4A17191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807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BAE3B-0017-44A1-B49F-3DB42EDAD4B1}" type="datetimeFigureOut">
              <a:rPr lang="en-US" altLang="zh-CN"/>
              <a:pPr>
                <a:defRPr/>
              </a:pPr>
              <a:t>6/9/21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F8A88-7F79-4B68-B070-7EDFD64B09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84326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7DE63-B509-4D04-956B-430EB791F5BD}" type="datetimeFigureOut">
              <a:rPr lang="en-US" altLang="zh-CN"/>
              <a:pPr>
                <a:defRPr/>
              </a:pPr>
              <a:t>6/9/21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9E7A9-B4EA-419B-985E-15807BA5FE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354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8578B-5EE9-466A-9C1B-8E41662FD10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7919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02AA6-52A7-485F-9C53-946086B949B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6361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4A167-CDD9-4173-95D9-A0B04674B5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461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F31EC-3EAB-4964-9176-C3783D3D30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121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D2E47-AAA6-42B8-B4C2-C8F4BA7E32E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5881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B204E-84CD-4B0A-8976-69539C56F67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42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381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CDB6D-D097-41BE-B359-A777351041C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145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F1013A-61A2-4085-9648-F7C23BE479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327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03F56-4316-48D0-A8C5-E0A7255CDB9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8753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A79A7-1B26-4B1B-B167-060220AC26C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4865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17497-1961-4BB1-95E9-BDE8F4BC63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7452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F45AB-F117-451C-8684-F8FE92A8DFE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6691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EE98E0-3DC6-4C8A-8CD5-93E87AA1A79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598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00C6B-8D97-4A46-BEC6-F955A291E4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8817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09F9B-1B6A-4B3F-B38A-A72536918D6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456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526828-AAF9-48D8-950B-AC45F1D90F3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494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D1EB5-D929-4BB9-8D90-FB4C6D407D9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0102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FD56F-30BD-4048-81DA-14EEE1EB63B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2459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EED58B-FCD9-4069-A9AA-A0C499B6718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64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D1869-03C3-4757-84D4-6556B5C2F83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6335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91C9F-9AEB-4DF7-8C4B-1E1222ECC9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07889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60A2C-7AF7-4C77-8DBC-930140A9C8D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9171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0A2EB-0D3C-497C-BCEE-1EF5D2CE0C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8042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163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163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43CD7-CF89-4E49-825D-4E68E659D18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29897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57FF8-5516-437D-A7FC-63611706CB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58882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B9DDA9-40C1-4E1F-A36D-8E3EF359178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99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6435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79B51-ED8F-4B9E-8DE6-E1F906E91D4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91980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49B044-1495-4CF0-8B86-6CFA3A5DB02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17121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F43924-7019-43CB-8430-A11DEDECF66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59921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8BD2-E4CF-4262-B06D-F05B1E778D9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9832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86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860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C3091-6E90-42E5-ADBD-52D71E1F441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04223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E8CCA-3B24-402C-B621-4B3D17FCDE6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6376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6D4D4-00B8-4096-843E-034B30753B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95679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F24F4-1737-42A5-A2BB-81247F2F6BF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49878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BCCEB-6A24-434F-A8E6-F54A37F333C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17379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E8502-CF32-4F61-B825-46B0C554F30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9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77489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61756-DC0D-4526-A4A2-8915B48AC74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40039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72C69-EF88-48DB-B2E8-8FEB9A3AC6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6464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AADA4-39D4-4E02-9138-E58EC290D97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3344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D52E6-B903-4561-953A-D01890E137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25845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401B7-FF35-470A-A9F6-C23DA4870A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9679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20875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208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ED115A-794C-4FE2-B9CB-D1376975147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2425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FD7AB-9E61-496D-BE95-B9095018C42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6634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C8BE68-E240-485F-9B61-900AC545B55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94033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B64B8-FF34-4585-8FFA-89E59A75390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70097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A3F1E-700F-46A0-8132-1EBAE99FAC7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021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57373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B5987-6CEF-4974-B1D2-DABFD5326FE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57643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D0B93-D28C-4DAD-BEF3-2BEC9658CD9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7105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269DC-2797-461F-84F4-A07AADAE66E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3252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93A99-0F08-44F3-B670-007CA218D9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65345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434CA-3240-498F-B839-D72ECF3682D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61738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D3190-C44B-4799-B457-759391F02CC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84023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C1606-14A3-469F-B56B-9F827F77986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11003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0A9CB-6401-4E04-8D60-00CB0D9B139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17320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E22D9-709A-4C47-B5F6-6C3161C152D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10643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E816E-CAAB-4924-AFCA-2AFF174A920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074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680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12C5E-5E48-4F33-B8CF-1BDF1998BF3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89840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06A3D-F409-4191-9F68-A14ACBEB1A6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58715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790FD-4480-4C1C-8D26-ED4D4A41A44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1789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54083-44DC-4AE6-A24E-5FBA69F0B8E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57830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CAA13-B1E9-4DFB-9646-B8E29B70964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99496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B951F-0EDD-4CDB-AE51-7903185F9ED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83098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609E9-1488-4392-B01A-A9966E914B3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97613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600200"/>
            <a:ext cx="21717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600200"/>
            <a:ext cx="63627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8060B-2C9F-4337-80FE-9A49384FFC5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0655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37B2A-EF6B-4298-A7C1-ED7F99E59EA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25141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B2DEA-3812-4BFA-9904-4A2584FA24B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08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1603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DBC21-BB1D-4874-8777-20CB12BAA0B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03790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80978-C373-4CCB-974A-200DB400A11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63164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040BD-B1B5-4AA7-AE5F-A6D53289352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97130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8529B-16CE-415B-8B35-343E415FFC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96911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B3F8B-7E28-443E-BB04-5AAD52C2C8E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625201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3CED5-9259-4921-93EC-702426BB061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42057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EB64C-7649-4E79-8AA2-295B7086F1B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71121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FC907-05B2-415C-AEA8-64BD9AB8A49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35720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9CCCF-EAF9-4478-AC06-DD4E4C32FF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89329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47314-6798-4E3A-A700-0691B424FB7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82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148014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4C4DD-C3D8-4CA2-90BA-F2355EDDBB2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983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7BE6D-8116-4A24-83DD-B397DF74E4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5886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DD4E3-54CF-48EC-AE88-9EEF582FC0E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0186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FC6A4-AE71-454C-A13B-5319322E8A5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180818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DD6358-7E56-4725-9400-2C76EFF5636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065163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41014-EE72-44E2-871A-79B4E8C7320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21752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A95A7-3D81-4DB5-8450-14A37F8DCD7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4720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B2A1F-0FC2-4F45-909B-EF5FCEC88C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18572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7D1-5A61-4C38-9A33-1EA62210FE4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39275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2A539-08F1-4C33-B814-81B88DC2069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710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  <p:sldLayoutId id="2147483805" r:id="rId3"/>
    <p:sldLayoutId id="2147483804" r:id="rId4"/>
    <p:sldLayoutId id="2147483803" r:id="rId5"/>
    <p:sldLayoutId id="2147483802" r:id="rId6"/>
    <p:sldLayoutId id="2147483801" r:id="rId7"/>
    <p:sldLayoutId id="2147483800" r:id="rId8"/>
    <p:sldLayoutId id="2147483799" r:id="rId9"/>
    <p:sldLayoutId id="2147483798" r:id="rId10"/>
    <p:sldLayoutId id="21474837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A750A6D5-B0F9-4292-BDE3-C2FC91948406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5" r:id="rId2"/>
    <p:sldLayoutId id="2147483904" r:id="rId3"/>
    <p:sldLayoutId id="2147483903" r:id="rId4"/>
    <p:sldLayoutId id="2147483902" r:id="rId5"/>
    <p:sldLayoutId id="2147483901" r:id="rId6"/>
    <p:sldLayoutId id="2147483900" r:id="rId7"/>
    <p:sldLayoutId id="2147483899" r:id="rId8"/>
    <p:sldLayoutId id="2147483898" r:id="rId9"/>
    <p:sldLayoutId id="2147483897" r:id="rId10"/>
    <p:sldLayoutId id="214748389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580A33C7-E36A-4826-BA92-481EB5AE0F54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44" name="AutoShape 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45" name="AutoShape 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46" name="Line 6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47" name="Line 7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391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49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6" r:id="rId2"/>
    <p:sldLayoutId id="2147483915" r:id="rId3"/>
    <p:sldLayoutId id="2147483914" r:id="rId4"/>
    <p:sldLayoutId id="2147483913" r:id="rId5"/>
    <p:sldLayoutId id="2147483912" r:id="rId6"/>
    <p:sldLayoutId id="2147483911" r:id="rId7"/>
    <p:sldLayoutId id="2147483910" r:id="rId8"/>
    <p:sldLayoutId id="2147483909" r:id="rId9"/>
    <p:sldLayoutId id="2147483908" r:id="rId10"/>
    <p:sldLayoutId id="21474839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200" b="1">
          <a:solidFill>
            <a:srgbClr val="000000"/>
          </a:solidFill>
          <a:latin typeface="+mn-lt"/>
          <a:ea typeface="+mn-ea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  <a:ea typeface="+mn-ea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  <a:ea typeface="+mn-ea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  <a:ea typeface="+mn-ea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/>
          </a:p>
        </p:txBody>
      </p:sp>
      <p:sp>
        <p:nvSpPr>
          <p:cNvPr id="11267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25000"/>
              </a:spcAft>
              <a:buClr>
                <a:schemeClr val="tx1"/>
              </a:buCl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620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6BCB189-F677-4A51-A861-423C8C22CD91}" type="datetimeFigureOut">
              <a:rPr lang="en-US" altLang="zh-CN"/>
              <a:pPr>
                <a:defRPr/>
              </a:pPr>
              <a:t>6/9/21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25000"/>
              </a:spcAft>
              <a:buClr>
                <a:schemeClr val="tx1"/>
              </a:buClr>
              <a:defRPr sz="1000">
                <a:solidFill>
                  <a:schemeClr val="tx1"/>
                </a:solidFill>
              </a:defRPr>
            </a:lvl1pPr>
          </a:lstStyle>
          <a:p>
            <a:fld id="{FB5B7DFA-D629-4688-BA17-E4CCF8822D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1" r:id="rId2"/>
    <p:sldLayoutId id="2147483923" r:id="rId3"/>
    <p:sldLayoutId id="2147483924" r:id="rId4"/>
    <p:sldLayoutId id="2147483925" r:id="rId5"/>
    <p:sldLayoutId id="2147483926" r:id="rId6"/>
    <p:sldLayoutId id="2147483920" r:id="rId7"/>
    <p:sldLayoutId id="2147483927" r:id="rId8"/>
    <p:sldLayoutId id="2147483928" r:id="rId9"/>
    <p:sldLayoutId id="2147483919" r:id="rId10"/>
    <p:sldLayoutId id="21474839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</p:spPr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EDA5DE63-B8F2-4319-B048-061E8DB6756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  <p:sp>
        <p:nvSpPr>
          <p:cNvPr id="1033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1034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7" r:id="rId2"/>
    <p:sldLayoutId id="2147483816" r:id="rId3"/>
    <p:sldLayoutId id="2147483815" r:id="rId4"/>
    <p:sldLayoutId id="2147483814" r:id="rId5"/>
    <p:sldLayoutId id="2147483813" r:id="rId6"/>
    <p:sldLayoutId id="2147483812" r:id="rId7"/>
    <p:sldLayoutId id="2147483811" r:id="rId8"/>
    <p:sldLayoutId id="2147483810" r:id="rId9"/>
    <p:sldLayoutId id="2147483809" r:id="rId10"/>
    <p:sldLayoutId id="2147483808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</p:spPr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FD6BAAD9-DE6B-48CE-9603-85D22E388F0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2058" name="Rectangle 1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8" r:id="rId2"/>
    <p:sldLayoutId id="2147483827" r:id="rId3"/>
    <p:sldLayoutId id="2147483826" r:id="rId4"/>
    <p:sldLayoutId id="2147483825" r:id="rId5"/>
    <p:sldLayoutId id="2147483824" r:id="rId6"/>
    <p:sldLayoutId id="2147483823" r:id="rId7"/>
    <p:sldLayoutId id="2147483822" r:id="rId8"/>
    <p:sldLayoutId id="2147483821" r:id="rId9"/>
    <p:sldLayoutId id="2147483820" r:id="rId10"/>
    <p:sldLayoutId id="21474838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—"/>
        <a:defRPr sz="2200" b="1">
          <a:solidFill>
            <a:schemeClr val="tx1"/>
          </a:solidFill>
          <a:latin typeface="+mn-lt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41735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46307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50879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55451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</p:spPr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1613EAB4-0368-47A9-90D6-DAFC2933394D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</p:spPr>
        <p:txBody>
          <a:bodyPr anchor="ctr"/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3081" name="Rectangle 16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9" r:id="rId2"/>
    <p:sldLayoutId id="2147483838" r:id="rId3"/>
    <p:sldLayoutId id="2147483837" r:id="rId4"/>
    <p:sldLayoutId id="2147483836" r:id="rId5"/>
    <p:sldLayoutId id="2147483835" r:id="rId6"/>
    <p:sldLayoutId id="2147483834" r:id="rId7"/>
    <p:sldLayoutId id="2147483833" r:id="rId8"/>
    <p:sldLayoutId id="2147483832" r:id="rId9"/>
    <p:sldLayoutId id="2147483831" r:id="rId10"/>
    <p:sldLayoutId id="21474838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20000"/>
        </a:spcBef>
        <a:spcAft>
          <a:spcPct val="30000"/>
        </a:spcAft>
        <a:buFont typeface="Arial" panose="020B060402020202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09197D73-AEB0-45F2-8E21-72796DF7C5C7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5018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4104" name="Rectangle 17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0" r:id="rId2"/>
    <p:sldLayoutId id="2147483849" r:id="rId3"/>
    <p:sldLayoutId id="2147483848" r:id="rId4"/>
    <p:sldLayoutId id="2147483847" r:id="rId5"/>
    <p:sldLayoutId id="2147483846" r:id="rId6"/>
    <p:sldLayoutId id="2147483845" r:id="rId7"/>
    <p:sldLayoutId id="2147483844" r:id="rId8"/>
    <p:sldLayoutId id="2147483843" r:id="rId9"/>
    <p:sldLayoutId id="2147483842" r:id="rId10"/>
    <p:sldLayoutId id="214748384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>
          <a:solidFill>
            <a:srgbClr val="000000"/>
          </a:solidFill>
          <a:latin typeface="+mn-lt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buChar char="»"/>
        <a:defRPr sz="2000">
          <a:solidFill>
            <a:schemeClr val="tx1"/>
          </a:solidFill>
          <a:latin typeface="+mn-lt"/>
        </a:defRPr>
      </a:lvl5pPr>
      <a:lvl6pPr marL="4854575" indent="-228600" algn="l" rtl="0" fontAlgn="base">
        <a:spcBef>
          <a:spcPct val="0"/>
        </a:spcBef>
        <a:spcAft>
          <a:spcPct val="0"/>
        </a:spcAft>
        <a:buFont typeface="Times" pitchFamily="18" charset="0"/>
        <a:defRPr sz="2000">
          <a:solidFill>
            <a:schemeClr val="tx1"/>
          </a:solidFill>
          <a:latin typeface="+mn-lt"/>
        </a:defRPr>
      </a:lvl6pPr>
      <a:lvl7pPr marL="5311775" indent="-228600" algn="l" rtl="0" fontAlgn="base">
        <a:spcBef>
          <a:spcPct val="0"/>
        </a:spcBef>
        <a:spcAft>
          <a:spcPct val="0"/>
        </a:spcAft>
        <a:buFont typeface="Times" pitchFamily="18" charset="0"/>
        <a:defRPr sz="2000">
          <a:solidFill>
            <a:schemeClr val="tx1"/>
          </a:solidFill>
          <a:latin typeface="+mn-lt"/>
        </a:defRPr>
      </a:lvl7pPr>
      <a:lvl8pPr marL="5768975" indent="-228600" algn="l" rtl="0" fontAlgn="base">
        <a:spcBef>
          <a:spcPct val="0"/>
        </a:spcBef>
        <a:spcAft>
          <a:spcPct val="0"/>
        </a:spcAft>
        <a:buFont typeface="Times" pitchFamily="18" charset="0"/>
        <a:defRPr sz="2000">
          <a:solidFill>
            <a:schemeClr val="tx1"/>
          </a:solidFill>
          <a:latin typeface="+mn-lt"/>
        </a:defRPr>
      </a:lvl8pPr>
      <a:lvl9pPr marL="6226175" indent="-228600" algn="l" rtl="0" fontAlgn="base">
        <a:spcBef>
          <a:spcPct val="0"/>
        </a:spcBef>
        <a:spcAft>
          <a:spcPct val="0"/>
        </a:spcAft>
        <a:buFont typeface="Times" pitchFamily="18" charset="0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54B9B8E2-514D-4832-BDD4-2D64F476AFD8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5126" name="Line 8"/>
          <p:cNvSpPr>
            <a:spLocks noChangeShapeType="1"/>
          </p:cNvSpPr>
          <p:nvPr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247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1" r:id="rId2"/>
    <p:sldLayoutId id="2147483860" r:id="rId3"/>
    <p:sldLayoutId id="2147483859" r:id="rId4"/>
    <p:sldLayoutId id="2147483858" r:id="rId5"/>
    <p:sldLayoutId id="2147483857" r:id="rId6"/>
    <p:sldLayoutId id="2147483856" r:id="rId7"/>
    <p:sldLayoutId id="2147483855" r:id="rId8"/>
    <p:sldLayoutId id="2147483854" r:id="rId9"/>
    <p:sldLayoutId id="2147483853" r:id="rId10"/>
    <p:sldLayoutId id="214748385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>
          <a:solidFill>
            <a:schemeClr val="tx1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A4E93EE1-ED1B-4245-A481-CFC3446828D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2" r:id="rId2"/>
    <p:sldLayoutId id="2147483871" r:id="rId3"/>
    <p:sldLayoutId id="2147483870" r:id="rId4"/>
    <p:sldLayoutId id="2147483869" r:id="rId5"/>
    <p:sldLayoutId id="2147483868" r:id="rId6"/>
    <p:sldLayoutId id="2147483867" r:id="rId7"/>
    <p:sldLayoutId id="2147483866" r:id="rId8"/>
    <p:sldLayoutId id="2147483865" r:id="rId9"/>
    <p:sldLayoutId id="2147483864" r:id="rId10"/>
    <p:sldLayoutId id="2147483863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3000" b="1" i="1">
          <a:solidFill>
            <a:srgbClr val="4E87C6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3000" b="1" i="1">
          <a:solidFill>
            <a:srgbClr val="4E87C6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583EFEB0-5DF4-47DB-BA62-9AC3FBD703A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tabLst>
                <a:tab pos="341313" algn="l"/>
                <a:tab pos="741363" algn="l"/>
              </a:tabLst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chemeClr val="tx1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chemeClr val="tx1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  <p:sp>
        <p:nvSpPr>
          <p:cNvPr id="717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7175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3" r:id="rId2"/>
    <p:sldLayoutId id="2147483882" r:id="rId3"/>
    <p:sldLayoutId id="2147483881" r:id="rId4"/>
    <p:sldLayoutId id="2147483880" r:id="rId5"/>
    <p:sldLayoutId id="2147483879" r:id="rId6"/>
    <p:sldLayoutId id="2147483878" r:id="rId7"/>
    <p:sldLayoutId id="2147483877" r:id="rId8"/>
    <p:sldLayoutId id="2147483876" r:id="rId9"/>
    <p:sldLayoutId id="2147483875" r:id="rId10"/>
    <p:sldLayoutId id="21474838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>
          <a:solidFill>
            <a:schemeClr val="tx1"/>
          </a:solidFill>
          <a:latin typeface="Times New Roman" pitchFamily="18" charset="0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>
          <a:solidFill>
            <a:schemeClr val="tx1"/>
          </a:solidFill>
          <a:latin typeface="Times New Roman" pitchFamily="18" charset="0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PMingLiU" pitchFamily="18" charset="-120"/>
              </a:defRPr>
            </a:lvl1pPr>
          </a:lstStyle>
          <a:p>
            <a:fld id="{83636E73-CCB1-4E05-A2CF-79402188284E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ct val="25000"/>
              </a:spcAft>
              <a:buClr>
                <a:schemeClr val="tx1"/>
              </a:buClr>
              <a:defRPr/>
            </a:pPr>
            <a:endParaRPr lang="zh-CN" altLang="en-US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1200">
                <a:solidFill>
                  <a:schemeClr val="tx1"/>
                </a:solidFill>
                <a:ea typeface="PMingLiU" pitchFamily="18" charset="-120"/>
                <a:sym typeface="Symbol" pitchFamily="18" charset="2"/>
              </a:rPr>
              <a:t></a:t>
            </a:r>
            <a:r>
              <a:rPr lang="zh-TW" altLang="en-US" sz="120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1200">
                <a:solidFill>
                  <a:srgbClr val="000000"/>
                </a:solidFill>
                <a:ea typeface="PMingLiU" pitchFamily="18" charset="-120"/>
              </a:rPr>
              <a:t>2005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3" r:id="rId3"/>
    <p:sldLayoutId id="2147483892" r:id="rId4"/>
    <p:sldLayoutId id="2147483891" r:id="rId5"/>
    <p:sldLayoutId id="2147483890" r:id="rId6"/>
    <p:sldLayoutId id="2147483889" r:id="rId7"/>
    <p:sldLayoutId id="2147483888" r:id="rId8"/>
    <p:sldLayoutId id="2147483887" r:id="rId9"/>
    <p:sldLayoutId id="2147483886" r:id="rId10"/>
    <p:sldLayoutId id="2147483885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3000" b="1" i="1">
          <a:solidFill>
            <a:srgbClr val="4E87C6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buChar char="–"/>
        <a:defRPr sz="3000" b="1" i="1">
          <a:solidFill>
            <a:srgbClr val="4E87C6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04864"/>
            <a:ext cx="73152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>
                <a:ea typeface="PMingLiU" pitchFamily="18" charset="-120"/>
              </a:rPr>
              <a:t>Review</a:t>
            </a:r>
            <a:endParaRPr lang="en-US" altLang="zh-TW" sz="4800" dirty="0">
              <a:ea typeface="PMingLiU" pitchFamily="18" charset="-120"/>
            </a:endParaRPr>
          </a:p>
        </p:txBody>
      </p:sp>
      <p:sp>
        <p:nvSpPr>
          <p:cNvPr id="15053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456461-5779-4A87-AB46-AE410940D236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1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55713"/>
            <a:ext cx="7239000" cy="4778375"/>
          </a:xfrm>
        </p:spPr>
        <p:txBody>
          <a:bodyPr/>
          <a:lstStyle/>
          <a:p>
            <a:pPr eaLnBrk="1" hangingPunct="1"/>
            <a:r>
              <a:rPr lang="en-US" altLang="zh-CN">
                <a:ea typeface="Times New Roman" panose="02020603050405020304" pitchFamily="18" charset="0"/>
                <a:cs typeface="Goudy Sans Book"/>
              </a:rPr>
              <a:t>To </a:t>
            </a:r>
            <a:r>
              <a:rPr lang="en-US" altLang="zh-CN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declare</a:t>
            </a:r>
            <a:r>
              <a:rPr lang="en-US" altLang="zh-CN">
                <a:ea typeface="Times New Roman" panose="02020603050405020304" pitchFamily="18" charset="0"/>
                <a:cs typeface="Goudy Sans Book"/>
              </a:rPr>
              <a:t> an array, </a:t>
            </a:r>
            <a:r>
              <a:rPr lang="en-US" altLang="zh-CN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initialize</a:t>
            </a:r>
            <a:r>
              <a:rPr lang="en-US" altLang="zh-CN">
                <a:ea typeface="Times New Roman" panose="02020603050405020304" pitchFamily="18" charset="0"/>
                <a:cs typeface="Goudy Sans Book"/>
              </a:rPr>
              <a:t> an array and refer to individual elements of an array.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enhanced 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for</a:t>
            </a:r>
            <a:r>
              <a:rPr lang="en-US" altLang="zh-CN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>
                <a:ea typeface="Times New Roman" panose="02020603050405020304" pitchFamily="18" charset="0"/>
                <a:cs typeface="Goudy Sans Book"/>
              </a:rPr>
              <a:t>statement </a:t>
            </a:r>
          </a:p>
          <a:p>
            <a:pPr eaLnBrk="1" hangingPunct="1"/>
            <a:r>
              <a:rPr lang="en-US" altLang="zh-CN">
                <a:ea typeface="Times New Roman" panose="02020603050405020304" pitchFamily="18" charset="0"/>
                <a:cs typeface="Goudy Sans Book"/>
              </a:rPr>
              <a:t>To pass arrays to methods.</a:t>
            </a:r>
          </a:p>
          <a:p>
            <a:pPr eaLnBrk="1" hangingPunct="1"/>
            <a:r>
              <a:rPr lang="en-US" altLang="zh-CN">
                <a:ea typeface="Times New Roman" panose="02020603050405020304" pitchFamily="18" charset="0"/>
                <a:cs typeface="Goudy Sans Book"/>
              </a:rPr>
              <a:t>multidimensional arrays.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variable-length</a:t>
            </a:r>
            <a:r>
              <a:rPr lang="en-US" altLang="zh-CN">
                <a:ea typeface="Times New Roman" panose="02020603050405020304" pitchFamily="18" charset="0"/>
                <a:cs typeface="Goudy Sans Book"/>
              </a:rPr>
              <a:t> argument lists.</a:t>
            </a:r>
          </a:p>
          <a:p>
            <a:pPr eaLnBrk="1" hangingPunct="1"/>
            <a:endParaRPr lang="zh-CN" altLang="en-US">
              <a:ea typeface="Times New Roman" panose="02020603050405020304" pitchFamily="18" charset="0"/>
              <a:cs typeface="Goudy Sans Book"/>
            </a:endParaRPr>
          </a:p>
        </p:txBody>
      </p:sp>
      <p:sp>
        <p:nvSpPr>
          <p:cNvPr id="15974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BABC18-0B53-4E9A-A4AA-567A272EC01C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10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7. Arrays and </a:t>
            </a:r>
            <a:r>
              <a:rPr lang="en-US" altLang="zh-CN" sz="3200" dirty="0" err="1">
                <a:ea typeface="宋体" pitchFamily="2" charset="-122"/>
              </a:rPr>
              <a:t>ArrayLists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412875"/>
            <a:ext cx="7239000" cy="33877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Encapsulation and data hiding.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Goudy Sans Book"/>
              </a:rPr>
              <a:t>this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Composition</a:t>
            </a:r>
            <a:endParaRPr lang="en-US" altLang="zh-CN" dirty="0">
              <a:solidFill>
                <a:srgbClr val="FF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String.format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3380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Garbage Collection</a:t>
            </a:r>
          </a:p>
          <a:p>
            <a:pPr eaLnBrk="1" hangingPunct="1"/>
            <a:r>
              <a:rPr lang="en-US" altLang="zh-CN" dirty="0">
                <a:solidFill>
                  <a:srgbClr val="3380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Static import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enum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077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C91A68-724A-49AD-9A39-B0D8C9ECB679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11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>
                <a:ea typeface="宋体" pitchFamily="2" charset="-122"/>
              </a:rPr>
              <a:t>Chapter 8. Classes and Objects: A Deeper Look</a:t>
            </a:r>
            <a:endParaRPr lang="zh-CN" altLang="en-US" sz="32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8138"/>
            <a:ext cx="7239000" cy="30448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The notions of 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superclasses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and subclasses.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super</a:t>
            </a:r>
            <a:endParaRPr lang="en-US" altLang="zh-CN" dirty="0">
              <a:ea typeface="Times New Roman" panose="02020603050405020304" pitchFamily="18" charset="0"/>
              <a:cs typeface="Goudy Sans Book"/>
            </a:endParaRP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How 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constructors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are used in inheritance hierarchies.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Class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Object</a:t>
            </a:r>
            <a:endParaRPr lang="zh-CN" altLang="en-US" dirty="0">
              <a:solidFill>
                <a:srgbClr val="FF0000"/>
              </a:solidFill>
              <a:ea typeface="Times New Roman" panose="02020603050405020304" pitchFamily="18" charset="0"/>
              <a:cs typeface="Goudy Sans Book"/>
            </a:endParaRPr>
          </a:p>
        </p:txBody>
      </p:sp>
      <p:sp>
        <p:nvSpPr>
          <p:cNvPr id="16179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5D81A8-7676-4AA3-A6E6-1CB3074A4A6B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12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9. Object-Oriented Programming: Inheritance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587500"/>
            <a:ext cx="7239000" cy="464978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concept</a:t>
            </a:r>
            <a:r>
              <a:rPr lang="en-US" altLang="zh-CN" dirty="0">
                <a:ea typeface="宋体" panose="02010600030101010101" pitchFamily="2" charset="-122"/>
              </a:rPr>
              <a:t> of polymorphism and how to use it .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Overriding 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abstract class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interface</a:t>
            </a:r>
            <a:r>
              <a:rPr lang="en-US" altLang="zh-CN" dirty="0">
                <a:ea typeface="宋体" panose="02010600030101010101" pitchFamily="2" charset="-122"/>
              </a:rPr>
              <a:t> and concrete classes.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To determine an object's type at execution time.</a:t>
            </a:r>
          </a:p>
          <a:p>
            <a:pPr lvl="1" eaLnBrk="1" hangingPunct="1"/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instanceof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281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D22DFE-2B0B-452B-B984-B4AA2567C540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13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10. Object-Oriented Programming: Polymorphism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Lucida Console" panose="020B0609040504020204" pitchFamily="49" charset="0"/>
                <a:ea typeface="LucidaSansTypewriter"/>
                <a:cs typeface="Lucida Console" panose="020B0609040504020204" pitchFamily="49" charset="0"/>
              </a:rPr>
              <a:t>try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throw</a:t>
            </a:r>
            <a:r>
              <a:rPr lang="en-US" altLang="zh-CN">
                <a:ea typeface="宋体" panose="02010600030101010101" pitchFamily="2" charset="-122"/>
              </a:rPr>
              <a:t> ,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catch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finally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Checked exceptions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unchecked exceptions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/>
              <a:t>Chapter 11. Exception Handling a deeper look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700213"/>
            <a:ext cx="7239000" cy="3044825"/>
          </a:xfrm>
        </p:spPr>
        <p:txBody>
          <a:bodyPr/>
          <a:lstStyle/>
          <a:p>
            <a:pPr eaLnBrk="1" hangingPunct="1"/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Vbox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and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GridPaneLayout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container</a:t>
            </a:r>
          </a:p>
          <a:p>
            <a:pPr marL="109537" indent="0" eaLnBrk="1" hangingPunct="1">
              <a:buNone/>
            </a:pPr>
            <a:endParaRPr lang="en-US" altLang="zh-CN" dirty="0">
              <a:ea typeface="Times New Roman" panose="02020603050405020304" pitchFamily="18" charset="0"/>
              <a:cs typeface="Goudy Sans Book"/>
            </a:endParaRP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How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to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write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basic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JavaFX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program</a:t>
            </a:r>
          </a:p>
          <a:p>
            <a:pPr lvl="1"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.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fxml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controller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main</a:t>
            </a:r>
          </a:p>
          <a:p>
            <a:pPr lvl="1" eaLnBrk="1" hangingPunct="1"/>
            <a:endParaRPr lang="zh-CN" altLang="en-US" dirty="0">
              <a:ea typeface="Times New Roman" panose="02020603050405020304" pitchFamily="18" charset="0"/>
              <a:cs typeface="Goudy Sans Book"/>
            </a:endParaRPr>
          </a:p>
        </p:txBody>
      </p:sp>
      <p:sp>
        <p:nvSpPr>
          <p:cNvPr id="16486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9FA936-488C-4DA5-BEB1-4E47787C3B6B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15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ch12 JavaFX GUI part 1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461D407-FA05-0949-A552-0BE0B403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additional layouts (</a:t>
            </a:r>
            <a:r>
              <a:rPr lang="en" altLang="zh-CN" dirty="0" err="1">
                <a:solidFill>
                  <a:srgbClr val="FF0000"/>
                </a:solidFill>
              </a:rPr>
              <a:t>TitledPane</a:t>
            </a:r>
            <a:r>
              <a:rPr lang="en" altLang="zh-CN" dirty="0"/>
              <a:t>, </a:t>
            </a:r>
            <a:r>
              <a:rPr lang="en" altLang="zh-CN" dirty="0" err="1">
                <a:solidFill>
                  <a:srgbClr val="FF0000"/>
                </a:solidFill>
              </a:rPr>
              <a:t>BorderPane</a:t>
            </a:r>
            <a:r>
              <a:rPr lang="en" altLang="zh-CN" dirty="0"/>
              <a:t> and Pane) </a:t>
            </a:r>
          </a:p>
          <a:p>
            <a:r>
              <a:rPr lang="en" altLang="zh-CN" dirty="0"/>
              <a:t>Set up event handlers that respond to </a:t>
            </a:r>
            <a:r>
              <a:rPr lang="en" altLang="zh-CN" dirty="0">
                <a:solidFill>
                  <a:srgbClr val="FF0000"/>
                </a:solidFill>
              </a:rPr>
              <a:t>property changes </a:t>
            </a:r>
            <a:r>
              <a:rPr lang="en" altLang="zh-CN" dirty="0"/>
              <a:t>on controls(such as the value of a Slider).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E2EE41-D9BD-8545-9A3B-BDFCADDC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ch13 JavaFX GUI part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47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String</a:t>
            </a:r>
          </a:p>
          <a:p>
            <a:pPr eaLnBrk="1" hangingPunct="1"/>
            <a:r>
              <a:rPr lang="en-US" altLang="zh-CN" dirty="0" err="1"/>
              <a:t>StringBuilder</a:t>
            </a:r>
            <a:endParaRPr lang="en-US" altLang="zh-CN" dirty="0"/>
          </a:p>
          <a:p>
            <a:pPr eaLnBrk="1" hangingPunct="1"/>
            <a:r>
              <a:rPr lang="en-US" altLang="zh-CN" dirty="0"/>
              <a:t>Character</a:t>
            </a:r>
          </a:p>
          <a:p>
            <a:pPr eaLnBrk="1" hangingPunct="1"/>
            <a:r>
              <a:rPr lang="en-US" altLang="zh-CN" dirty="0"/>
              <a:t>Regular Expression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10462" y="320455"/>
            <a:ext cx="7284945" cy="70155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>
                <a:ea typeface="宋体" pitchFamily="2" charset="-122"/>
              </a:rPr>
              <a:t>Chapter 14. Strings, Characters and Regular Expressions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3"/>
          <p:cNvSpPr>
            <a:spLocks noGrp="1" noChangeArrowheads="1"/>
          </p:cNvSpPr>
          <p:nvPr>
            <p:ph idx="1"/>
          </p:nvPr>
        </p:nvSpPr>
        <p:spPr>
          <a:xfrm>
            <a:off x="785813" y="1714500"/>
            <a:ext cx="7758112" cy="38576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To create, read, write and update files.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The differences between text files and binary files.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Path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Scanner , Formatter </a:t>
            </a:r>
          </a:p>
          <a:p>
            <a:pPr eaLnBrk="1" hangingPunct="1"/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FileInputStream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, 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FileOutputStream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</a:t>
            </a:r>
          </a:p>
          <a:p>
            <a:pPr eaLnBrk="1" hangingPunct="1"/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ObjectInputStream,ObjectOutputStream</a:t>
            </a:r>
            <a:endParaRPr lang="en-US" altLang="zh-CN" dirty="0">
              <a:ea typeface="Times New Roman" panose="02020603050405020304" pitchFamily="18" charset="0"/>
              <a:cs typeface="Goudy Sans Book"/>
            </a:endParaRPr>
          </a:p>
          <a:p>
            <a:pPr eaLnBrk="1" hangingPunct="1"/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ObjectInputStream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 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ObjectOutputStream</a:t>
            </a:r>
            <a:endParaRPr lang="en-US" altLang="zh-CN" dirty="0">
              <a:ea typeface="宋体" panose="02010600030101010101" pitchFamily="2" charset="-122"/>
              <a:cs typeface="Goudy Sans Book"/>
            </a:endParaRPr>
          </a:p>
        </p:txBody>
      </p:sp>
      <p:sp>
        <p:nvSpPr>
          <p:cNvPr id="16793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933D04-6E93-496A-963C-BFFDAD7EA00A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18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</a:t>
            </a:r>
            <a:r>
              <a:rPr lang="zh-CN" altLang="en-US" sz="3200" dirty="0"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15.</a:t>
            </a:r>
            <a:r>
              <a:rPr lang="zh-CN" altLang="en-US" sz="3200" dirty="0">
                <a:ea typeface="宋体" pitchFamily="2" charset="-122"/>
              </a:rPr>
              <a:t> </a:t>
            </a:r>
            <a:r>
              <a:rPr lang="en-US" altLang="zh-CN" sz="3200" dirty="0">
                <a:ea typeface="宋体" pitchFamily="2" charset="-122"/>
              </a:rPr>
              <a:t>files, Input output Stream NIO and </a:t>
            </a:r>
            <a:r>
              <a:rPr lang="en-US" altLang="zh-CN" sz="3200" dirty="0" err="1">
                <a:ea typeface="宋体" pitchFamily="2" charset="-122"/>
              </a:rPr>
              <a:t>xmlserialization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/>
              <a:t>Chapter 16. Generic  Collections</a:t>
            </a:r>
            <a:endParaRPr lang="zh-CN" altLang="en-US" dirty="0"/>
          </a:p>
        </p:txBody>
      </p:sp>
      <p:pic>
        <p:nvPicPr>
          <p:cNvPr id="168962" name="Picture 4" descr="简化集合框架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4975" y="2643188"/>
            <a:ext cx="6169025" cy="3500437"/>
          </a:xfrm>
        </p:spPr>
      </p:pic>
      <p:sp>
        <p:nvSpPr>
          <p:cNvPr id="168963" name="矩形 4"/>
          <p:cNvSpPr>
            <a:spLocks noChangeArrowheads="1"/>
          </p:cNvSpPr>
          <p:nvPr/>
        </p:nvSpPr>
        <p:spPr bwMode="auto">
          <a:xfrm>
            <a:off x="142875" y="1500188"/>
            <a:ext cx="4572000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</a:rPr>
              <a:t>What collections are.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Arrays, Collections .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collections framework.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How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to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use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Score composed of: </a:t>
            </a:r>
            <a:endParaRPr lang="zh-CN" altLang="zh-CN" dirty="0"/>
          </a:p>
        </p:txBody>
      </p:sp>
      <p:sp>
        <p:nvSpPr>
          <p:cNvPr id="151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5326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dirty="0"/>
              <a:t>Experiments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30%</a:t>
            </a:r>
          </a:p>
          <a:p>
            <a:pPr eaLnBrk="1" hangingPunct="1"/>
            <a:r>
              <a:rPr lang="en-US" altLang="zh-CN" dirty="0"/>
              <a:t>Programming Exam </a:t>
            </a:r>
            <a:r>
              <a:rPr lang="en-US" altLang="zh-CN" dirty="0">
                <a:solidFill>
                  <a:srgbClr val="FF0000"/>
                </a:solidFill>
              </a:rPr>
              <a:t>20%+20%</a:t>
            </a:r>
          </a:p>
          <a:p>
            <a:pPr eaLnBrk="1" hangingPunct="1"/>
            <a:r>
              <a:rPr lang="en-US" altLang="zh-CN" dirty="0" err="1">
                <a:solidFill>
                  <a:srgbClr val="FF0000"/>
                </a:solidFill>
              </a:rPr>
              <a:t>Finnal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Exam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30%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0626C6-EBFD-C841-A8D5-7D0F8AD4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what </a:t>
            </a:r>
            <a:r>
              <a:rPr lang="en-US" altLang="zh-CN" sz="2800" dirty="0">
                <a:solidFill>
                  <a:srgbClr val="FF0000"/>
                </a:solidFill>
              </a:rPr>
              <a:t>functional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programming</a:t>
            </a:r>
            <a:r>
              <a:rPr lang="en-US" altLang="zh-CN" sz="2800" dirty="0"/>
              <a:t> is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lambda expressions</a:t>
            </a:r>
          </a:p>
          <a:p>
            <a:r>
              <a:rPr lang="en-US" altLang="zh-CN" sz="2800" dirty="0"/>
              <a:t>Stream’s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/>
              <a:t>methods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9AF659-A3CF-A04B-9DA1-B534008E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b="0" dirty="0"/>
              <a:t>C</a:t>
            </a:r>
            <a:r>
              <a:rPr lang="en-US" altLang="zh-CN" sz="3700" dirty="0"/>
              <a:t>hapter 17  </a:t>
            </a:r>
            <a:r>
              <a:rPr lang="pt-BR" altLang="zh-CN" sz="3700" dirty="0"/>
              <a:t>Java SE 8 Lambdas </a:t>
            </a:r>
            <a:r>
              <a:rPr lang="pt-BR" altLang="zh-CN" sz="3700" dirty="0" err="1"/>
              <a:t>and</a:t>
            </a:r>
            <a:r>
              <a:rPr lang="pt-BR" altLang="zh-CN" sz="3700" dirty="0"/>
              <a:t> </a:t>
            </a:r>
            <a:r>
              <a:rPr lang="en-US" altLang="zh-CN" sz="3700" dirty="0"/>
              <a:t>Streams</a:t>
            </a:r>
            <a:endParaRPr lang="zh-CN" altLang="en-US" sz="3700" dirty="0"/>
          </a:p>
        </p:txBody>
      </p:sp>
    </p:spTree>
    <p:extLst>
      <p:ext uri="{BB962C8B-B14F-4D97-AF65-F5344CB8AC3E}">
        <p14:creationId xmlns:p14="http://schemas.microsoft.com/office/powerpoint/2010/main" val="2232834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55713"/>
            <a:ext cx="7239000" cy="38576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Goudy Sans Book"/>
              </a:rPr>
              <a:t>G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eneric class, generic methods 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To understand 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raw types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（原始类型）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and how they help achieve backwards compatibility.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To use 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wildcards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(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通配符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) when precise type information about a parameter is not required in the method body.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101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C29445-4474-45AD-834D-AE578E5A7C04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21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20. Generic Classes and Methods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3600" dirty="0">
                <a:effectLst/>
                <a:ea typeface="宋体" panose="02010600030101010101" pitchFamily="2" charset="-122"/>
              </a:rPr>
              <a:t>Chapter 23 Concurrency</a:t>
            </a:r>
          </a:p>
        </p:txBody>
      </p:sp>
      <p:sp>
        <p:nvSpPr>
          <p:cNvPr id="180229" name="Rectangle 3"/>
          <p:cNvSpPr>
            <a:spLocks noChangeArrowheads="1"/>
          </p:cNvSpPr>
          <p:nvPr/>
        </p:nvSpPr>
        <p:spPr bwMode="auto">
          <a:xfrm>
            <a:off x="952500" y="1360488"/>
            <a:ext cx="72390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zh-CN">
              <a:latin typeface="Lucida Console" panose="020B0609040504020204" pitchFamily="49" charset="0"/>
              <a:ea typeface="Times New Roman" panose="02020603050405020304" pitchFamily="18" charset="0"/>
              <a:cs typeface="Goudy Sans Book"/>
            </a:endParaRPr>
          </a:p>
        </p:txBody>
      </p:sp>
      <p:sp>
        <p:nvSpPr>
          <p:cNvPr id="180230" name="Rectangle 6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How to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create</a:t>
            </a:r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execute</a:t>
            </a:r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 a new thread.</a:t>
            </a:r>
          </a:p>
          <a:p>
            <a:pPr eaLnBrk="1" hangingPunct="1"/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  <a:cs typeface="Goudy Sans Book"/>
              </a:rPr>
              <a:t>h</a:t>
            </a:r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e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life cycle </a:t>
            </a:r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of a thread.</a:t>
            </a:r>
          </a:p>
          <a:p>
            <a:pPr eaLnBrk="1" hangingPunct="1"/>
            <a:r>
              <a:rPr lang="en-US" altLang="zh-CN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Thread synchronization.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37EF22-61CE-F646-98AB-E300BC78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database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3A4882-970B-CA4F-8A75-B9B94A1E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ea typeface="宋体" panose="02010600030101010101" pitchFamily="2" charset="-122"/>
              </a:rPr>
              <a:t>Chapter 24</a:t>
            </a:r>
            <a:r>
              <a:rPr lang="zh-CN" altLang="en-US" dirty="0">
                <a:effectLst/>
                <a:ea typeface="宋体" panose="02010600030101010101" pitchFamily="2" charset="-122"/>
              </a:rPr>
              <a:t> </a:t>
            </a:r>
            <a:r>
              <a:rPr lang="en-US" altLang="zh-CN" dirty="0">
                <a:effectLst/>
                <a:ea typeface="宋体" panose="02010600030101010101" pitchFamily="2" charset="-122"/>
              </a:rPr>
              <a:t>JDBC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675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ffectLst/>
                <a:ea typeface="宋体" panose="02010600030101010101" pitchFamily="2" charset="-122"/>
              </a:rPr>
              <a:t>Chapter 25 Network</a:t>
            </a:r>
          </a:p>
        </p:txBody>
      </p:sp>
      <p:sp>
        <p:nvSpPr>
          <p:cNvPr id="181253" name="Rectangle 5"/>
          <p:cNvSpPr>
            <a:spLocks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620713" indent="-22860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858838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1430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13716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1828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286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2743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2004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endParaRPr lang="en-US" altLang="zh-CN"/>
          </a:p>
        </p:txBody>
      </p:sp>
      <p:sp>
        <p:nvSpPr>
          <p:cNvPr id="181254" name="Rectangle 6"/>
          <p:cNvSpPr>
            <a:spLocks noGrp="1"/>
          </p:cNvSpPr>
          <p:nvPr>
            <p:ph type="body" idx="1"/>
          </p:nvPr>
        </p:nvSpPr>
        <p:spPr>
          <a:xfrm>
            <a:off x="539750" y="1844675"/>
            <a:ext cx="8229600" cy="45259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To implement Java networking application by using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sockets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datagrams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A4DA65-5700-6F46-9CE6-92E6828E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Choice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20%</a:t>
            </a:r>
          </a:p>
          <a:p>
            <a:r>
              <a:rPr kumimoji="1" lang="en-US" altLang="zh-CN" dirty="0"/>
              <a:t>Short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30%</a:t>
            </a:r>
          </a:p>
          <a:p>
            <a:r>
              <a:rPr kumimoji="1" lang="en-US" altLang="zh-CN" dirty="0"/>
              <a:t>Completion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50%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01AF78-324E-5846-8611-F4F23232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07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495425"/>
            <a:ext cx="7924800" cy="3805238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>
                <a:ea typeface="PMingLiU" pitchFamily="18" charset="-120"/>
                <a:cs typeface="Goudy Sans Book"/>
              </a:rPr>
              <a:t>Features of Java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>
                <a:ea typeface="PMingLiU" pitchFamily="18" charset="-120"/>
                <a:cs typeface="Times New Roman" panose="02020603050405020304" pitchFamily="18" charset="0"/>
              </a:rPr>
              <a:t>A t</a:t>
            </a:r>
            <a:r>
              <a:rPr lang="en-US" altLang="zh-TW" dirty="0">
                <a:ea typeface="PMingLiU" pitchFamily="18" charset="-120"/>
                <a:cs typeface="Times New Roman" panose="02020603050405020304" pitchFamily="18" charset="0"/>
              </a:rPr>
              <a:t>ypical Java </a:t>
            </a:r>
            <a:r>
              <a:rPr lang="en-US" altLang="zh-CN" dirty="0">
                <a:ea typeface="PMingLiU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dirty="0">
                <a:ea typeface="PMingLiU" pitchFamily="18" charset="-120"/>
                <a:cs typeface="Times New Roman" panose="02020603050405020304" pitchFamily="18" charset="0"/>
              </a:rPr>
              <a:t>evelopment </a:t>
            </a:r>
            <a:r>
              <a:rPr lang="en-US" altLang="zh-CN" dirty="0">
                <a:ea typeface="PMingLiU" pitchFamily="18" charset="-120"/>
                <a:cs typeface="Times New Roman" panose="02020603050405020304" pitchFamily="18" charset="0"/>
              </a:rPr>
              <a:t>e</a:t>
            </a:r>
            <a:r>
              <a:rPr lang="en-US" altLang="zh-TW" dirty="0">
                <a:ea typeface="PMingLiU" pitchFamily="18" charset="-120"/>
                <a:cs typeface="Times New Roman" panose="02020603050405020304" pitchFamily="18" charset="0"/>
              </a:rPr>
              <a:t>nvironment</a:t>
            </a:r>
            <a:endParaRPr lang="en-US" altLang="zh-CN" dirty="0">
              <a:ea typeface="PMingLiU" pitchFamily="18" charset="-120"/>
              <a:cs typeface="Times New Roman" panose="02020603050405020304" pitchFamily="18" charset="0"/>
            </a:endParaRPr>
          </a:p>
          <a:p>
            <a:pPr marL="985838" lvl="1" indent="-419100" eaLnBrk="1" hangingPunct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Java programs normally undergo five phases: Edit, Compile, Load, Verify, Execute</a:t>
            </a:r>
          </a:p>
          <a:p>
            <a:pPr marL="533400" indent="-53340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zh-CN" dirty="0">
                <a:ea typeface="PMingLiU" pitchFamily="18" charset="-120"/>
              </a:rPr>
              <a:t>To test-drive a Java application using the command   line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>
                <a:ea typeface="PMingLiU" pitchFamily="18" charset="-120"/>
              </a:rPr>
              <a:t>Three edition for Java SDK</a:t>
            </a:r>
          </a:p>
        </p:txBody>
      </p:sp>
      <p:sp>
        <p:nvSpPr>
          <p:cNvPr id="15360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795CCD-0206-48B5-AFB9-0A264528C0E1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4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131175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Chapter 1    Introduction to Java</a:t>
            </a:r>
            <a:endParaRPr lang="en-US" altLang="zh-TW" sz="32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196752"/>
            <a:ext cx="7723956" cy="547260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To Know some </a:t>
            </a:r>
            <a:r>
              <a:rPr lang="en-US" altLang="zh-CN" dirty="0">
                <a:ea typeface="宋体" panose="02010600030101010101" pitchFamily="2" charset="-122"/>
                <a:cs typeface="Goudy Sans Book"/>
              </a:rPr>
              <a:t>convention and syntax.</a:t>
            </a:r>
            <a:endParaRPr lang="en-US" altLang="zh-CN" dirty="0">
              <a:ea typeface="Times New Roman" panose="02020603050405020304" pitchFamily="18" charset="0"/>
              <a:cs typeface="Goudy Sans Book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To write simple Java applications.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Goudy Sans Book"/>
              </a:rPr>
              <a:t>m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ain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method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To use input and output statements.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  <a:cs typeface="Goudy Sans Book"/>
              </a:rPr>
              <a:t>C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lass 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Scanner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( 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nextInt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… )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 err="1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OutputStream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(</a:t>
            </a:r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System.out.println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(…))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Java’s primitive types.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byte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short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long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float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double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dirty="0"/>
              <a:t>Identifier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 series of characters consisting of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letters, digits, underscores (</a:t>
            </a:r>
            <a:r>
              <a:rPr lang="en-US" altLang="zh-CN" dirty="0">
                <a:solidFill>
                  <a:srgbClr val="FF0000"/>
                </a:solidFill>
                <a:latin typeface="LucidaSansTypewriter"/>
                <a:ea typeface="宋体" pitchFamily="2" charset="-122"/>
              </a:rPr>
              <a:t>_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) and dollar signs (</a:t>
            </a:r>
            <a:r>
              <a:rPr lang="en-US" altLang="zh-CN" dirty="0">
                <a:solidFill>
                  <a:srgbClr val="FF0000"/>
                </a:solidFill>
                <a:latin typeface="Lucida Console" pitchFamily="49" charset="0"/>
                <a:ea typeface="宋体" pitchFamily="2" charset="-122"/>
              </a:rPr>
              <a:t>$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that does not begin with a digit and does not contain spaces. </a:t>
            </a:r>
            <a:endParaRPr lang="en-US" altLang="zh-CN" dirty="0"/>
          </a:p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</a:rPr>
              <a:t>Basic memory concepts.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</a:rPr>
              <a:t>Garbage collection</a:t>
            </a:r>
          </a:p>
        </p:txBody>
      </p:sp>
      <p:sp>
        <p:nvSpPr>
          <p:cNvPr id="15462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749C61-608A-47E2-9C77-6844C264EC52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5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3820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2. Introduction to Java Applications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265238"/>
            <a:ext cx="7239000" cy="54197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object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instance variables and local variables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primitive and reference types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Member access modifiers</a:t>
            </a:r>
          </a:p>
          <a:p>
            <a:pPr eaLnBrk="1" hangingPunct="1">
              <a:lnSpc>
                <a:spcPct val="200000"/>
              </a:lnSpc>
            </a:pPr>
            <a:endParaRPr lang="zh-CN" altLang="en-US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5565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011EB8-C64B-4DF6-9AF3-C42856BFA1FE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6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6905625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3   Introduction to Classes, Objects Methods and Strings</a:t>
            </a:r>
            <a:br>
              <a:rPr lang="en-US" altLang="zh-CN" sz="3200" dirty="0">
                <a:ea typeface="宋体" pitchFamily="2" charset="-122"/>
              </a:rPr>
            </a:b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55713"/>
            <a:ext cx="7239000" cy="3387725"/>
          </a:xfrm>
        </p:spPr>
        <p:txBody>
          <a:bodyPr/>
          <a:lstStyle/>
          <a:p>
            <a:pPr eaLnBrk="1" hangingPunct="1"/>
            <a:r>
              <a:rPr lang="en-US" altLang="zh-TW">
                <a:latin typeface="Lucida Console" panose="020B0609040504020204" pitchFamily="49" charset="0"/>
                <a:ea typeface="Times New Roman" panose="02020603050405020304" pitchFamily="18" charset="0"/>
                <a:cs typeface="LucidaSansTypewriter"/>
              </a:rPr>
              <a:t>if</a:t>
            </a:r>
            <a:r>
              <a:rPr lang="en-US" altLang="zh-TW">
                <a:ea typeface="Times New Roman" panose="02020603050405020304" pitchFamily="18" charset="0"/>
                <a:cs typeface="Goudy Sans Book"/>
              </a:rPr>
              <a:t> and </a:t>
            </a:r>
            <a:r>
              <a:rPr lang="en-US" altLang="zh-TW">
                <a:latin typeface="Lucida Console" panose="020B0609040504020204" pitchFamily="49" charset="0"/>
                <a:ea typeface="Times New Roman" panose="02020603050405020304" pitchFamily="18" charset="0"/>
                <a:cs typeface="LucidaSansTypewriter"/>
              </a:rPr>
              <a:t>if</a:t>
            </a:r>
            <a:r>
              <a:rPr lang="en-US" altLang="zh-TW">
                <a:latin typeface="Lucida Console" panose="020B0609040504020204" pitchFamily="49" charset="0"/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TW">
                <a:latin typeface="Lucida Console" panose="020B0609040504020204" pitchFamily="49" charset="0"/>
                <a:ea typeface="Times New Roman" panose="02020603050405020304" pitchFamily="18" charset="0"/>
                <a:cs typeface="LucidaSansTypewriter"/>
              </a:rPr>
              <a:t>else</a:t>
            </a:r>
            <a:r>
              <a:rPr lang="en-US" altLang="zh-TW">
                <a:ea typeface="Times New Roman" panose="02020603050405020304" pitchFamily="18" charset="0"/>
                <a:cs typeface="Goudy Sans Book"/>
              </a:rPr>
              <a:t> selection statements </a:t>
            </a:r>
            <a:endParaRPr lang="en-US" altLang="zh-CN">
              <a:ea typeface="Times New Roman" panose="02020603050405020304" pitchFamily="18" charset="0"/>
              <a:cs typeface="Goudy Sans Book"/>
            </a:endParaRPr>
          </a:p>
          <a:p>
            <a:pPr eaLnBrk="1" hangingPunct="1"/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PMingLiU" pitchFamily="18" charset="-120"/>
              </a:rPr>
              <a:t>?</a:t>
            </a:r>
            <a:r>
              <a:rPr lang="en-US" altLang="zh-TW">
                <a:solidFill>
                  <a:srgbClr val="FF0000"/>
                </a:solidFill>
                <a:ea typeface="PMingLiU" pitchFamily="18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PMingLiU" pitchFamily="18" charset="-120"/>
                <a:sym typeface="Wingdings" panose="05000000000000000000" pitchFamily="2" charset="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W</a:t>
            </a:r>
            <a:r>
              <a:rPr lang="en-US" altLang="zh-TW">
                <a:latin typeface="Lucida Console" panose="020B0609040504020204" pitchFamily="49" charset="0"/>
                <a:ea typeface="PMingLiU" pitchFamily="18" charset="-120"/>
              </a:rPr>
              <a:t>hile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TW">
                <a:ea typeface="PMingLiU" pitchFamily="18" charset="-120"/>
              </a:rPr>
              <a:t>repetition statement 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= += -= …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++   --</a:t>
            </a:r>
            <a:endParaRPr lang="en-US" altLang="zh-TW">
              <a:ea typeface="PMingLiU" pitchFamily="18" charset="-120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Graphics, JPanel, paintComponet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667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DA611B-D53B-42DC-B661-F5ED33DC56A2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7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986713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4. Control Statements: Part I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55713"/>
            <a:ext cx="7239000" cy="22320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cs typeface="Goudy Sans Book"/>
              </a:rPr>
              <a:t>for</a:t>
            </a:r>
            <a:r>
              <a:rPr lang="en-US" altLang="zh-CN">
                <a:ea typeface="Times New Roman" panose="02020603050405020304" pitchFamily="18" charset="0"/>
                <a:cs typeface="Goudy Sans Book"/>
              </a:rPr>
              <a:t>, switch, </a:t>
            </a:r>
            <a:r>
              <a:rPr lang="en-US" altLang="zh-TW">
                <a:latin typeface="Courier New" panose="02070309020205020404" pitchFamily="49" charset="0"/>
                <a:ea typeface="PMingLiU" pitchFamily="18" charset="-120"/>
              </a:rPr>
              <a:t>do…while</a:t>
            </a:r>
            <a:r>
              <a:rPr lang="en-US" altLang="zh-TW">
                <a:ea typeface="PMingLiU" pitchFamily="18" charset="-120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break and continue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&amp;  &amp;&amp;  |  || !  ^</a:t>
            </a:r>
          </a:p>
        </p:txBody>
      </p:sp>
      <p:sp>
        <p:nvSpPr>
          <p:cNvPr id="15769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C85F0F-F7B4-422B-889B-2205D656E1ED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8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986713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>
                <a:ea typeface="宋体" pitchFamily="2" charset="-122"/>
              </a:rPr>
              <a:t>Chapter 5. Control Statements: Part 2</a:t>
            </a:r>
            <a:endParaRPr lang="zh-CN" altLang="en-US" sz="32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506538"/>
            <a:ext cx="7239000" cy="458628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static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methods and fields 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Times New Roman" panose="02020603050405020304" pitchFamily="18" charset="0"/>
                <a:cs typeface="Goudy Sans Book"/>
              </a:rPr>
              <a:t>Argument Promotion and Casting</a:t>
            </a:r>
            <a:endParaRPr lang="en-US" altLang="zh-CN" dirty="0">
              <a:ea typeface="Times New Roman" panose="02020603050405020304" pitchFamily="18" charset="0"/>
              <a:cs typeface="Goudy Sans Book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Goudy Sans Book"/>
              </a:rPr>
              <a:t>final</a:t>
            </a:r>
            <a:endParaRPr lang="en-US" altLang="zh-CN" b="1" dirty="0">
              <a:solidFill>
                <a:srgbClr val="FF0000"/>
              </a:solidFill>
              <a:ea typeface="Times New Roman" panose="02020603050405020304" pitchFamily="18" charset="0"/>
              <a:cs typeface="Goudy Sans Book"/>
            </a:endParaRP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Class 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Math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.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passing information between methods.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packages import</a:t>
            </a:r>
          </a:p>
          <a:p>
            <a:pPr eaLnBrk="1" hangingPunct="1"/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jdk</a:t>
            </a:r>
            <a:r>
              <a:rPr lang="zh-CN" altLang="en-US" dirty="0">
                <a:ea typeface="Times New Roman" panose="02020603050405020304" pitchFamily="18" charset="0"/>
                <a:cs typeface="Goudy Sans Book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packages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random-number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generation</a:t>
            </a:r>
          </a:p>
          <a:p>
            <a:pPr lvl="1" eaLnBrk="1" hangingPunct="1"/>
            <a:r>
              <a:rPr lang="en-US" altLang="zh-CN" dirty="0" err="1">
                <a:ea typeface="Times New Roman" panose="02020603050405020304" pitchFamily="18" charset="0"/>
                <a:cs typeface="Goudy Sans Book"/>
              </a:rPr>
              <a:t>SecureRandom</a:t>
            </a:r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 </a:t>
            </a:r>
          </a:p>
          <a:p>
            <a:pPr eaLnBrk="1" hangingPunct="1"/>
            <a:r>
              <a:rPr lang="en-US" altLang="zh-CN" dirty="0">
                <a:ea typeface="Times New Roman" panose="02020603050405020304" pitchFamily="18" charset="0"/>
                <a:cs typeface="Goudy Sans Book"/>
              </a:rPr>
              <a:t>method </a:t>
            </a:r>
            <a:r>
              <a:rPr lang="en-US" altLang="zh-CN" dirty="0">
                <a:solidFill>
                  <a:srgbClr val="FF0000"/>
                </a:solidFill>
                <a:ea typeface="Times New Roman" panose="02020603050405020304" pitchFamily="18" charset="0"/>
                <a:cs typeface="Goudy Sans Book"/>
              </a:rPr>
              <a:t>overloading</a:t>
            </a:r>
            <a:endParaRPr lang="zh-CN" altLang="en-US" dirty="0">
              <a:ea typeface="Times New Roman" panose="02020603050405020304" pitchFamily="18" charset="0"/>
              <a:cs typeface="Goudy Sans Book"/>
            </a:endParaRPr>
          </a:p>
        </p:txBody>
      </p:sp>
      <p:sp>
        <p:nvSpPr>
          <p:cNvPr id="158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7E3508-A2EE-4C81-90D3-4C169D0F0537}" type="slidenum">
              <a:rPr lang="zh-TW" altLang="en-US" sz="1000">
                <a:solidFill>
                  <a:schemeClr val="tx1"/>
                </a:solidFill>
                <a:ea typeface="Microsoft JhengHei" panose="020B0604030504040204" pitchFamily="34" charset="-120"/>
              </a:rPr>
              <a:pPr/>
              <a:t>9</a:t>
            </a:fld>
            <a:endParaRPr lang="en-US" altLang="zh-TW" sz="1000">
              <a:solidFill>
                <a:schemeClr val="tx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Chapter 6 methods: a deeper look</a:t>
            </a:r>
            <a:endParaRPr lang="zh-CN" altLang="en-US" sz="3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ips">
  <a:themeElements>
    <a:clrScheme name="1_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ip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870</TotalTime>
  <Words>690</Words>
  <Application>Microsoft Macintosh PowerPoint</Application>
  <PresentationFormat>全屏显示(4:3)</PresentationFormat>
  <Paragraphs>141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24</vt:i4>
      </vt:variant>
    </vt:vector>
  </HeadingPairs>
  <TitlesOfParts>
    <vt:vector size="56" baseType="lpstr">
      <vt:lpstr>黑体</vt:lpstr>
      <vt:lpstr>宋体</vt:lpstr>
      <vt:lpstr>AGaramond</vt:lpstr>
      <vt:lpstr>Goudy Sans Book</vt:lpstr>
      <vt:lpstr>Goudy Sans Medium</vt:lpstr>
      <vt:lpstr>LucidaSansTypewriter</vt:lpstr>
      <vt:lpstr>Microsoft JhengHei</vt:lpstr>
      <vt:lpstr>PMingLiU</vt:lpstr>
      <vt:lpstr>PMingLiU</vt:lpstr>
      <vt:lpstr>Arial</vt:lpstr>
      <vt:lpstr>Courier New</vt:lpstr>
      <vt:lpstr>Lucida Console</vt:lpstr>
      <vt:lpstr>Lucida Sans Unicode</vt:lpstr>
      <vt:lpstr>Symbol</vt:lpstr>
      <vt:lpstr>Times</vt:lpstr>
      <vt:lpstr>Times New Roman</vt:lpstr>
      <vt:lpstr>Verdana</vt:lpstr>
      <vt:lpstr>Wingdings</vt:lpstr>
      <vt:lpstr>Wingdings 2</vt:lpstr>
      <vt:lpstr>Wingdings 3</vt:lpstr>
      <vt:lpstr>模板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1_Tips</vt:lpstr>
      <vt:lpstr>聚合</vt:lpstr>
      <vt:lpstr>PowerPoint 演示文稿</vt:lpstr>
      <vt:lpstr>Score composed of: </vt:lpstr>
      <vt:lpstr>Final Exam </vt:lpstr>
      <vt:lpstr>Chapter 1    Introduction to Java</vt:lpstr>
      <vt:lpstr>Chapter 2. Introduction to Java Applications</vt:lpstr>
      <vt:lpstr>Chapter 3   Introduction to Classes, Objects Methods and Strings </vt:lpstr>
      <vt:lpstr>Chapter 4. Control Statements: Part I</vt:lpstr>
      <vt:lpstr>Chapter 5. Control Statements: Part 2</vt:lpstr>
      <vt:lpstr>Chapter 6 methods: a deeper look</vt:lpstr>
      <vt:lpstr>Chapter 7. Arrays and ArrayLists</vt:lpstr>
      <vt:lpstr>Chapter 8. Classes and Objects: A Deeper Look</vt:lpstr>
      <vt:lpstr>Chapter 9. Object-Oriented Programming: Inheritance</vt:lpstr>
      <vt:lpstr>Chapter 10. Object-Oriented Programming: Polymorphism</vt:lpstr>
      <vt:lpstr>Chapter 11. Exception Handling a deeper look</vt:lpstr>
      <vt:lpstr>ch12 JavaFX GUI part 1</vt:lpstr>
      <vt:lpstr>ch13 JavaFX GUI part 2</vt:lpstr>
      <vt:lpstr>Chapter 14. Strings, Characters and Regular Expressions</vt:lpstr>
      <vt:lpstr>Chapter 15. files, Input output Stream NIO and xmlserialization</vt:lpstr>
      <vt:lpstr>Chapter 16. Generic  Collections</vt:lpstr>
      <vt:lpstr>Chapter 17  Java SE 8 Lambdas and Streams</vt:lpstr>
      <vt:lpstr>Chapter 20. Generic Classes and Methods</vt:lpstr>
      <vt:lpstr>Chapter 23 Concurrency</vt:lpstr>
      <vt:lpstr>Chapter 24 JDBC</vt:lpstr>
      <vt:lpstr>Chapter 25 Network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wmh</dc:creator>
  <cp:lastModifiedBy>Microsoft Office 用户</cp:lastModifiedBy>
  <cp:revision>192</cp:revision>
  <dcterms:created xsi:type="dcterms:W3CDTF">2009-02-06T01:59:36Z</dcterms:created>
  <dcterms:modified xsi:type="dcterms:W3CDTF">2021-06-09T07:47:45Z</dcterms:modified>
  <cp:category>Temlpate v. 07-27-04</cp:category>
</cp:coreProperties>
</file>