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8"/>
  </p:notesMasterIdLst>
  <p:sldIdLst>
    <p:sldId id="329" r:id="rId2"/>
    <p:sldId id="378" r:id="rId3"/>
    <p:sldId id="382" r:id="rId4"/>
    <p:sldId id="386" r:id="rId5"/>
    <p:sldId id="257" r:id="rId6"/>
    <p:sldId id="383" r:id="rId7"/>
    <p:sldId id="385" r:id="rId8"/>
    <p:sldId id="384" r:id="rId9"/>
    <p:sldId id="303" r:id="rId10"/>
    <p:sldId id="362" r:id="rId11"/>
    <p:sldId id="363" r:id="rId12"/>
    <p:sldId id="304" r:id="rId13"/>
    <p:sldId id="305" r:id="rId14"/>
    <p:sldId id="306" r:id="rId15"/>
    <p:sldId id="307" r:id="rId16"/>
    <p:sldId id="308" r:id="rId17"/>
    <p:sldId id="310" r:id="rId18"/>
    <p:sldId id="311" r:id="rId19"/>
    <p:sldId id="312" r:id="rId20"/>
    <p:sldId id="313" r:id="rId21"/>
    <p:sldId id="368" r:id="rId22"/>
    <p:sldId id="315" r:id="rId23"/>
    <p:sldId id="370" r:id="rId24"/>
    <p:sldId id="372" r:id="rId25"/>
    <p:sldId id="374" r:id="rId26"/>
    <p:sldId id="376"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75610" autoAdjust="0"/>
  </p:normalViewPr>
  <p:slideViewPr>
    <p:cSldViewPr>
      <p:cViewPr varScale="1">
        <p:scale>
          <a:sx n="91" d="100"/>
          <a:sy n="91" d="100"/>
        </p:scale>
        <p:origin x="856"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E49D846-191F-124A-B556-009005EA5A85}"/>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zh-CN" altLang="zh-CN"/>
          </a:p>
        </p:txBody>
      </p:sp>
      <p:sp>
        <p:nvSpPr>
          <p:cNvPr id="3" name="Date Placeholder 2">
            <a:extLst>
              <a:ext uri="{FF2B5EF4-FFF2-40B4-BE49-F238E27FC236}">
                <a16:creationId xmlns:a16="http://schemas.microsoft.com/office/drawing/2014/main" id="{2DB1737C-464A-D947-9E15-3F0623D9BBFC}"/>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charset="0"/>
                <a:ea typeface="+mn-ea"/>
                <a:cs typeface="Arial" charset="0"/>
              </a:defRPr>
            </a:lvl1pPr>
          </a:lstStyle>
          <a:p>
            <a:pPr>
              <a:defRPr/>
            </a:pPr>
            <a:fld id="{FCED6C0C-9DF7-1947-902F-E732449617D8}" type="datetimeFigureOut">
              <a:rPr lang="en-US" altLang="zh-CN"/>
              <a:pPr>
                <a:defRPr/>
              </a:pPr>
              <a:t>2/10/20</a:t>
            </a:fld>
            <a:endParaRPr lang="en-US" altLang="zh-CN"/>
          </a:p>
        </p:txBody>
      </p:sp>
      <p:sp>
        <p:nvSpPr>
          <p:cNvPr id="4" name="Slide Image Placeholder 3">
            <a:extLst>
              <a:ext uri="{FF2B5EF4-FFF2-40B4-BE49-F238E27FC236}">
                <a16:creationId xmlns:a16="http://schemas.microsoft.com/office/drawing/2014/main" id="{5CC12C4C-145F-D34C-B9FC-18B52B553D16}"/>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FEF9EB4B-2643-4A4A-902B-0B489AE0AA4F}"/>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EE750D4F-7941-A542-87AA-210DE0D16CD1}"/>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zh-CN" altLang="zh-CN"/>
          </a:p>
        </p:txBody>
      </p:sp>
      <p:sp>
        <p:nvSpPr>
          <p:cNvPr id="7" name="Slide Number Placeholder 6">
            <a:extLst>
              <a:ext uri="{FF2B5EF4-FFF2-40B4-BE49-F238E27FC236}">
                <a16:creationId xmlns:a16="http://schemas.microsoft.com/office/drawing/2014/main" id="{A47C1552-55DE-8F43-961A-904A7016C42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98D5A3E-4753-A543-8E77-EC1C2F136E5A}"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4D1FA413-88DB-634D-985A-754743FE69B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a:extLst>
              <a:ext uri="{FF2B5EF4-FFF2-40B4-BE49-F238E27FC236}">
                <a16:creationId xmlns:a16="http://schemas.microsoft.com/office/drawing/2014/main" id="{6BF84791-7036-894F-B235-B81C07E0507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FC216E06-BCE7-B94C-A60B-6488E56D68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a:extLst>
              <a:ext uri="{FF2B5EF4-FFF2-40B4-BE49-F238E27FC236}">
                <a16:creationId xmlns:a16="http://schemas.microsoft.com/office/drawing/2014/main" id="{FF89485A-CA93-FF40-978B-E15A37949E5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Simple: It eliminates several language features available in C/C++ that are associated with poor programming practices or rarely used: goto statements, header files, structures, operator overloading, multiple inheritance and pointers.</a:t>
            </a:r>
          </a:p>
          <a:p>
            <a:endParaRPr lang="zh-CN" altLang="en-US"/>
          </a:p>
        </p:txBody>
      </p:sp>
      <p:sp>
        <p:nvSpPr>
          <p:cNvPr id="40964" name="灯片编号占位符 3">
            <a:extLst>
              <a:ext uri="{FF2B5EF4-FFF2-40B4-BE49-F238E27FC236}">
                <a16:creationId xmlns:a16="http://schemas.microsoft.com/office/drawing/2014/main" id="{B3203405-2EFB-5142-BA1C-21B3F4ACB7C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C88E630-5825-454C-931F-34D5F6C78845}" type="slidenum">
              <a:rPr lang="en-US" altLang="zh-CN"/>
              <a:pPr eaLnBrk="1" hangingPunct="1"/>
              <a:t>5</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039AB6CF-BA6E-7549-B014-6589C14E6E2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a:extLst>
              <a:ext uri="{FF2B5EF4-FFF2-40B4-BE49-F238E27FC236}">
                <a16:creationId xmlns:a16="http://schemas.microsoft.com/office/drawing/2014/main" id="{24FC781F-F1EB-C74D-9BFB-9439C2D617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b="1"/>
              <a:t>architecture neutral</a:t>
            </a:r>
            <a:r>
              <a:rPr lang="en-US" altLang="zh-CN"/>
              <a:t> </a:t>
            </a:r>
          </a:p>
          <a:p>
            <a:pPr lvl="1"/>
            <a:r>
              <a:rPr lang="en-US" altLang="zh-CN"/>
              <a:t>With JVM, Java applications are able to run on most platforms. </a:t>
            </a:r>
          </a:p>
          <a:p>
            <a:endParaRPr lang="en-US" altLang="zh-CN" b="1"/>
          </a:p>
          <a:p>
            <a:r>
              <a:rPr lang="en-US" altLang="zh-CN" b="1"/>
              <a:t>dynamic language</a:t>
            </a:r>
            <a:endParaRPr lang="en-US" altLang="zh-CN"/>
          </a:p>
          <a:p>
            <a:pPr lvl="1"/>
            <a:r>
              <a:rPr lang="en-US" altLang="zh-CN"/>
              <a:t> Java supports dynamic loading of classes (a.k.a. “load on demand”), dynamic compilation, and automatic memory management (garbage collection).</a:t>
            </a:r>
            <a:endParaRPr lang="zh-CN" altLang="en-US"/>
          </a:p>
          <a:p>
            <a:endParaRPr lang="zh-CN" altLang="en-US"/>
          </a:p>
        </p:txBody>
      </p:sp>
      <p:sp>
        <p:nvSpPr>
          <p:cNvPr id="41988" name="灯片编号占位符 3">
            <a:extLst>
              <a:ext uri="{FF2B5EF4-FFF2-40B4-BE49-F238E27FC236}">
                <a16:creationId xmlns:a16="http://schemas.microsoft.com/office/drawing/2014/main" id="{CDD9F45A-1CCF-B444-B108-73E4DDE4F73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1F5A2A0-380D-8347-B96C-D9C1E18BED7E}" type="slidenum">
              <a:rPr lang="en-US" altLang="zh-CN"/>
              <a:pPr eaLnBrk="1" hangingPunct="1"/>
              <a:t>6</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FAC34583-3F0A-C647-803C-D99775239D9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8B385B05-BD8C-1A49-B4B7-B3DF63670A5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b="1"/>
              <a:t>architecture neutral</a:t>
            </a:r>
            <a:r>
              <a:rPr lang="en-US" altLang="zh-CN"/>
              <a:t> </a:t>
            </a:r>
          </a:p>
          <a:p>
            <a:pPr lvl="1"/>
            <a:r>
              <a:rPr lang="en-US" altLang="zh-CN"/>
              <a:t>With JVM, Java applications are able to run on most platforms. </a:t>
            </a:r>
          </a:p>
          <a:p>
            <a:endParaRPr lang="en-US" altLang="zh-CN" b="1"/>
          </a:p>
          <a:p>
            <a:r>
              <a:rPr lang="en-US" altLang="zh-CN" b="1"/>
              <a:t>dynamic language</a:t>
            </a:r>
            <a:endParaRPr lang="en-US" altLang="zh-CN"/>
          </a:p>
          <a:p>
            <a:pPr lvl="1"/>
            <a:r>
              <a:rPr lang="en-US" altLang="zh-CN"/>
              <a:t> Java supports dynamic loading of classes (a.k.a. “load on demand”), dynamic compilation, and automatic memory management (garbage collection).</a:t>
            </a:r>
            <a:endParaRPr lang="zh-CN" altLang="en-US"/>
          </a:p>
          <a:p>
            <a:endParaRPr lang="zh-CN" altLang="en-US"/>
          </a:p>
        </p:txBody>
      </p:sp>
      <p:sp>
        <p:nvSpPr>
          <p:cNvPr id="43012" name="灯片编号占位符 3">
            <a:extLst>
              <a:ext uri="{FF2B5EF4-FFF2-40B4-BE49-F238E27FC236}">
                <a16:creationId xmlns:a16="http://schemas.microsoft.com/office/drawing/2014/main" id="{5DB97A5C-C5C2-3041-9809-F3F8C217C25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5FA2F80-9B92-9044-AEDE-FF6A99C99F03}" type="slidenum">
              <a:rPr lang="en-US" altLang="zh-CN"/>
              <a:pPr eaLnBrk="1" hangingPunct="1"/>
              <a:t>7</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C5170526-C23C-BC47-A595-D5B38242B8C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a:extLst>
              <a:ext uri="{FF2B5EF4-FFF2-40B4-BE49-F238E27FC236}">
                <a16:creationId xmlns:a16="http://schemas.microsoft.com/office/drawing/2014/main" id="{195565C7-07BB-1946-BD31-C2C0106A551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4036" name="灯片编号占位符 3">
            <a:extLst>
              <a:ext uri="{FF2B5EF4-FFF2-40B4-BE49-F238E27FC236}">
                <a16:creationId xmlns:a16="http://schemas.microsoft.com/office/drawing/2014/main" id="{D9A053E5-DEE4-D243-89B2-198598F0897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0C9CB53-78C3-A042-852A-46507CA52669}" type="slidenum">
              <a:rPr lang="en-US" altLang="zh-CN"/>
              <a:pPr eaLnBrk="1" hangingPunct="1"/>
              <a:t>21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16">
            <a:extLst>
              <a:ext uri="{FF2B5EF4-FFF2-40B4-BE49-F238E27FC236}">
                <a16:creationId xmlns:a16="http://schemas.microsoft.com/office/drawing/2014/main" id="{3805F411-AE62-DF46-8A36-170256992F35}"/>
              </a:ext>
            </a:extLst>
          </p:cNvPr>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zh-CN">
              <a:solidFill>
                <a:srgbClr val="FFFFFF"/>
              </a:solidFill>
              <a:cs typeface="Arial" charset="0"/>
            </a:endParaRPr>
          </a:p>
        </p:txBody>
      </p:sp>
      <p:grpSp>
        <p:nvGrpSpPr>
          <p:cNvPr id="5" name="Group 18">
            <a:extLst>
              <a:ext uri="{FF2B5EF4-FFF2-40B4-BE49-F238E27FC236}">
                <a16:creationId xmlns:a16="http://schemas.microsoft.com/office/drawing/2014/main" id="{97F21C66-CE80-144A-914D-10730CBCFFC7}"/>
              </a:ext>
            </a:extLst>
          </p:cNvPr>
          <p:cNvGrpSpPr>
            <a:grpSpLocks/>
          </p:cNvGrpSpPr>
          <p:nvPr/>
        </p:nvGrpSpPr>
        <p:grpSpPr bwMode="auto">
          <a:xfrm>
            <a:off x="-3175" y="4953000"/>
            <a:ext cx="9147175" cy="1911350"/>
            <a:chOff x="-3765" y="4832896"/>
            <a:chExt cx="9147765" cy="2032192"/>
          </a:xfrm>
        </p:grpSpPr>
        <p:sp>
          <p:nvSpPr>
            <p:cNvPr id="6" name="Freeform 19">
              <a:extLst>
                <a:ext uri="{FF2B5EF4-FFF2-40B4-BE49-F238E27FC236}">
                  <a16:creationId xmlns:a16="http://schemas.microsoft.com/office/drawing/2014/main" id="{12F86578-8A6A-AF43-B939-F599D477EB05}"/>
                </a:ext>
              </a:extLst>
            </p:cNvPr>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tLang="zh-CN">
                <a:latin typeface="Lucida Sans Unicode" pitchFamily="34" charset="0"/>
                <a:cs typeface="Arial" charset="0"/>
              </a:endParaRPr>
            </a:p>
          </p:txBody>
        </p:sp>
        <p:sp>
          <p:nvSpPr>
            <p:cNvPr id="7" name="Freeform 20">
              <a:extLst>
                <a:ext uri="{FF2B5EF4-FFF2-40B4-BE49-F238E27FC236}">
                  <a16:creationId xmlns:a16="http://schemas.microsoft.com/office/drawing/2014/main" id="{FB736228-8A3B-BA4C-BCC3-AAE82D7CFA43}"/>
                </a:ext>
              </a:extLst>
            </p:cNvPr>
            <p:cNvSpPr>
              <a:spLocks/>
            </p:cNvSpPr>
            <p:nvPr/>
          </p:nvSpPr>
          <p:spPr bwMode="auto">
            <a:xfrm>
              <a:off x="35926" y="5135025"/>
              <a:ext cx="9108074" cy="838869"/>
            </a:xfrm>
            <a:custGeom>
              <a:avLst/>
              <a:gdLst>
                <a:gd name="T0" fmla="*/ 0 w 5760"/>
                <a:gd name="T1" fmla="*/ 0 h 528"/>
                <a:gd name="T2" fmla="*/ 9108074 w 5760"/>
                <a:gd name="T3" fmla="*/ 0 h 528"/>
                <a:gd name="T4" fmla="*/ 9108074 w 5760"/>
                <a:gd name="T5" fmla="*/ 838869 h 528"/>
                <a:gd name="T6" fmla="*/ 7590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8" name="Freeform 22">
              <a:extLst>
                <a:ext uri="{FF2B5EF4-FFF2-40B4-BE49-F238E27FC236}">
                  <a16:creationId xmlns:a16="http://schemas.microsoft.com/office/drawing/2014/main" id="{04266B76-4DFD-1046-A725-613FB1929489}"/>
                </a:ext>
              </a:extLst>
            </p:cNvPr>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zh-CN">
                <a:solidFill>
                  <a:srgbClr val="FFFFFF"/>
                </a:solidFill>
                <a:cs typeface="Arial" charset="0"/>
              </a:endParaRPr>
            </a:p>
          </p:txBody>
        </p:sp>
        <p:cxnSp>
          <p:nvCxnSpPr>
            <p:cNvPr id="10" name="Straight Connector 23">
              <a:extLst>
                <a:ext uri="{FF2B5EF4-FFF2-40B4-BE49-F238E27FC236}">
                  <a16:creationId xmlns:a16="http://schemas.microsoft.com/office/drawing/2014/main" id="{5BC2A470-E3E5-DF49-89AB-086E13A708A8}"/>
                </a:ext>
              </a:extLst>
            </p:cNvPr>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1" name="Action Button: Forward or Next 24">
            <a:hlinkClick r:id="" action="ppaction://hlinkshowjump?jump=nextslide" highlightClick="1"/>
            <a:extLst>
              <a:ext uri="{FF2B5EF4-FFF2-40B4-BE49-F238E27FC236}">
                <a16:creationId xmlns:a16="http://schemas.microsoft.com/office/drawing/2014/main" id="{D0EE6DF5-1212-6F4A-8CFE-6480A34A11F1}"/>
              </a:ext>
            </a:extLst>
          </p:cNvPr>
          <p:cNvSpPr/>
          <p:nvPr/>
        </p:nvSpPr>
        <p:spPr>
          <a:xfrm>
            <a:off x="8686800" y="152400"/>
            <a:ext cx="3048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zh-CN">
              <a:solidFill>
                <a:srgbClr val="000000"/>
              </a:solidFill>
              <a:cs typeface="Arial" charset="0"/>
            </a:endParaRPr>
          </a:p>
        </p:txBody>
      </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defRPr>
            </a:lvl1pPr>
            <a:extLst/>
          </a:lstStyle>
          <a:p>
            <a:r>
              <a:rPr lang="en-US" dirty="0"/>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2" name="Date Placeholder 29">
            <a:extLst>
              <a:ext uri="{FF2B5EF4-FFF2-40B4-BE49-F238E27FC236}">
                <a16:creationId xmlns:a16="http://schemas.microsoft.com/office/drawing/2014/main" id="{BB580174-82C5-3143-88CE-14CA421F2CD4}"/>
              </a:ext>
            </a:extLst>
          </p:cNvPr>
          <p:cNvSpPr>
            <a:spLocks noGrp="1"/>
          </p:cNvSpPr>
          <p:nvPr>
            <p:ph type="dt" sz="half" idx="10"/>
          </p:nvPr>
        </p:nvSpPr>
        <p:spPr>
          <a:xfrm>
            <a:off x="6727825" y="6408738"/>
            <a:ext cx="1919288" cy="365125"/>
          </a:xfrm>
          <a:prstGeom prst="rect">
            <a:avLst/>
          </a:prstGeom>
        </p:spPr>
        <p:txBody>
          <a:bodyPr/>
          <a:lstStyle>
            <a:lvl1pPr>
              <a:defRPr>
                <a:solidFill>
                  <a:srgbClr val="FFFFFF"/>
                </a:solidFill>
                <a:latin typeface="Arial" charset="0"/>
                <a:ea typeface="+mn-ea"/>
                <a:cs typeface="Arial" charset="0"/>
              </a:defRPr>
            </a:lvl1pPr>
          </a:lstStyle>
          <a:p>
            <a:pPr>
              <a:defRPr/>
            </a:pPr>
            <a:endParaRPr lang="en-US" altLang="zh-CN"/>
          </a:p>
        </p:txBody>
      </p:sp>
      <p:sp>
        <p:nvSpPr>
          <p:cNvPr id="13" name="Slide Number Placeholder 26">
            <a:extLst>
              <a:ext uri="{FF2B5EF4-FFF2-40B4-BE49-F238E27FC236}">
                <a16:creationId xmlns:a16="http://schemas.microsoft.com/office/drawing/2014/main" id="{3D31BE91-F7A3-DE40-96E0-E5A227EB25B7}"/>
              </a:ext>
            </a:extLst>
          </p:cNvPr>
          <p:cNvSpPr>
            <a:spLocks noGrp="1"/>
          </p:cNvSpPr>
          <p:nvPr>
            <p:ph type="sldNum" sz="quarter" idx="11"/>
          </p:nvPr>
        </p:nvSpPr>
        <p:spPr/>
        <p:txBody>
          <a:bodyPr/>
          <a:lstStyle>
            <a:lvl1pPr>
              <a:defRPr>
                <a:solidFill>
                  <a:srgbClr val="FFFFFF"/>
                </a:solidFill>
              </a:defRPr>
            </a:lvl1pPr>
          </a:lstStyle>
          <a:p>
            <a:fld id="{DD736065-43A5-5046-A187-6F68B1D9D89E}" type="slidenum">
              <a:rPr lang="en-US" altLang="zh-CN"/>
              <a:pPr/>
              <a:t>‹#›</a:t>
            </a:fld>
            <a:endParaRPr lang="en-US" altLang="zh-CN"/>
          </a:p>
        </p:txBody>
      </p:sp>
    </p:spTree>
    <p:extLst>
      <p:ext uri="{BB962C8B-B14F-4D97-AF65-F5344CB8AC3E}">
        <p14:creationId xmlns:p14="http://schemas.microsoft.com/office/powerpoint/2010/main" val="1359224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17">
            <a:extLst>
              <a:ext uri="{FF2B5EF4-FFF2-40B4-BE49-F238E27FC236}">
                <a16:creationId xmlns:a16="http://schemas.microsoft.com/office/drawing/2014/main" id="{E878878E-9CD2-7E4E-9CFF-FDBBB1AD8D72}"/>
              </a:ext>
            </a:extLst>
          </p:cNvPr>
          <p:cNvSpPr>
            <a:spLocks noGrp="1"/>
          </p:cNvSpPr>
          <p:nvPr>
            <p:ph type="sldNum" sz="quarter" idx="10"/>
          </p:nvPr>
        </p:nvSpPr>
        <p:spPr/>
        <p:txBody>
          <a:bodyPr/>
          <a:lstStyle>
            <a:lvl1pPr>
              <a:defRPr/>
            </a:lvl1pPr>
          </a:lstStyle>
          <a:p>
            <a:fld id="{82AB7217-DD59-B84F-BFDC-6152C0BFEF43}" type="slidenum">
              <a:rPr lang="en-US" altLang="zh-CN"/>
              <a:pPr/>
              <a:t>‹#›</a:t>
            </a:fld>
            <a:endParaRPr lang="en-US" altLang="zh-CN"/>
          </a:p>
        </p:txBody>
      </p:sp>
    </p:spTree>
    <p:extLst>
      <p:ext uri="{BB962C8B-B14F-4D97-AF65-F5344CB8AC3E}">
        <p14:creationId xmlns:p14="http://schemas.microsoft.com/office/powerpoint/2010/main" val="104810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17">
            <a:extLst>
              <a:ext uri="{FF2B5EF4-FFF2-40B4-BE49-F238E27FC236}">
                <a16:creationId xmlns:a16="http://schemas.microsoft.com/office/drawing/2014/main" id="{2F8A87FC-65FD-E04B-B112-7A6611B1D3C3}"/>
              </a:ext>
            </a:extLst>
          </p:cNvPr>
          <p:cNvSpPr>
            <a:spLocks noGrp="1"/>
          </p:cNvSpPr>
          <p:nvPr>
            <p:ph type="sldNum" sz="quarter" idx="10"/>
          </p:nvPr>
        </p:nvSpPr>
        <p:spPr/>
        <p:txBody>
          <a:bodyPr/>
          <a:lstStyle>
            <a:lvl1pPr>
              <a:defRPr/>
            </a:lvl1pPr>
          </a:lstStyle>
          <a:p>
            <a:fld id="{BC9C113B-5DBF-9F4D-BBB1-DC2F0C5CE617}" type="slidenum">
              <a:rPr lang="en-US" altLang="zh-CN"/>
              <a:pPr/>
              <a:t>‹#›</a:t>
            </a:fld>
            <a:endParaRPr lang="en-US" altLang="zh-CN"/>
          </a:p>
        </p:txBody>
      </p:sp>
    </p:spTree>
    <p:extLst>
      <p:ext uri="{BB962C8B-B14F-4D97-AF65-F5344CB8AC3E}">
        <p14:creationId xmlns:p14="http://schemas.microsoft.com/office/powerpoint/2010/main" val="3881086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17">
            <a:extLst>
              <a:ext uri="{FF2B5EF4-FFF2-40B4-BE49-F238E27FC236}">
                <a16:creationId xmlns:a16="http://schemas.microsoft.com/office/drawing/2014/main" id="{F9666461-06FB-BF45-A02B-9A2DC85F8B43}"/>
              </a:ext>
            </a:extLst>
          </p:cNvPr>
          <p:cNvSpPr>
            <a:spLocks noGrp="1"/>
          </p:cNvSpPr>
          <p:nvPr>
            <p:ph type="sldNum" sz="quarter" idx="10"/>
          </p:nvPr>
        </p:nvSpPr>
        <p:spPr/>
        <p:txBody>
          <a:bodyPr/>
          <a:lstStyle>
            <a:lvl1pPr>
              <a:defRPr/>
            </a:lvl1pPr>
          </a:lstStyle>
          <a:p>
            <a:fld id="{77B376B0-746E-754D-A391-B951ADAC218E}" type="slidenum">
              <a:rPr lang="en-US" altLang="zh-CN"/>
              <a:pPr/>
              <a:t>‹#›</a:t>
            </a:fld>
            <a:endParaRPr lang="en-US" altLang="zh-CN"/>
          </a:p>
        </p:txBody>
      </p:sp>
    </p:spTree>
    <p:extLst>
      <p:ext uri="{BB962C8B-B14F-4D97-AF65-F5344CB8AC3E}">
        <p14:creationId xmlns:p14="http://schemas.microsoft.com/office/powerpoint/2010/main" val="2795136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Action Button: Back or Previous 16">
            <a:hlinkClick r:id="" action="ppaction://hlinkshowjump?jump=previousslide" highlightClick="1"/>
            <a:extLst>
              <a:ext uri="{FF2B5EF4-FFF2-40B4-BE49-F238E27FC236}">
                <a16:creationId xmlns:a16="http://schemas.microsoft.com/office/drawing/2014/main" id="{96B7AF03-7CD4-E140-875F-1B1E7BBF9DC9}"/>
              </a:ext>
            </a:extLst>
          </p:cNvPr>
          <p:cNvSpPr/>
          <p:nvPr/>
        </p:nvSpPr>
        <p:spPr>
          <a:xfrm>
            <a:off x="8305800" y="152400"/>
            <a:ext cx="304800" cy="304800"/>
          </a:xfrm>
          <a:prstGeom prst="actionButtonBackPrevious">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zh-CN">
              <a:solidFill>
                <a:srgbClr val="000000"/>
              </a:solidFill>
              <a:cs typeface="Arial" charset="0"/>
            </a:endParaRPr>
          </a:p>
        </p:txBody>
      </p:sp>
      <p:sp>
        <p:nvSpPr>
          <p:cNvPr id="5" name="Action Button: Forward or Next 18">
            <a:hlinkClick r:id="" action="ppaction://hlinkshowjump?jump=nextslide" highlightClick="1"/>
            <a:extLst>
              <a:ext uri="{FF2B5EF4-FFF2-40B4-BE49-F238E27FC236}">
                <a16:creationId xmlns:a16="http://schemas.microsoft.com/office/drawing/2014/main" id="{0072721C-E36D-7B46-8AAB-0DDFC7B12435}"/>
              </a:ext>
            </a:extLst>
          </p:cNvPr>
          <p:cNvSpPr/>
          <p:nvPr/>
        </p:nvSpPr>
        <p:spPr>
          <a:xfrm>
            <a:off x="8686800" y="152400"/>
            <a:ext cx="3048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zh-CN">
              <a:solidFill>
                <a:srgbClr val="000000"/>
              </a:solidFill>
              <a:cs typeface="Arial" charset="0"/>
            </a:endParaRPr>
          </a:p>
        </p:txBody>
      </p:sp>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dirty="0"/>
              <a:t>Click to edit Master title style</a:t>
            </a:r>
          </a:p>
        </p:txBody>
      </p:sp>
      <p:sp>
        <p:nvSpPr>
          <p:cNvPr id="6" name="Slide Number Placeholder 5">
            <a:extLst>
              <a:ext uri="{FF2B5EF4-FFF2-40B4-BE49-F238E27FC236}">
                <a16:creationId xmlns:a16="http://schemas.microsoft.com/office/drawing/2014/main" id="{D99A2BF4-839E-9945-80C1-618FEC22C149}"/>
              </a:ext>
            </a:extLst>
          </p:cNvPr>
          <p:cNvSpPr>
            <a:spLocks noGrp="1"/>
          </p:cNvSpPr>
          <p:nvPr>
            <p:ph type="sldNum" sz="quarter" idx="10"/>
          </p:nvPr>
        </p:nvSpPr>
        <p:spPr/>
        <p:txBody>
          <a:bodyPr/>
          <a:lstStyle>
            <a:lvl1pPr>
              <a:defRPr/>
            </a:lvl1pPr>
          </a:lstStyle>
          <a:p>
            <a:fld id="{88CAA8F6-A104-F64F-934F-EC78D73CB568}" type="slidenum">
              <a:rPr lang="en-US" altLang="zh-CN"/>
              <a:pPr/>
              <a:t>‹#›</a:t>
            </a:fld>
            <a:endParaRPr lang="en-US" altLang="zh-CN"/>
          </a:p>
        </p:txBody>
      </p:sp>
    </p:spTree>
    <p:extLst>
      <p:ext uri="{BB962C8B-B14F-4D97-AF65-F5344CB8AC3E}">
        <p14:creationId xmlns:p14="http://schemas.microsoft.com/office/powerpoint/2010/main" val="4190241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16">
            <a:extLst>
              <a:ext uri="{FF2B5EF4-FFF2-40B4-BE49-F238E27FC236}">
                <a16:creationId xmlns:a16="http://schemas.microsoft.com/office/drawing/2014/main" id="{0F2EB25A-81DC-BE4C-9877-F9C1E19F7BA4}"/>
              </a:ext>
            </a:extLst>
          </p:cNvPr>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zh-CN" altLang="zh-CN">
              <a:solidFill>
                <a:srgbClr val="FFFFFF"/>
              </a:solidFill>
              <a:cs typeface="Arial" charset="0"/>
            </a:endParaRPr>
          </a:p>
        </p:txBody>
      </p:sp>
      <p:sp>
        <p:nvSpPr>
          <p:cNvPr id="5" name="Chevron 18">
            <a:extLst>
              <a:ext uri="{FF2B5EF4-FFF2-40B4-BE49-F238E27FC236}">
                <a16:creationId xmlns:a16="http://schemas.microsoft.com/office/drawing/2014/main" id="{D3225A40-AB78-DE42-AB6C-EB4AA7E93AC4}"/>
              </a:ext>
            </a:extLst>
          </p:cNvPr>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zh-CN" altLang="zh-CN">
              <a:solidFill>
                <a:srgbClr val="FFFFFF"/>
              </a:solidFill>
              <a:cs typeface="Arial" charset="0"/>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Slide Number Placeholder 5">
            <a:extLst>
              <a:ext uri="{FF2B5EF4-FFF2-40B4-BE49-F238E27FC236}">
                <a16:creationId xmlns:a16="http://schemas.microsoft.com/office/drawing/2014/main" id="{966A436E-E18C-6044-B3D7-23FAA6447659}"/>
              </a:ext>
            </a:extLst>
          </p:cNvPr>
          <p:cNvSpPr>
            <a:spLocks noGrp="1"/>
          </p:cNvSpPr>
          <p:nvPr>
            <p:ph type="sldNum" sz="quarter" idx="10"/>
          </p:nvPr>
        </p:nvSpPr>
        <p:spPr/>
        <p:txBody>
          <a:bodyPr/>
          <a:lstStyle>
            <a:lvl1pPr>
              <a:defRPr/>
            </a:lvl1pPr>
          </a:lstStyle>
          <a:p>
            <a:fld id="{CDC6C48F-C24F-934A-80AD-617A02015224}" type="slidenum">
              <a:rPr lang="en-US" altLang="zh-CN"/>
              <a:pPr/>
              <a:t>‹#›</a:t>
            </a:fld>
            <a:endParaRPr lang="en-US" altLang="zh-CN"/>
          </a:p>
        </p:txBody>
      </p:sp>
    </p:spTree>
    <p:extLst>
      <p:ext uri="{BB962C8B-B14F-4D97-AF65-F5344CB8AC3E}">
        <p14:creationId xmlns:p14="http://schemas.microsoft.com/office/powerpoint/2010/main" val="5763043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lvl1pPr>
              <a:defRPr>
                <a:effectLst>
                  <a:outerShdw blurRad="38100" dist="38100" dir="2700000" algn="tl">
                    <a:srgbClr val="000000">
                      <a:alpha val="43137"/>
                    </a:srgbClr>
                  </a:outerShdw>
                </a:effectLst>
              </a:defRPr>
            </a:lvl1pPr>
            <a:extLst/>
          </a:lstStyle>
          <a:p>
            <a:r>
              <a:rPr lang="en-US"/>
              <a:t>Click to edit Master title style</a:t>
            </a:r>
          </a:p>
        </p:txBody>
      </p:sp>
      <p:sp>
        <p:nvSpPr>
          <p:cNvPr id="5" name="Slide Number Placeholder 6">
            <a:extLst>
              <a:ext uri="{FF2B5EF4-FFF2-40B4-BE49-F238E27FC236}">
                <a16:creationId xmlns:a16="http://schemas.microsoft.com/office/drawing/2014/main" id="{B47F0FDE-2B80-6341-B57B-EA8442FCD4AD}"/>
              </a:ext>
            </a:extLst>
          </p:cNvPr>
          <p:cNvSpPr>
            <a:spLocks noGrp="1"/>
          </p:cNvSpPr>
          <p:nvPr>
            <p:ph type="sldNum" sz="quarter" idx="10"/>
          </p:nvPr>
        </p:nvSpPr>
        <p:spPr/>
        <p:txBody>
          <a:bodyPr/>
          <a:lstStyle>
            <a:lvl1pPr>
              <a:defRPr/>
            </a:lvl1pPr>
          </a:lstStyle>
          <a:p>
            <a:fld id="{D756C222-849B-3D4E-9EC8-6792ECE39B73}" type="slidenum">
              <a:rPr lang="en-US" altLang="zh-CN"/>
              <a:pPr/>
              <a:t>‹#›</a:t>
            </a:fld>
            <a:endParaRPr lang="en-US" altLang="zh-CN"/>
          </a:p>
        </p:txBody>
      </p:sp>
    </p:spTree>
    <p:extLst>
      <p:ext uri="{BB962C8B-B14F-4D97-AF65-F5344CB8AC3E}">
        <p14:creationId xmlns:p14="http://schemas.microsoft.com/office/powerpoint/2010/main" val="1858614518"/>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8">
            <a:extLst>
              <a:ext uri="{FF2B5EF4-FFF2-40B4-BE49-F238E27FC236}">
                <a16:creationId xmlns:a16="http://schemas.microsoft.com/office/drawing/2014/main" id="{89B0EAAC-C519-864C-8752-1E4CA5B2423C}"/>
              </a:ext>
            </a:extLst>
          </p:cNvPr>
          <p:cNvSpPr>
            <a:spLocks noGrp="1"/>
          </p:cNvSpPr>
          <p:nvPr>
            <p:ph type="sldNum" sz="quarter" idx="10"/>
          </p:nvPr>
        </p:nvSpPr>
        <p:spPr/>
        <p:txBody>
          <a:bodyPr/>
          <a:lstStyle>
            <a:lvl1pPr>
              <a:defRPr/>
            </a:lvl1pPr>
          </a:lstStyle>
          <a:p>
            <a:fld id="{D896E2AF-4D93-C64C-AB13-D22B0B13BBA0}" type="slidenum">
              <a:rPr lang="en-US" altLang="zh-CN"/>
              <a:pPr/>
              <a:t>‹#›</a:t>
            </a:fld>
            <a:endParaRPr lang="en-US" altLang="zh-CN"/>
          </a:p>
        </p:txBody>
      </p:sp>
    </p:spTree>
    <p:extLst>
      <p:ext uri="{BB962C8B-B14F-4D97-AF65-F5344CB8AC3E}">
        <p14:creationId xmlns:p14="http://schemas.microsoft.com/office/powerpoint/2010/main" val="1032916934"/>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Slide Number Placeholder 4">
            <a:extLst>
              <a:ext uri="{FF2B5EF4-FFF2-40B4-BE49-F238E27FC236}">
                <a16:creationId xmlns:a16="http://schemas.microsoft.com/office/drawing/2014/main" id="{9AC8F759-9D02-4C48-A503-D5E6B29BC354}"/>
              </a:ext>
            </a:extLst>
          </p:cNvPr>
          <p:cNvSpPr>
            <a:spLocks noGrp="1"/>
          </p:cNvSpPr>
          <p:nvPr>
            <p:ph type="sldNum" sz="quarter" idx="10"/>
          </p:nvPr>
        </p:nvSpPr>
        <p:spPr/>
        <p:txBody>
          <a:bodyPr/>
          <a:lstStyle>
            <a:lvl1pPr>
              <a:defRPr/>
            </a:lvl1pPr>
          </a:lstStyle>
          <a:p>
            <a:fld id="{D4345266-7C0A-DE47-86F9-2C00E8961AC7}" type="slidenum">
              <a:rPr lang="en-US" altLang="zh-CN"/>
              <a:pPr/>
              <a:t>‹#›</a:t>
            </a:fld>
            <a:endParaRPr lang="en-US" altLang="zh-CN"/>
          </a:p>
        </p:txBody>
      </p:sp>
    </p:spTree>
    <p:extLst>
      <p:ext uri="{BB962C8B-B14F-4D97-AF65-F5344CB8AC3E}">
        <p14:creationId xmlns:p14="http://schemas.microsoft.com/office/powerpoint/2010/main" val="1384290069"/>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7">
            <a:extLst>
              <a:ext uri="{FF2B5EF4-FFF2-40B4-BE49-F238E27FC236}">
                <a16:creationId xmlns:a16="http://schemas.microsoft.com/office/drawing/2014/main" id="{11EDF192-54CD-AF4E-AD4D-FE5888A43599}"/>
              </a:ext>
            </a:extLst>
          </p:cNvPr>
          <p:cNvSpPr>
            <a:spLocks noGrp="1"/>
          </p:cNvSpPr>
          <p:nvPr>
            <p:ph type="sldNum" sz="quarter" idx="10"/>
          </p:nvPr>
        </p:nvSpPr>
        <p:spPr/>
        <p:txBody>
          <a:bodyPr/>
          <a:lstStyle>
            <a:lvl1pPr>
              <a:defRPr/>
            </a:lvl1pPr>
          </a:lstStyle>
          <a:p>
            <a:fld id="{56FF0E6C-99BF-164E-9BB0-E0C559AD1E7B}" type="slidenum">
              <a:rPr lang="en-US" altLang="zh-CN"/>
              <a:pPr/>
              <a:t>‹#›</a:t>
            </a:fld>
            <a:endParaRPr lang="en-US" altLang="zh-CN"/>
          </a:p>
        </p:txBody>
      </p:sp>
    </p:spTree>
    <p:extLst>
      <p:ext uri="{BB962C8B-B14F-4D97-AF65-F5344CB8AC3E}">
        <p14:creationId xmlns:p14="http://schemas.microsoft.com/office/powerpoint/2010/main" val="3572676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6">
            <a:extLst>
              <a:ext uri="{FF2B5EF4-FFF2-40B4-BE49-F238E27FC236}">
                <a16:creationId xmlns:a16="http://schemas.microsoft.com/office/drawing/2014/main" id="{C284847D-96FF-974B-853E-46AF572FF97F}"/>
              </a:ext>
            </a:extLst>
          </p:cNvPr>
          <p:cNvSpPr>
            <a:spLocks noGrp="1"/>
          </p:cNvSpPr>
          <p:nvPr>
            <p:ph type="sldNum" sz="quarter" idx="10"/>
          </p:nvPr>
        </p:nvSpPr>
        <p:spPr/>
        <p:txBody>
          <a:bodyPr/>
          <a:lstStyle>
            <a:lvl1pPr>
              <a:defRPr/>
            </a:lvl1pPr>
          </a:lstStyle>
          <a:p>
            <a:fld id="{FD009A43-3B73-6F45-958C-FC4E359F5C11}" type="slidenum">
              <a:rPr lang="en-US" altLang="zh-CN"/>
              <a:pPr/>
              <a:t>‹#›</a:t>
            </a:fld>
            <a:endParaRPr lang="en-US" altLang="zh-CN"/>
          </a:p>
        </p:txBody>
      </p:sp>
    </p:spTree>
    <p:extLst>
      <p:ext uri="{BB962C8B-B14F-4D97-AF65-F5344CB8AC3E}">
        <p14:creationId xmlns:p14="http://schemas.microsoft.com/office/powerpoint/2010/main" val="2890895246"/>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16">
            <a:extLst>
              <a:ext uri="{FF2B5EF4-FFF2-40B4-BE49-F238E27FC236}">
                <a16:creationId xmlns:a16="http://schemas.microsoft.com/office/drawing/2014/main" id="{BC8775EF-2482-F24E-A930-448D8838ACA0}"/>
              </a:ext>
            </a:extLst>
          </p:cNvPr>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tLang="zh-CN">
              <a:latin typeface="Lucida Sans Unicode" pitchFamily="34" charset="0"/>
              <a:cs typeface="Arial" charset="0"/>
            </a:endParaRPr>
          </a:p>
        </p:txBody>
      </p:sp>
      <p:sp>
        <p:nvSpPr>
          <p:cNvPr id="6" name="Freeform 18">
            <a:extLst>
              <a:ext uri="{FF2B5EF4-FFF2-40B4-BE49-F238E27FC236}">
                <a16:creationId xmlns:a16="http://schemas.microsoft.com/office/drawing/2014/main" id="{28587253-D2D0-2748-B071-ABAFB4301E43}"/>
              </a:ext>
            </a:extLst>
          </p:cNvPr>
          <p:cNvSpPr>
            <a:spLocks/>
          </p:cNvSpPr>
          <p:nvPr/>
        </p:nvSpPr>
        <p:spPr bwMode="auto">
          <a:xfrm>
            <a:off x="485775" y="5938838"/>
            <a:ext cx="3690938" cy="933450"/>
          </a:xfrm>
          <a:custGeom>
            <a:avLst/>
            <a:gdLst>
              <a:gd name="T0" fmla="*/ 0 w 5591"/>
              <a:gd name="T1" fmla="*/ 0 h 588"/>
              <a:gd name="T2" fmla="*/ 3802505 w 5591"/>
              <a:gd name="T3" fmla="*/ 0 h 588"/>
              <a:gd name="T4" fmla="*/ 3802505 w 5591"/>
              <a:gd name="T5" fmla="*/ 838200 h 588"/>
              <a:gd name="T6" fmla="*/ 3168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7" name="Right Triangle 19">
            <a:extLst>
              <a:ext uri="{FF2B5EF4-FFF2-40B4-BE49-F238E27FC236}">
                <a16:creationId xmlns:a16="http://schemas.microsoft.com/office/drawing/2014/main" id="{82211D90-0A7F-6342-BA41-3D9E437AB623}"/>
              </a:ext>
            </a:extLst>
          </p:cNvPr>
          <p:cNvSpPr>
            <a:spLocks/>
          </p:cNvSpPr>
          <p:nvPr/>
        </p:nvSpPr>
        <p:spPr bwMode="auto">
          <a:xfrm>
            <a:off x="-6042" y="5791253"/>
            <a:ext cx="3402314"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zh-CN">
              <a:solidFill>
                <a:srgbClr val="FFFFFF"/>
              </a:solidFill>
              <a:cs typeface="Arial" charset="0"/>
            </a:endParaRPr>
          </a:p>
        </p:txBody>
      </p:sp>
      <p:cxnSp>
        <p:nvCxnSpPr>
          <p:cNvPr id="8" name="Straight Connector 20">
            <a:extLst>
              <a:ext uri="{FF2B5EF4-FFF2-40B4-BE49-F238E27FC236}">
                <a16:creationId xmlns:a16="http://schemas.microsoft.com/office/drawing/2014/main" id="{70E929AA-161F-E646-BF5E-528316B3EE07}"/>
              </a:ext>
            </a:extLst>
          </p:cNvPr>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22">
            <a:extLst>
              <a:ext uri="{FF2B5EF4-FFF2-40B4-BE49-F238E27FC236}">
                <a16:creationId xmlns:a16="http://schemas.microsoft.com/office/drawing/2014/main" id="{D79D8DE9-228F-B34C-857D-5DB510D4FF7D}"/>
              </a:ext>
            </a:extLst>
          </p:cNvPr>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zh-CN" altLang="zh-CN">
              <a:solidFill>
                <a:srgbClr val="FFFFFF"/>
              </a:solidFill>
              <a:cs typeface="Arial" charset="0"/>
            </a:endParaRPr>
          </a:p>
        </p:txBody>
      </p:sp>
      <p:sp>
        <p:nvSpPr>
          <p:cNvPr id="10" name="Chevron 23">
            <a:extLst>
              <a:ext uri="{FF2B5EF4-FFF2-40B4-BE49-F238E27FC236}">
                <a16:creationId xmlns:a16="http://schemas.microsoft.com/office/drawing/2014/main" id="{DBF98CED-590F-0445-86E8-9F95CFB4F36F}"/>
              </a:ext>
            </a:extLst>
          </p:cNvPr>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zh-CN" altLang="zh-CN">
              <a:solidFill>
                <a:srgbClr val="FFFFFF"/>
              </a:solidFill>
              <a:cs typeface="Arial" charset="0"/>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Slide Number Placeholder 6">
            <a:extLst>
              <a:ext uri="{FF2B5EF4-FFF2-40B4-BE49-F238E27FC236}">
                <a16:creationId xmlns:a16="http://schemas.microsoft.com/office/drawing/2014/main" id="{49017E93-B99C-4043-BB3D-022FA24E058C}"/>
              </a:ext>
            </a:extLst>
          </p:cNvPr>
          <p:cNvSpPr>
            <a:spLocks noGrp="1"/>
          </p:cNvSpPr>
          <p:nvPr>
            <p:ph type="sldNum" sz="quarter" idx="10"/>
          </p:nvPr>
        </p:nvSpPr>
        <p:spPr/>
        <p:txBody>
          <a:bodyPr/>
          <a:lstStyle>
            <a:lvl1pPr>
              <a:defRPr/>
            </a:lvl1pPr>
          </a:lstStyle>
          <a:p>
            <a:fld id="{214E4C0E-C775-9A49-BC9B-A13C8341E7F1}" type="slidenum">
              <a:rPr lang="en-US" altLang="zh-CN"/>
              <a:pPr/>
              <a:t>‹#›</a:t>
            </a:fld>
            <a:endParaRPr lang="en-US" altLang="zh-CN"/>
          </a:p>
        </p:txBody>
      </p:sp>
    </p:spTree>
    <p:extLst>
      <p:ext uri="{BB962C8B-B14F-4D97-AF65-F5344CB8AC3E}">
        <p14:creationId xmlns:p14="http://schemas.microsoft.com/office/powerpoint/2010/main" val="30118490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AA706215-D225-DB48-9AFF-72A055F94149}"/>
              </a:ext>
            </a:extLst>
          </p:cNvPr>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tLang="zh-CN">
              <a:latin typeface="Lucida Sans Unicode" pitchFamily="34" charset="0"/>
              <a:cs typeface="Arial" charset="0"/>
            </a:endParaRPr>
          </a:p>
        </p:txBody>
      </p:sp>
      <p:sp>
        <p:nvSpPr>
          <p:cNvPr id="1027" name="Freeform 11">
            <a:extLst>
              <a:ext uri="{FF2B5EF4-FFF2-40B4-BE49-F238E27FC236}">
                <a16:creationId xmlns:a16="http://schemas.microsoft.com/office/drawing/2014/main" id="{CCB9CBDB-EA2A-284B-BC11-C7B74EE37829}"/>
              </a:ext>
            </a:extLst>
          </p:cNvPr>
          <p:cNvSpPr>
            <a:spLocks/>
          </p:cNvSpPr>
          <p:nvPr/>
        </p:nvSpPr>
        <p:spPr bwMode="auto">
          <a:xfrm>
            <a:off x="485775" y="5938838"/>
            <a:ext cx="3690938" cy="933450"/>
          </a:xfrm>
          <a:custGeom>
            <a:avLst/>
            <a:gdLst>
              <a:gd name="T0" fmla="*/ 0 w 5591"/>
              <a:gd name="T1" fmla="*/ 0 h 588"/>
              <a:gd name="T2" fmla="*/ 3802505 w 5591"/>
              <a:gd name="T3" fmla="*/ 0 h 588"/>
              <a:gd name="T4" fmla="*/ 3802505 w 5591"/>
              <a:gd name="T5" fmla="*/ 838200 h 588"/>
              <a:gd name="T6" fmla="*/ 3168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14" name="Right Triangle 13">
            <a:extLst>
              <a:ext uri="{FF2B5EF4-FFF2-40B4-BE49-F238E27FC236}">
                <a16:creationId xmlns:a16="http://schemas.microsoft.com/office/drawing/2014/main" id="{2D43F2AE-00A1-174E-B1EE-EF9F14E2613B}"/>
              </a:ext>
            </a:extLst>
          </p:cNvPr>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zh-CN">
              <a:solidFill>
                <a:srgbClr val="FFFFFF"/>
              </a:solidFill>
              <a:cs typeface="Arial" charset="0"/>
            </a:endParaRPr>
          </a:p>
        </p:txBody>
      </p:sp>
      <p:cxnSp>
        <p:nvCxnSpPr>
          <p:cNvPr id="15" name="Straight Connector 14">
            <a:extLst>
              <a:ext uri="{FF2B5EF4-FFF2-40B4-BE49-F238E27FC236}">
                <a16:creationId xmlns:a16="http://schemas.microsoft.com/office/drawing/2014/main" id="{94C682B0-EF3F-4C4C-AC53-995AA320CF79}"/>
              </a:ext>
            </a:extLst>
          </p:cNvPr>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a:extLst>
              <a:ext uri="{FF2B5EF4-FFF2-40B4-BE49-F238E27FC236}">
                <a16:creationId xmlns:a16="http://schemas.microsoft.com/office/drawing/2014/main" id="{93BC305E-D414-A547-B5E8-F952F90221DC}"/>
              </a:ext>
            </a:extLst>
          </p:cNvPr>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dirty="0"/>
              <a:t>Click to edit Master title style</a:t>
            </a:r>
          </a:p>
        </p:txBody>
      </p:sp>
      <p:sp>
        <p:nvSpPr>
          <p:cNvPr id="1033" name="Text Placeholder 29">
            <a:extLst>
              <a:ext uri="{FF2B5EF4-FFF2-40B4-BE49-F238E27FC236}">
                <a16:creationId xmlns:a16="http://schemas.microsoft.com/office/drawing/2014/main" id="{9372AE2E-E7A5-864F-B015-68409158079A}"/>
              </a:ext>
            </a:extLst>
          </p:cNvPr>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8" name="Slide Number Placeholder 17">
            <a:extLst>
              <a:ext uri="{FF2B5EF4-FFF2-40B4-BE49-F238E27FC236}">
                <a16:creationId xmlns:a16="http://schemas.microsoft.com/office/drawing/2014/main" id="{0DFA8F9A-0FF3-7547-B5B8-DA81344FF511}"/>
              </a:ext>
            </a:extLst>
          </p:cNvPr>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panose="020B0602030504020204" pitchFamily="34" charset="0"/>
              </a:defRPr>
            </a:lvl1pPr>
          </a:lstStyle>
          <a:p>
            <a:fld id="{AF4E2F9C-9302-0948-81BE-11C9CA2ABFD7}" type="slidenum">
              <a:rPr lang="en-US" altLang="zh-CN"/>
              <a:pPr/>
              <a:t>‹#›</a:t>
            </a:fld>
            <a:endParaRPr lang="en-US" altLang="zh-CN"/>
          </a:p>
        </p:txBody>
      </p:sp>
      <p:sp>
        <p:nvSpPr>
          <p:cNvPr id="11" name="Action Button: Back or Previous 10">
            <a:hlinkClick r:id="" action="ppaction://hlinkshowjump?jump=previousslide" highlightClick="1"/>
            <a:extLst>
              <a:ext uri="{FF2B5EF4-FFF2-40B4-BE49-F238E27FC236}">
                <a16:creationId xmlns:a16="http://schemas.microsoft.com/office/drawing/2014/main" id="{F6C0330B-1550-6E46-B48D-1BA16238EEA6}"/>
              </a:ext>
            </a:extLst>
          </p:cNvPr>
          <p:cNvSpPr/>
          <p:nvPr/>
        </p:nvSpPr>
        <p:spPr>
          <a:xfrm>
            <a:off x="8305800" y="152400"/>
            <a:ext cx="304800" cy="304800"/>
          </a:xfrm>
          <a:prstGeom prst="actionButtonBackPrevious">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zh-CN">
              <a:solidFill>
                <a:srgbClr val="000000"/>
              </a:solidFill>
              <a:cs typeface="Arial" charset="0"/>
            </a:endParaRPr>
          </a:p>
        </p:txBody>
      </p:sp>
      <p:sp>
        <p:nvSpPr>
          <p:cNvPr id="16" name="Action Button: Forward or Next 15">
            <a:hlinkClick r:id="" action="ppaction://hlinkshowjump?jump=nextslide" highlightClick="1"/>
            <a:extLst>
              <a:ext uri="{FF2B5EF4-FFF2-40B4-BE49-F238E27FC236}">
                <a16:creationId xmlns:a16="http://schemas.microsoft.com/office/drawing/2014/main" id="{42080ADC-A757-F248-8377-273B12EBA229}"/>
              </a:ext>
            </a:extLst>
          </p:cNvPr>
          <p:cNvSpPr/>
          <p:nvPr/>
        </p:nvSpPr>
        <p:spPr>
          <a:xfrm>
            <a:off x="8686800" y="152400"/>
            <a:ext cx="3048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zh-CN">
              <a:solidFill>
                <a:srgbClr val="000000"/>
              </a:solidFill>
              <a:cs typeface="Arial" charset="0"/>
            </a:endParaRPr>
          </a:p>
        </p:txBody>
      </p:sp>
    </p:spTree>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42" r:id="rId7"/>
    <p:sldLayoutId id="2147483852" r:id="rId8"/>
    <p:sldLayoutId id="2147483853" r:id="rId9"/>
    <p:sldLayoutId id="2147483843" r:id="rId10"/>
    <p:sldLayoutId id="2147483844" r:id="rId11"/>
    <p:sldLayoutId id="2147483845" r:id="rId12"/>
  </p:sldLayoutIdLst>
  <p:hf sldNum="0" hdr="0" dt="0"/>
  <p:txStyles>
    <p:titleStyle>
      <a:lvl1pPr algn="l" rtl="0" eaLnBrk="0" fontAlgn="base" hangingPunct="0">
        <a:spcBef>
          <a:spcPct val="0"/>
        </a:spcBef>
        <a:spcAft>
          <a:spcPct val="0"/>
        </a:spcAft>
        <a:defRPr sz="4100" b="1" kern="1200">
          <a:solidFill>
            <a:schemeClr val="tx2"/>
          </a:solidFill>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lnSpc>
          <a:spcPct val="150000"/>
        </a:lnSpc>
        <a:spcBef>
          <a:spcPts val="400"/>
        </a:spcBef>
        <a:spcAft>
          <a:spcPct val="0"/>
        </a:spcAft>
        <a:buClr>
          <a:schemeClr val="accent1"/>
        </a:buClr>
        <a:buSzPct val="68000"/>
        <a:buFont typeface="Wingdings 3" pitchFamily="2" charset="2"/>
        <a:buChar char=""/>
        <a:defRPr sz="2700" kern="1200">
          <a:solidFill>
            <a:schemeClr val="tx1"/>
          </a:solidFill>
          <a:latin typeface="+mn-lt"/>
          <a:ea typeface="+mn-ea"/>
          <a:cs typeface="+mn-cs"/>
        </a:defRPr>
      </a:lvl1pPr>
      <a:lvl2pPr marL="620713" indent="-228600" algn="l" rtl="0" eaLnBrk="0" fontAlgn="base" hangingPunct="0">
        <a:lnSpc>
          <a:spcPct val="150000"/>
        </a:lnSpc>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lnSpc>
          <a:spcPct val="150000"/>
        </a:lnSpc>
        <a:spcBef>
          <a:spcPts val="350"/>
        </a:spcBef>
        <a:spcAft>
          <a:spcPct val="0"/>
        </a:spcAft>
        <a:buClr>
          <a:schemeClr val="accent2"/>
        </a:buClr>
        <a:buSzPct val="100000"/>
        <a:buFont typeface="Wingdings 2" pitchFamily="2" charset="2"/>
        <a:buChar char=""/>
        <a:defRPr sz="2100" kern="1200">
          <a:solidFill>
            <a:schemeClr val="tx1"/>
          </a:solidFill>
          <a:latin typeface="+mn-lt"/>
          <a:ea typeface="+mn-ea"/>
          <a:cs typeface="+mn-cs"/>
        </a:defRPr>
      </a:lvl3pPr>
      <a:lvl4pPr marL="1143000" indent="-228600" algn="l" rtl="0" eaLnBrk="0" fontAlgn="base" hangingPunct="0">
        <a:lnSpc>
          <a:spcPct val="150000"/>
        </a:lnSpc>
        <a:spcBef>
          <a:spcPts val="350"/>
        </a:spcBef>
        <a:spcAft>
          <a:spcPct val="0"/>
        </a:spcAft>
        <a:buClr>
          <a:schemeClr val="accent2"/>
        </a:buClr>
        <a:buChar char="–"/>
        <a:defRPr sz="1900" kern="1200">
          <a:solidFill>
            <a:schemeClr val="tx1"/>
          </a:solidFill>
          <a:latin typeface="+mn-lt"/>
          <a:ea typeface="+mn-ea"/>
          <a:cs typeface="+mn-cs"/>
        </a:defRPr>
      </a:lvl4pPr>
      <a:lvl5pPr marL="1143000" indent="-228600" algn="l" rtl="0" eaLnBrk="0" fontAlgn="base" hangingPunct="0">
        <a:lnSpc>
          <a:spcPct val="150000"/>
        </a:lnSpc>
        <a:spcBef>
          <a:spcPts val="350"/>
        </a:spcBef>
        <a:spcAft>
          <a:spcPct val="0"/>
        </a:spcAft>
        <a:buClr>
          <a:schemeClr val="accent2"/>
        </a:buClr>
        <a:buChar cha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hyperlink" Target="http://www.jedit.org/" TargetMode="Externa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E254A-3E4B-F943-9861-8A771A464275}"/>
              </a:ext>
            </a:extLst>
          </p:cNvPr>
          <p:cNvSpPr>
            <a:spLocks noGrp="1"/>
          </p:cNvSpPr>
          <p:nvPr>
            <p:ph type="ctrTitle"/>
          </p:nvPr>
        </p:nvSpPr>
        <p:spPr/>
        <p:txBody>
          <a:bodyPr/>
          <a:lstStyle/>
          <a:p>
            <a:pPr>
              <a:defRPr/>
            </a:pPr>
            <a:r>
              <a:rPr lang="en-US" dirty="0"/>
              <a:t>Chapter 1         </a:t>
            </a:r>
            <a:br>
              <a:rPr lang="en-US" dirty="0"/>
            </a:br>
            <a:r>
              <a:rPr lang="en-US" dirty="0"/>
              <a:t>Introduction to Java</a:t>
            </a:r>
          </a:p>
        </p:txBody>
      </p:sp>
      <p:sp>
        <p:nvSpPr>
          <p:cNvPr id="10243" name="Subtitle 2">
            <a:extLst>
              <a:ext uri="{FF2B5EF4-FFF2-40B4-BE49-F238E27FC236}">
                <a16:creationId xmlns:a16="http://schemas.microsoft.com/office/drawing/2014/main" id="{7060DCCF-FD87-464A-A7BE-2237D07256E4}"/>
              </a:ext>
            </a:extLst>
          </p:cNvPr>
          <p:cNvSpPr>
            <a:spLocks noGrp="1"/>
          </p:cNvSpPr>
          <p:nvPr>
            <p:ph type="subTitle" idx="1"/>
          </p:nvPr>
        </p:nvSpPr>
        <p:spPr>
          <a:xfrm>
            <a:off x="685800" y="3611563"/>
            <a:ext cx="7772400" cy="1200150"/>
          </a:xfrm>
        </p:spPr>
        <p:txBody>
          <a:bodyPr/>
          <a:lstStyle/>
          <a:p>
            <a:pPr marR="0"/>
            <a:endParaRPr lang="en-US" altLang="zh-CN">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 descr="jhtp_01_BoilDownImages_Page_34.png">
            <a:extLst>
              <a:ext uri="{FF2B5EF4-FFF2-40B4-BE49-F238E27FC236}">
                <a16:creationId xmlns:a16="http://schemas.microsoft.com/office/drawing/2014/main" id="{130BA70F-36B4-474E-A721-D53C852BB3A0}"/>
              </a:ext>
            </a:extLst>
          </p:cNvPr>
          <p:cNvPicPr>
            <a:picLocks noGrp="1" noChangeAspect="1"/>
          </p:cNvPicPr>
          <p:nvPr isPhoto="1"/>
        </p:nvPicPr>
        <p:blipFill>
          <a:blip r:embed="rId2">
            <a:extLst>
              <a:ext uri="{28A0092B-C50C-407E-A947-70E740481C1C}">
                <a14:useLocalDpi xmlns:a14="http://schemas.microsoft.com/office/drawing/2010/main" val="0"/>
              </a:ext>
            </a:extLst>
          </a:blip>
          <a:srcRect r="22501" b="65083"/>
          <a:stretch>
            <a:fillRect/>
          </a:stretch>
        </p:blipFill>
        <p:spPr bwMode="auto">
          <a:xfrm>
            <a:off x="-328613" y="1447800"/>
            <a:ext cx="9472613"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a:extLst>
              <a:ext uri="{FF2B5EF4-FFF2-40B4-BE49-F238E27FC236}">
                <a16:creationId xmlns:a16="http://schemas.microsoft.com/office/drawing/2014/main" id="{4991B081-0B88-C041-A42D-AC4899C8CCDA}"/>
              </a:ext>
            </a:extLst>
          </p:cNvPr>
          <p:cNvCxnSpPr/>
          <p:nvPr/>
        </p:nvCxnSpPr>
        <p:spPr>
          <a:xfrm>
            <a:off x="1371600" y="2743200"/>
            <a:ext cx="49530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 descr="jhtp_01_BoilDownImages_Page_35.png">
            <a:extLst>
              <a:ext uri="{FF2B5EF4-FFF2-40B4-BE49-F238E27FC236}">
                <a16:creationId xmlns:a16="http://schemas.microsoft.com/office/drawing/2014/main" id="{8BF41A57-2ADE-4046-806F-B1334723D677}"/>
              </a:ext>
            </a:extLst>
          </p:cNvPr>
          <p:cNvPicPr>
            <a:picLocks noGrp="1" noChangeAspect="1"/>
          </p:cNvPicPr>
          <p:nvPr isPhoto="1"/>
        </p:nvPicPr>
        <p:blipFill>
          <a:blip r:embed="rId2">
            <a:extLst>
              <a:ext uri="{28A0092B-C50C-407E-A947-70E740481C1C}">
                <a14:useLocalDpi xmlns:a14="http://schemas.microsoft.com/office/drawing/2010/main" val="0"/>
              </a:ext>
            </a:extLst>
          </a:blip>
          <a:srcRect r="21667" b="51959"/>
          <a:stretch>
            <a:fillRect/>
          </a:stretch>
        </p:blipFill>
        <p:spPr bwMode="auto">
          <a:xfrm>
            <a:off x="-762000" y="685800"/>
            <a:ext cx="1023302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直接连接符 3">
            <a:extLst>
              <a:ext uri="{FF2B5EF4-FFF2-40B4-BE49-F238E27FC236}">
                <a16:creationId xmlns:a16="http://schemas.microsoft.com/office/drawing/2014/main" id="{0C2E2488-FE58-3945-AF1A-9AB2BA413C87}"/>
              </a:ext>
            </a:extLst>
          </p:cNvPr>
          <p:cNvCxnSpPr/>
          <p:nvPr/>
        </p:nvCxnSpPr>
        <p:spPr>
          <a:xfrm>
            <a:off x="1066800" y="3962400"/>
            <a:ext cx="74676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F7D4121B-D286-F34B-9C63-AAB7E776DA18}"/>
              </a:ext>
            </a:extLst>
          </p:cNvPr>
          <p:cNvCxnSpPr/>
          <p:nvPr/>
        </p:nvCxnSpPr>
        <p:spPr>
          <a:xfrm>
            <a:off x="1066800" y="4419600"/>
            <a:ext cx="15240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4E8D2-EE56-DE4A-B24F-BB29B004CB81}"/>
              </a:ext>
            </a:extLst>
          </p:cNvPr>
          <p:cNvSpPr>
            <a:spLocks noGrp="1"/>
          </p:cNvSpPr>
          <p:nvPr>
            <p:ph type="title"/>
          </p:nvPr>
        </p:nvSpPr>
        <p:spPr/>
        <p:txBody>
          <a:bodyPr>
            <a:normAutofit fontScale="90000"/>
          </a:bodyPr>
          <a:lstStyle/>
          <a:p>
            <a:pPr eaLnBrk="1" fontAlgn="auto" hangingPunct="1">
              <a:spcAft>
                <a:spcPts val="0"/>
              </a:spcAft>
              <a:defRPr/>
            </a:pPr>
            <a:r>
              <a:rPr lang="en-US" dirty="0">
                <a:solidFill>
                  <a:srgbClr val="3380E6"/>
                </a:solidFill>
                <a:latin typeface="Arial"/>
              </a:rPr>
              <a:t>1.5  Java and a Typical Java Development Environment (Cont.)</a:t>
            </a:r>
          </a:p>
        </p:txBody>
      </p:sp>
      <p:sp>
        <p:nvSpPr>
          <p:cNvPr id="20483" name="Text Placeholder 2">
            <a:extLst>
              <a:ext uri="{FF2B5EF4-FFF2-40B4-BE49-F238E27FC236}">
                <a16:creationId xmlns:a16="http://schemas.microsoft.com/office/drawing/2014/main" id="{27A252EE-5440-DB4C-AB99-03096671FA41}"/>
              </a:ext>
            </a:extLst>
          </p:cNvPr>
          <p:cNvSpPr>
            <a:spLocks noGrp="1"/>
          </p:cNvSpPr>
          <p:nvPr>
            <p:ph type="body" idx="1"/>
          </p:nvPr>
        </p:nvSpPr>
        <p:spPr>
          <a:xfrm>
            <a:off x="457200" y="1447800"/>
            <a:ext cx="8229600" cy="4525963"/>
          </a:xfrm>
        </p:spPr>
        <p:txBody>
          <a:bodyPr/>
          <a:lstStyle/>
          <a:p>
            <a:pPr eaLnBrk="1" hangingPunct="1"/>
            <a:r>
              <a:rPr lang="en-US" altLang="zh-CN" sz="2800">
                <a:solidFill>
                  <a:srgbClr val="000000"/>
                </a:solidFill>
                <a:latin typeface="Times New Roman" panose="02020603050405020304" pitchFamily="18" charset="0"/>
                <a:ea typeface="宋体" panose="02010600030101010101" pitchFamily="2" charset="-122"/>
              </a:rPr>
              <a:t>Java programs normally go through five phases</a:t>
            </a:r>
          </a:p>
          <a:p>
            <a:pPr lvl="1" eaLnBrk="1" hangingPunct="1"/>
            <a:r>
              <a:rPr lang="en-US" altLang="zh-CN" sz="2400">
                <a:solidFill>
                  <a:srgbClr val="000000"/>
                </a:solidFill>
                <a:latin typeface="Times New Roman" panose="02020603050405020304" pitchFamily="18" charset="0"/>
                <a:ea typeface="宋体" panose="02010600030101010101" pitchFamily="2" charset="-122"/>
              </a:rPr>
              <a:t>edit</a:t>
            </a:r>
          </a:p>
          <a:p>
            <a:pPr lvl="1" eaLnBrk="1" hangingPunct="1"/>
            <a:r>
              <a:rPr lang="en-US" altLang="zh-CN" sz="2400">
                <a:solidFill>
                  <a:srgbClr val="000000"/>
                </a:solidFill>
                <a:latin typeface="Times New Roman" panose="02020603050405020304" pitchFamily="18" charset="0"/>
                <a:ea typeface="宋体" panose="02010600030101010101" pitchFamily="2" charset="-122"/>
              </a:rPr>
              <a:t>compile</a:t>
            </a:r>
          </a:p>
          <a:p>
            <a:pPr lvl="1" eaLnBrk="1" hangingPunct="1"/>
            <a:r>
              <a:rPr lang="en-US" altLang="zh-CN" sz="2400">
                <a:solidFill>
                  <a:srgbClr val="000000"/>
                </a:solidFill>
                <a:latin typeface="Times New Roman" panose="02020603050405020304" pitchFamily="18" charset="0"/>
                <a:ea typeface="宋体" panose="02010600030101010101" pitchFamily="2" charset="-122"/>
              </a:rPr>
              <a:t>load</a:t>
            </a:r>
          </a:p>
          <a:p>
            <a:pPr lvl="1" eaLnBrk="1" hangingPunct="1"/>
            <a:r>
              <a:rPr lang="en-US" altLang="zh-CN" sz="2400">
                <a:solidFill>
                  <a:srgbClr val="000000"/>
                </a:solidFill>
                <a:latin typeface="Times New Roman" panose="02020603050405020304" pitchFamily="18" charset="0"/>
                <a:ea typeface="宋体" panose="02010600030101010101" pitchFamily="2" charset="-122"/>
              </a:rPr>
              <a:t>verify</a:t>
            </a:r>
          </a:p>
          <a:p>
            <a:pPr lvl="1" eaLnBrk="1" hangingPunct="1"/>
            <a:r>
              <a:rPr lang="en-US" altLang="zh-CN" sz="2400">
                <a:solidFill>
                  <a:srgbClr val="000000"/>
                </a:solidFill>
                <a:latin typeface="Times New Roman" panose="02020603050405020304" pitchFamily="18" charset="0"/>
                <a:ea typeface="宋体" panose="02010600030101010101" pitchFamily="2" charset="-122"/>
              </a:rPr>
              <a:t>execute</a:t>
            </a:r>
            <a:endParaRPr lang="en-US" altLang="zh-CN" sz="2400">
              <a:solidFill>
                <a:srgbClr val="000000"/>
              </a:solidFill>
              <a:latin typeface="Lucida Console" panose="020B0609040504020204" pitchFamily="49"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926BA-6063-9743-8E9B-6818AC61CFD9}"/>
              </a:ext>
            </a:extLst>
          </p:cNvPr>
          <p:cNvSpPr>
            <a:spLocks noGrp="1"/>
          </p:cNvSpPr>
          <p:nvPr>
            <p:ph type="title"/>
          </p:nvPr>
        </p:nvSpPr>
        <p:spPr/>
        <p:txBody>
          <a:bodyPr>
            <a:normAutofit fontScale="90000"/>
          </a:bodyPr>
          <a:lstStyle/>
          <a:p>
            <a:pPr eaLnBrk="1" fontAlgn="auto" hangingPunct="1">
              <a:spcAft>
                <a:spcPts val="0"/>
              </a:spcAft>
              <a:defRPr/>
            </a:pPr>
            <a:r>
              <a:rPr lang="en-US" dirty="0">
                <a:solidFill>
                  <a:srgbClr val="3380E6"/>
                </a:solidFill>
                <a:latin typeface="Arial"/>
              </a:rPr>
              <a:t>1.5  Java and a Typical Java Development Environment (Cont.)</a:t>
            </a:r>
          </a:p>
        </p:txBody>
      </p:sp>
      <p:sp>
        <p:nvSpPr>
          <p:cNvPr id="21507" name="Text Placeholder 2">
            <a:extLst>
              <a:ext uri="{FF2B5EF4-FFF2-40B4-BE49-F238E27FC236}">
                <a16:creationId xmlns:a16="http://schemas.microsoft.com/office/drawing/2014/main" id="{25FAE3BA-2E7F-F349-84B0-67B258774A28}"/>
              </a:ext>
            </a:extLst>
          </p:cNvPr>
          <p:cNvSpPr>
            <a:spLocks noGrp="1"/>
          </p:cNvSpPr>
          <p:nvPr>
            <p:ph type="body" idx="1"/>
          </p:nvPr>
        </p:nvSpPr>
        <p:spPr/>
        <p:txBody>
          <a:bodyPr/>
          <a:lstStyle/>
          <a:p>
            <a:pPr eaLnBrk="1" hangingPunct="1"/>
            <a:r>
              <a:rPr lang="en-US" altLang="zh-CN">
                <a:solidFill>
                  <a:srgbClr val="FF0000"/>
                </a:solidFill>
                <a:latin typeface="Times New Roman" panose="02020603050405020304" pitchFamily="18" charset="0"/>
                <a:ea typeface="宋体" panose="02010600030101010101" pitchFamily="2" charset="-122"/>
              </a:rPr>
              <a:t>Phase 1 </a:t>
            </a:r>
            <a:r>
              <a:rPr lang="en-US" altLang="zh-CN">
                <a:solidFill>
                  <a:srgbClr val="000000"/>
                </a:solidFill>
                <a:latin typeface="Times New Roman" panose="02020603050405020304" pitchFamily="18" charset="0"/>
                <a:ea typeface="宋体" panose="02010600030101010101" pitchFamily="2" charset="-122"/>
              </a:rPr>
              <a:t>consists of editing a file with an editor program</a:t>
            </a:r>
          </a:p>
          <a:p>
            <a:pPr lvl="1" eaLnBrk="1" hangingPunct="1"/>
            <a:r>
              <a:rPr lang="en-US" altLang="zh-CN">
                <a:solidFill>
                  <a:srgbClr val="000000"/>
                </a:solidFill>
                <a:latin typeface="Times New Roman" panose="02020603050405020304" pitchFamily="18" charset="0"/>
                <a:ea typeface="宋体" panose="02010600030101010101" pitchFamily="2" charset="-122"/>
              </a:rPr>
              <a:t>Type a Java program (</a:t>
            </a:r>
            <a:r>
              <a:rPr lang="en-US" altLang="zh-CN">
                <a:solidFill>
                  <a:srgbClr val="0000FF"/>
                </a:solidFill>
                <a:latin typeface="Times New Roman" panose="02020603050405020304" pitchFamily="18" charset="0"/>
                <a:ea typeface="宋体" panose="02010600030101010101" pitchFamily="2" charset="-122"/>
              </a:rPr>
              <a:t>source code</a:t>
            </a:r>
            <a:r>
              <a:rPr lang="en-US" altLang="zh-CN">
                <a:solidFill>
                  <a:srgbClr val="000000"/>
                </a:solidFill>
                <a:latin typeface="Times New Roman" panose="02020603050405020304" pitchFamily="18" charset="0"/>
                <a:ea typeface="宋体" panose="02010600030101010101" pitchFamily="2" charset="-122"/>
              </a:rPr>
              <a:t>) using the editor.</a:t>
            </a:r>
          </a:p>
          <a:p>
            <a:pPr eaLnBrk="1" hangingPunct="1"/>
            <a:endParaRPr lang="en-US" altLang="zh-CN">
              <a:solidFill>
                <a:srgbClr val="000000"/>
              </a:solidFill>
              <a:latin typeface="Times New Roman" panose="02020603050405020304" pitchFamily="18" charset="0"/>
              <a:ea typeface="宋体" panose="02010600030101010101" pitchFamily="2" charset="-122"/>
            </a:endParaRPr>
          </a:p>
        </p:txBody>
      </p:sp>
      <p:pic>
        <p:nvPicPr>
          <p:cNvPr id="21508" name="Picture 1" descr="jhtp_01_BoilDownImages_Page_36.png">
            <a:extLst>
              <a:ext uri="{FF2B5EF4-FFF2-40B4-BE49-F238E27FC236}">
                <a16:creationId xmlns:a16="http://schemas.microsoft.com/office/drawing/2014/main" id="{1B5BC34B-F80B-D547-AF5D-1FFB9DB628A8}"/>
              </a:ext>
            </a:extLst>
          </p:cNvPr>
          <p:cNvPicPr>
            <a:picLocks noGrp="1" noChangeAspect="1"/>
          </p:cNvPicPr>
          <p:nvPr isPhoto="1"/>
        </p:nvPicPr>
        <p:blipFill>
          <a:blip r:embed="rId2">
            <a:extLst>
              <a:ext uri="{28A0092B-C50C-407E-A947-70E740481C1C}">
                <a14:useLocalDpi xmlns:a14="http://schemas.microsoft.com/office/drawing/2010/main" val="0"/>
              </a:ext>
            </a:extLst>
          </a:blip>
          <a:srcRect r="20833" b="67056"/>
          <a:stretch>
            <a:fillRect/>
          </a:stretch>
        </p:blipFill>
        <p:spPr bwMode="auto">
          <a:xfrm>
            <a:off x="95250" y="2895600"/>
            <a:ext cx="904875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a:extLst>
              <a:ext uri="{FF2B5EF4-FFF2-40B4-BE49-F238E27FC236}">
                <a16:creationId xmlns:a16="http://schemas.microsoft.com/office/drawing/2014/main" id="{286B9993-C2A3-7D48-9128-D024C5DE8AEA}"/>
              </a:ext>
            </a:extLst>
          </p:cNvPr>
          <p:cNvCxnSpPr/>
          <p:nvPr/>
        </p:nvCxnSpPr>
        <p:spPr>
          <a:xfrm>
            <a:off x="7010400" y="4495800"/>
            <a:ext cx="609600" cy="1588"/>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75057-7295-5942-A682-AF4C3CB0184F}"/>
              </a:ext>
            </a:extLst>
          </p:cNvPr>
          <p:cNvSpPr>
            <a:spLocks noGrp="1"/>
          </p:cNvSpPr>
          <p:nvPr>
            <p:ph type="title"/>
          </p:nvPr>
        </p:nvSpPr>
        <p:spPr/>
        <p:txBody>
          <a:bodyPr>
            <a:normAutofit fontScale="90000"/>
          </a:bodyPr>
          <a:lstStyle/>
          <a:p>
            <a:pPr eaLnBrk="1" fontAlgn="auto" hangingPunct="1">
              <a:spcAft>
                <a:spcPts val="0"/>
              </a:spcAft>
              <a:defRPr/>
            </a:pPr>
            <a:r>
              <a:rPr lang="en-US" dirty="0">
                <a:solidFill>
                  <a:srgbClr val="3380E6"/>
                </a:solidFill>
                <a:latin typeface="Arial"/>
              </a:rPr>
              <a:t>1.5  Java and a Typical Java Development Environment (Cont.)</a:t>
            </a:r>
          </a:p>
        </p:txBody>
      </p:sp>
      <p:sp>
        <p:nvSpPr>
          <p:cNvPr id="22531" name="Text Placeholder 2">
            <a:extLst>
              <a:ext uri="{FF2B5EF4-FFF2-40B4-BE49-F238E27FC236}">
                <a16:creationId xmlns:a16="http://schemas.microsoft.com/office/drawing/2014/main" id="{AB7D6A88-EB40-E94F-A4D6-56071B2665DC}"/>
              </a:ext>
            </a:extLst>
          </p:cNvPr>
          <p:cNvSpPr>
            <a:spLocks noGrp="1"/>
          </p:cNvSpPr>
          <p:nvPr>
            <p:ph type="body" idx="1"/>
          </p:nvPr>
        </p:nvSpPr>
        <p:spPr/>
        <p:txBody>
          <a:bodyPr/>
          <a:lstStyle/>
          <a:p>
            <a:pPr eaLnBrk="1" hangingPunct="1"/>
            <a:r>
              <a:rPr lang="en-US" altLang="zh-CN" dirty="0">
                <a:solidFill>
                  <a:srgbClr val="000000"/>
                </a:solidFill>
                <a:latin typeface="Times New Roman" panose="02020603050405020304" pitchFamily="18" charset="0"/>
                <a:ea typeface="宋体" panose="02010600030101010101" pitchFamily="2" charset="-122"/>
              </a:rPr>
              <a:t>Linux editors: </a:t>
            </a:r>
            <a:r>
              <a:rPr lang="en-US" altLang="zh-CN" dirty="0">
                <a:solidFill>
                  <a:srgbClr val="000000"/>
                </a:solidFill>
                <a:latin typeface="Lucida Console" panose="020B0609040504020204" pitchFamily="49" charset="0"/>
                <a:ea typeface="宋体" panose="02010600030101010101" pitchFamily="2" charset="-122"/>
              </a:rPr>
              <a:t>vi</a:t>
            </a:r>
            <a:r>
              <a:rPr lang="en-US" altLang="zh-CN" dirty="0">
                <a:solidFill>
                  <a:srgbClr val="000000"/>
                </a:solidFill>
                <a:latin typeface="Times New Roman" panose="02020603050405020304" pitchFamily="18" charset="0"/>
                <a:ea typeface="宋体" panose="02010600030101010101" pitchFamily="2" charset="-122"/>
              </a:rPr>
              <a:t> and </a:t>
            </a:r>
            <a:r>
              <a:rPr lang="en-US" altLang="zh-CN" dirty="0">
                <a:solidFill>
                  <a:srgbClr val="000000"/>
                </a:solidFill>
                <a:latin typeface="Lucida Console" panose="020B0609040504020204" pitchFamily="49" charset="0"/>
                <a:ea typeface="宋体" panose="02010600030101010101" pitchFamily="2" charset="-122"/>
              </a:rPr>
              <a:t>emacs</a:t>
            </a:r>
            <a:r>
              <a:rPr lang="en-US" altLang="zh-CN" dirty="0">
                <a:solidFill>
                  <a:srgbClr val="000000"/>
                </a:solidFill>
                <a:latin typeface="Times New Roman" panose="02020603050405020304" pitchFamily="18" charset="0"/>
                <a:ea typeface="宋体" panose="02010600030101010101" pitchFamily="2" charset="-122"/>
              </a:rPr>
              <a:t>.</a:t>
            </a:r>
          </a:p>
          <a:p>
            <a:pPr eaLnBrk="1" hangingPunct="1"/>
            <a:r>
              <a:rPr lang="en-US" altLang="zh-CN" dirty="0">
                <a:solidFill>
                  <a:srgbClr val="000000"/>
                </a:solidFill>
                <a:latin typeface="Times New Roman" panose="02020603050405020304" pitchFamily="18" charset="0"/>
                <a:ea typeface="宋体" panose="02010600030101010101" pitchFamily="2" charset="-122"/>
              </a:rPr>
              <a:t>Windows editors: </a:t>
            </a:r>
          </a:p>
          <a:p>
            <a:pPr lvl="1" eaLnBrk="1" hangingPunct="1"/>
            <a:r>
              <a:rPr lang="en-US" altLang="zh-CN" dirty="0">
                <a:solidFill>
                  <a:srgbClr val="000000"/>
                </a:solidFill>
                <a:latin typeface="Times New Roman" panose="02020603050405020304" pitchFamily="18" charset="0"/>
                <a:ea typeface="宋体" panose="02010600030101010101" pitchFamily="2" charset="-122"/>
              </a:rPr>
              <a:t>Notepad</a:t>
            </a:r>
          </a:p>
          <a:p>
            <a:pPr lvl="1" eaLnBrk="1" hangingPunct="1"/>
            <a:r>
              <a:rPr lang="en-US" altLang="zh-CN" dirty="0" err="1">
                <a:solidFill>
                  <a:srgbClr val="000000"/>
                </a:solidFill>
                <a:latin typeface="Times New Roman" panose="02020603050405020304" pitchFamily="18" charset="0"/>
                <a:ea typeface="宋体" panose="02010600030101010101" pitchFamily="2" charset="-122"/>
              </a:rPr>
              <a:t>EditPlus</a:t>
            </a:r>
            <a:r>
              <a:rPr lang="en-US" altLang="zh-CN" dirty="0">
                <a:solidFill>
                  <a:srgbClr val="000000"/>
                </a:solidFill>
                <a:latin typeface="Times New Roman" panose="02020603050405020304" pitchFamily="18" charset="0"/>
                <a:ea typeface="宋体" panose="02010600030101010101" pitchFamily="2" charset="-122"/>
              </a:rPr>
              <a:t> </a:t>
            </a:r>
            <a:r>
              <a:rPr lang="en-US" altLang="zh-CN" dirty="0">
                <a:solidFill>
                  <a:srgbClr val="000000"/>
                </a:solidFill>
                <a:latin typeface="Lucida Console" panose="020B0609040504020204" pitchFamily="49" charset="0"/>
                <a:ea typeface="宋体" panose="02010600030101010101" pitchFamily="2" charset="-122"/>
              </a:rPr>
              <a:t>(</a:t>
            </a:r>
            <a:r>
              <a:rPr lang="en-US" altLang="zh-CN" dirty="0" err="1">
                <a:solidFill>
                  <a:srgbClr val="000000"/>
                </a:solidFill>
                <a:latin typeface="Lucida Console" panose="020B0609040504020204" pitchFamily="49" charset="0"/>
                <a:ea typeface="宋体" panose="02010600030101010101" pitchFamily="2" charset="-122"/>
              </a:rPr>
              <a:t>www.editplus.com</a:t>
            </a:r>
            <a:r>
              <a:rPr lang="en-US" altLang="zh-CN" dirty="0">
                <a:solidFill>
                  <a:srgbClr val="000000"/>
                </a:solidFill>
                <a:latin typeface="Times New Roman" panose="02020603050405020304" pitchFamily="18" charset="0"/>
                <a:ea typeface="宋体" panose="02010600030101010101" pitchFamily="2" charset="-122"/>
              </a:rPr>
              <a:t>) </a:t>
            </a:r>
          </a:p>
          <a:p>
            <a:pPr lvl="1" eaLnBrk="1" hangingPunct="1"/>
            <a:r>
              <a:rPr lang="en-US" altLang="zh-CN" dirty="0" err="1">
                <a:solidFill>
                  <a:srgbClr val="000000"/>
                </a:solidFill>
                <a:latin typeface="Times New Roman" panose="02020603050405020304" pitchFamily="18" charset="0"/>
                <a:ea typeface="宋体" panose="02010600030101010101" pitchFamily="2" charset="-122"/>
              </a:rPr>
              <a:t>TextPad</a:t>
            </a:r>
            <a:r>
              <a:rPr lang="en-US" altLang="zh-CN" dirty="0">
                <a:solidFill>
                  <a:srgbClr val="000000"/>
                </a:solidFill>
                <a:latin typeface="Times New Roman" panose="02020603050405020304" pitchFamily="18" charset="0"/>
                <a:ea typeface="宋体" panose="02010600030101010101" pitchFamily="2" charset="-122"/>
              </a:rPr>
              <a:t> (</a:t>
            </a:r>
            <a:r>
              <a:rPr lang="en-US" altLang="zh-CN" dirty="0" err="1">
                <a:solidFill>
                  <a:srgbClr val="000000"/>
                </a:solidFill>
                <a:latin typeface="Lucida Console" panose="020B0609040504020204" pitchFamily="49" charset="0"/>
                <a:ea typeface="宋体" panose="02010600030101010101" pitchFamily="2" charset="-122"/>
              </a:rPr>
              <a:t>www.textpad.com</a:t>
            </a:r>
            <a:r>
              <a:rPr lang="en-US" altLang="zh-CN" dirty="0">
                <a:solidFill>
                  <a:srgbClr val="000000"/>
                </a:solidFill>
                <a:latin typeface="Times New Roman" panose="02020603050405020304" pitchFamily="18" charset="0"/>
                <a:ea typeface="宋体" panose="02010600030101010101" pitchFamily="2" charset="-122"/>
              </a:rPr>
              <a:t>) </a:t>
            </a:r>
          </a:p>
          <a:p>
            <a:pPr lvl="1" eaLnBrk="1" hangingPunct="1"/>
            <a:r>
              <a:rPr lang="en-US" altLang="zh-CN" dirty="0" err="1">
                <a:solidFill>
                  <a:srgbClr val="000000"/>
                </a:solidFill>
                <a:latin typeface="Times New Roman" panose="02020603050405020304" pitchFamily="18" charset="0"/>
                <a:ea typeface="宋体" panose="02010600030101010101" pitchFamily="2" charset="-122"/>
              </a:rPr>
              <a:t>jEdit</a:t>
            </a:r>
            <a:r>
              <a:rPr lang="en-US" altLang="zh-CN" dirty="0">
                <a:solidFill>
                  <a:srgbClr val="000000"/>
                </a:solidFill>
                <a:latin typeface="Times New Roman" panose="02020603050405020304" pitchFamily="18" charset="0"/>
                <a:ea typeface="宋体" panose="02010600030101010101" pitchFamily="2" charset="-122"/>
              </a:rPr>
              <a:t> (</a:t>
            </a:r>
            <a:r>
              <a:rPr lang="en-US" altLang="zh-CN" dirty="0">
                <a:solidFill>
                  <a:srgbClr val="000000"/>
                </a:solidFill>
                <a:latin typeface="Lucida Console" panose="020B0609040504020204" pitchFamily="49" charset="0"/>
                <a:ea typeface="宋体" panose="02010600030101010101" pitchFamily="2" charset="-122"/>
                <a:hlinkClick r:id="rId2"/>
              </a:rPr>
              <a:t>www.jedit.org</a:t>
            </a:r>
            <a:r>
              <a:rPr lang="en-US" altLang="zh-CN" dirty="0">
                <a:solidFill>
                  <a:srgbClr val="000000"/>
                </a:solidFill>
                <a:latin typeface="Times New Roman" panose="02020603050405020304" pitchFamily="18" charset="0"/>
                <a:ea typeface="宋体" panose="02010600030101010101" pitchFamily="2" charset="-122"/>
              </a:rPr>
              <a:t>).</a:t>
            </a:r>
          </a:p>
          <a:p>
            <a:pPr lvl="1" eaLnBrk="1" hangingPunct="1"/>
            <a:endParaRPr lang="en-US" altLang="zh-CN" dirty="0">
              <a:solidFill>
                <a:srgbClr val="000000"/>
              </a:solidFill>
              <a:latin typeface="Times New Roman" panose="02020603050405020304" pitchFamily="18" charset="0"/>
              <a:ea typeface="宋体" panose="02010600030101010101" pitchFamily="2" charset="-122"/>
            </a:endParaRPr>
          </a:p>
          <a:p>
            <a:pPr eaLnBrk="1" hangingPunct="1"/>
            <a:endParaRPr lang="en-US" altLang="zh-CN"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DCCE2-EB2F-2441-96DA-D6E74A08C7F1}"/>
              </a:ext>
            </a:extLst>
          </p:cNvPr>
          <p:cNvSpPr>
            <a:spLocks noGrp="1"/>
          </p:cNvSpPr>
          <p:nvPr>
            <p:ph type="title"/>
          </p:nvPr>
        </p:nvSpPr>
        <p:spPr/>
        <p:txBody>
          <a:bodyPr>
            <a:normAutofit fontScale="90000"/>
          </a:bodyPr>
          <a:lstStyle/>
          <a:p>
            <a:pPr eaLnBrk="1" fontAlgn="auto" hangingPunct="1">
              <a:spcAft>
                <a:spcPts val="0"/>
              </a:spcAft>
              <a:defRPr/>
            </a:pPr>
            <a:r>
              <a:rPr lang="en-US" dirty="0">
                <a:solidFill>
                  <a:srgbClr val="3380E6"/>
                </a:solidFill>
                <a:latin typeface="Arial"/>
              </a:rPr>
              <a:t>1.5  Java and a Typical Java Development Environment (Cont.)</a:t>
            </a:r>
          </a:p>
        </p:txBody>
      </p:sp>
      <p:sp>
        <p:nvSpPr>
          <p:cNvPr id="23555" name="Text Placeholder 2">
            <a:extLst>
              <a:ext uri="{FF2B5EF4-FFF2-40B4-BE49-F238E27FC236}">
                <a16:creationId xmlns:a16="http://schemas.microsoft.com/office/drawing/2014/main" id="{266337B4-4F3B-2D46-B471-BC21282CE3AD}"/>
              </a:ext>
            </a:extLst>
          </p:cNvPr>
          <p:cNvSpPr>
            <a:spLocks noGrp="1"/>
          </p:cNvSpPr>
          <p:nvPr>
            <p:ph type="body" idx="1"/>
          </p:nvPr>
        </p:nvSpPr>
        <p:spPr/>
        <p:txBody>
          <a:bodyPr/>
          <a:lstStyle/>
          <a:p>
            <a:pPr eaLnBrk="1" hangingPunct="1"/>
            <a:r>
              <a:rPr lang="en-US" altLang="zh-CN">
                <a:solidFill>
                  <a:srgbClr val="000000"/>
                </a:solidFill>
                <a:latin typeface="Times New Roman" panose="02020603050405020304" pitchFamily="18" charset="0"/>
                <a:ea typeface="宋体" panose="02010600030101010101" pitchFamily="2" charset="-122"/>
              </a:rPr>
              <a:t>Popular Integrated development environments</a:t>
            </a:r>
            <a:r>
              <a:rPr lang="zh-CN" altLang="en-US">
                <a:solidFill>
                  <a:srgbClr val="000000"/>
                </a:solidFill>
                <a:latin typeface="Times New Roman" panose="02020603050405020304" pitchFamily="18" charset="0"/>
                <a:ea typeface="宋体" panose="02010600030101010101" pitchFamily="2" charset="-122"/>
              </a:rPr>
              <a:t>（</a:t>
            </a:r>
            <a:r>
              <a:rPr lang="en-US" altLang="zh-CN">
                <a:solidFill>
                  <a:srgbClr val="000000"/>
                </a:solidFill>
                <a:latin typeface="Times New Roman" panose="02020603050405020304" pitchFamily="18" charset="0"/>
                <a:ea typeface="宋体" panose="02010600030101010101" pitchFamily="2" charset="-122"/>
              </a:rPr>
              <a:t>IDEs</a:t>
            </a:r>
            <a:r>
              <a:rPr lang="zh-CN" altLang="en-US">
                <a:solidFill>
                  <a:srgbClr val="000000"/>
                </a:solidFill>
                <a:latin typeface="Times New Roman" panose="02020603050405020304" pitchFamily="18" charset="0"/>
                <a:ea typeface="宋体" panose="02010600030101010101" pitchFamily="2" charset="-122"/>
              </a:rPr>
              <a:t>）</a:t>
            </a:r>
            <a:endParaRPr lang="en-US" altLang="zh-CN">
              <a:solidFill>
                <a:srgbClr val="000000"/>
              </a:solidFill>
              <a:latin typeface="Times New Roman" panose="02020603050405020304" pitchFamily="18" charset="0"/>
              <a:ea typeface="宋体" panose="02010600030101010101" pitchFamily="2" charset="-122"/>
            </a:endParaRPr>
          </a:p>
          <a:p>
            <a:pPr lvl="1" eaLnBrk="1" hangingPunct="1"/>
            <a:r>
              <a:rPr lang="en-US" altLang="zh-CN">
                <a:solidFill>
                  <a:srgbClr val="000000"/>
                </a:solidFill>
                <a:latin typeface="Times New Roman" panose="02020603050405020304" pitchFamily="18" charset="0"/>
                <a:ea typeface="宋体" panose="02010600030101010101" pitchFamily="2" charset="-122"/>
              </a:rPr>
              <a:t>Eclipse (</a:t>
            </a:r>
            <a:r>
              <a:rPr lang="en-US" altLang="zh-CN">
                <a:solidFill>
                  <a:srgbClr val="000000"/>
                </a:solidFill>
                <a:latin typeface="Lucida Console" panose="020B0609040504020204" pitchFamily="49" charset="0"/>
                <a:ea typeface="宋体" panose="02010600030101010101" pitchFamily="2" charset="-122"/>
              </a:rPr>
              <a:t>www.eclipse.org</a:t>
            </a:r>
            <a:r>
              <a:rPr lang="en-US" altLang="zh-CN">
                <a:solidFill>
                  <a:srgbClr val="000000"/>
                </a:solidFill>
                <a:latin typeface="Times New Roman" panose="02020603050405020304" pitchFamily="18" charset="0"/>
                <a:ea typeface="宋体" panose="02010600030101010101" pitchFamily="2" charset="-122"/>
              </a:rPr>
              <a:t>)</a:t>
            </a:r>
          </a:p>
          <a:p>
            <a:pPr lvl="1" eaLnBrk="1" hangingPunct="1"/>
            <a:r>
              <a:rPr lang="en-US" altLang="zh-CN">
                <a:solidFill>
                  <a:srgbClr val="000000"/>
                </a:solidFill>
                <a:latin typeface="Times New Roman" panose="02020603050405020304" pitchFamily="18" charset="0"/>
                <a:ea typeface="宋体" panose="02010600030101010101" pitchFamily="2" charset="-122"/>
              </a:rPr>
              <a:t>NetBeans (</a:t>
            </a:r>
            <a:r>
              <a:rPr lang="en-US" altLang="zh-CN">
                <a:solidFill>
                  <a:srgbClr val="000000"/>
                </a:solidFill>
                <a:latin typeface="Lucida Console" panose="020B0609040504020204" pitchFamily="49" charset="0"/>
                <a:ea typeface="宋体" panose="02010600030101010101" pitchFamily="2" charset="-122"/>
              </a:rPr>
              <a:t>www.netbeans.org</a:t>
            </a:r>
            <a:r>
              <a:rPr lang="en-US" altLang="zh-CN">
                <a:solidFill>
                  <a:srgbClr val="000000"/>
                </a:solidFill>
                <a:latin typeface="Times New Roman" panose="02020603050405020304" pitchFamily="18" charset="0"/>
                <a:ea typeface="宋体" panose="02010600030101010101" pitchFamily="2" charset="-122"/>
              </a:rPr>
              <a:t>).</a:t>
            </a:r>
          </a:p>
          <a:p>
            <a:pPr lvl="1" eaLnBrk="1" hangingPunct="1"/>
            <a:r>
              <a:rPr lang="en-US" altLang="zh-CN">
                <a:solidFill>
                  <a:srgbClr val="000000"/>
                </a:solidFill>
                <a:latin typeface="Times New Roman" panose="02020603050405020304" pitchFamily="18" charset="0"/>
                <a:ea typeface="宋体" panose="02010600030101010101" pitchFamily="2" charset="-122"/>
              </a:rPr>
              <a:t>jGRASP™ IDE (</a:t>
            </a:r>
            <a:r>
              <a:rPr lang="en-US" altLang="zh-CN">
                <a:solidFill>
                  <a:srgbClr val="000000"/>
                </a:solidFill>
                <a:latin typeface="Lucida Console" panose="020B0609040504020204" pitchFamily="49" charset="0"/>
                <a:ea typeface="宋体" panose="02010600030101010101" pitchFamily="2" charset="-122"/>
              </a:rPr>
              <a:t>www.jgrasp.org</a:t>
            </a:r>
            <a:r>
              <a:rPr lang="en-US" altLang="zh-CN">
                <a:solidFill>
                  <a:srgbClr val="000000"/>
                </a:solidFill>
                <a:latin typeface="Times New Roman" panose="02020603050405020304" pitchFamily="18" charset="0"/>
                <a:ea typeface="宋体" panose="02010600030101010101" pitchFamily="2" charset="-122"/>
              </a:rPr>
              <a:t>)</a:t>
            </a:r>
          </a:p>
          <a:p>
            <a:pPr lvl="1" eaLnBrk="1" hangingPunct="1"/>
            <a:r>
              <a:rPr lang="en-US" altLang="zh-CN">
                <a:solidFill>
                  <a:srgbClr val="000000"/>
                </a:solidFill>
                <a:latin typeface="Times New Roman" panose="02020603050405020304" pitchFamily="18" charset="0"/>
                <a:ea typeface="宋体" panose="02010600030101010101" pitchFamily="2" charset="-122"/>
              </a:rPr>
              <a:t>DrJava IDE (</a:t>
            </a:r>
            <a:r>
              <a:rPr lang="en-US" altLang="zh-CN">
                <a:solidFill>
                  <a:srgbClr val="000000"/>
                </a:solidFill>
                <a:latin typeface="Lucida Console" panose="020B0609040504020204" pitchFamily="49" charset="0"/>
                <a:ea typeface="宋体" panose="02010600030101010101" pitchFamily="2" charset="-122"/>
              </a:rPr>
              <a:t>www.drjava.org/download.shtml</a:t>
            </a:r>
            <a:r>
              <a:rPr lang="en-US" altLang="zh-CN">
                <a:solidFill>
                  <a:srgbClr val="000000"/>
                </a:solidFill>
                <a:latin typeface="Times New Roman" panose="02020603050405020304" pitchFamily="18" charset="0"/>
                <a:ea typeface="宋体" panose="02010600030101010101" pitchFamily="2" charset="-122"/>
              </a:rPr>
              <a:t>)</a:t>
            </a:r>
          </a:p>
          <a:p>
            <a:pPr lvl="1" eaLnBrk="1" hangingPunct="1"/>
            <a:r>
              <a:rPr lang="en-US" altLang="zh-CN">
                <a:solidFill>
                  <a:srgbClr val="000000"/>
                </a:solidFill>
                <a:latin typeface="Times New Roman" panose="02020603050405020304" pitchFamily="18" charset="0"/>
                <a:ea typeface="宋体" panose="02010600030101010101" pitchFamily="2" charset="-122"/>
              </a:rPr>
              <a:t>BlueJ IDE (</a:t>
            </a:r>
            <a:r>
              <a:rPr lang="en-US" altLang="zh-CN">
                <a:solidFill>
                  <a:srgbClr val="000000"/>
                </a:solidFill>
                <a:latin typeface="Lucida Console" panose="020B0609040504020204" pitchFamily="49" charset="0"/>
                <a:ea typeface="宋体" panose="02010600030101010101" pitchFamily="2" charset="-122"/>
              </a:rPr>
              <a:t>www.bluej.org/</a:t>
            </a:r>
            <a:r>
              <a:rPr lang="en-US" altLang="zh-CN">
                <a:solidFill>
                  <a:srgbClr val="000000"/>
                </a:solidFill>
                <a:latin typeface="Times New Roman" panose="02020603050405020304" pitchFamily="18" charset="0"/>
                <a:ea typeface="宋体" panose="02010600030101010101" pitchFamily="2" charset="-122"/>
              </a:rPr>
              <a:t>)</a:t>
            </a:r>
          </a:p>
          <a:p>
            <a:pPr lvl="1" eaLnBrk="1" hangingPunct="1"/>
            <a:r>
              <a:rPr lang="en-US" altLang="zh-CN">
                <a:solidFill>
                  <a:srgbClr val="000000"/>
                </a:solidFill>
                <a:latin typeface="Times New Roman" panose="02020603050405020304" pitchFamily="18" charset="0"/>
                <a:ea typeface="宋体" panose="02010600030101010101" pitchFamily="2" charset="-122"/>
              </a:rPr>
              <a:t>TextPad</a:t>
            </a:r>
            <a:r>
              <a:rPr lang="en-US" altLang="zh-CN" baseline="30000">
                <a:solidFill>
                  <a:srgbClr val="000000"/>
                </a:solidFill>
                <a:latin typeface="Times New Roman" panose="02020603050405020304" pitchFamily="18" charset="0"/>
                <a:ea typeface="宋体" panose="02010600030101010101" pitchFamily="2" charset="-122"/>
              </a:rPr>
              <a:t>®</a:t>
            </a:r>
            <a:r>
              <a:rPr lang="en-US" altLang="zh-CN">
                <a:solidFill>
                  <a:srgbClr val="000000"/>
                </a:solidFill>
                <a:latin typeface="Times New Roman" panose="02020603050405020304" pitchFamily="18" charset="0"/>
                <a:ea typeface="宋体" panose="02010600030101010101" pitchFamily="2" charset="-122"/>
              </a:rPr>
              <a:t> Text Editor for Windows</a:t>
            </a:r>
            <a:r>
              <a:rPr lang="en-US" altLang="zh-CN" baseline="30000">
                <a:solidFill>
                  <a:srgbClr val="000000"/>
                </a:solidFill>
                <a:latin typeface="Times New Roman" panose="02020603050405020304" pitchFamily="18" charset="0"/>
                <a:ea typeface="宋体" panose="02010600030101010101" pitchFamily="2" charset="-122"/>
              </a:rPr>
              <a:t>® </a:t>
            </a:r>
            <a:r>
              <a:rPr lang="en-US" altLang="zh-CN">
                <a:solidFill>
                  <a:srgbClr val="000000"/>
                </a:solidFill>
                <a:latin typeface="Times New Roman" panose="02020603050405020304" pitchFamily="18" charset="0"/>
                <a:ea typeface="宋体" panose="02010600030101010101" pitchFamily="2" charset="-122"/>
              </a:rPr>
              <a:t>(</a:t>
            </a:r>
            <a:r>
              <a:rPr lang="en-US" altLang="zh-CN">
                <a:solidFill>
                  <a:srgbClr val="000000"/>
                </a:solidFill>
                <a:latin typeface="Lucida Console" panose="020B0609040504020204" pitchFamily="49" charset="0"/>
                <a:ea typeface="宋体" panose="02010600030101010101" pitchFamily="2" charset="-122"/>
              </a:rPr>
              <a:t>www.textpad.com/</a:t>
            </a:r>
            <a:r>
              <a:rPr lang="en-US" altLang="zh-CN">
                <a:solidFill>
                  <a:srgbClr val="000000"/>
                </a:solidFill>
                <a:latin typeface="Times New Roman" panose="02020603050405020304" pitchFamily="18" charset="0"/>
                <a:ea typeface="宋体" panose="02010600030101010101" pitchFamily="2" charset="-122"/>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A95D1-1EE4-4945-A025-F4ED8DF8A59C}"/>
              </a:ext>
            </a:extLst>
          </p:cNvPr>
          <p:cNvSpPr>
            <a:spLocks noGrp="1"/>
          </p:cNvSpPr>
          <p:nvPr>
            <p:ph type="title"/>
          </p:nvPr>
        </p:nvSpPr>
        <p:spPr/>
        <p:txBody>
          <a:bodyPr>
            <a:normAutofit fontScale="90000"/>
          </a:bodyPr>
          <a:lstStyle/>
          <a:p>
            <a:pPr eaLnBrk="1" fontAlgn="auto" hangingPunct="1">
              <a:spcAft>
                <a:spcPts val="0"/>
              </a:spcAft>
              <a:defRPr/>
            </a:pPr>
            <a:r>
              <a:rPr lang="en-US" dirty="0">
                <a:solidFill>
                  <a:srgbClr val="3380E6"/>
                </a:solidFill>
                <a:latin typeface="Arial"/>
              </a:rPr>
              <a:t>1.5  Java and a Typical Java Development Environment (Cont.)</a:t>
            </a:r>
          </a:p>
        </p:txBody>
      </p:sp>
      <p:sp>
        <p:nvSpPr>
          <p:cNvPr id="24579" name="Text Placeholder 2">
            <a:extLst>
              <a:ext uri="{FF2B5EF4-FFF2-40B4-BE49-F238E27FC236}">
                <a16:creationId xmlns:a16="http://schemas.microsoft.com/office/drawing/2014/main" id="{7A39D7EA-6554-F140-9B6D-21F02F176AEC}"/>
              </a:ext>
            </a:extLst>
          </p:cNvPr>
          <p:cNvSpPr>
            <a:spLocks noGrp="1"/>
          </p:cNvSpPr>
          <p:nvPr>
            <p:ph type="body" idx="1"/>
          </p:nvPr>
        </p:nvSpPr>
        <p:spPr/>
        <p:txBody>
          <a:bodyPr/>
          <a:lstStyle/>
          <a:p>
            <a:pPr eaLnBrk="1" hangingPunct="1"/>
            <a:r>
              <a:rPr lang="en-US" altLang="zh-CN">
                <a:solidFill>
                  <a:srgbClr val="FF0000"/>
                </a:solidFill>
                <a:latin typeface="Times New Roman" panose="02020603050405020304" pitchFamily="18" charset="0"/>
                <a:ea typeface="宋体" panose="02010600030101010101" pitchFamily="2" charset="-122"/>
              </a:rPr>
              <a:t>Phase 2</a:t>
            </a:r>
            <a:r>
              <a:rPr lang="en-US" altLang="zh-CN">
                <a:solidFill>
                  <a:srgbClr val="000000"/>
                </a:solidFill>
                <a:latin typeface="Times New Roman" panose="02020603050405020304" pitchFamily="18" charset="0"/>
                <a:ea typeface="宋体" panose="02010600030101010101" pitchFamily="2" charset="-122"/>
              </a:rPr>
              <a:t>: Compiling a Java Program into Bytecodes</a:t>
            </a:r>
          </a:p>
          <a:p>
            <a:pPr lvl="1" eaLnBrk="1" hangingPunct="1"/>
            <a:r>
              <a:rPr lang="en-US" altLang="zh-CN">
                <a:solidFill>
                  <a:srgbClr val="000000"/>
                </a:solidFill>
                <a:latin typeface="Times New Roman" panose="02020603050405020304" pitchFamily="18" charset="0"/>
                <a:ea typeface="宋体" panose="02010600030101010101" pitchFamily="2" charset="-122"/>
              </a:rPr>
              <a:t>Use the command </a:t>
            </a:r>
            <a:r>
              <a:rPr lang="en-US" altLang="zh-CN">
                <a:solidFill>
                  <a:srgbClr val="0000FF"/>
                </a:solidFill>
                <a:latin typeface="Times New Roman" panose="02020603050405020304" pitchFamily="18" charset="0"/>
                <a:ea typeface="宋体" panose="02010600030101010101" pitchFamily="2" charset="-122"/>
              </a:rPr>
              <a:t>javac</a:t>
            </a:r>
            <a:r>
              <a:rPr lang="en-US" altLang="zh-CN">
                <a:solidFill>
                  <a:srgbClr val="000000"/>
                </a:solidFill>
                <a:latin typeface="Times New Roman" panose="02020603050405020304" pitchFamily="18" charset="0"/>
                <a:ea typeface="宋体" panose="02010600030101010101" pitchFamily="2" charset="-122"/>
              </a:rPr>
              <a:t> (the </a:t>
            </a:r>
            <a:r>
              <a:rPr lang="en-US" altLang="zh-CN">
                <a:solidFill>
                  <a:srgbClr val="0000FF"/>
                </a:solidFill>
                <a:latin typeface="Times New Roman" panose="02020603050405020304" pitchFamily="18" charset="0"/>
                <a:ea typeface="宋体" panose="02010600030101010101" pitchFamily="2" charset="-122"/>
              </a:rPr>
              <a:t>Java compiler</a:t>
            </a:r>
            <a:r>
              <a:rPr lang="en-US" altLang="zh-CN">
                <a:solidFill>
                  <a:srgbClr val="000000"/>
                </a:solidFill>
                <a:latin typeface="Times New Roman" panose="02020603050405020304" pitchFamily="18" charset="0"/>
                <a:ea typeface="宋体" panose="02010600030101010101" pitchFamily="2" charset="-122"/>
              </a:rPr>
              <a:t>) to </a:t>
            </a:r>
            <a:r>
              <a:rPr lang="en-US" altLang="zh-CN">
                <a:solidFill>
                  <a:srgbClr val="0000FF"/>
                </a:solidFill>
                <a:latin typeface="Times New Roman" panose="02020603050405020304" pitchFamily="18" charset="0"/>
                <a:ea typeface="宋体" panose="02010600030101010101" pitchFamily="2" charset="-122"/>
              </a:rPr>
              <a:t>compile</a:t>
            </a:r>
            <a:r>
              <a:rPr lang="en-US" altLang="zh-CN">
                <a:solidFill>
                  <a:srgbClr val="000000"/>
                </a:solidFill>
                <a:latin typeface="Times New Roman" panose="02020603050405020304" pitchFamily="18" charset="0"/>
                <a:ea typeface="宋体" panose="02010600030101010101" pitchFamily="2" charset="-122"/>
              </a:rPr>
              <a:t> a program</a:t>
            </a:r>
          </a:p>
          <a:p>
            <a:pPr lvl="2" eaLnBrk="1" hangingPunct="1"/>
            <a:r>
              <a:rPr lang="en-US" altLang="zh-CN">
                <a:solidFill>
                  <a:srgbClr val="FF0000"/>
                </a:solidFill>
                <a:latin typeface="Lucida Console" panose="020B0609040504020204" pitchFamily="49" charset="0"/>
                <a:ea typeface="宋体" panose="02010600030101010101" pitchFamily="2" charset="-122"/>
              </a:rPr>
              <a:t>javac Welcome.java</a:t>
            </a:r>
          </a:p>
        </p:txBody>
      </p:sp>
      <p:pic>
        <p:nvPicPr>
          <p:cNvPr id="24580" name="Picture 1" descr="jhtp_01_BoilDownImages_Page_37.png">
            <a:extLst>
              <a:ext uri="{FF2B5EF4-FFF2-40B4-BE49-F238E27FC236}">
                <a16:creationId xmlns:a16="http://schemas.microsoft.com/office/drawing/2014/main" id="{2D9C6C8E-C86B-E24D-BA58-D2BDB7EDFC88}"/>
              </a:ext>
            </a:extLst>
          </p:cNvPr>
          <p:cNvPicPr>
            <a:picLocks noGrp="1" noChangeAspect="1"/>
          </p:cNvPicPr>
          <p:nvPr isPhoto="1"/>
        </p:nvPicPr>
        <p:blipFill>
          <a:blip r:embed="rId2">
            <a:extLst>
              <a:ext uri="{28A0092B-C50C-407E-A947-70E740481C1C}">
                <a14:useLocalDpi xmlns:a14="http://schemas.microsoft.com/office/drawing/2010/main" val="0"/>
              </a:ext>
            </a:extLst>
          </a:blip>
          <a:srcRect r="22501" b="62338"/>
          <a:stretch>
            <a:fillRect/>
          </a:stretch>
        </p:blipFill>
        <p:spPr bwMode="auto">
          <a:xfrm>
            <a:off x="762000" y="3810000"/>
            <a:ext cx="748982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a:extLst>
              <a:ext uri="{FF2B5EF4-FFF2-40B4-BE49-F238E27FC236}">
                <a16:creationId xmlns:a16="http://schemas.microsoft.com/office/drawing/2014/main" id="{56BB32A2-9857-274B-942E-C8589F787797}"/>
              </a:ext>
            </a:extLst>
          </p:cNvPr>
          <p:cNvCxnSpPr/>
          <p:nvPr/>
        </p:nvCxnSpPr>
        <p:spPr>
          <a:xfrm>
            <a:off x="6629400" y="5103813"/>
            <a:ext cx="609600" cy="1587"/>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060A5-15D9-724F-9B21-9FEEA1943E0A}"/>
              </a:ext>
            </a:extLst>
          </p:cNvPr>
          <p:cNvSpPr>
            <a:spLocks noGrp="1"/>
          </p:cNvSpPr>
          <p:nvPr>
            <p:ph type="title"/>
          </p:nvPr>
        </p:nvSpPr>
        <p:spPr/>
        <p:txBody>
          <a:bodyPr>
            <a:normAutofit fontScale="90000"/>
          </a:bodyPr>
          <a:lstStyle/>
          <a:p>
            <a:pPr eaLnBrk="1" fontAlgn="auto" hangingPunct="1">
              <a:spcAft>
                <a:spcPts val="0"/>
              </a:spcAft>
              <a:defRPr/>
            </a:pPr>
            <a:r>
              <a:rPr lang="en-US" dirty="0">
                <a:solidFill>
                  <a:srgbClr val="3380E6"/>
                </a:solidFill>
                <a:latin typeface="Arial"/>
              </a:rPr>
              <a:t>1.5  Java and a Typical Java Development Environment (Cont.)</a:t>
            </a:r>
          </a:p>
        </p:txBody>
      </p:sp>
      <p:sp>
        <p:nvSpPr>
          <p:cNvPr id="25603" name="Text Placeholder 2">
            <a:extLst>
              <a:ext uri="{FF2B5EF4-FFF2-40B4-BE49-F238E27FC236}">
                <a16:creationId xmlns:a16="http://schemas.microsoft.com/office/drawing/2014/main" id="{204573A3-A881-534A-BCE5-BDBF133A45A1}"/>
              </a:ext>
            </a:extLst>
          </p:cNvPr>
          <p:cNvSpPr>
            <a:spLocks noGrp="1"/>
          </p:cNvSpPr>
          <p:nvPr>
            <p:ph type="body" idx="1"/>
          </p:nvPr>
        </p:nvSpPr>
        <p:spPr/>
        <p:txBody>
          <a:bodyPr/>
          <a:lstStyle/>
          <a:p>
            <a:pPr eaLnBrk="1" hangingPunct="1"/>
            <a:r>
              <a:rPr lang="en-US" altLang="zh-CN" sz="2800">
                <a:solidFill>
                  <a:srgbClr val="000000"/>
                </a:solidFill>
                <a:latin typeface="Times New Roman" panose="02020603050405020304" pitchFamily="18" charset="0"/>
                <a:ea typeface="宋体" panose="02010600030101010101" pitchFamily="2" charset="-122"/>
              </a:rPr>
              <a:t>The JVM is invoked by the </a:t>
            </a:r>
            <a:r>
              <a:rPr lang="en-US" altLang="zh-CN" sz="2800">
                <a:solidFill>
                  <a:srgbClr val="0000FF"/>
                </a:solidFill>
                <a:latin typeface="Times New Roman" panose="02020603050405020304" pitchFamily="18" charset="0"/>
                <a:ea typeface="宋体" panose="02010600030101010101" pitchFamily="2" charset="-122"/>
              </a:rPr>
              <a:t>java</a:t>
            </a:r>
            <a:r>
              <a:rPr lang="en-US" altLang="zh-CN" sz="2800">
                <a:solidFill>
                  <a:srgbClr val="000000"/>
                </a:solidFill>
                <a:latin typeface="Times New Roman" panose="02020603050405020304" pitchFamily="18" charset="0"/>
                <a:ea typeface="宋体" panose="02010600030101010101" pitchFamily="2" charset="-122"/>
              </a:rPr>
              <a:t> command. </a:t>
            </a:r>
          </a:p>
          <a:p>
            <a:pPr lvl="2" eaLnBrk="1" hangingPunct="1"/>
            <a:r>
              <a:rPr lang="en-US" altLang="zh-CN" sz="2800">
                <a:solidFill>
                  <a:srgbClr val="FF0000"/>
                </a:solidFill>
                <a:latin typeface="Lucida Console" panose="020B0609040504020204" pitchFamily="49" charset="0"/>
                <a:ea typeface="宋体" panose="02010600030101010101" pitchFamily="2" charset="-122"/>
              </a:rPr>
              <a:t>java Welcome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A8536-DCC2-6245-A870-F32775B9F5FE}"/>
              </a:ext>
            </a:extLst>
          </p:cNvPr>
          <p:cNvSpPr>
            <a:spLocks noGrp="1"/>
          </p:cNvSpPr>
          <p:nvPr>
            <p:ph type="title"/>
          </p:nvPr>
        </p:nvSpPr>
        <p:spPr/>
        <p:txBody>
          <a:bodyPr>
            <a:normAutofit fontScale="90000"/>
          </a:bodyPr>
          <a:lstStyle/>
          <a:p>
            <a:pPr eaLnBrk="1" fontAlgn="auto" hangingPunct="1">
              <a:spcAft>
                <a:spcPts val="0"/>
              </a:spcAft>
              <a:defRPr/>
            </a:pPr>
            <a:r>
              <a:rPr lang="en-US" dirty="0">
                <a:solidFill>
                  <a:srgbClr val="3380E6"/>
                </a:solidFill>
                <a:latin typeface="Arial"/>
              </a:rPr>
              <a:t>1.5  Java and a Typical Java Development Environment (Cont.)</a:t>
            </a:r>
          </a:p>
        </p:txBody>
      </p:sp>
      <p:sp>
        <p:nvSpPr>
          <p:cNvPr id="26627" name="Text Placeholder 2">
            <a:extLst>
              <a:ext uri="{FF2B5EF4-FFF2-40B4-BE49-F238E27FC236}">
                <a16:creationId xmlns:a16="http://schemas.microsoft.com/office/drawing/2014/main" id="{8841121B-10DE-A74C-BF17-CFB7C13744F5}"/>
              </a:ext>
            </a:extLst>
          </p:cNvPr>
          <p:cNvSpPr>
            <a:spLocks noGrp="1"/>
          </p:cNvSpPr>
          <p:nvPr>
            <p:ph type="body" idx="1"/>
          </p:nvPr>
        </p:nvSpPr>
        <p:spPr/>
        <p:txBody>
          <a:bodyPr/>
          <a:lstStyle/>
          <a:p>
            <a:pPr eaLnBrk="1" hangingPunct="1">
              <a:lnSpc>
                <a:spcPct val="90000"/>
              </a:lnSpc>
            </a:pPr>
            <a:r>
              <a:rPr lang="en-US" altLang="zh-CN">
                <a:solidFill>
                  <a:srgbClr val="FF0000"/>
                </a:solidFill>
                <a:latin typeface="Times New Roman" panose="02020603050405020304" pitchFamily="18" charset="0"/>
                <a:ea typeface="宋体" panose="02010600030101010101" pitchFamily="2" charset="-122"/>
              </a:rPr>
              <a:t>Phase 3</a:t>
            </a:r>
            <a:r>
              <a:rPr lang="en-US" altLang="zh-CN">
                <a:solidFill>
                  <a:srgbClr val="000000"/>
                </a:solidFill>
                <a:latin typeface="Times New Roman" panose="02020603050405020304" pitchFamily="18" charset="0"/>
                <a:ea typeface="宋体" panose="02010600030101010101" pitchFamily="2" charset="-122"/>
              </a:rPr>
              <a:t>: Loading a Program into Memory</a:t>
            </a:r>
          </a:p>
          <a:p>
            <a:pPr eaLnBrk="1" hangingPunct="1">
              <a:lnSpc>
                <a:spcPct val="90000"/>
              </a:lnSpc>
            </a:pPr>
            <a:endParaRPr lang="en-US" altLang="zh-CN">
              <a:solidFill>
                <a:srgbClr val="000000"/>
              </a:solidFill>
              <a:latin typeface="Times New Roman" panose="02020603050405020304" pitchFamily="18" charset="0"/>
              <a:ea typeface="宋体" panose="02010600030101010101" pitchFamily="2" charset="-122"/>
            </a:endParaRPr>
          </a:p>
        </p:txBody>
      </p:sp>
      <p:pic>
        <p:nvPicPr>
          <p:cNvPr id="26628" name="Picture 1" descr="jhtp_01_BoilDownImages_Page_38.png">
            <a:extLst>
              <a:ext uri="{FF2B5EF4-FFF2-40B4-BE49-F238E27FC236}">
                <a16:creationId xmlns:a16="http://schemas.microsoft.com/office/drawing/2014/main" id="{A8902E7B-EC6A-724A-A4F8-DC0EFD93539B}"/>
              </a:ext>
            </a:extLst>
          </p:cNvPr>
          <p:cNvPicPr>
            <a:picLocks noGrp="1" noChangeAspect="1"/>
          </p:cNvPicPr>
          <p:nvPr isPhoto="1"/>
        </p:nvPicPr>
        <p:blipFill>
          <a:blip r:embed="rId2">
            <a:extLst>
              <a:ext uri="{28A0092B-C50C-407E-A947-70E740481C1C}">
                <a14:useLocalDpi xmlns:a14="http://schemas.microsoft.com/office/drawing/2010/main" val="0"/>
              </a:ext>
            </a:extLst>
          </a:blip>
          <a:srcRect r="23334" b="40376"/>
          <a:stretch>
            <a:fillRect/>
          </a:stretch>
        </p:blipFill>
        <p:spPr bwMode="auto">
          <a:xfrm>
            <a:off x="533400" y="2286000"/>
            <a:ext cx="7010400" cy="330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a:extLst>
              <a:ext uri="{FF2B5EF4-FFF2-40B4-BE49-F238E27FC236}">
                <a16:creationId xmlns:a16="http://schemas.microsoft.com/office/drawing/2014/main" id="{D7869DF9-A618-C54A-8DED-46848FCF49F6}"/>
              </a:ext>
            </a:extLst>
          </p:cNvPr>
          <p:cNvCxnSpPr/>
          <p:nvPr/>
        </p:nvCxnSpPr>
        <p:spPr>
          <a:xfrm>
            <a:off x="5876925" y="3705225"/>
            <a:ext cx="609600" cy="1588"/>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3F859-7E72-9243-973A-373655073A20}"/>
              </a:ext>
            </a:extLst>
          </p:cNvPr>
          <p:cNvSpPr>
            <a:spLocks noGrp="1"/>
          </p:cNvSpPr>
          <p:nvPr>
            <p:ph type="title"/>
          </p:nvPr>
        </p:nvSpPr>
        <p:spPr/>
        <p:txBody>
          <a:bodyPr>
            <a:normAutofit fontScale="90000"/>
          </a:bodyPr>
          <a:lstStyle/>
          <a:p>
            <a:pPr eaLnBrk="1" fontAlgn="auto" hangingPunct="1">
              <a:spcAft>
                <a:spcPts val="0"/>
              </a:spcAft>
              <a:defRPr/>
            </a:pPr>
            <a:r>
              <a:rPr lang="en-US" dirty="0">
                <a:solidFill>
                  <a:srgbClr val="3380E6"/>
                </a:solidFill>
                <a:latin typeface="Arial"/>
              </a:rPr>
              <a:t>1.5  Java and a Typical Java Development Environment (Cont.)</a:t>
            </a:r>
          </a:p>
        </p:txBody>
      </p:sp>
      <p:sp>
        <p:nvSpPr>
          <p:cNvPr id="27651" name="Text Placeholder 2">
            <a:extLst>
              <a:ext uri="{FF2B5EF4-FFF2-40B4-BE49-F238E27FC236}">
                <a16:creationId xmlns:a16="http://schemas.microsoft.com/office/drawing/2014/main" id="{63A45AA4-E673-934F-8655-21B8D5B177DB}"/>
              </a:ext>
            </a:extLst>
          </p:cNvPr>
          <p:cNvSpPr>
            <a:spLocks noGrp="1"/>
          </p:cNvSpPr>
          <p:nvPr>
            <p:ph type="body" idx="1"/>
          </p:nvPr>
        </p:nvSpPr>
        <p:spPr/>
        <p:txBody>
          <a:bodyPr/>
          <a:lstStyle/>
          <a:p>
            <a:pPr eaLnBrk="1" hangingPunct="1"/>
            <a:r>
              <a:rPr lang="en-US" altLang="zh-CN">
                <a:solidFill>
                  <a:srgbClr val="FF0000"/>
                </a:solidFill>
                <a:latin typeface="Times New Roman" panose="02020603050405020304" pitchFamily="18" charset="0"/>
                <a:ea typeface="宋体" panose="02010600030101010101" pitchFamily="2" charset="-122"/>
              </a:rPr>
              <a:t>Phase 4</a:t>
            </a:r>
            <a:r>
              <a:rPr lang="en-US" altLang="zh-CN">
                <a:solidFill>
                  <a:srgbClr val="000000"/>
                </a:solidFill>
                <a:latin typeface="Times New Roman" panose="02020603050405020304" pitchFamily="18" charset="0"/>
                <a:ea typeface="宋体" panose="02010600030101010101" pitchFamily="2" charset="-122"/>
              </a:rPr>
              <a:t>: Bytecode Verification</a:t>
            </a:r>
          </a:p>
          <a:p>
            <a:pPr lvl="1" eaLnBrk="1" hangingPunct="1"/>
            <a:r>
              <a:rPr lang="en-US" altLang="zh-CN">
                <a:solidFill>
                  <a:srgbClr val="000000"/>
                </a:solidFill>
                <a:latin typeface="Times New Roman" panose="02020603050405020304" pitchFamily="18" charset="0"/>
                <a:ea typeface="宋体" panose="02010600030101010101" pitchFamily="2" charset="-122"/>
              </a:rPr>
              <a:t>As the classes are loaded, the </a:t>
            </a:r>
            <a:r>
              <a:rPr lang="en-US" altLang="zh-CN">
                <a:solidFill>
                  <a:srgbClr val="0000FF"/>
                </a:solidFill>
                <a:latin typeface="Times New Roman" panose="02020603050405020304" pitchFamily="18" charset="0"/>
                <a:ea typeface="宋体" panose="02010600030101010101" pitchFamily="2" charset="-122"/>
              </a:rPr>
              <a:t>bytecode verifier</a:t>
            </a:r>
            <a:r>
              <a:rPr lang="en-US" altLang="zh-CN">
                <a:solidFill>
                  <a:srgbClr val="000000"/>
                </a:solidFill>
                <a:latin typeface="Times New Roman" panose="02020603050405020304" pitchFamily="18" charset="0"/>
                <a:ea typeface="宋体" panose="02010600030101010101" pitchFamily="2" charset="-122"/>
              </a:rPr>
              <a:t> examines their bytecodes </a:t>
            </a:r>
          </a:p>
          <a:p>
            <a:pPr lvl="1" eaLnBrk="1" hangingPunct="1"/>
            <a:r>
              <a:rPr lang="en-US" altLang="zh-CN">
                <a:solidFill>
                  <a:srgbClr val="000000"/>
                </a:solidFill>
                <a:latin typeface="Times New Roman" panose="02020603050405020304" pitchFamily="18" charset="0"/>
                <a:ea typeface="宋体" panose="02010600030101010101" pitchFamily="2" charset="-122"/>
              </a:rPr>
              <a:t>Ensures that they’re valid and do not violate Java’s security restrictions.</a:t>
            </a:r>
          </a:p>
          <a:p>
            <a:pPr eaLnBrk="1" hangingPunct="1"/>
            <a:endParaRPr lang="en-US" altLang="zh-CN">
              <a:solidFill>
                <a:srgbClr val="000000"/>
              </a:solidFill>
              <a:latin typeface="Times New Roman" panose="02020603050405020304" pitchFamily="18" charset="0"/>
              <a:ea typeface="宋体" panose="02010600030101010101" pitchFamily="2" charset="-122"/>
            </a:endParaRPr>
          </a:p>
          <a:p>
            <a:pPr eaLnBrk="1" hangingPunct="1"/>
            <a:endParaRPr lang="en-US" altLang="zh-CN">
              <a:solidFill>
                <a:srgbClr val="000000"/>
              </a:solidFill>
              <a:latin typeface="Times New Roman" panose="02020603050405020304" pitchFamily="18" charset="0"/>
              <a:ea typeface="宋体" panose="02010600030101010101" pitchFamily="2" charset="-122"/>
            </a:endParaRPr>
          </a:p>
        </p:txBody>
      </p:sp>
      <p:pic>
        <p:nvPicPr>
          <p:cNvPr id="5" name="Picture 1" descr="jhtp_01_BoilDownImages_Page_39.png">
            <a:extLst>
              <a:ext uri="{FF2B5EF4-FFF2-40B4-BE49-F238E27FC236}">
                <a16:creationId xmlns:a16="http://schemas.microsoft.com/office/drawing/2014/main" id="{0F678B54-7282-DC45-B927-1FC46FEB25D6}"/>
              </a:ext>
            </a:extLst>
          </p:cNvPr>
          <p:cNvPicPr>
            <a:picLocks noGrp="1" noChangeAspect="1"/>
          </p:cNvPicPr>
          <p:nvPr isPhoto="1"/>
        </p:nvPicPr>
        <p:blipFill>
          <a:blip r:embed="rId2">
            <a:extLst>
              <a:ext uri="{28A0092B-C50C-407E-A947-70E740481C1C}">
                <a14:useLocalDpi xmlns:a14="http://schemas.microsoft.com/office/drawing/2010/main" val="0"/>
              </a:ext>
            </a:extLst>
          </a:blip>
          <a:srcRect l="4167" r="25000" b="33514"/>
          <a:stretch>
            <a:fillRect/>
          </a:stretch>
        </p:blipFill>
        <p:spPr bwMode="auto">
          <a:xfrm>
            <a:off x="2286000" y="3182302"/>
            <a:ext cx="6477000" cy="369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DDA8DB95-C338-4D45-B4C2-114114EE44BA}"/>
              </a:ext>
            </a:extLst>
          </p:cNvPr>
          <p:cNvSpPr>
            <a:spLocks noGrp="1" noChangeArrowheads="1"/>
          </p:cNvSpPr>
          <p:nvPr>
            <p:ph type="title"/>
          </p:nvPr>
        </p:nvSpPr>
        <p:spPr/>
        <p:txBody>
          <a:bodyPr/>
          <a:lstStyle/>
          <a:p>
            <a:pPr eaLnBrk="1" hangingPunct="1">
              <a:defRPr/>
            </a:pPr>
            <a:r>
              <a:rPr lang="en-US" altLang="zh-CN" sz="3200" dirty="0">
                <a:ea typeface="PMingLiU" pitchFamily="18" charset="-120"/>
              </a:rPr>
              <a:t>OBJECTIVES</a:t>
            </a:r>
          </a:p>
        </p:txBody>
      </p:sp>
      <p:sp>
        <p:nvSpPr>
          <p:cNvPr id="11267" name="Rectangle 3">
            <a:extLst>
              <a:ext uri="{FF2B5EF4-FFF2-40B4-BE49-F238E27FC236}">
                <a16:creationId xmlns:a16="http://schemas.microsoft.com/office/drawing/2014/main" id="{427F1A0C-63E7-524F-9CDF-FA2282B319A8}"/>
              </a:ext>
            </a:extLst>
          </p:cNvPr>
          <p:cNvSpPr>
            <a:spLocks noGrp="1" noChangeArrowheads="1"/>
          </p:cNvSpPr>
          <p:nvPr>
            <p:ph type="body" idx="1"/>
          </p:nvPr>
        </p:nvSpPr>
        <p:spPr>
          <a:xfrm>
            <a:off x="990600" y="1255713"/>
            <a:ext cx="7924800" cy="5924550"/>
          </a:xfrm>
        </p:spPr>
        <p:txBody>
          <a:bodyPr/>
          <a:lstStyle/>
          <a:p>
            <a:pPr eaLnBrk="1" hangingPunct="1">
              <a:buFont typeface="Wingdings" pitchFamily="2" charset="2"/>
              <a:buNone/>
            </a:pPr>
            <a:r>
              <a:rPr lang="en-US" altLang="zh-CN" dirty="0">
                <a:solidFill>
                  <a:srgbClr val="000000"/>
                </a:solidFill>
                <a:ea typeface="宋体" panose="02010600030101010101" pitchFamily="2" charset="-122"/>
                <a:cs typeface="Times New Roman" panose="02020603050405020304" pitchFamily="18" charset="0"/>
              </a:rPr>
              <a:t>In this chapter you will learn: </a:t>
            </a:r>
          </a:p>
          <a:p>
            <a:pPr eaLnBrk="1" hangingPunct="1"/>
            <a:r>
              <a:rPr lang="en-US" altLang="zh-CN" dirty="0">
                <a:solidFill>
                  <a:srgbClr val="000000"/>
                </a:solidFill>
                <a:ea typeface="PMingLiU" panose="02020500000000000000" pitchFamily="18" charset="-120"/>
                <a:cs typeface="Times New Roman" panose="02020603050405020304" pitchFamily="18" charset="0"/>
              </a:rPr>
              <a:t>History of Java</a:t>
            </a:r>
          </a:p>
          <a:p>
            <a:pPr eaLnBrk="1" hangingPunct="1"/>
            <a:r>
              <a:rPr lang="en-US" altLang="zh-CN" dirty="0">
                <a:solidFill>
                  <a:srgbClr val="000000"/>
                </a:solidFill>
                <a:ea typeface="PMingLiU" panose="02020500000000000000" pitchFamily="18" charset="-120"/>
                <a:cs typeface="Times New Roman" panose="02020603050405020304" pitchFamily="18" charset="0"/>
              </a:rPr>
              <a:t>Features of Java</a:t>
            </a:r>
          </a:p>
          <a:p>
            <a:pPr eaLnBrk="1" hangingPunct="1"/>
            <a:r>
              <a:rPr lang="en-US" altLang="zh-CN" dirty="0">
                <a:solidFill>
                  <a:srgbClr val="000000"/>
                </a:solidFill>
                <a:ea typeface="PMingLiU" panose="02020500000000000000" pitchFamily="18" charset="-120"/>
                <a:cs typeface="Times New Roman" panose="02020603050405020304" pitchFamily="18" charset="0"/>
              </a:rPr>
              <a:t>Three edition for Java SDK</a:t>
            </a:r>
          </a:p>
          <a:p>
            <a:pPr eaLnBrk="1" hangingPunct="1"/>
            <a:r>
              <a:rPr lang="en-US" altLang="zh-CN" dirty="0">
                <a:solidFill>
                  <a:srgbClr val="000000"/>
                </a:solidFill>
                <a:ea typeface="PMingLiU" panose="02020500000000000000" pitchFamily="18" charset="-120"/>
                <a:cs typeface="Times New Roman" panose="02020603050405020304" pitchFamily="18" charset="0"/>
              </a:rPr>
              <a:t>A typical Java development environment</a:t>
            </a:r>
          </a:p>
          <a:p>
            <a:pPr eaLnBrk="1" hangingPunct="1"/>
            <a:r>
              <a:rPr lang="en-US" altLang="zh-CN" dirty="0">
                <a:solidFill>
                  <a:srgbClr val="000000"/>
                </a:solidFill>
                <a:ea typeface="PMingLiU" panose="02020500000000000000" pitchFamily="18" charset="-120"/>
                <a:cs typeface="Times New Roman" panose="02020603050405020304" pitchFamily="18" charset="0"/>
              </a:rPr>
              <a:t>To test-drive a Java application using the command  line</a:t>
            </a:r>
          </a:p>
          <a:p>
            <a:pPr eaLnBrk="1" hangingPunct="1">
              <a:buFont typeface="Wingdings" pitchFamily="2" charset="2"/>
              <a:buNone/>
            </a:pPr>
            <a:endParaRPr lang="en-US" altLang="zh-CN" dirty="0">
              <a:solidFill>
                <a:srgbClr val="000000"/>
              </a:solidFill>
              <a:ea typeface="PMingLiU" panose="02020500000000000000" pitchFamily="18" charset="-12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DD53D-788C-5C44-A4A3-8E945E103ECA}"/>
              </a:ext>
            </a:extLst>
          </p:cNvPr>
          <p:cNvSpPr>
            <a:spLocks noGrp="1"/>
          </p:cNvSpPr>
          <p:nvPr>
            <p:ph type="title"/>
          </p:nvPr>
        </p:nvSpPr>
        <p:spPr/>
        <p:txBody>
          <a:bodyPr>
            <a:normAutofit fontScale="90000"/>
          </a:bodyPr>
          <a:lstStyle/>
          <a:p>
            <a:pPr eaLnBrk="1" fontAlgn="auto" hangingPunct="1">
              <a:spcAft>
                <a:spcPts val="0"/>
              </a:spcAft>
              <a:defRPr/>
            </a:pPr>
            <a:r>
              <a:rPr lang="en-US" dirty="0">
                <a:solidFill>
                  <a:srgbClr val="3380E6"/>
                </a:solidFill>
                <a:latin typeface="Arial"/>
              </a:rPr>
              <a:t>1.5  Java and a Typical Java Development Environment (Cont.)</a:t>
            </a:r>
          </a:p>
        </p:txBody>
      </p:sp>
      <p:sp>
        <p:nvSpPr>
          <p:cNvPr id="28675" name="Text Placeholder 2">
            <a:extLst>
              <a:ext uri="{FF2B5EF4-FFF2-40B4-BE49-F238E27FC236}">
                <a16:creationId xmlns:a16="http://schemas.microsoft.com/office/drawing/2014/main" id="{809A999C-1843-E540-9725-55FC4E767C0A}"/>
              </a:ext>
            </a:extLst>
          </p:cNvPr>
          <p:cNvSpPr>
            <a:spLocks noGrp="1"/>
          </p:cNvSpPr>
          <p:nvPr>
            <p:ph type="body" idx="1"/>
          </p:nvPr>
        </p:nvSpPr>
        <p:spPr/>
        <p:txBody>
          <a:bodyPr/>
          <a:lstStyle/>
          <a:p>
            <a:pPr eaLnBrk="1" hangingPunct="1"/>
            <a:r>
              <a:rPr lang="en-US" altLang="zh-CN" sz="2800">
                <a:solidFill>
                  <a:srgbClr val="FF0000"/>
                </a:solidFill>
                <a:latin typeface="Times New Roman" panose="02020603050405020304" pitchFamily="18" charset="0"/>
                <a:ea typeface="宋体" panose="02010600030101010101" pitchFamily="2" charset="-122"/>
              </a:rPr>
              <a:t>Phase 5</a:t>
            </a:r>
            <a:r>
              <a:rPr lang="en-US" altLang="zh-CN" sz="2800">
                <a:solidFill>
                  <a:srgbClr val="000000"/>
                </a:solidFill>
                <a:latin typeface="Times New Roman" panose="02020603050405020304" pitchFamily="18" charset="0"/>
                <a:ea typeface="宋体" panose="02010600030101010101" pitchFamily="2" charset="-122"/>
              </a:rPr>
              <a:t>: Execution</a:t>
            </a:r>
          </a:p>
          <a:p>
            <a:pPr lvl="1" eaLnBrk="1" hangingPunct="1"/>
            <a:r>
              <a:rPr lang="en-US" altLang="zh-CN" sz="2400">
                <a:solidFill>
                  <a:srgbClr val="000000"/>
                </a:solidFill>
                <a:latin typeface="Times New Roman" panose="02020603050405020304" pitchFamily="18" charset="0"/>
                <a:ea typeface="宋体" panose="02010600030101010101" pitchFamily="2" charset="-122"/>
              </a:rPr>
              <a:t>The JVM </a:t>
            </a:r>
            <a:r>
              <a:rPr lang="en-US" altLang="zh-CN" sz="2400">
                <a:solidFill>
                  <a:srgbClr val="0000FF"/>
                </a:solidFill>
                <a:latin typeface="Times New Roman" panose="02020603050405020304" pitchFamily="18" charset="0"/>
                <a:ea typeface="宋体" panose="02010600030101010101" pitchFamily="2" charset="-122"/>
              </a:rPr>
              <a:t>executes</a:t>
            </a:r>
            <a:r>
              <a:rPr lang="en-US" altLang="zh-CN" sz="2400">
                <a:solidFill>
                  <a:srgbClr val="000000"/>
                </a:solidFill>
                <a:latin typeface="Times New Roman" panose="02020603050405020304" pitchFamily="18" charset="0"/>
                <a:ea typeface="宋体" panose="02010600030101010101" pitchFamily="2" charset="-122"/>
              </a:rPr>
              <a:t> the program’s bytecodes.</a:t>
            </a:r>
          </a:p>
          <a:p>
            <a:pPr lvl="1" eaLnBrk="1" hangingPunct="1"/>
            <a:r>
              <a:rPr lang="en-US" altLang="zh-CN" sz="2400">
                <a:solidFill>
                  <a:srgbClr val="000000"/>
                </a:solidFill>
                <a:latin typeface="Times New Roman" panose="02020603050405020304" pitchFamily="18" charset="0"/>
                <a:ea typeface="宋体" panose="02010600030101010101" pitchFamily="2" charset="-122"/>
              </a:rPr>
              <a:t>JVMs typically execute bytecodes using a combination of interpretation(</a:t>
            </a:r>
            <a:r>
              <a:rPr lang="zh-CN" altLang="en-US" sz="2400">
                <a:solidFill>
                  <a:srgbClr val="000000"/>
                </a:solidFill>
                <a:latin typeface="Times New Roman" panose="02020603050405020304" pitchFamily="18" charset="0"/>
                <a:ea typeface="宋体" panose="02010600030101010101" pitchFamily="2" charset="-122"/>
              </a:rPr>
              <a:t>解释</a:t>
            </a:r>
            <a:r>
              <a:rPr lang="en-US" altLang="zh-CN" sz="2400">
                <a:solidFill>
                  <a:srgbClr val="000000"/>
                </a:solidFill>
                <a:latin typeface="Times New Roman" panose="02020603050405020304" pitchFamily="18" charset="0"/>
                <a:ea typeface="宋体" panose="02010600030101010101" pitchFamily="2" charset="-122"/>
              </a:rPr>
              <a:t>) and so-called </a:t>
            </a:r>
            <a:r>
              <a:rPr lang="en-US" altLang="zh-CN" sz="2400">
                <a:solidFill>
                  <a:srgbClr val="0000FF"/>
                </a:solidFill>
                <a:latin typeface="Times New Roman" panose="02020603050405020304" pitchFamily="18" charset="0"/>
                <a:ea typeface="宋体" panose="02010600030101010101" pitchFamily="2" charset="-122"/>
              </a:rPr>
              <a:t>just-in-time (JIT) compilation</a:t>
            </a:r>
            <a:r>
              <a:rPr lang="en-US" altLang="zh-CN" sz="2400">
                <a:solidFill>
                  <a:srgbClr val="000000"/>
                </a:solidFill>
                <a:latin typeface="Times New Roman" panose="02020603050405020304" pitchFamily="18" charset="0"/>
                <a:ea typeface="宋体" panose="02010600030101010101" pitchFamily="2" charset="-122"/>
              </a:rPr>
              <a:t>.</a:t>
            </a:r>
          </a:p>
          <a:p>
            <a:pPr lvl="1" eaLnBrk="1" hangingPunct="1"/>
            <a:r>
              <a:rPr lang="en-US" altLang="zh-CN" sz="2400">
                <a:solidFill>
                  <a:srgbClr val="000000"/>
                </a:solidFill>
                <a:latin typeface="Times New Roman" panose="02020603050405020304" pitchFamily="18" charset="0"/>
                <a:ea typeface="宋体" panose="02010600030101010101" pitchFamily="2" charset="-122"/>
              </a:rPr>
              <a:t>Analyzes the bytecodes as they’re interpreted</a:t>
            </a:r>
          </a:p>
          <a:p>
            <a:pPr lvl="1" eaLnBrk="1" hangingPunct="1"/>
            <a:r>
              <a:rPr lang="en-US" altLang="zh-CN" sz="2400">
                <a:solidFill>
                  <a:srgbClr val="000000"/>
                </a:solidFill>
                <a:latin typeface="Times New Roman" panose="02020603050405020304" pitchFamily="18" charset="0"/>
                <a:ea typeface="宋体" panose="02010600030101010101" pitchFamily="2" charset="-122"/>
              </a:rPr>
              <a:t>A </a:t>
            </a:r>
            <a:r>
              <a:rPr lang="en-US" altLang="zh-CN" sz="2400">
                <a:solidFill>
                  <a:srgbClr val="0000FF"/>
                </a:solidFill>
                <a:latin typeface="Times New Roman" panose="02020603050405020304" pitchFamily="18" charset="0"/>
                <a:ea typeface="宋体" panose="02010600030101010101" pitchFamily="2" charset="-122"/>
              </a:rPr>
              <a:t>just-in-time </a:t>
            </a:r>
            <a:r>
              <a:rPr lang="en-US" altLang="zh-CN" sz="2400">
                <a:solidFill>
                  <a:srgbClr val="000000"/>
                </a:solidFill>
                <a:latin typeface="Times New Roman" panose="02020603050405020304" pitchFamily="18" charset="0"/>
                <a:ea typeface="宋体" panose="02010600030101010101" pitchFamily="2" charset="-122"/>
              </a:rPr>
              <a:t>(</a:t>
            </a:r>
            <a:r>
              <a:rPr lang="en-US" altLang="zh-CN" sz="2400">
                <a:solidFill>
                  <a:srgbClr val="0000FF"/>
                </a:solidFill>
                <a:latin typeface="Times New Roman" panose="02020603050405020304" pitchFamily="18" charset="0"/>
                <a:ea typeface="宋体" panose="02010600030101010101" pitchFamily="2" charset="-122"/>
              </a:rPr>
              <a:t>JIT</a:t>
            </a:r>
            <a:r>
              <a:rPr lang="en-US" altLang="zh-CN" sz="2400">
                <a:solidFill>
                  <a:srgbClr val="000000"/>
                </a:solidFill>
                <a:latin typeface="Times New Roman" panose="02020603050405020304" pitchFamily="18" charset="0"/>
                <a:ea typeface="宋体" panose="02010600030101010101" pitchFamily="2" charset="-122"/>
              </a:rPr>
              <a:t>)</a:t>
            </a:r>
            <a:r>
              <a:rPr lang="en-US" altLang="zh-CN" sz="2400">
                <a:solidFill>
                  <a:srgbClr val="0000FF"/>
                </a:solidFill>
                <a:latin typeface="Times New Roman" panose="02020603050405020304" pitchFamily="18" charset="0"/>
                <a:ea typeface="宋体" panose="02010600030101010101" pitchFamily="2" charset="-122"/>
              </a:rPr>
              <a:t> compiler</a:t>
            </a:r>
            <a:r>
              <a:rPr lang="en-US" altLang="zh-CN" sz="2400">
                <a:solidFill>
                  <a:srgbClr val="000000"/>
                </a:solidFill>
                <a:latin typeface="Times New Roman" panose="02020603050405020304" pitchFamily="18" charset="0"/>
                <a:ea typeface="宋体" panose="02010600030101010101" pitchFamily="2" charset="-122"/>
              </a:rPr>
              <a:t>—known as the </a:t>
            </a:r>
            <a:r>
              <a:rPr lang="en-US" altLang="zh-CN" sz="2400">
                <a:solidFill>
                  <a:srgbClr val="0000FF"/>
                </a:solidFill>
                <a:latin typeface="Times New Roman" panose="02020603050405020304" pitchFamily="18" charset="0"/>
                <a:ea typeface="宋体" panose="02010600030101010101" pitchFamily="2" charset="-122"/>
              </a:rPr>
              <a:t>Java HotSpot compiler</a:t>
            </a:r>
            <a:r>
              <a:rPr lang="en-US" altLang="zh-CN" sz="2400">
                <a:solidFill>
                  <a:srgbClr val="000000"/>
                </a:solidFill>
                <a:latin typeface="Times New Roman" panose="02020603050405020304" pitchFamily="18" charset="0"/>
                <a:ea typeface="宋体" panose="02010600030101010101" pitchFamily="2" charset="-122"/>
              </a:rPr>
              <a:t>—translates the bytecodes into the underlying computer’s machine language.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 descr="jhtp_01_BoilDownImages_Page_40.png">
            <a:extLst>
              <a:ext uri="{FF2B5EF4-FFF2-40B4-BE49-F238E27FC236}">
                <a16:creationId xmlns:a16="http://schemas.microsoft.com/office/drawing/2014/main" id="{4272D925-79BC-2B4F-9120-0CF10A67D555}"/>
              </a:ext>
            </a:extLst>
          </p:cNvPr>
          <p:cNvPicPr>
            <a:picLocks noGrp="1" noChangeAspect="1"/>
          </p:cNvPicPr>
          <p:nvPr isPhoto="1"/>
        </p:nvPicPr>
        <p:blipFill>
          <a:blip r:embed="rId3">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36FE-98EC-5B49-9424-E511562D1944}"/>
              </a:ext>
            </a:extLst>
          </p:cNvPr>
          <p:cNvSpPr>
            <a:spLocks noGrp="1"/>
          </p:cNvSpPr>
          <p:nvPr>
            <p:ph type="title"/>
          </p:nvPr>
        </p:nvSpPr>
        <p:spPr/>
        <p:txBody>
          <a:bodyPr/>
          <a:lstStyle/>
          <a:p>
            <a:pPr eaLnBrk="1" fontAlgn="auto" hangingPunct="1">
              <a:spcAft>
                <a:spcPts val="0"/>
              </a:spcAft>
              <a:defRPr/>
            </a:pPr>
            <a:r>
              <a:rPr lang="en-US" dirty="0">
                <a:solidFill>
                  <a:srgbClr val="3380E6"/>
                </a:solidFill>
                <a:latin typeface="Arial"/>
              </a:rPr>
              <a:t>1.6  Test-Driving a Java Application</a:t>
            </a:r>
          </a:p>
        </p:txBody>
      </p:sp>
      <p:sp>
        <p:nvSpPr>
          <p:cNvPr id="31747" name="Text Placeholder 2">
            <a:extLst>
              <a:ext uri="{FF2B5EF4-FFF2-40B4-BE49-F238E27FC236}">
                <a16:creationId xmlns:a16="http://schemas.microsoft.com/office/drawing/2014/main" id="{70DB9124-5FB4-754F-922B-710BB881193D}"/>
              </a:ext>
            </a:extLst>
          </p:cNvPr>
          <p:cNvSpPr>
            <a:spLocks noGrp="1"/>
          </p:cNvSpPr>
          <p:nvPr>
            <p:ph type="body" idx="1"/>
          </p:nvPr>
        </p:nvSpPr>
        <p:spPr/>
        <p:txBody>
          <a:bodyPr/>
          <a:lstStyle/>
          <a:p>
            <a:pPr eaLnBrk="1" hangingPunct="1"/>
            <a:r>
              <a:rPr lang="en-US" altLang="zh-CN" b="1" i="1" dirty="0">
                <a:solidFill>
                  <a:srgbClr val="000000"/>
                </a:solidFill>
                <a:latin typeface="Times New Roman" panose="02020603050405020304" pitchFamily="18" charset="0"/>
                <a:ea typeface="宋体" panose="02010600030101010101" pitchFamily="2" charset="-122"/>
              </a:rPr>
              <a:t>Checking your setup. </a:t>
            </a:r>
            <a:r>
              <a:rPr lang="en-US" altLang="zh-CN" dirty="0">
                <a:solidFill>
                  <a:srgbClr val="000000"/>
                </a:solidFill>
                <a:latin typeface="Times New Roman" panose="02020603050405020304" pitchFamily="18" charset="0"/>
                <a:ea typeface="宋体" panose="02010600030101010101" pitchFamily="2" charset="-122"/>
              </a:rPr>
              <a:t>Read the Before You Begin section of the book to confirm that you’ve set up Java properly on your computer and that you’ve copied the book’s examples to your hard drive.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1" descr="jhtp_01_BoilDownImages_Page_43.png">
            <a:extLst>
              <a:ext uri="{FF2B5EF4-FFF2-40B4-BE49-F238E27FC236}">
                <a16:creationId xmlns:a16="http://schemas.microsoft.com/office/drawing/2014/main" id="{0F981FCE-1547-824E-8E8E-F8FE1E69ACC5}"/>
              </a:ext>
            </a:extLst>
          </p:cNvPr>
          <p:cNvPicPr>
            <a:picLocks noGrp="1" noChangeAspect="1"/>
          </p:cNvPicPr>
          <p:nvPr isPhoto="1"/>
        </p:nvPicPr>
        <p:blipFill>
          <a:blip r:embed="rId2">
            <a:extLst>
              <a:ext uri="{28A0092B-C50C-407E-A947-70E740481C1C}">
                <a14:useLocalDpi xmlns:a14="http://schemas.microsoft.com/office/drawing/2010/main" val="0"/>
              </a:ext>
            </a:extLst>
          </a:blip>
          <a:srcRect r="25833" b="47240"/>
          <a:stretch>
            <a:fillRect/>
          </a:stretch>
        </p:blipFill>
        <p:spPr bwMode="auto">
          <a:xfrm>
            <a:off x="914400" y="0"/>
            <a:ext cx="6781800" cy="292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1" name="Picture 1" descr="jhtp_01_BoilDownImages_Page_44.png">
            <a:extLst>
              <a:ext uri="{FF2B5EF4-FFF2-40B4-BE49-F238E27FC236}">
                <a16:creationId xmlns:a16="http://schemas.microsoft.com/office/drawing/2014/main" id="{4C056482-5E55-1B4C-8923-7AAC0BA28368}"/>
              </a:ext>
            </a:extLst>
          </p:cNvPr>
          <p:cNvPicPr>
            <a:picLocks noGrp="1" noChangeAspect="1"/>
          </p:cNvPicPr>
          <p:nvPr isPhoto="1"/>
        </p:nvPicPr>
        <p:blipFill>
          <a:blip r:embed="rId3">
            <a:extLst>
              <a:ext uri="{28A0092B-C50C-407E-A947-70E740481C1C}">
                <a14:useLocalDpi xmlns:a14="http://schemas.microsoft.com/office/drawing/2010/main" val="0"/>
              </a:ext>
            </a:extLst>
          </a:blip>
          <a:srcRect r="26666" b="55476"/>
          <a:stretch>
            <a:fillRect/>
          </a:stretch>
        </p:blipFill>
        <p:spPr bwMode="auto">
          <a:xfrm>
            <a:off x="990600" y="3276600"/>
            <a:ext cx="6705600" cy="247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1" descr="jhtp_01_BoilDownImages_Page_45.png">
            <a:extLst>
              <a:ext uri="{FF2B5EF4-FFF2-40B4-BE49-F238E27FC236}">
                <a16:creationId xmlns:a16="http://schemas.microsoft.com/office/drawing/2014/main" id="{C13558E1-4033-8D43-A196-2CF270786DE3}"/>
              </a:ext>
            </a:extLst>
          </p:cNvPr>
          <p:cNvPicPr>
            <a:picLocks noGrp="1" noChangeAspect="1"/>
          </p:cNvPicPr>
          <p:nvPr isPhoto="1"/>
        </p:nvPicPr>
        <p:blipFill>
          <a:blip r:embed="rId2">
            <a:extLst>
              <a:ext uri="{28A0092B-C50C-407E-A947-70E740481C1C}">
                <a14:useLocalDpi xmlns:a14="http://schemas.microsoft.com/office/drawing/2010/main" val="0"/>
              </a:ext>
            </a:extLst>
          </a:blip>
          <a:srcRect r="25000" b="51959"/>
          <a:stretch>
            <a:fillRect/>
          </a:stretch>
        </p:blipFill>
        <p:spPr bwMode="auto">
          <a:xfrm>
            <a:off x="304800" y="0"/>
            <a:ext cx="68580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5" name="Picture 1" descr="jhtp_01_BoilDownImages_Page_46.png">
            <a:extLst>
              <a:ext uri="{FF2B5EF4-FFF2-40B4-BE49-F238E27FC236}">
                <a16:creationId xmlns:a16="http://schemas.microsoft.com/office/drawing/2014/main" id="{413F1B46-4688-204C-A08B-A3E87545E949}"/>
              </a:ext>
            </a:extLst>
          </p:cNvPr>
          <p:cNvPicPr>
            <a:picLocks noGrp="1" noChangeAspect="1"/>
          </p:cNvPicPr>
          <p:nvPr isPhoto="1"/>
        </p:nvPicPr>
        <p:blipFill>
          <a:blip r:embed="rId3">
            <a:extLst>
              <a:ext uri="{28A0092B-C50C-407E-A947-70E740481C1C}">
                <a14:useLocalDpi xmlns:a14="http://schemas.microsoft.com/office/drawing/2010/main" val="0"/>
              </a:ext>
            </a:extLst>
          </a:blip>
          <a:srcRect r="25833" b="33514"/>
          <a:stretch>
            <a:fillRect/>
          </a:stretch>
        </p:blipFill>
        <p:spPr bwMode="auto">
          <a:xfrm>
            <a:off x="381000" y="2209800"/>
            <a:ext cx="6781800" cy="369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1" descr="jhtp_01_BoilDownImages_Page_47.png">
            <a:extLst>
              <a:ext uri="{FF2B5EF4-FFF2-40B4-BE49-F238E27FC236}">
                <a16:creationId xmlns:a16="http://schemas.microsoft.com/office/drawing/2014/main" id="{99B86BA2-86BC-214E-89E6-481F939C629E}"/>
              </a:ext>
            </a:extLst>
          </p:cNvPr>
          <p:cNvPicPr>
            <a:picLocks noGrp="1" noChangeAspect="1"/>
          </p:cNvPicPr>
          <p:nvPr isPhoto="1"/>
        </p:nvPicPr>
        <p:blipFill>
          <a:blip r:embed="rId2">
            <a:extLst>
              <a:ext uri="{28A0092B-C50C-407E-A947-70E740481C1C}">
                <a14:useLocalDpi xmlns:a14="http://schemas.microsoft.com/office/drawing/2010/main" val="0"/>
              </a:ext>
            </a:extLst>
          </a:blip>
          <a:srcRect r="25000" b="36259"/>
          <a:stretch>
            <a:fillRect/>
          </a:stretch>
        </p:blipFill>
        <p:spPr bwMode="auto">
          <a:xfrm>
            <a:off x="0" y="-228600"/>
            <a:ext cx="6858000"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19" name="Picture 1" descr="jhtp_01_BoilDownImages_Page_48.png">
            <a:extLst>
              <a:ext uri="{FF2B5EF4-FFF2-40B4-BE49-F238E27FC236}">
                <a16:creationId xmlns:a16="http://schemas.microsoft.com/office/drawing/2014/main" id="{5D1A8133-0918-6140-AC24-D3B10B452990}"/>
              </a:ext>
            </a:extLst>
          </p:cNvPr>
          <p:cNvPicPr>
            <a:picLocks noGrp="1" noChangeAspect="1"/>
          </p:cNvPicPr>
          <p:nvPr isPhoto="1"/>
        </p:nvPicPr>
        <p:blipFill>
          <a:blip r:embed="rId3">
            <a:extLst>
              <a:ext uri="{28A0092B-C50C-407E-A947-70E740481C1C}">
                <a14:useLocalDpi xmlns:a14="http://schemas.microsoft.com/office/drawing/2010/main" val="0"/>
              </a:ext>
            </a:extLst>
          </a:blip>
          <a:srcRect r="23334" b="18416"/>
          <a:stretch>
            <a:fillRect/>
          </a:stretch>
        </p:blipFill>
        <p:spPr bwMode="auto">
          <a:xfrm>
            <a:off x="1066800" y="2328863"/>
            <a:ext cx="7848600" cy="452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1" descr="jhtp_01_BoilDownImages_Page_49.png">
            <a:extLst>
              <a:ext uri="{FF2B5EF4-FFF2-40B4-BE49-F238E27FC236}">
                <a16:creationId xmlns:a16="http://schemas.microsoft.com/office/drawing/2014/main" id="{594AAA1A-B6A9-3146-9221-4250CBFF0672}"/>
              </a:ext>
            </a:extLst>
          </p:cNvPr>
          <p:cNvPicPr>
            <a:picLocks noGrp="1" noChangeAspect="1"/>
          </p:cNvPicPr>
          <p:nvPr isPhoto="1"/>
        </p:nvPicPr>
        <p:blipFill>
          <a:blip r:embed="rId2">
            <a:extLst>
              <a:ext uri="{28A0092B-C50C-407E-A947-70E740481C1C}">
                <a14:useLocalDpi xmlns:a14="http://schemas.microsoft.com/office/drawing/2010/main" val="0"/>
              </a:ext>
            </a:extLst>
          </a:blip>
          <a:srcRect r="27499" b="45868"/>
          <a:stretch>
            <a:fillRect/>
          </a:stretch>
        </p:blipFill>
        <p:spPr bwMode="auto">
          <a:xfrm>
            <a:off x="914400" y="533400"/>
            <a:ext cx="6629400" cy="300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3" name="Picture 1" descr="jhtp_01_BoilDownImages_Page_50.png">
            <a:extLst>
              <a:ext uri="{FF2B5EF4-FFF2-40B4-BE49-F238E27FC236}">
                <a16:creationId xmlns:a16="http://schemas.microsoft.com/office/drawing/2014/main" id="{A7242C35-AC82-5C4E-9EC3-D4E2F2AD1D07}"/>
              </a:ext>
            </a:extLst>
          </p:cNvPr>
          <p:cNvPicPr>
            <a:picLocks noGrp="1" noChangeAspect="1"/>
          </p:cNvPicPr>
          <p:nvPr isPhoto="1"/>
        </p:nvPicPr>
        <p:blipFill>
          <a:blip r:embed="rId3">
            <a:extLst>
              <a:ext uri="{28A0092B-C50C-407E-A947-70E740481C1C}">
                <a14:useLocalDpi xmlns:a14="http://schemas.microsoft.com/office/drawing/2010/main" val="0"/>
              </a:ext>
            </a:extLst>
          </a:blip>
          <a:srcRect r="25833" b="55476"/>
          <a:stretch>
            <a:fillRect/>
          </a:stretch>
        </p:blipFill>
        <p:spPr bwMode="auto">
          <a:xfrm>
            <a:off x="762000" y="3200400"/>
            <a:ext cx="6781800" cy="247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C93F-8221-874A-BBB3-F4236A5AA9F1}"/>
              </a:ext>
            </a:extLst>
          </p:cNvPr>
          <p:cNvSpPr>
            <a:spLocks noGrp="1"/>
          </p:cNvSpPr>
          <p:nvPr>
            <p:ph type="title"/>
          </p:nvPr>
        </p:nvSpPr>
        <p:spPr/>
        <p:txBody>
          <a:bodyPr/>
          <a:lstStyle/>
          <a:p>
            <a:pPr eaLnBrk="1" fontAlgn="auto" hangingPunct="1">
              <a:spcAft>
                <a:spcPts val="0"/>
              </a:spcAft>
              <a:defRPr/>
            </a:pPr>
            <a:r>
              <a:rPr lang="en-US" dirty="0">
                <a:solidFill>
                  <a:srgbClr val="3380E6"/>
                </a:solidFill>
                <a:latin typeface="Arial"/>
              </a:rPr>
              <a:t>1.1 </a:t>
            </a:r>
            <a:r>
              <a:rPr lang="en-US" altLang="zh-CN" dirty="0">
                <a:solidFill>
                  <a:srgbClr val="3380E6"/>
                </a:solidFill>
                <a:latin typeface="Arial"/>
              </a:rPr>
              <a:t>History of Java</a:t>
            </a:r>
            <a:endParaRPr lang="en-US" dirty="0">
              <a:solidFill>
                <a:srgbClr val="3380E6"/>
              </a:solidFill>
              <a:latin typeface="Arial"/>
            </a:endParaRPr>
          </a:p>
        </p:txBody>
      </p:sp>
      <p:sp>
        <p:nvSpPr>
          <p:cNvPr id="88067" name="Text Placeholder 2">
            <a:extLst>
              <a:ext uri="{FF2B5EF4-FFF2-40B4-BE49-F238E27FC236}">
                <a16:creationId xmlns:a16="http://schemas.microsoft.com/office/drawing/2014/main" id="{3BD12068-208D-4F45-9511-F1DA16F074E3}"/>
              </a:ext>
            </a:extLst>
          </p:cNvPr>
          <p:cNvSpPr>
            <a:spLocks noGrp="1"/>
          </p:cNvSpPr>
          <p:nvPr>
            <p:ph type="body" idx="1"/>
          </p:nvPr>
        </p:nvSpPr>
        <p:spPr>
          <a:xfrm>
            <a:off x="457200" y="1481138"/>
            <a:ext cx="7315200" cy="4525962"/>
          </a:xfrm>
        </p:spPr>
        <p:txBody>
          <a:bodyPr/>
          <a:lstStyle/>
          <a:p>
            <a:pPr eaLnBrk="1" hangingPunct="1">
              <a:lnSpc>
                <a:spcPct val="100000"/>
              </a:lnSpc>
            </a:pPr>
            <a:r>
              <a:rPr lang="en-US" altLang="zh-CN" sz="2800" dirty="0">
                <a:solidFill>
                  <a:srgbClr val="000000"/>
                </a:solidFill>
                <a:latin typeface="Times New Roman" panose="02020603050405020304" pitchFamily="18" charset="0"/>
                <a:ea typeface="宋体" panose="02010600030101010101" pitchFamily="2" charset="-122"/>
              </a:rPr>
              <a:t>1991 </a:t>
            </a:r>
          </a:p>
          <a:p>
            <a:pPr lvl="1" eaLnBrk="1" hangingPunct="1">
              <a:lnSpc>
                <a:spcPct val="100000"/>
              </a:lnSpc>
            </a:pPr>
            <a:r>
              <a:rPr lang="en-US" altLang="zh-CN" sz="2400" dirty="0">
                <a:solidFill>
                  <a:srgbClr val="000000"/>
                </a:solidFill>
                <a:latin typeface="Times New Roman" panose="02020603050405020304" pitchFamily="18" charset="0"/>
                <a:ea typeface="宋体" panose="02010600030101010101" pitchFamily="2" charset="-122"/>
              </a:rPr>
              <a:t>Sun Microsystems funded an internal corporate research project led by </a:t>
            </a:r>
            <a:r>
              <a:rPr lang="en-US" altLang="zh-CN" sz="2400" dirty="0">
                <a:solidFill>
                  <a:srgbClr val="FF0000"/>
                </a:solidFill>
                <a:latin typeface="Times New Roman" panose="02020603050405020304" pitchFamily="18" charset="0"/>
                <a:ea typeface="宋体" panose="02010600030101010101" pitchFamily="2" charset="-122"/>
              </a:rPr>
              <a:t>James Gosling</a:t>
            </a:r>
          </a:p>
          <a:p>
            <a:pPr eaLnBrk="1" hangingPunct="1">
              <a:lnSpc>
                <a:spcPct val="100000"/>
              </a:lnSpc>
            </a:pPr>
            <a:r>
              <a:rPr lang="en-US" altLang="zh-CN" sz="2800" dirty="0">
                <a:solidFill>
                  <a:srgbClr val="000000"/>
                </a:solidFill>
                <a:latin typeface="Times New Roman" panose="02020603050405020304" pitchFamily="18" charset="0"/>
                <a:ea typeface="宋体" panose="02010600030101010101" pitchFamily="2" charset="-122"/>
              </a:rPr>
              <a:t>2009</a:t>
            </a:r>
          </a:p>
          <a:p>
            <a:pPr lvl="1" eaLnBrk="1" hangingPunct="1">
              <a:lnSpc>
                <a:spcPct val="100000"/>
              </a:lnSpc>
            </a:pPr>
            <a:r>
              <a:rPr lang="en-US" altLang="zh-CN" sz="2400" dirty="0">
                <a:solidFill>
                  <a:srgbClr val="000000"/>
                </a:solidFill>
                <a:latin typeface="Times New Roman" panose="02020603050405020304" pitchFamily="18" charset="0"/>
                <a:ea typeface="宋体" panose="02010600030101010101" pitchFamily="2" charset="-122"/>
              </a:rPr>
              <a:t>Sun Microsystems was acquired by Oracle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8067">
                                            <p:txEl>
                                              <p:pRg st="1" end="1"/>
                                            </p:txEl>
                                          </p:spTgt>
                                        </p:tgtEl>
                                        <p:attrNameLst>
                                          <p:attrName>style.visibility</p:attrName>
                                        </p:attrNameLst>
                                      </p:cBhvr>
                                      <p:to>
                                        <p:strVal val="visible"/>
                                      </p:to>
                                    </p:set>
                                    <p:animEffect transition="in" filter="blinds(horizontal)">
                                      <p:cBhvr>
                                        <p:cTn id="7" dur="500"/>
                                        <p:tgtEl>
                                          <p:spTgt spid="880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8067">
                                            <p:txEl>
                                              <p:pRg st="2" end="2"/>
                                            </p:txEl>
                                          </p:spTgt>
                                        </p:tgtEl>
                                        <p:attrNameLst>
                                          <p:attrName>style.visibility</p:attrName>
                                        </p:attrNameLst>
                                      </p:cBhvr>
                                      <p:to>
                                        <p:strVal val="visible"/>
                                      </p:to>
                                    </p:set>
                                    <p:animEffect transition="in" filter="blinds(horizontal)">
                                      <p:cBhvr>
                                        <p:cTn id="12" dur="500"/>
                                        <p:tgtEl>
                                          <p:spTgt spid="8806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8067">
                                            <p:txEl>
                                              <p:pRg st="3" end="3"/>
                                            </p:txEl>
                                          </p:spTgt>
                                        </p:tgtEl>
                                        <p:attrNameLst>
                                          <p:attrName>style.visibility</p:attrName>
                                        </p:attrNameLst>
                                      </p:cBhvr>
                                      <p:to>
                                        <p:strVal val="visible"/>
                                      </p:to>
                                    </p:set>
                                    <p:animEffect transition="in" filter="blinds(horizontal)">
                                      <p:cBhvr>
                                        <p:cTn id="17" dur="500"/>
                                        <p:tgtEl>
                                          <p:spTgt spid="880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541311-05D4-794E-8BDC-95F83094E0CC}"/>
              </a:ext>
            </a:extLst>
          </p:cNvPr>
          <p:cNvSpPr>
            <a:spLocks noGrp="1"/>
          </p:cNvSpPr>
          <p:nvPr>
            <p:ph type="title"/>
          </p:nvPr>
        </p:nvSpPr>
        <p:spPr/>
        <p:txBody>
          <a:bodyPr>
            <a:normAutofit/>
          </a:bodyPr>
          <a:lstStyle/>
          <a:p>
            <a:r>
              <a:rPr lang="en" altLang="zh-CN" sz="2400" dirty="0"/>
              <a:t>Java SE versions history</a:t>
            </a:r>
            <a:br>
              <a:rPr lang="en" altLang="zh-CN" sz="2400" dirty="0"/>
            </a:br>
            <a:endParaRPr kumimoji="1" lang="zh-CN" altLang="en-US" sz="2400" dirty="0"/>
          </a:p>
        </p:txBody>
      </p:sp>
      <p:pic>
        <p:nvPicPr>
          <p:cNvPr id="6" name="图片 5">
            <a:extLst>
              <a:ext uri="{FF2B5EF4-FFF2-40B4-BE49-F238E27FC236}">
                <a16:creationId xmlns:a16="http://schemas.microsoft.com/office/drawing/2014/main" id="{DC5D3B27-639F-4E40-9C61-F5CD1F4D9B9C}"/>
              </a:ext>
            </a:extLst>
          </p:cNvPr>
          <p:cNvPicPr>
            <a:picLocks noChangeAspect="1"/>
          </p:cNvPicPr>
          <p:nvPr/>
        </p:nvPicPr>
        <p:blipFill>
          <a:blip r:embed="rId2"/>
          <a:stretch>
            <a:fillRect/>
          </a:stretch>
        </p:blipFill>
        <p:spPr>
          <a:xfrm>
            <a:off x="2438400" y="910848"/>
            <a:ext cx="3482699" cy="5947152"/>
          </a:xfrm>
          <a:prstGeom prst="rect">
            <a:avLst/>
          </a:prstGeom>
        </p:spPr>
      </p:pic>
    </p:spTree>
    <p:extLst>
      <p:ext uri="{BB962C8B-B14F-4D97-AF65-F5344CB8AC3E}">
        <p14:creationId xmlns:p14="http://schemas.microsoft.com/office/powerpoint/2010/main" val="737531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0601-FF3C-0546-9B9C-77772C216F2C}"/>
              </a:ext>
            </a:extLst>
          </p:cNvPr>
          <p:cNvSpPr>
            <a:spLocks noGrp="1"/>
          </p:cNvSpPr>
          <p:nvPr>
            <p:ph type="title"/>
          </p:nvPr>
        </p:nvSpPr>
        <p:spPr/>
        <p:txBody>
          <a:bodyPr/>
          <a:lstStyle/>
          <a:p>
            <a:pPr eaLnBrk="1" fontAlgn="auto" hangingPunct="1">
              <a:spcAft>
                <a:spcPts val="0"/>
              </a:spcAft>
              <a:defRPr/>
            </a:pPr>
            <a:r>
              <a:rPr lang="en-US" dirty="0">
                <a:solidFill>
                  <a:srgbClr val="3380E6"/>
                </a:solidFill>
                <a:latin typeface="Arial"/>
              </a:rPr>
              <a:t>1.2 </a:t>
            </a:r>
            <a:r>
              <a:rPr lang="en-US" altLang="zh-CN" dirty="0">
                <a:solidFill>
                  <a:srgbClr val="3380E6"/>
                </a:solidFill>
                <a:latin typeface="Arial"/>
              </a:rPr>
              <a:t>Features of Java</a:t>
            </a:r>
            <a:endParaRPr lang="en-US" dirty="0">
              <a:solidFill>
                <a:srgbClr val="3380E6"/>
              </a:solidFill>
              <a:latin typeface="Arial"/>
            </a:endParaRPr>
          </a:p>
        </p:txBody>
      </p:sp>
      <p:sp>
        <p:nvSpPr>
          <p:cNvPr id="13315" name="Text Placeholder 2">
            <a:extLst>
              <a:ext uri="{FF2B5EF4-FFF2-40B4-BE49-F238E27FC236}">
                <a16:creationId xmlns:a16="http://schemas.microsoft.com/office/drawing/2014/main" id="{21777F9B-72BE-1640-A291-8894C4633545}"/>
              </a:ext>
            </a:extLst>
          </p:cNvPr>
          <p:cNvSpPr>
            <a:spLocks noGrp="1"/>
          </p:cNvSpPr>
          <p:nvPr>
            <p:ph type="body" idx="1"/>
          </p:nvPr>
        </p:nvSpPr>
        <p:spPr/>
        <p:txBody>
          <a:bodyPr/>
          <a:lstStyle/>
          <a:p>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simple</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object-oriented</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distributed</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lgn="just"/>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Interpreted(</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解析性的</a:t>
            </a:r>
            <a:r>
              <a:rPr lang="zh-CN" altLang="en-US" sz="2400" b="1"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Robust(</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强壮的）</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lvl="1"/>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compile-time error checking/ not support memory pointers / automatic garbage collection</a:t>
            </a:r>
          </a:p>
          <a:p>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endParaRPr lang="en-US" altLang="zh-CN" sz="240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blinds(horizontal)">
                                      <p:cBhvr>
                                        <p:cTn id="7" dur="500"/>
                                        <p:tgtEl>
                                          <p:spTgt spid="13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blinds(horizontal)">
                                      <p:cBhvr>
                                        <p:cTn id="12" dur="500"/>
                                        <p:tgtEl>
                                          <p:spTgt spid="13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17" dur="500"/>
                                        <p:tgtEl>
                                          <p:spTgt spid="133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315">
                                            <p:txEl>
                                              <p:pRg st="3" end="3"/>
                                            </p:txEl>
                                          </p:spTgt>
                                        </p:tgtEl>
                                        <p:attrNameLst>
                                          <p:attrName>style.visibility</p:attrName>
                                        </p:attrNameLst>
                                      </p:cBhvr>
                                      <p:to>
                                        <p:strVal val="visible"/>
                                      </p:to>
                                    </p:set>
                                    <p:animEffect transition="in" filter="blinds(horizontal)">
                                      <p:cBhvr>
                                        <p:cTn id="22" dur="500"/>
                                        <p:tgtEl>
                                          <p:spTgt spid="133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315">
                                            <p:txEl>
                                              <p:pRg st="4" end="4"/>
                                            </p:txEl>
                                          </p:spTgt>
                                        </p:tgtEl>
                                        <p:attrNameLst>
                                          <p:attrName>style.visibility</p:attrName>
                                        </p:attrNameLst>
                                      </p:cBhvr>
                                      <p:to>
                                        <p:strVal val="visible"/>
                                      </p:to>
                                    </p:set>
                                    <p:animEffect transition="in" filter="blinds(horizontal)">
                                      <p:cBhvr>
                                        <p:cTn id="27" dur="500"/>
                                        <p:tgtEl>
                                          <p:spTgt spid="13315">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3315">
                                            <p:txEl>
                                              <p:pRg st="5" end="5"/>
                                            </p:txEl>
                                          </p:spTgt>
                                        </p:tgtEl>
                                        <p:attrNameLst>
                                          <p:attrName>style.visibility</p:attrName>
                                        </p:attrNameLst>
                                      </p:cBhvr>
                                      <p:to>
                                        <p:strVal val="visible"/>
                                      </p:to>
                                    </p:set>
                                    <p:animEffect transition="in" filter="blinds(horizontal)">
                                      <p:cBhvr>
                                        <p:cTn id="30" dur="500"/>
                                        <p:tgtEl>
                                          <p:spTgt spid="133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5E955F-9160-DE41-8188-8A18A30100DF}"/>
              </a:ext>
            </a:extLst>
          </p:cNvPr>
          <p:cNvSpPr>
            <a:spLocks noGrp="1"/>
          </p:cNvSpPr>
          <p:nvPr>
            <p:ph type="title"/>
          </p:nvPr>
        </p:nvSpPr>
        <p:spPr/>
        <p:txBody>
          <a:bodyPr/>
          <a:lstStyle/>
          <a:p>
            <a:pPr eaLnBrk="1" fontAlgn="auto" hangingPunct="1">
              <a:spcAft>
                <a:spcPts val="0"/>
              </a:spcAft>
              <a:defRPr/>
            </a:pPr>
            <a:r>
              <a:rPr lang="en-US" dirty="0">
                <a:solidFill>
                  <a:srgbClr val="3380E6"/>
                </a:solidFill>
                <a:latin typeface="Arial"/>
              </a:rPr>
              <a:t>1.2 </a:t>
            </a:r>
            <a:r>
              <a:rPr lang="en-US" altLang="zh-CN" dirty="0">
                <a:solidFill>
                  <a:srgbClr val="3380E6"/>
                </a:solidFill>
                <a:latin typeface="Arial"/>
              </a:rPr>
              <a:t>Features of Java</a:t>
            </a:r>
            <a:r>
              <a:rPr lang="en-US" dirty="0">
                <a:solidFill>
                  <a:srgbClr val="3380E6"/>
                </a:solidFill>
                <a:latin typeface="Arial"/>
              </a:rPr>
              <a:t> (Cont.)</a:t>
            </a:r>
            <a:endParaRPr lang="zh-CN" altLang="en-US" dirty="0">
              <a:solidFill>
                <a:srgbClr val="3380E6"/>
              </a:solidFill>
              <a:latin typeface="Arial"/>
            </a:endParaRPr>
          </a:p>
        </p:txBody>
      </p:sp>
      <p:sp>
        <p:nvSpPr>
          <p:cNvPr id="3" name="文本占位符 2">
            <a:extLst>
              <a:ext uri="{FF2B5EF4-FFF2-40B4-BE49-F238E27FC236}">
                <a16:creationId xmlns:a16="http://schemas.microsoft.com/office/drawing/2014/main" id="{70EBB875-B86A-0C4E-82B1-58E95A90F276}"/>
              </a:ext>
            </a:extLst>
          </p:cNvPr>
          <p:cNvSpPr>
            <a:spLocks noGrp="1"/>
          </p:cNvSpPr>
          <p:nvPr>
            <p:ph type="body" idx="1"/>
          </p:nvPr>
        </p:nvSpPr>
        <p:spPr/>
        <p:txBody>
          <a:bodyPr/>
          <a:lstStyle/>
          <a:p>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secure</a:t>
            </a:r>
          </a:p>
          <a:p>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architecture neutral(</a:t>
            </a:r>
            <a:r>
              <a:rPr lang="zh-Hans" altLang="en-US" sz="2800" dirty="0">
                <a:latin typeface="Times New Roman" panose="02020603050405020304" pitchFamily="18" charset="0"/>
                <a:ea typeface="宋体" panose="02010600030101010101" pitchFamily="2" charset="-122"/>
                <a:cs typeface="Times New Roman" panose="02020603050405020304" pitchFamily="18" charset="0"/>
              </a:rPr>
              <a:t>体系结构中立）</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portable</a:t>
            </a:r>
          </a:p>
          <a:p>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high performance</a:t>
            </a:r>
          </a:p>
          <a:p>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multithreaded</a:t>
            </a:r>
          </a:p>
          <a:p>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dynamic language</a:t>
            </a:r>
          </a:p>
          <a:p>
            <a:pPr lvl="1"/>
            <a:endParaRPr lang="zh-CN" alt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B79EE2-3102-CD45-86EB-71995E7629AF}"/>
              </a:ext>
            </a:extLst>
          </p:cNvPr>
          <p:cNvSpPr>
            <a:spLocks noGrp="1"/>
          </p:cNvSpPr>
          <p:nvPr>
            <p:ph type="title"/>
          </p:nvPr>
        </p:nvSpPr>
        <p:spPr/>
        <p:txBody>
          <a:bodyPr/>
          <a:lstStyle/>
          <a:p>
            <a:pPr eaLnBrk="1" fontAlgn="auto" hangingPunct="1">
              <a:spcAft>
                <a:spcPts val="0"/>
              </a:spcAft>
              <a:defRPr/>
            </a:pPr>
            <a:r>
              <a:rPr lang="en-US" dirty="0">
                <a:solidFill>
                  <a:srgbClr val="3380E6"/>
                </a:solidFill>
                <a:latin typeface="Arial"/>
              </a:rPr>
              <a:t>1.3  </a:t>
            </a:r>
            <a:r>
              <a:rPr lang="en-US" altLang="zh-CN" dirty="0">
                <a:solidFill>
                  <a:srgbClr val="3380E6"/>
                </a:solidFill>
                <a:latin typeface="Arial"/>
              </a:rPr>
              <a:t>Three edition for Java SDK</a:t>
            </a:r>
            <a:r>
              <a:rPr lang="en-US" dirty="0">
                <a:solidFill>
                  <a:srgbClr val="3380E6"/>
                </a:solidFill>
                <a:latin typeface="Arial"/>
              </a:rPr>
              <a:t> </a:t>
            </a:r>
            <a:endParaRPr lang="zh-CN" altLang="en-US" dirty="0">
              <a:solidFill>
                <a:srgbClr val="3380E6"/>
              </a:solidFill>
              <a:latin typeface="Arial"/>
            </a:endParaRPr>
          </a:p>
        </p:txBody>
      </p:sp>
      <p:sp>
        <p:nvSpPr>
          <p:cNvPr id="3" name="文本占位符 2">
            <a:extLst>
              <a:ext uri="{FF2B5EF4-FFF2-40B4-BE49-F238E27FC236}">
                <a16:creationId xmlns:a16="http://schemas.microsoft.com/office/drawing/2014/main" id="{0B30F60C-7E33-7C48-AAC5-C2BFA84FF032}"/>
              </a:ext>
            </a:extLst>
          </p:cNvPr>
          <p:cNvSpPr>
            <a:spLocks noGrp="1"/>
          </p:cNvSpPr>
          <p:nvPr>
            <p:ph type="body" idx="1"/>
          </p:nvPr>
        </p:nvSpPr>
        <p:spPr/>
        <p:txBody>
          <a:bodyPr/>
          <a:lstStyle/>
          <a:p>
            <a:pPr eaLnBrk="1" hangingPunct="1"/>
            <a:r>
              <a:rPr lang="zh-CN"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Java SDK Standard Edition（</a:t>
            </a:r>
            <a:r>
              <a:rPr lang="en-US" altLang="zh-CN">
                <a:solidFill>
                  <a:srgbClr val="FF3300"/>
                </a:solidFill>
                <a:latin typeface="Times New Roman" panose="02020603050405020304" pitchFamily="18" charset="0"/>
                <a:ea typeface="宋体" panose="02010600030101010101" pitchFamily="2" charset="-122"/>
                <a:cs typeface="Times New Roman" panose="02020603050405020304" pitchFamily="18" charset="0"/>
              </a:rPr>
              <a:t>J2SE</a:t>
            </a:r>
            <a:r>
              <a:rPr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p>
          <a:p>
            <a:pPr lvl="1" eaLnBrk="1" hangingPunct="1"/>
            <a:r>
              <a:rPr lang="en-US" altLang="zh-CN" sz="24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contains the basic core Java classes. </a:t>
            </a:r>
          </a:p>
          <a:p>
            <a:pPr eaLnBrk="1" hangingPunct="1"/>
            <a:r>
              <a:rPr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Java SDK Micro Edition (</a:t>
            </a:r>
            <a:r>
              <a:rPr lang="en-US" altLang="zh-CN">
                <a:solidFill>
                  <a:srgbClr val="FF3300"/>
                </a:solidFill>
                <a:latin typeface="Times New Roman" panose="02020603050405020304" pitchFamily="18" charset="0"/>
                <a:ea typeface="宋体" panose="02010600030101010101" pitchFamily="2" charset="-122"/>
                <a:cs typeface="Times New Roman" panose="02020603050405020304" pitchFamily="18" charset="0"/>
              </a:rPr>
              <a:t>J2ME</a:t>
            </a:r>
            <a:r>
              <a:rPr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a:p>
            <a:pPr lvl="1" eaLnBrk="1" hangingPunct="1"/>
            <a:r>
              <a:rPr lang="en-US" altLang="zh-CN" sz="24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for developers that code to portable devices, such as a palm pilot or a cellular phone. </a:t>
            </a:r>
          </a:p>
          <a:p>
            <a:pPr eaLnBrk="1" hangingPunct="1"/>
            <a:r>
              <a:rPr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Java SDK Enterprise Edition (</a:t>
            </a:r>
            <a:r>
              <a:rPr lang="en-US" altLang="zh-CN">
                <a:solidFill>
                  <a:srgbClr val="FF3300"/>
                </a:solidFill>
                <a:latin typeface="Times New Roman" panose="02020603050405020304" pitchFamily="18" charset="0"/>
                <a:ea typeface="宋体" panose="02010600030101010101" pitchFamily="2" charset="-122"/>
                <a:cs typeface="Times New Roman" panose="02020603050405020304" pitchFamily="18" charset="0"/>
              </a:rPr>
              <a:t>J2EE</a:t>
            </a:r>
            <a:r>
              <a:rPr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p>
          <a:p>
            <a:pPr lvl="1" eaLnBrk="1" hangingPunct="1"/>
            <a:r>
              <a:rPr lang="en-US" altLang="zh-CN" sz="24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contains classes that go above and beyond J2SE </a:t>
            </a:r>
            <a:endParaRPr lang="zh-CN" altLang="zh-CN" sz="24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1F402C-A67D-6245-8D9E-61AEC9966CB6}"/>
              </a:ext>
            </a:extLst>
          </p:cNvPr>
          <p:cNvSpPr>
            <a:spLocks noGrp="1"/>
          </p:cNvSpPr>
          <p:nvPr>
            <p:ph type="title"/>
          </p:nvPr>
        </p:nvSpPr>
        <p:spPr/>
        <p:txBody>
          <a:bodyPr>
            <a:normAutofit fontScale="90000"/>
          </a:bodyPr>
          <a:lstStyle/>
          <a:p>
            <a:pPr eaLnBrk="1" fontAlgn="auto" hangingPunct="1">
              <a:spcAft>
                <a:spcPts val="0"/>
              </a:spcAft>
              <a:defRPr/>
            </a:pPr>
            <a:r>
              <a:rPr lang="en-US" altLang="zh-CN" dirty="0">
                <a:solidFill>
                  <a:srgbClr val="3380E6"/>
                </a:solidFill>
                <a:latin typeface="Arial"/>
              </a:rPr>
              <a:t>1.4 </a:t>
            </a:r>
            <a:r>
              <a:rPr lang="en-US" dirty="0">
                <a:solidFill>
                  <a:srgbClr val="3380E6"/>
                </a:solidFill>
                <a:latin typeface="Arial"/>
              </a:rPr>
              <a:t> Introduction to Object-Oriented Technology </a:t>
            </a:r>
            <a:r>
              <a:rPr lang="en-US" altLang="zh-CN" dirty="0">
                <a:solidFill>
                  <a:srgbClr val="3380E6"/>
                </a:solidFill>
                <a:latin typeface="Arial"/>
              </a:rPr>
              <a:t> </a:t>
            </a:r>
            <a:endParaRPr lang="zh-CN" altLang="en-US" dirty="0">
              <a:solidFill>
                <a:srgbClr val="3380E6"/>
              </a:solidFill>
              <a:latin typeface="Arial"/>
            </a:endParaRPr>
          </a:p>
        </p:txBody>
      </p:sp>
      <p:sp>
        <p:nvSpPr>
          <p:cNvPr id="3" name="文本占位符 2">
            <a:extLst>
              <a:ext uri="{FF2B5EF4-FFF2-40B4-BE49-F238E27FC236}">
                <a16:creationId xmlns:a16="http://schemas.microsoft.com/office/drawing/2014/main" id="{A1CC6BB9-40A8-5C45-9567-9A9D51920060}"/>
              </a:ext>
            </a:extLst>
          </p:cNvPr>
          <p:cNvSpPr>
            <a:spLocks noGrp="1"/>
          </p:cNvSpPr>
          <p:nvPr>
            <p:ph type="body" idx="1"/>
          </p:nvPr>
        </p:nvSpPr>
        <p:spPr>
          <a:xfrm>
            <a:off x="457200" y="1447800"/>
            <a:ext cx="8229600" cy="4525963"/>
          </a:xfrm>
        </p:spPr>
        <p:txBody>
          <a:bodyPr/>
          <a:lstStyle/>
          <a:p>
            <a:pPr>
              <a:lnSpc>
                <a:spcPct val="100000"/>
              </a:lnSpc>
            </a:pPr>
            <a:r>
              <a:rPr lang="en-US" altLang="zh-CN" sz="2800" dirty="0">
                <a:solidFill>
                  <a:srgbClr val="000000"/>
                </a:solidFill>
                <a:latin typeface="Times New Roman" panose="02020603050405020304" pitchFamily="18" charset="0"/>
                <a:ea typeface="宋体" panose="02010600030101010101" pitchFamily="2" charset="-122"/>
              </a:rPr>
              <a:t>Object</a:t>
            </a:r>
            <a:r>
              <a:rPr lang="zh-Hans" altLang="en-US" sz="2800" dirty="0">
                <a:solidFill>
                  <a:srgbClr val="000000"/>
                </a:solidFill>
                <a:latin typeface="Times New Roman" panose="02020603050405020304" pitchFamily="18" charset="0"/>
                <a:ea typeface="宋体" panose="02010600030101010101" pitchFamily="2" charset="-122"/>
              </a:rPr>
              <a:t> </a:t>
            </a:r>
            <a:endParaRPr lang="en-US" altLang="zh-CN" sz="2800" dirty="0">
              <a:solidFill>
                <a:srgbClr val="000000"/>
              </a:solidFill>
              <a:latin typeface="Times New Roman" panose="02020603050405020304" pitchFamily="18" charset="0"/>
              <a:ea typeface="宋体" panose="02010600030101010101" pitchFamily="2" charset="-122"/>
            </a:endParaRPr>
          </a:p>
          <a:p>
            <a:pPr>
              <a:lnSpc>
                <a:spcPct val="100000"/>
              </a:lnSpc>
            </a:pPr>
            <a:r>
              <a:rPr lang="en-US" altLang="zh-CN" sz="2800" dirty="0">
                <a:solidFill>
                  <a:srgbClr val="000000"/>
                </a:solidFill>
                <a:latin typeface="Times New Roman" panose="02020603050405020304" pitchFamily="18" charset="0"/>
                <a:ea typeface="宋体" panose="02010600030101010101" pitchFamily="2" charset="-122"/>
              </a:rPr>
              <a:t>Methods and classes</a:t>
            </a:r>
            <a:r>
              <a:rPr lang="zh-Hans" altLang="en-US" sz="2800" dirty="0">
                <a:solidFill>
                  <a:srgbClr val="000000"/>
                </a:solidFill>
                <a:latin typeface="Times New Roman" panose="02020603050405020304" pitchFamily="18" charset="0"/>
                <a:ea typeface="宋体" panose="02010600030101010101" pitchFamily="2" charset="-122"/>
              </a:rPr>
              <a:t> </a:t>
            </a:r>
            <a:endParaRPr lang="en-US" altLang="zh-CN" sz="2800" dirty="0">
              <a:solidFill>
                <a:srgbClr val="000000"/>
              </a:solidFill>
              <a:latin typeface="Times New Roman" panose="02020603050405020304" pitchFamily="18" charset="0"/>
              <a:ea typeface="宋体" panose="02010600030101010101" pitchFamily="2" charset="-122"/>
            </a:endParaRPr>
          </a:p>
          <a:p>
            <a:pPr>
              <a:lnSpc>
                <a:spcPct val="100000"/>
              </a:lnSpc>
            </a:pPr>
            <a:r>
              <a:rPr lang="en-US" altLang="zh-CN" sz="2800" dirty="0">
                <a:solidFill>
                  <a:srgbClr val="000000"/>
                </a:solidFill>
                <a:latin typeface="Times New Roman" panose="02020603050405020304" pitchFamily="18" charset="0"/>
                <a:ea typeface="宋体" panose="02010600030101010101" pitchFamily="2" charset="-122"/>
              </a:rPr>
              <a:t>Instance </a:t>
            </a:r>
          </a:p>
          <a:p>
            <a:pPr>
              <a:lnSpc>
                <a:spcPct val="100000"/>
              </a:lnSpc>
            </a:pPr>
            <a:r>
              <a:rPr lang="en-US" altLang="zh-CN" sz="2800" dirty="0">
                <a:solidFill>
                  <a:srgbClr val="000000"/>
                </a:solidFill>
                <a:latin typeface="Times New Roman" panose="02020603050405020304" pitchFamily="18" charset="0"/>
                <a:ea typeface="宋体" panose="02010600030101010101" pitchFamily="2" charset="-122"/>
              </a:rPr>
              <a:t>Reuse</a:t>
            </a:r>
            <a:r>
              <a:rPr lang="zh-Hans" altLang="en-US" sz="2800" dirty="0">
                <a:solidFill>
                  <a:srgbClr val="000000"/>
                </a:solidFill>
                <a:latin typeface="Times New Roman" panose="02020603050405020304" pitchFamily="18" charset="0"/>
                <a:ea typeface="宋体" panose="02010600030101010101" pitchFamily="2" charset="-122"/>
              </a:rPr>
              <a:t> </a:t>
            </a:r>
            <a:endParaRPr lang="en-US" altLang="zh-CN" sz="2800" dirty="0">
              <a:solidFill>
                <a:srgbClr val="000000"/>
              </a:solidFill>
              <a:latin typeface="Times New Roman" panose="02020603050405020304" pitchFamily="18" charset="0"/>
              <a:ea typeface="宋体" panose="02010600030101010101" pitchFamily="2" charset="-122"/>
            </a:endParaRPr>
          </a:p>
          <a:p>
            <a:pPr>
              <a:lnSpc>
                <a:spcPct val="100000"/>
              </a:lnSpc>
            </a:pPr>
            <a:r>
              <a:rPr lang="en-US" altLang="zh-CN" dirty="0">
                <a:solidFill>
                  <a:srgbClr val="000000"/>
                </a:solidFill>
                <a:latin typeface="Times New Roman" panose="02020603050405020304" pitchFamily="18" charset="0"/>
                <a:ea typeface="宋体" panose="02010600030101010101" pitchFamily="2" charset="-122"/>
              </a:rPr>
              <a:t>Messages and methods calls</a:t>
            </a:r>
          </a:p>
          <a:p>
            <a:pPr>
              <a:lnSpc>
                <a:spcPct val="100000"/>
              </a:lnSpc>
            </a:pPr>
            <a:r>
              <a:rPr lang="en-US" altLang="zh-CN" dirty="0">
                <a:solidFill>
                  <a:srgbClr val="000000"/>
                </a:solidFill>
                <a:latin typeface="Times New Roman" panose="02020603050405020304" pitchFamily="18" charset="0"/>
                <a:ea typeface="宋体" panose="02010600030101010101" pitchFamily="2" charset="-122"/>
              </a:rPr>
              <a:t>Attributes and instance variables</a:t>
            </a:r>
          </a:p>
          <a:p>
            <a:pPr>
              <a:lnSpc>
                <a:spcPct val="100000"/>
              </a:lnSpc>
            </a:pPr>
            <a:r>
              <a:rPr lang="en-US" altLang="zh-CN" dirty="0">
                <a:solidFill>
                  <a:srgbClr val="000000"/>
                </a:solidFill>
                <a:latin typeface="Times New Roman" panose="02020603050405020304" pitchFamily="18" charset="0"/>
                <a:ea typeface="宋体" panose="02010600030101010101" pitchFamily="2" charset="-122"/>
              </a:rPr>
              <a:t>Encapsulation</a:t>
            </a:r>
          </a:p>
          <a:p>
            <a:pPr>
              <a:lnSpc>
                <a:spcPct val="100000"/>
              </a:lnSpc>
            </a:pPr>
            <a:r>
              <a:rPr lang="en-US" altLang="zh-CN" dirty="0">
                <a:solidFill>
                  <a:srgbClr val="000000"/>
                </a:solidFill>
                <a:latin typeface="Times New Roman" panose="02020603050405020304" pitchFamily="18" charset="0"/>
                <a:ea typeface="宋体" panose="02010600030101010101" pitchFamily="2" charset="-122"/>
              </a:rPr>
              <a:t>Inheritance</a:t>
            </a:r>
          </a:p>
          <a:p>
            <a:pPr>
              <a:lnSpc>
                <a:spcPct val="100000"/>
              </a:lnSpc>
            </a:pPr>
            <a:r>
              <a:rPr lang="en-US" altLang="zh-CN" dirty="0">
                <a:solidFill>
                  <a:srgbClr val="000000"/>
                </a:solidFill>
                <a:latin typeface="Times New Roman" panose="02020603050405020304" pitchFamily="18" charset="0"/>
                <a:ea typeface="宋体" panose="02010600030101010101" pitchFamily="2" charset="-122"/>
              </a:rPr>
              <a:t>Polymorphism</a:t>
            </a:r>
          </a:p>
          <a:p>
            <a:pPr>
              <a:lnSpc>
                <a:spcPct val="100000"/>
              </a:lnSpc>
            </a:pPr>
            <a:r>
              <a:rPr lang="en-US" altLang="zh-CN" dirty="0">
                <a:solidFill>
                  <a:srgbClr val="000000"/>
                </a:solidFill>
                <a:latin typeface="Times New Roman" panose="02020603050405020304" pitchFamily="18" charset="0"/>
                <a:ea typeface="宋体" panose="02010600030101010101" pitchFamily="2" charset="-122"/>
              </a:rPr>
              <a:t>OOAD</a:t>
            </a:r>
          </a:p>
          <a:p>
            <a:pPr>
              <a:lnSpc>
                <a:spcPct val="100000"/>
              </a:lnSpc>
            </a:pPr>
            <a:endParaRPr lang="en-US" altLang="zh-CN" dirty="0">
              <a:solidFill>
                <a:srgbClr val="000000"/>
              </a:solidFill>
              <a:latin typeface="Times New Roman" panose="02020603050405020304" pitchFamily="18" charset="0"/>
              <a:ea typeface="宋体" panose="02010600030101010101" pitchFamily="2" charset="-122"/>
            </a:endParaRPr>
          </a:p>
          <a:p>
            <a:pPr>
              <a:lnSpc>
                <a:spcPct val="100000"/>
              </a:lnSpc>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chemeClr val="accent2"/>
                                      </p:to>
                                    </p:animClr>
                                  </p:childTnLst>
                                  <p:subTnLst>
                                    <p:animClr clrSpc="rgb" dir="cw">
                                      <p:cBhvr override="childStyle">
                                        <p:cTn dur="1" fill="hold" display="0" masterRel="nextClick" afterEffect="1"/>
                                        <p:tgtEl>
                                          <p:spTgt spid="3">
                                            <p:txEl>
                                              <p:pRg st="0" end="0"/>
                                            </p:txEl>
                                          </p:spTgt>
                                        </p:tgtEl>
                                        <p:attrNameLst>
                                          <p:attrName>ppt_c</p:attrName>
                                        </p:attrNameLst>
                                      </p:cBhvr>
                                      <p:to>
                                        <a:srgbClr val="003300"/>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chemeClr val="accent2"/>
                                      </p:to>
                                    </p:animClr>
                                  </p:childTnLst>
                                  <p:subTnLst>
                                    <p:animClr clrSpc="rgb" dir="cw">
                                      <p:cBhvr override="childStyle">
                                        <p:cTn dur="1" fill="hold" display="0" masterRel="nextClick" afterEffect="1"/>
                                        <p:tgtEl>
                                          <p:spTgt spid="3">
                                            <p:txEl>
                                              <p:pRg st="1" end="1"/>
                                            </p:txEl>
                                          </p:spTgt>
                                        </p:tgtEl>
                                        <p:attrNameLst>
                                          <p:attrName>ppt_c</p:attrName>
                                        </p:attrNameLst>
                                      </p:cBhvr>
                                      <p:to>
                                        <a:srgbClr val="003300"/>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2" end="2"/>
                                            </p:txEl>
                                          </p:spTgt>
                                        </p:tgtEl>
                                        <p:attrNameLst>
                                          <p:attrName>style.color</p:attrName>
                                        </p:attrNameLst>
                                      </p:cBhvr>
                                      <p:to>
                                        <a:schemeClr val="accent2"/>
                                      </p:to>
                                    </p:animClr>
                                  </p:childTnLst>
                                  <p:subTnLst>
                                    <p:animClr clrSpc="rgb" dir="cw">
                                      <p:cBhvr override="childStyle">
                                        <p:cTn dur="1" fill="hold" display="0" masterRel="nextClick" afterEffect="1"/>
                                        <p:tgtEl>
                                          <p:spTgt spid="3">
                                            <p:txEl>
                                              <p:pRg st="2" end="2"/>
                                            </p:txEl>
                                          </p:spTgt>
                                        </p:tgtEl>
                                        <p:attrNameLst>
                                          <p:attrName>ppt_c</p:attrName>
                                        </p:attrNameLst>
                                      </p:cBhvr>
                                      <p:to>
                                        <a:srgbClr val="003300"/>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mph" presetSubtype="2" fill="hold" grpId="0" nodeType="clickEffect">
                                  <p:stCondLst>
                                    <p:cond delay="0"/>
                                  </p:stCondLst>
                                  <p:childTnLst>
                                    <p:animClr clrSpc="rgb" dir="cw">
                                      <p:cBhvr override="childStyle">
                                        <p:cTn id="18" dur="2000" fill="hold"/>
                                        <p:tgtEl>
                                          <p:spTgt spid="3">
                                            <p:txEl>
                                              <p:pRg st="3" end="3"/>
                                            </p:txEl>
                                          </p:spTgt>
                                        </p:tgtEl>
                                        <p:attrNameLst>
                                          <p:attrName>style.color</p:attrName>
                                        </p:attrNameLst>
                                      </p:cBhvr>
                                      <p:to>
                                        <a:schemeClr val="accent2"/>
                                      </p:to>
                                    </p:animClr>
                                  </p:childTnLst>
                                  <p:subTnLst>
                                    <p:animClr clrSpc="rgb" dir="cw">
                                      <p:cBhvr override="childStyle">
                                        <p:cTn dur="1" fill="hold" display="0" masterRel="nextClick" afterEffect="1"/>
                                        <p:tgtEl>
                                          <p:spTgt spid="3">
                                            <p:txEl>
                                              <p:pRg st="3" end="3"/>
                                            </p:txEl>
                                          </p:spTgt>
                                        </p:tgtEl>
                                        <p:attrNameLst>
                                          <p:attrName>ppt_c</p:attrName>
                                        </p:attrNameLst>
                                      </p:cBhvr>
                                      <p:to>
                                        <a:srgbClr val="003300"/>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mph" presetSubtype="2" fill="hold" grpId="0" nodeType="clickEffect">
                                  <p:stCondLst>
                                    <p:cond delay="0"/>
                                  </p:stCondLst>
                                  <p:childTnLst>
                                    <p:animClr clrSpc="rgb" dir="cw">
                                      <p:cBhvr override="childStyle">
                                        <p:cTn id="22" dur="2000" fill="hold"/>
                                        <p:tgtEl>
                                          <p:spTgt spid="3">
                                            <p:txEl>
                                              <p:pRg st="4" end="4"/>
                                            </p:txEl>
                                          </p:spTgt>
                                        </p:tgtEl>
                                        <p:attrNameLst>
                                          <p:attrName>style.color</p:attrName>
                                        </p:attrNameLst>
                                      </p:cBhvr>
                                      <p:to>
                                        <a:schemeClr val="accent2"/>
                                      </p:to>
                                    </p:animClr>
                                  </p:childTnLst>
                                  <p:subTnLst>
                                    <p:animClr clrSpc="rgb" dir="cw">
                                      <p:cBhvr override="childStyle">
                                        <p:cTn dur="1" fill="hold" display="0" masterRel="nextClick" afterEffect="1"/>
                                        <p:tgtEl>
                                          <p:spTgt spid="3">
                                            <p:txEl>
                                              <p:pRg st="4" end="4"/>
                                            </p:txEl>
                                          </p:spTgt>
                                        </p:tgtEl>
                                        <p:attrNameLst>
                                          <p:attrName>ppt_c</p:attrName>
                                        </p:attrNameLst>
                                      </p:cBhvr>
                                      <p:to>
                                        <a:srgbClr val="003300"/>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mph" presetSubtype="2" fill="hold" grpId="0" nodeType="clickEffect">
                                  <p:stCondLst>
                                    <p:cond delay="0"/>
                                  </p:stCondLst>
                                  <p:childTnLst>
                                    <p:animClr clrSpc="rgb" dir="cw">
                                      <p:cBhvr override="childStyle">
                                        <p:cTn id="26" dur="2000" fill="hold"/>
                                        <p:tgtEl>
                                          <p:spTgt spid="3">
                                            <p:txEl>
                                              <p:pRg st="5" end="5"/>
                                            </p:txEl>
                                          </p:spTgt>
                                        </p:tgtEl>
                                        <p:attrNameLst>
                                          <p:attrName>style.color</p:attrName>
                                        </p:attrNameLst>
                                      </p:cBhvr>
                                      <p:to>
                                        <a:schemeClr val="accent2"/>
                                      </p:to>
                                    </p:animClr>
                                  </p:childTnLst>
                                  <p:subTnLst>
                                    <p:animClr clrSpc="rgb" dir="cw">
                                      <p:cBhvr override="childStyle">
                                        <p:cTn dur="1" fill="hold" display="0" masterRel="nextClick" afterEffect="1"/>
                                        <p:tgtEl>
                                          <p:spTgt spid="3">
                                            <p:txEl>
                                              <p:pRg st="5" end="5"/>
                                            </p:txEl>
                                          </p:spTgt>
                                        </p:tgtEl>
                                        <p:attrNameLst>
                                          <p:attrName>ppt_c</p:attrName>
                                        </p:attrNameLst>
                                      </p:cBhvr>
                                      <p:to>
                                        <a:srgbClr val="003300"/>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mph" presetSubtype="2" fill="hold" grpId="0" nodeType="clickEffect">
                                  <p:stCondLst>
                                    <p:cond delay="0"/>
                                  </p:stCondLst>
                                  <p:childTnLst>
                                    <p:animClr clrSpc="rgb" dir="cw">
                                      <p:cBhvr override="childStyle">
                                        <p:cTn id="30" dur="2000" fill="hold"/>
                                        <p:tgtEl>
                                          <p:spTgt spid="3">
                                            <p:txEl>
                                              <p:pRg st="6" end="6"/>
                                            </p:txEl>
                                          </p:spTgt>
                                        </p:tgtEl>
                                        <p:attrNameLst>
                                          <p:attrName>style.color</p:attrName>
                                        </p:attrNameLst>
                                      </p:cBhvr>
                                      <p:to>
                                        <a:schemeClr val="accent2"/>
                                      </p:to>
                                    </p:animClr>
                                  </p:childTnLst>
                                  <p:subTnLst>
                                    <p:animClr clrSpc="rgb" dir="cw">
                                      <p:cBhvr override="childStyle">
                                        <p:cTn dur="1" fill="hold" display="0" masterRel="nextClick" afterEffect="1"/>
                                        <p:tgtEl>
                                          <p:spTgt spid="3">
                                            <p:txEl>
                                              <p:pRg st="6" end="6"/>
                                            </p:txEl>
                                          </p:spTgt>
                                        </p:tgtEl>
                                        <p:attrNameLst>
                                          <p:attrName>ppt_c</p:attrName>
                                        </p:attrNameLst>
                                      </p:cBhvr>
                                      <p:to>
                                        <a:srgbClr val="003300"/>
                                      </p:to>
                                    </p:animClr>
                                  </p:sub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mph" presetSubtype="2" fill="hold" grpId="0" nodeType="clickEffect">
                                  <p:stCondLst>
                                    <p:cond delay="0"/>
                                  </p:stCondLst>
                                  <p:childTnLst>
                                    <p:animClr clrSpc="rgb" dir="cw">
                                      <p:cBhvr override="childStyle">
                                        <p:cTn id="34" dur="2000" fill="hold"/>
                                        <p:tgtEl>
                                          <p:spTgt spid="3">
                                            <p:txEl>
                                              <p:pRg st="7" end="7"/>
                                            </p:txEl>
                                          </p:spTgt>
                                        </p:tgtEl>
                                        <p:attrNameLst>
                                          <p:attrName>style.color</p:attrName>
                                        </p:attrNameLst>
                                      </p:cBhvr>
                                      <p:to>
                                        <a:schemeClr val="accent2"/>
                                      </p:to>
                                    </p:animClr>
                                  </p:childTnLst>
                                  <p:subTnLst>
                                    <p:animClr clrSpc="rgb" dir="cw">
                                      <p:cBhvr override="childStyle">
                                        <p:cTn dur="1" fill="hold" display="0" masterRel="nextClick" afterEffect="1"/>
                                        <p:tgtEl>
                                          <p:spTgt spid="3">
                                            <p:txEl>
                                              <p:pRg st="7" end="7"/>
                                            </p:txEl>
                                          </p:spTgt>
                                        </p:tgtEl>
                                        <p:attrNameLst>
                                          <p:attrName>ppt_c</p:attrName>
                                        </p:attrNameLst>
                                      </p:cBhvr>
                                      <p:to>
                                        <a:srgbClr val="003300"/>
                                      </p:to>
                                    </p:animClr>
                                  </p:sub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mph" presetSubtype="2" fill="hold" grpId="0" nodeType="clickEffect">
                                  <p:stCondLst>
                                    <p:cond delay="0"/>
                                  </p:stCondLst>
                                  <p:childTnLst>
                                    <p:animClr clrSpc="rgb" dir="cw">
                                      <p:cBhvr override="childStyle">
                                        <p:cTn id="38" dur="2000" fill="hold"/>
                                        <p:tgtEl>
                                          <p:spTgt spid="3">
                                            <p:txEl>
                                              <p:pRg st="8" end="8"/>
                                            </p:txEl>
                                          </p:spTgt>
                                        </p:tgtEl>
                                        <p:attrNameLst>
                                          <p:attrName>style.color</p:attrName>
                                        </p:attrNameLst>
                                      </p:cBhvr>
                                      <p:to>
                                        <a:schemeClr val="accent2"/>
                                      </p:to>
                                    </p:animClr>
                                  </p:childTnLst>
                                  <p:subTnLst>
                                    <p:animClr clrSpc="rgb" dir="cw">
                                      <p:cBhvr override="childStyle">
                                        <p:cTn dur="1" fill="hold" display="0" masterRel="nextClick" afterEffect="1"/>
                                        <p:tgtEl>
                                          <p:spTgt spid="3">
                                            <p:txEl>
                                              <p:pRg st="8" end="8"/>
                                            </p:txEl>
                                          </p:spTgt>
                                        </p:tgtEl>
                                        <p:attrNameLst>
                                          <p:attrName>ppt_c</p:attrName>
                                        </p:attrNameLst>
                                      </p:cBhvr>
                                      <p:to>
                                        <a:srgbClr val="003300"/>
                                      </p:to>
                                    </p:animClr>
                                  </p:sub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mph" presetSubtype="2" fill="hold" grpId="0" nodeType="clickEffect">
                                  <p:stCondLst>
                                    <p:cond delay="0"/>
                                  </p:stCondLst>
                                  <p:childTnLst>
                                    <p:animClr clrSpc="rgb" dir="cw">
                                      <p:cBhvr override="childStyle">
                                        <p:cTn id="42" dur="2000" fill="hold"/>
                                        <p:tgtEl>
                                          <p:spTgt spid="3">
                                            <p:txEl>
                                              <p:pRg st="9" end="9"/>
                                            </p:txEl>
                                          </p:spTgt>
                                        </p:tgtEl>
                                        <p:attrNameLst>
                                          <p:attrName>style.color</p:attrName>
                                        </p:attrNameLst>
                                      </p:cBhvr>
                                      <p:to>
                                        <a:schemeClr val="accent2"/>
                                      </p:to>
                                    </p:animClr>
                                  </p:childTnLst>
                                  <p:subTnLst>
                                    <p:animClr clrSpc="rgb" dir="cw">
                                      <p:cBhvr override="childStyle">
                                        <p:cTn dur="1" fill="hold" display="0" masterRel="nextClick" afterEffect="1"/>
                                        <p:tgtEl>
                                          <p:spTgt spid="3">
                                            <p:txEl>
                                              <p:pRg st="9" end="9"/>
                                            </p:txEl>
                                          </p:spTgt>
                                        </p:tgtEl>
                                        <p:attrNameLst>
                                          <p:attrName>ppt_c</p:attrName>
                                        </p:attrNameLst>
                                      </p:cBhvr>
                                      <p:to>
                                        <a:srgbClr val="0033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297B1-D2A9-0A43-892C-6C6D27A9F56B}"/>
              </a:ext>
            </a:extLst>
          </p:cNvPr>
          <p:cNvSpPr>
            <a:spLocks noGrp="1"/>
          </p:cNvSpPr>
          <p:nvPr>
            <p:ph type="title"/>
          </p:nvPr>
        </p:nvSpPr>
        <p:spPr/>
        <p:txBody>
          <a:bodyPr>
            <a:normAutofit fontScale="90000"/>
          </a:bodyPr>
          <a:lstStyle/>
          <a:p>
            <a:pPr eaLnBrk="1" fontAlgn="auto" hangingPunct="1">
              <a:spcAft>
                <a:spcPts val="0"/>
              </a:spcAft>
              <a:defRPr/>
            </a:pPr>
            <a:r>
              <a:rPr lang="en-US" dirty="0">
                <a:solidFill>
                  <a:srgbClr val="3380E6"/>
                </a:solidFill>
                <a:latin typeface="Arial"/>
              </a:rPr>
              <a:t>1.5  Java and a Typical Java Development Environment (Cont.)</a:t>
            </a:r>
          </a:p>
        </p:txBody>
      </p:sp>
      <p:sp>
        <p:nvSpPr>
          <p:cNvPr id="17411" name="Text Placeholder 2">
            <a:extLst>
              <a:ext uri="{FF2B5EF4-FFF2-40B4-BE49-F238E27FC236}">
                <a16:creationId xmlns:a16="http://schemas.microsoft.com/office/drawing/2014/main" id="{ACFA3ABD-7CD8-8A4C-83F3-D81DB09C1169}"/>
              </a:ext>
            </a:extLst>
          </p:cNvPr>
          <p:cNvSpPr>
            <a:spLocks noGrp="1"/>
          </p:cNvSpPr>
          <p:nvPr>
            <p:ph type="body" idx="1"/>
          </p:nvPr>
        </p:nvSpPr>
        <p:spPr/>
        <p:txBody>
          <a:bodyPr/>
          <a:lstStyle/>
          <a:p>
            <a:pPr eaLnBrk="1" hangingPunct="1"/>
            <a:r>
              <a:rPr lang="en-US" altLang="zh-CN">
                <a:solidFill>
                  <a:srgbClr val="000000"/>
                </a:solidFill>
                <a:latin typeface="Times New Roman" panose="02020603050405020304" pitchFamily="18" charset="0"/>
                <a:ea typeface="宋体" panose="02010600030101010101" pitchFamily="2" charset="-122"/>
              </a:rPr>
              <a:t>Java Class Libraries</a:t>
            </a:r>
          </a:p>
          <a:p>
            <a:pPr lvl="1" eaLnBrk="1" hangingPunct="1"/>
            <a:r>
              <a:rPr lang="en-US" altLang="zh-CN">
                <a:solidFill>
                  <a:srgbClr val="000000"/>
                </a:solidFill>
                <a:latin typeface="Times New Roman" panose="02020603050405020304" pitchFamily="18" charset="0"/>
                <a:ea typeface="宋体" panose="02010600030101010101" pitchFamily="2" charset="-122"/>
              </a:rPr>
              <a:t>Rich collections of existing classes and methods </a:t>
            </a:r>
          </a:p>
          <a:p>
            <a:pPr lvl="1" eaLnBrk="1" hangingPunct="1"/>
            <a:r>
              <a:rPr lang="en-US" altLang="zh-CN">
                <a:solidFill>
                  <a:srgbClr val="000000"/>
                </a:solidFill>
                <a:latin typeface="Times New Roman" panose="02020603050405020304" pitchFamily="18" charset="0"/>
                <a:ea typeface="宋体" panose="02010600030101010101" pitchFamily="2" charset="-122"/>
              </a:rPr>
              <a:t>Also known as the </a:t>
            </a:r>
            <a:r>
              <a:rPr lang="en-US" altLang="zh-CN">
                <a:solidFill>
                  <a:srgbClr val="0000FF"/>
                </a:solidFill>
                <a:latin typeface="Times New Roman" panose="02020603050405020304" pitchFamily="18" charset="0"/>
                <a:ea typeface="宋体" panose="02010600030101010101" pitchFamily="2" charset="-122"/>
              </a:rPr>
              <a:t>Java APIs (Application Programming Interfaces)</a:t>
            </a:r>
            <a:r>
              <a:rPr lang="en-US" altLang="zh-CN">
                <a:solidFill>
                  <a:srgbClr val="000000"/>
                </a:solidFill>
                <a:latin typeface="Times New Roman" panose="02020603050405020304" pitchFamily="18" charset="0"/>
                <a:ea typeface="宋体" panose="02010600030101010101" pitchFamily="2" charset="-122"/>
              </a:rPr>
              <a:t>. </a:t>
            </a:r>
          </a:p>
          <a:p>
            <a:pPr eaLnBrk="1" hangingPunct="1"/>
            <a:endParaRPr lang="en-US" altLang="zh-CN" i="1">
              <a:solidFill>
                <a:srgbClr val="000000"/>
              </a:solidFill>
              <a:latin typeface="Times New Roman" panose="02020603050405020304" pitchFamily="18" charset="0"/>
              <a:ea typeface="宋体" panose="02010600030101010101" pitchFamily="2" charset="-122"/>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CCE8C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CCE8C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CCE8C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CCE8C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CCE8C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698</TotalTime>
  <Words>809</Words>
  <Application>Microsoft Macintosh PowerPoint</Application>
  <PresentationFormat>全屏显示(4:3)</PresentationFormat>
  <Paragraphs>111</Paragraphs>
  <Slides>26</Slides>
  <Notes>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26</vt:i4>
      </vt:variant>
    </vt:vector>
  </HeadingPairs>
  <TitlesOfParts>
    <vt:vector size="39" baseType="lpstr">
      <vt:lpstr>黑体</vt:lpstr>
      <vt:lpstr>宋体</vt:lpstr>
      <vt:lpstr>PMingLiU</vt:lpstr>
      <vt:lpstr>Arial</vt:lpstr>
      <vt:lpstr>Calibri</vt:lpstr>
      <vt:lpstr>Lucida Console</vt:lpstr>
      <vt:lpstr>Lucida Sans Unicode</vt:lpstr>
      <vt:lpstr>Times New Roman</vt:lpstr>
      <vt:lpstr>Verdana</vt:lpstr>
      <vt:lpstr>Wingdings</vt:lpstr>
      <vt:lpstr>Wingdings 2</vt:lpstr>
      <vt:lpstr>Wingdings 3</vt:lpstr>
      <vt:lpstr>Concourse</vt:lpstr>
      <vt:lpstr>Chapter 1          Introduction to Java</vt:lpstr>
      <vt:lpstr>OBJECTIVES</vt:lpstr>
      <vt:lpstr>1.1 History of Java</vt:lpstr>
      <vt:lpstr>Java SE versions history </vt:lpstr>
      <vt:lpstr>1.2 Features of Java</vt:lpstr>
      <vt:lpstr>1.2 Features of Java (Cont.)</vt:lpstr>
      <vt:lpstr>1.3  Three edition for Java SDK </vt:lpstr>
      <vt:lpstr>1.4  Introduction to Object-Oriented Technology  </vt:lpstr>
      <vt:lpstr>1.5  Java and a Typical Java Development Environment (Cont.)</vt:lpstr>
      <vt:lpstr>PowerPoint 演示文稿</vt:lpstr>
      <vt:lpstr>PowerPoint 演示文稿</vt:lpstr>
      <vt:lpstr>1.5  Java and a Typical Java Development Environment (Cont.)</vt:lpstr>
      <vt:lpstr>1.5  Java and a Typical Java Development Environment (Cont.)</vt:lpstr>
      <vt:lpstr>1.5  Java and a Typical Java Development Environment (Cont.)</vt:lpstr>
      <vt:lpstr>1.5  Java and a Typical Java Development Environment (Cont.)</vt:lpstr>
      <vt:lpstr>1.5  Java and a Typical Java Development Environment (Cont.)</vt:lpstr>
      <vt:lpstr>1.5  Java and a Typical Java Development Environment (Cont.)</vt:lpstr>
      <vt:lpstr>1.5  Java and a Typical Java Development Environment (Cont.)</vt:lpstr>
      <vt:lpstr>1.5  Java and a Typical Java Development Environment (Cont.)</vt:lpstr>
      <vt:lpstr>1.5  Java and a Typical Java Development Environment (Cont.)</vt:lpstr>
      <vt:lpstr>PowerPoint 演示文稿</vt:lpstr>
      <vt:lpstr>1.6  Test-Driving a Java Application</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  Introduction</dc:title>
  <dc:creator>Windows User</dc:creator>
  <cp:lastModifiedBy>Microsoft Office 用户</cp:lastModifiedBy>
  <cp:revision>56</cp:revision>
  <dcterms:created xsi:type="dcterms:W3CDTF">2011-03-23T20:45:52Z</dcterms:created>
  <dcterms:modified xsi:type="dcterms:W3CDTF">2020-02-10T03:04:39Z</dcterms:modified>
</cp:coreProperties>
</file>