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8"/>
  </p:notesMasterIdLst>
  <p:handoutMasterIdLst>
    <p:handoutMasterId r:id="rId39"/>
  </p:handoutMasterIdLst>
  <p:sldIdLst>
    <p:sldId id="256" r:id="rId2"/>
    <p:sldId id="342" r:id="rId3"/>
    <p:sldId id="257" r:id="rId4"/>
    <p:sldId id="354" r:id="rId5"/>
    <p:sldId id="356" r:id="rId6"/>
    <p:sldId id="357" r:id="rId7"/>
    <p:sldId id="358" r:id="rId8"/>
    <p:sldId id="359" r:id="rId9"/>
    <p:sldId id="360" r:id="rId10"/>
    <p:sldId id="361" r:id="rId11"/>
    <p:sldId id="362" r:id="rId12"/>
    <p:sldId id="363" r:id="rId13"/>
    <p:sldId id="364" r:id="rId14"/>
    <p:sldId id="365" r:id="rId15"/>
    <p:sldId id="367" r:id="rId16"/>
    <p:sldId id="368" r:id="rId17"/>
    <p:sldId id="369" r:id="rId18"/>
    <p:sldId id="371" r:id="rId19"/>
    <p:sldId id="372" r:id="rId20"/>
    <p:sldId id="373" r:id="rId21"/>
    <p:sldId id="374" r:id="rId22"/>
    <p:sldId id="376" r:id="rId23"/>
    <p:sldId id="377" r:id="rId24"/>
    <p:sldId id="375" r:id="rId25"/>
    <p:sldId id="393" r:id="rId26"/>
    <p:sldId id="390" r:id="rId27"/>
    <p:sldId id="391" r:id="rId28"/>
    <p:sldId id="394" r:id="rId29"/>
    <p:sldId id="392" r:id="rId30"/>
    <p:sldId id="380" r:id="rId31"/>
    <p:sldId id="381" r:id="rId32"/>
    <p:sldId id="395" r:id="rId33"/>
    <p:sldId id="398" r:id="rId34"/>
    <p:sldId id="399" r:id="rId35"/>
    <p:sldId id="400" r:id="rId36"/>
    <p:sldId id="402"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20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A9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3009" autoAdjust="0"/>
  </p:normalViewPr>
  <p:slideViewPr>
    <p:cSldViewPr>
      <p:cViewPr varScale="1">
        <p:scale>
          <a:sx n="115" d="100"/>
          <a:sy n="115" d="100"/>
        </p:scale>
        <p:origin x="2024" y="192"/>
      </p:cViewPr>
      <p:guideLst>
        <p:guide orient="horz" pos="2208"/>
        <p:guide pos="2880"/>
      </p:guideLst>
    </p:cSldViewPr>
  </p:slideViewPr>
  <p:outlineViewPr>
    <p:cViewPr>
      <p:scale>
        <a:sx n="33" d="100"/>
        <a:sy n="33" d="100"/>
      </p:scale>
      <p:origin x="0" y="14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zh-CN" altLang="zh-CN"/>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fld id="{9A68E155-17FA-45BE-9669-9752EB242056}" type="datetimeFigureOut">
              <a:rPr lang="en-US" altLang="zh-CN"/>
              <a:pPr>
                <a:defRPr/>
              </a:pPr>
              <a:t>2/11/20</a:t>
            </a:fld>
            <a:endParaRPr lang="en-US" altLang="zh-CN"/>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zh-CN" altLang="zh-C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BCE04A82-536C-4AE4-8965-26E3A16006A2}" type="slidenum">
              <a:rPr lang="en-US" altLang="zh-CN"/>
              <a:pPr/>
              <a:t>‹#›</a:t>
            </a:fld>
            <a:endParaRPr lang="en-US" altLang="zh-CN"/>
          </a:p>
        </p:txBody>
      </p:sp>
    </p:spTree>
    <p:extLst>
      <p:ext uri="{BB962C8B-B14F-4D97-AF65-F5344CB8AC3E}">
        <p14:creationId xmlns:p14="http://schemas.microsoft.com/office/powerpoint/2010/main" val="1204731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cs typeface="Arial"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cs typeface="Arial" charset="0"/>
              </a:defRPr>
            </a:lvl1pPr>
          </a:lstStyle>
          <a:p>
            <a:pPr>
              <a:defRPr/>
            </a:pPr>
            <a:fld id="{A37A0B6D-DE97-45CA-A0F0-E6EDBE105CA4}" type="datetimeFigureOut">
              <a:rPr lang="en-US" altLang="zh-CN"/>
              <a:pPr>
                <a:defRPr/>
              </a:pPr>
              <a:t>2/11/20</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cs typeface="Arial"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0771F5B5-75D6-4547-B583-421C54882567}" type="slidenum">
              <a:rPr lang="en-US" altLang="zh-CN"/>
              <a:pPr/>
              <a:t>‹#›</a:t>
            </a:fld>
            <a:endParaRPr lang="en-US" altLang="zh-CN"/>
          </a:p>
        </p:txBody>
      </p:sp>
    </p:spTree>
    <p:extLst>
      <p:ext uri="{BB962C8B-B14F-4D97-AF65-F5344CB8AC3E}">
        <p14:creationId xmlns:p14="http://schemas.microsoft.com/office/powerpoint/2010/main" val="31201364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623D60A0-9029-43AA-89CD-46D2B4A27D53}"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9BB09A8E-0EE1-4339-A0A1-88AB7D4E3227}" type="slidenum">
              <a:rPr lang="en-US" altLang="zh-CN"/>
              <a:pPr/>
              <a:t>23</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39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D6746917-ED22-4E13-86DC-7308166E5E95}" type="slidenum">
              <a:rPr lang="en-US" altLang="zh-CN"/>
              <a:pPr/>
              <a:t>30</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
        <p:nvSpPr>
          <p:cNvPr id="141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F05A68DD-EA18-44E0-A29A-B727054158AA}" type="slidenum">
              <a:rPr lang="en-US" altLang="zh-CN"/>
              <a:pPr/>
              <a:t>31</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
        <p:nvSpPr>
          <p:cNvPr id="141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F05A68DD-EA18-44E0-A29A-B727054158AA}" type="slidenum">
              <a:rPr lang="en-US" altLang="zh-CN"/>
              <a:pPr/>
              <a:t>32</a:t>
            </a:fld>
            <a:endParaRPr lang="en-US" altLang="zh-CN"/>
          </a:p>
        </p:txBody>
      </p:sp>
    </p:spTree>
    <p:extLst>
      <p:ext uri="{BB962C8B-B14F-4D97-AF65-F5344CB8AC3E}">
        <p14:creationId xmlns:p14="http://schemas.microsoft.com/office/powerpoint/2010/main" val="47571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
        <p:nvSpPr>
          <p:cNvPr id="141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F05A68DD-EA18-44E0-A29A-B727054158AA}" type="slidenum">
              <a:rPr lang="en-US" altLang="zh-CN"/>
              <a:pPr/>
              <a:t>33</a:t>
            </a:fld>
            <a:endParaRPr lang="en-US" altLang="zh-CN"/>
          </a:p>
        </p:txBody>
      </p:sp>
    </p:spTree>
    <p:extLst>
      <p:ext uri="{BB962C8B-B14F-4D97-AF65-F5344CB8AC3E}">
        <p14:creationId xmlns:p14="http://schemas.microsoft.com/office/powerpoint/2010/main" val="1061307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
        <p:nvSpPr>
          <p:cNvPr id="141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F05A68DD-EA18-44E0-A29A-B727054158AA}" type="slidenum">
              <a:rPr lang="en-US" altLang="zh-CN"/>
              <a:pPr/>
              <a:t>34</a:t>
            </a:fld>
            <a:endParaRPr lang="en-US" altLang="zh-CN"/>
          </a:p>
        </p:txBody>
      </p:sp>
    </p:spTree>
    <p:extLst>
      <p:ext uri="{BB962C8B-B14F-4D97-AF65-F5344CB8AC3E}">
        <p14:creationId xmlns:p14="http://schemas.microsoft.com/office/powerpoint/2010/main" val="797617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
        <p:nvSpPr>
          <p:cNvPr id="141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F05A68DD-EA18-44E0-A29A-B727054158AA}" type="slidenum">
              <a:rPr lang="en-US" altLang="zh-CN"/>
              <a:pPr/>
              <a:t>35</a:t>
            </a:fld>
            <a:endParaRPr lang="en-US" altLang="zh-CN"/>
          </a:p>
        </p:txBody>
      </p:sp>
    </p:spTree>
    <p:extLst>
      <p:ext uri="{BB962C8B-B14F-4D97-AF65-F5344CB8AC3E}">
        <p14:creationId xmlns:p14="http://schemas.microsoft.com/office/powerpoint/2010/main" val="1386996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
        <p:nvSpPr>
          <p:cNvPr id="141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F05A68DD-EA18-44E0-A29A-B727054158AA}" type="slidenum">
              <a:rPr lang="en-US" altLang="zh-CN"/>
              <a:pPr/>
              <a:t>36</a:t>
            </a:fld>
            <a:endParaRPr lang="en-US" altLang="zh-CN"/>
          </a:p>
        </p:txBody>
      </p:sp>
    </p:spTree>
    <p:extLst>
      <p:ext uri="{BB962C8B-B14F-4D97-AF65-F5344CB8AC3E}">
        <p14:creationId xmlns:p14="http://schemas.microsoft.com/office/powerpoint/2010/main" val="29002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2872552A-C977-4A2B-BC6C-62962294F5C8}" type="slidenum">
              <a:rPr lang="en-US" altLang="zh-CN"/>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468E0781-1EA3-4D33-8E34-86E4F624CD0F}" type="slidenum">
              <a:rPr lang="en-US" altLang="zh-CN"/>
              <a:pPr/>
              <a:t>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B4F4A3ED-22BA-4A4B-B4AF-E4490C785FFA}" type="slidenum">
              <a:rPr lang="en-US" altLang="zh-CN"/>
              <a:pPr/>
              <a:t>13</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5D0EFF90-FD57-4151-821B-F296B03721F8}" type="slidenum">
              <a:rPr lang="en-US" altLang="zh-CN"/>
              <a:pPr/>
              <a:t>15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8EBA4D31-8095-4268-AABC-C162F855A776}" type="slidenum">
              <a:rPr lang="en-US" altLang="zh-CN"/>
              <a:pPr/>
              <a:t>17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8C0ED5A5-9878-4133-8ECC-528669FBB5F5}" type="slidenum">
              <a:rPr lang="en-US" altLang="zh-CN"/>
              <a:pPr/>
              <a:t>18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19B0359C-6E2A-4F2F-8CE0-507D99AF9486}" type="slidenum">
              <a:rPr lang="en-US" altLang="zh-CN"/>
              <a:pPr/>
              <a:t>19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714AB3C4-41B5-4731-B084-0EE119D11D1C}" type="slidenum">
              <a:rPr lang="en-US" altLang="zh-CN"/>
              <a:pPr/>
              <a:t>22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16"/>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zh-CN" altLang="zh-CN">
              <a:solidFill>
                <a:srgbClr val="FFFFFF"/>
              </a:solidFill>
              <a:cs typeface="Arial" charset="0"/>
            </a:endParaRPr>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19"/>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ltLang="zh-CN">
                <a:latin typeface="Lucida Sans Unicode" pitchFamily="34" charset="0"/>
                <a:ea typeface="宋体" pitchFamily="2" charset="-122"/>
              </a:endParaRPr>
            </a:p>
          </p:txBody>
        </p:sp>
        <p:sp>
          <p:nvSpPr>
            <p:cNvPr id="7" name="Freeform 20"/>
            <p:cNvSpPr>
              <a:spLocks/>
            </p:cNvSpPr>
            <p:nvPr/>
          </p:nvSpPr>
          <p:spPr bwMode="auto">
            <a:xfrm>
              <a:off x="35926" y="5135025"/>
              <a:ext cx="9108074" cy="838869"/>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Freeform 22"/>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zh-CN" altLang="zh-CN">
                <a:solidFill>
                  <a:srgbClr val="FFFFFF"/>
                </a:solidFill>
                <a:cs typeface="Arial" charset="0"/>
              </a:endParaRPr>
            </a:p>
          </p:txBody>
        </p:sp>
        <p:cxnSp>
          <p:nvCxnSpPr>
            <p:cNvPr id="10" name="Straight Connector 23"/>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Action Button: Forward or Next 24">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endParaRPr lang="zh-CN" altLang="zh-CN">
              <a:solidFill>
                <a:srgbClr val="000000"/>
              </a:solidFill>
              <a:cs typeface="Arial" charset="0"/>
            </a:endParaRPr>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p:cNvSpPr>
            <a:spLocks noGrp="1"/>
          </p:cNvSpPr>
          <p:nvPr>
            <p:ph type="dt" sz="half" idx="10"/>
          </p:nvPr>
        </p:nvSpPr>
        <p:spPr/>
        <p:txBody>
          <a:bodyPr/>
          <a:lstStyle>
            <a:lvl1pPr>
              <a:defRPr>
                <a:solidFill>
                  <a:srgbClr val="FFFFFF"/>
                </a:solidFill>
              </a:defRPr>
            </a:lvl1pPr>
          </a:lstStyle>
          <a:p>
            <a:pPr>
              <a:defRPr/>
            </a:pPr>
            <a:fld id="{0B00FD59-5BA7-4429-9824-5582929ACBAA}" type="datetime1">
              <a:rPr lang="en-US" altLang="zh-CN"/>
              <a:pPr>
                <a:defRPr/>
              </a:pPr>
              <a:t>2/11/20</a:t>
            </a:fld>
            <a:endParaRPr lang="en-US" altLang="zh-CN"/>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6D237DFA-A43A-483E-92E2-DF80C0CC4E9C}" type="slidenum">
              <a:rPr lang="en-US" altLang="zh-CN"/>
              <a:pPr/>
              <a:t>‹#›</a:t>
            </a:fld>
            <a:endParaRPr lang="en-US" altLang="zh-CN"/>
          </a:p>
        </p:txBody>
      </p:sp>
    </p:spTree>
    <p:extLst>
      <p:ext uri="{BB962C8B-B14F-4D97-AF65-F5344CB8AC3E}">
        <p14:creationId xmlns:p14="http://schemas.microsoft.com/office/powerpoint/2010/main" val="3403835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DFDF892-BD3E-4353-ABF3-07E34664BDDA}" type="datetime1">
              <a:rPr lang="en-US" altLang="zh-CN"/>
              <a:pPr>
                <a:defRPr/>
              </a:pPr>
              <a:t>2/11/20</a:t>
            </a:fld>
            <a:endParaRPr lang="en-US" altLang="zh-CN"/>
          </a:p>
        </p:txBody>
      </p:sp>
      <p:sp>
        <p:nvSpPr>
          <p:cNvPr id="6" name="Slide Number Placeholder 17"/>
          <p:cNvSpPr>
            <a:spLocks noGrp="1"/>
          </p:cNvSpPr>
          <p:nvPr>
            <p:ph type="sldNum" sz="quarter" idx="12"/>
          </p:nvPr>
        </p:nvSpPr>
        <p:spPr/>
        <p:txBody>
          <a:bodyPr/>
          <a:lstStyle>
            <a:lvl1pPr>
              <a:defRPr/>
            </a:lvl1pPr>
          </a:lstStyle>
          <a:p>
            <a:fld id="{EFEB83FD-1567-4256-8C40-54EBD067B724}" type="slidenum">
              <a:rPr lang="en-US" altLang="zh-CN"/>
              <a:pPr/>
              <a:t>‹#›</a:t>
            </a:fld>
            <a:endParaRPr lang="en-US" altLang="zh-CN"/>
          </a:p>
        </p:txBody>
      </p:sp>
    </p:spTree>
    <p:extLst>
      <p:ext uri="{BB962C8B-B14F-4D97-AF65-F5344CB8AC3E}">
        <p14:creationId xmlns:p14="http://schemas.microsoft.com/office/powerpoint/2010/main" val="315303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82788668-F5FD-4CE8-96E1-F6C1BA471491}" type="datetime1">
              <a:rPr lang="en-US" altLang="zh-CN"/>
              <a:pPr>
                <a:defRPr/>
              </a:pPr>
              <a:t>2/11/20</a:t>
            </a:fld>
            <a:endParaRPr lang="en-US" altLang="zh-CN"/>
          </a:p>
        </p:txBody>
      </p:sp>
      <p:sp>
        <p:nvSpPr>
          <p:cNvPr id="6" name="Slide Number Placeholder 17"/>
          <p:cNvSpPr>
            <a:spLocks noGrp="1"/>
          </p:cNvSpPr>
          <p:nvPr>
            <p:ph type="sldNum" sz="quarter" idx="12"/>
          </p:nvPr>
        </p:nvSpPr>
        <p:spPr/>
        <p:txBody>
          <a:bodyPr/>
          <a:lstStyle>
            <a:lvl1pPr>
              <a:defRPr/>
            </a:lvl1pPr>
          </a:lstStyle>
          <a:p>
            <a:fld id="{B15DA4E4-46A8-4478-87F3-B91AC7DC9FD0}" type="slidenum">
              <a:rPr lang="en-US" altLang="zh-CN"/>
              <a:pPr/>
              <a:t>‹#›</a:t>
            </a:fld>
            <a:endParaRPr lang="en-US" altLang="zh-CN"/>
          </a:p>
        </p:txBody>
      </p:sp>
    </p:spTree>
    <p:extLst>
      <p:ext uri="{BB962C8B-B14F-4D97-AF65-F5344CB8AC3E}">
        <p14:creationId xmlns:p14="http://schemas.microsoft.com/office/powerpoint/2010/main" val="3006377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lvl2pPr>
              <a:buFont typeface="Wingdings" pitchFamily="2" charset="2"/>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p:cNvSpPr>
            <a:spLocks noGrp="1"/>
          </p:cNvSpPr>
          <p:nvPr>
            <p:ph type="dt" sz="half" idx="10"/>
          </p:nvPr>
        </p:nvSpPr>
        <p:spPr/>
        <p:txBody>
          <a:bodyPr/>
          <a:lstStyle>
            <a:lvl1pPr>
              <a:defRPr/>
            </a:lvl1pPr>
          </a:lstStyle>
          <a:p>
            <a:pPr>
              <a:defRPr/>
            </a:pPr>
            <a:fld id="{F781D8BE-C839-4F69-B62F-E4C8F433DD36}" type="datetime1">
              <a:rPr lang="en-US" altLang="zh-CN"/>
              <a:pPr>
                <a:defRPr/>
              </a:pPr>
              <a:t>2/11/20</a:t>
            </a:fld>
            <a:endParaRPr lang="en-US" altLang="zh-CN"/>
          </a:p>
        </p:txBody>
      </p:sp>
      <p:sp>
        <p:nvSpPr>
          <p:cNvPr id="6" name="Slide Number Placeholder 17"/>
          <p:cNvSpPr>
            <a:spLocks noGrp="1"/>
          </p:cNvSpPr>
          <p:nvPr>
            <p:ph type="sldNum" sz="quarter" idx="12"/>
          </p:nvPr>
        </p:nvSpPr>
        <p:spPr/>
        <p:txBody>
          <a:bodyPr/>
          <a:lstStyle>
            <a:lvl1pPr>
              <a:defRPr/>
            </a:lvl1pPr>
          </a:lstStyle>
          <a:p>
            <a:fld id="{1CC0B9E3-D7F6-47F0-85A2-47F0BBE849BC}" type="slidenum">
              <a:rPr lang="en-US" altLang="zh-CN"/>
              <a:pPr/>
              <a:t>‹#›</a:t>
            </a:fld>
            <a:endParaRPr lang="en-US" altLang="zh-CN"/>
          </a:p>
        </p:txBody>
      </p:sp>
    </p:spTree>
    <p:extLst>
      <p:ext uri="{BB962C8B-B14F-4D97-AF65-F5344CB8AC3E}">
        <p14:creationId xmlns:p14="http://schemas.microsoft.com/office/powerpoint/2010/main" val="335163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ction Button: Back or Previous 16">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endParaRPr lang="zh-CN" altLang="zh-CN">
              <a:solidFill>
                <a:srgbClr val="000000"/>
              </a:solidFill>
              <a:cs typeface="Arial" charset="0"/>
            </a:endParaRPr>
          </a:p>
        </p:txBody>
      </p:sp>
      <p:sp>
        <p:nvSpPr>
          <p:cNvPr id="5" name="Action Button: Forward or Next 18">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endParaRPr lang="zh-CN" altLang="zh-CN">
              <a:solidFill>
                <a:srgbClr val="000000"/>
              </a:solidFill>
              <a:cs typeface="Arial" charset="0"/>
            </a:endParaRPr>
          </a:p>
        </p:txBody>
      </p:sp>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a:lvl1pPr>
          </a:lstStyle>
          <a:p>
            <a:pPr>
              <a:defRPr/>
            </a:pPr>
            <a:fld id="{9FF528FD-EFF6-4DAE-8249-1DCA6C566766}" type="datetime1">
              <a:rPr lang="en-US" altLang="zh-CN"/>
              <a:pPr>
                <a:defRPr/>
              </a:pPr>
              <a:t>2/11/20</a:t>
            </a:fld>
            <a:endParaRPr lang="en-US" altLang="zh-CN"/>
          </a:p>
        </p:txBody>
      </p:sp>
      <p:sp>
        <p:nvSpPr>
          <p:cNvPr id="9" name="Slide Number Placeholder 5"/>
          <p:cNvSpPr>
            <a:spLocks noGrp="1"/>
          </p:cNvSpPr>
          <p:nvPr>
            <p:ph type="sldNum" sz="quarter" idx="12"/>
          </p:nvPr>
        </p:nvSpPr>
        <p:spPr/>
        <p:txBody>
          <a:bodyPr/>
          <a:lstStyle>
            <a:lvl1pPr>
              <a:defRPr/>
            </a:lvl1pPr>
          </a:lstStyle>
          <a:p>
            <a:fld id="{554A5384-8655-4410-BDA8-CA12A6877AA9}" type="slidenum">
              <a:rPr lang="en-US" altLang="zh-CN"/>
              <a:pPr/>
              <a:t>‹#›</a:t>
            </a:fld>
            <a:endParaRPr lang="en-US" altLang="zh-CN"/>
          </a:p>
        </p:txBody>
      </p:sp>
    </p:spTree>
    <p:extLst>
      <p:ext uri="{BB962C8B-B14F-4D97-AF65-F5344CB8AC3E}">
        <p14:creationId xmlns:p14="http://schemas.microsoft.com/office/powerpoint/2010/main" val="3465661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1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zh-CN" altLang="zh-CN">
              <a:solidFill>
                <a:srgbClr val="FFFFFF"/>
              </a:solidFill>
              <a:cs typeface="Arial" charset="0"/>
            </a:endParaRPr>
          </a:p>
        </p:txBody>
      </p:sp>
      <p:sp>
        <p:nvSpPr>
          <p:cNvPr id="5" name="Chevron 18"/>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zh-CN" altLang="zh-CN">
              <a:solidFill>
                <a:srgbClr val="FFFFFF"/>
              </a:solidFill>
              <a:cs typeface="Arial" charset="0"/>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fld id="{C2A90D1F-0A3D-4747-8F42-5C7E40D1D044}" type="datetime1">
              <a:rPr lang="en-US" altLang="zh-CN"/>
              <a:pPr>
                <a:defRPr/>
              </a:pPr>
              <a:t>2/11/20</a:t>
            </a:fld>
            <a:endParaRPr lang="en-US" altLang="zh-CN"/>
          </a:p>
        </p:txBody>
      </p:sp>
      <p:sp>
        <p:nvSpPr>
          <p:cNvPr id="8" name="Slide Number Placeholder 5"/>
          <p:cNvSpPr>
            <a:spLocks noGrp="1"/>
          </p:cNvSpPr>
          <p:nvPr>
            <p:ph type="sldNum" sz="quarter" idx="12"/>
          </p:nvPr>
        </p:nvSpPr>
        <p:spPr/>
        <p:txBody>
          <a:bodyPr/>
          <a:lstStyle>
            <a:lvl1pPr>
              <a:defRPr/>
            </a:lvl1pPr>
          </a:lstStyle>
          <a:p>
            <a:fld id="{EA1E9D2D-4A9F-425B-A3AC-7C573FC382F4}" type="slidenum">
              <a:rPr lang="en-US" altLang="zh-CN"/>
              <a:pPr/>
              <a:t>‹#›</a:t>
            </a:fld>
            <a:endParaRPr lang="en-US" altLang="zh-CN"/>
          </a:p>
        </p:txBody>
      </p:sp>
    </p:spTree>
    <p:extLst>
      <p:ext uri="{BB962C8B-B14F-4D97-AF65-F5344CB8AC3E}">
        <p14:creationId xmlns:p14="http://schemas.microsoft.com/office/powerpoint/2010/main" val="31010066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fld id="{57F21C21-2BBD-4374-99EB-7A07B3AB0623}" type="datetime1">
              <a:rPr lang="en-US" altLang="zh-CN"/>
              <a:pPr>
                <a:defRPr/>
              </a:pPr>
              <a:t>2/11/20</a:t>
            </a:fld>
            <a:endParaRPr lang="en-US" altLang="zh-CN"/>
          </a:p>
        </p:txBody>
      </p:sp>
      <p:sp>
        <p:nvSpPr>
          <p:cNvPr id="7" name="Slide Number Placeholder 6"/>
          <p:cNvSpPr>
            <a:spLocks noGrp="1"/>
          </p:cNvSpPr>
          <p:nvPr>
            <p:ph type="sldNum" sz="quarter" idx="12"/>
          </p:nvPr>
        </p:nvSpPr>
        <p:spPr/>
        <p:txBody>
          <a:bodyPr/>
          <a:lstStyle>
            <a:lvl1pPr>
              <a:defRPr/>
            </a:lvl1pPr>
          </a:lstStyle>
          <a:p>
            <a:fld id="{EE5D7D67-EB62-44A6-8C9B-EEFD23B9988B}" type="slidenum">
              <a:rPr lang="en-US" altLang="zh-CN"/>
              <a:pPr/>
              <a:t>‹#›</a:t>
            </a:fld>
            <a:endParaRPr lang="en-US" altLang="zh-CN"/>
          </a:p>
        </p:txBody>
      </p:sp>
    </p:spTree>
    <p:extLst>
      <p:ext uri="{BB962C8B-B14F-4D97-AF65-F5344CB8AC3E}">
        <p14:creationId xmlns:p14="http://schemas.microsoft.com/office/powerpoint/2010/main" val="104234514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2A5EB6E0-BADA-4B9C-BBB9-9D3C2445F64F}" type="datetime1">
              <a:rPr lang="en-US" altLang="zh-CN"/>
              <a:pPr>
                <a:defRPr/>
              </a:pPr>
              <a:t>2/11/20</a:t>
            </a:fld>
            <a:endParaRPr lang="en-US" altLang="zh-CN"/>
          </a:p>
        </p:txBody>
      </p:sp>
      <p:sp>
        <p:nvSpPr>
          <p:cNvPr id="9" name="Slide Number Placeholder 8"/>
          <p:cNvSpPr>
            <a:spLocks noGrp="1"/>
          </p:cNvSpPr>
          <p:nvPr>
            <p:ph type="sldNum" sz="quarter" idx="12"/>
          </p:nvPr>
        </p:nvSpPr>
        <p:spPr/>
        <p:txBody>
          <a:bodyPr/>
          <a:lstStyle>
            <a:lvl1pPr>
              <a:defRPr/>
            </a:lvl1pPr>
          </a:lstStyle>
          <a:p>
            <a:fld id="{4F278509-8A13-43B5-B654-D33C5260B820}" type="slidenum">
              <a:rPr lang="en-US" altLang="zh-CN"/>
              <a:pPr/>
              <a:t>‹#›</a:t>
            </a:fld>
            <a:endParaRPr lang="en-US" altLang="zh-CN"/>
          </a:p>
        </p:txBody>
      </p:sp>
    </p:spTree>
    <p:extLst>
      <p:ext uri="{BB962C8B-B14F-4D97-AF65-F5344CB8AC3E}">
        <p14:creationId xmlns:p14="http://schemas.microsoft.com/office/powerpoint/2010/main" val="331673079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FCD579FA-0433-4298-BD45-E941277485CE}" type="datetime1">
              <a:rPr lang="en-US" altLang="zh-CN"/>
              <a:pPr>
                <a:defRPr/>
              </a:pPr>
              <a:t>2/11/20</a:t>
            </a:fld>
            <a:endParaRPr lang="en-US" altLang="zh-CN"/>
          </a:p>
        </p:txBody>
      </p:sp>
      <p:sp>
        <p:nvSpPr>
          <p:cNvPr id="5" name="Slide Number Placeholder 4"/>
          <p:cNvSpPr>
            <a:spLocks noGrp="1"/>
          </p:cNvSpPr>
          <p:nvPr>
            <p:ph type="sldNum" sz="quarter" idx="12"/>
          </p:nvPr>
        </p:nvSpPr>
        <p:spPr/>
        <p:txBody>
          <a:bodyPr/>
          <a:lstStyle>
            <a:lvl1pPr>
              <a:defRPr/>
            </a:lvl1pPr>
          </a:lstStyle>
          <a:p>
            <a:fld id="{EA0A098F-61D7-4A35-9613-A648DA8DD0F6}" type="slidenum">
              <a:rPr lang="en-US" altLang="zh-CN"/>
              <a:pPr/>
              <a:t>‹#›</a:t>
            </a:fld>
            <a:endParaRPr lang="en-US" altLang="zh-CN"/>
          </a:p>
        </p:txBody>
      </p:sp>
    </p:spTree>
    <p:extLst>
      <p:ext uri="{BB962C8B-B14F-4D97-AF65-F5344CB8AC3E}">
        <p14:creationId xmlns:p14="http://schemas.microsoft.com/office/powerpoint/2010/main" val="395578896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7F404D81-EDA4-4C02-801E-E9593A749823}" type="datetime1">
              <a:rPr lang="en-US" altLang="zh-CN"/>
              <a:pPr>
                <a:defRPr/>
              </a:pPr>
              <a:t>2/11/20</a:t>
            </a:fld>
            <a:endParaRPr lang="en-US" altLang="zh-CN"/>
          </a:p>
        </p:txBody>
      </p:sp>
      <p:sp>
        <p:nvSpPr>
          <p:cNvPr id="4" name="Slide Number Placeholder 17"/>
          <p:cNvSpPr>
            <a:spLocks noGrp="1"/>
          </p:cNvSpPr>
          <p:nvPr>
            <p:ph type="sldNum" sz="quarter" idx="12"/>
          </p:nvPr>
        </p:nvSpPr>
        <p:spPr/>
        <p:txBody>
          <a:bodyPr/>
          <a:lstStyle>
            <a:lvl1pPr>
              <a:defRPr/>
            </a:lvl1pPr>
          </a:lstStyle>
          <a:p>
            <a:fld id="{0CC7E9E8-4563-4B8A-AD0C-07690BDC3159}" type="slidenum">
              <a:rPr lang="en-US" altLang="zh-CN"/>
              <a:pPr/>
              <a:t>‹#›</a:t>
            </a:fld>
            <a:endParaRPr lang="en-US" altLang="zh-CN"/>
          </a:p>
        </p:txBody>
      </p:sp>
    </p:spTree>
    <p:extLst>
      <p:ext uri="{BB962C8B-B14F-4D97-AF65-F5344CB8AC3E}">
        <p14:creationId xmlns:p14="http://schemas.microsoft.com/office/powerpoint/2010/main" val="2413537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pPr>
              <a:defRPr/>
            </a:pPr>
            <a:fld id="{7FEE1153-A648-4C9E-AA51-251588BB798F}" type="datetime1">
              <a:rPr lang="en-US" altLang="zh-CN"/>
              <a:pPr>
                <a:defRPr/>
              </a:pPr>
              <a:t>2/11/20</a:t>
            </a:fld>
            <a:endParaRPr lang="en-US" altLang="zh-CN"/>
          </a:p>
        </p:txBody>
      </p:sp>
      <p:sp>
        <p:nvSpPr>
          <p:cNvPr id="7" name="Slide Number Placeholder 6"/>
          <p:cNvSpPr>
            <a:spLocks noGrp="1"/>
          </p:cNvSpPr>
          <p:nvPr>
            <p:ph type="sldNum" sz="quarter" idx="12"/>
          </p:nvPr>
        </p:nvSpPr>
        <p:spPr/>
        <p:txBody>
          <a:bodyPr/>
          <a:lstStyle>
            <a:lvl1pPr>
              <a:defRPr/>
            </a:lvl1pPr>
          </a:lstStyle>
          <a:p>
            <a:fld id="{2787F866-08FC-4E84-AADE-F966C4068988}" type="slidenum">
              <a:rPr lang="en-US" altLang="zh-CN"/>
              <a:pPr/>
              <a:t>‹#›</a:t>
            </a:fld>
            <a:endParaRPr lang="en-US" altLang="zh-CN"/>
          </a:p>
        </p:txBody>
      </p:sp>
    </p:spTree>
    <p:extLst>
      <p:ext uri="{BB962C8B-B14F-4D97-AF65-F5344CB8AC3E}">
        <p14:creationId xmlns:p14="http://schemas.microsoft.com/office/powerpoint/2010/main" val="407392920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16"/>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ltLang="zh-CN">
              <a:latin typeface="Lucida Sans Unicode" pitchFamily="34" charset="0"/>
              <a:ea typeface="宋体" pitchFamily="2" charset="-122"/>
            </a:endParaRPr>
          </a:p>
        </p:txBody>
      </p:sp>
      <p:sp>
        <p:nvSpPr>
          <p:cNvPr id="6" name="Freeform 18"/>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Right Triangle 1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zh-CN" altLang="zh-CN">
              <a:solidFill>
                <a:srgbClr val="FFFFFF"/>
              </a:solidFill>
              <a:cs typeface="Arial" charset="0"/>
            </a:endParaRPr>
          </a:p>
        </p:txBody>
      </p:sp>
      <p:cxnSp>
        <p:nvCxnSpPr>
          <p:cNvPr id="8" name="Straight Connector 2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22"/>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zh-CN" altLang="zh-CN">
              <a:solidFill>
                <a:srgbClr val="FFFFFF"/>
              </a:solidFill>
              <a:cs typeface="Arial" charset="0"/>
            </a:endParaRPr>
          </a:p>
        </p:txBody>
      </p:sp>
      <p:sp>
        <p:nvSpPr>
          <p:cNvPr id="10" name="Chevron 23"/>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zh-CN" altLang="zh-CN">
              <a:solidFill>
                <a:srgbClr val="FFFFFF"/>
              </a:solidFill>
              <a:cs typeface="Arial" charset="0"/>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pPr>
              <a:defRPr/>
            </a:pPr>
            <a:fld id="{FE8B0909-3208-412B-A36A-5283AC6385E2}" type="datetime1">
              <a:rPr lang="en-US" altLang="zh-CN"/>
              <a:pPr>
                <a:defRPr/>
              </a:pPr>
              <a:t>2/11/20</a:t>
            </a:fld>
            <a:endParaRPr lang="en-US" altLang="zh-CN"/>
          </a:p>
        </p:txBody>
      </p:sp>
      <p:sp>
        <p:nvSpPr>
          <p:cNvPr id="13" name="Slide Number Placeholder 6"/>
          <p:cNvSpPr>
            <a:spLocks noGrp="1"/>
          </p:cNvSpPr>
          <p:nvPr>
            <p:ph type="sldNum" sz="quarter" idx="12"/>
          </p:nvPr>
        </p:nvSpPr>
        <p:spPr/>
        <p:txBody>
          <a:bodyPr/>
          <a:lstStyle>
            <a:lvl1pPr>
              <a:defRPr/>
            </a:lvl1pPr>
          </a:lstStyle>
          <a:p>
            <a:fld id="{DC8A8300-E8DB-48D8-ACB5-601733601210}" type="slidenum">
              <a:rPr lang="en-US" altLang="zh-CN"/>
              <a:pPr/>
              <a:t>‹#›</a:t>
            </a:fld>
            <a:endParaRPr lang="en-US" altLang="zh-CN"/>
          </a:p>
        </p:txBody>
      </p:sp>
    </p:spTree>
    <p:extLst>
      <p:ext uri="{BB962C8B-B14F-4D97-AF65-F5344CB8AC3E}">
        <p14:creationId xmlns:p14="http://schemas.microsoft.com/office/powerpoint/2010/main" val="206747711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ltLang="zh-CN">
              <a:latin typeface="Lucida Sans Unicode" pitchFamily="34" charset="0"/>
              <a:ea typeface="宋体" pitchFamily="2" charset="-122"/>
            </a:endParaRPr>
          </a:p>
        </p:txBody>
      </p:sp>
      <p:sp>
        <p:nvSpPr>
          <p:cNvPr id="1027" name="Freeform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zh-CN" altLang="zh-CN">
              <a:solidFill>
                <a:srgbClr val="FFFFFF"/>
              </a:solidFill>
              <a:cs typeface="Arial"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000">
                <a:latin typeface="Lucida Sans Unicode" pitchFamily="34" charset="0"/>
                <a:ea typeface="宋体" charset="-122"/>
                <a:cs typeface="Arial" charset="0"/>
              </a:defRPr>
            </a:lvl1pPr>
          </a:lstStyle>
          <a:p>
            <a:pPr>
              <a:defRPr/>
            </a:pPr>
            <a:fld id="{84D35D83-B277-4A7E-AE5B-9C6968E8BFD7}" type="datetime1">
              <a:rPr lang="en-US" altLang="zh-CN"/>
              <a:pPr>
                <a:defRPr/>
              </a:pPr>
              <a:t>2/11/20</a:t>
            </a:fld>
            <a:endParaRPr lang="en-US" altLang="zh-CN"/>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atin typeface="Lucida Sans Unicode" pitchFamily="34" charset="0"/>
                <a:ea typeface="宋体" pitchFamily="2" charset="-122"/>
              </a:defRPr>
            </a:lvl1pPr>
          </a:lstStyle>
          <a:p>
            <a:fld id="{604F80C5-73C2-46A9-9930-3AA1C3BC0E6A}" type="slidenum">
              <a:rPr lang="en-US" altLang="zh-CN"/>
              <a:pPr/>
              <a:t>‹#›</a:t>
            </a:fld>
            <a:endParaRPr lang="en-US" altLang="zh-CN"/>
          </a:p>
        </p:txBody>
      </p:sp>
      <p:sp>
        <p:nvSpPr>
          <p:cNvPr id="11" name="Action Button: Back or Previous 10">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endParaRPr lang="zh-CN" altLang="zh-CN">
              <a:solidFill>
                <a:srgbClr val="000000"/>
              </a:solidFill>
              <a:cs typeface="Arial" charset="0"/>
            </a:endParaRPr>
          </a:p>
        </p:txBody>
      </p:sp>
      <p:sp>
        <p:nvSpPr>
          <p:cNvPr id="16" name="Action Button: Forward or Next 15">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endParaRPr lang="zh-CN" altLang="zh-CN">
              <a:solidFill>
                <a:srgbClr val="000000"/>
              </a:solidFill>
              <a:cs typeface="Arial" charset="0"/>
            </a:endParaRPr>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02" r:id="rId7"/>
    <p:sldLayoutId id="2147483812" r:id="rId8"/>
    <p:sldLayoutId id="2147483813" r:id="rId9"/>
    <p:sldLayoutId id="2147483803" r:id="rId10"/>
    <p:sldLayoutId id="2147483804" r:id="rId11"/>
    <p:sldLayoutId id="2147483805" r:id="rId12"/>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Char cha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buChar cha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hemeOverride" Target="../theme/themeOverr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eaLnBrk="1" fontAlgn="auto" hangingPunct="1">
              <a:spcAft>
                <a:spcPts val="0"/>
              </a:spcAft>
              <a:defRPr/>
            </a:pPr>
            <a:r>
              <a:rPr lang="en-US" dirty="0">
                <a:solidFill>
                  <a:srgbClr val="3380E6"/>
                </a:solidFill>
                <a:latin typeface="Times New Roman" pitchFamily="18" charset="0"/>
                <a:cs typeface="Times New Roman" pitchFamily="18" charset="0"/>
              </a:rPr>
              <a:t>Chapter 3</a:t>
            </a:r>
            <a:br>
              <a:rPr lang="en-US" dirty="0">
                <a:solidFill>
                  <a:srgbClr val="3380E6"/>
                </a:solidFill>
                <a:latin typeface="Times New Roman" pitchFamily="18" charset="0"/>
                <a:cs typeface="Times New Roman" pitchFamily="18" charset="0"/>
              </a:rPr>
            </a:br>
            <a:r>
              <a:rPr lang="en-US" dirty="0">
                <a:solidFill>
                  <a:srgbClr val="3380E6"/>
                </a:solidFill>
                <a:latin typeface="Times New Roman" pitchFamily="18" charset="0"/>
                <a:cs typeface="Times New Roman" pitchFamily="18" charset="0"/>
              </a:rPr>
              <a:t>Introduction to Classes, Objects Methods and Strings</a:t>
            </a:r>
          </a:p>
        </p:txBody>
      </p:sp>
      <p:sp>
        <p:nvSpPr>
          <p:cNvPr id="12291" name="Subtitle 3"/>
          <p:cNvSpPr>
            <a:spLocks noGrp="1"/>
          </p:cNvSpPr>
          <p:nvPr>
            <p:ph type="subTitle" idx="1"/>
          </p:nvPr>
        </p:nvSpPr>
        <p:spPr>
          <a:xfrm>
            <a:off x="685800" y="3611563"/>
            <a:ext cx="7772400" cy="1200150"/>
          </a:xfrm>
        </p:spPr>
        <p:txBody>
          <a:bodyPr/>
          <a:lstStyle/>
          <a:p>
            <a:pPr marR="0" eaLnBrk="1" hangingPunct="1"/>
            <a:endParaRPr lang="en-US" altLang="zh-CN">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52500"/>
            <a:ext cx="8839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7873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28600" y="317500"/>
            <a:ext cx="8763000" cy="5778500"/>
          </a:xfrm>
        </p:spPr>
        <p:txBody>
          <a:bodyPr/>
          <a:lstStyle/>
          <a:p>
            <a:pPr>
              <a:lnSpc>
                <a:spcPct val="150000"/>
              </a:lnSpc>
            </a:pPr>
            <a:r>
              <a:rPr lang="en-US" altLang="zh-CN" b="1" i="1" dirty="0">
                <a:latin typeface="Times New Roman" pitchFamily="18" charset="0"/>
                <a:cs typeface="Times New Roman" pitchFamily="18" charset="0"/>
              </a:rPr>
              <a:t>new</a:t>
            </a:r>
          </a:p>
          <a:p>
            <a:pPr lvl="1">
              <a:lnSpc>
                <a:spcPct val="150000"/>
              </a:lnSpc>
            </a:pPr>
            <a:r>
              <a:rPr lang="en-US" altLang="zh-CN" dirty="0">
                <a:latin typeface="Times New Roman" pitchFamily="18" charset="0"/>
                <a:cs typeface="Times New Roman" pitchFamily="18" charset="0"/>
              </a:rPr>
              <a:t>Keyword </a:t>
            </a:r>
            <a:r>
              <a:rPr lang="en-US" altLang="zh-CN" b="1" dirty="0">
                <a:latin typeface="Times New Roman" pitchFamily="18" charset="0"/>
                <a:cs typeface="Times New Roman" pitchFamily="18" charset="0"/>
              </a:rPr>
              <a:t>new </a:t>
            </a:r>
            <a:r>
              <a:rPr lang="en-US" altLang="zh-CN" dirty="0">
                <a:latin typeface="Times New Roman" pitchFamily="18" charset="0"/>
                <a:cs typeface="Times New Roman" pitchFamily="18" charset="0"/>
              </a:rPr>
              <a:t>creates a new object of the specified class</a:t>
            </a:r>
          </a:p>
          <a:p>
            <a:pPr>
              <a:lnSpc>
                <a:spcPct val="150000"/>
              </a:lnSpc>
            </a:pPr>
            <a:r>
              <a:rPr lang="en-US" altLang="zh-CN" b="1" i="1" dirty="0">
                <a:latin typeface="Times New Roman" pitchFamily="18" charset="0"/>
                <a:cs typeface="Times New Roman" pitchFamily="18" charset="0"/>
              </a:rPr>
              <a:t>Calling Class Account’s </a:t>
            </a:r>
            <a:r>
              <a:rPr lang="en-US" altLang="zh-CN" b="1" i="1" dirty="0" err="1">
                <a:latin typeface="Times New Roman" pitchFamily="18" charset="0"/>
                <a:cs typeface="Times New Roman" pitchFamily="18" charset="0"/>
              </a:rPr>
              <a:t>getName</a:t>
            </a:r>
            <a:r>
              <a:rPr lang="en-US" altLang="zh-CN" b="1" i="1" dirty="0">
                <a:latin typeface="Times New Roman" pitchFamily="18" charset="0"/>
                <a:cs typeface="Times New Roman" pitchFamily="18" charset="0"/>
              </a:rPr>
              <a:t> Method</a:t>
            </a:r>
          </a:p>
          <a:p>
            <a:pPr lvl="1">
              <a:lnSpc>
                <a:spcPct val="150000"/>
              </a:lnSpc>
            </a:pPr>
            <a:r>
              <a:rPr lang="en-US" altLang="zh-CN" sz="2200" dirty="0">
                <a:latin typeface="Times New Roman" pitchFamily="18" charset="0"/>
                <a:cs typeface="Times New Roman" pitchFamily="18" charset="0"/>
              </a:rPr>
              <a:t>object followed by a </a:t>
            </a:r>
            <a:r>
              <a:rPr lang="en-US" altLang="zh-CN" sz="2200" b="1" dirty="0">
                <a:latin typeface="Times New Roman" pitchFamily="18" charset="0"/>
                <a:cs typeface="Times New Roman" pitchFamily="18" charset="0"/>
              </a:rPr>
              <a:t>dot separator </a:t>
            </a:r>
            <a:r>
              <a:rPr lang="en-US" altLang="zh-CN" sz="2200"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a:t>
            </a:r>
            <a:r>
              <a:rPr lang="en-US" altLang="zh-CN" sz="2200" dirty="0">
                <a:latin typeface="Times New Roman" pitchFamily="18" charset="0"/>
                <a:cs typeface="Times New Roman" pitchFamily="18" charset="0"/>
              </a:rPr>
              <a:t>)</a:t>
            </a:r>
          </a:p>
          <a:p>
            <a:pPr lvl="1">
              <a:lnSpc>
                <a:spcPct val="150000"/>
              </a:lnSpc>
            </a:pPr>
            <a:r>
              <a:rPr lang="en-US" altLang="zh-CN" sz="2200" dirty="0">
                <a:latin typeface="Times New Roman" pitchFamily="18" charset="0"/>
                <a:cs typeface="Times New Roman" pitchFamily="18" charset="0"/>
              </a:rPr>
              <a:t>The number of arguments in a method call must match the number of parameters in the method declaration’s parameter list</a:t>
            </a:r>
          </a:p>
          <a:p>
            <a:pPr>
              <a:lnSpc>
                <a:spcPct val="150000"/>
              </a:lnSpc>
            </a:pPr>
            <a:r>
              <a:rPr lang="en-US" altLang="zh-CN" b="1" i="1" dirty="0">
                <a:latin typeface="Times New Roman" pitchFamily="18" charset="0"/>
                <a:cs typeface="Times New Roman" pitchFamily="18" charset="0"/>
              </a:rPr>
              <a:t>null—the Default Initial Value for String Variables</a:t>
            </a:r>
          </a:p>
          <a:p>
            <a:pPr lvl="2">
              <a:lnSpc>
                <a:spcPct val="150000"/>
              </a:lnSpc>
            </a:pPr>
            <a:r>
              <a:rPr lang="en-US" altLang="zh-CN" sz="2200" dirty="0">
                <a:latin typeface="Times New Roman" pitchFamily="18" charset="0"/>
                <a:cs typeface="Times New Roman" pitchFamily="18" charset="0"/>
              </a:rPr>
              <a:t>Unlike local variables, which are not automatically initialized, </a:t>
            </a:r>
            <a:r>
              <a:rPr lang="en-US" altLang="zh-CN" sz="2200" dirty="0">
                <a:solidFill>
                  <a:srgbClr val="FF0000"/>
                </a:solidFill>
                <a:latin typeface="Times New Roman" pitchFamily="18" charset="0"/>
                <a:cs typeface="Times New Roman" pitchFamily="18" charset="0"/>
              </a:rPr>
              <a:t>every instance variable has a default initial value</a:t>
            </a:r>
            <a:endParaRPr lang="zh-CN" alt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900679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2209800"/>
            <a:ext cx="8229600" cy="3797300"/>
          </a:xfrm>
        </p:spPr>
        <p:txBody>
          <a:bodyPr/>
          <a:lstStyle/>
          <a:p>
            <a:pPr marL="109537" indent="0" algn="ctr">
              <a:buNone/>
            </a:pPr>
            <a:r>
              <a:rPr lang="en-US" altLang="zh-CN" sz="3000" b="1" dirty="0" err="1">
                <a:latin typeface="Times New Roman" pitchFamily="18" charset="0"/>
                <a:cs typeface="Times New Roman" pitchFamily="18" charset="0"/>
              </a:rPr>
              <a:t>javac</a:t>
            </a:r>
            <a:r>
              <a:rPr lang="en-US" altLang="zh-CN" sz="3000" b="1" dirty="0">
                <a:latin typeface="Times New Roman" pitchFamily="18" charset="0"/>
                <a:cs typeface="Times New Roman" pitchFamily="18" charset="0"/>
              </a:rPr>
              <a:t> Account.java AccountTest.java </a:t>
            </a:r>
          </a:p>
          <a:p>
            <a:pPr algn="ctr"/>
            <a:endParaRPr lang="en-US" altLang="zh-CN" dirty="0">
              <a:latin typeface="Times New Roman" pitchFamily="18" charset="0"/>
              <a:cs typeface="Times New Roman" pitchFamily="18" charset="0"/>
            </a:endParaRPr>
          </a:p>
          <a:p>
            <a:pPr marL="109537" indent="0" algn="ctr">
              <a:buNone/>
            </a:pPr>
            <a:r>
              <a:rPr lang="en-US" altLang="zh-CN" sz="3000" b="1" dirty="0" err="1">
                <a:latin typeface="Times New Roman" pitchFamily="18" charset="0"/>
                <a:cs typeface="Times New Roman" pitchFamily="18" charset="0"/>
              </a:rPr>
              <a:t>Javac</a:t>
            </a:r>
            <a:r>
              <a:rPr lang="en-US" altLang="zh-CN" sz="3000" b="1" dirty="0">
                <a:latin typeface="Times New Roman" pitchFamily="18" charset="0"/>
                <a:cs typeface="Times New Roman" pitchFamily="18" charset="0"/>
              </a:rPr>
              <a:t> *.java</a:t>
            </a:r>
            <a:endParaRPr lang="zh-CN" altLang="en-US" sz="3000" b="1" dirty="0">
              <a:latin typeface="Times New Roman" pitchFamily="18" charset="0"/>
              <a:cs typeface="Times New Roman" pitchFamily="18" charset="0"/>
            </a:endParaRPr>
          </a:p>
        </p:txBody>
      </p:sp>
      <p:sp>
        <p:nvSpPr>
          <p:cNvPr id="3" name="标题 2"/>
          <p:cNvSpPr>
            <a:spLocks noGrp="1"/>
          </p:cNvSpPr>
          <p:nvPr>
            <p:ph type="title"/>
          </p:nvPr>
        </p:nvSpPr>
        <p:spPr/>
        <p:txBody>
          <a:bodyPr>
            <a:normAutofit fontScale="90000"/>
          </a:bodyPr>
          <a:lstStyle/>
          <a:p>
            <a:r>
              <a:rPr lang="en-US" altLang="zh-CN" dirty="0">
                <a:latin typeface="Times New Roman" pitchFamily="18" charset="0"/>
                <a:cs typeface="Times New Roman" pitchFamily="18" charset="0"/>
              </a:rPr>
              <a:t>Compiling and Executing an App with Multiple Classes</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74225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altLang="zh-CN" dirty="0">
                <a:solidFill>
                  <a:srgbClr val="000000"/>
                </a:solidFill>
                <a:latin typeface="Times New Roman" pitchFamily="18" charset="0"/>
                <a:ea typeface="宋体" pitchFamily="2" charset="-122"/>
                <a:cs typeface="Times New Roman" pitchFamily="18" charset="0"/>
              </a:rPr>
              <a:t>Notes on </a:t>
            </a:r>
            <a:r>
              <a:rPr lang="en-US" altLang="zh-CN" dirty="0">
                <a:solidFill>
                  <a:srgbClr val="FF0000"/>
                </a:solidFill>
                <a:latin typeface="Times New Roman" pitchFamily="18" charset="0"/>
                <a:ea typeface="宋体" pitchFamily="2" charset="-122"/>
                <a:cs typeface="Times New Roman" pitchFamily="18" charset="0"/>
              </a:rPr>
              <a:t>import</a:t>
            </a:r>
            <a:r>
              <a:rPr lang="en-US" altLang="zh-CN" dirty="0">
                <a:solidFill>
                  <a:srgbClr val="000000"/>
                </a:solidFill>
                <a:latin typeface="Times New Roman" pitchFamily="18" charset="0"/>
                <a:ea typeface="宋体" pitchFamily="2" charset="-122"/>
                <a:cs typeface="Times New Roman" pitchFamily="18" charset="0"/>
              </a:rPr>
              <a:t> Declarations</a:t>
            </a:r>
            <a:endParaRPr lang="en-US" dirty="0">
              <a:solidFill>
                <a:srgbClr val="3380E6"/>
              </a:solidFill>
              <a:latin typeface="Times New Roman" pitchFamily="18" charset="0"/>
              <a:cs typeface="Times New Roman" pitchFamily="18" charset="0"/>
            </a:endParaRPr>
          </a:p>
        </p:txBody>
      </p:sp>
      <p:sp>
        <p:nvSpPr>
          <p:cNvPr id="60419" name="Text Placeholder 2"/>
          <p:cNvSpPr>
            <a:spLocks noGrp="1"/>
          </p:cNvSpPr>
          <p:nvPr>
            <p:ph type="body" idx="1"/>
          </p:nvPr>
        </p:nvSpPr>
        <p:spPr>
          <a:xfrm>
            <a:off x="457200" y="1295400"/>
            <a:ext cx="8229600" cy="4525962"/>
          </a:xfrm>
        </p:spPr>
        <p:txBody>
          <a:bodyPr/>
          <a:lstStyle/>
          <a:p>
            <a:pPr eaLnBrk="1" hangingPunct="1"/>
            <a:r>
              <a:rPr lang="en-US" altLang="zh-CN" sz="2500" dirty="0">
                <a:solidFill>
                  <a:srgbClr val="000000"/>
                </a:solidFill>
                <a:latin typeface="Times New Roman" pitchFamily="18" charset="0"/>
                <a:ea typeface="宋体" pitchFamily="2" charset="-122"/>
                <a:cs typeface="Times New Roman" pitchFamily="18" charset="0"/>
              </a:rPr>
              <a:t>Classes System and String are in package </a:t>
            </a:r>
            <a:r>
              <a:rPr lang="en-US" altLang="zh-CN" sz="2500" dirty="0" err="1">
                <a:solidFill>
                  <a:srgbClr val="000000"/>
                </a:solidFill>
                <a:latin typeface="Times New Roman" pitchFamily="18" charset="0"/>
                <a:ea typeface="宋体" pitchFamily="2" charset="-122"/>
                <a:cs typeface="Times New Roman" pitchFamily="18" charset="0"/>
              </a:rPr>
              <a:t>java.lang</a:t>
            </a:r>
            <a:endParaRPr lang="en-US" altLang="zh-CN" sz="2500" dirty="0">
              <a:solidFill>
                <a:srgbClr val="000000"/>
              </a:solidFill>
              <a:latin typeface="Times New Roman" pitchFamily="18" charset="0"/>
              <a:ea typeface="宋体" pitchFamily="2" charset="-122"/>
              <a:cs typeface="Times New Roman" pitchFamily="18" charset="0"/>
            </a:endParaRPr>
          </a:p>
          <a:p>
            <a:pPr lvl="1" eaLnBrk="1" hangingPunct="1"/>
            <a:r>
              <a:rPr lang="en-US" altLang="zh-CN" dirty="0">
                <a:solidFill>
                  <a:srgbClr val="000000"/>
                </a:solidFill>
                <a:latin typeface="Times New Roman" pitchFamily="18" charset="0"/>
                <a:ea typeface="宋体" pitchFamily="2" charset="-122"/>
                <a:cs typeface="Times New Roman" pitchFamily="18" charset="0"/>
              </a:rPr>
              <a:t>Implicitly imported into every Java program</a:t>
            </a:r>
          </a:p>
          <a:p>
            <a:pPr lvl="1" eaLnBrk="1" hangingPunct="1"/>
            <a:r>
              <a:rPr lang="en-US" altLang="zh-CN" dirty="0">
                <a:solidFill>
                  <a:srgbClr val="000000"/>
                </a:solidFill>
                <a:latin typeface="Times New Roman" pitchFamily="18" charset="0"/>
                <a:ea typeface="宋体" pitchFamily="2" charset="-122"/>
                <a:cs typeface="Times New Roman" pitchFamily="18" charset="0"/>
              </a:rPr>
              <a:t>Can use the </a:t>
            </a:r>
            <a:r>
              <a:rPr lang="en-US" altLang="zh-CN" dirty="0" err="1">
                <a:solidFill>
                  <a:srgbClr val="FF0000"/>
                </a:solidFill>
                <a:latin typeface="Times New Roman" pitchFamily="18" charset="0"/>
                <a:ea typeface="宋体" pitchFamily="2" charset="-122"/>
                <a:cs typeface="Times New Roman" pitchFamily="18" charset="0"/>
              </a:rPr>
              <a:t>java.lang</a:t>
            </a:r>
            <a:r>
              <a:rPr lang="en-US" altLang="zh-CN" dirty="0">
                <a:solidFill>
                  <a:srgbClr val="FF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classes without explicitly importing them</a:t>
            </a:r>
          </a:p>
          <a:p>
            <a:pPr lvl="1" eaLnBrk="1" hangingPunct="1"/>
            <a:r>
              <a:rPr lang="en-US" altLang="zh-CN" dirty="0">
                <a:solidFill>
                  <a:srgbClr val="000000"/>
                </a:solidFill>
                <a:latin typeface="Times New Roman" pitchFamily="18" charset="0"/>
                <a:ea typeface="宋体" pitchFamily="2" charset="-122"/>
                <a:cs typeface="Times New Roman" pitchFamily="18" charset="0"/>
              </a:rPr>
              <a:t>Most classes you’ll use in Java programs must be imported explicitly. </a:t>
            </a:r>
          </a:p>
          <a:p>
            <a:pPr eaLnBrk="1" hangingPunct="1"/>
            <a:r>
              <a:rPr lang="en-US" altLang="zh-CN" sz="2500" dirty="0">
                <a:solidFill>
                  <a:srgbClr val="000000"/>
                </a:solidFill>
                <a:latin typeface="Times New Roman" pitchFamily="18" charset="0"/>
                <a:ea typeface="宋体" pitchFamily="2" charset="-122"/>
                <a:cs typeface="Times New Roman" pitchFamily="18" charset="0"/>
              </a:rPr>
              <a:t>Classes that are compiled in the </a:t>
            </a:r>
            <a:r>
              <a:rPr lang="en-US" altLang="zh-CN" sz="2500" dirty="0">
                <a:solidFill>
                  <a:srgbClr val="FF0000"/>
                </a:solidFill>
                <a:latin typeface="Times New Roman" pitchFamily="18" charset="0"/>
                <a:ea typeface="宋体" pitchFamily="2" charset="-122"/>
                <a:cs typeface="Times New Roman" pitchFamily="18" charset="0"/>
              </a:rPr>
              <a:t>same directory </a:t>
            </a:r>
            <a:r>
              <a:rPr lang="en-US" altLang="zh-CN" sz="2500" dirty="0">
                <a:solidFill>
                  <a:srgbClr val="000000"/>
                </a:solidFill>
                <a:latin typeface="Times New Roman" pitchFamily="18" charset="0"/>
                <a:ea typeface="宋体" pitchFamily="2" charset="-122"/>
                <a:cs typeface="Times New Roman" pitchFamily="18" charset="0"/>
              </a:rPr>
              <a:t>on disk are in the same package—known as the </a:t>
            </a:r>
            <a:r>
              <a:rPr lang="en-US" altLang="zh-CN" sz="2500" dirty="0">
                <a:solidFill>
                  <a:srgbClr val="FF0000"/>
                </a:solidFill>
                <a:latin typeface="Times New Roman" pitchFamily="18" charset="0"/>
                <a:ea typeface="宋体" pitchFamily="2" charset="-122"/>
                <a:cs typeface="Times New Roman" pitchFamily="18" charset="0"/>
              </a:rPr>
              <a:t>default</a:t>
            </a:r>
            <a:r>
              <a:rPr lang="en-US" altLang="zh-CN" sz="2500" dirty="0">
                <a:solidFill>
                  <a:srgbClr val="0000FF"/>
                </a:solidFill>
                <a:latin typeface="Times New Roman" pitchFamily="18" charset="0"/>
                <a:ea typeface="宋体" pitchFamily="2" charset="-122"/>
                <a:cs typeface="Times New Roman" pitchFamily="18" charset="0"/>
              </a:rPr>
              <a:t> </a:t>
            </a:r>
            <a:r>
              <a:rPr lang="en-US" altLang="zh-CN" sz="2500" dirty="0">
                <a:solidFill>
                  <a:srgbClr val="FF0000"/>
                </a:solidFill>
                <a:latin typeface="Times New Roman" pitchFamily="18" charset="0"/>
                <a:ea typeface="宋体" pitchFamily="2" charset="-122"/>
                <a:cs typeface="Times New Roman" pitchFamily="18" charset="0"/>
              </a:rPr>
              <a:t>package</a:t>
            </a:r>
            <a:r>
              <a:rPr lang="en-US" altLang="zh-CN" sz="2500" dirty="0">
                <a:solidFill>
                  <a:srgbClr val="000000"/>
                </a:solidFill>
                <a:latin typeface="Times New Roman" pitchFamily="18" charset="0"/>
                <a:ea typeface="宋体" pitchFamily="2" charset="-122"/>
                <a:cs typeface="Times New Roman" pitchFamily="18" charset="0"/>
              </a:rPr>
              <a:t>. </a:t>
            </a:r>
          </a:p>
          <a:p>
            <a:pPr eaLnBrk="1" hangingPunct="1"/>
            <a:r>
              <a:rPr lang="en-US" altLang="zh-CN" sz="2500" dirty="0">
                <a:solidFill>
                  <a:srgbClr val="000000"/>
                </a:solidFill>
                <a:latin typeface="Times New Roman" pitchFamily="18" charset="0"/>
                <a:ea typeface="宋体" pitchFamily="2" charset="-122"/>
                <a:cs typeface="Times New Roman" pitchFamily="18" charset="0"/>
              </a:rPr>
              <a:t>Classes in the same package are implicitly imported into the source-code files of other classes in the same package.</a:t>
            </a:r>
          </a:p>
          <a:p>
            <a:pPr eaLnBrk="1" hangingPunct="1"/>
            <a:r>
              <a:rPr lang="en-US" altLang="zh-CN" sz="2500" dirty="0">
                <a:solidFill>
                  <a:srgbClr val="000000"/>
                </a:solidFill>
                <a:latin typeface="Times New Roman" pitchFamily="18" charset="0"/>
                <a:ea typeface="宋体" pitchFamily="2" charset="-122"/>
                <a:cs typeface="Times New Roman" pitchFamily="18" charset="0"/>
              </a:rPr>
              <a:t>An import declaration is not required if you always refer to a class via its </a:t>
            </a:r>
            <a:r>
              <a:rPr lang="en-US" altLang="zh-CN" sz="2500" dirty="0">
                <a:solidFill>
                  <a:srgbClr val="FF0000"/>
                </a:solidFill>
                <a:latin typeface="Times New Roman" pitchFamily="18" charset="0"/>
                <a:ea typeface="宋体" pitchFamily="2" charset="-122"/>
                <a:cs typeface="Times New Roman" pitchFamily="18" charset="0"/>
              </a:rPr>
              <a:t>fully qualified class name</a:t>
            </a:r>
          </a:p>
          <a:p>
            <a:pPr lvl="1" eaLnBrk="1" hangingPunct="1"/>
            <a:r>
              <a:rPr lang="en-US" altLang="zh-CN" dirty="0">
                <a:solidFill>
                  <a:srgbClr val="000000"/>
                </a:solidFill>
                <a:latin typeface="Times New Roman" pitchFamily="18" charset="0"/>
                <a:ea typeface="宋体" pitchFamily="2" charset="-122"/>
                <a:cs typeface="Times New Roman" pitchFamily="18" charset="0"/>
              </a:rPr>
              <a:t>Package name followed by a dot (.) and the class name.</a:t>
            </a:r>
          </a:p>
          <a:p>
            <a:pPr eaLnBrk="1" hangingPunct="1"/>
            <a:endParaRPr lang="en-US" altLang="zh-CN" sz="2500" dirty="0">
              <a:solidFill>
                <a:srgbClr val="000000"/>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4252211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a:latin typeface="Times New Roman" pitchFamily="18" charset="0"/>
                <a:cs typeface="Times New Roman" pitchFamily="18" charset="0"/>
              </a:rPr>
              <a:t>Software Engineering with private Instance Variables and public </a:t>
            </a:r>
            <a:r>
              <a:rPr lang="en-US" altLang="zh-CN" sz="2800" i="1" dirty="0">
                <a:solidFill>
                  <a:srgbClr val="FF0000"/>
                </a:solidFill>
                <a:latin typeface="Times New Roman" pitchFamily="18" charset="0"/>
                <a:cs typeface="Times New Roman" pitchFamily="18" charset="0"/>
              </a:rPr>
              <a:t>set</a:t>
            </a:r>
            <a:r>
              <a:rPr lang="en-US" altLang="zh-CN" sz="2800" i="1"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and </a:t>
            </a:r>
            <a:r>
              <a:rPr lang="en-US" altLang="zh-CN" sz="2800" i="1" dirty="0">
                <a:solidFill>
                  <a:srgbClr val="FF0000"/>
                </a:solidFill>
                <a:latin typeface="Times New Roman" pitchFamily="18" charset="0"/>
                <a:cs typeface="Times New Roman" pitchFamily="18" charset="0"/>
              </a:rPr>
              <a:t>get</a:t>
            </a:r>
            <a:r>
              <a:rPr lang="en-US" altLang="zh-CN" sz="2800" i="1"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Methods</a:t>
            </a:r>
            <a:endParaRPr lang="zh-CN" altLang="en-US" sz="2800" dirty="0">
              <a:latin typeface="Times New Roman" pitchFamily="18" charset="0"/>
              <a:cs typeface="Times New Roman" pitchFamily="18" charset="0"/>
            </a:endParaRPr>
          </a:p>
        </p:txBody>
      </p:sp>
      <p:sp>
        <p:nvSpPr>
          <p:cNvPr id="3" name="文本占位符 2"/>
          <p:cNvSpPr>
            <a:spLocks noGrp="1"/>
          </p:cNvSpPr>
          <p:nvPr>
            <p:ph type="body" idx="1"/>
          </p:nvPr>
        </p:nvSpPr>
        <p:spPr>
          <a:xfrm>
            <a:off x="304800" y="1481138"/>
            <a:ext cx="5562600" cy="4995862"/>
          </a:xfrm>
        </p:spPr>
        <p:txBody>
          <a:bodyPr/>
          <a:lstStyle/>
          <a:p>
            <a:r>
              <a:rPr lang="en-US" altLang="zh-CN" sz="2400" b="1" i="1" dirty="0">
                <a:latin typeface="Times New Roman" pitchFamily="18" charset="0"/>
                <a:cs typeface="Times New Roman" pitchFamily="18" charset="0"/>
              </a:rPr>
              <a:t>Conceptual View of an Account Object with </a:t>
            </a:r>
            <a:r>
              <a:rPr lang="en-US" altLang="zh-CN" sz="2400" b="1" i="1" dirty="0">
                <a:solidFill>
                  <a:srgbClr val="FF0000"/>
                </a:solidFill>
                <a:latin typeface="Times New Roman" pitchFamily="18" charset="0"/>
                <a:cs typeface="Times New Roman" pitchFamily="18" charset="0"/>
              </a:rPr>
              <a:t>Encapsulated Data</a:t>
            </a:r>
          </a:p>
          <a:p>
            <a:pPr lvl="1"/>
            <a:r>
              <a:rPr lang="en-US" altLang="zh-CN" dirty="0">
                <a:latin typeface="Times New Roman" pitchFamily="18" charset="0"/>
                <a:cs typeface="Times New Roman" pitchFamily="18" charset="0"/>
              </a:rPr>
              <a:t>Any client code that needs to interact with the Account object can do</a:t>
            </a:r>
          </a:p>
          <a:p>
            <a:r>
              <a:rPr lang="en-US" altLang="zh-CN" sz="2400" dirty="0">
                <a:latin typeface="Times New Roman" pitchFamily="18" charset="0"/>
                <a:cs typeface="Times New Roman" pitchFamily="18" charset="0"/>
              </a:rPr>
              <a:t>so </a:t>
            </a:r>
            <a:r>
              <a:rPr lang="en-US" altLang="zh-CN" sz="2400" i="1" dirty="0">
                <a:latin typeface="Times New Roman" pitchFamily="18" charset="0"/>
                <a:cs typeface="Times New Roman" pitchFamily="18" charset="0"/>
              </a:rPr>
              <a:t>only </a:t>
            </a:r>
            <a:r>
              <a:rPr lang="en-US" altLang="zh-CN" sz="2400" dirty="0">
                <a:latin typeface="Times New Roman" pitchFamily="18" charset="0"/>
                <a:cs typeface="Times New Roman" pitchFamily="18" charset="0"/>
              </a:rPr>
              <a:t>by calling the public methods of the protective outer layer.</a:t>
            </a:r>
            <a:endParaRPr lang="zh-CN" altLang="en-US" sz="2400" dirty="0">
              <a:latin typeface="Times New Roman" pitchFamily="18" charset="0"/>
              <a:cs typeface="Times New Roman" pitchFamily="18" charset="0"/>
            </a:endParaRPr>
          </a:p>
        </p:txBody>
      </p:sp>
      <p:pic>
        <p:nvPicPr>
          <p:cNvPr id="1730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874"/>
          <a:stretch/>
        </p:blipFill>
        <p:spPr bwMode="auto">
          <a:xfrm>
            <a:off x="6019800" y="1905000"/>
            <a:ext cx="2848154"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6284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24B5A1"/>
                </a:solidFill>
                <a:latin typeface="Times New Roman" pitchFamily="18" charset="0"/>
                <a:cs typeface="Times New Roman" pitchFamily="18" charset="0"/>
              </a:rPr>
              <a:t>3.3  </a:t>
            </a:r>
            <a:r>
              <a:rPr lang="en-US" dirty="0">
                <a:solidFill>
                  <a:srgbClr val="3380E6"/>
                </a:solidFill>
                <a:latin typeface="Times New Roman" pitchFamily="18" charset="0"/>
                <a:cs typeface="Times New Roman" pitchFamily="18" charset="0"/>
              </a:rPr>
              <a:t>Primitive Types vs. Reference Types</a:t>
            </a:r>
          </a:p>
        </p:txBody>
      </p:sp>
      <p:sp>
        <p:nvSpPr>
          <p:cNvPr id="91139" name="Text Placeholder 2"/>
          <p:cNvSpPr>
            <a:spLocks noGrp="1"/>
          </p:cNvSpPr>
          <p:nvPr>
            <p:ph type="body" idx="1"/>
          </p:nvPr>
        </p:nvSpPr>
        <p:spPr/>
        <p:txBody>
          <a:bodyPr/>
          <a:lstStyle/>
          <a:p>
            <a:pPr eaLnBrk="1" hangingPunct="1"/>
            <a:r>
              <a:rPr lang="en-US" altLang="zh-CN" dirty="0">
                <a:solidFill>
                  <a:srgbClr val="000000"/>
                </a:solidFill>
                <a:latin typeface="Times New Roman" pitchFamily="18" charset="0"/>
                <a:ea typeface="宋体" pitchFamily="2" charset="-122"/>
                <a:cs typeface="Times New Roman" pitchFamily="18" charset="0"/>
              </a:rPr>
              <a:t>Types in Java</a:t>
            </a:r>
          </a:p>
          <a:p>
            <a:pPr lvl="1" eaLnBrk="1" hangingPunct="1"/>
            <a:r>
              <a:rPr lang="en-US" altLang="zh-CN" dirty="0">
                <a:solidFill>
                  <a:srgbClr val="FF0000"/>
                </a:solidFill>
                <a:latin typeface="Times New Roman" pitchFamily="18" charset="0"/>
                <a:ea typeface="宋体" pitchFamily="2" charset="-122"/>
                <a:cs typeface="Times New Roman" pitchFamily="18" charset="0"/>
              </a:rPr>
              <a:t>Primitive</a:t>
            </a:r>
          </a:p>
          <a:p>
            <a:pPr lvl="2" eaLnBrk="1" hangingPunct="1"/>
            <a:r>
              <a:rPr lang="zh-CN" altLang="zh-CN" dirty="0">
                <a:latin typeface="Times New Roman" pitchFamily="18" charset="0"/>
                <a:ea typeface="宋体" pitchFamily="2" charset="-122"/>
                <a:cs typeface="Times New Roman" pitchFamily="18" charset="0"/>
              </a:rPr>
              <a:t>boolean, byte, char, short, int, long, float, double</a:t>
            </a:r>
          </a:p>
          <a:p>
            <a:pPr lvl="1" eaLnBrk="1" hangingPunct="1"/>
            <a:r>
              <a:rPr lang="zh-CN" altLang="zh-CN" dirty="0">
                <a:solidFill>
                  <a:srgbClr val="FF0000"/>
                </a:solidFill>
                <a:latin typeface="Times New Roman" pitchFamily="18" charset="0"/>
                <a:ea typeface="宋体" pitchFamily="2" charset="-122"/>
                <a:cs typeface="Times New Roman" pitchFamily="18" charset="0"/>
              </a:rPr>
              <a:t>Reference</a:t>
            </a:r>
            <a:r>
              <a:rPr lang="zh-CN" altLang="zh-CN" dirty="0">
                <a:solidFill>
                  <a:srgbClr val="000000"/>
                </a:solidFill>
                <a:latin typeface="Times New Roman" pitchFamily="18" charset="0"/>
                <a:ea typeface="宋体" pitchFamily="2" charset="-122"/>
                <a:cs typeface="Times New Roman" pitchFamily="18" charset="0"/>
              </a:rPr>
              <a:t> (sometimes called nonprimitive types)</a:t>
            </a:r>
          </a:p>
          <a:p>
            <a:pPr lvl="2" eaLnBrk="1" hangingPunct="1"/>
            <a:r>
              <a:rPr lang="en-US" altLang="zh-CN" sz="2400" dirty="0">
                <a:solidFill>
                  <a:srgbClr val="000000"/>
                </a:solidFill>
                <a:latin typeface="Times New Roman" pitchFamily="18" charset="0"/>
                <a:ea typeface="宋体" pitchFamily="2" charset="-122"/>
                <a:cs typeface="Times New Roman" pitchFamily="18" charset="0"/>
              </a:rPr>
              <a:t>All non</a:t>
            </a:r>
            <a:r>
              <a:rPr lang="zh-CN" altLang="en-US" sz="2400" dirty="0">
                <a:solidFill>
                  <a:srgbClr val="000000"/>
                </a:solidFill>
                <a:latin typeface="Times New Roman" pitchFamily="18" charset="0"/>
                <a:ea typeface="宋体" pitchFamily="2" charset="-122"/>
                <a:cs typeface="Times New Roman" pitchFamily="18" charset="0"/>
              </a:rPr>
              <a:t> </a:t>
            </a:r>
            <a:r>
              <a:rPr lang="en-US" altLang="zh-CN" sz="2400" dirty="0">
                <a:solidFill>
                  <a:srgbClr val="000000"/>
                </a:solidFill>
                <a:latin typeface="Times New Roman" pitchFamily="18" charset="0"/>
                <a:ea typeface="宋体" pitchFamily="2" charset="-122"/>
                <a:cs typeface="Times New Roman" pitchFamily="18" charset="0"/>
              </a:rPr>
              <a:t>primitive types are reference types. </a:t>
            </a:r>
          </a:p>
          <a:p>
            <a:pPr lvl="2" eaLnBrk="1" hangingPunct="1"/>
            <a:r>
              <a:rPr lang="zh-CN" altLang="zh-CN" dirty="0">
                <a:latin typeface="Times New Roman" pitchFamily="18" charset="0"/>
                <a:ea typeface="宋体" pitchFamily="2" charset="-122"/>
                <a:cs typeface="Times New Roman" pitchFamily="18" charset="0"/>
              </a:rPr>
              <a:t>Objects</a:t>
            </a:r>
          </a:p>
          <a:p>
            <a:pPr lvl="2" eaLnBrk="1" hangingPunct="1"/>
            <a:r>
              <a:rPr lang="zh-CN" altLang="zh-CN" dirty="0">
                <a:latin typeface="Times New Roman" pitchFamily="18" charset="0"/>
                <a:ea typeface="宋体" pitchFamily="2" charset="-122"/>
                <a:cs typeface="Times New Roman" pitchFamily="18" charset="0"/>
              </a:rPr>
              <a:t>Default value of null</a:t>
            </a:r>
          </a:p>
          <a:p>
            <a:pPr lvl="2" eaLnBrk="1" hangingPunct="1"/>
            <a:r>
              <a:rPr lang="zh-CN" altLang="zh-CN" dirty="0">
                <a:latin typeface="Times New Roman" pitchFamily="18" charset="0"/>
                <a:ea typeface="宋体" pitchFamily="2" charset="-122"/>
                <a:cs typeface="Times New Roman" pitchFamily="18" charset="0"/>
              </a:rPr>
              <a:t>Used to invoke an object’s methods</a:t>
            </a:r>
          </a:p>
        </p:txBody>
      </p:sp>
      <p:sp>
        <p:nvSpPr>
          <p:cNvPr id="91141" name="Text Box 4"/>
          <p:cNvSpPr txBox="1">
            <a:spLocks noChangeArrowheads="1"/>
          </p:cNvSpPr>
          <p:nvPr/>
        </p:nvSpPr>
        <p:spPr bwMode="auto">
          <a:xfrm>
            <a:off x="669925" y="6081713"/>
            <a:ext cx="3071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defRPr sz="2700">
                <a:solidFill>
                  <a:schemeClr val="tx1"/>
                </a:solidFill>
                <a:latin typeface="Lucida Sans Unicode" pitchFamily="34" charset="0"/>
              </a:defRPr>
            </a:lvl1pPr>
            <a:lvl2pPr marL="742950" indent="-285750">
              <a:defRPr sz="2300">
                <a:solidFill>
                  <a:schemeClr val="tx1"/>
                </a:solidFill>
                <a:latin typeface="Lucida Sans Unicode" pitchFamily="34" charset="0"/>
              </a:defRPr>
            </a:lvl2pPr>
            <a:lvl3pPr marL="1143000">
              <a:defRPr sz="2100">
                <a:solidFill>
                  <a:schemeClr val="tx1"/>
                </a:solidFill>
                <a:latin typeface="Lucida Sans Unicode" pitchFamily="34" charset="0"/>
              </a:defRPr>
            </a:lvl3pPr>
            <a:lvl4pPr marL="1600200">
              <a:defRPr sz="1900">
                <a:solidFill>
                  <a:schemeClr val="tx1"/>
                </a:solidFill>
                <a:latin typeface="Lucida Sans Unicode" pitchFamily="34" charset="0"/>
              </a:defRPr>
            </a:lvl4pPr>
            <a:lvl5pPr marL="2057400">
              <a:defRPr sz="1900">
                <a:solidFill>
                  <a:schemeClr val="tx1"/>
                </a:solidFill>
                <a:latin typeface="Lucida Sans Unicode" pitchFamily="34" charset="0"/>
              </a:defRPr>
            </a:lvl5pPr>
            <a:lvl6pPr marL="2514600" eaLnBrk="0" fontAlgn="base" hangingPunct="0">
              <a:spcAft>
                <a:spcPct val="0"/>
              </a:spcAft>
              <a:buClr>
                <a:schemeClr val="accent2"/>
              </a:buClr>
              <a:buChar char="»"/>
              <a:defRPr sz="1900">
                <a:solidFill>
                  <a:schemeClr val="tx1"/>
                </a:solidFill>
                <a:latin typeface="Lucida Sans Unicode" pitchFamily="34" charset="0"/>
              </a:defRPr>
            </a:lvl6pPr>
            <a:lvl7pPr marL="2971800" eaLnBrk="0" fontAlgn="base" hangingPunct="0">
              <a:spcAft>
                <a:spcPct val="0"/>
              </a:spcAft>
              <a:buClr>
                <a:schemeClr val="accent2"/>
              </a:buClr>
              <a:buChar char="»"/>
              <a:defRPr sz="1900">
                <a:solidFill>
                  <a:schemeClr val="tx1"/>
                </a:solidFill>
                <a:latin typeface="Lucida Sans Unicode" pitchFamily="34" charset="0"/>
              </a:defRPr>
            </a:lvl7pPr>
            <a:lvl8pPr marL="3429000" eaLnBrk="0" fontAlgn="base" hangingPunct="0">
              <a:spcAft>
                <a:spcPct val="0"/>
              </a:spcAft>
              <a:buClr>
                <a:schemeClr val="accent2"/>
              </a:buClr>
              <a:buChar char="»"/>
              <a:defRPr sz="1900">
                <a:solidFill>
                  <a:schemeClr val="tx1"/>
                </a:solidFill>
                <a:latin typeface="Lucida Sans Unicode" pitchFamily="34" charset="0"/>
              </a:defRPr>
            </a:lvl8pPr>
            <a:lvl9pPr marL="3886200" eaLnBrk="0" fontAlgn="base" hangingPunct="0">
              <a:spcAft>
                <a:spcPct val="0"/>
              </a:spcAft>
              <a:buClr>
                <a:schemeClr val="accent2"/>
              </a:buClr>
              <a:buChar char="»"/>
              <a:defRPr sz="1900">
                <a:solidFill>
                  <a:schemeClr val="tx1"/>
                </a:solidFill>
                <a:latin typeface="Lucida Sans Unicode" pitchFamily="34" charset="0"/>
              </a:defRPr>
            </a:lvl9pPr>
          </a:lstStyle>
          <a:p>
            <a:pPr eaLnBrk="1" hangingPunct="1">
              <a:spcAft>
                <a:spcPct val="25000"/>
              </a:spcAft>
              <a:buClr>
                <a:schemeClr val="tx1"/>
              </a:buClr>
            </a:pPr>
            <a:r>
              <a:rPr lang="en-US" altLang="zh-CN" sz="1800" dirty="0">
                <a:latin typeface="Arial" charset="0"/>
                <a:ea typeface="宋体" pitchFamily="2" charset="-122"/>
              </a:rPr>
              <a:t>Example: </a:t>
            </a:r>
            <a:r>
              <a:rPr lang="en-US" altLang="zh-CN" sz="1800" dirty="0" err="1">
                <a:latin typeface="Arial" charset="0"/>
                <a:ea typeface="宋体" pitchFamily="2" charset="-122"/>
              </a:rPr>
              <a:t>TestDefaultValue.java</a:t>
            </a:r>
            <a:endParaRPr lang="en-US" altLang="zh-CN" sz="1800" dirty="0">
              <a:latin typeface="Arial" charset="0"/>
              <a:ea typeface="宋体" pitchFamily="2" charset="-122"/>
            </a:endParaRPr>
          </a:p>
        </p:txBody>
      </p:sp>
    </p:spTree>
    <p:extLst>
      <p:ext uri="{BB962C8B-B14F-4D97-AF65-F5344CB8AC3E}">
        <p14:creationId xmlns:p14="http://schemas.microsoft.com/office/powerpoint/2010/main" val="3799705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1" descr="ch03imageslides_Page_20.pn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3825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24B5A1"/>
                </a:solidFill>
                <a:latin typeface="Times New Roman" pitchFamily="18" charset="0"/>
                <a:cs typeface="Times New Roman" pitchFamily="18" charset="0"/>
              </a:rPr>
              <a:t>3.4  </a:t>
            </a:r>
            <a:r>
              <a:rPr lang="en-US" dirty="0">
                <a:solidFill>
                  <a:srgbClr val="3380E6"/>
                </a:solidFill>
                <a:latin typeface="Times New Roman" pitchFamily="18" charset="0"/>
                <a:cs typeface="Times New Roman" pitchFamily="18" charset="0"/>
              </a:rPr>
              <a:t>Primitive Types vs. Reference Types</a:t>
            </a:r>
          </a:p>
        </p:txBody>
      </p:sp>
      <p:sp>
        <p:nvSpPr>
          <p:cNvPr id="94211" name="Text Placeholder 2"/>
          <p:cNvSpPr>
            <a:spLocks noGrp="1"/>
          </p:cNvSpPr>
          <p:nvPr>
            <p:ph type="body" idx="1"/>
          </p:nvPr>
        </p:nvSpPr>
        <p:spPr/>
        <p:txBody>
          <a:bodyPr/>
          <a:lstStyle/>
          <a:p>
            <a:pPr eaLnBrk="1" hangingPunct="1">
              <a:lnSpc>
                <a:spcPct val="150000"/>
              </a:lnSpc>
            </a:pPr>
            <a:r>
              <a:rPr lang="en-US" altLang="zh-CN" sz="2500" dirty="0">
                <a:solidFill>
                  <a:srgbClr val="000000"/>
                </a:solidFill>
                <a:latin typeface="Times New Roman" pitchFamily="18" charset="0"/>
                <a:ea typeface="宋体" pitchFamily="2" charset="-122"/>
                <a:cs typeface="Times New Roman" pitchFamily="18" charset="0"/>
              </a:rPr>
              <a:t>Programs use variables of reference types (normally called </a:t>
            </a:r>
            <a:r>
              <a:rPr lang="en-US" altLang="zh-CN" sz="2500" dirty="0">
                <a:solidFill>
                  <a:srgbClr val="0000FF"/>
                </a:solidFill>
                <a:latin typeface="Times New Roman" pitchFamily="18" charset="0"/>
                <a:ea typeface="宋体" pitchFamily="2" charset="-122"/>
                <a:cs typeface="Times New Roman" pitchFamily="18" charset="0"/>
              </a:rPr>
              <a:t>references</a:t>
            </a:r>
            <a:r>
              <a:rPr lang="en-US" altLang="zh-CN" sz="2500" dirty="0">
                <a:solidFill>
                  <a:srgbClr val="000000"/>
                </a:solidFill>
                <a:latin typeface="Times New Roman" pitchFamily="18" charset="0"/>
                <a:ea typeface="宋体" pitchFamily="2" charset="-122"/>
                <a:cs typeface="Times New Roman" pitchFamily="18" charset="0"/>
              </a:rPr>
              <a:t>) to store the </a:t>
            </a:r>
            <a:r>
              <a:rPr lang="en-US" altLang="zh-CN" sz="2500" dirty="0">
                <a:solidFill>
                  <a:srgbClr val="FF0000"/>
                </a:solidFill>
                <a:latin typeface="Times New Roman" pitchFamily="18" charset="0"/>
                <a:ea typeface="宋体" pitchFamily="2" charset="-122"/>
                <a:cs typeface="Times New Roman" pitchFamily="18" charset="0"/>
              </a:rPr>
              <a:t>locations</a:t>
            </a:r>
            <a:r>
              <a:rPr lang="en-US" altLang="zh-CN" sz="2500" dirty="0">
                <a:solidFill>
                  <a:srgbClr val="000000"/>
                </a:solidFill>
                <a:latin typeface="Times New Roman" pitchFamily="18" charset="0"/>
                <a:ea typeface="宋体" pitchFamily="2" charset="-122"/>
                <a:cs typeface="Times New Roman" pitchFamily="18" charset="0"/>
              </a:rPr>
              <a:t> of objects in the computer’s memory. </a:t>
            </a:r>
          </a:p>
          <a:p>
            <a:pPr lvl="1" eaLnBrk="1" hangingPunct="1">
              <a:lnSpc>
                <a:spcPct val="150000"/>
              </a:lnSpc>
            </a:pPr>
            <a:r>
              <a:rPr lang="en-US" altLang="zh-CN" sz="2100" dirty="0">
                <a:solidFill>
                  <a:srgbClr val="000000"/>
                </a:solidFill>
                <a:latin typeface="Times New Roman" pitchFamily="18" charset="0"/>
                <a:ea typeface="宋体" pitchFamily="2" charset="-122"/>
                <a:cs typeface="Times New Roman" pitchFamily="18" charset="0"/>
              </a:rPr>
              <a:t>Such a variable is said to </a:t>
            </a:r>
            <a:r>
              <a:rPr lang="en-US" altLang="zh-CN" sz="2100" dirty="0">
                <a:solidFill>
                  <a:srgbClr val="FF0000"/>
                </a:solidFill>
                <a:latin typeface="Times New Roman" pitchFamily="18" charset="0"/>
                <a:ea typeface="宋体" pitchFamily="2" charset="-122"/>
                <a:cs typeface="Times New Roman" pitchFamily="18" charset="0"/>
              </a:rPr>
              <a:t>refer to an object </a:t>
            </a:r>
            <a:r>
              <a:rPr lang="en-US" altLang="zh-CN" sz="2100" dirty="0">
                <a:solidFill>
                  <a:srgbClr val="000000"/>
                </a:solidFill>
                <a:latin typeface="Times New Roman" pitchFamily="18" charset="0"/>
                <a:ea typeface="宋体" pitchFamily="2" charset="-122"/>
                <a:cs typeface="Times New Roman" pitchFamily="18" charset="0"/>
              </a:rPr>
              <a:t>in the program.</a:t>
            </a:r>
          </a:p>
          <a:p>
            <a:pPr eaLnBrk="1" hangingPunct="1">
              <a:lnSpc>
                <a:spcPct val="150000"/>
              </a:lnSpc>
            </a:pPr>
            <a:r>
              <a:rPr lang="en-US" altLang="zh-CN" sz="2500" dirty="0">
                <a:solidFill>
                  <a:srgbClr val="000000"/>
                </a:solidFill>
                <a:latin typeface="Times New Roman" pitchFamily="18" charset="0"/>
                <a:ea typeface="宋体" pitchFamily="2" charset="-122"/>
                <a:cs typeface="Times New Roman" pitchFamily="18" charset="0"/>
              </a:rPr>
              <a:t>When using an object of another class, a reference to the object is required to </a:t>
            </a:r>
            <a:r>
              <a:rPr lang="en-US" altLang="zh-CN" sz="2500" dirty="0">
                <a:solidFill>
                  <a:srgbClr val="0000FF"/>
                </a:solidFill>
                <a:latin typeface="Times New Roman" pitchFamily="18" charset="0"/>
                <a:ea typeface="宋体" pitchFamily="2" charset="-122"/>
                <a:cs typeface="Times New Roman" pitchFamily="18" charset="0"/>
              </a:rPr>
              <a:t>invoke</a:t>
            </a:r>
            <a:r>
              <a:rPr lang="en-US" altLang="zh-CN" sz="2500" dirty="0">
                <a:solidFill>
                  <a:srgbClr val="000000"/>
                </a:solidFill>
                <a:latin typeface="Times New Roman" pitchFamily="18" charset="0"/>
                <a:ea typeface="宋体" pitchFamily="2" charset="-122"/>
                <a:cs typeface="Times New Roman" pitchFamily="18" charset="0"/>
              </a:rPr>
              <a:t> (i.e., call) its methods. </a:t>
            </a:r>
          </a:p>
          <a:p>
            <a:pPr lvl="1" eaLnBrk="1" hangingPunct="1">
              <a:lnSpc>
                <a:spcPct val="150000"/>
              </a:lnSpc>
            </a:pPr>
            <a:r>
              <a:rPr lang="en-US" altLang="zh-CN" sz="2100" dirty="0">
                <a:solidFill>
                  <a:srgbClr val="000000"/>
                </a:solidFill>
                <a:latin typeface="Times New Roman" pitchFamily="18" charset="0"/>
                <a:ea typeface="宋体" pitchFamily="2" charset="-122"/>
                <a:cs typeface="Times New Roman" pitchFamily="18" charset="0"/>
              </a:rPr>
              <a:t>Also known as sending messages to an object.</a:t>
            </a:r>
          </a:p>
        </p:txBody>
      </p:sp>
    </p:spTree>
    <p:extLst>
      <p:ext uri="{BB962C8B-B14F-4D97-AF65-F5344CB8AC3E}">
        <p14:creationId xmlns:p14="http://schemas.microsoft.com/office/powerpoint/2010/main" val="727315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Times New Roman" pitchFamily="18" charset="0"/>
                <a:cs typeface="Times New Roman" pitchFamily="18" charset="0"/>
              </a:rPr>
              <a:t>3.4  </a:t>
            </a:r>
            <a:r>
              <a:rPr lang="en-US" dirty="0">
                <a:solidFill>
                  <a:srgbClr val="3380E6"/>
                </a:solidFill>
                <a:latin typeface="Times New Roman" pitchFamily="18" charset="0"/>
                <a:cs typeface="Times New Roman" pitchFamily="18" charset="0"/>
              </a:rPr>
              <a:t>Initializing Objects with Constructors</a:t>
            </a:r>
          </a:p>
        </p:txBody>
      </p:sp>
      <p:sp>
        <p:nvSpPr>
          <p:cNvPr id="97283" name="Text Placeholder 2"/>
          <p:cNvSpPr>
            <a:spLocks noGrp="1"/>
          </p:cNvSpPr>
          <p:nvPr>
            <p:ph type="body" idx="1"/>
          </p:nvPr>
        </p:nvSpPr>
        <p:spPr/>
        <p:txBody>
          <a:bodyPr/>
          <a:lstStyle/>
          <a:p>
            <a:pPr eaLnBrk="1" hangingPunct="1">
              <a:lnSpc>
                <a:spcPct val="150000"/>
              </a:lnSpc>
            </a:pPr>
            <a:r>
              <a:rPr lang="en-US" altLang="zh-CN" dirty="0">
                <a:solidFill>
                  <a:srgbClr val="000000"/>
                </a:solidFill>
                <a:latin typeface="Times New Roman" pitchFamily="18" charset="0"/>
                <a:ea typeface="宋体" pitchFamily="2" charset="-122"/>
                <a:cs typeface="Times New Roman" pitchFamily="18" charset="0"/>
              </a:rPr>
              <a:t>When an object of a class is created, its instance variables are initialized by default. </a:t>
            </a:r>
          </a:p>
          <a:p>
            <a:pPr eaLnBrk="1" hangingPunct="1">
              <a:lnSpc>
                <a:spcPct val="150000"/>
              </a:lnSpc>
            </a:pPr>
            <a:r>
              <a:rPr lang="en-US" altLang="zh-CN" dirty="0">
                <a:solidFill>
                  <a:srgbClr val="FF0000"/>
                </a:solidFill>
                <a:latin typeface="Times New Roman" pitchFamily="18" charset="0"/>
                <a:ea typeface="宋体" pitchFamily="2" charset="-122"/>
                <a:cs typeface="Times New Roman" pitchFamily="18" charset="0"/>
              </a:rPr>
              <a:t>Java requires a constructor call for </a:t>
            </a:r>
            <a:r>
              <a:rPr lang="en-US" altLang="zh-CN" i="1" dirty="0">
                <a:solidFill>
                  <a:srgbClr val="FF0000"/>
                </a:solidFill>
                <a:latin typeface="Times New Roman" pitchFamily="18" charset="0"/>
                <a:ea typeface="宋体" pitchFamily="2" charset="-122"/>
                <a:cs typeface="Times New Roman" pitchFamily="18" charset="0"/>
              </a:rPr>
              <a:t>every</a:t>
            </a:r>
            <a:r>
              <a:rPr lang="en-US" altLang="zh-CN" dirty="0">
                <a:solidFill>
                  <a:srgbClr val="FF0000"/>
                </a:solidFill>
                <a:latin typeface="Times New Roman" pitchFamily="18" charset="0"/>
                <a:ea typeface="宋体" pitchFamily="2" charset="-122"/>
                <a:cs typeface="Times New Roman" pitchFamily="18" charset="0"/>
              </a:rPr>
              <a:t> object that is created.</a:t>
            </a:r>
          </a:p>
          <a:p>
            <a:pPr eaLnBrk="1" hangingPunct="1">
              <a:lnSpc>
                <a:spcPct val="150000"/>
              </a:lnSpc>
            </a:pPr>
            <a:r>
              <a:rPr lang="en-US" altLang="zh-CN" dirty="0">
                <a:solidFill>
                  <a:srgbClr val="000000"/>
                </a:solidFill>
                <a:latin typeface="Times New Roman" pitchFamily="18" charset="0"/>
                <a:ea typeface="宋体" pitchFamily="2" charset="-122"/>
                <a:cs typeface="Times New Roman" pitchFamily="18" charset="0"/>
              </a:rPr>
              <a:t>Keyword </a:t>
            </a:r>
            <a:r>
              <a:rPr lang="en-US" altLang="zh-CN" dirty="0">
                <a:solidFill>
                  <a:srgbClr val="FF0000"/>
                </a:solidFill>
                <a:latin typeface="Times New Roman" pitchFamily="18" charset="0"/>
                <a:ea typeface="宋体" pitchFamily="2" charset="-122"/>
                <a:cs typeface="Times New Roman" pitchFamily="18" charset="0"/>
              </a:rPr>
              <a:t>new</a:t>
            </a:r>
            <a:endParaRPr lang="en-US" altLang="zh-CN" dirty="0">
              <a:solidFill>
                <a:srgbClr val="000000"/>
              </a:solidFill>
              <a:latin typeface="Times New Roman" pitchFamily="18" charset="0"/>
              <a:ea typeface="宋体" pitchFamily="2" charset="-122"/>
              <a:cs typeface="Times New Roman" pitchFamily="18" charset="0"/>
            </a:endParaRPr>
          </a:p>
          <a:p>
            <a:pPr eaLnBrk="1" hangingPunct="1">
              <a:lnSpc>
                <a:spcPct val="150000"/>
              </a:lnSpc>
            </a:pPr>
            <a:r>
              <a:rPr lang="en-US" altLang="zh-CN" dirty="0">
                <a:solidFill>
                  <a:srgbClr val="000000"/>
                </a:solidFill>
                <a:latin typeface="Times New Roman" pitchFamily="18" charset="0"/>
                <a:ea typeface="宋体" pitchFamily="2" charset="-122"/>
                <a:cs typeface="Times New Roman" pitchFamily="18" charset="0"/>
              </a:rPr>
              <a:t>A constructor </a:t>
            </a:r>
            <a:r>
              <a:rPr lang="en-US" altLang="zh-CN" i="1" dirty="0">
                <a:solidFill>
                  <a:srgbClr val="FF0000"/>
                </a:solidFill>
                <a:latin typeface="Times New Roman" pitchFamily="18" charset="0"/>
                <a:ea typeface="宋体" pitchFamily="2" charset="-122"/>
                <a:cs typeface="Times New Roman" pitchFamily="18" charset="0"/>
              </a:rPr>
              <a:t>must </a:t>
            </a:r>
            <a:r>
              <a:rPr lang="en-US" altLang="zh-CN" dirty="0">
                <a:solidFill>
                  <a:srgbClr val="FF0000"/>
                </a:solidFill>
                <a:latin typeface="Times New Roman" pitchFamily="18" charset="0"/>
                <a:ea typeface="宋体" pitchFamily="2" charset="-122"/>
                <a:cs typeface="Times New Roman" pitchFamily="18" charset="0"/>
              </a:rPr>
              <a:t>have the same name as the class</a:t>
            </a:r>
            <a:r>
              <a:rPr lang="en-US" altLang="zh-CN" dirty="0">
                <a:solidFill>
                  <a:srgbClr val="000000"/>
                </a:solidFill>
                <a:latin typeface="Times New Roman" pitchFamily="18" charset="0"/>
                <a:ea typeface="宋体" pitchFamily="2" charset="-122"/>
                <a:cs typeface="Times New Roman" pitchFamily="18" charset="0"/>
              </a:rPr>
              <a:t>. </a:t>
            </a:r>
          </a:p>
        </p:txBody>
      </p:sp>
    </p:spTree>
    <p:extLst>
      <p:ext uri="{BB962C8B-B14F-4D97-AF65-F5344CB8AC3E}">
        <p14:creationId xmlns:p14="http://schemas.microsoft.com/office/powerpoint/2010/main" val="1875202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Times New Roman" pitchFamily="18" charset="0"/>
                <a:cs typeface="Times New Roman" pitchFamily="18" charset="0"/>
              </a:rPr>
              <a:t>3.4  </a:t>
            </a:r>
            <a:r>
              <a:rPr lang="en-US" dirty="0">
                <a:solidFill>
                  <a:srgbClr val="3380E6"/>
                </a:solidFill>
                <a:latin typeface="Times New Roman" pitchFamily="18" charset="0"/>
                <a:cs typeface="Times New Roman" pitchFamily="18" charset="0"/>
              </a:rPr>
              <a:t>Initializing Objects with Constructors (Cont.)</a:t>
            </a:r>
          </a:p>
        </p:txBody>
      </p:sp>
      <p:sp>
        <p:nvSpPr>
          <p:cNvPr id="99331" name="Text Placeholder 2"/>
          <p:cNvSpPr>
            <a:spLocks noGrp="1"/>
          </p:cNvSpPr>
          <p:nvPr>
            <p:ph type="body" idx="1"/>
          </p:nvPr>
        </p:nvSpPr>
        <p:spPr>
          <a:xfrm>
            <a:off x="457200" y="1481138"/>
            <a:ext cx="8305800" cy="4525962"/>
          </a:xfrm>
        </p:spPr>
        <p:txBody>
          <a:bodyPr/>
          <a:lstStyle/>
          <a:p>
            <a:pPr eaLnBrk="1" hangingPunct="1">
              <a:lnSpc>
                <a:spcPct val="150000"/>
              </a:lnSpc>
            </a:pPr>
            <a:r>
              <a:rPr lang="en-US" altLang="zh-CN" sz="2300" dirty="0">
                <a:solidFill>
                  <a:srgbClr val="000000"/>
                </a:solidFill>
                <a:latin typeface="Times New Roman" pitchFamily="18" charset="0"/>
                <a:ea typeface="宋体" pitchFamily="2" charset="-122"/>
                <a:cs typeface="Times New Roman" pitchFamily="18" charset="0"/>
              </a:rPr>
              <a:t>By default, the compiler provides a </a:t>
            </a:r>
            <a:r>
              <a:rPr lang="en-US" altLang="zh-CN" sz="2300" dirty="0">
                <a:solidFill>
                  <a:srgbClr val="0000FF"/>
                </a:solidFill>
                <a:latin typeface="Times New Roman" pitchFamily="18" charset="0"/>
                <a:ea typeface="宋体" pitchFamily="2" charset="-122"/>
                <a:cs typeface="Times New Roman" pitchFamily="18" charset="0"/>
              </a:rPr>
              <a:t>default constructor</a:t>
            </a:r>
            <a:r>
              <a:rPr lang="en-US" altLang="zh-CN" sz="2300" dirty="0">
                <a:solidFill>
                  <a:srgbClr val="000000"/>
                </a:solidFill>
                <a:latin typeface="Times New Roman" pitchFamily="18" charset="0"/>
                <a:ea typeface="宋体" pitchFamily="2" charset="-122"/>
                <a:cs typeface="Times New Roman" pitchFamily="18" charset="0"/>
              </a:rPr>
              <a:t> with no parameters </a:t>
            </a:r>
          </a:p>
          <a:p>
            <a:pPr eaLnBrk="1" hangingPunct="1">
              <a:lnSpc>
                <a:spcPct val="150000"/>
              </a:lnSpc>
            </a:pPr>
            <a:r>
              <a:rPr lang="en-US" altLang="zh-CN" sz="2300" dirty="0">
                <a:solidFill>
                  <a:srgbClr val="FF0000"/>
                </a:solidFill>
                <a:latin typeface="Times New Roman" pitchFamily="18" charset="0"/>
                <a:ea typeface="宋体" pitchFamily="2" charset="-122"/>
                <a:cs typeface="Times New Roman" pitchFamily="18" charset="0"/>
              </a:rPr>
              <a:t>A constructor’s parameter list specifies the data it requires to perform its task. </a:t>
            </a:r>
          </a:p>
          <a:p>
            <a:pPr eaLnBrk="1" hangingPunct="1">
              <a:lnSpc>
                <a:spcPct val="150000"/>
              </a:lnSpc>
            </a:pPr>
            <a:r>
              <a:rPr lang="en-US" altLang="zh-CN" sz="2300" dirty="0">
                <a:solidFill>
                  <a:srgbClr val="000000"/>
                </a:solidFill>
                <a:latin typeface="Times New Roman" pitchFamily="18" charset="0"/>
                <a:ea typeface="宋体" pitchFamily="2" charset="-122"/>
                <a:cs typeface="Times New Roman" pitchFamily="18" charset="0"/>
              </a:rPr>
              <a:t>Constructors </a:t>
            </a:r>
            <a:r>
              <a:rPr lang="en-US" altLang="zh-CN" sz="2300" dirty="0">
                <a:solidFill>
                  <a:srgbClr val="FF0000"/>
                </a:solidFill>
                <a:latin typeface="Times New Roman" pitchFamily="18" charset="0"/>
                <a:ea typeface="宋体" pitchFamily="2" charset="-122"/>
                <a:cs typeface="Times New Roman" pitchFamily="18" charset="0"/>
              </a:rPr>
              <a:t>cannot return values</a:t>
            </a:r>
            <a:r>
              <a:rPr lang="en-US" altLang="zh-CN" sz="2300" dirty="0">
                <a:solidFill>
                  <a:srgbClr val="000000"/>
                </a:solidFill>
                <a:latin typeface="Times New Roman" pitchFamily="18" charset="0"/>
                <a:ea typeface="宋体" pitchFamily="2" charset="-122"/>
                <a:cs typeface="Times New Roman" pitchFamily="18" charset="0"/>
              </a:rPr>
              <a:t>, so they cannot specify a return type. </a:t>
            </a:r>
          </a:p>
          <a:p>
            <a:pPr eaLnBrk="1" hangingPunct="1">
              <a:lnSpc>
                <a:spcPct val="150000"/>
              </a:lnSpc>
            </a:pPr>
            <a:r>
              <a:rPr lang="en-US" altLang="zh-CN" sz="2300" dirty="0">
                <a:solidFill>
                  <a:srgbClr val="000000"/>
                </a:solidFill>
                <a:latin typeface="Times New Roman" pitchFamily="18" charset="0"/>
                <a:ea typeface="宋体" pitchFamily="2" charset="-122"/>
                <a:cs typeface="Times New Roman" pitchFamily="18" charset="0"/>
              </a:rPr>
              <a:t>Normally, constructors are declared </a:t>
            </a:r>
            <a:r>
              <a:rPr lang="en-US" altLang="zh-CN" sz="2300" dirty="0">
                <a:solidFill>
                  <a:srgbClr val="FF0000"/>
                </a:solidFill>
                <a:latin typeface="Times New Roman" pitchFamily="18" charset="0"/>
                <a:ea typeface="宋体" pitchFamily="2" charset="-122"/>
                <a:cs typeface="Times New Roman" pitchFamily="18" charset="0"/>
              </a:rPr>
              <a:t>public</a:t>
            </a:r>
            <a:r>
              <a:rPr lang="en-US" altLang="zh-CN" sz="2300" dirty="0">
                <a:solidFill>
                  <a:srgbClr val="000000"/>
                </a:solidFill>
                <a:latin typeface="Times New Roman" pitchFamily="18" charset="0"/>
                <a:ea typeface="宋体" pitchFamily="2" charset="-122"/>
                <a:cs typeface="Times New Roman" pitchFamily="18" charset="0"/>
              </a:rPr>
              <a:t>. </a:t>
            </a:r>
          </a:p>
          <a:p>
            <a:pPr eaLnBrk="1" hangingPunct="1">
              <a:lnSpc>
                <a:spcPct val="150000"/>
              </a:lnSpc>
            </a:pPr>
            <a:r>
              <a:rPr lang="en-US" altLang="zh-CN" sz="2300" i="1" dirty="0">
                <a:solidFill>
                  <a:srgbClr val="000000"/>
                </a:solidFill>
                <a:latin typeface="Times New Roman" pitchFamily="18" charset="0"/>
                <a:ea typeface="宋体" pitchFamily="2" charset="-122"/>
                <a:cs typeface="Times New Roman" pitchFamily="18" charset="0"/>
              </a:rPr>
              <a:t>If you declare any constructors for a class, the Java compiler will not create a default constructor for that class. </a:t>
            </a:r>
          </a:p>
        </p:txBody>
      </p:sp>
    </p:spTree>
    <p:extLst>
      <p:ext uri="{BB962C8B-B14F-4D97-AF65-F5344CB8AC3E}">
        <p14:creationId xmlns:p14="http://schemas.microsoft.com/office/powerpoint/2010/main" val="250580226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4"/>
          <p:cNvSpPr>
            <a:spLocks noGrp="1"/>
          </p:cNvSpPr>
          <p:nvPr>
            <p:ph idx="1"/>
          </p:nvPr>
        </p:nvSpPr>
        <p:spPr>
          <a:xfrm>
            <a:off x="457200" y="1481138"/>
            <a:ext cx="8686800" cy="4525962"/>
          </a:xfrm>
        </p:spPr>
        <p:txBody>
          <a:bodyPr/>
          <a:lstStyle/>
          <a:p>
            <a:r>
              <a:rPr lang="en-US" altLang="zh-CN" dirty="0">
                <a:latin typeface="Times New Roman" pitchFamily="18" charset="0"/>
                <a:cs typeface="Times New Roman" pitchFamily="18" charset="0"/>
              </a:rPr>
              <a:t>In this chapter you’ll learn:</a:t>
            </a:r>
          </a:p>
          <a:p>
            <a:pPr lvl="1"/>
            <a:r>
              <a:rPr lang="en-US" altLang="zh-CN" sz="2200" dirty="0">
                <a:latin typeface="Times New Roman" pitchFamily="18" charset="0"/>
                <a:cs typeface="Times New Roman" pitchFamily="18" charset="0"/>
              </a:rPr>
              <a:t>How to declare a </a:t>
            </a:r>
            <a:r>
              <a:rPr lang="en-US" altLang="zh-CN" sz="2200" dirty="0">
                <a:solidFill>
                  <a:srgbClr val="FF0000"/>
                </a:solidFill>
                <a:latin typeface="Times New Roman" pitchFamily="18" charset="0"/>
                <a:cs typeface="Times New Roman" pitchFamily="18" charset="0"/>
              </a:rPr>
              <a:t>class</a:t>
            </a:r>
            <a:r>
              <a:rPr lang="en-US" altLang="zh-CN" sz="2200" dirty="0">
                <a:latin typeface="Times New Roman" pitchFamily="18" charset="0"/>
                <a:cs typeface="Times New Roman" pitchFamily="18" charset="0"/>
              </a:rPr>
              <a:t> and use it to create an </a:t>
            </a:r>
            <a:r>
              <a:rPr lang="en-US" altLang="zh-CN" sz="2200" dirty="0">
                <a:solidFill>
                  <a:srgbClr val="FF0000"/>
                </a:solidFill>
                <a:latin typeface="Times New Roman" pitchFamily="18" charset="0"/>
                <a:cs typeface="Times New Roman" pitchFamily="18" charset="0"/>
              </a:rPr>
              <a:t>object</a:t>
            </a:r>
            <a:r>
              <a:rPr lang="en-US" altLang="zh-CN" sz="2200" dirty="0">
                <a:latin typeface="Times New Roman" pitchFamily="18" charset="0"/>
                <a:cs typeface="Times New Roman" pitchFamily="18" charset="0"/>
              </a:rPr>
              <a:t>.</a:t>
            </a:r>
          </a:p>
          <a:p>
            <a:pPr lvl="1"/>
            <a:r>
              <a:rPr lang="en-US" altLang="zh-CN" sz="2200" dirty="0">
                <a:latin typeface="Times New Roman" pitchFamily="18" charset="0"/>
                <a:cs typeface="Times New Roman" pitchFamily="18" charset="0"/>
              </a:rPr>
              <a:t>How to implement a class’s behaviors as </a:t>
            </a:r>
            <a:r>
              <a:rPr lang="en-US" altLang="zh-CN" sz="2200" dirty="0">
                <a:solidFill>
                  <a:srgbClr val="FF0000"/>
                </a:solidFill>
                <a:latin typeface="Times New Roman" pitchFamily="18" charset="0"/>
                <a:cs typeface="Times New Roman" pitchFamily="18" charset="0"/>
              </a:rPr>
              <a:t>methods</a:t>
            </a:r>
            <a:r>
              <a:rPr lang="en-US" altLang="zh-CN" sz="2200" dirty="0">
                <a:latin typeface="Times New Roman" pitchFamily="18" charset="0"/>
                <a:cs typeface="Times New Roman" pitchFamily="18" charset="0"/>
              </a:rPr>
              <a:t>.</a:t>
            </a:r>
          </a:p>
          <a:p>
            <a:pPr lvl="1"/>
            <a:r>
              <a:rPr lang="en-US" altLang="zh-CN" sz="2200" dirty="0">
                <a:latin typeface="Times New Roman" pitchFamily="18" charset="0"/>
                <a:cs typeface="Times New Roman" pitchFamily="18" charset="0"/>
              </a:rPr>
              <a:t>How to implement a class’s attributes as </a:t>
            </a:r>
            <a:r>
              <a:rPr lang="en-US" altLang="zh-CN" sz="2200" dirty="0">
                <a:solidFill>
                  <a:srgbClr val="FF0000"/>
                </a:solidFill>
                <a:latin typeface="Times New Roman" pitchFamily="18" charset="0"/>
                <a:cs typeface="Times New Roman" pitchFamily="18" charset="0"/>
              </a:rPr>
              <a:t>instance variables </a:t>
            </a:r>
            <a:r>
              <a:rPr lang="en-US" altLang="zh-CN" sz="2200" dirty="0">
                <a:latin typeface="Times New Roman" pitchFamily="18" charset="0"/>
                <a:cs typeface="Times New Roman" pitchFamily="18" charset="0"/>
              </a:rPr>
              <a:t>and properties.</a:t>
            </a:r>
          </a:p>
          <a:p>
            <a:pPr lvl="1"/>
            <a:r>
              <a:rPr lang="en-US" altLang="zh-CN" sz="2200" dirty="0">
                <a:latin typeface="Times New Roman" pitchFamily="18" charset="0"/>
                <a:cs typeface="Times New Roman" pitchFamily="18" charset="0"/>
              </a:rPr>
              <a:t>How to </a:t>
            </a:r>
            <a:r>
              <a:rPr lang="en-US" altLang="zh-CN" sz="2200" dirty="0">
                <a:solidFill>
                  <a:srgbClr val="FF0000"/>
                </a:solidFill>
                <a:latin typeface="Times New Roman" pitchFamily="18" charset="0"/>
                <a:cs typeface="Times New Roman" pitchFamily="18" charset="0"/>
              </a:rPr>
              <a:t>call</a:t>
            </a:r>
            <a:r>
              <a:rPr lang="en-US" altLang="zh-CN" sz="2200" dirty="0">
                <a:latin typeface="Times New Roman" pitchFamily="18" charset="0"/>
                <a:cs typeface="Times New Roman" pitchFamily="18" charset="0"/>
              </a:rPr>
              <a:t> an object’s methods to make them perform their tasks.</a:t>
            </a:r>
          </a:p>
          <a:p>
            <a:pPr lvl="1"/>
            <a:r>
              <a:rPr lang="en-US" altLang="zh-CN" sz="2200" dirty="0">
                <a:latin typeface="Times New Roman" pitchFamily="18" charset="0"/>
                <a:cs typeface="Times New Roman" pitchFamily="18" charset="0"/>
              </a:rPr>
              <a:t>What </a:t>
            </a:r>
            <a:r>
              <a:rPr lang="en-US" altLang="zh-CN" sz="2200" dirty="0">
                <a:solidFill>
                  <a:srgbClr val="FF0000"/>
                </a:solidFill>
                <a:latin typeface="Times New Roman" pitchFamily="18" charset="0"/>
                <a:cs typeface="Times New Roman" pitchFamily="18" charset="0"/>
              </a:rPr>
              <a:t>local variables </a:t>
            </a:r>
            <a:r>
              <a:rPr lang="en-US" altLang="zh-CN" sz="2200" dirty="0">
                <a:latin typeface="Times New Roman" pitchFamily="18" charset="0"/>
                <a:cs typeface="Times New Roman" pitchFamily="18" charset="0"/>
              </a:rPr>
              <a:t>of a method are and how they differ from </a:t>
            </a:r>
            <a:r>
              <a:rPr lang="en-US" altLang="zh-CN" sz="2200" dirty="0">
                <a:solidFill>
                  <a:srgbClr val="FF0000"/>
                </a:solidFill>
                <a:latin typeface="Times New Roman" pitchFamily="18" charset="0"/>
                <a:cs typeface="Times New Roman" pitchFamily="18" charset="0"/>
              </a:rPr>
              <a:t>instance variables</a:t>
            </a:r>
            <a:r>
              <a:rPr lang="en-US" altLang="zh-CN" sz="2200" dirty="0">
                <a:latin typeface="Times New Roman" pitchFamily="18" charset="0"/>
                <a:cs typeface="Times New Roman" pitchFamily="18" charset="0"/>
              </a:rPr>
              <a:t>.</a:t>
            </a:r>
          </a:p>
          <a:p>
            <a:pPr lvl="1"/>
            <a:r>
              <a:rPr lang="en-US" altLang="zh-CN" sz="2200" dirty="0">
                <a:latin typeface="Times New Roman" pitchFamily="18" charset="0"/>
                <a:cs typeface="Times New Roman" pitchFamily="18" charset="0"/>
              </a:rPr>
              <a:t>What </a:t>
            </a:r>
            <a:r>
              <a:rPr lang="en-US" altLang="zh-CN" sz="2200" dirty="0">
                <a:solidFill>
                  <a:srgbClr val="FF0000"/>
                </a:solidFill>
                <a:latin typeface="Times New Roman" pitchFamily="18" charset="0"/>
                <a:cs typeface="Times New Roman" pitchFamily="18" charset="0"/>
              </a:rPr>
              <a:t>primitive types </a:t>
            </a:r>
            <a:r>
              <a:rPr lang="en-US" altLang="zh-CN" sz="2200" dirty="0">
                <a:latin typeface="Times New Roman" pitchFamily="18" charset="0"/>
                <a:cs typeface="Times New Roman" pitchFamily="18" charset="0"/>
              </a:rPr>
              <a:t>and </a:t>
            </a:r>
            <a:r>
              <a:rPr lang="en-US" altLang="zh-CN" sz="2200" dirty="0">
                <a:solidFill>
                  <a:srgbClr val="FF0000"/>
                </a:solidFill>
                <a:latin typeface="Times New Roman" pitchFamily="18" charset="0"/>
                <a:cs typeface="Times New Roman" pitchFamily="18" charset="0"/>
              </a:rPr>
              <a:t>reference types </a:t>
            </a:r>
            <a:r>
              <a:rPr lang="en-US" altLang="zh-CN" sz="2200" dirty="0">
                <a:latin typeface="Times New Roman" pitchFamily="18" charset="0"/>
                <a:cs typeface="Times New Roman" pitchFamily="18" charset="0"/>
              </a:rPr>
              <a:t>are.</a:t>
            </a:r>
          </a:p>
          <a:p>
            <a:pPr lvl="1"/>
            <a:r>
              <a:rPr lang="en-US" altLang="zh-CN" sz="2200" dirty="0">
                <a:latin typeface="Times New Roman" pitchFamily="18" charset="0"/>
                <a:cs typeface="Times New Roman" pitchFamily="18" charset="0"/>
              </a:rPr>
              <a:t>How to use a </a:t>
            </a:r>
            <a:r>
              <a:rPr lang="en-US" altLang="zh-CN" sz="2200" dirty="0">
                <a:solidFill>
                  <a:srgbClr val="FF0000"/>
                </a:solidFill>
                <a:latin typeface="Times New Roman" pitchFamily="18" charset="0"/>
                <a:cs typeface="Times New Roman" pitchFamily="18" charset="0"/>
              </a:rPr>
              <a:t>constructor</a:t>
            </a:r>
            <a:r>
              <a:rPr lang="en-US" altLang="zh-CN" sz="2200" dirty="0">
                <a:latin typeface="Times New Roman" pitchFamily="18" charset="0"/>
                <a:cs typeface="Times New Roman" pitchFamily="18" charset="0"/>
              </a:rPr>
              <a:t> to initialize an object’s data.</a:t>
            </a:r>
          </a:p>
          <a:p>
            <a:pPr lvl="1"/>
            <a:r>
              <a:rPr lang="en-US" altLang="zh-CN" sz="2200" dirty="0">
                <a:latin typeface="Times New Roman" pitchFamily="18" charset="0"/>
                <a:cs typeface="Times New Roman" pitchFamily="18" charset="0"/>
              </a:rPr>
              <a:t>How to represent and use </a:t>
            </a:r>
            <a:r>
              <a:rPr lang="en-US" altLang="zh-CN" sz="2200" dirty="0">
                <a:solidFill>
                  <a:srgbClr val="FF0000"/>
                </a:solidFill>
                <a:latin typeface="Times New Roman" pitchFamily="18" charset="0"/>
                <a:cs typeface="Times New Roman" pitchFamily="18" charset="0"/>
              </a:rPr>
              <a:t>numbers</a:t>
            </a:r>
            <a:r>
              <a:rPr lang="en-US" altLang="zh-CN" sz="2200" dirty="0">
                <a:latin typeface="Times New Roman" pitchFamily="18" charset="0"/>
                <a:cs typeface="Times New Roman" pitchFamily="18" charset="0"/>
              </a:rPr>
              <a:t> containing decimal points.</a:t>
            </a:r>
          </a:p>
        </p:txBody>
      </p:sp>
      <p:sp>
        <p:nvSpPr>
          <p:cNvPr id="4" name="标题 3"/>
          <p:cNvSpPr>
            <a:spLocks noGrp="1"/>
          </p:cNvSpPr>
          <p:nvPr>
            <p:ph type="title"/>
          </p:nvPr>
        </p:nvSpPr>
        <p:spPr/>
        <p:txBody>
          <a:bodyPr/>
          <a:lstStyle/>
          <a:p>
            <a:pPr>
              <a:defRPr/>
            </a:pPr>
            <a:r>
              <a:rPr lang="pt-BR" altLang="zh-CN" dirty="0">
                <a:solidFill>
                  <a:schemeClr val="bg2">
                    <a:lumMod val="50000"/>
                  </a:schemeClr>
                </a:solidFill>
                <a:effectLst/>
                <a:latin typeface="Times New Roman" pitchFamily="18" charset="0"/>
                <a:cs typeface="Times New Roman" pitchFamily="18" charset="0"/>
              </a:rPr>
              <a:t>O b j e c t i v e s</a:t>
            </a:r>
            <a:endParaRPr lang="zh-CN" altLang="en-US" dirty="0">
              <a:solidFill>
                <a:schemeClr val="bg2">
                  <a:lumMod val="50000"/>
                </a:schemeClr>
              </a:solidFill>
              <a:effectLst/>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399"/>
            <a:ext cx="8991600" cy="6324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7760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1" y="457200"/>
            <a:ext cx="9318172"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2466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Times New Roman" pitchFamily="18" charset="0"/>
                <a:cs typeface="Times New Roman" pitchFamily="18" charset="0"/>
              </a:rPr>
              <a:t>3.5  </a:t>
            </a:r>
            <a:r>
              <a:rPr lang="en-US" dirty="0">
                <a:solidFill>
                  <a:srgbClr val="3380E6"/>
                </a:solidFill>
                <a:latin typeface="Times New Roman" pitchFamily="18" charset="0"/>
                <a:cs typeface="Times New Roman" pitchFamily="18" charset="0"/>
              </a:rPr>
              <a:t>Floating-Point Numbers and Type double </a:t>
            </a:r>
          </a:p>
        </p:txBody>
      </p:sp>
      <p:sp>
        <p:nvSpPr>
          <p:cNvPr id="114691" name="Text Placeholder 2"/>
          <p:cNvSpPr>
            <a:spLocks noGrp="1"/>
          </p:cNvSpPr>
          <p:nvPr>
            <p:ph type="body" idx="1"/>
          </p:nvPr>
        </p:nvSpPr>
        <p:spPr/>
        <p:txBody>
          <a:bodyPr/>
          <a:lstStyle/>
          <a:p>
            <a:pPr eaLnBrk="1" hangingPunct="1">
              <a:lnSpc>
                <a:spcPct val="90000"/>
              </a:lnSpc>
            </a:pPr>
            <a:r>
              <a:rPr lang="en-US" altLang="zh-CN" dirty="0">
                <a:solidFill>
                  <a:srgbClr val="0000FF"/>
                </a:solidFill>
                <a:latin typeface="Times New Roman" pitchFamily="18" charset="0"/>
                <a:ea typeface="宋体" pitchFamily="2" charset="-122"/>
                <a:cs typeface="Times New Roman" pitchFamily="18" charset="0"/>
              </a:rPr>
              <a:t>Floating-point number</a:t>
            </a:r>
          </a:p>
          <a:p>
            <a:pPr lvl="1" eaLnBrk="1" hangingPunct="1">
              <a:lnSpc>
                <a:spcPct val="90000"/>
              </a:lnSpc>
            </a:pPr>
            <a:r>
              <a:rPr lang="en-US" altLang="zh-CN" dirty="0">
                <a:solidFill>
                  <a:srgbClr val="000000"/>
                </a:solidFill>
                <a:latin typeface="Times New Roman" pitchFamily="18" charset="0"/>
                <a:ea typeface="宋体" pitchFamily="2" charset="-122"/>
                <a:cs typeface="Times New Roman" pitchFamily="18" charset="0"/>
              </a:rPr>
              <a:t>A number with a decimal point, such as 7.33, 0.0975 or 1000.12345). </a:t>
            </a:r>
          </a:p>
          <a:p>
            <a:pPr lvl="1" eaLnBrk="1" hangingPunct="1">
              <a:lnSpc>
                <a:spcPct val="90000"/>
              </a:lnSpc>
            </a:pPr>
            <a:r>
              <a:rPr lang="en-US" altLang="zh-CN" dirty="0">
                <a:solidFill>
                  <a:srgbClr val="000000"/>
                </a:solidFill>
                <a:latin typeface="Times New Roman" pitchFamily="18" charset="0"/>
                <a:ea typeface="宋体" pitchFamily="2" charset="-122"/>
                <a:cs typeface="Times New Roman" pitchFamily="18" charset="0"/>
              </a:rPr>
              <a:t>float and double primitive types</a:t>
            </a:r>
          </a:p>
          <a:p>
            <a:pPr lvl="1" eaLnBrk="1" hangingPunct="1">
              <a:lnSpc>
                <a:spcPct val="90000"/>
              </a:lnSpc>
            </a:pPr>
            <a:r>
              <a:rPr lang="en-US" altLang="zh-CN" dirty="0">
                <a:solidFill>
                  <a:srgbClr val="000000"/>
                </a:solidFill>
                <a:latin typeface="Times New Roman" pitchFamily="18" charset="0"/>
                <a:ea typeface="宋体" pitchFamily="2" charset="-122"/>
                <a:cs typeface="Times New Roman" pitchFamily="18" charset="0"/>
              </a:rPr>
              <a:t>double variables can store numbers with larger magnitude and finer detail than float variables. </a:t>
            </a:r>
          </a:p>
          <a:p>
            <a:pPr eaLnBrk="1" hangingPunct="1">
              <a:lnSpc>
                <a:spcPct val="90000"/>
              </a:lnSpc>
            </a:pPr>
            <a:r>
              <a:rPr lang="en-US" altLang="zh-CN" dirty="0">
                <a:solidFill>
                  <a:srgbClr val="0000FF"/>
                </a:solidFill>
                <a:latin typeface="Times New Roman" pitchFamily="18" charset="0"/>
                <a:ea typeface="宋体" pitchFamily="2" charset="-122"/>
                <a:cs typeface="Times New Roman" pitchFamily="18" charset="0"/>
              </a:rPr>
              <a:t>float</a:t>
            </a:r>
            <a:r>
              <a:rPr lang="en-US" altLang="zh-CN" dirty="0">
                <a:solidFill>
                  <a:srgbClr val="000000"/>
                </a:solidFill>
                <a:latin typeface="Times New Roman" pitchFamily="18" charset="0"/>
                <a:ea typeface="宋体" pitchFamily="2" charset="-122"/>
                <a:cs typeface="Times New Roman" pitchFamily="18" charset="0"/>
              </a:rPr>
              <a:t> represents </a:t>
            </a:r>
            <a:r>
              <a:rPr lang="en-US" altLang="zh-CN" dirty="0">
                <a:solidFill>
                  <a:srgbClr val="0000FF"/>
                </a:solidFill>
                <a:latin typeface="Times New Roman" pitchFamily="18" charset="0"/>
                <a:ea typeface="宋体" pitchFamily="2" charset="-122"/>
                <a:cs typeface="Times New Roman" pitchFamily="18" charset="0"/>
              </a:rPr>
              <a:t>single-precision floating-point numbers</a:t>
            </a:r>
            <a:r>
              <a:rPr lang="en-US" altLang="zh-CN" dirty="0">
                <a:solidFill>
                  <a:srgbClr val="000000"/>
                </a:solidFill>
                <a:latin typeface="Times New Roman" pitchFamily="18" charset="0"/>
                <a:ea typeface="宋体" pitchFamily="2" charset="-122"/>
                <a:cs typeface="Times New Roman" pitchFamily="18" charset="0"/>
              </a:rPr>
              <a:t> up to </a:t>
            </a:r>
            <a:r>
              <a:rPr lang="en-US" altLang="zh-CN" dirty="0">
                <a:solidFill>
                  <a:srgbClr val="FF0000"/>
                </a:solidFill>
                <a:latin typeface="Times New Roman" pitchFamily="18" charset="0"/>
                <a:ea typeface="宋体" pitchFamily="2" charset="-122"/>
                <a:cs typeface="Times New Roman" pitchFamily="18" charset="0"/>
              </a:rPr>
              <a:t>7 </a:t>
            </a:r>
            <a:r>
              <a:rPr lang="en-US" altLang="zh-CN" dirty="0">
                <a:solidFill>
                  <a:srgbClr val="000000"/>
                </a:solidFill>
                <a:latin typeface="Times New Roman" pitchFamily="18" charset="0"/>
                <a:ea typeface="宋体" pitchFamily="2" charset="-122"/>
                <a:cs typeface="Times New Roman" pitchFamily="18" charset="0"/>
              </a:rPr>
              <a:t>significant digits. </a:t>
            </a:r>
          </a:p>
          <a:p>
            <a:pPr eaLnBrk="1" hangingPunct="1">
              <a:lnSpc>
                <a:spcPct val="90000"/>
              </a:lnSpc>
            </a:pPr>
            <a:r>
              <a:rPr lang="en-US" altLang="zh-CN" dirty="0">
                <a:solidFill>
                  <a:srgbClr val="0000FF"/>
                </a:solidFill>
                <a:latin typeface="Times New Roman" pitchFamily="18" charset="0"/>
                <a:ea typeface="宋体" pitchFamily="2" charset="-122"/>
                <a:cs typeface="Times New Roman" pitchFamily="18" charset="0"/>
              </a:rPr>
              <a:t>double</a:t>
            </a:r>
            <a:r>
              <a:rPr lang="en-US" altLang="zh-CN" dirty="0">
                <a:solidFill>
                  <a:srgbClr val="000000"/>
                </a:solidFill>
                <a:latin typeface="Times New Roman" pitchFamily="18" charset="0"/>
                <a:ea typeface="宋体" pitchFamily="2" charset="-122"/>
                <a:cs typeface="Times New Roman" pitchFamily="18" charset="0"/>
              </a:rPr>
              <a:t> represents </a:t>
            </a:r>
            <a:r>
              <a:rPr lang="en-US" altLang="zh-CN" dirty="0">
                <a:solidFill>
                  <a:srgbClr val="0000FF"/>
                </a:solidFill>
                <a:latin typeface="Times New Roman" pitchFamily="18" charset="0"/>
                <a:ea typeface="宋体" pitchFamily="2" charset="-122"/>
                <a:cs typeface="Times New Roman" pitchFamily="18" charset="0"/>
              </a:rPr>
              <a:t>double-precision floating-point numbers</a:t>
            </a:r>
            <a:r>
              <a:rPr lang="en-US" altLang="zh-CN" dirty="0">
                <a:solidFill>
                  <a:srgbClr val="000000"/>
                </a:solidFill>
                <a:latin typeface="Times New Roman" pitchFamily="18" charset="0"/>
                <a:ea typeface="宋体" pitchFamily="2" charset="-122"/>
                <a:cs typeface="Times New Roman" pitchFamily="18" charset="0"/>
              </a:rPr>
              <a:t> that require twice as much memory as float and provide </a:t>
            </a:r>
            <a:r>
              <a:rPr lang="en-US" altLang="zh-CN" dirty="0">
                <a:solidFill>
                  <a:srgbClr val="FF0000"/>
                </a:solidFill>
                <a:latin typeface="Times New Roman" pitchFamily="18" charset="0"/>
                <a:ea typeface="宋体" pitchFamily="2" charset="-122"/>
                <a:cs typeface="Times New Roman" pitchFamily="18" charset="0"/>
              </a:rPr>
              <a:t>15</a:t>
            </a:r>
            <a:r>
              <a:rPr lang="en-US" altLang="zh-CN" dirty="0">
                <a:solidFill>
                  <a:srgbClr val="000000"/>
                </a:solidFill>
                <a:latin typeface="Times New Roman" pitchFamily="18" charset="0"/>
                <a:ea typeface="宋体" pitchFamily="2" charset="-122"/>
                <a:cs typeface="Times New Roman" pitchFamily="18" charset="0"/>
              </a:rPr>
              <a:t> significant digits—approximately double the precision of float variables. </a:t>
            </a:r>
          </a:p>
        </p:txBody>
      </p:sp>
    </p:spTree>
    <p:extLst>
      <p:ext uri="{BB962C8B-B14F-4D97-AF65-F5344CB8AC3E}">
        <p14:creationId xmlns:p14="http://schemas.microsoft.com/office/powerpoint/2010/main" val="993896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Times New Roman" pitchFamily="18" charset="0"/>
                <a:cs typeface="Times New Roman" pitchFamily="18" charset="0"/>
              </a:rPr>
              <a:t>3.5  </a:t>
            </a:r>
            <a:r>
              <a:rPr lang="en-US" dirty="0">
                <a:solidFill>
                  <a:srgbClr val="3380E6"/>
                </a:solidFill>
                <a:latin typeface="Times New Roman" pitchFamily="18" charset="0"/>
                <a:cs typeface="Times New Roman" pitchFamily="18" charset="0"/>
              </a:rPr>
              <a:t>Floating-Point Numbers and Type double (Cont.)</a:t>
            </a:r>
          </a:p>
        </p:txBody>
      </p:sp>
      <p:sp>
        <p:nvSpPr>
          <p:cNvPr id="116739" name="Text Placeholder 2"/>
          <p:cNvSpPr>
            <a:spLocks noGrp="1"/>
          </p:cNvSpPr>
          <p:nvPr>
            <p:ph type="body" idx="1"/>
          </p:nvPr>
        </p:nvSpPr>
        <p:spPr/>
        <p:txBody>
          <a:bodyPr/>
          <a:lstStyle/>
          <a:p>
            <a:pPr eaLnBrk="1" hangingPunct="1"/>
            <a:r>
              <a:rPr lang="en-US" altLang="zh-CN" dirty="0">
                <a:solidFill>
                  <a:srgbClr val="000000"/>
                </a:solidFill>
                <a:latin typeface="Times New Roman" pitchFamily="18" charset="0"/>
                <a:ea typeface="宋体" pitchFamily="2" charset="-122"/>
                <a:cs typeface="Times New Roman" pitchFamily="18" charset="0"/>
              </a:rPr>
              <a:t>Java treats all </a:t>
            </a:r>
            <a:r>
              <a:rPr lang="en-US" altLang="zh-CN" dirty="0">
                <a:solidFill>
                  <a:srgbClr val="0000FF"/>
                </a:solidFill>
                <a:latin typeface="Times New Roman" pitchFamily="18" charset="0"/>
                <a:ea typeface="宋体" pitchFamily="2" charset="-122"/>
                <a:cs typeface="Times New Roman" pitchFamily="18" charset="0"/>
              </a:rPr>
              <a:t>floating-point literals </a:t>
            </a:r>
            <a:r>
              <a:rPr lang="en-US" altLang="zh-CN" dirty="0">
                <a:solidFill>
                  <a:srgbClr val="000000"/>
                </a:solidFill>
                <a:latin typeface="Times New Roman" pitchFamily="18" charset="0"/>
                <a:ea typeface="宋体" pitchFamily="2" charset="-122"/>
                <a:cs typeface="Times New Roman" pitchFamily="18" charset="0"/>
              </a:rPr>
              <a:t>(such as 7.33 and 0.0975) as double values by default. </a:t>
            </a:r>
          </a:p>
          <a:p>
            <a:pPr eaLnBrk="1" hangingPunct="1"/>
            <a:r>
              <a:rPr lang="en-US" altLang="zh-CN" dirty="0">
                <a:solidFill>
                  <a:srgbClr val="000000"/>
                </a:solidFill>
                <a:latin typeface="Times New Roman" pitchFamily="18" charset="0"/>
                <a:ea typeface="宋体" pitchFamily="2" charset="-122"/>
                <a:cs typeface="Times New Roman" pitchFamily="18" charset="0"/>
              </a:rPr>
              <a:t>Appendix D, Primitive Types shows the ranges of values for floats and doubles.</a:t>
            </a:r>
          </a:p>
        </p:txBody>
      </p:sp>
    </p:spTree>
    <p:extLst>
      <p:ext uri="{BB962C8B-B14F-4D97-AF65-F5344CB8AC3E}">
        <p14:creationId xmlns:p14="http://schemas.microsoft.com/office/powerpoint/2010/main" val="3811642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585788"/>
            <a:ext cx="8610600"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848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015203"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7798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6792"/>
          <a:stretch/>
        </p:blipFill>
        <p:spPr bwMode="auto">
          <a:xfrm>
            <a:off x="304800" y="185738"/>
            <a:ext cx="7943850"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38238"/>
            <a:ext cx="8458200" cy="4977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2142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4997"/>
          <a:stretch/>
        </p:blipFill>
        <p:spPr bwMode="auto">
          <a:xfrm>
            <a:off x="642938" y="419100"/>
            <a:ext cx="8196262" cy="4081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8210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3" y="223837"/>
            <a:ext cx="795337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3" y="2514599"/>
            <a:ext cx="81534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755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457200" y="914400"/>
            <a:ext cx="8229600" cy="5092700"/>
          </a:xfrm>
          <a:prstGeom prst="rect">
            <a:avLst/>
          </a:prstGeom>
        </p:spPr>
        <p:txBody>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Char cha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buChar cha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eaLnBrk="1" hangingPunct="1"/>
            <a:r>
              <a:rPr lang="en-US" altLang="zh-CN" dirty="0" err="1">
                <a:solidFill>
                  <a:srgbClr val="000000"/>
                </a:solidFill>
                <a:latin typeface="Lucida Console" pitchFamily="49" charset="0"/>
                <a:ea typeface="宋体" pitchFamily="2" charset="-122"/>
              </a:rPr>
              <a:t>System.out.printf</a:t>
            </a:r>
            <a:r>
              <a:rPr lang="en-US" altLang="zh-CN" dirty="0">
                <a:solidFill>
                  <a:srgbClr val="000000"/>
                </a:solidFill>
                <a:latin typeface="Times New Roman" pitchFamily="18" charset="0"/>
                <a:ea typeface="宋体" pitchFamily="2" charset="-122"/>
              </a:rPr>
              <a:t> </a:t>
            </a:r>
          </a:p>
          <a:p>
            <a:pPr lvl="1" eaLnBrk="1" hangingPunct="1"/>
            <a:r>
              <a:rPr lang="en-US" altLang="zh-CN" dirty="0">
                <a:solidFill>
                  <a:srgbClr val="000000"/>
                </a:solidFill>
                <a:latin typeface="Times New Roman" pitchFamily="18" charset="0"/>
                <a:ea typeface="宋体" pitchFamily="2" charset="-122"/>
              </a:rPr>
              <a:t>Format </a:t>
            </a:r>
            <a:r>
              <a:rPr lang="en-US" altLang="zh-CN" dirty="0" err="1">
                <a:solidFill>
                  <a:srgbClr val="000000"/>
                </a:solidFill>
                <a:latin typeface="Times New Roman" pitchFamily="18" charset="0"/>
                <a:ea typeface="宋体" pitchFamily="2" charset="-122"/>
              </a:rPr>
              <a:t>specifier</a:t>
            </a:r>
            <a:r>
              <a:rPr lang="en-US" altLang="zh-CN" dirty="0">
                <a:solidFill>
                  <a:srgbClr val="000000"/>
                </a:solidFill>
                <a:latin typeface="Times New Roman" pitchFamily="18" charset="0"/>
                <a:ea typeface="宋体" pitchFamily="2" charset="-122"/>
              </a:rPr>
              <a:t> </a:t>
            </a:r>
            <a:r>
              <a:rPr lang="en-US" altLang="zh-CN" dirty="0">
                <a:solidFill>
                  <a:srgbClr val="000000"/>
                </a:solidFill>
                <a:latin typeface="Lucida Console" pitchFamily="49" charset="0"/>
                <a:ea typeface="宋体" pitchFamily="2" charset="-122"/>
              </a:rPr>
              <a:t>%.2f</a:t>
            </a:r>
          </a:p>
          <a:p>
            <a:pPr lvl="1" eaLnBrk="1" hangingPunct="1"/>
            <a:r>
              <a:rPr lang="en-US" altLang="zh-CN" dirty="0">
                <a:solidFill>
                  <a:srgbClr val="0000FF"/>
                </a:solidFill>
                <a:latin typeface="LucidaSansTypewriter" pitchFamily="49" charset="0"/>
                <a:ea typeface="宋体" pitchFamily="2" charset="-122"/>
              </a:rPr>
              <a:t>%f</a:t>
            </a:r>
            <a:r>
              <a:rPr lang="en-US" altLang="zh-CN" dirty="0">
                <a:solidFill>
                  <a:srgbClr val="000000"/>
                </a:solidFill>
                <a:latin typeface="Times New Roman" pitchFamily="18" charset="0"/>
                <a:ea typeface="宋体" pitchFamily="2" charset="-122"/>
              </a:rPr>
              <a:t> is used to output values of type </a:t>
            </a:r>
            <a:r>
              <a:rPr lang="en-US" altLang="zh-CN" dirty="0">
                <a:solidFill>
                  <a:srgbClr val="000000"/>
                </a:solidFill>
                <a:latin typeface="Lucida Console" pitchFamily="49" charset="0"/>
                <a:ea typeface="宋体" pitchFamily="2" charset="-122"/>
              </a:rPr>
              <a:t>float</a:t>
            </a:r>
            <a:r>
              <a:rPr lang="en-US" altLang="zh-CN" dirty="0">
                <a:solidFill>
                  <a:srgbClr val="000000"/>
                </a:solidFill>
                <a:latin typeface="Times New Roman" pitchFamily="18" charset="0"/>
                <a:ea typeface="宋体" pitchFamily="2" charset="-122"/>
              </a:rPr>
              <a:t> or </a:t>
            </a:r>
            <a:r>
              <a:rPr lang="en-US" altLang="zh-CN" dirty="0">
                <a:solidFill>
                  <a:srgbClr val="000000"/>
                </a:solidFill>
                <a:latin typeface="Lucida Console" pitchFamily="49" charset="0"/>
                <a:ea typeface="宋体" pitchFamily="2" charset="-122"/>
              </a:rPr>
              <a:t>double</a:t>
            </a:r>
            <a:r>
              <a:rPr lang="en-US" altLang="zh-CN" dirty="0">
                <a:solidFill>
                  <a:srgbClr val="000000"/>
                </a:solidFill>
                <a:latin typeface="Times New Roman" pitchFamily="18" charset="0"/>
                <a:ea typeface="宋体" pitchFamily="2" charset="-122"/>
              </a:rPr>
              <a:t>. </a:t>
            </a:r>
          </a:p>
          <a:p>
            <a:pPr lvl="1" eaLnBrk="1" hangingPunct="1"/>
            <a:r>
              <a:rPr lang="en-US" altLang="zh-CN" dirty="0">
                <a:solidFill>
                  <a:srgbClr val="000000"/>
                </a:solidFill>
                <a:latin typeface="Lucida Console" pitchFamily="49" charset="0"/>
                <a:ea typeface="宋体" pitchFamily="2" charset="-122"/>
              </a:rPr>
              <a:t>.2</a:t>
            </a:r>
            <a:r>
              <a:rPr lang="en-US" altLang="zh-CN" dirty="0">
                <a:solidFill>
                  <a:srgbClr val="000000"/>
                </a:solidFill>
                <a:latin typeface="Times New Roman" pitchFamily="18" charset="0"/>
                <a:ea typeface="宋体" pitchFamily="2" charset="-122"/>
              </a:rPr>
              <a:t> represents the number of decimal places (</a:t>
            </a:r>
            <a:r>
              <a:rPr lang="en-US" altLang="zh-CN" dirty="0">
                <a:solidFill>
                  <a:srgbClr val="000000"/>
                </a:solidFill>
                <a:latin typeface="Lucida Console" pitchFamily="49" charset="0"/>
                <a:ea typeface="宋体" pitchFamily="2" charset="-122"/>
              </a:rPr>
              <a:t>2</a:t>
            </a:r>
            <a:r>
              <a:rPr lang="en-US" altLang="zh-CN" dirty="0">
                <a:solidFill>
                  <a:srgbClr val="000000"/>
                </a:solidFill>
                <a:latin typeface="Times New Roman" pitchFamily="18" charset="0"/>
                <a:ea typeface="宋体" pitchFamily="2" charset="-122"/>
              </a:rPr>
              <a:t>) to output to the right of the decimal point—known as the number’s </a:t>
            </a:r>
            <a:r>
              <a:rPr lang="en-US" altLang="zh-CN" dirty="0">
                <a:solidFill>
                  <a:srgbClr val="0000FF"/>
                </a:solidFill>
                <a:latin typeface="Times New Roman" pitchFamily="18" charset="0"/>
                <a:ea typeface="宋体" pitchFamily="2" charset="-122"/>
              </a:rPr>
              <a:t>precision</a:t>
            </a:r>
            <a:r>
              <a:rPr lang="en-US" altLang="zh-CN" dirty="0">
                <a:solidFill>
                  <a:srgbClr val="000000"/>
                </a:solidFill>
                <a:latin typeface="Times New Roman" pitchFamily="18" charset="0"/>
                <a:ea typeface="宋体" pitchFamily="2" charset="-122"/>
              </a:rPr>
              <a:t>. </a:t>
            </a:r>
          </a:p>
          <a:p>
            <a:pPr lvl="1" eaLnBrk="1" hangingPunct="1"/>
            <a:r>
              <a:rPr lang="en-US" altLang="zh-CN" dirty="0">
                <a:solidFill>
                  <a:srgbClr val="000000"/>
                </a:solidFill>
                <a:latin typeface="Times New Roman" pitchFamily="18" charset="0"/>
                <a:ea typeface="宋体" pitchFamily="2" charset="-122"/>
              </a:rPr>
              <a:t>Any floating-point value output with </a:t>
            </a:r>
            <a:r>
              <a:rPr lang="en-US" altLang="zh-CN" dirty="0">
                <a:solidFill>
                  <a:srgbClr val="000000"/>
                </a:solidFill>
                <a:latin typeface="Lucida Console" pitchFamily="49" charset="0"/>
                <a:ea typeface="宋体" pitchFamily="2" charset="-122"/>
              </a:rPr>
              <a:t>%.2f</a:t>
            </a:r>
            <a:r>
              <a:rPr lang="en-US" altLang="zh-CN" dirty="0">
                <a:solidFill>
                  <a:srgbClr val="000000"/>
                </a:solidFill>
                <a:latin typeface="Times New Roman" pitchFamily="18" charset="0"/>
                <a:ea typeface="宋体" pitchFamily="2" charset="-122"/>
              </a:rPr>
              <a:t> will be rounded to the hundredths position.</a:t>
            </a:r>
          </a:p>
          <a:p>
            <a:pPr eaLnBrk="1" hangingPunct="1"/>
            <a:r>
              <a:rPr lang="en-US" altLang="zh-CN" dirty="0">
                <a:solidFill>
                  <a:srgbClr val="000000"/>
                </a:solidFill>
                <a:latin typeface="Lucida Console" pitchFamily="49" charset="0"/>
                <a:ea typeface="宋体" pitchFamily="2" charset="-122"/>
              </a:rPr>
              <a:t>Scanner</a:t>
            </a:r>
            <a:r>
              <a:rPr lang="en-US" altLang="zh-CN" dirty="0">
                <a:solidFill>
                  <a:srgbClr val="000000"/>
                </a:solidFill>
                <a:latin typeface="Times New Roman" pitchFamily="18" charset="0"/>
                <a:ea typeface="宋体" pitchFamily="2" charset="-122"/>
              </a:rPr>
              <a:t> method </a:t>
            </a:r>
            <a:r>
              <a:rPr lang="en-US" altLang="zh-CN" dirty="0" err="1">
                <a:solidFill>
                  <a:srgbClr val="0000FF"/>
                </a:solidFill>
                <a:latin typeface="LucidaSansTypewriter" pitchFamily="49" charset="0"/>
                <a:ea typeface="宋体" pitchFamily="2" charset="-122"/>
              </a:rPr>
              <a:t>nextDouble</a:t>
            </a:r>
            <a:r>
              <a:rPr lang="en-US" altLang="zh-CN" dirty="0">
                <a:solidFill>
                  <a:srgbClr val="000000"/>
                </a:solidFill>
                <a:latin typeface="Times New Roman" pitchFamily="18" charset="0"/>
                <a:ea typeface="宋体" pitchFamily="2" charset="-122"/>
              </a:rPr>
              <a:t> returns a </a:t>
            </a:r>
            <a:r>
              <a:rPr lang="en-US" altLang="zh-CN" dirty="0">
                <a:solidFill>
                  <a:srgbClr val="000000"/>
                </a:solidFill>
                <a:latin typeface="Lucida Console" pitchFamily="49" charset="0"/>
                <a:ea typeface="宋体" pitchFamily="2" charset="-122"/>
              </a:rPr>
              <a:t>double</a:t>
            </a:r>
            <a:r>
              <a:rPr lang="en-US" altLang="zh-CN" dirty="0">
                <a:solidFill>
                  <a:srgbClr val="000000"/>
                </a:solidFill>
                <a:latin typeface="Times New Roman" pitchFamily="18" charset="0"/>
                <a:ea typeface="宋体" pitchFamily="2" charset="-122"/>
              </a:rPr>
              <a:t> value entered by the user. </a:t>
            </a:r>
          </a:p>
        </p:txBody>
      </p:sp>
    </p:spTree>
    <p:extLst>
      <p:ext uri="{BB962C8B-B14F-4D97-AF65-F5344CB8AC3E}">
        <p14:creationId xmlns:p14="http://schemas.microsoft.com/office/powerpoint/2010/main" val="1322007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24B5A1"/>
                </a:solidFill>
                <a:latin typeface="Times New Roman" pitchFamily="18" charset="0"/>
                <a:cs typeface="Times New Roman" pitchFamily="18" charset="0"/>
              </a:rPr>
              <a:t>3.1  </a:t>
            </a:r>
            <a:r>
              <a:rPr lang="en-US" dirty="0">
                <a:solidFill>
                  <a:srgbClr val="3380E6"/>
                </a:solidFill>
                <a:latin typeface="Times New Roman" pitchFamily="18" charset="0"/>
                <a:cs typeface="Times New Roman" pitchFamily="18" charset="0"/>
              </a:rPr>
              <a:t>Introduction</a:t>
            </a:r>
          </a:p>
        </p:txBody>
      </p:sp>
      <p:sp>
        <p:nvSpPr>
          <p:cNvPr id="15363" name="Text Placeholder 2"/>
          <p:cNvSpPr>
            <a:spLocks noGrp="1"/>
          </p:cNvSpPr>
          <p:nvPr>
            <p:ph type="body" idx="1"/>
          </p:nvPr>
        </p:nvSpPr>
        <p:spPr/>
        <p:txBody>
          <a:bodyPr/>
          <a:lstStyle/>
          <a:p>
            <a:pPr eaLnBrk="1" hangingPunct="1">
              <a:lnSpc>
                <a:spcPct val="150000"/>
              </a:lnSpc>
            </a:pPr>
            <a:r>
              <a:rPr lang="en-US" altLang="zh-CN" dirty="0">
                <a:solidFill>
                  <a:srgbClr val="000000"/>
                </a:solidFill>
                <a:latin typeface="Times New Roman" pitchFamily="18" charset="0"/>
                <a:ea typeface="宋体" pitchFamily="2" charset="-122"/>
                <a:cs typeface="Times New Roman" pitchFamily="18" charset="0"/>
              </a:rPr>
              <a:t>Covered in this chapter</a:t>
            </a:r>
          </a:p>
          <a:p>
            <a:pPr lvl="1" eaLnBrk="1" hangingPunct="1">
              <a:lnSpc>
                <a:spcPct val="150000"/>
              </a:lnSpc>
            </a:pPr>
            <a:r>
              <a:rPr lang="en-US" altLang="zh-CN" dirty="0">
                <a:solidFill>
                  <a:srgbClr val="000000"/>
                </a:solidFill>
                <a:latin typeface="Times New Roman" pitchFamily="18" charset="0"/>
                <a:ea typeface="宋体" pitchFamily="2" charset="-122"/>
                <a:cs typeface="Times New Roman" pitchFamily="18" charset="0"/>
              </a:rPr>
              <a:t>Classes</a:t>
            </a:r>
          </a:p>
          <a:p>
            <a:pPr lvl="1" eaLnBrk="1" hangingPunct="1">
              <a:lnSpc>
                <a:spcPct val="150000"/>
              </a:lnSpc>
            </a:pPr>
            <a:r>
              <a:rPr lang="en-US" altLang="zh-CN" dirty="0">
                <a:solidFill>
                  <a:srgbClr val="000000"/>
                </a:solidFill>
                <a:latin typeface="Times New Roman" pitchFamily="18" charset="0"/>
                <a:ea typeface="宋体" pitchFamily="2" charset="-122"/>
                <a:cs typeface="Times New Roman" pitchFamily="18" charset="0"/>
              </a:rPr>
              <a:t>Objects</a:t>
            </a:r>
          </a:p>
          <a:p>
            <a:pPr lvl="1" eaLnBrk="1" hangingPunct="1">
              <a:lnSpc>
                <a:spcPct val="150000"/>
              </a:lnSpc>
            </a:pPr>
            <a:r>
              <a:rPr lang="en-US" altLang="zh-CN" dirty="0">
                <a:solidFill>
                  <a:srgbClr val="000000"/>
                </a:solidFill>
                <a:latin typeface="Times New Roman" pitchFamily="18" charset="0"/>
                <a:ea typeface="宋体" pitchFamily="2" charset="-122"/>
                <a:cs typeface="Times New Roman" pitchFamily="18" charset="0"/>
              </a:rPr>
              <a:t>Methods</a:t>
            </a:r>
          </a:p>
          <a:p>
            <a:pPr lvl="1" eaLnBrk="1" hangingPunct="1">
              <a:lnSpc>
                <a:spcPct val="150000"/>
              </a:lnSpc>
            </a:pPr>
            <a:r>
              <a:rPr lang="en-US" altLang="zh-CN" dirty="0">
                <a:solidFill>
                  <a:srgbClr val="000000"/>
                </a:solidFill>
                <a:latin typeface="Times New Roman" pitchFamily="18" charset="0"/>
                <a:ea typeface="宋体" pitchFamily="2" charset="-122"/>
                <a:cs typeface="Times New Roman" pitchFamily="18" charset="0"/>
              </a:rPr>
              <a:t>Parameters</a:t>
            </a:r>
          </a:p>
          <a:p>
            <a:pPr lvl="1" eaLnBrk="1" hangingPunct="1">
              <a:lnSpc>
                <a:spcPct val="150000"/>
              </a:lnSpc>
            </a:pPr>
            <a:r>
              <a:rPr lang="en-US" altLang="zh-CN" dirty="0">
                <a:solidFill>
                  <a:srgbClr val="000000"/>
                </a:solidFill>
                <a:latin typeface="Times New Roman" pitchFamily="18" charset="0"/>
                <a:ea typeface="宋体" pitchFamily="2" charset="-122"/>
                <a:cs typeface="Times New Roman" pitchFamily="18" charset="0"/>
              </a:rPr>
              <a:t>Floating-point numbers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3"/>
          <p:cNvSpPr>
            <a:spLocks noGrp="1"/>
          </p:cNvSpPr>
          <p:nvPr>
            <p:ph type="sldNum" sz="quarter" idx="12"/>
          </p:nvPr>
        </p:nvSpPr>
        <p:spPr bwMode="auto">
          <a:xfrm>
            <a:off x="6727825" y="6408738"/>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700">
                <a:solidFill>
                  <a:schemeClr val="tx1"/>
                </a:solidFill>
                <a:latin typeface="Lucida Sans Unicode" pitchFamily="34" charset="0"/>
              </a:defRPr>
            </a:lvl1pPr>
            <a:lvl2pPr marL="742950" indent="-285750">
              <a:defRPr sz="2300">
                <a:solidFill>
                  <a:schemeClr val="tx1"/>
                </a:solidFill>
                <a:latin typeface="Lucida Sans Unicode" pitchFamily="34" charset="0"/>
              </a:defRPr>
            </a:lvl2pPr>
            <a:lvl3pPr marL="1143000">
              <a:defRPr sz="2100">
                <a:solidFill>
                  <a:schemeClr val="tx1"/>
                </a:solidFill>
                <a:latin typeface="Lucida Sans Unicode" pitchFamily="34" charset="0"/>
              </a:defRPr>
            </a:lvl3pPr>
            <a:lvl4pPr marL="1600200">
              <a:defRPr sz="1900">
                <a:solidFill>
                  <a:schemeClr val="tx1"/>
                </a:solidFill>
                <a:latin typeface="Lucida Sans Unicode" pitchFamily="34" charset="0"/>
              </a:defRPr>
            </a:lvl4pPr>
            <a:lvl5pPr marL="2057400">
              <a:defRPr sz="1900">
                <a:solidFill>
                  <a:schemeClr val="tx1"/>
                </a:solidFill>
                <a:latin typeface="Lucida Sans Unicode" pitchFamily="34" charset="0"/>
              </a:defRPr>
            </a:lvl5pPr>
            <a:lvl6pPr marL="2514600" eaLnBrk="0" fontAlgn="base" hangingPunct="0">
              <a:spcAft>
                <a:spcPct val="0"/>
              </a:spcAft>
              <a:buClr>
                <a:schemeClr val="accent2"/>
              </a:buClr>
              <a:buChar char="»"/>
              <a:defRPr sz="1900">
                <a:solidFill>
                  <a:schemeClr val="tx1"/>
                </a:solidFill>
                <a:latin typeface="Lucida Sans Unicode" pitchFamily="34" charset="0"/>
              </a:defRPr>
            </a:lvl6pPr>
            <a:lvl7pPr marL="2971800" eaLnBrk="0" fontAlgn="base" hangingPunct="0">
              <a:spcAft>
                <a:spcPct val="0"/>
              </a:spcAft>
              <a:buClr>
                <a:schemeClr val="accent2"/>
              </a:buClr>
              <a:buChar char="»"/>
              <a:defRPr sz="1900">
                <a:solidFill>
                  <a:schemeClr val="tx1"/>
                </a:solidFill>
                <a:latin typeface="Lucida Sans Unicode" pitchFamily="34" charset="0"/>
              </a:defRPr>
            </a:lvl7pPr>
            <a:lvl8pPr marL="3429000" eaLnBrk="0" fontAlgn="base" hangingPunct="0">
              <a:spcAft>
                <a:spcPct val="0"/>
              </a:spcAft>
              <a:buClr>
                <a:schemeClr val="accent2"/>
              </a:buClr>
              <a:buChar char="»"/>
              <a:defRPr sz="1900">
                <a:solidFill>
                  <a:schemeClr val="tx1"/>
                </a:solidFill>
                <a:latin typeface="Lucida Sans Unicode" pitchFamily="34" charset="0"/>
              </a:defRPr>
            </a:lvl8pPr>
            <a:lvl9pPr marL="3886200" eaLnBrk="0" fontAlgn="base" hangingPunct="0">
              <a:spcAft>
                <a:spcPct val="0"/>
              </a:spcAft>
              <a:buClr>
                <a:schemeClr val="accent2"/>
              </a:buClr>
              <a:buChar char="»"/>
              <a:defRPr sz="1900">
                <a:solidFill>
                  <a:schemeClr val="tx1"/>
                </a:solidFill>
                <a:latin typeface="Lucida Sans Unicode" pitchFamily="34" charset="0"/>
              </a:defRPr>
            </a:lvl9pPr>
          </a:lstStyle>
          <a:p>
            <a:pPr algn="l"/>
            <a:fld id="{36C873DB-050F-4B5F-9C56-C30E63C9884B}" type="slidenum">
              <a:rPr lang="en-US" altLang="zh-CN" sz="1000"/>
              <a:pPr algn="l"/>
              <a:t>30</a:t>
            </a:fld>
            <a:endParaRPr lang="en-US" altLang="zh-CN" sz="1000"/>
          </a:p>
        </p:txBody>
      </p:sp>
      <p:sp>
        <p:nvSpPr>
          <p:cNvPr id="70659" name="Rectangle 2"/>
          <p:cNvSpPr>
            <a:spLocks noGrp="1" noChangeArrowheads="1"/>
          </p:cNvSpPr>
          <p:nvPr>
            <p:ph type="title"/>
          </p:nvPr>
        </p:nvSpPr>
        <p:spPr/>
        <p:txBody>
          <a:bodyPr/>
          <a:lstStyle/>
          <a:p>
            <a:pPr eaLnBrk="1" hangingPunct="1">
              <a:defRPr/>
            </a:pPr>
            <a:r>
              <a:rPr lang="en-US" altLang="zh-CN" b="0" dirty="0" err="1">
                <a:effectLst/>
                <a:latin typeface="Times New Roman" pitchFamily="18" charset="0"/>
                <a:ea typeface="宋体" pitchFamily="2" charset="-122"/>
                <a:cs typeface="Times New Roman" pitchFamily="18" charset="0"/>
              </a:rPr>
              <a:t>BigDecimal</a:t>
            </a:r>
            <a:r>
              <a:rPr lang="en-US" altLang="zh-CN" b="0" dirty="0">
                <a:effectLst/>
                <a:latin typeface="Times New Roman" pitchFamily="18" charset="0"/>
                <a:ea typeface="宋体" pitchFamily="2" charset="-122"/>
                <a:cs typeface="Times New Roman" pitchFamily="18" charset="0"/>
              </a:rPr>
              <a:t> class</a:t>
            </a:r>
          </a:p>
        </p:txBody>
      </p:sp>
      <p:sp>
        <p:nvSpPr>
          <p:cNvPr id="138244" name="Rectangle 3"/>
          <p:cNvSpPr>
            <a:spLocks noGrp="1" noChangeArrowheads="1"/>
          </p:cNvSpPr>
          <p:nvPr>
            <p:ph type="body" idx="1"/>
          </p:nvPr>
        </p:nvSpPr>
        <p:spPr>
          <a:xfrm>
            <a:off x="1371600" y="1828800"/>
            <a:ext cx="7239000" cy="2968625"/>
          </a:xfrm>
        </p:spPr>
        <p:txBody>
          <a:bodyPr/>
          <a:lstStyle/>
          <a:p>
            <a:pPr eaLnBrk="1" hangingPunct="1"/>
            <a:r>
              <a:rPr lang="en-US" altLang="zh-CN" dirty="0">
                <a:solidFill>
                  <a:srgbClr val="000000"/>
                </a:solidFill>
                <a:latin typeface="Times New Roman" pitchFamily="18" charset="0"/>
                <a:ea typeface="宋体" pitchFamily="2" charset="-122"/>
                <a:cs typeface="Times New Roman" pitchFamily="18" charset="0"/>
              </a:rPr>
              <a:t>Immutable, arbitrary-precision signed decimal numbers. </a:t>
            </a:r>
          </a:p>
          <a:p>
            <a:pPr eaLnBrk="1" hangingPunct="1"/>
            <a:r>
              <a:rPr lang="en-US" altLang="zh-CN">
                <a:solidFill>
                  <a:srgbClr val="000000"/>
                </a:solidFill>
                <a:latin typeface="Times New Roman" pitchFamily="18" charset="0"/>
                <a:ea typeface="宋体" pitchFamily="2" charset="-122"/>
                <a:cs typeface="Times New Roman" pitchFamily="18" charset="0"/>
              </a:rPr>
              <a:t>Provides operations for arithmetic, scale manipulation, rounding, comparison, hashing, and format conversion.  </a:t>
            </a:r>
          </a:p>
          <a:p>
            <a:pPr eaLnBrk="1" hangingPunct="1"/>
            <a:endParaRPr lang="zh-CN" altLang="en-US" dirty="0">
              <a:solidFill>
                <a:srgbClr val="000000"/>
              </a:solidFill>
              <a:latin typeface="Times New Roman" pitchFamily="18" charset="0"/>
              <a:ea typeface="宋体" pitchFamily="2" charset="-122"/>
              <a:cs typeface="Times New Roman" pitchFamily="18" charset="0"/>
            </a:endParaRPr>
          </a:p>
        </p:txBody>
      </p:sp>
      <p:sp>
        <p:nvSpPr>
          <p:cNvPr id="138245" name="Text Box 4"/>
          <p:cNvSpPr txBox="1">
            <a:spLocks noChangeArrowheads="1"/>
          </p:cNvSpPr>
          <p:nvPr/>
        </p:nvSpPr>
        <p:spPr bwMode="auto">
          <a:xfrm>
            <a:off x="822325" y="5395913"/>
            <a:ext cx="2159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defRPr sz="2700">
                <a:solidFill>
                  <a:schemeClr val="tx1"/>
                </a:solidFill>
                <a:latin typeface="Lucida Sans Unicode" pitchFamily="34" charset="0"/>
              </a:defRPr>
            </a:lvl1pPr>
            <a:lvl2pPr marL="742950" indent="-285750">
              <a:defRPr sz="2300">
                <a:solidFill>
                  <a:schemeClr val="tx1"/>
                </a:solidFill>
                <a:latin typeface="Lucida Sans Unicode" pitchFamily="34" charset="0"/>
              </a:defRPr>
            </a:lvl2pPr>
            <a:lvl3pPr marL="1143000">
              <a:defRPr sz="2100">
                <a:solidFill>
                  <a:schemeClr val="tx1"/>
                </a:solidFill>
                <a:latin typeface="Lucida Sans Unicode" pitchFamily="34" charset="0"/>
              </a:defRPr>
            </a:lvl3pPr>
            <a:lvl4pPr marL="1600200">
              <a:defRPr sz="1900">
                <a:solidFill>
                  <a:schemeClr val="tx1"/>
                </a:solidFill>
                <a:latin typeface="Lucida Sans Unicode" pitchFamily="34" charset="0"/>
              </a:defRPr>
            </a:lvl4pPr>
            <a:lvl5pPr marL="2057400">
              <a:defRPr sz="1900">
                <a:solidFill>
                  <a:schemeClr val="tx1"/>
                </a:solidFill>
                <a:latin typeface="Lucida Sans Unicode" pitchFamily="34" charset="0"/>
              </a:defRPr>
            </a:lvl5pPr>
            <a:lvl6pPr marL="2514600" eaLnBrk="0" fontAlgn="base" hangingPunct="0">
              <a:spcAft>
                <a:spcPct val="0"/>
              </a:spcAft>
              <a:buClr>
                <a:schemeClr val="accent2"/>
              </a:buClr>
              <a:buChar char="»"/>
              <a:defRPr sz="1900">
                <a:solidFill>
                  <a:schemeClr val="tx1"/>
                </a:solidFill>
                <a:latin typeface="Lucida Sans Unicode" pitchFamily="34" charset="0"/>
              </a:defRPr>
            </a:lvl6pPr>
            <a:lvl7pPr marL="2971800" eaLnBrk="0" fontAlgn="base" hangingPunct="0">
              <a:spcAft>
                <a:spcPct val="0"/>
              </a:spcAft>
              <a:buClr>
                <a:schemeClr val="accent2"/>
              </a:buClr>
              <a:buChar char="»"/>
              <a:defRPr sz="1900">
                <a:solidFill>
                  <a:schemeClr val="tx1"/>
                </a:solidFill>
                <a:latin typeface="Lucida Sans Unicode" pitchFamily="34" charset="0"/>
              </a:defRPr>
            </a:lvl7pPr>
            <a:lvl8pPr marL="3429000" eaLnBrk="0" fontAlgn="base" hangingPunct="0">
              <a:spcAft>
                <a:spcPct val="0"/>
              </a:spcAft>
              <a:buClr>
                <a:schemeClr val="accent2"/>
              </a:buClr>
              <a:buChar char="»"/>
              <a:defRPr sz="1900">
                <a:solidFill>
                  <a:schemeClr val="tx1"/>
                </a:solidFill>
                <a:latin typeface="Lucida Sans Unicode" pitchFamily="34" charset="0"/>
              </a:defRPr>
            </a:lvl8pPr>
            <a:lvl9pPr marL="3886200" eaLnBrk="0" fontAlgn="base" hangingPunct="0">
              <a:spcAft>
                <a:spcPct val="0"/>
              </a:spcAft>
              <a:buClr>
                <a:schemeClr val="accent2"/>
              </a:buClr>
              <a:buChar char="»"/>
              <a:defRPr sz="1900">
                <a:solidFill>
                  <a:schemeClr val="tx1"/>
                </a:solidFill>
                <a:latin typeface="Lucida Sans Unicode" pitchFamily="34" charset="0"/>
              </a:defRPr>
            </a:lvl9pPr>
          </a:lstStyle>
          <a:p>
            <a:pPr eaLnBrk="1" hangingPunct="1">
              <a:spcAft>
                <a:spcPct val="25000"/>
              </a:spcAft>
              <a:buClr>
                <a:schemeClr val="tx1"/>
              </a:buClr>
            </a:pPr>
            <a:r>
              <a:rPr lang="en-US" altLang="zh-CN" sz="1800">
                <a:latin typeface="Arial" charset="0"/>
                <a:ea typeface="宋体" pitchFamily="2" charset="-122"/>
              </a:rPr>
              <a:t>Example: </a:t>
            </a:r>
            <a:r>
              <a:rPr lang="en-US" altLang="zh-CN" sz="1800">
                <a:solidFill>
                  <a:srgbClr val="FF0000"/>
                </a:solidFill>
                <a:latin typeface="Arial" charset="0"/>
                <a:ea typeface="宋体" pitchFamily="2" charset="-122"/>
              </a:rPr>
              <a:t>Arith.java</a:t>
            </a:r>
          </a:p>
        </p:txBody>
      </p:sp>
    </p:spTree>
    <p:extLst>
      <p:ext uri="{BB962C8B-B14F-4D97-AF65-F5344CB8AC3E}">
        <p14:creationId xmlns:p14="http://schemas.microsoft.com/office/powerpoint/2010/main" val="2624204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Times New Roman" pitchFamily="18" charset="0"/>
                <a:cs typeface="Times New Roman" pitchFamily="18" charset="0"/>
              </a:rPr>
              <a:t>3.6  </a:t>
            </a:r>
            <a:r>
              <a:rPr lang="en-US" dirty="0">
                <a:solidFill>
                  <a:srgbClr val="3380E6"/>
                </a:solidFill>
                <a:latin typeface="Times New Roman" pitchFamily="18" charset="0"/>
                <a:cs typeface="Times New Roman" pitchFamily="18" charset="0"/>
              </a:rPr>
              <a:t>(Optional) GUI and Graphics Case Study:</a:t>
            </a:r>
            <a:r>
              <a:rPr lang="zh-CN" altLang="en-US" dirty="0">
                <a:solidFill>
                  <a:srgbClr val="3380E6"/>
                </a:solidFill>
                <a:latin typeface="Times New Roman" pitchFamily="18" charset="0"/>
                <a:cs typeface="Times New Roman" pitchFamily="18" charset="0"/>
              </a:rPr>
              <a:t> </a:t>
            </a:r>
            <a:r>
              <a:rPr lang="en-US" altLang="zh-CN" dirty="0">
                <a:solidFill>
                  <a:srgbClr val="3380E6"/>
                </a:solidFill>
                <a:latin typeface="Times New Roman" pitchFamily="18" charset="0"/>
                <a:cs typeface="Times New Roman" pitchFamily="18" charset="0"/>
              </a:rPr>
              <a:t>A</a:t>
            </a:r>
            <a:r>
              <a:rPr lang="zh-CN" altLang="en-US" dirty="0">
                <a:solidFill>
                  <a:srgbClr val="3380E6"/>
                </a:solidFill>
                <a:latin typeface="Times New Roman" pitchFamily="18" charset="0"/>
                <a:cs typeface="Times New Roman" pitchFamily="18" charset="0"/>
              </a:rPr>
              <a:t>  </a:t>
            </a:r>
            <a:r>
              <a:rPr lang="en-US" altLang="zh-CN" dirty="0">
                <a:solidFill>
                  <a:srgbClr val="3380E6"/>
                </a:solidFill>
                <a:latin typeface="Times New Roman" pitchFamily="18" charset="0"/>
                <a:cs typeface="Times New Roman" pitchFamily="18" charset="0"/>
              </a:rPr>
              <a:t>Simple</a:t>
            </a:r>
            <a:r>
              <a:rPr lang="zh-CN" altLang="en-US" dirty="0">
                <a:solidFill>
                  <a:srgbClr val="3380E6"/>
                </a:solidFill>
                <a:latin typeface="Times New Roman" pitchFamily="18" charset="0"/>
                <a:cs typeface="Times New Roman" pitchFamily="18" charset="0"/>
              </a:rPr>
              <a:t> </a:t>
            </a:r>
            <a:r>
              <a:rPr lang="en-US" altLang="zh-CN" dirty="0">
                <a:solidFill>
                  <a:srgbClr val="3380E6"/>
                </a:solidFill>
                <a:latin typeface="Times New Roman" pitchFamily="18" charset="0"/>
                <a:cs typeface="Times New Roman" pitchFamily="18" charset="0"/>
              </a:rPr>
              <a:t>GUI</a:t>
            </a:r>
            <a:br>
              <a:rPr lang="zh-CN" altLang="en-US" dirty="0">
                <a:solidFill>
                  <a:srgbClr val="FF0000"/>
                </a:solidFill>
                <a:effectLst/>
              </a:rPr>
            </a:br>
            <a:endParaRPr lang="en-US" dirty="0">
              <a:solidFill>
                <a:srgbClr val="FF0000"/>
              </a:solidFill>
              <a:latin typeface="Times New Roman" pitchFamily="18" charset="0"/>
              <a:cs typeface="Times New Roman" pitchFamily="18" charset="0"/>
            </a:endParaRPr>
          </a:p>
        </p:txBody>
      </p:sp>
      <p:sp>
        <p:nvSpPr>
          <p:cNvPr id="140291" name="Text Placeholder 2"/>
          <p:cNvSpPr>
            <a:spLocks noGrp="1"/>
          </p:cNvSpPr>
          <p:nvPr>
            <p:ph type="body" idx="1"/>
          </p:nvPr>
        </p:nvSpPr>
        <p:spPr/>
        <p:txBody>
          <a:bodyPr/>
          <a:lstStyle/>
          <a:p>
            <a:pPr eaLnBrk="1" hangingPunct="1">
              <a:lnSpc>
                <a:spcPct val="150000"/>
              </a:lnSpc>
            </a:pPr>
            <a:r>
              <a:rPr lang="en-US" altLang="zh-CN" dirty="0">
                <a:solidFill>
                  <a:srgbClr val="FF0000"/>
                </a:solidFill>
                <a:latin typeface="Times New Roman" panose="02020603050405020304" pitchFamily="18" charset="0"/>
                <a:cs typeface="Times New Roman" panose="02020603050405020304" pitchFamily="18" charset="0"/>
              </a:rPr>
              <a:t>A</a:t>
            </a:r>
            <a:r>
              <a:rPr lang="zh-CN" altLang="en-US" dirty="0">
                <a:solidFill>
                  <a:srgbClr val="FF0000"/>
                </a:solidFill>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graphical</a:t>
            </a:r>
            <a:r>
              <a:rPr lang="zh-CN" altLang="en-US" dirty="0">
                <a:solidFill>
                  <a:srgbClr val="FF0000"/>
                </a:solidFill>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user</a:t>
            </a:r>
            <a:r>
              <a:rPr lang="zh-CN" altLang="en-US" dirty="0">
                <a:solidFill>
                  <a:srgbClr val="FF0000"/>
                </a:solidFill>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interface</a:t>
            </a:r>
            <a:r>
              <a:rPr lang="zh-CN" altLang="en-US" dirty="0">
                <a:solidFill>
                  <a:srgbClr val="FF0000"/>
                </a:solidFill>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(GUI)</a:t>
            </a:r>
            <a:r>
              <a:rPr lang="zh-CN" altLang="en-US" dirty="0">
                <a:solidFill>
                  <a:srgbClr val="FF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presents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user-friendly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mechanism</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interacting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with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app.</a:t>
            </a:r>
          </a:p>
          <a:p>
            <a:pPr eaLnBrk="1" hangingPunct="1">
              <a:lnSpc>
                <a:spcPct val="150000"/>
              </a:lnSpc>
            </a:pP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GUI(pronounced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“GOO-</a:t>
            </a:r>
            <a:r>
              <a:rPr lang="en-US" altLang="zh-CN" dirty="0" err="1">
                <a:latin typeface="Times New Roman" panose="02020603050405020304" pitchFamily="18" charset="0"/>
                <a:cs typeface="Times New Roman" panose="02020603050405020304" pitchFamily="18" charset="0"/>
              </a:rPr>
              <a:t>ee</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gives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app</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distinctive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“look-and-feel”.</a:t>
            </a:r>
          </a:p>
          <a:p>
            <a:pPr eaLnBrk="1" hangingPunct="1">
              <a:lnSpc>
                <a:spcPct val="150000"/>
              </a:lnSpc>
            </a:pPr>
            <a:r>
              <a:rPr lang="en-US" altLang="zh-CN" dirty="0">
                <a:solidFill>
                  <a:srgbClr val="FF0000"/>
                </a:solidFill>
                <a:latin typeface="Times New Roman" panose="02020603050405020304" pitchFamily="18" charset="0"/>
                <a:cs typeface="Times New Roman" panose="02020603050405020304" pitchFamily="18" charset="0"/>
              </a:rPr>
              <a:t>JavaFX—</a:t>
            </a:r>
            <a:r>
              <a:rPr lang="en-US" altLang="zh-CN" dirty="0">
                <a:latin typeface="Times New Roman" panose="02020603050405020304" pitchFamily="18" charset="0"/>
                <a:cs typeface="Times New Roman" panose="02020603050405020304" pitchFamily="18" charset="0"/>
              </a:rPr>
              <a:t>Java’s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GUI,</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graphics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multimedia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technology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future.</a:t>
            </a:r>
          </a:p>
          <a:p>
            <a:pPr eaLnBrk="1" hangingPunct="1">
              <a:lnSpc>
                <a:spcPct val="150000"/>
              </a:lnSpc>
            </a:pPr>
            <a:endParaRPr lang="zh-CN" altLang="en-US" dirty="0">
              <a:latin typeface="Times New Roman" panose="02020603050405020304" pitchFamily="18" charset="0"/>
              <a:cs typeface="Times New Roman" panose="02020603050405020304" pitchFamily="18" charset="0"/>
            </a:endParaRPr>
          </a:p>
          <a:p>
            <a:pPr eaLnBrk="1" hangingPunct="1">
              <a:lnSpc>
                <a:spcPct val="150000"/>
              </a:lnSpc>
            </a:pPr>
            <a:endParaRPr lang="en-US" altLang="zh-CN" dirty="0">
              <a:solidFill>
                <a:srgbClr val="000000"/>
              </a:solidFill>
              <a:latin typeface="Times New Roman" panose="02020603050405020304" pitchFamily="18" charset="0"/>
              <a:ea typeface="宋体" pitchFamily="2" charset="-122"/>
              <a:cs typeface="Times New Roman" pitchFamily="18" charset="0"/>
            </a:endParaRPr>
          </a:p>
        </p:txBody>
      </p:sp>
    </p:spTree>
    <p:extLst>
      <p:ext uri="{BB962C8B-B14F-4D97-AF65-F5344CB8AC3E}">
        <p14:creationId xmlns:p14="http://schemas.microsoft.com/office/powerpoint/2010/main" val="2210827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Times New Roman" pitchFamily="18" charset="0"/>
                <a:cs typeface="Times New Roman" pitchFamily="18" charset="0"/>
              </a:rPr>
              <a:t>3.6  </a:t>
            </a:r>
            <a:r>
              <a:rPr lang="en-US" dirty="0">
                <a:solidFill>
                  <a:srgbClr val="3380E6"/>
                </a:solidFill>
                <a:latin typeface="Times New Roman" pitchFamily="18" charset="0"/>
                <a:cs typeface="Times New Roman" pitchFamily="18" charset="0"/>
              </a:rPr>
              <a:t>(Optional) GUI and Graphics Case Study:</a:t>
            </a:r>
            <a:r>
              <a:rPr lang="zh-CN" altLang="en-US" dirty="0">
                <a:solidFill>
                  <a:srgbClr val="3380E6"/>
                </a:solidFill>
                <a:latin typeface="Times New Roman" pitchFamily="18" charset="0"/>
                <a:cs typeface="Times New Roman" pitchFamily="18" charset="0"/>
              </a:rPr>
              <a:t> </a:t>
            </a:r>
            <a:r>
              <a:rPr lang="en-US" altLang="zh-CN" dirty="0">
                <a:solidFill>
                  <a:srgbClr val="3380E6"/>
                </a:solidFill>
                <a:latin typeface="Times New Roman" pitchFamily="18" charset="0"/>
                <a:cs typeface="Times New Roman" pitchFamily="18" charset="0"/>
              </a:rPr>
              <a:t>A</a:t>
            </a:r>
            <a:r>
              <a:rPr lang="zh-CN" altLang="en-US" dirty="0">
                <a:solidFill>
                  <a:srgbClr val="3380E6"/>
                </a:solidFill>
                <a:latin typeface="Times New Roman" pitchFamily="18" charset="0"/>
                <a:cs typeface="Times New Roman" pitchFamily="18" charset="0"/>
              </a:rPr>
              <a:t>  </a:t>
            </a:r>
            <a:r>
              <a:rPr lang="en-US" altLang="zh-CN" dirty="0">
                <a:solidFill>
                  <a:srgbClr val="3380E6"/>
                </a:solidFill>
                <a:latin typeface="Times New Roman" pitchFamily="18" charset="0"/>
                <a:cs typeface="Times New Roman" pitchFamily="18" charset="0"/>
              </a:rPr>
              <a:t>Simple</a:t>
            </a:r>
            <a:r>
              <a:rPr lang="zh-CN" altLang="en-US" dirty="0">
                <a:solidFill>
                  <a:srgbClr val="3380E6"/>
                </a:solidFill>
                <a:latin typeface="Times New Roman" pitchFamily="18" charset="0"/>
                <a:cs typeface="Times New Roman" pitchFamily="18" charset="0"/>
              </a:rPr>
              <a:t> </a:t>
            </a:r>
            <a:r>
              <a:rPr lang="en-US" altLang="zh-CN" dirty="0">
                <a:solidFill>
                  <a:srgbClr val="3380E6"/>
                </a:solidFill>
                <a:latin typeface="Times New Roman" pitchFamily="18" charset="0"/>
                <a:cs typeface="Times New Roman" pitchFamily="18" charset="0"/>
              </a:rPr>
              <a:t>GUI (Cont.)</a:t>
            </a:r>
            <a:br>
              <a:rPr lang="zh-CN" altLang="en-US" dirty="0">
                <a:solidFill>
                  <a:srgbClr val="FF0000"/>
                </a:solidFill>
                <a:effectLst/>
              </a:rPr>
            </a:br>
            <a:endParaRPr lang="en-US" dirty="0">
              <a:solidFill>
                <a:srgbClr val="FF0000"/>
              </a:solidFill>
              <a:latin typeface="Times New Roman" pitchFamily="18" charset="0"/>
              <a:cs typeface="Times New Roman" pitchFamily="18" charset="0"/>
            </a:endParaRPr>
          </a:p>
        </p:txBody>
      </p:sp>
      <p:sp>
        <p:nvSpPr>
          <p:cNvPr id="140291" name="Text Placeholder 2"/>
          <p:cNvSpPr>
            <a:spLocks noGrp="1"/>
          </p:cNvSpPr>
          <p:nvPr>
            <p:ph type="body" idx="1"/>
          </p:nvPr>
        </p:nvSpPr>
        <p:spPr/>
        <p:txBody>
          <a:bodyPr/>
          <a:lstStyle/>
          <a:p>
            <a:pPr eaLnBrk="1" hangingPunct="1">
              <a:lnSpc>
                <a:spcPct val="150000"/>
              </a:lnSpc>
            </a:pPr>
            <a:r>
              <a:rPr lang="en-US" altLang="zh-CN" dirty="0">
                <a:latin typeface="Times New Roman" panose="02020603050405020304" pitchFamily="18" charset="0"/>
                <a:cs typeface="Times New Roman" panose="02020603050405020304" pitchFamily="18" charset="0"/>
              </a:rPr>
              <a:t>GUIs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built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from</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GUI</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components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JavaFX</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refers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these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as</a:t>
            </a:r>
            <a:r>
              <a:rPr lang="zh-CN" altLang="en-US" dirty="0">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controls</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eaLnBrk="1" hangingPunct="1">
              <a:lnSpc>
                <a:spcPct val="150000"/>
              </a:lnSpc>
            </a:pPr>
            <a:r>
              <a:rPr lang="en-US" altLang="zh-CN" dirty="0">
                <a:latin typeface="Times New Roman" panose="02020603050405020304" pitchFamily="18" charset="0"/>
                <a:cs typeface="Times New Roman" panose="02020603050405020304" pitchFamily="18" charset="0"/>
              </a:rPr>
              <a:t>Controls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are</a:t>
            </a:r>
            <a:r>
              <a:rPr lang="zh-CN" altLang="en-US" dirty="0">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GUI</a:t>
            </a:r>
            <a:r>
              <a:rPr lang="zh-CN" altLang="en-US" dirty="0">
                <a:solidFill>
                  <a:schemeClr val="accent2"/>
                </a:solidFill>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components</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such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Label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objects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display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text.</a:t>
            </a:r>
          </a:p>
          <a:p>
            <a:pPr eaLnBrk="1" hangingPunct="1">
              <a:lnSpc>
                <a:spcPct val="150000"/>
              </a:lnSpc>
            </a:pPr>
            <a:r>
              <a:rPr lang="en-US" altLang="zh-CN" dirty="0">
                <a:latin typeface="Times New Roman" panose="02020603050405020304" pitchFamily="18" charset="0"/>
                <a:cs typeface="Times New Roman" panose="02020603050405020304" pitchFamily="18" charset="0"/>
              </a:rPr>
              <a:t>Programs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respond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these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events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known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as</a:t>
            </a:r>
            <a:r>
              <a:rPr lang="zh-CN" altLang="en-US"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event</a:t>
            </a:r>
            <a:r>
              <a:rPr lang="zh-CN" altLang="en-US" dirty="0">
                <a:solidFill>
                  <a:srgbClr val="FF0000"/>
                </a:solidFill>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handling</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69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Times New Roman" pitchFamily="18" charset="0"/>
                <a:cs typeface="Times New Roman" pitchFamily="18" charset="0"/>
              </a:rPr>
              <a:t>3.6  </a:t>
            </a:r>
            <a:r>
              <a:rPr lang="en-US" dirty="0">
                <a:solidFill>
                  <a:srgbClr val="3380E6"/>
                </a:solidFill>
                <a:latin typeface="Times New Roman" pitchFamily="18" charset="0"/>
                <a:cs typeface="Times New Roman" pitchFamily="18" charset="0"/>
              </a:rPr>
              <a:t>(Optional) GUI and Graphics Case Study:</a:t>
            </a:r>
            <a:r>
              <a:rPr lang="zh-CN" altLang="en-US" dirty="0">
                <a:solidFill>
                  <a:srgbClr val="3380E6"/>
                </a:solidFill>
                <a:latin typeface="Times New Roman" pitchFamily="18" charset="0"/>
                <a:cs typeface="Times New Roman" pitchFamily="18" charset="0"/>
              </a:rPr>
              <a:t> </a:t>
            </a:r>
            <a:r>
              <a:rPr lang="en-US" altLang="zh-CN" dirty="0">
                <a:solidFill>
                  <a:srgbClr val="3380E6"/>
                </a:solidFill>
                <a:latin typeface="Times New Roman" pitchFamily="18" charset="0"/>
                <a:cs typeface="Times New Roman" pitchFamily="18" charset="0"/>
              </a:rPr>
              <a:t>A</a:t>
            </a:r>
            <a:r>
              <a:rPr lang="zh-CN" altLang="en-US" dirty="0">
                <a:solidFill>
                  <a:srgbClr val="3380E6"/>
                </a:solidFill>
                <a:latin typeface="Times New Roman" pitchFamily="18" charset="0"/>
                <a:cs typeface="Times New Roman" pitchFamily="18" charset="0"/>
              </a:rPr>
              <a:t>  </a:t>
            </a:r>
            <a:r>
              <a:rPr lang="en-US" altLang="zh-CN" dirty="0">
                <a:solidFill>
                  <a:srgbClr val="3380E6"/>
                </a:solidFill>
                <a:latin typeface="Times New Roman" pitchFamily="18" charset="0"/>
                <a:cs typeface="Times New Roman" pitchFamily="18" charset="0"/>
              </a:rPr>
              <a:t>Simple</a:t>
            </a:r>
            <a:r>
              <a:rPr lang="zh-CN" altLang="en-US" dirty="0">
                <a:solidFill>
                  <a:srgbClr val="3380E6"/>
                </a:solidFill>
                <a:latin typeface="Times New Roman" pitchFamily="18" charset="0"/>
                <a:cs typeface="Times New Roman" pitchFamily="18" charset="0"/>
              </a:rPr>
              <a:t> </a:t>
            </a:r>
            <a:r>
              <a:rPr lang="en-US" altLang="zh-CN" dirty="0">
                <a:solidFill>
                  <a:srgbClr val="3380E6"/>
                </a:solidFill>
                <a:latin typeface="Times New Roman" pitchFamily="18" charset="0"/>
                <a:cs typeface="Times New Roman" pitchFamily="18" charset="0"/>
              </a:rPr>
              <a:t>GUI (Cont.)</a:t>
            </a:r>
            <a:br>
              <a:rPr lang="zh-CN" altLang="en-US" dirty="0">
                <a:solidFill>
                  <a:srgbClr val="FF0000"/>
                </a:solidFill>
                <a:effectLst/>
              </a:rPr>
            </a:br>
            <a:endParaRPr lang="en-US" dirty="0">
              <a:solidFill>
                <a:srgbClr val="FF0000"/>
              </a:solidFill>
              <a:latin typeface="Times New Roman" pitchFamily="18" charset="0"/>
              <a:cs typeface="Times New Roman" pitchFamily="18" charset="0"/>
            </a:endParaRPr>
          </a:p>
        </p:txBody>
      </p:sp>
      <p:sp>
        <p:nvSpPr>
          <p:cNvPr id="140291" name="Text Placeholder 2"/>
          <p:cNvSpPr>
            <a:spLocks noGrp="1"/>
          </p:cNvSpPr>
          <p:nvPr>
            <p:ph type="body" idx="1"/>
          </p:nvPr>
        </p:nvSpPr>
        <p:spPr/>
        <p:txBody>
          <a:bodyPr/>
          <a:lstStyle/>
          <a:p>
            <a:pPr eaLnBrk="1" hangingPunct="1">
              <a:lnSpc>
                <a:spcPct val="150000"/>
              </a:lnSpc>
            </a:pPr>
            <a:r>
              <a:rPr lang="en-US" altLang="zh-CN" dirty="0"/>
              <a:t>JavaFX</a:t>
            </a:r>
            <a:r>
              <a:rPr lang="zh-CN" altLang="en-US" dirty="0"/>
              <a:t> </a:t>
            </a:r>
            <a:r>
              <a:rPr lang="en-US" altLang="zh-CN" dirty="0"/>
              <a:t>Scene</a:t>
            </a:r>
            <a:r>
              <a:rPr lang="zh-CN" altLang="en-US" dirty="0"/>
              <a:t> </a:t>
            </a:r>
            <a:r>
              <a:rPr lang="en-US" altLang="zh-CN" dirty="0"/>
              <a:t>Builder</a:t>
            </a:r>
            <a:r>
              <a:rPr lang="zh-CN" altLang="en-US" dirty="0"/>
              <a:t> </a:t>
            </a:r>
            <a:r>
              <a:rPr lang="en-US" altLang="zh-CN" dirty="0"/>
              <a:t>and</a:t>
            </a:r>
            <a:r>
              <a:rPr lang="zh-CN" altLang="en-US" dirty="0"/>
              <a:t> </a:t>
            </a:r>
            <a:r>
              <a:rPr lang="en-US" altLang="zh-CN" dirty="0"/>
              <a:t>FXML</a:t>
            </a:r>
            <a:r>
              <a:rPr lang="zh-CN" altLang="en-US" dirty="0"/>
              <a:t> </a:t>
            </a:r>
            <a:endParaRPr lang="en-US" altLang="zh-CN" dirty="0"/>
          </a:p>
          <a:p>
            <a:pPr lvl="1" eaLnBrk="1" hangingPunct="1">
              <a:lnSpc>
                <a:spcPct val="150000"/>
              </a:lnSpc>
            </a:pPr>
            <a:r>
              <a:rPr lang="en-US" altLang="zh-CN" dirty="0">
                <a:solidFill>
                  <a:srgbClr val="000000"/>
                </a:solidFill>
                <a:latin typeface="Times New Roman" pitchFamily="18" charset="0"/>
                <a:ea typeface="宋体" pitchFamily="2" charset="-122"/>
                <a:cs typeface="Times New Roman" pitchFamily="18" charset="0"/>
              </a:rPr>
              <a:t>Scene</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Builder</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is</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a</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tool</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that</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enables</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you</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to</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create</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GUIs</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simply</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by</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dragging</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and</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dropping</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pre-built</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GUI</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components.</a:t>
            </a:r>
          </a:p>
          <a:p>
            <a:pPr lvl="1" eaLnBrk="1" hangingPunct="1">
              <a:lnSpc>
                <a:spcPct val="150000"/>
              </a:lnSpc>
            </a:pPr>
            <a:r>
              <a:rPr lang="en-US" altLang="zh-CN" dirty="0">
                <a:solidFill>
                  <a:srgbClr val="000000"/>
                </a:solidFill>
                <a:latin typeface="Times New Roman" pitchFamily="18" charset="0"/>
                <a:ea typeface="宋体" pitchFamily="2" charset="-122"/>
                <a:cs typeface="Times New Roman" pitchFamily="18" charset="0"/>
              </a:rPr>
              <a:t>FXML(FX</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Markup</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Language)</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is</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a</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language</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for</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defining</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and</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arranging</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JavaFX</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GUI</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controls</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without</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writing</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any</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Java</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code.</a:t>
            </a:r>
          </a:p>
          <a:p>
            <a:pPr lvl="1" eaLnBrk="1" hangingPunct="1">
              <a:lnSpc>
                <a:spcPct val="150000"/>
              </a:lnSpc>
            </a:pPr>
            <a:r>
              <a:rPr lang="en-US" altLang="zh-CN" dirty="0">
                <a:solidFill>
                  <a:srgbClr val="000000"/>
                </a:solidFill>
                <a:latin typeface="Times New Roman" pitchFamily="18" charset="0"/>
                <a:ea typeface="宋体" pitchFamily="2" charset="-122"/>
                <a:cs typeface="Times New Roman" pitchFamily="18" charset="0"/>
              </a:rPr>
              <a:t>You</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can</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download</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Scene</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Builder</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from:</a:t>
            </a:r>
          </a:p>
          <a:p>
            <a:pPr lvl="2" eaLnBrk="1" hangingPunct="1">
              <a:lnSpc>
                <a:spcPct val="150000"/>
              </a:lnSpc>
            </a:pPr>
            <a:endParaRPr lang="en-US" altLang="zh-CN" dirty="0">
              <a:solidFill>
                <a:srgbClr val="000000"/>
              </a:solidFill>
              <a:latin typeface="Times New Roman" pitchFamily="18" charset="0"/>
              <a:ea typeface="宋体" pitchFamily="2" charset="-122"/>
              <a:cs typeface="Times New Roman" pitchFamily="18" charset="0"/>
            </a:endParaRPr>
          </a:p>
        </p:txBody>
      </p:sp>
      <p:pic>
        <p:nvPicPr>
          <p:cNvPr id="3" name="图片 2">
            <a:extLst>
              <a:ext uri="{FF2B5EF4-FFF2-40B4-BE49-F238E27FC236}">
                <a16:creationId xmlns:a16="http://schemas.microsoft.com/office/drawing/2014/main" id="{B4318AC1-A3A7-A947-81E2-C7316944A9BD}"/>
              </a:ext>
            </a:extLst>
          </p:cNvPr>
          <p:cNvPicPr>
            <a:picLocks noChangeAspect="1"/>
          </p:cNvPicPr>
          <p:nvPr/>
        </p:nvPicPr>
        <p:blipFill>
          <a:blip r:embed="rId3"/>
          <a:stretch>
            <a:fillRect/>
          </a:stretch>
        </p:blipFill>
        <p:spPr>
          <a:xfrm>
            <a:off x="1277352" y="5105400"/>
            <a:ext cx="6589295" cy="723591"/>
          </a:xfrm>
          <a:prstGeom prst="rect">
            <a:avLst/>
          </a:prstGeom>
        </p:spPr>
      </p:pic>
    </p:spTree>
    <p:extLst>
      <p:ext uri="{BB962C8B-B14F-4D97-AF65-F5344CB8AC3E}">
        <p14:creationId xmlns:p14="http://schemas.microsoft.com/office/powerpoint/2010/main" val="2240971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Times New Roman" pitchFamily="18" charset="0"/>
                <a:cs typeface="Times New Roman" pitchFamily="18" charset="0"/>
              </a:rPr>
              <a:t>3.6  </a:t>
            </a:r>
            <a:r>
              <a:rPr lang="en-US" dirty="0">
                <a:solidFill>
                  <a:srgbClr val="3380E6"/>
                </a:solidFill>
                <a:latin typeface="Times New Roman" pitchFamily="18" charset="0"/>
                <a:cs typeface="Times New Roman" pitchFamily="18" charset="0"/>
              </a:rPr>
              <a:t>(Optional) GUI and Graphics Case Study:</a:t>
            </a:r>
            <a:r>
              <a:rPr lang="zh-CN" altLang="en-US" dirty="0">
                <a:solidFill>
                  <a:srgbClr val="3380E6"/>
                </a:solidFill>
                <a:latin typeface="Times New Roman" pitchFamily="18" charset="0"/>
                <a:cs typeface="Times New Roman" pitchFamily="18" charset="0"/>
              </a:rPr>
              <a:t> </a:t>
            </a:r>
            <a:r>
              <a:rPr lang="en-US" altLang="zh-CN" dirty="0">
                <a:solidFill>
                  <a:srgbClr val="3380E6"/>
                </a:solidFill>
                <a:latin typeface="Times New Roman" pitchFamily="18" charset="0"/>
                <a:cs typeface="Times New Roman" pitchFamily="18" charset="0"/>
              </a:rPr>
              <a:t>A</a:t>
            </a:r>
            <a:r>
              <a:rPr lang="zh-CN" altLang="en-US" dirty="0">
                <a:solidFill>
                  <a:srgbClr val="3380E6"/>
                </a:solidFill>
                <a:latin typeface="Times New Roman" pitchFamily="18" charset="0"/>
                <a:cs typeface="Times New Roman" pitchFamily="18" charset="0"/>
              </a:rPr>
              <a:t>  </a:t>
            </a:r>
            <a:r>
              <a:rPr lang="en-US" altLang="zh-CN" dirty="0">
                <a:solidFill>
                  <a:srgbClr val="3380E6"/>
                </a:solidFill>
                <a:latin typeface="Times New Roman" pitchFamily="18" charset="0"/>
                <a:cs typeface="Times New Roman" pitchFamily="18" charset="0"/>
              </a:rPr>
              <a:t>Simple</a:t>
            </a:r>
            <a:r>
              <a:rPr lang="zh-CN" altLang="en-US" dirty="0">
                <a:solidFill>
                  <a:srgbClr val="3380E6"/>
                </a:solidFill>
                <a:latin typeface="Times New Roman" pitchFamily="18" charset="0"/>
                <a:cs typeface="Times New Roman" pitchFamily="18" charset="0"/>
              </a:rPr>
              <a:t> </a:t>
            </a:r>
            <a:r>
              <a:rPr lang="en-US" altLang="zh-CN" dirty="0">
                <a:solidFill>
                  <a:srgbClr val="3380E6"/>
                </a:solidFill>
                <a:latin typeface="Times New Roman" pitchFamily="18" charset="0"/>
                <a:cs typeface="Times New Roman" pitchFamily="18" charset="0"/>
              </a:rPr>
              <a:t>GUI (Cont.)</a:t>
            </a:r>
            <a:br>
              <a:rPr lang="zh-CN" altLang="en-US" dirty="0">
                <a:solidFill>
                  <a:srgbClr val="FF0000"/>
                </a:solidFill>
                <a:effectLst/>
              </a:rPr>
            </a:br>
            <a:endParaRPr lang="en-US" dirty="0">
              <a:solidFill>
                <a:srgbClr val="FF0000"/>
              </a:solidFill>
              <a:latin typeface="Times New Roman" pitchFamily="18" charset="0"/>
              <a:cs typeface="Times New Roman" pitchFamily="18" charset="0"/>
            </a:endParaRPr>
          </a:p>
        </p:txBody>
      </p:sp>
      <p:sp>
        <p:nvSpPr>
          <p:cNvPr id="140291" name="Text Placeholder 2"/>
          <p:cNvSpPr>
            <a:spLocks noGrp="1"/>
          </p:cNvSpPr>
          <p:nvPr>
            <p:ph type="body" idx="1"/>
          </p:nvPr>
        </p:nvSpPr>
        <p:spPr/>
        <p:txBody>
          <a:bodyPr/>
          <a:lstStyle/>
          <a:p>
            <a:pPr lvl="1" eaLnBrk="1" hangingPunct="1">
              <a:lnSpc>
                <a:spcPct val="150000"/>
              </a:lnSpc>
            </a:pPr>
            <a:r>
              <a:rPr lang="en-US" altLang="zh-CN" dirty="0">
                <a:solidFill>
                  <a:srgbClr val="000000"/>
                </a:solidFill>
                <a:latin typeface="Times New Roman" pitchFamily="18" charset="0"/>
                <a:ea typeface="宋体" pitchFamily="2" charset="-122"/>
                <a:cs typeface="Times New Roman" pitchFamily="18" charset="0"/>
              </a:rPr>
              <a:t>Welcome</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App</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Displaying</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Text</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and</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an</a:t>
            </a:r>
            <a:r>
              <a:rPr lang="zh-CN" altLang="en-US" dirty="0">
                <a:solidFill>
                  <a:srgbClr val="000000"/>
                </a:solidFill>
                <a:latin typeface="Times New Roman" pitchFamily="18" charset="0"/>
                <a:ea typeface="宋体" pitchFamily="2" charset="-122"/>
                <a:cs typeface="Times New Roman" pitchFamily="18" charset="0"/>
              </a:rPr>
              <a:t> </a:t>
            </a:r>
            <a:r>
              <a:rPr lang="en-US" altLang="zh-CN" dirty="0">
                <a:solidFill>
                  <a:srgbClr val="000000"/>
                </a:solidFill>
                <a:latin typeface="Times New Roman" pitchFamily="18" charset="0"/>
                <a:ea typeface="宋体" pitchFamily="2" charset="-122"/>
                <a:cs typeface="Times New Roman" pitchFamily="18" charset="0"/>
              </a:rPr>
              <a:t>Image</a:t>
            </a:r>
          </a:p>
        </p:txBody>
      </p:sp>
      <p:pic>
        <p:nvPicPr>
          <p:cNvPr id="4" name="图片 3">
            <a:extLst>
              <a:ext uri="{FF2B5EF4-FFF2-40B4-BE49-F238E27FC236}">
                <a16:creationId xmlns:a16="http://schemas.microsoft.com/office/drawing/2014/main" id="{45E80B80-D1B1-B549-88F1-5B6AC4FABB14}"/>
              </a:ext>
            </a:extLst>
          </p:cNvPr>
          <p:cNvPicPr>
            <a:picLocks noChangeAspect="1"/>
          </p:cNvPicPr>
          <p:nvPr/>
        </p:nvPicPr>
        <p:blipFill>
          <a:blip r:embed="rId3"/>
          <a:stretch>
            <a:fillRect/>
          </a:stretch>
        </p:blipFill>
        <p:spPr>
          <a:xfrm>
            <a:off x="1295400" y="2286000"/>
            <a:ext cx="6553200" cy="4253832"/>
          </a:xfrm>
          <a:prstGeom prst="rect">
            <a:avLst/>
          </a:prstGeom>
        </p:spPr>
      </p:pic>
    </p:spTree>
    <p:extLst>
      <p:ext uri="{BB962C8B-B14F-4D97-AF65-F5344CB8AC3E}">
        <p14:creationId xmlns:p14="http://schemas.microsoft.com/office/powerpoint/2010/main" val="1358286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Times New Roman" pitchFamily="18" charset="0"/>
                <a:cs typeface="Times New Roman" pitchFamily="18" charset="0"/>
              </a:rPr>
              <a:t>3.6  </a:t>
            </a:r>
            <a:r>
              <a:rPr lang="en-US" dirty="0">
                <a:solidFill>
                  <a:srgbClr val="3380E6"/>
                </a:solidFill>
                <a:latin typeface="Times New Roman" pitchFamily="18" charset="0"/>
                <a:cs typeface="Times New Roman" pitchFamily="18" charset="0"/>
              </a:rPr>
              <a:t>(Optional) GUI and Graphics Case Study:</a:t>
            </a:r>
            <a:r>
              <a:rPr lang="zh-CN" altLang="en-US" dirty="0">
                <a:solidFill>
                  <a:srgbClr val="3380E6"/>
                </a:solidFill>
                <a:latin typeface="Times New Roman" pitchFamily="18" charset="0"/>
                <a:cs typeface="Times New Roman" pitchFamily="18" charset="0"/>
              </a:rPr>
              <a:t> </a:t>
            </a:r>
            <a:r>
              <a:rPr lang="en-US" altLang="zh-CN" dirty="0">
                <a:solidFill>
                  <a:srgbClr val="3380E6"/>
                </a:solidFill>
                <a:latin typeface="Times New Roman" pitchFamily="18" charset="0"/>
                <a:cs typeface="Times New Roman" pitchFamily="18" charset="0"/>
              </a:rPr>
              <a:t>A</a:t>
            </a:r>
            <a:r>
              <a:rPr lang="zh-CN" altLang="en-US" dirty="0">
                <a:solidFill>
                  <a:srgbClr val="3380E6"/>
                </a:solidFill>
                <a:latin typeface="Times New Roman" pitchFamily="18" charset="0"/>
                <a:cs typeface="Times New Roman" pitchFamily="18" charset="0"/>
              </a:rPr>
              <a:t>  </a:t>
            </a:r>
            <a:r>
              <a:rPr lang="en-US" altLang="zh-CN" dirty="0">
                <a:solidFill>
                  <a:srgbClr val="3380E6"/>
                </a:solidFill>
                <a:latin typeface="Times New Roman" pitchFamily="18" charset="0"/>
                <a:cs typeface="Times New Roman" pitchFamily="18" charset="0"/>
              </a:rPr>
              <a:t>Simple</a:t>
            </a:r>
            <a:r>
              <a:rPr lang="zh-CN" altLang="en-US" dirty="0">
                <a:solidFill>
                  <a:srgbClr val="3380E6"/>
                </a:solidFill>
                <a:latin typeface="Times New Roman" pitchFamily="18" charset="0"/>
                <a:cs typeface="Times New Roman" pitchFamily="18" charset="0"/>
              </a:rPr>
              <a:t> </a:t>
            </a:r>
            <a:r>
              <a:rPr lang="en-US" altLang="zh-CN" dirty="0">
                <a:solidFill>
                  <a:srgbClr val="3380E6"/>
                </a:solidFill>
                <a:latin typeface="Times New Roman" pitchFamily="18" charset="0"/>
                <a:cs typeface="Times New Roman" pitchFamily="18" charset="0"/>
              </a:rPr>
              <a:t>GUI (Cont.)</a:t>
            </a:r>
            <a:br>
              <a:rPr lang="zh-CN" altLang="en-US" dirty="0">
                <a:solidFill>
                  <a:srgbClr val="FF0000"/>
                </a:solidFill>
                <a:effectLst/>
              </a:rPr>
            </a:br>
            <a:endParaRPr lang="en-US" dirty="0">
              <a:solidFill>
                <a:srgbClr val="FF0000"/>
              </a:solidFill>
              <a:latin typeface="Times New Roman" pitchFamily="18" charset="0"/>
              <a:cs typeface="Times New Roman" pitchFamily="18" charset="0"/>
            </a:endParaRPr>
          </a:p>
        </p:txBody>
      </p:sp>
      <p:pic>
        <p:nvPicPr>
          <p:cNvPr id="4" name="图片 3">
            <a:extLst>
              <a:ext uri="{FF2B5EF4-FFF2-40B4-BE49-F238E27FC236}">
                <a16:creationId xmlns:a16="http://schemas.microsoft.com/office/drawing/2014/main" id="{29D7C352-7F5F-B24B-A41F-57362713B3E4}"/>
              </a:ext>
            </a:extLst>
          </p:cNvPr>
          <p:cNvPicPr>
            <a:picLocks noChangeAspect="1"/>
          </p:cNvPicPr>
          <p:nvPr/>
        </p:nvPicPr>
        <p:blipFill>
          <a:blip r:embed="rId3"/>
          <a:stretch>
            <a:fillRect/>
          </a:stretch>
        </p:blipFill>
        <p:spPr>
          <a:xfrm>
            <a:off x="1066800" y="1066800"/>
            <a:ext cx="6434978" cy="5791200"/>
          </a:xfrm>
          <a:prstGeom prst="rect">
            <a:avLst/>
          </a:prstGeom>
        </p:spPr>
      </p:pic>
    </p:spTree>
    <p:extLst>
      <p:ext uri="{BB962C8B-B14F-4D97-AF65-F5344CB8AC3E}">
        <p14:creationId xmlns:p14="http://schemas.microsoft.com/office/powerpoint/2010/main" val="539070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Times New Roman" pitchFamily="18" charset="0"/>
                <a:cs typeface="Times New Roman" pitchFamily="18" charset="0"/>
              </a:rPr>
              <a:t>3.6  </a:t>
            </a:r>
            <a:r>
              <a:rPr lang="en-US" dirty="0">
                <a:solidFill>
                  <a:srgbClr val="3380E6"/>
                </a:solidFill>
                <a:latin typeface="Times New Roman" pitchFamily="18" charset="0"/>
                <a:cs typeface="Times New Roman" pitchFamily="18" charset="0"/>
              </a:rPr>
              <a:t>(Optional) GUI and Graphics Case Study:</a:t>
            </a:r>
            <a:r>
              <a:rPr lang="zh-CN" altLang="en-US" dirty="0">
                <a:solidFill>
                  <a:srgbClr val="3380E6"/>
                </a:solidFill>
                <a:latin typeface="Times New Roman" pitchFamily="18" charset="0"/>
                <a:cs typeface="Times New Roman" pitchFamily="18" charset="0"/>
              </a:rPr>
              <a:t> </a:t>
            </a:r>
            <a:r>
              <a:rPr lang="en-US" altLang="zh-CN" dirty="0">
                <a:solidFill>
                  <a:srgbClr val="3380E6"/>
                </a:solidFill>
                <a:latin typeface="Times New Roman" pitchFamily="18" charset="0"/>
                <a:cs typeface="Times New Roman" pitchFamily="18" charset="0"/>
              </a:rPr>
              <a:t>A</a:t>
            </a:r>
            <a:r>
              <a:rPr lang="zh-CN" altLang="en-US" dirty="0">
                <a:solidFill>
                  <a:srgbClr val="3380E6"/>
                </a:solidFill>
                <a:latin typeface="Times New Roman" pitchFamily="18" charset="0"/>
                <a:cs typeface="Times New Roman" pitchFamily="18" charset="0"/>
              </a:rPr>
              <a:t>  </a:t>
            </a:r>
            <a:r>
              <a:rPr lang="en-US" altLang="zh-CN" dirty="0">
                <a:solidFill>
                  <a:srgbClr val="3380E6"/>
                </a:solidFill>
                <a:latin typeface="Times New Roman" pitchFamily="18" charset="0"/>
                <a:cs typeface="Times New Roman" pitchFamily="18" charset="0"/>
              </a:rPr>
              <a:t>Simple</a:t>
            </a:r>
            <a:r>
              <a:rPr lang="zh-CN" altLang="en-US" dirty="0">
                <a:solidFill>
                  <a:srgbClr val="3380E6"/>
                </a:solidFill>
                <a:latin typeface="Times New Roman" pitchFamily="18" charset="0"/>
                <a:cs typeface="Times New Roman" pitchFamily="18" charset="0"/>
              </a:rPr>
              <a:t> </a:t>
            </a:r>
            <a:r>
              <a:rPr lang="en-US" altLang="zh-CN" dirty="0">
                <a:solidFill>
                  <a:srgbClr val="3380E6"/>
                </a:solidFill>
                <a:latin typeface="Times New Roman" pitchFamily="18" charset="0"/>
                <a:cs typeface="Times New Roman" pitchFamily="18" charset="0"/>
              </a:rPr>
              <a:t>GUI (Cont.)</a:t>
            </a:r>
            <a:br>
              <a:rPr lang="zh-CN" altLang="en-US" dirty="0">
                <a:solidFill>
                  <a:srgbClr val="FF0000"/>
                </a:solidFill>
                <a:effectLst/>
              </a:rPr>
            </a:br>
            <a:endParaRPr lang="en-US" dirty="0">
              <a:solidFill>
                <a:srgbClr val="FF0000"/>
              </a:solidFill>
              <a:latin typeface="Times New Roman" pitchFamily="18" charset="0"/>
              <a:cs typeface="Times New Roman" pitchFamily="18" charset="0"/>
            </a:endParaRPr>
          </a:p>
        </p:txBody>
      </p:sp>
      <p:sp>
        <p:nvSpPr>
          <p:cNvPr id="140291" name="Text Placeholder 2"/>
          <p:cNvSpPr>
            <a:spLocks noGrp="1"/>
          </p:cNvSpPr>
          <p:nvPr>
            <p:ph type="body" idx="1"/>
          </p:nvPr>
        </p:nvSpPr>
        <p:spPr/>
        <p:txBody>
          <a:bodyPr/>
          <a:lstStyle/>
          <a:p>
            <a:pPr eaLnBrk="1" hangingPunct="1"/>
            <a:r>
              <a:rPr lang="en-US" altLang="zh-CN" sz="2400" dirty="0">
                <a:solidFill>
                  <a:srgbClr val="000000"/>
                </a:solidFill>
                <a:latin typeface="Times New Roman" panose="02020603050405020304" pitchFamily="18" charset="0"/>
                <a:ea typeface="宋体" pitchFamily="2" charset="-122"/>
                <a:cs typeface="Times New Roman" pitchFamily="18" charset="0"/>
              </a:rPr>
              <a:t>JavaFX</a:t>
            </a:r>
            <a:r>
              <a:rPr lang="zh-CN" altLang="en-US" sz="2400" dirty="0">
                <a:solidFill>
                  <a:srgbClr val="000000"/>
                </a:solidFill>
                <a:latin typeface="Times New Roman" panose="02020603050405020304" pitchFamily="18" charset="0"/>
                <a:ea typeface="宋体" pitchFamily="2" charset="-122"/>
                <a:cs typeface="Times New Roman" pitchFamily="18" charset="0"/>
              </a:rPr>
              <a:t> </a:t>
            </a:r>
            <a:r>
              <a:rPr lang="en-US" altLang="zh-CN" sz="2400" dirty="0">
                <a:solidFill>
                  <a:srgbClr val="000000"/>
                </a:solidFill>
                <a:latin typeface="Times New Roman" panose="02020603050405020304" pitchFamily="18" charset="0"/>
                <a:ea typeface="宋体" pitchFamily="2" charset="-122"/>
                <a:cs typeface="Times New Roman" pitchFamily="18" charset="0"/>
              </a:rPr>
              <a:t>layout</a:t>
            </a:r>
            <a:r>
              <a:rPr lang="zh-CN" altLang="en-US" sz="2400" dirty="0">
                <a:solidFill>
                  <a:srgbClr val="000000"/>
                </a:solidFill>
                <a:latin typeface="Times New Roman" panose="02020603050405020304" pitchFamily="18" charset="0"/>
                <a:ea typeface="宋体" pitchFamily="2" charset="-122"/>
                <a:cs typeface="Times New Roman" pitchFamily="18" charset="0"/>
              </a:rPr>
              <a:t> </a:t>
            </a:r>
            <a:r>
              <a:rPr lang="en-US" altLang="zh-CN" sz="2400" dirty="0">
                <a:solidFill>
                  <a:srgbClr val="000000"/>
                </a:solidFill>
                <a:latin typeface="Times New Roman" panose="02020603050405020304" pitchFamily="18" charset="0"/>
                <a:ea typeface="宋体" pitchFamily="2" charset="-122"/>
                <a:cs typeface="Times New Roman" pitchFamily="18" charset="0"/>
              </a:rPr>
              <a:t>container</a:t>
            </a:r>
            <a:r>
              <a:rPr lang="zh-CN" altLang="en-US" sz="2400" dirty="0">
                <a:solidFill>
                  <a:srgbClr val="000000"/>
                </a:solidFill>
                <a:latin typeface="Times New Roman" panose="02020603050405020304" pitchFamily="18" charset="0"/>
                <a:ea typeface="宋体" pitchFamily="2" charset="-122"/>
                <a:cs typeface="Times New Roman" pitchFamily="18" charset="0"/>
              </a:rPr>
              <a:t> </a:t>
            </a:r>
            <a:r>
              <a:rPr lang="en-US" altLang="zh-CN" sz="2400" dirty="0">
                <a:solidFill>
                  <a:srgbClr val="000000"/>
                </a:solidFill>
                <a:latin typeface="Times New Roman" panose="02020603050405020304" pitchFamily="18" charset="0"/>
                <a:ea typeface="宋体" pitchFamily="2" charset="-122"/>
                <a:cs typeface="Times New Roman" pitchFamily="18" charset="0"/>
              </a:rPr>
              <a:t>help</a:t>
            </a:r>
            <a:r>
              <a:rPr lang="zh-CN" altLang="en-US" sz="2400" dirty="0">
                <a:solidFill>
                  <a:srgbClr val="000000"/>
                </a:solidFill>
                <a:latin typeface="Times New Roman" panose="02020603050405020304" pitchFamily="18" charset="0"/>
                <a:ea typeface="宋体" pitchFamily="2" charset="-122"/>
                <a:cs typeface="Times New Roman" pitchFamily="18" charset="0"/>
              </a:rPr>
              <a:t> </a:t>
            </a:r>
            <a:r>
              <a:rPr lang="en-US" altLang="zh-CN" sz="2400" dirty="0">
                <a:solidFill>
                  <a:srgbClr val="000000"/>
                </a:solidFill>
                <a:latin typeface="Times New Roman" panose="02020603050405020304" pitchFamily="18" charset="0"/>
                <a:ea typeface="宋体" pitchFamily="2" charset="-122"/>
                <a:cs typeface="Times New Roman" pitchFamily="18" charset="0"/>
              </a:rPr>
              <a:t>you</a:t>
            </a:r>
            <a:r>
              <a:rPr lang="zh-CN" altLang="en-US" sz="2400" dirty="0">
                <a:solidFill>
                  <a:srgbClr val="000000"/>
                </a:solidFill>
                <a:latin typeface="Times New Roman" panose="02020603050405020304" pitchFamily="18" charset="0"/>
                <a:ea typeface="宋体" pitchFamily="2" charset="-122"/>
                <a:cs typeface="Times New Roman" pitchFamily="18" charset="0"/>
              </a:rPr>
              <a:t> </a:t>
            </a:r>
            <a:r>
              <a:rPr lang="en-US" altLang="zh-CN" sz="2400" dirty="0">
                <a:solidFill>
                  <a:srgbClr val="000000"/>
                </a:solidFill>
                <a:latin typeface="Times New Roman" panose="02020603050405020304" pitchFamily="18" charset="0"/>
                <a:ea typeface="宋体" pitchFamily="2" charset="-122"/>
                <a:cs typeface="Times New Roman" pitchFamily="18" charset="0"/>
              </a:rPr>
              <a:t>arrange</a:t>
            </a:r>
            <a:r>
              <a:rPr lang="zh-CN" altLang="en-US" sz="2400" dirty="0">
                <a:solidFill>
                  <a:srgbClr val="000000"/>
                </a:solidFill>
                <a:latin typeface="Times New Roman" panose="02020603050405020304" pitchFamily="18" charset="0"/>
                <a:ea typeface="宋体" pitchFamily="2" charset="-122"/>
                <a:cs typeface="Times New Roman" pitchFamily="18" charset="0"/>
              </a:rPr>
              <a:t> </a:t>
            </a:r>
            <a:r>
              <a:rPr lang="en-US" altLang="zh-CN" sz="2400" dirty="0">
                <a:solidFill>
                  <a:srgbClr val="000000"/>
                </a:solidFill>
                <a:latin typeface="Times New Roman" panose="02020603050405020304" pitchFamily="18" charset="0"/>
                <a:ea typeface="宋体" pitchFamily="2" charset="-122"/>
                <a:cs typeface="Times New Roman" pitchFamily="18" charset="0"/>
              </a:rPr>
              <a:t>and</a:t>
            </a:r>
            <a:r>
              <a:rPr lang="zh-CN" altLang="en-US" sz="2400" dirty="0">
                <a:solidFill>
                  <a:srgbClr val="000000"/>
                </a:solidFill>
                <a:latin typeface="Times New Roman" panose="02020603050405020304" pitchFamily="18" charset="0"/>
                <a:ea typeface="宋体" pitchFamily="2" charset="-122"/>
                <a:cs typeface="Times New Roman" pitchFamily="18" charset="0"/>
              </a:rPr>
              <a:t> </a:t>
            </a:r>
            <a:r>
              <a:rPr lang="en-US" altLang="zh-CN" sz="2400" dirty="0">
                <a:solidFill>
                  <a:srgbClr val="000000"/>
                </a:solidFill>
                <a:latin typeface="Times New Roman" panose="02020603050405020304" pitchFamily="18" charset="0"/>
                <a:ea typeface="宋体" pitchFamily="2" charset="-122"/>
                <a:cs typeface="Times New Roman" pitchFamily="18" charset="0"/>
              </a:rPr>
              <a:t>size</a:t>
            </a:r>
            <a:r>
              <a:rPr lang="zh-CN" altLang="en-US" sz="2400" dirty="0">
                <a:solidFill>
                  <a:srgbClr val="000000"/>
                </a:solidFill>
                <a:latin typeface="Times New Roman" panose="02020603050405020304" pitchFamily="18" charset="0"/>
                <a:ea typeface="宋体" pitchFamily="2" charset="-122"/>
                <a:cs typeface="Times New Roman" pitchFamily="18" charset="0"/>
              </a:rPr>
              <a:t> </a:t>
            </a:r>
            <a:r>
              <a:rPr lang="en-US" altLang="zh-CN" sz="2400" dirty="0">
                <a:solidFill>
                  <a:srgbClr val="000000"/>
                </a:solidFill>
                <a:latin typeface="Times New Roman" panose="02020603050405020304" pitchFamily="18" charset="0"/>
                <a:ea typeface="宋体" pitchFamily="2" charset="-122"/>
                <a:cs typeface="Times New Roman" pitchFamily="18" charset="0"/>
              </a:rPr>
              <a:t>controls.</a:t>
            </a:r>
            <a:r>
              <a:rPr lang="zh-CN" altLang="en-US" sz="2400" dirty="0">
                <a:solidFill>
                  <a:srgbClr val="000000"/>
                </a:solidFill>
                <a:latin typeface="Times New Roman" panose="02020603050405020304" pitchFamily="18" charset="0"/>
                <a:ea typeface="宋体" pitchFamily="2" charset="-122"/>
                <a:cs typeface="Times New Roman" pitchFamily="18" charset="0"/>
              </a:rPr>
              <a:t> </a:t>
            </a:r>
            <a:endParaRPr lang="en-US" altLang="zh-CN" sz="2400" dirty="0">
              <a:solidFill>
                <a:srgbClr val="000000"/>
              </a:solidFill>
              <a:latin typeface="Times New Roman" panose="02020603050405020304" pitchFamily="18" charset="0"/>
              <a:ea typeface="宋体" pitchFamily="2" charset="-122"/>
              <a:cs typeface="Times New Roman" pitchFamily="18" charset="0"/>
            </a:endParaRPr>
          </a:p>
          <a:p>
            <a:r>
              <a:rPr lang="en" altLang="zh-CN" sz="2400" dirty="0">
                <a:latin typeface="Times New Roman" panose="02020603050405020304" pitchFamily="18" charset="0"/>
                <a:cs typeface="Times New Roman" panose="02020603050405020304" pitchFamily="18" charset="0"/>
              </a:rPr>
              <a:t>For the </a:t>
            </a:r>
            <a:r>
              <a:rPr lang="en-US" altLang="zh-CN" sz="2400" dirty="0" err="1">
                <a:solidFill>
                  <a:srgbClr val="FF0000"/>
                </a:solidFill>
                <a:latin typeface="Times New Roman" panose="02020603050405020304" pitchFamily="18" charset="0"/>
                <a:cs typeface="Times New Roman" panose="02020603050405020304" pitchFamily="18" charset="0"/>
              </a:rPr>
              <a:t>VBox</a:t>
            </a:r>
            <a:r>
              <a:rPr lang="en" altLang="zh-CN" sz="2400" dirty="0">
                <a:latin typeface="Times New Roman" panose="02020603050405020304" pitchFamily="18" charset="0"/>
                <a:cs typeface="Times New Roman" panose="02020603050405020304" pitchFamily="18" charset="0"/>
              </a:rPr>
              <a:t>, set the following properties: </a:t>
            </a:r>
          </a:p>
          <a:p>
            <a:pPr marL="457200" lvl="1" indent="0" eaLnBrk="1" hangingPunct="1"/>
            <a:r>
              <a:rPr lang="en" altLang="zh-CN" sz="2400" dirty="0">
                <a:latin typeface="Times New Roman" panose="02020603050405020304" pitchFamily="18" charset="0"/>
                <a:cs typeface="Times New Roman" panose="02020603050405020304" pitchFamily="18" charset="0"/>
              </a:rPr>
              <a:t>Alignment</a:t>
            </a:r>
            <a:r>
              <a:rPr lang="en-US" altLang="zh-CN" sz="2400" dirty="0">
                <a:latin typeface="Times New Roman" panose="02020603050405020304" pitchFamily="18" charset="0"/>
                <a:cs typeface="Times New Roman" panose="02020603050405020304" pitchFamily="18" charset="0"/>
              </a:rPr>
              <a:t>—center</a:t>
            </a:r>
            <a:endParaRPr lang="en" altLang="zh-CN" sz="2400" dirty="0">
              <a:latin typeface="Times New Roman" panose="02020603050405020304" pitchFamily="18" charset="0"/>
              <a:cs typeface="Times New Roman" panose="02020603050405020304" pitchFamily="18" charset="0"/>
            </a:endParaRPr>
          </a:p>
          <a:p>
            <a:pPr marL="457200" lvl="1" indent="0" eaLnBrk="1" hangingPunct="1"/>
            <a:r>
              <a:rPr lang="en-US" altLang="zh-CN" sz="2400" dirty="0" err="1">
                <a:solidFill>
                  <a:srgbClr val="000000"/>
                </a:solidFill>
                <a:latin typeface="Times New Roman" panose="02020603050405020304" pitchFamily="18" charset="0"/>
                <a:ea typeface="宋体" pitchFamily="2" charset="-122"/>
                <a:cs typeface="Times New Roman" pitchFamily="18" charset="0"/>
              </a:rPr>
              <a:t>PrefWidth</a:t>
            </a:r>
            <a:r>
              <a:rPr lang="en-US" altLang="zh-CN" sz="2400" dirty="0">
                <a:solidFill>
                  <a:srgbClr val="000000"/>
                </a:solidFill>
                <a:latin typeface="Times New Roman" panose="02020603050405020304" pitchFamily="18" charset="0"/>
                <a:ea typeface="宋体" pitchFamily="2" charset="-122"/>
                <a:cs typeface="Times New Roman" pitchFamily="18" charset="0"/>
              </a:rPr>
              <a:t>,</a:t>
            </a:r>
            <a:r>
              <a:rPr lang="zh-CN" altLang="en-US" sz="2400" dirty="0">
                <a:solidFill>
                  <a:srgbClr val="000000"/>
                </a:solidFill>
                <a:latin typeface="Times New Roman" panose="02020603050405020304" pitchFamily="18" charset="0"/>
                <a:ea typeface="宋体" pitchFamily="2" charset="-122"/>
                <a:cs typeface="Times New Roman" pitchFamily="18" charset="0"/>
              </a:rPr>
              <a:t> </a:t>
            </a:r>
            <a:r>
              <a:rPr lang="en-US" altLang="zh-CN" sz="2400" dirty="0" err="1">
                <a:solidFill>
                  <a:srgbClr val="000000"/>
                </a:solidFill>
                <a:latin typeface="Times New Roman" panose="02020603050405020304" pitchFamily="18" charset="0"/>
                <a:ea typeface="宋体" pitchFamily="2" charset="-122"/>
                <a:cs typeface="Times New Roman" pitchFamily="18" charset="0"/>
              </a:rPr>
              <a:t>PrefHeight</a:t>
            </a:r>
            <a:r>
              <a:rPr lang="en-US" altLang="zh-CN" sz="2400" dirty="0">
                <a:solidFill>
                  <a:srgbClr val="000000"/>
                </a:solidFill>
                <a:latin typeface="Times New Roman" panose="02020603050405020304" pitchFamily="18" charset="0"/>
                <a:ea typeface="宋体" pitchFamily="2" charset="-122"/>
                <a:cs typeface="Times New Roman" pitchFamily="18" charset="0"/>
              </a:rPr>
              <a:t>—450</a:t>
            </a:r>
            <a:r>
              <a:rPr lang="zh-CN" altLang="en-US" sz="2400" dirty="0">
                <a:solidFill>
                  <a:srgbClr val="000000"/>
                </a:solidFill>
                <a:latin typeface="Times New Roman" panose="02020603050405020304" pitchFamily="18" charset="0"/>
                <a:ea typeface="宋体" pitchFamily="2" charset="-122"/>
                <a:cs typeface="Times New Roman" pitchFamily="18" charset="0"/>
              </a:rPr>
              <a:t>， </a:t>
            </a:r>
            <a:r>
              <a:rPr lang="en-US" altLang="zh-CN" sz="2400" dirty="0">
                <a:solidFill>
                  <a:srgbClr val="000000"/>
                </a:solidFill>
                <a:latin typeface="Times New Roman" panose="02020603050405020304" pitchFamily="18" charset="0"/>
                <a:ea typeface="宋体" pitchFamily="2" charset="-122"/>
                <a:cs typeface="Times New Roman" pitchFamily="18" charset="0"/>
              </a:rPr>
              <a:t>300</a:t>
            </a:r>
          </a:p>
          <a:p>
            <a:pPr eaLnBrk="1" hangingPunct="1"/>
            <a:r>
              <a:rPr lang="en" altLang="zh-CN" sz="2400" dirty="0">
                <a:latin typeface="Times New Roman" panose="02020603050405020304" pitchFamily="18" charset="0"/>
                <a:cs typeface="Times New Roman" panose="02020603050405020304" pitchFamily="18" charset="0"/>
              </a:rPr>
              <a:t>For the </a:t>
            </a:r>
            <a:r>
              <a:rPr lang="en-US" altLang="zh-CN" sz="2400" dirty="0">
                <a:solidFill>
                  <a:srgbClr val="FF0000"/>
                </a:solidFill>
                <a:latin typeface="Times New Roman" panose="02020603050405020304" pitchFamily="18" charset="0"/>
                <a:cs typeface="Times New Roman" panose="02020603050405020304" pitchFamily="18" charset="0"/>
              </a:rPr>
              <a:t>Label</a:t>
            </a:r>
            <a:r>
              <a:rPr lang="en" altLang="zh-CN" sz="2400" dirty="0">
                <a:latin typeface="Times New Roman" panose="02020603050405020304" pitchFamily="18" charset="0"/>
                <a:cs typeface="Times New Roman" panose="02020603050405020304" pitchFamily="18" charset="0"/>
              </a:rPr>
              <a:t>, set the following properties: </a:t>
            </a:r>
          </a:p>
          <a:p>
            <a:pPr lvl="1" eaLnBrk="1" hangingPunct="1"/>
            <a:r>
              <a:rPr lang="en-US" altLang="zh-CN" sz="2400" dirty="0">
                <a:solidFill>
                  <a:srgbClr val="000000"/>
                </a:solidFill>
                <a:latin typeface="Times New Roman" panose="02020603050405020304" pitchFamily="18" charset="0"/>
                <a:ea typeface="宋体" pitchFamily="2" charset="-122"/>
                <a:cs typeface="Times New Roman" pitchFamily="18" charset="0"/>
              </a:rPr>
              <a:t>text</a:t>
            </a:r>
            <a:r>
              <a:rPr lang="zh-CN" altLang="en-US" sz="2400" dirty="0">
                <a:solidFill>
                  <a:srgbClr val="000000"/>
                </a:solidFill>
                <a:latin typeface="Times New Roman" panose="02020603050405020304" pitchFamily="18" charset="0"/>
                <a:ea typeface="宋体" pitchFamily="2" charset="-122"/>
                <a:cs typeface="Times New Roman" pitchFamily="18" charset="0"/>
              </a:rPr>
              <a:t> </a:t>
            </a:r>
            <a:r>
              <a:rPr lang="en-US" altLang="zh-CN" sz="2400" dirty="0">
                <a:solidFill>
                  <a:srgbClr val="000000"/>
                </a:solidFill>
                <a:latin typeface="Times New Roman" panose="02020603050405020304" pitchFamily="18" charset="0"/>
                <a:ea typeface="宋体" pitchFamily="2" charset="-122"/>
                <a:cs typeface="Times New Roman" pitchFamily="18" charset="0"/>
              </a:rPr>
              <a:t>—</a:t>
            </a:r>
            <a:r>
              <a:rPr lang="zh-CN" altLang="en-US" sz="2400" dirty="0">
                <a:solidFill>
                  <a:srgbClr val="000000"/>
                </a:solidFill>
                <a:latin typeface="Times New Roman" panose="02020603050405020304" pitchFamily="18" charset="0"/>
                <a:ea typeface="宋体" pitchFamily="2" charset="-122"/>
                <a:cs typeface="Times New Roman" pitchFamily="18" charset="0"/>
              </a:rPr>
              <a:t> </a:t>
            </a:r>
            <a:r>
              <a:rPr lang="en" altLang="zh-CN" sz="2400" dirty="0">
                <a:latin typeface="Times New Roman" panose="02020603050405020304" pitchFamily="18" charset="0"/>
                <a:cs typeface="Times New Roman" panose="02020603050405020304" pitchFamily="18" charset="0"/>
              </a:rPr>
              <a:t>Welcome to JavaFX!</a:t>
            </a:r>
            <a:endParaRPr lang="en-US" altLang="zh-CN" sz="2400" dirty="0">
              <a:solidFill>
                <a:srgbClr val="000000"/>
              </a:solidFill>
              <a:latin typeface="Times New Roman" panose="02020603050405020304" pitchFamily="18" charset="0"/>
              <a:ea typeface="宋体" pitchFamily="2" charset="-122"/>
              <a:cs typeface="Times New Roman" pitchFamily="18" charset="0"/>
            </a:endParaRPr>
          </a:p>
          <a:p>
            <a:pPr lvl="1" eaLnBrk="1" hangingPunct="1"/>
            <a:r>
              <a:rPr lang="en-US" altLang="zh-CN" sz="2400" dirty="0">
                <a:solidFill>
                  <a:srgbClr val="000000"/>
                </a:solidFill>
                <a:latin typeface="Times New Roman" panose="02020603050405020304" pitchFamily="18" charset="0"/>
                <a:ea typeface="宋体" pitchFamily="2" charset="-122"/>
                <a:cs typeface="Times New Roman" pitchFamily="18" charset="0"/>
              </a:rPr>
              <a:t>font</a:t>
            </a:r>
            <a:r>
              <a:rPr lang="zh-CN" altLang="en-US" sz="2400" dirty="0">
                <a:solidFill>
                  <a:srgbClr val="000000"/>
                </a:solidFill>
                <a:latin typeface="Times New Roman" panose="02020603050405020304" pitchFamily="18" charset="0"/>
                <a:ea typeface="宋体" pitchFamily="2" charset="-122"/>
                <a:cs typeface="Times New Roman" pitchFamily="18" charset="0"/>
              </a:rPr>
              <a:t> </a:t>
            </a:r>
            <a:r>
              <a:rPr lang="en-US" altLang="zh-CN" sz="2400" dirty="0">
                <a:solidFill>
                  <a:srgbClr val="000000"/>
                </a:solidFill>
                <a:latin typeface="Times New Roman" panose="02020603050405020304" pitchFamily="18" charset="0"/>
                <a:ea typeface="宋体" pitchFamily="2" charset="-122"/>
                <a:cs typeface="Times New Roman" pitchFamily="18" charset="0"/>
              </a:rPr>
              <a:t>—</a:t>
            </a:r>
            <a:r>
              <a:rPr lang="zh-CN" altLang="en-US" sz="2400" dirty="0">
                <a:solidFill>
                  <a:srgbClr val="000000"/>
                </a:solidFill>
                <a:latin typeface="Times New Roman" panose="02020603050405020304" pitchFamily="18" charset="0"/>
                <a:ea typeface="宋体" pitchFamily="2" charset="-122"/>
                <a:cs typeface="Times New Roman" pitchFamily="18" charset="0"/>
              </a:rPr>
              <a:t> </a:t>
            </a:r>
            <a:r>
              <a:rPr lang="en" altLang="zh-CN" sz="2400" dirty="0">
                <a:latin typeface="Times New Roman" panose="02020603050405020304" pitchFamily="18" charset="0"/>
                <a:cs typeface="Times New Roman" panose="02020603050405020304" pitchFamily="18" charset="0"/>
              </a:rPr>
              <a:t>Style to Bold </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rPr>
              <a:t>Size to 30. </a:t>
            </a:r>
          </a:p>
          <a:p>
            <a:pPr eaLnBrk="1" hangingPunct="1"/>
            <a:r>
              <a:rPr lang="en" altLang="zh-CN" sz="2400" dirty="0">
                <a:latin typeface="Times New Roman" panose="02020603050405020304" pitchFamily="18" charset="0"/>
                <a:cs typeface="Times New Roman" panose="02020603050405020304" pitchFamily="18" charset="0"/>
              </a:rPr>
              <a:t>For the </a:t>
            </a:r>
            <a:r>
              <a:rPr lang="en-US" altLang="zh-CN" sz="2400" dirty="0" err="1">
                <a:solidFill>
                  <a:srgbClr val="FF0000"/>
                </a:solidFill>
                <a:latin typeface="Times New Roman" panose="02020603050405020304" pitchFamily="18" charset="0"/>
                <a:cs typeface="Times New Roman" panose="02020603050405020304" pitchFamily="18" charset="0"/>
              </a:rPr>
              <a:t>ImageView</a:t>
            </a:r>
            <a:r>
              <a:rPr lang="en" altLang="zh-CN" sz="2400" dirty="0">
                <a:latin typeface="Times New Roman" panose="02020603050405020304" pitchFamily="18" charset="0"/>
                <a:cs typeface="Times New Roman" panose="02020603050405020304" pitchFamily="18" charset="0"/>
              </a:rPr>
              <a:t>, set the following properties: </a:t>
            </a:r>
          </a:p>
          <a:p>
            <a:pPr lvl="1" eaLnBrk="1" hangingPunct="1"/>
            <a:r>
              <a:rPr lang="en" altLang="zh-CN" sz="2400" dirty="0">
                <a:latin typeface="Times New Roman" panose="02020603050405020304" pitchFamily="18" charset="0"/>
                <a:cs typeface="Times New Roman" panose="02020603050405020304" pitchFamily="18" charset="0"/>
              </a:rPr>
              <a:t>Image</a:t>
            </a:r>
          </a:p>
          <a:p>
            <a:pPr lvl="1" eaLnBrk="1" hangingPunct="1"/>
            <a:r>
              <a:rPr lang="en" altLang="zh-CN" sz="2400" dirty="0">
                <a:latin typeface="Times New Roman" panose="02020603050405020304" pitchFamily="18" charset="0"/>
                <a:cs typeface="Times New Roman" panose="02020603050405020304" pitchFamily="18" charset="0"/>
              </a:rPr>
              <a:t>Fit Width and Fit Height </a:t>
            </a:r>
            <a:r>
              <a:rPr lang="en-US" altLang="zh-CN" sz="2400" dirty="0">
                <a:latin typeface="Times New Roman" panose="02020603050405020304" pitchFamily="18" charset="0"/>
                <a:cs typeface="Times New Roman" panose="02020603050405020304" pitchFamily="18" charset="0"/>
              </a:rPr>
              <a:t>——Reset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to</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Default</a:t>
            </a:r>
            <a:endParaRPr lang="en" altLang="zh-CN" sz="2400" dirty="0">
              <a:latin typeface="Times New Roman" panose="02020603050405020304" pitchFamily="18" charset="0"/>
              <a:cs typeface="Times New Roman" panose="02020603050405020304" pitchFamily="18" charset="0"/>
            </a:endParaRPr>
          </a:p>
          <a:p>
            <a:pPr eaLnBrk="1" hangingPunct="1"/>
            <a:r>
              <a:rPr lang="en-US" altLang="zh-CN" sz="2400" dirty="0">
                <a:solidFill>
                  <a:srgbClr val="000000"/>
                </a:solidFill>
                <a:latin typeface="Times New Roman" panose="02020603050405020304" pitchFamily="18" charset="0"/>
                <a:ea typeface="宋体" pitchFamily="2" charset="-122"/>
                <a:cs typeface="Times New Roman" pitchFamily="18" charset="0"/>
              </a:rPr>
              <a:t>Preview&gt;</a:t>
            </a:r>
            <a:r>
              <a:rPr lang="zh-CN" altLang="en-US" sz="2400" dirty="0">
                <a:solidFill>
                  <a:srgbClr val="000000"/>
                </a:solidFill>
                <a:latin typeface="Times New Roman" panose="02020603050405020304" pitchFamily="18" charset="0"/>
                <a:ea typeface="宋体" pitchFamily="2" charset="-122"/>
                <a:cs typeface="Times New Roman" pitchFamily="18" charset="0"/>
              </a:rPr>
              <a:t> </a:t>
            </a:r>
            <a:r>
              <a:rPr lang="en-US" altLang="zh-CN" sz="2400" dirty="0">
                <a:solidFill>
                  <a:srgbClr val="000000"/>
                </a:solidFill>
                <a:latin typeface="Times New Roman" panose="02020603050405020304" pitchFamily="18" charset="0"/>
                <a:ea typeface="宋体" pitchFamily="2" charset="-122"/>
                <a:cs typeface="Times New Roman" pitchFamily="18" charset="0"/>
              </a:rPr>
              <a:t>Show</a:t>
            </a:r>
            <a:r>
              <a:rPr lang="zh-CN" altLang="en-US" sz="2400" dirty="0">
                <a:solidFill>
                  <a:srgbClr val="000000"/>
                </a:solidFill>
                <a:latin typeface="Times New Roman" panose="02020603050405020304" pitchFamily="18" charset="0"/>
                <a:ea typeface="宋体" pitchFamily="2" charset="-122"/>
                <a:cs typeface="Times New Roman" pitchFamily="18" charset="0"/>
              </a:rPr>
              <a:t> </a:t>
            </a:r>
            <a:r>
              <a:rPr lang="en-US" altLang="zh-CN" sz="2400" dirty="0">
                <a:solidFill>
                  <a:srgbClr val="000000"/>
                </a:solidFill>
                <a:latin typeface="Times New Roman" panose="02020603050405020304" pitchFamily="18" charset="0"/>
                <a:ea typeface="宋体" pitchFamily="2" charset="-122"/>
                <a:cs typeface="Times New Roman" pitchFamily="18" charset="0"/>
              </a:rPr>
              <a:t>Preview</a:t>
            </a:r>
            <a:r>
              <a:rPr lang="zh-CN" altLang="en-US" sz="2400" dirty="0">
                <a:solidFill>
                  <a:srgbClr val="000000"/>
                </a:solidFill>
                <a:latin typeface="Times New Roman" panose="02020603050405020304" pitchFamily="18" charset="0"/>
                <a:ea typeface="宋体" pitchFamily="2" charset="-122"/>
                <a:cs typeface="Times New Roman" pitchFamily="18" charset="0"/>
              </a:rPr>
              <a:t> </a:t>
            </a:r>
            <a:r>
              <a:rPr lang="en-US" altLang="zh-CN" sz="2400" dirty="0">
                <a:solidFill>
                  <a:srgbClr val="000000"/>
                </a:solidFill>
                <a:latin typeface="Times New Roman" panose="02020603050405020304" pitchFamily="18" charset="0"/>
                <a:ea typeface="宋体" pitchFamily="2" charset="-122"/>
                <a:cs typeface="Times New Roman" pitchFamily="18" charset="0"/>
              </a:rPr>
              <a:t>in</a:t>
            </a:r>
            <a:r>
              <a:rPr lang="zh-CN" altLang="en-US" sz="2400" dirty="0">
                <a:solidFill>
                  <a:srgbClr val="000000"/>
                </a:solidFill>
                <a:latin typeface="Times New Roman" panose="02020603050405020304" pitchFamily="18" charset="0"/>
                <a:ea typeface="宋体" pitchFamily="2" charset="-122"/>
                <a:cs typeface="Times New Roman" pitchFamily="18" charset="0"/>
              </a:rPr>
              <a:t> </a:t>
            </a:r>
            <a:r>
              <a:rPr lang="en-US" altLang="zh-CN" sz="2400" dirty="0">
                <a:solidFill>
                  <a:srgbClr val="000000"/>
                </a:solidFill>
                <a:latin typeface="Times New Roman" pitchFamily="18" charset="0"/>
                <a:ea typeface="宋体" pitchFamily="2" charset="-122"/>
                <a:cs typeface="Times New Roman" pitchFamily="18" charset="0"/>
              </a:rPr>
              <a:t>Window</a:t>
            </a:r>
          </a:p>
          <a:p>
            <a:pPr eaLnBrk="1" hangingPunct="1"/>
            <a:r>
              <a:rPr lang="en-US" altLang="zh-CN" sz="2400" dirty="0">
                <a:solidFill>
                  <a:srgbClr val="000000"/>
                </a:solidFill>
                <a:latin typeface="Times New Roman" pitchFamily="18" charset="0"/>
                <a:ea typeface="宋体" pitchFamily="2" charset="-122"/>
                <a:cs typeface="Times New Roman" pitchFamily="18" charset="0"/>
              </a:rPr>
              <a:t>File</a:t>
            </a:r>
            <a:r>
              <a:rPr lang="zh-CN" altLang="en-US" sz="2400" dirty="0">
                <a:solidFill>
                  <a:srgbClr val="000000"/>
                </a:solidFill>
                <a:latin typeface="Times New Roman" panose="02020603050405020304" pitchFamily="18" charset="0"/>
                <a:ea typeface="宋体" pitchFamily="2" charset="-122"/>
                <a:cs typeface="Times New Roman" pitchFamily="18" charset="0"/>
              </a:rPr>
              <a:t> </a:t>
            </a:r>
            <a:r>
              <a:rPr lang="en-US" altLang="zh-CN" sz="2400" dirty="0">
                <a:solidFill>
                  <a:srgbClr val="000000"/>
                </a:solidFill>
                <a:latin typeface="Times New Roman" panose="02020603050405020304" pitchFamily="18" charset="0"/>
                <a:ea typeface="宋体" pitchFamily="2" charset="-122"/>
                <a:cs typeface="Times New Roman" pitchFamily="18" charset="0"/>
              </a:rPr>
              <a:t>&gt;</a:t>
            </a:r>
            <a:r>
              <a:rPr lang="zh-CN" altLang="en-US" sz="2400" dirty="0">
                <a:solidFill>
                  <a:srgbClr val="000000"/>
                </a:solidFill>
                <a:latin typeface="Times New Roman" panose="02020603050405020304" pitchFamily="18" charset="0"/>
                <a:ea typeface="宋体" pitchFamily="2" charset="-122"/>
                <a:cs typeface="Times New Roman" pitchFamily="18" charset="0"/>
              </a:rPr>
              <a:t> </a:t>
            </a:r>
            <a:r>
              <a:rPr lang="en-US" altLang="zh-CN" sz="2400" dirty="0">
                <a:solidFill>
                  <a:srgbClr val="000000"/>
                </a:solidFill>
                <a:latin typeface="Times New Roman" pitchFamily="18" charset="0"/>
                <a:ea typeface="宋体" pitchFamily="2" charset="-122"/>
                <a:cs typeface="Times New Roman" pitchFamily="18" charset="0"/>
              </a:rPr>
              <a:t>Save</a:t>
            </a:r>
          </a:p>
          <a:p>
            <a:pPr lvl="1" eaLnBrk="1" hangingPunct="1"/>
            <a:endParaRPr lang="en-US" altLang="zh-CN" sz="2400" dirty="0">
              <a:solidFill>
                <a:srgbClr val="000000"/>
              </a:solidFill>
              <a:latin typeface="Times New Roman" pitchFamily="18" charset="0"/>
              <a:ea typeface="宋体" pitchFamily="2" charset="-122"/>
              <a:cs typeface="Times New Roman" pitchFamily="18" charset="0"/>
            </a:endParaRPr>
          </a:p>
          <a:p>
            <a:pPr lvl="1" eaLnBrk="1" hangingPunct="1"/>
            <a:endParaRPr lang="en-US" altLang="zh-CN" sz="2400" dirty="0">
              <a:solidFill>
                <a:srgbClr val="000000"/>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745031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dirty="0">
                <a:solidFill>
                  <a:srgbClr val="24B5A1"/>
                </a:solidFill>
                <a:latin typeface="Times New Roman" pitchFamily="18" charset="0"/>
                <a:cs typeface="Times New Roman" pitchFamily="18" charset="0"/>
              </a:rPr>
              <a:t>3.2 </a:t>
            </a:r>
            <a:r>
              <a:rPr lang="en-US" altLang="zh-CN" sz="4000" dirty="0">
                <a:solidFill>
                  <a:srgbClr val="3380E6"/>
                </a:solidFill>
                <a:latin typeface="Times New Roman" pitchFamily="18" charset="0"/>
                <a:cs typeface="Times New Roman" pitchFamily="18" charset="0"/>
              </a:rPr>
              <a:t>Instance Variables, set Methods and get Methods</a:t>
            </a:r>
            <a:endParaRPr lang="zh-CN" altLang="en-US" sz="4000" dirty="0">
              <a:solidFill>
                <a:srgbClr val="3380E6"/>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65822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23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altLang="zh-CN" dirty="0">
                <a:solidFill>
                  <a:srgbClr val="24B5A1"/>
                </a:solidFill>
                <a:latin typeface="Times New Roman" pitchFamily="18" charset="0"/>
                <a:cs typeface="Times New Roman" pitchFamily="18" charset="0"/>
              </a:rPr>
              <a:t>3.2 </a:t>
            </a:r>
            <a:r>
              <a:rPr lang="en-US" altLang="zh-CN" dirty="0">
                <a:solidFill>
                  <a:srgbClr val="3380E6"/>
                </a:solidFill>
                <a:latin typeface="Times New Roman" pitchFamily="18" charset="0"/>
                <a:cs typeface="Times New Roman" pitchFamily="18" charset="0"/>
              </a:rPr>
              <a:t>Instance Variables, set Methods and get Methods</a:t>
            </a:r>
            <a:endParaRPr lang="en-US" dirty="0">
              <a:solidFill>
                <a:srgbClr val="3380E6"/>
              </a:solidFill>
              <a:latin typeface="Times New Roman" pitchFamily="18" charset="0"/>
              <a:cs typeface="Times New Roman" pitchFamily="18" charset="0"/>
            </a:endParaRPr>
          </a:p>
        </p:txBody>
      </p:sp>
      <p:sp>
        <p:nvSpPr>
          <p:cNvPr id="17411" name="Text Placeholder 2"/>
          <p:cNvSpPr>
            <a:spLocks noGrp="1"/>
          </p:cNvSpPr>
          <p:nvPr>
            <p:ph type="body" idx="1"/>
          </p:nvPr>
        </p:nvSpPr>
        <p:spPr/>
        <p:txBody>
          <a:bodyPr/>
          <a:lstStyle/>
          <a:p>
            <a:pPr eaLnBrk="1" hangingPunct="1"/>
            <a:r>
              <a:rPr lang="en-US" altLang="zh-CN" sz="2800" dirty="0">
                <a:latin typeface="Times New Roman" pitchFamily="18" charset="0"/>
                <a:cs typeface="Times New Roman" pitchFamily="18" charset="0"/>
              </a:rPr>
              <a:t>The </a:t>
            </a:r>
            <a:r>
              <a:rPr lang="en-US" altLang="zh-CN" sz="2800" i="1" dirty="0">
                <a:latin typeface="Times New Roman" pitchFamily="18" charset="0"/>
                <a:cs typeface="Times New Roman" pitchFamily="18" charset="0"/>
              </a:rPr>
              <a:t>class declaration </a:t>
            </a:r>
            <a:r>
              <a:rPr lang="en-US" altLang="zh-CN" sz="2800" dirty="0">
                <a:latin typeface="Times New Roman" pitchFamily="18" charset="0"/>
                <a:cs typeface="Times New Roman" pitchFamily="18" charset="0"/>
              </a:rPr>
              <a:t>begins in line 5:</a:t>
            </a:r>
          </a:p>
          <a:p>
            <a:pPr eaLnBrk="1" hangingPunct="1"/>
            <a:endParaRPr lang="en-US" altLang="zh-CN" sz="2800" dirty="0">
              <a:latin typeface="Times New Roman" pitchFamily="18" charset="0"/>
              <a:cs typeface="Times New Roman" pitchFamily="18" charset="0"/>
            </a:endParaRPr>
          </a:p>
          <a:p>
            <a:pPr eaLnBrk="1" hangingPunct="1"/>
            <a:endParaRPr lang="en-US" altLang="zh-CN" sz="2800" dirty="0">
              <a:latin typeface="Times New Roman" pitchFamily="18" charset="0"/>
              <a:cs typeface="Times New Roman" pitchFamily="18" charset="0"/>
            </a:endParaRPr>
          </a:p>
          <a:p>
            <a:pPr eaLnBrk="1" hangingPunct="1"/>
            <a:r>
              <a:rPr lang="en-US" altLang="zh-CN" sz="2800" dirty="0">
                <a:latin typeface="Times New Roman" pitchFamily="18" charset="0"/>
                <a:cs typeface="Times New Roman" pitchFamily="18" charset="0"/>
              </a:rPr>
              <a:t>Instance Variable name: </a:t>
            </a:r>
          </a:p>
          <a:p>
            <a:pPr lvl="1"/>
            <a:r>
              <a:rPr lang="en-US" altLang="zh-CN" sz="2000" dirty="0">
                <a:latin typeface="Times New Roman" pitchFamily="18" charset="0"/>
                <a:cs typeface="Times New Roman" pitchFamily="18" charset="0"/>
              </a:rPr>
              <a:t>declared </a:t>
            </a:r>
            <a:r>
              <a:rPr lang="en-US" altLang="zh-CN" sz="2000" i="1" dirty="0">
                <a:latin typeface="Times New Roman" pitchFamily="18" charset="0"/>
                <a:cs typeface="Times New Roman" pitchFamily="18" charset="0"/>
              </a:rPr>
              <a:t>inside </a:t>
            </a:r>
            <a:r>
              <a:rPr lang="en-US" altLang="zh-CN" sz="2000" dirty="0">
                <a:latin typeface="Times New Roman" pitchFamily="18" charset="0"/>
                <a:cs typeface="Times New Roman" pitchFamily="18" charset="0"/>
              </a:rPr>
              <a:t>a class declaration but </a:t>
            </a:r>
            <a:r>
              <a:rPr lang="en-US" altLang="zh-CN" sz="2000" i="1" dirty="0">
                <a:latin typeface="Times New Roman" pitchFamily="18" charset="0"/>
                <a:cs typeface="Times New Roman" pitchFamily="18" charset="0"/>
              </a:rPr>
              <a:t>outside </a:t>
            </a:r>
            <a:r>
              <a:rPr lang="en-US" altLang="zh-CN" sz="2000" dirty="0">
                <a:latin typeface="Times New Roman" pitchFamily="18" charset="0"/>
                <a:cs typeface="Times New Roman" pitchFamily="18" charset="0"/>
              </a:rPr>
              <a:t>the bodies of the class’s methods</a:t>
            </a:r>
          </a:p>
          <a:p>
            <a:pPr lvl="1" eaLnBrk="1" hangingPunct="1"/>
            <a:endParaRPr lang="en-US" altLang="zh-CN" dirty="0">
              <a:solidFill>
                <a:srgbClr val="000000"/>
              </a:solidFill>
              <a:latin typeface="Times New Roman" pitchFamily="18" charset="0"/>
              <a:ea typeface="宋体" pitchFamily="2" charset="-122"/>
              <a:cs typeface="Times New Roman" pitchFamily="18" charset="0"/>
            </a:endParaRPr>
          </a:p>
        </p:txBody>
      </p:sp>
      <p:pic>
        <p:nvPicPr>
          <p:cNvPr id="168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133600"/>
            <a:ext cx="471424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89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267200"/>
            <a:ext cx="769382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702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DFA921"/>
                </a:solidFill>
                <a:latin typeface="Times New Roman" pitchFamily="18" charset="0"/>
                <a:cs typeface="Times New Roman" pitchFamily="18" charset="0"/>
              </a:rPr>
              <a:t>Good Programming Practice 3.1</a:t>
            </a:r>
            <a:endParaRPr lang="zh-CN" altLang="en-US" dirty="0">
              <a:latin typeface="Times New Roman" pitchFamily="18" charset="0"/>
              <a:cs typeface="Times New Roman" pitchFamily="18" charset="0"/>
            </a:endParaRPr>
          </a:p>
        </p:txBody>
      </p:sp>
      <p:sp>
        <p:nvSpPr>
          <p:cNvPr id="3" name="文本占位符 2"/>
          <p:cNvSpPr>
            <a:spLocks noGrp="1"/>
          </p:cNvSpPr>
          <p:nvPr>
            <p:ph type="body" idx="1"/>
          </p:nvPr>
        </p:nvSpPr>
        <p:spPr/>
        <p:txBody>
          <a:bodyPr/>
          <a:lstStyle/>
          <a:p>
            <a:r>
              <a:rPr lang="en-US" altLang="zh-CN" dirty="0">
                <a:latin typeface="Times New Roman" pitchFamily="18" charset="0"/>
                <a:cs typeface="Times New Roman" pitchFamily="18" charset="0"/>
              </a:rPr>
              <a:t>We </a:t>
            </a:r>
            <a:r>
              <a:rPr lang="en-US" altLang="zh-CN" dirty="0">
                <a:solidFill>
                  <a:srgbClr val="FF0000"/>
                </a:solidFill>
                <a:latin typeface="Times New Roman" pitchFamily="18" charset="0"/>
                <a:cs typeface="Times New Roman" pitchFamily="18" charset="0"/>
              </a:rPr>
              <a:t>prefer to </a:t>
            </a:r>
            <a:r>
              <a:rPr lang="en-US" altLang="zh-CN" dirty="0">
                <a:latin typeface="Times New Roman" pitchFamily="18" charset="0"/>
                <a:cs typeface="Times New Roman" pitchFamily="18" charset="0"/>
              </a:rPr>
              <a:t>list a class’s instance variables </a:t>
            </a:r>
            <a:r>
              <a:rPr lang="en-US" altLang="zh-CN" dirty="0">
                <a:solidFill>
                  <a:srgbClr val="FF0000"/>
                </a:solidFill>
                <a:latin typeface="Times New Roman" pitchFamily="18" charset="0"/>
                <a:cs typeface="Times New Roman" pitchFamily="18" charset="0"/>
              </a:rPr>
              <a:t>first</a:t>
            </a:r>
            <a:r>
              <a:rPr lang="en-US" altLang="zh-CN" dirty="0">
                <a:latin typeface="Times New Roman" pitchFamily="18" charset="0"/>
                <a:cs typeface="Times New Roman" pitchFamily="18" charset="0"/>
              </a:rPr>
              <a:t> in the class’s body, so that you see the names and types of the variables before they’re used in the class’s methods. You can list the class’s instance variables </a:t>
            </a:r>
            <a:r>
              <a:rPr lang="en-US" altLang="zh-CN" dirty="0">
                <a:solidFill>
                  <a:srgbClr val="FF0000"/>
                </a:solidFill>
                <a:latin typeface="Times New Roman" pitchFamily="18" charset="0"/>
                <a:cs typeface="Times New Roman" pitchFamily="18" charset="0"/>
              </a:rPr>
              <a:t>anywhere</a:t>
            </a:r>
            <a:r>
              <a:rPr lang="en-US" altLang="zh-CN" dirty="0">
                <a:latin typeface="Times New Roman" pitchFamily="18" charset="0"/>
                <a:cs typeface="Times New Roman" pitchFamily="18" charset="0"/>
              </a:rPr>
              <a:t> in the class outside its method declarations, but scattering the instance variables can lead to </a:t>
            </a:r>
            <a:r>
              <a:rPr lang="en-US" altLang="zh-CN" dirty="0">
                <a:solidFill>
                  <a:srgbClr val="FF0000"/>
                </a:solidFill>
                <a:latin typeface="Times New Roman" pitchFamily="18" charset="0"/>
                <a:cs typeface="Times New Roman" pitchFamily="18" charset="0"/>
              </a:rPr>
              <a:t>hard-to-read</a:t>
            </a:r>
            <a:r>
              <a:rPr lang="en-US" altLang="zh-CN" dirty="0">
                <a:latin typeface="Times New Roman" pitchFamily="18" charset="0"/>
                <a:cs typeface="Times New Roman" pitchFamily="18" charset="0"/>
              </a:rPr>
              <a:t> code.</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28579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2"/>
          </p:nvPr>
        </p:nvSpPr>
        <p:spPr bwMode="auto">
          <a:xfrm>
            <a:off x="6727825" y="6408738"/>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700">
                <a:solidFill>
                  <a:schemeClr val="tx1"/>
                </a:solidFill>
                <a:latin typeface="Lucida Sans Unicode" pitchFamily="34" charset="0"/>
              </a:defRPr>
            </a:lvl1pPr>
            <a:lvl2pPr marL="742950" indent="-285750">
              <a:defRPr sz="2300">
                <a:solidFill>
                  <a:schemeClr val="tx1"/>
                </a:solidFill>
                <a:latin typeface="Lucida Sans Unicode" pitchFamily="34" charset="0"/>
              </a:defRPr>
            </a:lvl2pPr>
            <a:lvl3pPr marL="1143000">
              <a:defRPr sz="2100">
                <a:solidFill>
                  <a:schemeClr val="tx1"/>
                </a:solidFill>
                <a:latin typeface="Lucida Sans Unicode" pitchFamily="34" charset="0"/>
              </a:defRPr>
            </a:lvl3pPr>
            <a:lvl4pPr marL="1600200">
              <a:defRPr sz="1900">
                <a:solidFill>
                  <a:schemeClr val="tx1"/>
                </a:solidFill>
                <a:latin typeface="Lucida Sans Unicode" pitchFamily="34" charset="0"/>
              </a:defRPr>
            </a:lvl4pPr>
            <a:lvl5pPr marL="2057400">
              <a:defRPr sz="1900">
                <a:solidFill>
                  <a:schemeClr val="tx1"/>
                </a:solidFill>
                <a:latin typeface="Lucida Sans Unicode" pitchFamily="34" charset="0"/>
              </a:defRPr>
            </a:lvl5pPr>
            <a:lvl6pPr marL="2514600" eaLnBrk="0" fontAlgn="base" hangingPunct="0">
              <a:spcAft>
                <a:spcPct val="0"/>
              </a:spcAft>
              <a:buClr>
                <a:schemeClr val="accent2"/>
              </a:buClr>
              <a:buChar char="»"/>
              <a:defRPr sz="1900">
                <a:solidFill>
                  <a:schemeClr val="tx1"/>
                </a:solidFill>
                <a:latin typeface="Lucida Sans Unicode" pitchFamily="34" charset="0"/>
              </a:defRPr>
            </a:lvl6pPr>
            <a:lvl7pPr marL="2971800" eaLnBrk="0" fontAlgn="base" hangingPunct="0">
              <a:spcAft>
                <a:spcPct val="0"/>
              </a:spcAft>
              <a:buClr>
                <a:schemeClr val="accent2"/>
              </a:buClr>
              <a:buChar char="»"/>
              <a:defRPr sz="1900">
                <a:solidFill>
                  <a:schemeClr val="tx1"/>
                </a:solidFill>
                <a:latin typeface="Lucida Sans Unicode" pitchFamily="34" charset="0"/>
              </a:defRPr>
            </a:lvl7pPr>
            <a:lvl8pPr marL="3429000" eaLnBrk="0" fontAlgn="base" hangingPunct="0">
              <a:spcAft>
                <a:spcPct val="0"/>
              </a:spcAft>
              <a:buClr>
                <a:schemeClr val="accent2"/>
              </a:buClr>
              <a:buChar char="»"/>
              <a:defRPr sz="1900">
                <a:solidFill>
                  <a:schemeClr val="tx1"/>
                </a:solidFill>
                <a:latin typeface="Lucida Sans Unicode" pitchFamily="34" charset="0"/>
              </a:defRPr>
            </a:lvl8pPr>
            <a:lvl9pPr marL="3886200" eaLnBrk="0" fontAlgn="base" hangingPunct="0">
              <a:spcAft>
                <a:spcPct val="0"/>
              </a:spcAft>
              <a:buClr>
                <a:schemeClr val="accent2"/>
              </a:buClr>
              <a:buChar char="»"/>
              <a:defRPr sz="1900">
                <a:solidFill>
                  <a:schemeClr val="tx1"/>
                </a:solidFill>
                <a:latin typeface="Lucida Sans Unicode" pitchFamily="34" charset="0"/>
              </a:defRPr>
            </a:lvl9pPr>
          </a:lstStyle>
          <a:p>
            <a:pPr algn="l"/>
            <a:fld id="{1D92C8DD-F97B-4640-9D37-4F5CB78AF21D}" type="slidenum">
              <a:rPr lang="en-US" altLang="zh-CN" sz="1000"/>
              <a:pPr algn="l"/>
              <a:t>7</a:t>
            </a:fld>
            <a:endParaRPr lang="en-US" altLang="zh-CN" sz="1000"/>
          </a:p>
        </p:txBody>
      </p:sp>
      <p:sp>
        <p:nvSpPr>
          <p:cNvPr id="51203" name="Rectangle 2"/>
          <p:cNvSpPr>
            <a:spLocks noGrp="1" noChangeArrowheads="1"/>
          </p:cNvSpPr>
          <p:nvPr>
            <p:ph type="title"/>
          </p:nvPr>
        </p:nvSpPr>
        <p:spPr/>
        <p:txBody>
          <a:bodyPr/>
          <a:lstStyle/>
          <a:p>
            <a:pPr eaLnBrk="1" hangingPunct="1">
              <a:defRPr/>
            </a:pPr>
            <a:r>
              <a:rPr lang="en-US" altLang="zh-CN" sz="3200" dirty="0">
                <a:latin typeface="Times New Roman" pitchFamily="18" charset="0"/>
                <a:ea typeface="宋体" pitchFamily="2" charset="-122"/>
                <a:cs typeface="Times New Roman" pitchFamily="18" charset="0"/>
              </a:rPr>
              <a:t>Controlling Access to Members</a:t>
            </a:r>
          </a:p>
        </p:txBody>
      </p:sp>
      <p:sp>
        <p:nvSpPr>
          <p:cNvPr id="63492" name="Rectangle 3"/>
          <p:cNvSpPr>
            <a:spLocks noGrp="1" noChangeArrowheads="1"/>
          </p:cNvSpPr>
          <p:nvPr>
            <p:ph type="body" idx="1"/>
          </p:nvPr>
        </p:nvSpPr>
        <p:spPr>
          <a:xfrm>
            <a:off x="304800" y="1295400"/>
            <a:ext cx="8839200" cy="3956050"/>
          </a:xfrm>
        </p:spPr>
        <p:txBody>
          <a:bodyPr/>
          <a:lstStyle/>
          <a:p>
            <a:pPr eaLnBrk="1" hangingPunct="1">
              <a:lnSpc>
                <a:spcPct val="80000"/>
              </a:lnSpc>
            </a:pPr>
            <a:r>
              <a:rPr lang="en-US" altLang="zh-CN" dirty="0">
                <a:solidFill>
                  <a:srgbClr val="000000"/>
                </a:solidFill>
                <a:latin typeface="Times New Roman" pitchFamily="18" charset="0"/>
                <a:ea typeface="宋体" pitchFamily="2" charset="-122"/>
                <a:cs typeface="Times New Roman" pitchFamily="18" charset="0"/>
              </a:rPr>
              <a:t>Member access modifiers</a:t>
            </a:r>
          </a:p>
          <a:p>
            <a:pPr lvl="1" eaLnBrk="1" hangingPunct="1">
              <a:lnSpc>
                <a:spcPct val="80000"/>
              </a:lnSpc>
            </a:pPr>
            <a:r>
              <a:rPr lang="en-US" altLang="zh-CN" sz="2200" dirty="0">
                <a:solidFill>
                  <a:srgbClr val="FF0000"/>
                </a:solidFill>
                <a:latin typeface="Times New Roman" pitchFamily="18" charset="0"/>
                <a:ea typeface="宋体" pitchFamily="2" charset="-122"/>
                <a:cs typeface="Times New Roman" pitchFamily="18" charset="0"/>
              </a:rPr>
              <a:t>public</a:t>
            </a:r>
          </a:p>
          <a:p>
            <a:pPr lvl="2" eaLnBrk="1" hangingPunct="1">
              <a:lnSpc>
                <a:spcPct val="80000"/>
              </a:lnSpc>
            </a:pPr>
            <a:r>
              <a:rPr lang="en-US" altLang="zh-CN" sz="2000" dirty="0">
                <a:latin typeface="Times New Roman" pitchFamily="18" charset="0"/>
                <a:ea typeface="宋体" pitchFamily="2" charset="-122"/>
                <a:cs typeface="Times New Roman" pitchFamily="18" charset="0"/>
              </a:rPr>
              <a:t>Variables and methods accessible to clients of the class and its subclass </a:t>
            </a:r>
          </a:p>
          <a:p>
            <a:pPr lvl="1" eaLnBrk="1" hangingPunct="1">
              <a:lnSpc>
                <a:spcPct val="80000"/>
              </a:lnSpc>
              <a:buFontTx/>
              <a:buChar char="•"/>
            </a:pPr>
            <a:r>
              <a:rPr lang="en-US" altLang="zh-CN" sz="2200" dirty="0">
                <a:solidFill>
                  <a:srgbClr val="FF0000"/>
                </a:solidFill>
                <a:latin typeface="Times New Roman" pitchFamily="18" charset="0"/>
                <a:ea typeface="宋体" pitchFamily="2" charset="-122"/>
                <a:cs typeface="Times New Roman" pitchFamily="18" charset="0"/>
              </a:rPr>
              <a:t>private</a:t>
            </a:r>
          </a:p>
          <a:p>
            <a:pPr lvl="2" eaLnBrk="1" hangingPunct="1">
              <a:lnSpc>
                <a:spcPct val="80000"/>
              </a:lnSpc>
            </a:pPr>
            <a:r>
              <a:rPr lang="en-US" altLang="zh-CN" sz="2000" dirty="0">
                <a:latin typeface="Times New Roman" pitchFamily="18" charset="0"/>
                <a:ea typeface="宋体" pitchFamily="2" charset="-122"/>
                <a:cs typeface="Times New Roman" pitchFamily="18" charset="0"/>
              </a:rPr>
              <a:t>Variables and methods not accessible to clients of the class</a:t>
            </a:r>
          </a:p>
          <a:p>
            <a:pPr lvl="2" eaLnBrk="1" hangingPunct="1">
              <a:lnSpc>
                <a:spcPct val="80000"/>
              </a:lnSpc>
            </a:pPr>
            <a:r>
              <a:rPr lang="en-US" altLang="zh-CN" sz="2000" dirty="0">
                <a:latin typeface="Times New Roman" pitchFamily="18" charset="0"/>
                <a:ea typeface="宋体" pitchFamily="2" charset="-122"/>
                <a:cs typeface="Times New Roman" pitchFamily="18" charset="0"/>
              </a:rPr>
              <a:t>Only accessible in methods of that </a:t>
            </a:r>
            <a:r>
              <a:rPr lang="zh-CN" altLang="zh-CN" sz="2000" dirty="0">
                <a:latin typeface="Times New Roman" pitchFamily="18" charset="0"/>
                <a:ea typeface="宋体" pitchFamily="2" charset="-122"/>
                <a:cs typeface="Times New Roman" pitchFamily="18" charset="0"/>
              </a:rPr>
              <a:t>superclass</a:t>
            </a:r>
          </a:p>
          <a:p>
            <a:pPr lvl="2" eaLnBrk="1" hangingPunct="1">
              <a:lnSpc>
                <a:spcPct val="80000"/>
              </a:lnSpc>
            </a:pPr>
            <a:r>
              <a:rPr lang="zh-CN" altLang="zh-CN" sz="2000" dirty="0">
                <a:latin typeface="Times New Roman" pitchFamily="18" charset="0"/>
                <a:ea typeface="宋体" pitchFamily="2" charset="-122"/>
                <a:cs typeface="Times New Roman" pitchFamily="18" charset="0"/>
              </a:rPr>
              <a:t>Declaring instance variables private is known as data hiding</a:t>
            </a:r>
          </a:p>
          <a:p>
            <a:pPr lvl="1" eaLnBrk="1" hangingPunct="1">
              <a:lnSpc>
                <a:spcPct val="80000"/>
              </a:lnSpc>
              <a:buFontTx/>
              <a:buChar char="•"/>
            </a:pPr>
            <a:r>
              <a:rPr lang="zh-CN" altLang="zh-CN" sz="2200" dirty="0">
                <a:solidFill>
                  <a:srgbClr val="FF0000"/>
                </a:solidFill>
                <a:latin typeface="Times New Roman" pitchFamily="18" charset="0"/>
                <a:ea typeface="宋体" pitchFamily="2" charset="-122"/>
                <a:cs typeface="Times New Roman" pitchFamily="18" charset="0"/>
              </a:rPr>
              <a:t>protected</a:t>
            </a:r>
          </a:p>
          <a:p>
            <a:pPr lvl="2" eaLnBrk="1" hangingPunct="1">
              <a:lnSpc>
                <a:spcPct val="80000"/>
              </a:lnSpc>
            </a:pPr>
            <a:r>
              <a:rPr lang="zh-CN" altLang="zh-CN" sz="2000" dirty="0">
                <a:latin typeface="Times New Roman" pitchFamily="18" charset="0"/>
                <a:ea typeface="宋体" pitchFamily="2" charset="-122"/>
                <a:cs typeface="Times New Roman" pitchFamily="18" charset="0"/>
              </a:rPr>
              <a:t>Can accessible by methods of the superclass</a:t>
            </a:r>
            <a:r>
              <a:rPr lang="en-US" altLang="zh-CN" sz="2000" dirty="0">
                <a:latin typeface="Times New Roman" pitchFamily="18" charset="0"/>
                <a:ea typeface="宋体" pitchFamily="2" charset="-122"/>
                <a:cs typeface="Times New Roman" pitchFamily="18" charset="0"/>
              </a:rPr>
              <a:t>, by methods of subclasses and by methods of other class in the same package</a:t>
            </a:r>
          </a:p>
          <a:p>
            <a:pPr lvl="1" eaLnBrk="1" hangingPunct="1">
              <a:lnSpc>
                <a:spcPct val="80000"/>
              </a:lnSpc>
              <a:buFontTx/>
              <a:buChar char="•"/>
            </a:pPr>
            <a:r>
              <a:rPr lang="en-US" altLang="zh-CN" sz="2200" dirty="0">
                <a:solidFill>
                  <a:srgbClr val="FF0000"/>
                </a:solidFill>
                <a:latin typeface="Times New Roman" pitchFamily="18" charset="0"/>
                <a:ea typeface="宋体" pitchFamily="2" charset="-122"/>
                <a:cs typeface="Times New Roman" pitchFamily="18" charset="0"/>
              </a:rPr>
              <a:t>default</a:t>
            </a:r>
          </a:p>
          <a:p>
            <a:pPr lvl="2" eaLnBrk="1" hangingPunct="1">
              <a:lnSpc>
                <a:spcPct val="80000"/>
              </a:lnSpc>
            </a:pPr>
            <a:r>
              <a:rPr lang="en-US" altLang="zh-CN" sz="1800" dirty="0">
                <a:latin typeface="Times New Roman" pitchFamily="18" charset="0"/>
                <a:ea typeface="宋体" pitchFamily="2" charset="-122"/>
                <a:cs typeface="Times New Roman" pitchFamily="18" charset="0"/>
              </a:rPr>
              <a:t>Control access to class’s variables and methods</a:t>
            </a:r>
          </a:p>
          <a:p>
            <a:pPr lvl="2" eaLnBrk="1" hangingPunct="1">
              <a:lnSpc>
                <a:spcPct val="80000"/>
              </a:lnSpc>
            </a:pPr>
            <a:r>
              <a:rPr lang="en-US" altLang="zh-CN" sz="2000" dirty="0">
                <a:latin typeface="Times New Roman" pitchFamily="18" charset="0"/>
                <a:ea typeface="宋体" pitchFamily="2" charset="-122"/>
                <a:cs typeface="Times New Roman" pitchFamily="18" charset="0"/>
              </a:rPr>
              <a:t>A member that is not declared public, protected, or private is said to have default access and may be accessed from, and only from, anywhere in the package in which it is declared.</a:t>
            </a:r>
          </a:p>
          <a:p>
            <a:pPr lvl="2" eaLnBrk="1" hangingPunct="1">
              <a:lnSpc>
                <a:spcPct val="80000"/>
              </a:lnSpc>
            </a:pPr>
            <a:endParaRPr lang="en-US" altLang="zh-CN" sz="2000" dirty="0">
              <a:latin typeface="Times New Roman" pitchFamily="18" charset="0"/>
              <a:ea typeface="宋体" pitchFamily="2" charset="-122"/>
              <a:cs typeface="Times New Roman" pitchFamily="18" charset="0"/>
            </a:endParaRPr>
          </a:p>
          <a:p>
            <a:pPr eaLnBrk="1" hangingPunct="1">
              <a:lnSpc>
                <a:spcPct val="80000"/>
              </a:lnSpc>
              <a:buFont typeface="Arial" charset="0"/>
              <a:buChar char="–"/>
            </a:pPr>
            <a:endParaRPr lang="en-US" altLang="zh-CN" sz="1500" dirty="0">
              <a:solidFill>
                <a:srgbClr val="000000"/>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288096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381000"/>
            <a:ext cx="8229600" cy="5626100"/>
          </a:xfrm>
        </p:spPr>
        <p:txBody>
          <a:bodyPr/>
          <a:lstStyle/>
          <a:p>
            <a:r>
              <a:rPr lang="en-US" altLang="zh-CN" sz="2800" i="1" dirty="0">
                <a:latin typeface="Times New Roman" pitchFamily="18" charset="0"/>
                <a:cs typeface="Times New Roman" pitchFamily="18" charset="0"/>
              </a:rPr>
              <a:t>argument</a:t>
            </a:r>
            <a:endParaRPr lang="en-US" altLang="zh-CN" sz="2800" dirty="0">
              <a:latin typeface="Times New Roman" pitchFamily="18" charset="0"/>
              <a:cs typeface="Times New Roman" pitchFamily="18" charset="0"/>
            </a:endParaRPr>
          </a:p>
          <a:p>
            <a:pPr lvl="1"/>
            <a:r>
              <a:rPr lang="en-US" altLang="zh-CN" sz="2400" dirty="0">
                <a:latin typeface="Times New Roman" pitchFamily="18" charset="0"/>
                <a:cs typeface="Times New Roman" pitchFamily="18" charset="0"/>
              </a:rPr>
              <a:t>Method </a:t>
            </a:r>
            <a:r>
              <a:rPr lang="en-US" altLang="zh-CN" sz="2400" dirty="0" err="1">
                <a:latin typeface="Times New Roman" pitchFamily="18" charset="0"/>
                <a:cs typeface="Times New Roman" pitchFamily="18" charset="0"/>
              </a:rPr>
              <a:t>setName</a:t>
            </a:r>
            <a:r>
              <a:rPr lang="en-US" altLang="zh-CN" sz="2400" dirty="0">
                <a:latin typeface="Times New Roman" pitchFamily="18" charset="0"/>
                <a:cs typeface="Times New Roman" pitchFamily="18" charset="0"/>
              </a:rPr>
              <a:t> receives </a:t>
            </a:r>
            <a:r>
              <a:rPr lang="en-US" altLang="zh-CN" sz="2400" i="1" dirty="0">
                <a:solidFill>
                  <a:srgbClr val="FF0000"/>
                </a:solidFill>
                <a:latin typeface="Times New Roman" pitchFamily="18" charset="0"/>
                <a:cs typeface="Times New Roman" pitchFamily="18" charset="0"/>
              </a:rPr>
              <a:t>parameter</a:t>
            </a:r>
            <a:r>
              <a:rPr lang="en-US" altLang="zh-CN" sz="2400" i="1"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name of type String—which represents the name that will be passed to the method as an </a:t>
            </a:r>
            <a:r>
              <a:rPr lang="en-US" altLang="zh-CN" sz="2400" i="1" dirty="0">
                <a:latin typeface="Times New Roman" pitchFamily="18" charset="0"/>
                <a:cs typeface="Times New Roman" pitchFamily="18" charset="0"/>
              </a:rPr>
              <a:t>argument</a:t>
            </a:r>
            <a:r>
              <a:rPr lang="en-US" altLang="zh-CN" sz="2400" dirty="0">
                <a:latin typeface="Times New Roman" pitchFamily="18" charset="0"/>
                <a:cs typeface="Times New Roman" pitchFamily="18" charset="0"/>
              </a:rPr>
              <a:t>.</a:t>
            </a:r>
          </a:p>
          <a:p>
            <a:pPr lvl="1"/>
            <a:r>
              <a:rPr lang="en-US" altLang="zh-CN" sz="2400" dirty="0">
                <a:latin typeface="Times New Roman" pitchFamily="18" charset="0"/>
                <a:cs typeface="Times New Roman" pitchFamily="18" charset="0"/>
              </a:rPr>
              <a:t>Parameters are local variables.</a:t>
            </a:r>
          </a:p>
          <a:p>
            <a:r>
              <a:rPr lang="en-US" altLang="zh-CN" sz="2800" i="1" dirty="0">
                <a:latin typeface="Times New Roman" pitchFamily="18" charset="0"/>
                <a:cs typeface="Times New Roman" pitchFamily="18" charset="0"/>
              </a:rPr>
              <a:t>this</a:t>
            </a:r>
          </a:p>
          <a:p>
            <a:pPr lvl="1"/>
            <a:r>
              <a:rPr lang="en-US" altLang="zh-CN" sz="2400" dirty="0">
                <a:latin typeface="Times New Roman" pitchFamily="18" charset="0"/>
                <a:cs typeface="Times New Roman" pitchFamily="18" charset="0"/>
              </a:rPr>
              <a:t>The method’s body can use the keyword </a:t>
            </a:r>
            <a:r>
              <a:rPr lang="en-US" altLang="zh-CN" sz="2400" b="1" i="1" dirty="0">
                <a:latin typeface="Times New Roman" pitchFamily="18" charset="0"/>
                <a:cs typeface="Times New Roman" pitchFamily="18" charset="0"/>
              </a:rPr>
              <a:t>this</a:t>
            </a:r>
            <a:r>
              <a:rPr lang="en-US" altLang="zh-CN" sz="1600" b="1"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to refer to the </a:t>
            </a:r>
            <a:r>
              <a:rPr lang="en-US" altLang="zh-CN" sz="2400" dirty="0">
                <a:solidFill>
                  <a:srgbClr val="FF0000"/>
                </a:solidFill>
                <a:latin typeface="Times New Roman" pitchFamily="18" charset="0"/>
                <a:cs typeface="Times New Roman" pitchFamily="18" charset="0"/>
              </a:rPr>
              <a:t>shadowed</a:t>
            </a:r>
            <a:r>
              <a:rPr lang="en-US" altLang="zh-CN" sz="24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instance variable explicitly.</a:t>
            </a:r>
          </a:p>
          <a:p>
            <a:r>
              <a:rPr lang="en-US" altLang="zh-CN" sz="2800" i="1" dirty="0">
                <a:latin typeface="Times New Roman" pitchFamily="18" charset="0"/>
                <a:cs typeface="Times New Roman" pitchFamily="18" charset="0"/>
              </a:rPr>
              <a:t>return</a:t>
            </a:r>
          </a:p>
          <a:p>
            <a:pPr lvl="1"/>
            <a:r>
              <a:rPr lang="en-US" altLang="zh-CN" sz="2400" dirty="0">
                <a:latin typeface="Times New Roman" pitchFamily="18" charset="0"/>
                <a:cs typeface="Times New Roman" pitchFamily="18" charset="0"/>
              </a:rPr>
              <a:t>The method’s </a:t>
            </a:r>
            <a:r>
              <a:rPr lang="en-US" altLang="zh-CN" sz="2400" b="1" dirty="0">
                <a:solidFill>
                  <a:srgbClr val="FF0000"/>
                </a:solidFill>
                <a:latin typeface="Times New Roman" pitchFamily="18" charset="0"/>
                <a:cs typeface="Times New Roman" pitchFamily="18" charset="0"/>
              </a:rPr>
              <a:t>return type </a:t>
            </a:r>
            <a:r>
              <a:rPr lang="en-US" altLang="zh-CN" sz="2400" dirty="0">
                <a:latin typeface="Times New Roman" pitchFamily="18" charset="0"/>
                <a:cs typeface="Times New Roman" pitchFamily="18" charset="0"/>
              </a:rPr>
              <a:t>(which appears before the method name) specifies the type of data the method returns to its </a:t>
            </a:r>
            <a:r>
              <a:rPr lang="en-US" altLang="zh-CN" sz="2400" i="1" dirty="0">
                <a:solidFill>
                  <a:srgbClr val="FF0000"/>
                </a:solidFill>
                <a:latin typeface="Times New Roman" pitchFamily="18" charset="0"/>
                <a:cs typeface="Times New Roman" pitchFamily="18" charset="0"/>
              </a:rPr>
              <a:t>caller</a:t>
            </a:r>
            <a:r>
              <a:rPr lang="en-US" altLang="zh-CN" sz="2400" i="1"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after performing its task. </a:t>
            </a:r>
          </a:p>
          <a:p>
            <a:pPr lvl="1"/>
            <a:endParaRPr lang="zh-CN" altLang="en-US" sz="6600" dirty="0">
              <a:latin typeface="Times New Roman" pitchFamily="18" charset="0"/>
              <a:cs typeface="Times New Roman" pitchFamily="18" charset="0"/>
            </a:endParaRPr>
          </a:p>
        </p:txBody>
      </p:sp>
    </p:spTree>
    <p:extLst>
      <p:ext uri="{BB962C8B-B14F-4D97-AF65-F5344CB8AC3E}">
        <p14:creationId xmlns:p14="http://schemas.microsoft.com/office/powerpoint/2010/main" val="2814287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en-US" altLang="zh-CN" i="1" dirty="0">
                <a:latin typeface="Times New Roman" pitchFamily="18" charset="0"/>
                <a:cs typeface="Times New Roman" pitchFamily="18" charset="0"/>
              </a:rPr>
              <a:t>Driver Class </a:t>
            </a:r>
            <a:r>
              <a:rPr lang="en-US" altLang="zh-CN" i="1" dirty="0" err="1">
                <a:latin typeface="Times New Roman" pitchFamily="18" charset="0"/>
                <a:cs typeface="Times New Roman" pitchFamily="18" charset="0"/>
              </a:rPr>
              <a:t>AccountTest</a:t>
            </a:r>
            <a:endParaRPr lang="zh-CN" alt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04924"/>
            <a:ext cx="8992668"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9936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CCE8C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CCE8C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CCE8C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CCE8C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CCE8C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CCE8C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785</TotalTime>
  <Words>1549</Words>
  <Application>Microsoft Macintosh PowerPoint</Application>
  <PresentationFormat>全屏显示(4:3)</PresentationFormat>
  <Paragraphs>166</Paragraphs>
  <Slides>36</Slides>
  <Notes>17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36</vt:i4>
      </vt:variant>
    </vt:vector>
  </HeadingPairs>
  <TitlesOfParts>
    <vt:vector size="49" baseType="lpstr">
      <vt:lpstr>黑体</vt:lpstr>
      <vt:lpstr>宋体</vt:lpstr>
      <vt:lpstr>LucidaSansTypewriter</vt:lpstr>
      <vt:lpstr>Arial</vt:lpstr>
      <vt:lpstr>Calibri</vt:lpstr>
      <vt:lpstr>Lucida Console</vt:lpstr>
      <vt:lpstr>Lucida Sans Unicode</vt:lpstr>
      <vt:lpstr>Times New Roman</vt:lpstr>
      <vt:lpstr>Verdana</vt:lpstr>
      <vt:lpstr>Wingdings</vt:lpstr>
      <vt:lpstr>Wingdings 2</vt:lpstr>
      <vt:lpstr>Wingdings 3</vt:lpstr>
      <vt:lpstr>Concourse</vt:lpstr>
      <vt:lpstr>Chapter 3 Introduction to Classes, Objects Methods and Strings</vt:lpstr>
      <vt:lpstr>O b j e c t i v e s</vt:lpstr>
      <vt:lpstr>3.1  Introduction</vt:lpstr>
      <vt:lpstr>3.2 Instance Variables, set Methods and get Methods</vt:lpstr>
      <vt:lpstr>3.2 Instance Variables, set Methods and get Methods</vt:lpstr>
      <vt:lpstr>Good Programming Practice 3.1</vt:lpstr>
      <vt:lpstr>Controlling Access to Members</vt:lpstr>
      <vt:lpstr>PowerPoint 演示文稿</vt:lpstr>
      <vt:lpstr>Driver Class AccountTest</vt:lpstr>
      <vt:lpstr>PowerPoint 演示文稿</vt:lpstr>
      <vt:lpstr>PowerPoint 演示文稿</vt:lpstr>
      <vt:lpstr>Compiling and Executing an App with Multiple Classes</vt:lpstr>
      <vt:lpstr>Notes on import Declarations</vt:lpstr>
      <vt:lpstr>Software Engineering with private Instance Variables and public set and get Methods</vt:lpstr>
      <vt:lpstr>3.3  Primitive Types vs. Reference Types</vt:lpstr>
      <vt:lpstr>PowerPoint 演示文稿</vt:lpstr>
      <vt:lpstr>3.4  Primitive Types vs. Reference Types</vt:lpstr>
      <vt:lpstr>3.4  Initializing Objects with Constructors</vt:lpstr>
      <vt:lpstr>3.4  Initializing Objects with Constructors (Cont.)</vt:lpstr>
      <vt:lpstr>PowerPoint 演示文稿</vt:lpstr>
      <vt:lpstr>PowerPoint 演示文稿</vt:lpstr>
      <vt:lpstr>3.5  Floating-Point Numbers and Type double </vt:lpstr>
      <vt:lpstr>3.5  Floating-Point Numbers and Type double (Cont.)</vt:lpstr>
      <vt:lpstr>PowerPoint 演示文稿</vt:lpstr>
      <vt:lpstr>PowerPoint 演示文稿</vt:lpstr>
      <vt:lpstr>PowerPoint 演示文稿</vt:lpstr>
      <vt:lpstr>PowerPoint 演示文稿</vt:lpstr>
      <vt:lpstr>PowerPoint 演示文稿</vt:lpstr>
      <vt:lpstr>PowerPoint 演示文稿</vt:lpstr>
      <vt:lpstr>BigDecimal class</vt:lpstr>
      <vt:lpstr>3.6  (Optional) GUI and Graphics Case Study: A  Simple GUI </vt:lpstr>
      <vt:lpstr>3.6  (Optional) GUI and Graphics Case Study: A  Simple GUI (Cont.) </vt:lpstr>
      <vt:lpstr>3.6  (Optional) GUI and Graphics Case Study: A  Simple GUI (Cont.) </vt:lpstr>
      <vt:lpstr>3.6  (Optional) GUI and Graphics Case Study: A  Simple GUI (Cont.) </vt:lpstr>
      <vt:lpstr>3.6  (Optional) GUI and Graphics Case Study: A  Simple GUI (Cont.) </vt:lpstr>
      <vt:lpstr>3.6  (Optional) GUI and Graphics Case Study: A  Simple GUI (Cont.)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Classes and Objects</dc:title>
  <dc:creator>paul</dc:creator>
  <cp:lastModifiedBy>Microsoft Office 用户</cp:lastModifiedBy>
  <cp:revision>100</cp:revision>
  <dcterms:created xsi:type="dcterms:W3CDTF">2009-05-07T16:45:09Z</dcterms:created>
  <dcterms:modified xsi:type="dcterms:W3CDTF">2020-02-11T12:34:20Z</dcterms:modified>
</cp:coreProperties>
</file>