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6" r:id="rId2"/>
    <p:sldId id="372" r:id="rId3"/>
    <p:sldId id="257" r:id="rId4"/>
    <p:sldId id="259" r:id="rId5"/>
    <p:sldId id="261" r:id="rId6"/>
    <p:sldId id="265" r:id="rId7"/>
    <p:sldId id="399" r:id="rId8"/>
    <p:sldId id="400" r:id="rId9"/>
    <p:sldId id="401" r:id="rId10"/>
    <p:sldId id="403" r:id="rId11"/>
    <p:sldId id="405" r:id="rId12"/>
    <p:sldId id="266" r:id="rId13"/>
    <p:sldId id="327" r:id="rId14"/>
    <p:sldId id="406" r:id="rId15"/>
    <p:sldId id="407" r:id="rId16"/>
    <p:sldId id="408" r:id="rId17"/>
    <p:sldId id="409" r:id="rId18"/>
    <p:sldId id="410" r:id="rId19"/>
    <p:sldId id="411" r:id="rId20"/>
    <p:sldId id="305" r:id="rId21"/>
    <p:sldId id="412" r:id="rId22"/>
    <p:sldId id="306" r:id="rId23"/>
    <p:sldId id="308" r:id="rId24"/>
    <p:sldId id="309" r:id="rId25"/>
    <p:sldId id="425" r:id="rId26"/>
    <p:sldId id="427" r:id="rId27"/>
    <p:sldId id="426" r:id="rId28"/>
    <p:sldId id="402" r:id="rId29"/>
    <p:sldId id="428" r:id="rId30"/>
    <p:sldId id="430" r:id="rId31"/>
    <p:sldId id="431" r:id="rId32"/>
    <p:sldId id="432" r:id="rId33"/>
    <p:sldId id="433" r:id="rId34"/>
    <p:sldId id="434" r:id="rId35"/>
    <p:sldId id="423" r:id="rId36"/>
    <p:sldId id="435" r:id="rId37"/>
    <p:sldId id="43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2810"/>
  </p:normalViewPr>
  <p:slideViewPr>
    <p:cSldViewPr>
      <p:cViewPr varScale="1">
        <p:scale>
          <a:sx n="115" d="100"/>
          <a:sy n="115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41DF26C-D2CA-4E08-8D6A-173BDF531592}" type="datetimeFigureOut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DE15AB81-0B43-4A70-B7E9-2DBF004DA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77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A90244-A463-4FDC-A2BF-E38ECB198D84}" type="slidenum">
              <a:rPr lang="en-US" altLang="zh-CN">
                <a:latin typeface="Calibri" pitchFamily="34" charset="0"/>
              </a:rPr>
              <a:pPr/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2B8F684-765E-4D18-B0BE-0BD5800B05F1}" type="slidenum">
              <a:rPr lang="en-US" altLang="zh-CN">
                <a:latin typeface="Calibri" pitchFamily="34" charset="0"/>
              </a:rPr>
              <a:pPr/>
              <a:t>13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B73E52-C4F4-44E2-917D-AEDDF16242E4}" type="slidenum">
              <a:rPr lang="en-US" altLang="zh-CN">
                <a:latin typeface="Calibri" pitchFamily="34" charset="0"/>
              </a:rPr>
              <a:pPr/>
              <a:t>20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51650C5-B470-4EFB-919A-9D023FC17BA2}" type="slidenum">
              <a:rPr lang="en-US" altLang="zh-CN">
                <a:latin typeface="Calibri" pitchFamily="34" charset="0"/>
              </a:rPr>
              <a:pPr/>
              <a:t>22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D1A7AD8-434E-4451-B97B-5E57E4CE91E7}" type="slidenum">
              <a:rPr lang="en-US" altLang="zh-CN">
                <a:latin typeface="Calibri" pitchFamily="34" charset="0"/>
              </a:rPr>
              <a:pPr/>
              <a:t>23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24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25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8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26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27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05A68DD-EA18-44E0-A29A-B727054158AA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4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29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4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44C247-4C02-4606-B5EB-BD3A325E6E66}" type="slidenum">
              <a:rPr lang="en-US" altLang="zh-CN">
                <a:latin typeface="Calibri" pitchFamily="34" charset="0"/>
              </a:rPr>
              <a:pPr/>
              <a:t>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30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27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32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49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33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11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34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9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93CA3B7-0C6A-40C3-9851-4AD29860BB85}" type="slidenum">
              <a:rPr lang="en-US" altLang="zh-CN">
                <a:latin typeface="Calibri" pitchFamily="34" charset="0"/>
              </a:rPr>
              <a:pPr/>
              <a:t>36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3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javafx.stage.Stage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类继承自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javafx.stage.Window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类，是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的顶层容器，代表一个舞台，当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程序被启动时，一个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就被自动创建，并通过参数传递给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java.stage.Stage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Swing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JWindow</a:t>
            </a:r>
            <a:r>
              <a:rPr lang="zh-CN" alt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是容纳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java.scene.Scene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的容器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javafx.scene.Scene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容器算是很高层次的容器了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javafx.scene.Scene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却是以树的形式组织的，每一个子组件就是它的一个节点；其根节点一般是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面板（如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StackPane</a:t>
            </a:r>
            <a:r>
              <a:rPr lang="zh-CN" alt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BorderPane</a:t>
            </a:r>
            <a:r>
              <a:rPr lang="zh-CN" altLang="e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就是一个根节点容器，可以容纳子节点，各子节点挂载在其上）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javafx.scene.Scene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类是依附于</a:t>
            </a:r>
            <a:r>
              <a:rPr lang="en" altLang="zh-CN" sz="1200" b="1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javafx.stage.Stage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类存在，是场景的意思；场景可以添加控件和其它用户接口结点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通过这种方法创建应用程序的用户界面；一个</a:t>
            </a:r>
            <a:r>
              <a:rPr lang="en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必须至少有一个</a:t>
            </a:r>
            <a:r>
              <a:rPr lang="en" altLang="zh-CN" sz="1200" b="1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5AB81-0B43-4A70-B7E9-2DBF004DABD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0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D84D29-28D2-4370-8044-CD5E1B298563}" type="slidenum">
              <a:rPr lang="en-US" altLang="zh-CN">
                <a:latin typeface="Calibri" pitchFamily="34" charset="0"/>
              </a:rPr>
              <a:pPr/>
              <a:t>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561B59E-E988-40F8-B120-52E2FF9AEFCC}" type="slidenum">
              <a:rPr lang="en-US" altLang="zh-CN">
                <a:latin typeface="Calibri" pitchFamily="34" charset="0"/>
              </a:rPr>
              <a:pPr/>
              <a:t>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7E72117-E809-412F-A97E-24504470651C}" type="slidenum">
              <a:rPr lang="en-US" altLang="zh-CN">
                <a:latin typeface="Calibri" pitchFamily="34" charset="0"/>
              </a:rPr>
              <a:pPr/>
              <a:t>6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5AB81-0B43-4A70-B7E9-2DBF004DABD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80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8FF0FB7-764B-44E2-BC69-1CC7CEBB4BEB}" type="slidenum">
              <a:rPr lang="en-US" altLang="zh-CN">
                <a:latin typeface="Calibri" pitchFamily="34" charset="0"/>
              </a:rPr>
              <a:pPr/>
              <a:t>10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23E8BE3-C82B-41AB-BE7A-E997A96ECD3B}" type="slidenum">
              <a:rPr lang="en-US" altLang="zh-CN">
                <a:latin typeface="Calibri" pitchFamily="34" charset="0"/>
              </a:rPr>
              <a:pPr/>
              <a:t>11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4FC466-9EB6-48AB-9E49-05749B897CC3}" type="slidenum">
              <a:rPr lang="en-US" altLang="zh-CN">
                <a:latin typeface="Calibri" pitchFamily="34" charset="0"/>
              </a:rPr>
              <a:pPr/>
              <a:t>12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altLang="zh-CN">
                <a:latin typeface="Lucida Sans Unicode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C7E3C3-4EF0-4901-BFCF-89DBE47C35A0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9B8060-3BCF-494D-BB33-2BD3460A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CB849-0B83-40C0-BD2B-8B4100DBA6DE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0B5D-D9A6-4811-88FE-66AC2C380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EE191-8572-49A7-B42B-25CABFD8795B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6DC6-3D19-49F8-85D6-A34A45249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34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FFD9-B361-4257-BF6C-AB0BAEE77612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4BD2-C7AC-4AED-A494-0CF613BF7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68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A470B-0489-4474-90C7-C0FA7F19120E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E03E3-4B76-42E7-9102-A1F0196E0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9675F-DEF3-4DD6-B710-E3093E6252DF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BF1F2-3B36-4430-8ACD-711D7C17D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59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82765-B73E-420E-9CF6-FA95A25C2E92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475B20-975A-4589-B0AC-77E7AC3AE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3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679A-F2CD-42F0-8C25-0867F8F3D5F0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6D6062-DD97-4545-B307-79A69964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8FF2-CFF7-43BE-BCC5-FB264696911F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DFE15-041D-4422-8CBF-7792C93DF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87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6D3B-3712-43D3-8B13-D580A41E451F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36DB7-A7C2-4186-8A86-3C156A21D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9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EF7D-ED99-47FD-B4A2-F79E605F365A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E9590E-E3EE-4C51-A655-E61885D04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49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BDB88-13F7-4A99-880C-AA04BC409CF9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7E75C8-E548-46AE-ABD9-9D2DE7A96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8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altLang="zh-CN">
              <a:latin typeface="Lucida Sans Unicode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F9DEFBD5-3B21-49EA-914E-D9E6F25EF434}" type="datetime1">
              <a:rPr lang="en-US" altLang="zh-CN"/>
              <a:pPr>
                <a:defRPr/>
              </a:pPr>
              <a:t>2/19/20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75D704-B6C0-4B57-A41F-572817730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02" r:id="rId7"/>
    <p:sldLayoutId id="2147483912" r:id="rId8"/>
    <p:sldLayoutId id="2147483913" r:id="rId9"/>
    <p:sldLayoutId id="2147483903" r:id="rId10"/>
    <p:sldLayoutId id="2147483904" r:id="rId11"/>
    <p:sldLayoutId id="214748390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Chapter 4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Control Statements: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4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4.3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…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Double-Selection Statement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Conditional operator (</a:t>
            </a:r>
            <a:r>
              <a:rPr lang="en-US" altLang="zh-CN" sz="2100" dirty="0">
                <a:solidFill>
                  <a:srgbClr val="FF0000"/>
                </a:solidFill>
                <a:latin typeface="LucidaSansTypewriter" pitchFamily="49" charset="0"/>
                <a:ea typeface="宋体" pitchFamily="2" charset="-122"/>
              </a:rPr>
              <a:t>?:</a:t>
            </a:r>
            <a:r>
              <a:rPr lang="en-US" altLang="zh-CN" sz="21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)—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shorthand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else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Ternary operator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</a:t>
            </a:r>
            <a:r>
              <a:rPr lang="zh-Hans" altLang="en-US" sz="17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三元运算符 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takes three operands)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Example:</a:t>
            </a:r>
          </a:p>
          <a:p>
            <a:pPr lvl="2" eaLnBrk="1" hangingPunct="1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( </a:t>
            </a:r>
            <a:b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</a:b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studentGrade</a:t>
            </a:r>
            <a:r>
              <a:rPr lang="en-US" altLang="zh-CN" sz="1600" dirty="0">
                <a:solidFill>
                  <a:srgbClr val="FF0000"/>
                </a:solidFill>
                <a:latin typeface="AGaramond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&gt;=</a:t>
            </a:r>
            <a:r>
              <a:rPr lang="en-US" altLang="zh-CN" sz="1600" dirty="0">
                <a:solidFill>
                  <a:srgbClr val="FF0000"/>
                </a:solidFill>
                <a:latin typeface="AGaramond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60 ? "Passed"</a:t>
            </a:r>
            <a:r>
              <a:rPr lang="en-US" altLang="zh-CN" sz="1600" dirty="0">
                <a:solidFill>
                  <a:srgbClr val="FF0000"/>
                </a:solidFill>
                <a:latin typeface="AGaramond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:</a:t>
            </a:r>
            <a:r>
              <a:rPr lang="en-US" altLang="zh-CN" sz="1600" dirty="0">
                <a:solidFill>
                  <a:srgbClr val="FF0000"/>
                </a:solidFill>
                <a:latin typeface="AGaramond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"Failed"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Evaluates to the string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"Passed"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if the </a:t>
            </a:r>
            <a:r>
              <a:rPr lang="en-US" altLang="zh-CN" sz="2100" dirty="0" err="1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boolean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expression </a:t>
            </a:r>
            <a:r>
              <a:rPr lang="en-US" altLang="zh-CN" sz="2100" dirty="0" err="1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studentGrade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&gt;=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60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true and to the string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"Failed"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if it is false. </a:t>
            </a:r>
          </a:p>
        </p:txBody>
      </p:sp>
    </p:spTree>
    <p:extLst>
      <p:ext uri="{BB962C8B-B14F-4D97-AF65-F5344CB8AC3E}">
        <p14:creationId xmlns:p14="http://schemas.microsoft.com/office/powerpoint/2010/main" val="39554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h4imageslides_Page_09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4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4.3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5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while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sz="25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for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statements perform the action(s) in their bodies zero or more times</a:t>
            </a:r>
          </a:p>
          <a:p>
            <a:pPr eaLnBrk="1" hangingPunct="1"/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sz="25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do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5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while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 performs the action(s) in its body one or more times.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ch4imageslides_Page_14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096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371600" y="4419600"/>
            <a:ext cx="617220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1900" dirty="0">
                <a:solidFill>
                  <a:srgbClr val="0000FF"/>
                </a:solidFill>
                <a:latin typeface="Lucida Console" pitchFamily="49" charset="0"/>
                <a:ea typeface="宋体" pitchFamily="2" charset="-122"/>
              </a:rPr>
              <a:t>while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 ( product &lt;= </a:t>
            </a:r>
            <a:r>
              <a:rPr lang="en-US" altLang="zh-CN" sz="1900" dirty="0">
                <a:solidFill>
                  <a:srgbClr val="128AFF"/>
                </a:solidFill>
                <a:latin typeface="Lucida Console" pitchFamily="49" charset="0"/>
                <a:ea typeface="宋体" pitchFamily="2" charset="-122"/>
              </a:rPr>
              <a:t>100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 )</a:t>
            </a:r>
            <a:br>
              <a:rPr lang="en-US" altLang="zh-CN" sz="19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</a:br>
            <a:r>
              <a:rPr lang="en-US" altLang="zh-CN" sz="19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   product = </a:t>
            </a:r>
            <a:r>
              <a:rPr lang="en-US" altLang="zh-CN" sz="1900" dirty="0">
                <a:solidFill>
                  <a:srgbClr val="128AFF"/>
                </a:solidFill>
                <a:latin typeface="Lucida Console" pitchFamily="49" charset="0"/>
                <a:ea typeface="宋体" pitchFamily="2" charset="-122"/>
              </a:rPr>
              <a:t>3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 * product;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"/>
          <a:stretch/>
        </p:blipFill>
        <p:spPr bwMode="auto">
          <a:xfrm>
            <a:off x="838200" y="304800"/>
            <a:ext cx="6881349" cy="51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-1"/>
          <a:stretch/>
        </p:blipFill>
        <p:spPr bwMode="auto">
          <a:xfrm>
            <a:off x="1143000" y="5461000"/>
            <a:ext cx="658120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717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counter-controlled repetition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783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"/>
          <a:stretch/>
        </p:blipFill>
        <p:spPr bwMode="auto">
          <a:xfrm>
            <a:off x="685800" y="1130300"/>
            <a:ext cx="792439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6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685800"/>
            <a:ext cx="42768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Sentinel-controlled repetition 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130609" cy="6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1050"/>
            <a:ext cx="6827954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85800"/>
            <a:ext cx="82867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3225" y="38100"/>
            <a:ext cx="42768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Sentinel-controlled repetition 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8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28800"/>
            <a:ext cx="86391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14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100"/>
          </a:xfrm>
        </p:spPr>
        <p:txBody>
          <a:bodyPr/>
          <a:lstStyle/>
          <a:p>
            <a:r>
              <a:rPr lang="en-US" altLang="zh-CN" sz="2400" dirty="0"/>
              <a:t>Control statements can be stacked on top of one another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Nested Control Statements</a:t>
            </a:r>
            <a:endParaRPr lang="zh-CN" altLang="en-US" sz="2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105025"/>
            <a:ext cx="72104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52975"/>
            <a:ext cx="791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9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jhtp_04_CS1_Page_03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7" b="31227"/>
          <a:stretch/>
        </p:blipFill>
        <p:spPr bwMode="auto">
          <a:xfrm>
            <a:off x="-76201" y="677863"/>
            <a:ext cx="9010135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4.4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Compound Assignment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799"/>
            <a:ext cx="7620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Is “</a:t>
            </a:r>
            <a:r>
              <a:rPr lang="en-US" altLang="zh-CN" dirty="0">
                <a:solidFill>
                  <a:srgbClr val="FF0000"/>
                </a:solidFill>
              </a:rPr>
              <a:t>a+=b</a:t>
            </a:r>
            <a:r>
              <a:rPr lang="en-US" altLang="zh-CN" dirty="0"/>
              <a:t>” same as “</a:t>
            </a:r>
            <a:r>
              <a:rPr lang="en-US" altLang="zh-CN" dirty="0">
                <a:solidFill>
                  <a:srgbClr val="FF0000"/>
                </a:solidFill>
              </a:rPr>
              <a:t>a =a + b</a:t>
            </a:r>
            <a:r>
              <a:rPr lang="en-US" altLang="zh-CN" dirty="0"/>
              <a:t>” ?     </a:t>
            </a:r>
            <a:endParaRPr lang="zh-CN" altLang="en-US" dirty="0"/>
          </a:p>
        </p:txBody>
      </p:sp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90600" cy="102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7598"/>
            <a:ext cx="394004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2806184"/>
                <a:ext cx="533400" cy="505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√</m:t>
                      </m:r>
                    </m:oMath>
                  </m:oMathPara>
                </a14:m>
                <a:endParaRPr lang="zh-CN" altLang="en-US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06184"/>
                <a:ext cx="533400" cy="505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191000" y="35052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Type mismatch: cannot convert from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to short</a:t>
            </a:r>
          </a:p>
        </p:txBody>
      </p:sp>
    </p:spTree>
    <p:extLst>
      <p:ext uri="{BB962C8B-B14F-4D97-AF65-F5344CB8AC3E}">
        <p14:creationId xmlns:p14="http://schemas.microsoft.com/office/powerpoint/2010/main" val="16002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Increment and Decrement Operators</a:t>
            </a:r>
          </a:p>
        </p:txBody>
      </p:sp>
      <p:pic>
        <p:nvPicPr>
          <p:cNvPr id="4" name="Picture 1" descr="ch4imageslides_Page_48.png">
            <a:extLst>
              <a:ext uri="{FF2B5EF4-FFF2-40B4-BE49-F238E27FC236}">
                <a16:creationId xmlns:a16="http://schemas.microsoft.com/office/drawing/2014/main" id="{41AF62D1-5349-B74F-8573-C54C018BBCE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-443" r="20972" b="34872"/>
          <a:stretch/>
        </p:blipFill>
        <p:spPr bwMode="auto">
          <a:xfrm>
            <a:off x="304800" y="1417638"/>
            <a:ext cx="8253394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Primitive Types</a:t>
            </a:r>
          </a:p>
        </p:txBody>
      </p:sp>
      <p:sp>
        <p:nvSpPr>
          <p:cNvPr id="1095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Appendix D lists the eight primitive types in Java.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 requires all variables to have a type.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 is a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strongly typed language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Primitive types in Java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are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portable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across all platforms.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Instance variables of types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char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byte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short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 err="1">
                <a:latin typeface="Lucida Console" pitchFamily="49" charset="0"/>
                <a:ea typeface="宋体" pitchFamily="2" charset="-12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long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float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double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are all given the value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by default. Instance variables of type </a:t>
            </a:r>
            <a:r>
              <a:rPr lang="en-US" altLang="zh-CN" dirty="0" err="1">
                <a:latin typeface="Lucida Console" pitchFamily="49" charset="0"/>
                <a:ea typeface="宋体" pitchFamily="2" charset="-122"/>
              </a:rPr>
              <a:t>boolean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are given the value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false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by default.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Reference-type instance variables are initialized by default to the value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0BEA07-D8EB-F442-A6E0-873F26A7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" y="1417638"/>
            <a:ext cx="4620299" cy="3687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535E02-9F6B-004C-A3E2-BAF5BA8B1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0200"/>
            <a:ext cx="46335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Controls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control—a rectangular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in which you can draw.</a:t>
            </a:r>
          </a:p>
          <a:p>
            <a:pPr lvl="1"/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BorderPane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arranges controls into one or more 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regions.</a:t>
            </a:r>
          </a:p>
          <a:p>
            <a:pPr lvl="1"/>
            <a:endParaRPr lang="en-US" altLang="zh-CN" sz="4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E5805-CD09-464E-B37C-7C95F8BD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962400"/>
            <a:ext cx="3352800" cy="1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ToolBar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layout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ToolBars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typically organize multiple controls at 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layout’s edges, such as in a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BorderPane’s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top,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right,bottom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or left areas.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ToolBar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arranges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controls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horizontally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defult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Initial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ToolBar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containing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Button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Bar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width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BorderPane’s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area.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4800" b="1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7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Design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GUI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Drag-and-drop a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BorderPane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from the Library window’s Containers section onto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Scene Builder’s content panel.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Drag-and-drop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ToolBar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layout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BorderPane’s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region.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double-click the Button to edit its text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Drag-and-Drop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Canvas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Scene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Builder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Library’s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Miscellaneous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section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BorderPan’s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center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area.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Width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,Height,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Pref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Width,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Pref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Save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9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3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4.7</a:t>
            </a:r>
            <a:r>
              <a:rPr lang="en-US" altLang="zh-CN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(Optional) GUI and Graphics Case Study: Event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" altLang="zh-CN" dirty="0" err="1">
                <a:solidFill>
                  <a:srgbClr val="FF0000"/>
                </a:solidFill>
              </a:rPr>
              <a:t>ToolBar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the following properties: </a:t>
            </a:r>
          </a:p>
          <a:p>
            <a:pPr marL="457200" lvl="1" indent="0" eaLnBrk="1" hangingPunct="1"/>
            <a:r>
              <a:rPr lang="en" altLang="zh-CN" dirty="0"/>
              <a:t>text</a:t>
            </a:r>
            <a:r>
              <a:rPr lang="en-US" altLang="zh-CN" dirty="0"/>
              <a:t>——Draw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</a:p>
          <a:p>
            <a:pPr marL="201612" indent="0" eaLnBrk="1" hangingPunct="1"/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zh-CN" dirty="0">
                <a:solidFill>
                  <a:srgbClr val="FF0000"/>
                </a:solidFill>
              </a:rPr>
              <a:t>Canvas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the following properties: </a:t>
            </a:r>
          </a:p>
          <a:p>
            <a:pPr marL="457200" lvl="1" indent="0" eaLnBrk="1" hangingPunct="1"/>
            <a:r>
              <a:rPr lang="en" altLang="zh-CN" dirty="0"/>
              <a:t>Width</a:t>
            </a:r>
            <a:r>
              <a:rPr lang="en-US" altLang="zh-CN" dirty="0"/>
              <a:t>——300</a:t>
            </a:r>
          </a:p>
          <a:p>
            <a:pPr marL="457200" lvl="1" indent="0" eaLnBrk="1" hangingPunct="1"/>
            <a:r>
              <a:rPr lang="en" altLang="zh-CN" dirty="0"/>
              <a:t>Height</a:t>
            </a:r>
            <a:r>
              <a:rPr lang="en-US" altLang="zh-CN" dirty="0"/>
              <a:t>——300</a:t>
            </a:r>
          </a:p>
          <a:p>
            <a:pPr marL="201612" indent="0" eaLnBrk="1" hangingPunct="1"/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" altLang="zh-CN" dirty="0" err="1">
                <a:solidFill>
                  <a:srgbClr val="FF0000"/>
                </a:solidFill>
              </a:rPr>
              <a:t>BorderPane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the following properties: </a:t>
            </a:r>
          </a:p>
          <a:p>
            <a:pPr marL="457200" lvl="1" indent="0" eaLnBrk="1" hangingPunct="1"/>
            <a:r>
              <a:rPr lang="en" altLang="zh-CN" dirty="0"/>
              <a:t>Pref Width</a:t>
            </a:r>
            <a:r>
              <a:rPr lang="zh-CN" altLang="en-US" dirty="0"/>
              <a:t>，</a:t>
            </a:r>
            <a:r>
              <a:rPr lang="en-US" altLang="zh-CN" dirty="0"/>
              <a:t>Pref</a:t>
            </a:r>
            <a:r>
              <a:rPr lang="zh-CN" altLang="en-US" dirty="0"/>
              <a:t> </a:t>
            </a:r>
            <a:r>
              <a:rPr lang="en-US" altLang="zh-CN" dirty="0"/>
              <a:t>Height——USE_COMPUTED_SIZE</a:t>
            </a:r>
            <a:endParaRPr lang="en" altLang="zh-CN" dirty="0"/>
          </a:p>
          <a:p>
            <a:pPr marL="457200" lvl="1" indent="0" eaLnBrk="1" hangingPunct="1"/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" altLang="zh-CN" dirty="0"/>
          </a:p>
          <a:p>
            <a:pPr marL="457200" lvl="1" indent="0" eaLnBrk="1" hangingPunct="1"/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/>
            <a:endParaRPr lang="en" altLang="zh-CN" dirty="0"/>
          </a:p>
          <a:p>
            <a:pPr marL="457200" lvl="1" indent="0" eaLnBrk="1" hangingPunct="1"/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74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GUI controls also are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interact with programmatically. For GUIs created 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Builder,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creates the controls for you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begins executing.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4.1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This chapter introduces 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statements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Compound assignment, increment and decrement operators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Portability of Java’s primitive 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altLang="zh-CN" sz="2400" dirty="0"/>
              <a:t>Specifying the App’s</a:t>
            </a:r>
            <a:r>
              <a:rPr lang="zh-CN" altLang="en-US" sz="2400" dirty="0"/>
              <a:t> </a:t>
            </a:r>
            <a:r>
              <a:rPr lang="en-US" altLang="zh-CN" sz="2400" dirty="0"/>
              <a:t>Controller Class</a:t>
            </a:r>
          </a:p>
          <a:p>
            <a:pPr lvl="2"/>
            <a:r>
              <a:rPr lang="en-US" altLang="zh-CN" sz="2200" dirty="0"/>
              <a:t>When you launch a JavaFX app with an</a:t>
            </a:r>
            <a:r>
              <a:rPr lang="zh-CN" altLang="en-US" sz="2200" dirty="0"/>
              <a:t> </a:t>
            </a:r>
            <a:r>
              <a:rPr lang="en-US" altLang="zh-CN" sz="2200" dirty="0"/>
              <a:t>FXML GUI, the JavaFX runtime: </a:t>
            </a:r>
            <a:endParaRPr lang="zh-CN" altLang="zh-CN" sz="2200" dirty="0"/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the GUI,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of the controller class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specified in Scene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any of the controller object’s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in Scene Builder, so they refer to the corresponding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objects, and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configures any of the controller object’s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in Scene Builder, so that they’ll be called when the user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corresponding control(s).</a:t>
            </a:r>
          </a:p>
        </p:txBody>
      </p:sp>
    </p:spTree>
    <p:extLst>
      <p:ext uri="{BB962C8B-B14F-4D97-AF65-F5344CB8AC3E}">
        <p14:creationId xmlns:p14="http://schemas.microsoft.com/office/powerpoint/2010/main" val="111251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8800"/>
            <a:ext cx="8097187" cy="4419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marL="849313" lvl="1" indent="-457200">
              <a:buAutoNum type="arabicPeriod"/>
            </a:pPr>
            <a:r>
              <a:rPr lang="en-US" altLang="zh-CN" sz="2400" dirty="0"/>
              <a:t>Specifying the App’s</a:t>
            </a:r>
            <a:r>
              <a:rPr lang="zh-CN" altLang="en-US" sz="2400" dirty="0"/>
              <a:t> </a:t>
            </a:r>
            <a:r>
              <a:rPr lang="en-US" altLang="zh-CN" sz="2400" dirty="0"/>
              <a:t>Controller Class</a:t>
            </a:r>
          </a:p>
          <a:p>
            <a:pPr marL="1087438" lvl="2" indent="-457200">
              <a:buAutoNum type="arabicPeriod"/>
            </a:pP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85629-4E6F-3F49-80FF-48E677B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13" y="2819400"/>
            <a:ext cx="5049187" cy="41873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CF93F3-D83D-3A4F-8EEA-93D1CB68739F}"/>
              </a:ext>
            </a:extLst>
          </p:cNvPr>
          <p:cNvSpPr/>
          <p:nvPr/>
        </p:nvSpPr>
        <p:spPr>
          <a:xfrm>
            <a:off x="-152400" y="3346102"/>
            <a:ext cx="312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the controller class’s name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0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8800"/>
            <a:ext cx="8097187" cy="4419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Specifying the Canvas’s</a:t>
            </a:r>
            <a:r>
              <a:rPr lang="zh-CN" altLang="en-US" sz="2400" dirty="0"/>
              <a:t> </a:t>
            </a:r>
            <a:r>
              <a:rPr lang="en-US" altLang="zh-CN" sz="2400" dirty="0"/>
              <a:t>Instance Variable Name</a:t>
            </a:r>
          </a:p>
          <a:p>
            <a:pPr marL="849313" lvl="1" indent="-457200">
              <a:buAutoNum type="arabicPeriod"/>
            </a:pPr>
            <a:endParaRPr lang="en-US" altLang="zh-CN" sz="2400" dirty="0"/>
          </a:p>
          <a:p>
            <a:pPr marL="1087438" lvl="2" indent="-457200">
              <a:buAutoNum type="arabicPeriod"/>
            </a:pPr>
            <a:endParaRPr lang="en-US" altLang="zh-CN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61FFE-C6B4-BB45-B71E-F3C0D1D6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61" y="3098800"/>
            <a:ext cx="5096880" cy="3073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C511F-D82B-7648-BAFC-9539C5D1D79E}"/>
              </a:ext>
            </a:extLst>
          </p:cNvPr>
          <p:cNvSpPr/>
          <p:nvPr/>
        </p:nvSpPr>
        <p:spPr>
          <a:xfrm>
            <a:off x="-284814" y="3124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dirty="0"/>
              <a:t>A control’s </a:t>
            </a:r>
            <a:r>
              <a:rPr lang="en-US" altLang="zh-CN" sz="2400" dirty="0" err="1">
                <a:solidFill>
                  <a:srgbClr val="FF0000"/>
                </a:solidFill>
              </a:rPr>
              <a:t>fx:id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property</a:t>
            </a:r>
            <a:r>
              <a:rPr lang="zh-CN" altLang="en-US" sz="2400" dirty="0"/>
              <a:t> </a:t>
            </a:r>
            <a:r>
              <a:rPr lang="en-US" altLang="zh-CN" sz="2400" dirty="0"/>
              <a:t>specifies the instance variable’s name—when the app</a:t>
            </a:r>
            <a:r>
              <a:rPr lang="zh-CN" altLang="en-US" sz="2400" dirty="0"/>
              <a:t> </a:t>
            </a:r>
            <a:r>
              <a:rPr lang="en-US" altLang="zh-CN" sz="2400" dirty="0"/>
              <a:t>begins executing, JavaFX </a:t>
            </a:r>
            <a:r>
              <a:rPr lang="en-US" altLang="zh-CN" sz="2400" dirty="0">
                <a:solidFill>
                  <a:srgbClr val="FF0000"/>
                </a:solidFill>
              </a:rPr>
              <a:t>initializes the instance variable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with the corresponding control object</a:t>
            </a:r>
            <a:r>
              <a:rPr lang="en-US" altLang="zh-CN" sz="2400" dirty="0"/>
              <a:t>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7492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8800"/>
            <a:ext cx="8097187" cy="4419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Specifying the Button’s</a:t>
            </a:r>
            <a:r>
              <a:rPr lang="zh-CN" altLang="en-US" sz="2400" dirty="0"/>
              <a:t> </a:t>
            </a:r>
            <a:r>
              <a:rPr lang="en-US" altLang="zh-CN" sz="2400" dirty="0"/>
              <a:t>Event-Handler</a:t>
            </a:r>
            <a:r>
              <a:rPr lang="zh-CN" altLang="en-US" sz="2400" dirty="0"/>
              <a:t> </a:t>
            </a:r>
            <a:r>
              <a:rPr lang="en-US" altLang="zh-CN" sz="2400" dirty="0"/>
              <a:t>Method</a:t>
            </a:r>
          </a:p>
          <a:p>
            <a:pPr marL="849313" lvl="1" indent="-457200">
              <a:buAutoNum type="arabicPeriod"/>
            </a:pPr>
            <a:endParaRPr lang="en-US" altLang="zh-CN" sz="2400" dirty="0"/>
          </a:p>
          <a:p>
            <a:pPr marL="1087438" lvl="2" indent="-457200">
              <a:buAutoNum type="arabicPeriod"/>
            </a:pPr>
            <a:endParaRPr lang="en-US" altLang="zh-CN" sz="2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DC511F-D82B-7648-BAFC-9539C5D1D79E}"/>
              </a:ext>
            </a:extLst>
          </p:cNvPr>
          <p:cNvSpPr/>
          <p:nvPr/>
        </p:nvSpPr>
        <p:spPr>
          <a:xfrm>
            <a:off x="733893" y="3046948"/>
            <a:ext cx="327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handler is a method that’s called in response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user interaction.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by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runtime on an object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9BB592-865E-B840-B766-A4828E18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93" y="3046948"/>
            <a:ext cx="5264733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8800"/>
            <a:ext cx="8097187" cy="4419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lvl="1"/>
            <a:r>
              <a:rPr lang="en-US" altLang="zh-CN" sz="2400" dirty="0"/>
              <a:t>4.</a:t>
            </a:r>
            <a:r>
              <a:rPr lang="zh-CN" altLang="en-US" sz="2400" dirty="0"/>
              <a:t> </a:t>
            </a:r>
            <a:r>
              <a:rPr lang="en-US" altLang="zh-CN" sz="2400" dirty="0"/>
              <a:t>Generating the Initial</a:t>
            </a:r>
            <a:r>
              <a:rPr lang="zh-CN" altLang="en-US" sz="2400" dirty="0"/>
              <a:t> </a:t>
            </a:r>
            <a:r>
              <a:rPr lang="en-US" altLang="zh-CN" sz="2400" dirty="0"/>
              <a:t>Controller Class</a:t>
            </a:r>
          </a:p>
          <a:p>
            <a:pPr marL="1087438" lvl="2" indent="-457200">
              <a:buAutoNum type="arabicPeriod"/>
            </a:pPr>
            <a:endParaRPr lang="en-US" altLang="zh-CN" sz="2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276EF6-2D9D-0041-99FB-807F2303F796}"/>
              </a:ext>
            </a:extLst>
          </p:cNvPr>
          <p:cNvSpPr/>
          <p:nvPr/>
        </p:nvSpPr>
        <p:spPr>
          <a:xfrm>
            <a:off x="-348314" y="2866844"/>
            <a:ext cx="4572000" cy="905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2500">
              <a:lnSpc>
                <a:spcPts val="2085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Times" pitchFamily="2" charset="0"/>
                <a:cs typeface="Times New Roman" panose="02020603050405020304" pitchFamily="18" charset="0"/>
              </a:rPr>
              <a:t>Select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Times" pitchFamily="2" charset="0"/>
                <a:cs typeface="Times New Roman" panose="02020603050405020304" pitchFamily="18" charset="0"/>
              </a:rPr>
              <a:t>View &gt; Show Sample Controller Skeleton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Times" pitchFamily="2" charset="0"/>
                <a:cs typeface="Times New Roman" panose="02020603050405020304" pitchFamily="18" charset="0"/>
              </a:rPr>
              <a:t>to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Times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Times" pitchFamily="2" charset="0"/>
                <a:cs typeface="Times New Roman" panose="02020603050405020304" pitchFamily="18" charset="0"/>
              </a:rPr>
              <a:t>display the class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83AC9-9247-FD4B-8436-CDA31498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86" y="2971799"/>
            <a:ext cx="4742124" cy="3416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6E3682-0D2F-884A-950F-416A4018E0C4}"/>
              </a:ext>
            </a:extLst>
          </p:cNvPr>
          <p:cNvSpPr/>
          <p:nvPr/>
        </p:nvSpPr>
        <p:spPr>
          <a:xfrm>
            <a:off x="-335614" y="3771900"/>
            <a:ext cx="4572000" cy="26161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marL="1295400" indent="-342900">
              <a:lnSpc>
                <a:spcPts val="2085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Java source-</a:t>
            </a:r>
            <a:endParaRPr lang="zh-CN" altLang="zh-CN" sz="2400" kern="1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>
              <a:lnSpc>
                <a:spcPts val="211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file named </a:t>
            </a:r>
            <a:r>
              <a:rPr lang="en-US" altLang="zh-CN" sz="2400" kern="1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DrawLinesController.java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folder as </a:t>
            </a:r>
            <a:r>
              <a:rPr lang="en-US" altLang="zh-CN" sz="2400" kern="1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DrawLines.fxml</a:t>
            </a:r>
            <a:endParaRPr lang="en-US" altLang="zh-CN" sz="2400" kern="1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5400" indent="-342900">
              <a:lnSpc>
                <a:spcPts val="211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into</a:t>
            </a:r>
            <a:endParaRPr lang="zh-CN" altLang="zh-CN" sz="2400" kern="1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>
              <a:lnSpc>
                <a:spcPts val="2065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file and save the file. You can add the program’s</a:t>
            </a:r>
            <a:r>
              <a:rPr lang="zh-CN" altLang="en-US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into the file.</a:t>
            </a:r>
            <a:r>
              <a:rPr lang="zh-CN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0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BF4FF7-B822-2041-ABA9-0874F20FD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/>
          <a:stretch/>
        </p:blipFill>
        <p:spPr>
          <a:xfrm>
            <a:off x="152400" y="304800"/>
            <a:ext cx="8606856" cy="426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78F2F2-B1B3-034D-A56F-E736E19F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343400"/>
            <a:ext cx="3746500" cy="21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altLang="zh-CN" sz="3200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(Optional) GUI and Graphics Case Study: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Event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handling;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Drawing</a:t>
            </a:r>
            <a:r>
              <a:rPr lang="zh-CN" altLang="en-US" sz="3200" dirty="0">
                <a:solidFill>
                  <a:srgbClr val="3380E6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80E6"/>
                </a:solidFill>
                <a:latin typeface="Arial"/>
              </a:rPr>
              <a:t>Lines (Cont.)</a:t>
            </a:r>
            <a:endParaRPr lang="en-US" sz="3200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8800"/>
            <a:ext cx="8097187" cy="4419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to Interact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 Programmatically</a:t>
            </a:r>
          </a:p>
          <a:p>
            <a:pPr lvl="1"/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en-US" altLang="zh-CN" sz="2400" dirty="0"/>
              <a:t>Generating the main-application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class</a:t>
            </a:r>
          </a:p>
          <a:p>
            <a:pPr lvl="2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main-</a:t>
            </a:r>
            <a:r>
              <a:rPr lang="en-US" altLang="zh-CN" sz="2000" dirty="0" err="1"/>
              <a:t>applicaiton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r>
              <a:rPr lang="zh-CN" altLang="en-US" sz="2000" dirty="0"/>
              <a:t> </a:t>
            </a:r>
            <a:r>
              <a:rPr lang="en-US" altLang="zh-CN" sz="2000" dirty="0"/>
              <a:t>loads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app’s</a:t>
            </a:r>
            <a:r>
              <a:rPr lang="zh-CN" altLang="en-US" sz="2000" dirty="0"/>
              <a:t> </a:t>
            </a:r>
            <a:r>
              <a:rPr lang="en-US" altLang="zh-CN" sz="2000" dirty="0"/>
              <a:t>FXML</a:t>
            </a:r>
            <a:r>
              <a:rPr lang="zh-CN" altLang="en-US" sz="2000" dirty="0"/>
              <a:t> </a:t>
            </a:r>
            <a:r>
              <a:rPr lang="en-US" altLang="zh-CN" sz="2000" dirty="0"/>
              <a:t>file,</a:t>
            </a:r>
            <a:r>
              <a:rPr lang="zh-CN" altLang="en-US" sz="2000" dirty="0"/>
              <a:t> </a:t>
            </a:r>
            <a:r>
              <a:rPr lang="en-US" altLang="zh-CN" sz="2000" dirty="0"/>
              <a:t>creates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GUI then creates and configures the corresponding controller-class.</a:t>
            </a:r>
          </a:p>
          <a:p>
            <a:pPr lvl="2"/>
            <a:r>
              <a:rPr lang="en-US" altLang="zh-CN" sz="2000" dirty="0"/>
              <a:t>By convention, this class has the same base</a:t>
            </a:r>
            <a:r>
              <a:rPr lang="zh-CN" altLang="en-US" sz="2000" dirty="0"/>
              <a:t> </a:t>
            </a:r>
            <a:r>
              <a:rPr lang="en-US" altLang="zh-CN" sz="2000" dirty="0"/>
              <a:t>name as the FXML file (</a:t>
            </a:r>
            <a:r>
              <a:rPr lang="en-US" altLang="zh-CN" sz="2000" dirty="0" err="1"/>
              <a:t>DrawLines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DrawLines.fxml</a:t>
            </a:r>
            <a:r>
              <a:rPr lang="en-US" altLang="zh-CN" sz="2000" dirty="0"/>
              <a:t>).</a:t>
            </a:r>
            <a:endParaRPr lang="zh-CN" altLang="zh-CN" sz="2000" dirty="0"/>
          </a:p>
          <a:p>
            <a:pPr lvl="2"/>
            <a:endParaRPr lang="zh-CN" altLang="zh-CN" sz="2000" dirty="0"/>
          </a:p>
          <a:p>
            <a:pPr marL="1087438" lvl="2" indent="-457200">
              <a:buAutoNum type="arabicPeriod"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4839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C58EA-3AB1-3E44-8590-FCA69B2E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AC21D1-2EFD-2F44-89EA-50B3791F6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66"/>
          <a:stretch/>
        </p:blipFill>
        <p:spPr>
          <a:xfrm>
            <a:off x="304800" y="609600"/>
            <a:ext cx="8610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4.2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 err="1">
                <a:solidFill>
                  <a:srgbClr val="3380E6"/>
                </a:solidFill>
                <a:latin typeface="Arial"/>
              </a:rPr>
              <a:t>Pseudocode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Particularly useful for developing algorithms that will be converted to structured portions of Java programs. </a:t>
            </a:r>
          </a:p>
          <a:p>
            <a:pPr eaLnBrk="1" hangingPunct="1"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4.3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Control Structures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Sequence structure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1" descr="ch4imageslides_Page_04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 pitchFamily="34" charset="0"/>
                <a:cs typeface="Arial" pitchFamily="34" charset="0"/>
              </a:rPr>
              <a:t>4.3</a:t>
            </a:r>
            <a:r>
              <a:rPr lang="en-US" dirty="0">
                <a:solidFill>
                  <a:srgbClr val="24B5A1"/>
                </a:solidFill>
                <a:latin typeface="Goudy Sans Medium"/>
              </a:rPr>
              <a:t>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Three types of </a:t>
            </a:r>
            <a:r>
              <a:rPr lang="en-US" altLang="zh-CN" sz="25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selection statements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statement: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Single-selection statement</a:t>
            </a:r>
            <a:endParaRPr lang="en-US" altLang="zh-CN" sz="19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else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statement: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Double-selection statement</a:t>
            </a:r>
            <a:endParaRPr lang="en-US" altLang="zh-CN" sz="19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Lucida Console" pitchFamily="49" charset="0"/>
                <a:ea typeface="宋体" pitchFamily="2" charset="-122"/>
              </a:rPr>
              <a:t>switch</a:t>
            </a: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statement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Multiple-selection statement</a:t>
            </a:r>
            <a:endParaRPr lang="en-US" altLang="zh-CN" sz="19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h4imageslides_Page_05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5" b="58098"/>
          <a:stretch/>
        </p:blipFill>
        <p:spPr bwMode="auto">
          <a:xfrm>
            <a:off x="-152400" y="-228600"/>
            <a:ext cx="893286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512438" cy="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h4imageslides_Page_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7" b="56064"/>
          <a:stretch/>
        </p:blipFill>
        <p:spPr bwMode="auto">
          <a:xfrm>
            <a:off x="381000" y="587829"/>
            <a:ext cx="7170057" cy="24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1314"/>
            <a:ext cx="8153400" cy="139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Nested if…else Statements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20"/>
          <a:stretch/>
        </p:blipFill>
        <p:spPr bwMode="auto">
          <a:xfrm>
            <a:off x="228601" y="1671637"/>
            <a:ext cx="4064552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671637"/>
            <a:ext cx="3581401" cy="251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2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CCE8C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1405</Words>
  <Application>Microsoft Macintosh PowerPoint</Application>
  <PresentationFormat>全屏显示(4:3)</PresentationFormat>
  <Paragraphs>146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黑体</vt:lpstr>
      <vt:lpstr>宋体</vt:lpstr>
      <vt:lpstr>AGaramond</vt:lpstr>
      <vt:lpstr>Goudy Sans Medium</vt:lpstr>
      <vt:lpstr>LucidaSansTypewriter</vt:lpstr>
      <vt:lpstr>Arial</vt:lpstr>
      <vt:lpstr>Calibri</vt:lpstr>
      <vt:lpstr>Cambria Math</vt:lpstr>
      <vt:lpstr>Lucida Console</vt:lpstr>
      <vt:lpstr>Lucida Sans Unicode</vt:lpstr>
      <vt:lpstr>Times</vt:lpstr>
      <vt:lpstr>Times New Roman</vt:lpstr>
      <vt:lpstr>Wingdings</vt:lpstr>
      <vt:lpstr>Wingdings 2</vt:lpstr>
      <vt:lpstr>Wingdings 3</vt:lpstr>
      <vt:lpstr>Concourse</vt:lpstr>
      <vt:lpstr>Chapter 4 Control Statements: Part I</vt:lpstr>
      <vt:lpstr>PowerPoint 演示文稿</vt:lpstr>
      <vt:lpstr>4.1  Introduction</vt:lpstr>
      <vt:lpstr>4.2  Pseudocode</vt:lpstr>
      <vt:lpstr>4.3  Control Structures</vt:lpstr>
      <vt:lpstr>4.3  Control Structures (Cont.)</vt:lpstr>
      <vt:lpstr>PowerPoint 演示文稿</vt:lpstr>
      <vt:lpstr>PowerPoint 演示文稿</vt:lpstr>
      <vt:lpstr>Nested if…else Statements</vt:lpstr>
      <vt:lpstr>4.3  if…else Double-Selection Statement (Cont.)</vt:lpstr>
      <vt:lpstr>PowerPoint 演示文稿</vt:lpstr>
      <vt:lpstr>4.3  Control Structures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Nested Control Statements</vt:lpstr>
      <vt:lpstr>4.4  Compound Assignment Operators</vt:lpstr>
      <vt:lpstr>    Is “a+=b” same as “a =a + b” ?     </vt:lpstr>
      <vt:lpstr>4.5  Increment and Decrement Operators</vt:lpstr>
      <vt:lpstr>4.6  Primitive Types</vt:lpstr>
      <vt:lpstr>4.7  (Optional) GUI and Graphics Case Study: Event handling; Drawing Lines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4.7  (Optional) GUI and Graphics Case Study: Event handling; Drawing Lines (Cont.)</vt:lpstr>
      <vt:lpstr>PowerPoint 演示文稿</vt:lpstr>
      <vt:lpstr>4.7  (Optional) GUI and Graphics Case Study: Event handling; Drawing Lines (Cont.)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Statements: Part I</dc:title>
  <dc:creator>paul</dc:creator>
  <cp:lastModifiedBy>Microsoft Office 用户</cp:lastModifiedBy>
  <cp:revision>117</cp:revision>
  <dcterms:created xsi:type="dcterms:W3CDTF">2009-05-04T20:43:49Z</dcterms:created>
  <dcterms:modified xsi:type="dcterms:W3CDTF">2020-02-19T00:44:48Z</dcterms:modified>
</cp:coreProperties>
</file>