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488" r:id="rId2"/>
    <p:sldId id="489" r:id="rId3"/>
    <p:sldId id="256" r:id="rId4"/>
    <p:sldId id="490" r:id="rId5"/>
    <p:sldId id="491" r:id="rId6"/>
    <p:sldId id="492" r:id="rId7"/>
    <p:sldId id="493" r:id="rId8"/>
    <p:sldId id="494" r:id="rId9"/>
    <p:sldId id="495" r:id="rId10"/>
    <p:sldId id="497" r:id="rId11"/>
    <p:sldId id="498" r:id="rId12"/>
    <p:sldId id="496" r:id="rId13"/>
    <p:sldId id="499" r:id="rId14"/>
    <p:sldId id="500" r:id="rId15"/>
    <p:sldId id="501" r:id="rId16"/>
    <p:sldId id="502" r:id="rId17"/>
    <p:sldId id="506" r:id="rId18"/>
    <p:sldId id="507" r:id="rId19"/>
    <p:sldId id="508" r:id="rId20"/>
    <p:sldId id="510" r:id="rId21"/>
    <p:sldId id="511" r:id="rId22"/>
    <p:sldId id="509" r:id="rId23"/>
    <p:sldId id="503" r:id="rId24"/>
    <p:sldId id="504" r:id="rId25"/>
    <p:sldId id="505" r:id="rId26"/>
    <p:sldId id="512" r:id="rId27"/>
    <p:sldId id="51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9"/>
    <p:restoredTop sz="91169"/>
  </p:normalViewPr>
  <p:slideViewPr>
    <p:cSldViewPr showGuides="1">
      <p:cViewPr varScale="1">
        <p:scale>
          <a:sx n="48" d="100"/>
          <a:sy n="48" d="100"/>
        </p:scale>
        <p:origin x="18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01976-63F0-5041-AC9E-8DCA16ADC5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9A95A-1920-8A42-BBF4-4AFFFDDE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DD3437-2D8C-3D49-B714-8748D5D4BE0A}" type="datetimeFigureOut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53EB4-A597-5840-BCB0-0667477C3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D3903-BEF6-844B-85BE-D8870A5274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24B513-B77A-6746-9931-EDD3011DC8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49225-E790-404B-B05F-A29B2759F3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97BF6-5226-F74D-8D4C-80E72DC863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5822FC7-6D64-BF4F-92AD-8EADFA65FA3F}" type="datetimeFigureOut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BC8209-93DA-2040-9E87-8DF37BA99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85B081-A466-BB4F-8705-6665E7A99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6B962-08FD-6242-9138-52BA6576E1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2610A-07E2-E144-BBB5-FA7F2BD2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C692542-9CB0-834A-8C16-91CEE07A56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E4357A92-9AA1-C847-8AF3-9E1B152300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CAC43CAC-AB88-254B-9691-CC798A8E09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9012F2C9-14E1-A047-99BB-9BE88724B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D48D9D-060D-E345-A47F-87B6148A20B9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1037AC80-15A9-D14D-8F48-9E2C5898BB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FDF661DB-AC95-AE4A-9140-26BE7E1972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D01B6535-8621-C84D-919B-C3AE884C8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F99A9B-7B60-F64D-91F0-8086EA079782}" type="slidenum">
              <a:rPr lang="en-US" altLang="zh-CN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Some of the benefits of JavaFX over Swing include:</a:t>
            </a:r>
          </a:p>
          <a:p>
            <a:pPr lvl="1"/>
            <a:r>
              <a:rPr lang="en" altLang="zh-CN" dirty="0"/>
              <a:t>JavaFX is easier to use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" altLang="zh-CN" dirty="0"/>
              <a:t>include</a:t>
            </a:r>
            <a:r>
              <a:rPr lang="en-US" altLang="zh-CN" dirty="0"/>
              <a:t>s</a:t>
            </a:r>
            <a:r>
              <a:rPr lang="en" altLang="zh-CN" dirty="0"/>
              <a:t> GUI, graphics and multimedia (images, animation, audio and video). </a:t>
            </a:r>
            <a:endParaRPr lang="en-US" altLang="zh-CN" dirty="0"/>
          </a:p>
          <a:p>
            <a:pPr lvl="1"/>
            <a:r>
              <a:rPr lang="en" altLang="zh-CN" dirty="0"/>
              <a:t>JavaFX Scene Builder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" altLang="zh-CN" dirty="0"/>
              <a:t>produces the same code regardless of the IDE.</a:t>
            </a:r>
          </a:p>
          <a:p>
            <a:pPr lvl="1"/>
            <a:r>
              <a:rPr lang="en-US" altLang="zh-CN" dirty="0"/>
              <a:t>JavaFX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" altLang="zh-CN" dirty="0"/>
              <a:t>JavaFX GUI’s look-and-feel via Cascading Style Sheets (CSS)—the same technology used to style web pages</a:t>
            </a:r>
            <a:r>
              <a:rPr lang="en-US" altLang="zh-CN" dirty="0"/>
              <a:t>.</a:t>
            </a:r>
          </a:p>
          <a:p>
            <a:pPr lvl="1"/>
            <a:r>
              <a:rPr lang="en" altLang="zh-CN" dirty="0"/>
              <a:t>JavaFX has better threading support</a:t>
            </a:r>
          </a:p>
          <a:p>
            <a:pPr lvl="1"/>
            <a:r>
              <a:rPr lang="en" altLang="zh-CN" dirty="0"/>
              <a:t>JavaFX uses the GPU for hardware- accelerated rendering.</a:t>
            </a:r>
          </a:p>
          <a:p>
            <a:pPr lvl="1"/>
            <a:r>
              <a:rPr lang="en" altLang="zh-CN" dirty="0"/>
              <a:t>JavaFX supports transformations for repositioning and reorienting JavaFX components, and animations for changing the properties of</a:t>
            </a:r>
            <a:r>
              <a:rPr lang="zh-CN" altLang="en-US" dirty="0"/>
              <a:t> </a:t>
            </a:r>
            <a:r>
              <a:rPr lang="en" altLang="zh-CN" dirty="0"/>
              <a:t>JavaFX components over time. 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JavaFX provides multiple upgrade paths for enhancing existing GUIs</a:t>
            </a:r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92542-9CB0-834A-8C16-91CEE07A563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26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>
            <a:extLst>
              <a:ext uri="{FF2B5EF4-FFF2-40B4-BE49-F238E27FC236}">
                <a16:creationId xmlns:a16="http://schemas.microsoft.com/office/drawing/2014/main" id="{21F73769-82AE-C64A-9D5F-EB47C8CFA4AF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2FC4E64E-D6A8-094E-B50A-E8488BA2934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8E13FAAF-EBDA-A548-B52D-567A8428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宋体" charset="-122"/>
                <a:cs typeface="Arial" charset="0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F3881559-317F-C845-A3CB-BB89BF8F5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C120026A-AB04-6C42-9226-B0872E2A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0" name="Straight Connector 23">
              <a:extLst>
                <a:ext uri="{FF2B5EF4-FFF2-40B4-BE49-F238E27FC236}">
                  <a16:creationId xmlns:a16="http://schemas.microsoft.com/office/drawing/2014/main" id="{530561A0-7CD0-F04A-82EB-1B1063341F5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35095A-D522-004E-A3F5-E577B33AB1E5}"/>
              </a:ext>
            </a:extLst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>
            <a:extLst>
              <a:ext uri="{FF2B5EF4-FFF2-40B4-BE49-F238E27FC236}">
                <a16:creationId xmlns:a16="http://schemas.microsoft.com/office/drawing/2014/main" id="{F30998E0-09FB-034B-AE78-3C2605E4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D67B1B-BB0D-8545-8034-AE0CFC1C0049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D6BC722-34B5-504C-9221-CAEC1C1C0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DE661-8484-7F4B-BDCD-C954CDC7E6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4BA06B7E-525D-024F-972A-4765184815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C340723-26DF-484F-9CC9-FF44BE3B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3837-FF2D-8C45-80FE-604A99FBE0E9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F749A64-180A-4F4E-B218-E58AF1C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7FAB167-7943-F946-AF7D-5DA907B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AF5A1-E416-3F42-AFCC-5224F4A021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212F0D75-52ED-6F48-B7D9-28BC74A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AB8F-8273-FD4D-AA9E-ED0DD9909455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F29D170-198A-8740-9E9F-4A2062FF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F6F3171A-C182-6B4A-8F2F-FFA0C9B3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04623-2073-6E4E-A951-3E5FA523F4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86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E320403-7246-634E-9015-EF51F5EC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5669-7256-6649-8F15-9F9655FA2999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D00F9B9-A0BF-2843-BDA0-B78228C7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A59CE5BD-90FC-714C-A594-CAEC1A6A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C3C65-AE48-0E4E-BF75-57DAFBE68B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65C680E-0D0C-B449-9E42-BEF05B801117}"/>
              </a:ext>
            </a:extLst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29445E2-6CD1-5945-BD9F-F2A4CE0B1624}"/>
              </a:ext>
            </a:extLst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8580BF5-1C66-8042-97D8-15646E9A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2BA7-6D52-9C4A-BEB8-A665C8868EE1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91FC1C-5FFD-B54A-8EBB-B6C3F2E4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D62C8F-CF68-2140-94FE-D0A4D64F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C051-6F9F-724F-BD29-3DF26A310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4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315A0BC6-8E7F-D140-A8F3-27027D205FE8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2D3C040D-CC73-A242-8511-2F14DE2E9777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76CB917-617D-CB4E-B2D9-2F602269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900D1-C99C-4845-9814-36D77DE2C0AE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78885F-7D68-9C46-8C9B-C11CD70A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745580-D806-CE4D-AD6C-15D65563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593C3-243C-D84A-A12E-E553120C7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26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4EFC-32B5-0447-97E8-FD65948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C4F3-FF57-B744-B069-0DC5FE586A0E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1C6A0-C8EE-5147-B52C-723636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E697-BB23-BF4F-AC57-7B93CC0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3580E-098C-CE44-8C24-E79219444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56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FCF88-39E9-7B40-96A1-3E921D63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1C1E-79B6-9C4D-B491-D4D34BE94561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55954-0898-0D42-9CBC-F9654CB8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E011F-758E-C649-B584-28B7D29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B30FF-140E-924D-BF98-FBD29B7AA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16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53E35-25AA-9B40-97D5-6F194D83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69B-7C0F-AD40-8D24-AA104A4793AE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9B2D-A78E-0947-BA91-3E5822B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228DA-456C-8F4B-B3C2-4456DA79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D20D-56C5-E04E-B539-15C1F2A96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06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2D9F521-06BD-4B44-A382-0F66021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08D28-CC43-3E40-9AD2-D89579B3AD11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FE56F5E0-A681-1547-B080-54EF375A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83A50B0F-A739-6644-8B36-831F29C1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5F08D-56C2-8448-8AC0-6D5FFBD6F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31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7E95-10F6-1F42-B7B3-3ECC2329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75ED4-8358-F744-88C4-064CA779AA4F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1C181-C253-2F44-B2C7-150052EB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C168-08FC-CA4A-8B21-9F69D555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CB47C-32CC-7745-8FC4-985BA1EB1F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37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588073EE-7C63-7245-8098-D2A50133A67B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宋体" charset="-122"/>
              <a:cs typeface="Arial" charset="0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8FB0DCBC-AD98-654E-A3C5-5ABFF3BCF149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cs typeface="Arial" charset="0"/>
            </a:endParaRPr>
          </a:p>
        </p:txBody>
      </p:sp>
      <p:sp>
        <p:nvSpPr>
          <p:cNvPr id="7" name="Right Triangle 19">
            <a:extLst>
              <a:ext uri="{FF2B5EF4-FFF2-40B4-BE49-F238E27FC236}">
                <a16:creationId xmlns:a16="http://schemas.microsoft.com/office/drawing/2014/main" id="{F5DA6742-778F-4649-BFAE-1BC75B40F4F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Straight Connector 20">
            <a:extLst>
              <a:ext uri="{FF2B5EF4-FFF2-40B4-BE49-F238E27FC236}">
                <a16:creationId xmlns:a16="http://schemas.microsoft.com/office/drawing/2014/main" id="{E54D516B-34F2-1F46-B527-165737C975E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>
            <a:extLst>
              <a:ext uri="{FF2B5EF4-FFF2-40B4-BE49-F238E27FC236}">
                <a16:creationId xmlns:a16="http://schemas.microsoft.com/office/drawing/2014/main" id="{88223B37-3CCF-4D4B-8C24-09C0E8BE8A04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6A63A0D0-9AB1-2045-A5A4-C3626C5F982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C170463-3BE3-264D-8294-7CF1340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A63BE-B2D7-6D4E-9A5D-41666DAB5295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7934501-C63A-5745-86B4-BCE64EFA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01781EB-BE9A-024A-AC1B-7EBF6D3D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F4B53-CCA3-B743-8138-30DB74B7E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15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F292168-66D8-7647-8564-DA17B90AFC64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宋体" charset="-122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D23BD5C4-FEF9-9848-A67D-5B7E7CB029BF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cs typeface="Arial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8D11D03-CBF1-424F-8752-00522C53EB6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03D7E-0908-634C-8132-527BEE50E31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B7F114C7-89A4-164C-B03B-B1BB4E4D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53DC31C2-7EDC-9349-9BEA-C0D8868E97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488CA22-B67C-734A-9DF4-DD8E89F3A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178211C7-86B1-244B-A8FB-809D334110B5}" type="datetime1">
              <a:rPr lang="en-US" altLang="zh-CN"/>
              <a:pPr>
                <a:defRPr/>
              </a:pPr>
              <a:t>4/5/20</a:t>
            </a:fld>
            <a:endParaRPr lang="en-US" altLang="zh-C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E7E8EA2-95A1-EB4B-9B4C-538FB7F0B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B146C9-D02B-2944-9FE9-028B6241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fld id="{FFC9916B-0C6D-5D42-958F-16A084ED77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Action Button: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F7A4C60-F5CF-4441-B727-BEA7B43C47AD}"/>
              </a:ext>
            </a:extLst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A03C9F-3320-9F41-9012-34928F791B96}"/>
              </a:ext>
            </a:extLst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06" r:id="rId7"/>
    <p:sldLayoutId id="2147483816" r:id="rId8"/>
    <p:sldLayoutId id="2147483817" r:id="rId9"/>
    <p:sldLayoutId id="2147483807" r:id="rId10"/>
    <p:sldLayoutId id="2147483808" r:id="rId11"/>
    <p:sldLayoutId id="214748380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6B42-9F55-A64D-B753-3E2A2427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altLang="zh-CN" dirty="0"/>
              <a:t>12</a:t>
            </a:r>
            <a:br>
              <a:rPr lang="en-US" dirty="0"/>
            </a:br>
            <a:r>
              <a:rPr lang="en-US" dirty="0"/>
              <a:t>JavaFX GUI : Part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EC4C0-8D4C-804C-97A0-63CAF82337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268" name="副标题 4">
            <a:extLst>
              <a:ext uri="{FF2B5EF4-FFF2-40B4-BE49-F238E27FC236}">
                <a16:creationId xmlns:a16="http://schemas.microsoft.com/office/drawing/2014/main" id="{2DA5989F-4433-3449-A360-C49BC93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3278-057C-C043-BA61-A4FBA90E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dirty="0">
                <a:solidFill>
                  <a:srgbClr val="24B5A1"/>
                </a:solidFill>
                <a:latin typeface="Arial"/>
              </a:rPr>
              <a:t>12.3</a:t>
            </a:r>
            <a:r>
              <a:rPr lang="en" altLang="zh-CN" sz="2800" dirty="0">
                <a:effectLst/>
              </a:rPr>
              <a:t> </a:t>
            </a:r>
            <a:r>
              <a:rPr lang="en" altLang="zh-CN" sz="2800" dirty="0">
                <a:solidFill>
                  <a:srgbClr val="3380E6"/>
                </a:solidFill>
                <a:latin typeface="Arial"/>
              </a:rPr>
              <a:t>JavaFX App Window Structure</a:t>
            </a:r>
            <a:r>
              <a:rPr lang="en-US" altLang="zh-CN" sz="2800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79863-2373-6647-AB94-C0C8666A2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</a:rPr>
              <a:t>Nodes</a:t>
            </a:r>
          </a:p>
          <a:p>
            <a:pPr lvl="1"/>
            <a:r>
              <a:rPr lang="en" altLang="zh-CN" dirty="0"/>
              <a:t>Each </a:t>
            </a:r>
            <a:r>
              <a:rPr lang="en" altLang="zh-CN" dirty="0">
                <a:solidFill>
                  <a:srgbClr val="FF0000"/>
                </a:solidFill>
              </a:rPr>
              <a:t>visual element </a:t>
            </a:r>
            <a:r>
              <a:rPr lang="en" altLang="zh-CN" dirty="0"/>
              <a:t>in the scene graph is a node—an instance of a subclass of Node (package </a:t>
            </a:r>
            <a:r>
              <a:rPr lang="en" altLang="zh-CN" dirty="0" err="1"/>
              <a:t>javafx.scene</a:t>
            </a:r>
            <a:r>
              <a:rPr lang="en" altLang="zh-CN" dirty="0"/>
              <a:t>)</a:t>
            </a:r>
            <a:r>
              <a:rPr lang="en-US" altLang="zh-CN" dirty="0"/>
              <a:t>,</a:t>
            </a:r>
            <a:r>
              <a:rPr lang="en" altLang="zh-CN" dirty="0"/>
              <a:t> which defines common attributes and behaviors for all nodes. </a:t>
            </a:r>
          </a:p>
          <a:p>
            <a:pPr lvl="1"/>
            <a:r>
              <a:rPr lang="en" altLang="zh-CN" dirty="0"/>
              <a:t>each node in the scene graph has one parent.</a:t>
            </a:r>
          </a:p>
          <a:p>
            <a:pPr lvl="1"/>
            <a:r>
              <a:rPr lang="en" altLang="zh-CN" dirty="0"/>
              <a:t>Nodes can have </a:t>
            </a:r>
            <a:r>
              <a:rPr lang="en" altLang="zh-CN" dirty="0">
                <a:solidFill>
                  <a:srgbClr val="FF0000"/>
                </a:solidFill>
              </a:rPr>
              <a:t>transforms</a:t>
            </a:r>
            <a:r>
              <a:rPr lang="en" altLang="zh-CN" dirty="0"/>
              <a:t> (e.g., moving, rotating and scaling), opacity (whether a node is transparent, partially transparent or   opaque), effects (e.g., drop shadows, blurs, reflection and lighting)</a:t>
            </a:r>
            <a:r>
              <a:rPr lang="en-US" altLang="zh-CN" dirty="0"/>
              <a:t>.</a:t>
            </a:r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B1ECE-CEF7-3A40-9E6A-7A4C6CD9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9F72-ED8C-4842-A543-76BAED96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dirty="0">
                <a:solidFill>
                  <a:srgbClr val="24B5A1"/>
                </a:solidFill>
                <a:latin typeface="Arial"/>
              </a:rPr>
              <a:t>12.3</a:t>
            </a:r>
            <a:r>
              <a:rPr lang="en" altLang="zh-CN" sz="2800" dirty="0">
                <a:effectLst/>
              </a:rPr>
              <a:t> </a:t>
            </a:r>
            <a:r>
              <a:rPr lang="en" altLang="zh-CN" sz="2800" dirty="0">
                <a:solidFill>
                  <a:srgbClr val="3380E6"/>
                </a:solidFill>
                <a:latin typeface="Arial"/>
              </a:rPr>
              <a:t>JavaFX App Window Structure</a:t>
            </a:r>
            <a:r>
              <a:rPr lang="en-US" altLang="zh-CN" sz="2800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8959F-BE8A-7943-8F92-2C2A7F7F3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</a:rPr>
              <a:t>Layout Containers</a:t>
            </a:r>
          </a:p>
          <a:p>
            <a:pPr lvl="1"/>
            <a:r>
              <a:rPr lang="en" altLang="zh-CN" dirty="0"/>
              <a:t>Nodes that have children are typically layout containers that arrange their child nodes in the scene</a:t>
            </a:r>
          </a:p>
          <a:p>
            <a:r>
              <a:rPr lang="en" altLang="zh-CN" dirty="0"/>
              <a:t>Event Handler and</a:t>
            </a:r>
            <a:r>
              <a:rPr lang="zh-CN" altLang="en-US" dirty="0"/>
              <a:t> </a:t>
            </a:r>
            <a:r>
              <a:rPr lang="en" altLang="zh-CN" dirty="0"/>
              <a:t>Controller Class</a:t>
            </a:r>
          </a:p>
          <a:p>
            <a:pPr lvl="1"/>
            <a:r>
              <a:rPr lang="en" altLang="zh-CN" dirty="0"/>
              <a:t>An event handler is a method that responds to a user interaction. </a:t>
            </a:r>
          </a:p>
          <a:p>
            <a:pPr lvl="1"/>
            <a:r>
              <a:rPr lang="en" altLang="zh-CN" dirty="0"/>
              <a:t>An FXML GUI’s event handlers are defined in a so-called controller class</a:t>
            </a:r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DA183-4BEC-2D43-9A90-34C7D9B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DFE6-0D87-5842-A185-4FC10C15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13F15-A44B-C644-8B02-81E0B75B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5D477-3261-C141-A8D4-5ABD0975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95E8AC-4152-F94F-9A5E-10CDF99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42613"/>
            <a:ext cx="8991600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EDD60-44D3-E24A-8BF4-6352BF0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9EF4F-DA19-E246-BDC4-DD3578DF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05660"/>
            <a:ext cx="5171711" cy="388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1553DA-C45F-DD43-B31C-85F53C71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56519"/>
            <a:ext cx="5281427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AAB56-0A26-1547-835C-4FEB293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748C6-5911-B444-9104-3F029989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Class Application</a:t>
            </a:r>
          </a:p>
          <a:p>
            <a:pPr lvl="1"/>
            <a:r>
              <a:rPr lang="en" altLang="zh-CN" dirty="0"/>
              <a:t>JavaFX app is a subclass of Application (package </a:t>
            </a:r>
            <a:r>
              <a:rPr lang="en" altLang="zh-CN" dirty="0" err="1"/>
              <a:t>javafx.application</a:t>
            </a:r>
            <a:r>
              <a:rPr lang="en" altLang="zh-CN" dirty="0"/>
              <a:t>). </a:t>
            </a:r>
          </a:p>
          <a:p>
            <a:pPr lvl="1"/>
            <a:r>
              <a:rPr lang="en" altLang="zh-CN" dirty="0"/>
              <a:t>When the subclass’s main method is called:</a:t>
            </a:r>
          </a:p>
          <a:p>
            <a:pPr lvl="2"/>
            <a:r>
              <a:rPr lang="en-US" altLang="zh-CN" dirty="0"/>
              <a:t>1.</a:t>
            </a:r>
            <a:r>
              <a:rPr lang="en" altLang="zh-CN" dirty="0"/>
              <a:t>Method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/>
              <a:t> </a:t>
            </a:r>
            <a:r>
              <a:rPr lang="en" altLang="zh-CN" dirty="0"/>
              <a:t>calls</a:t>
            </a:r>
            <a:r>
              <a:rPr lang="zh-CN" altLang="en-US" dirty="0"/>
              <a:t> </a:t>
            </a:r>
            <a:r>
              <a:rPr lang="en" altLang="zh-CN" dirty="0"/>
              <a:t>class</a:t>
            </a:r>
            <a:r>
              <a:rPr lang="zh-CN" altLang="en-US" dirty="0"/>
              <a:t> </a:t>
            </a:r>
            <a:r>
              <a:rPr lang="en" altLang="zh-CN" dirty="0"/>
              <a:t>Application’s</a:t>
            </a:r>
            <a:r>
              <a:rPr lang="zh-CN" altLang="en-US" dirty="0"/>
              <a:t> </a:t>
            </a:r>
            <a:r>
              <a:rPr lang="en" altLang="zh-CN" dirty="0"/>
              <a:t>static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launch</a:t>
            </a:r>
            <a:r>
              <a:rPr lang="zh-CN" altLang="en-US" dirty="0"/>
              <a:t> </a:t>
            </a:r>
            <a:r>
              <a:rPr lang="en" altLang="zh-CN" dirty="0"/>
              <a:t>method to begin executing the app.</a:t>
            </a:r>
          </a:p>
          <a:p>
            <a:pPr lvl="2"/>
            <a:r>
              <a:rPr lang="en" altLang="zh-CN" dirty="0"/>
              <a:t>2.The</a:t>
            </a:r>
            <a:r>
              <a:rPr lang="zh-CN" altLang="en-US" dirty="0"/>
              <a:t> </a:t>
            </a:r>
            <a:r>
              <a:rPr lang="en" altLang="zh-CN" dirty="0"/>
              <a:t>launch</a:t>
            </a:r>
            <a:r>
              <a:rPr lang="zh-CN" altLang="en-US" dirty="0"/>
              <a:t> </a:t>
            </a:r>
            <a:r>
              <a:rPr lang="en" altLang="zh-CN" dirty="0"/>
              <a:t>method,</a:t>
            </a:r>
            <a:r>
              <a:rPr lang="zh-CN" altLang="en-US" dirty="0"/>
              <a:t> </a:t>
            </a:r>
            <a:r>
              <a:rPr lang="en" altLang="zh-CN" dirty="0"/>
              <a:t>in</a:t>
            </a:r>
            <a:r>
              <a:rPr lang="zh-CN" altLang="en-US" dirty="0"/>
              <a:t> </a:t>
            </a:r>
            <a:r>
              <a:rPr lang="en" altLang="zh-CN" dirty="0"/>
              <a:t>turn,</a:t>
            </a:r>
            <a:r>
              <a:rPr lang="zh-CN" altLang="en-US" dirty="0"/>
              <a:t> </a:t>
            </a:r>
            <a:r>
              <a:rPr lang="en" altLang="zh-CN" dirty="0"/>
              <a:t>causes</a:t>
            </a:r>
            <a:r>
              <a:rPr lang="zh-CN" altLang="en-US" dirty="0"/>
              <a:t> </a:t>
            </a:r>
            <a:r>
              <a:rPr lang="en" altLang="zh-CN" dirty="0"/>
              <a:t>the</a:t>
            </a:r>
            <a:r>
              <a:rPr lang="zh-CN" altLang="en-US" dirty="0"/>
              <a:t> </a:t>
            </a:r>
            <a:r>
              <a:rPr lang="en" altLang="zh-CN" dirty="0"/>
              <a:t>JavaFX</a:t>
            </a:r>
            <a:r>
              <a:rPr lang="zh-CN" altLang="en-US" dirty="0"/>
              <a:t> </a:t>
            </a:r>
            <a:r>
              <a:rPr lang="en" altLang="zh-CN" dirty="0"/>
              <a:t>runtime</a:t>
            </a:r>
            <a:r>
              <a:rPr lang="zh-CN" altLang="en-US" dirty="0"/>
              <a:t> </a:t>
            </a:r>
            <a:r>
              <a:rPr lang="en" altLang="zh-CN" dirty="0"/>
              <a:t>to</a:t>
            </a:r>
            <a:r>
              <a:rPr lang="zh-CN" altLang="en-US" dirty="0"/>
              <a:t> </a:t>
            </a:r>
            <a:r>
              <a:rPr lang="en" altLang="zh-CN" dirty="0"/>
              <a:t>call its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zh-CN" altLang="en-US" dirty="0"/>
              <a:t> </a:t>
            </a:r>
            <a:r>
              <a:rPr lang="en-US" altLang="zh-CN" dirty="0"/>
              <a:t>method,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start</a:t>
            </a:r>
            <a:r>
              <a:rPr lang="en" altLang="zh-CN" dirty="0"/>
              <a:t> method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stop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en" altLang="zh-CN" dirty="0"/>
              <a:t>.</a:t>
            </a:r>
          </a:p>
          <a:p>
            <a:pPr lvl="2"/>
            <a:r>
              <a:rPr lang="en" altLang="zh-CN" dirty="0"/>
              <a:t>3. The</a:t>
            </a:r>
            <a:r>
              <a:rPr lang="zh-CN" altLang="en-US" dirty="0"/>
              <a:t> </a:t>
            </a:r>
            <a:r>
              <a:rPr lang="en" altLang="zh-CN" dirty="0"/>
              <a:t>Application</a:t>
            </a:r>
            <a:r>
              <a:rPr lang="zh-CN" altLang="en-US" dirty="0"/>
              <a:t> </a:t>
            </a:r>
            <a:r>
              <a:rPr lang="en" altLang="zh-CN" dirty="0"/>
              <a:t>subclass’s</a:t>
            </a:r>
            <a:r>
              <a:rPr lang="zh-CN" altLang="en-US" dirty="0"/>
              <a:t> </a:t>
            </a:r>
            <a:r>
              <a:rPr lang="en" altLang="zh-CN" dirty="0"/>
              <a:t>start</a:t>
            </a:r>
            <a:r>
              <a:rPr lang="zh-CN" altLang="en-US" dirty="0"/>
              <a:t> </a:t>
            </a:r>
            <a:r>
              <a:rPr lang="en" altLang="zh-CN" dirty="0"/>
              <a:t>method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creates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FF0000"/>
                </a:solidFill>
              </a:rPr>
              <a:t>GUI</a:t>
            </a:r>
            <a:r>
              <a:rPr lang="en" altLang="zh-CN" dirty="0"/>
              <a:t>, attaches it to a </a:t>
            </a:r>
            <a:r>
              <a:rPr lang="en" altLang="zh-CN" dirty="0">
                <a:solidFill>
                  <a:srgbClr val="FF0000"/>
                </a:solidFill>
              </a:rPr>
              <a:t>Scene</a:t>
            </a:r>
            <a:r>
              <a:rPr lang="en" altLang="zh-CN" dirty="0"/>
              <a:t> and places it on the </a:t>
            </a:r>
            <a:r>
              <a:rPr lang="en" altLang="zh-CN" dirty="0">
                <a:solidFill>
                  <a:srgbClr val="FF0000"/>
                </a:solidFill>
              </a:rPr>
              <a:t>Stage</a:t>
            </a:r>
            <a:r>
              <a:rPr lang="en" altLang="zh-CN" dirty="0"/>
              <a:t> that start receives as an argument.</a:t>
            </a:r>
          </a:p>
          <a:p>
            <a:r>
              <a:rPr lang="en" altLang="zh-CN" dirty="0" err="1">
                <a:solidFill>
                  <a:srgbClr val="FF0000"/>
                </a:solidFill>
              </a:rPr>
              <a:t>TestStage</a:t>
            </a:r>
            <a:r>
              <a:rPr lang="en-US" altLang="zh-CN" dirty="0">
                <a:solidFill>
                  <a:srgbClr val="FF0000"/>
                </a:solidFill>
              </a:rPr>
              <a:t>.java</a:t>
            </a:r>
            <a:endParaRPr lang="en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517F8-CD69-6C4B-B7C4-CDF3A7A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6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E9EC-2144-E94A-BF72-60CBFB39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66B29-2DE0-2A46-9BFA-3CD6D20B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GridPane</a:t>
            </a:r>
            <a:endParaRPr lang="en" altLang="zh-CN" dirty="0"/>
          </a:p>
          <a:p>
            <a:pPr lvl="1"/>
            <a:r>
              <a:rPr lang="en" altLang="zh-CN" dirty="0"/>
              <a:t>A </a:t>
            </a:r>
            <a:r>
              <a:rPr lang="en" altLang="zh-CN" dirty="0" err="1"/>
              <a:t>GridPane</a:t>
            </a:r>
            <a:r>
              <a:rPr lang="en" altLang="zh-CN" dirty="0"/>
              <a:t> (package </a:t>
            </a:r>
            <a:r>
              <a:rPr lang="en" altLang="zh-CN" dirty="0" err="1"/>
              <a:t>javafx.scene.layout</a:t>
            </a:r>
            <a:r>
              <a:rPr lang="en" altLang="zh-CN" dirty="0"/>
              <a:t>) arranges JavaFX components</a:t>
            </a:r>
            <a:r>
              <a:rPr lang="zh-CN" altLang="en-US" dirty="0"/>
              <a:t> </a:t>
            </a:r>
            <a:r>
              <a:rPr lang="en" altLang="zh-CN" dirty="0"/>
              <a:t>into </a:t>
            </a:r>
            <a:r>
              <a:rPr lang="en" altLang="zh-CN" dirty="0">
                <a:solidFill>
                  <a:srgbClr val="FF0000"/>
                </a:solidFill>
              </a:rPr>
              <a:t>columns and rows in a rectangular grid.</a:t>
            </a:r>
          </a:p>
          <a:p>
            <a:pPr lvl="1"/>
            <a:r>
              <a:rPr lang="en" altLang="zh-CN" dirty="0"/>
              <a:t>Each cell can be empty or can hold one or more JavaFX components</a:t>
            </a:r>
          </a:p>
          <a:p>
            <a:pPr lvl="1"/>
            <a:r>
              <a:rPr lang="en" altLang="zh-CN" dirty="0"/>
              <a:t>Each component in a </a:t>
            </a:r>
            <a:r>
              <a:rPr lang="en" altLang="zh-CN" dirty="0" err="1"/>
              <a:t>GridPane</a:t>
            </a:r>
            <a:r>
              <a:rPr lang="en" altLang="zh-CN" dirty="0"/>
              <a:t> can span multiple columns or rows</a:t>
            </a:r>
          </a:p>
          <a:p>
            <a:pPr lvl="1"/>
            <a:r>
              <a:rPr lang="en" altLang="zh-CN" dirty="0"/>
              <a:t>Scene Builder creates the </a:t>
            </a:r>
            <a:r>
              <a:rPr lang="en" altLang="zh-CN" dirty="0" err="1"/>
              <a:t>GridPane</a:t>
            </a:r>
            <a:r>
              <a:rPr lang="en" altLang="zh-CN" dirty="0"/>
              <a:t> with two columns and three rows by default.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docs.oracle.com</a:t>
            </a:r>
            <a:r>
              <a:rPr lang="en-US" altLang="zh-CN" dirty="0"/>
              <a:t>/</a:t>
            </a:r>
            <a:r>
              <a:rPr lang="en-US" altLang="zh-CN" dirty="0" err="1"/>
              <a:t>javase</a:t>
            </a:r>
            <a:r>
              <a:rPr lang="en-US" altLang="zh-CN" dirty="0"/>
              <a:t>/8/</a:t>
            </a:r>
            <a:r>
              <a:rPr lang="en-US" altLang="zh-CN" dirty="0" err="1"/>
              <a:t>javafx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javafx</a:t>
            </a:r>
            <a:r>
              <a:rPr lang="en-US" altLang="zh-CN" dirty="0"/>
              <a:t>/scene/layout/</a:t>
            </a:r>
            <a:r>
              <a:rPr lang="en-US" altLang="zh-CN" dirty="0" err="1"/>
              <a:t>GridPane.html</a:t>
            </a:r>
            <a:endParaRPr lang="zh-CN" altLang="zh-CN" dirty="0"/>
          </a:p>
          <a:p>
            <a:pPr lvl="1"/>
            <a:r>
              <a:rPr lang="en" altLang="zh-CN" dirty="0"/>
              <a:t> </a:t>
            </a:r>
          </a:p>
          <a:p>
            <a:pPr lvl="1"/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622B3-8628-7541-B3E3-F1557BAB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9719-EE64-0D4C-8207-A68AD5A4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292B-447C-F345-8775-71046D0A9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TextField</a:t>
            </a:r>
            <a:endParaRPr lang="en" altLang="zh-CN" dirty="0"/>
          </a:p>
          <a:p>
            <a:pPr lvl="1"/>
            <a:r>
              <a:rPr lang="en" altLang="zh-CN" dirty="0"/>
              <a:t>A </a:t>
            </a:r>
            <a:r>
              <a:rPr lang="en" altLang="zh-CN" dirty="0" err="1"/>
              <a:t>TextField</a:t>
            </a:r>
            <a:r>
              <a:rPr lang="en" altLang="zh-CN" dirty="0"/>
              <a:t> (package </a:t>
            </a:r>
            <a:r>
              <a:rPr lang="en" altLang="zh-CN" dirty="0" err="1"/>
              <a:t>javafx.scene.control</a:t>
            </a:r>
            <a:r>
              <a:rPr lang="en" altLang="zh-CN" dirty="0"/>
              <a:t>) can accept text input from the user or display text. </a:t>
            </a:r>
          </a:p>
          <a:p>
            <a:r>
              <a:rPr lang="en-US" altLang="zh-CN" dirty="0"/>
              <a:t>Slider</a:t>
            </a:r>
            <a:endParaRPr lang="en" altLang="zh-CN" dirty="0"/>
          </a:p>
          <a:p>
            <a:pPr lvl="1"/>
            <a:r>
              <a:rPr lang="en" altLang="zh-CN" dirty="0"/>
              <a:t>A Slider (package </a:t>
            </a:r>
            <a:r>
              <a:rPr lang="en" altLang="zh-CN" dirty="0" err="1"/>
              <a:t>javafx.scene.control</a:t>
            </a:r>
            <a:r>
              <a:rPr lang="en" altLang="zh-CN" dirty="0"/>
              <a:t>) represents a value in the range 0.0–100.0 by default and allows the user to select a number in that range by moving the Slider’s thumb. </a:t>
            </a:r>
          </a:p>
          <a:p>
            <a:r>
              <a:rPr lang="en" altLang="zh-CN" dirty="0"/>
              <a:t>Button</a:t>
            </a:r>
          </a:p>
          <a:p>
            <a:pPr lvl="1"/>
            <a:r>
              <a:rPr lang="en" altLang="zh-CN" dirty="0"/>
              <a:t>A</a:t>
            </a:r>
            <a:r>
              <a:rPr lang="zh-CN" altLang="en-US" dirty="0"/>
              <a:t> </a:t>
            </a:r>
            <a:r>
              <a:rPr lang="en" altLang="zh-CN" dirty="0"/>
              <a:t>Button(package </a:t>
            </a:r>
            <a:r>
              <a:rPr lang="en" altLang="zh-CN" dirty="0" err="1"/>
              <a:t>javafx.scene.control</a:t>
            </a:r>
            <a:r>
              <a:rPr lang="en" altLang="zh-CN" dirty="0"/>
              <a:t>) allows the user to initiate an action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99089-08C5-7F45-B01D-058FDDB2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3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9FDD-0102-6E4C-8DBE-EBC29D27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A1810-F3C1-C740-8FC9-796A99898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Formatting Numbers as Locale-Specific Currency</a:t>
            </a:r>
            <a:r>
              <a:rPr lang="zh-CN" altLang="en-US" dirty="0"/>
              <a:t> </a:t>
            </a:r>
            <a:r>
              <a:rPr lang="en" altLang="zh-CN" dirty="0"/>
              <a:t>and Percentage Strings</a:t>
            </a:r>
          </a:p>
          <a:p>
            <a:pPr lvl="1"/>
            <a:r>
              <a:rPr lang="en" altLang="zh-CN" dirty="0"/>
              <a:t>class </a:t>
            </a:r>
            <a:r>
              <a:rPr lang="en" altLang="zh-CN" dirty="0" err="1"/>
              <a:t>NumberFormat</a:t>
            </a:r>
            <a:r>
              <a:rPr lang="en" altLang="zh-CN" dirty="0"/>
              <a:t> (package </a:t>
            </a:r>
            <a:r>
              <a:rPr lang="en" altLang="zh-CN" dirty="0" err="1"/>
              <a:t>java.text</a:t>
            </a:r>
            <a:r>
              <a:rPr lang="en" altLang="zh-CN" dirty="0"/>
              <a:t>)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16060A-67C4-F347-8716-2DDAAE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DBEF3-6C87-CF46-A91E-EDBE02E7F8C5}"/>
              </a:ext>
            </a:extLst>
          </p:cNvPr>
          <p:cNvSpPr/>
          <p:nvPr/>
        </p:nvSpPr>
        <p:spPr>
          <a:xfrm>
            <a:off x="789940" y="3200400"/>
            <a:ext cx="728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Menlo" panose="020B0609030804020204" pitchFamily="49" charset="0"/>
              </a:rPr>
              <a:t>  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final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latin typeface="Menlo" panose="020B0609030804020204" pitchFamily="49" charset="0"/>
              </a:rPr>
              <a:t>NumberFormat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i="1" dirty="0">
                <a:solidFill>
                  <a:srgbClr val="0326CC"/>
                </a:solidFill>
                <a:latin typeface="Menlo" panose="020B0609030804020204" pitchFamily="49" charset="0"/>
              </a:rPr>
              <a:t>currency</a:t>
            </a:r>
            <a:r>
              <a:rPr lang="en" altLang="zh-CN" dirty="0">
                <a:latin typeface="Menlo" panose="020B0609030804020204" pitchFamily="49" charset="0"/>
              </a:rPr>
              <a:t> = 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dirty="0" err="1">
                <a:latin typeface="Menlo" panose="020B0609030804020204" pitchFamily="49" charset="0"/>
              </a:rPr>
              <a:t>NumberFormat.</a:t>
            </a:r>
            <a:r>
              <a:rPr lang="en" altLang="zh-CN" i="1" dirty="0" err="1">
                <a:latin typeface="Menlo" panose="020B0609030804020204" pitchFamily="49" charset="0"/>
              </a:rPr>
              <a:t>getCurrencyInstance</a:t>
            </a:r>
            <a:r>
              <a:rPr lang="en" altLang="zh-CN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 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final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latin typeface="Menlo" panose="020B0609030804020204" pitchFamily="49" charset="0"/>
              </a:rPr>
              <a:t>NumberFormat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b="1" i="1" dirty="0">
                <a:solidFill>
                  <a:srgbClr val="0326CC"/>
                </a:solidFill>
                <a:latin typeface="Menlo" panose="020B0609030804020204" pitchFamily="49" charset="0"/>
              </a:rPr>
              <a:t>percent</a:t>
            </a:r>
            <a:r>
              <a:rPr lang="en" altLang="zh-CN" dirty="0">
                <a:latin typeface="Menlo" panose="020B0609030804020204" pitchFamily="49" charset="0"/>
              </a:rPr>
              <a:t> = 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dirty="0" err="1">
                <a:latin typeface="Menlo" panose="020B0609030804020204" pitchFamily="49" charset="0"/>
              </a:rPr>
              <a:t>NumberFormat.</a:t>
            </a:r>
            <a:r>
              <a:rPr lang="en" altLang="zh-CN" i="1" dirty="0" err="1">
                <a:latin typeface="Menlo" panose="020B0609030804020204" pitchFamily="49" charset="0"/>
              </a:rPr>
              <a:t>getPercentInstance</a:t>
            </a:r>
            <a:r>
              <a:rPr lang="en" altLang="zh-CN" dirty="0">
                <a:latin typeface="Menlo" panose="020B0609030804020204" pitchFamily="49" charset="0"/>
              </a:rPr>
              <a:t>();</a:t>
            </a:r>
            <a:endParaRPr lang="en" altLang="zh-CN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AC4E28-8BC0-9749-B7C5-D9C815EB9528}"/>
              </a:ext>
            </a:extLst>
          </p:cNvPr>
          <p:cNvSpPr/>
          <p:nvPr/>
        </p:nvSpPr>
        <p:spPr>
          <a:xfrm>
            <a:off x="1164485" y="5019248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NumberFormatDemo02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.java</a:t>
            </a:r>
            <a:endParaRPr lang="en" altLang="zh-CN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9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325D-745F-2E42-A671-4013CBA6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7282-BD9A-B445-8611-A93968B2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Event Handling</a:t>
            </a:r>
          </a:p>
          <a:p>
            <a:pPr lvl="1"/>
            <a:r>
              <a:rPr lang="en" altLang="zh-CN" dirty="0"/>
              <a:t>When the user interacts with a GUI component, the interaction—known as an </a:t>
            </a:r>
            <a:r>
              <a:rPr lang="en" altLang="zh-CN" dirty="0">
                <a:solidFill>
                  <a:srgbClr val="FF0000"/>
                </a:solidFill>
              </a:rPr>
              <a:t>event</a:t>
            </a:r>
            <a:r>
              <a:rPr lang="en" altLang="zh-CN" dirty="0"/>
              <a:t>— drives the program to perform a task.</a:t>
            </a:r>
          </a:p>
          <a:p>
            <a:pPr lvl="1"/>
            <a:r>
              <a:rPr lang="en" altLang="zh-CN" dirty="0"/>
              <a:t>The code that performs a task in response to an event is called </a:t>
            </a:r>
            <a:r>
              <a:rPr lang="en" altLang="zh-CN" dirty="0">
                <a:solidFill>
                  <a:srgbClr val="FF0000"/>
                </a:solidFill>
              </a:rPr>
              <a:t>an event handler</a:t>
            </a:r>
            <a:r>
              <a:rPr lang="en" altLang="zh-CN" dirty="0"/>
              <a:t>, and the process of responding to events is known as </a:t>
            </a:r>
            <a:r>
              <a:rPr lang="en" altLang="zh-CN" dirty="0">
                <a:solidFill>
                  <a:srgbClr val="FF0000"/>
                </a:solidFill>
              </a:rPr>
              <a:t>event handling</a:t>
            </a:r>
            <a:r>
              <a:rPr lang="en" altLang="zh-CN" dirty="0"/>
              <a:t>.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7D151-1C8F-6A4F-894A-21F6D5A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8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F325-491D-6F49-B7E2-3371A434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63B96-6A98-1549-AAB1-5B427747C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Before an app can respond to an event for a particular control, you must:</a:t>
            </a:r>
          </a:p>
          <a:p>
            <a:pPr lvl="1"/>
            <a:r>
              <a:rPr lang="en" altLang="zh-CN" dirty="0">
                <a:solidFill>
                  <a:srgbClr val="FF0000"/>
                </a:solidFill>
              </a:rPr>
              <a:t>Define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dirty="0">
                <a:solidFill>
                  <a:srgbClr val="FF0000"/>
                </a:solidFill>
              </a:rPr>
              <a:t>event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dirty="0">
                <a:solidFill>
                  <a:srgbClr val="FF0000"/>
                </a:solidFill>
              </a:rPr>
              <a:t>handler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dirty="0"/>
              <a:t>that</a:t>
            </a:r>
            <a:r>
              <a:rPr lang="zh-CN" altLang="en-US" dirty="0"/>
              <a:t> </a:t>
            </a:r>
            <a:r>
              <a:rPr lang="en" altLang="zh-CN" dirty="0"/>
              <a:t>implements</a:t>
            </a:r>
            <a:r>
              <a:rPr lang="zh-CN" altLang="en-US" dirty="0"/>
              <a:t> </a:t>
            </a:r>
            <a:r>
              <a:rPr lang="en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appropriate</a:t>
            </a:r>
            <a:r>
              <a:rPr lang="zh-CN" altLang="en-US" dirty="0"/>
              <a:t> </a:t>
            </a:r>
            <a:r>
              <a:rPr lang="en" altLang="zh-CN" dirty="0"/>
              <a:t>interface— known as an event-listener interface.</a:t>
            </a:r>
          </a:p>
          <a:p>
            <a:pPr lvl="1"/>
            <a:r>
              <a:rPr lang="en" altLang="zh-CN" dirty="0"/>
              <a:t>Indicate</a:t>
            </a:r>
            <a:r>
              <a:rPr lang="zh-CN" altLang="en-US" dirty="0"/>
              <a:t> </a:t>
            </a:r>
            <a:r>
              <a:rPr lang="en" altLang="zh-CN" dirty="0"/>
              <a:t>that</a:t>
            </a:r>
            <a:r>
              <a:rPr lang="zh-CN" altLang="en-US" dirty="0"/>
              <a:t> </a:t>
            </a:r>
            <a:r>
              <a:rPr lang="en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object</a:t>
            </a:r>
            <a:r>
              <a:rPr lang="zh-CN" altLang="en-US" dirty="0"/>
              <a:t> </a:t>
            </a:r>
            <a:r>
              <a:rPr lang="en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that</a:t>
            </a:r>
            <a:r>
              <a:rPr lang="zh-CN" altLang="en-US" dirty="0"/>
              <a:t> </a:t>
            </a:r>
            <a:r>
              <a:rPr lang="en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" altLang="zh-CN" dirty="0" err="1"/>
              <a:t>hould</a:t>
            </a:r>
            <a:r>
              <a:rPr lang="zh-CN" altLang="en-US" dirty="0"/>
              <a:t> </a:t>
            </a:r>
            <a:r>
              <a:rPr lang="en" altLang="zh-CN" dirty="0"/>
              <a:t>be</a:t>
            </a:r>
            <a:r>
              <a:rPr lang="zh-CN" altLang="en-US" dirty="0"/>
              <a:t> </a:t>
            </a:r>
            <a:r>
              <a:rPr lang="en" altLang="zh-CN" dirty="0"/>
              <a:t>notified</a:t>
            </a:r>
            <a:r>
              <a:rPr lang="zh-CN" altLang="en-US" dirty="0"/>
              <a:t> </a:t>
            </a:r>
            <a:r>
              <a:rPr lang="en" altLang="zh-CN" dirty="0"/>
              <a:t>when</a:t>
            </a:r>
            <a:r>
              <a:rPr lang="zh-CN" altLang="en-US" dirty="0"/>
              <a:t> </a:t>
            </a:r>
            <a:r>
              <a:rPr lang="en" altLang="zh-CN" dirty="0"/>
              <a:t>the event occurs—known as </a:t>
            </a:r>
            <a:r>
              <a:rPr lang="en" altLang="zh-CN" dirty="0">
                <a:solidFill>
                  <a:srgbClr val="FF0000"/>
                </a:solidFill>
              </a:rPr>
              <a:t>registering</a:t>
            </a:r>
            <a:r>
              <a:rPr lang="en" altLang="zh-CN" dirty="0"/>
              <a:t> the event handler.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27E24-6CC4-8745-B491-8F2BF637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25B6D0-D198-9941-B593-D6BEB7DA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4691063"/>
            <a:ext cx="6502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072D0A-6740-2940-B549-1B491A1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92100"/>
            <a:ext cx="7404100" cy="627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44F5E-22E0-AC48-B2D7-FF9FDCE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30BC-02E1-4446-B1FA-2916EBA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376862"/>
          </a:xfrm>
          <a:solidFill>
            <a:schemeClr val="bg1"/>
          </a:solidFill>
        </p:spPr>
        <p:txBody>
          <a:bodyPr/>
          <a:lstStyle/>
          <a:p>
            <a:r>
              <a:rPr lang="en" altLang="zh-CN" dirty="0"/>
              <a:t>Using an Anonymous Inner</a:t>
            </a:r>
            <a:r>
              <a:rPr lang="zh-CN" altLang="en-US" dirty="0"/>
              <a:t> </a:t>
            </a:r>
            <a:r>
              <a:rPr lang="en" altLang="zh-CN" dirty="0"/>
              <a:t>Class for Event Handling</a:t>
            </a:r>
          </a:p>
          <a:p>
            <a:pPr lvl="1"/>
            <a:r>
              <a:rPr lang="en" altLang="zh-CN" dirty="0"/>
              <a:t>declares the event listener’s class,</a:t>
            </a:r>
          </a:p>
          <a:p>
            <a:pPr lvl="1"/>
            <a:r>
              <a:rPr lang="en" altLang="zh-CN" dirty="0"/>
              <a:t>creates an object of that class and</a:t>
            </a:r>
          </a:p>
          <a:p>
            <a:pPr lvl="1"/>
            <a:r>
              <a:rPr lang="en" altLang="zh-CN" dirty="0"/>
              <a:t>registers it as the listener for changes to the </a:t>
            </a:r>
            <a:r>
              <a:rPr lang="en" altLang="zh-CN" dirty="0" err="1"/>
              <a:t>tipPercentageSlider’s</a:t>
            </a:r>
            <a:r>
              <a:rPr lang="en" altLang="zh-CN" dirty="0"/>
              <a:t> value.</a:t>
            </a:r>
          </a:p>
          <a:p>
            <a:r>
              <a:rPr lang="en" altLang="zh-CN" sz="2400" dirty="0"/>
              <a:t>An anonymous inner class can access its </a:t>
            </a:r>
            <a:r>
              <a:rPr lang="en" altLang="zh-CN" sz="2400" dirty="0">
                <a:solidFill>
                  <a:srgbClr val="FF0000"/>
                </a:solidFill>
              </a:rPr>
              <a:t>top-level class’s  instance variables, static variables and methods</a:t>
            </a:r>
            <a:endParaRPr lang="en" altLang="zh-CN" sz="2400" b="1" dirty="0">
              <a:solidFill>
                <a:srgbClr val="FF0000"/>
              </a:solidFill>
            </a:endParaRPr>
          </a:p>
          <a:p>
            <a:r>
              <a:rPr lang="en" altLang="zh-CN" sz="2400" dirty="0"/>
              <a:t>an anonymous inner class can access </a:t>
            </a:r>
            <a:r>
              <a:rPr lang="en" altLang="zh-CN" sz="2400" dirty="0">
                <a:solidFill>
                  <a:srgbClr val="FF0000"/>
                </a:solidFill>
              </a:rPr>
              <a:t>only the final or effectively final (Java SE 8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" altLang="zh-CN" sz="2400" dirty="0">
                <a:solidFill>
                  <a:srgbClr val="FF0000"/>
                </a:solidFill>
              </a:rPr>
              <a:t>) local variables </a:t>
            </a:r>
            <a:r>
              <a:rPr lang="en" altLang="zh-CN" sz="2400" dirty="0"/>
              <a:t>declared in the enclosing method’s body.</a:t>
            </a:r>
          </a:p>
          <a:p>
            <a:r>
              <a:rPr lang="en" altLang="zh-CN" sz="2400" dirty="0"/>
              <a:t>A variable or parameter whose value is never changed after it is initialized is effectively final. </a:t>
            </a:r>
          </a:p>
          <a:p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2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4DD4A-E247-8E4B-9B7E-F37CFC79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</a:t>
            </a:r>
            <a:r>
              <a:rPr lang="en-US" altLang="zh-CN" dirty="0">
                <a:solidFill>
                  <a:srgbClr val="24B5A1"/>
                </a:solidFill>
                <a:latin typeface="Arial"/>
              </a:rPr>
              <a:t>4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Tip Calculator App— Introduction to Event Handling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EA665-84B0-6944-B4EC-05D0400EE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Using a Lambda to Implement the</a:t>
            </a:r>
            <a:r>
              <a:rPr lang="zh-CN" altLang="en-US" dirty="0"/>
              <a:t> </a:t>
            </a:r>
            <a:r>
              <a:rPr lang="en" altLang="zh-CN" dirty="0" err="1"/>
              <a:t>ChangeListener</a:t>
            </a:r>
            <a:endParaRPr lang="en" altLang="zh-CN" dirty="0"/>
          </a:p>
          <a:p>
            <a:pPr lvl="1"/>
            <a:r>
              <a:rPr lang="en" altLang="zh-CN" dirty="0"/>
              <a:t>We’ll show how to implement such interfaces with lambdas in Chapter 17.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85D28-9562-B646-A53F-5F850522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8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BB38-CF89-2342-9F16-E388E90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63E3C-DC2A-894E-8CAE-F93E372CF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Model-View-Controller(MVC) Architecture</a:t>
            </a:r>
          </a:p>
          <a:p>
            <a:pPr lvl="1"/>
            <a:r>
              <a:rPr lang="en" altLang="zh-CN" dirty="0"/>
              <a:t>separates an app’s data (contained in the model) from the app’s GUI (the view) and the app’s processing logic (the controller).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2B7E2-AEFA-3D4A-897B-12B2F1E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2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5508-6E17-7C42-98B5-00DA44F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9918A-2B5F-FD4A-A413-C73C1B6DA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024CC-CBC1-0743-AFE7-02D7E950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D444E-55AB-C545-9761-CB163E46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9350"/>
            <a:ext cx="7772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7DA6-18A8-674F-8D50-4E5A651F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17C89-5DA7-5346-8208-90F478188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1C422-82E4-294D-A5D6-827C71E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82FC4-B976-5841-BBF0-B230C4DF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47650"/>
            <a:ext cx="73914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5C608-756E-644C-9B39-B97D6386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58311-88BE-8A4F-9209-2E722236E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415F5-3682-BB41-8591-251C93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02AE8-C4EB-AF4C-856C-F1A27A9B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"/>
            <a:ext cx="762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3B530-CA4E-834E-8EC6-D1B92F9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19109-90DB-ED42-BB67-AB6841AD7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FF0000"/>
                </a:solidFill>
              </a:rPr>
              <a:t>EventHandleTest</a:t>
            </a:r>
            <a:r>
              <a:rPr lang="en-US" altLang="zh-CN" dirty="0">
                <a:solidFill>
                  <a:srgbClr val="FF0000"/>
                </a:solidFill>
              </a:rPr>
              <a:t>.java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" altLang="zh-CN" dirty="0" err="1">
                <a:solidFill>
                  <a:srgbClr val="FF0000"/>
                </a:solidFill>
              </a:rPr>
              <a:t>EventHandleMenu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" altLang="zh-CN" dirty="0">
                <a:solidFill>
                  <a:srgbClr val="FF0000"/>
                </a:solidFill>
              </a:rPr>
              <a:t>java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E1CCC3-29D1-AF44-9C80-2FB748A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07439-0EB7-AB43-B06F-1199A76B0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3"/>
          <a:stretch/>
        </p:blipFill>
        <p:spPr>
          <a:xfrm>
            <a:off x="838200" y="2027237"/>
            <a:ext cx="7467600" cy="45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4804B-F208-0541-8A97-08E7AA0C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82EB9-78DE-5440-B67A-057DE6B71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</a:p>
          <a:p>
            <a:r>
              <a:rPr kumimoji="1" lang="zh-CN" altLang="en-US" dirty="0"/>
              <a:t>  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btn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Button();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Handler</a:t>
            </a:r>
          </a:p>
          <a:p>
            <a:pPr lvl="1"/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EventHandler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lvl="1"/>
            <a:r>
              <a:rPr lang="en" altLang="zh-CN" dirty="0" err="1"/>
              <a:t>setOnAction</a:t>
            </a:r>
            <a:endParaRPr lang="en" altLang="zh-CN" dirty="0"/>
          </a:p>
          <a:p>
            <a:pPr lvl="1"/>
            <a:r>
              <a:rPr lang="en-US" altLang="zh-CN" dirty="0" err="1"/>
              <a:t>addEventHandler</a:t>
            </a:r>
            <a:endParaRPr lang="en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F6354-2C69-6949-91A5-BC310CC6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6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A2C6-D8CA-B942-9350-8CC8ECE1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12.1  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B3B0B7E7-8512-454D-B15C-FA4E6E434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zh-CN" dirty="0"/>
              <a:t>History of GUI in Java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AWT</a:t>
            </a:r>
            <a:r>
              <a:rPr lang="en-US" altLang="zh-CN" dirty="0"/>
              <a:t>(</a:t>
            </a:r>
            <a:r>
              <a:rPr lang="en" altLang="zh-CN" dirty="0"/>
              <a:t>Abstract Window Toolkit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" altLang="zh-CN" dirty="0"/>
              <a:t>Java’s original GUI library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zh-CN" dirty="0">
                <a:solidFill>
                  <a:srgbClr val="FF0000"/>
                </a:solidFill>
              </a:rPr>
              <a:t>Swing</a:t>
            </a:r>
            <a:r>
              <a:rPr lang="en" altLang="zh-CN" dirty="0"/>
              <a:t> was added to the platform in Java SE 1.2. Until recently, Swing was the primary Java GUI technology.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zh-CN" dirty="0"/>
              <a:t>JavaFX is Java’s GUI, graphics and multimedia API of the future.</a:t>
            </a:r>
          </a:p>
          <a:p>
            <a:pPr lvl="1" eaLnBrk="1" hangingPunct="1">
              <a:lnSpc>
                <a:spcPct val="150000"/>
              </a:lnSpc>
            </a:pPr>
            <a:endParaRPr lang="en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4D847-9061-AA4C-86C9-42D4BDE0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EAE7-EF83-C446-922C-33ECDAA6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B5A1"/>
                </a:solidFill>
                <a:latin typeface="Arial"/>
              </a:rPr>
              <a:t>12.1  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Introduction(Cont.)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43F74-6D00-794C-B2B0-F5683C9C7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Some of the benefits of JavaFX over Swing include:</a:t>
            </a:r>
          </a:p>
          <a:p>
            <a:pPr lvl="1"/>
            <a:r>
              <a:rPr lang="en" altLang="zh-CN" dirty="0"/>
              <a:t>JavaFX is easier to use.</a:t>
            </a:r>
          </a:p>
          <a:p>
            <a:pPr lvl="1"/>
            <a:r>
              <a:rPr lang="en" altLang="zh-CN" dirty="0"/>
              <a:t>look-and-feel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" altLang="zh-CN" dirty="0"/>
              <a:t>CSS</a:t>
            </a:r>
            <a:r>
              <a:rPr lang="en-US" altLang="zh-CN" dirty="0"/>
              <a:t>.</a:t>
            </a:r>
          </a:p>
          <a:p>
            <a:pPr lvl="1"/>
            <a:r>
              <a:rPr lang="en" altLang="zh-CN" dirty="0"/>
              <a:t>better threading support</a:t>
            </a:r>
          </a:p>
          <a:p>
            <a:pPr lvl="1"/>
            <a:r>
              <a:rPr lang="en" altLang="zh-CN" dirty="0"/>
              <a:t>uses the GPU for hardware- accelerated rendering.</a:t>
            </a:r>
          </a:p>
          <a:p>
            <a:pPr lvl="1"/>
            <a:r>
              <a:rPr lang="en" altLang="zh-CN" dirty="0"/>
              <a:t>make</a:t>
            </a:r>
            <a:r>
              <a:rPr lang="en-US" altLang="zh-CN" dirty="0"/>
              <a:t>s</a:t>
            </a:r>
            <a:r>
              <a:rPr lang="en" altLang="zh-CN" dirty="0"/>
              <a:t> apps more intuitive and easier to use.</a:t>
            </a:r>
          </a:p>
          <a:p>
            <a:pPr lvl="1"/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" altLang="zh-CN" dirty="0"/>
              <a:t>enhancing existing GUIs</a:t>
            </a:r>
            <a:r>
              <a:rPr lang="en-US" altLang="zh-CN" dirty="0"/>
              <a:t>.</a:t>
            </a:r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655C-28CD-AF41-A631-F9BB8512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CE6FC-32A7-7245-917D-DEAC2C69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24B5A1"/>
                </a:solidFill>
                <a:latin typeface="Arial"/>
              </a:rPr>
              <a:t>12.2  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JavaFX Scene Builder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73AC6-D03F-4542-B8F2-F14C63624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Scene Builder tool is a standalone JavaFX GUI visual layout tool that can also be used with various IDEs, including the most popular ones—Eclipse, IntelliJ IDEA and NetBeans. You can download Scene Builder at:</a:t>
            </a:r>
          </a:p>
          <a:p>
            <a:pPr lvl="1"/>
            <a:r>
              <a:rPr lang="en" altLang="zh-CN" dirty="0"/>
              <a:t>http://</a:t>
            </a:r>
            <a:r>
              <a:rPr lang="en" altLang="zh-CN" dirty="0" err="1"/>
              <a:t>gluonhq.com</a:t>
            </a:r>
            <a:r>
              <a:rPr lang="en" altLang="zh-CN" dirty="0"/>
              <a:t>/labs/scene-builder/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8DCA-0EDF-E745-B842-B2370309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FDEB5-F81C-CF40-B07B-E474DDA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B5A1"/>
                </a:solidFill>
                <a:latin typeface="Arial"/>
              </a:rPr>
              <a:t>12.2  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JavaFX Scene Builder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36A72-0F83-8F43-8CAC-CB22BBA6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You can use Cascading Style Sheets (CSS) to change the entire look-and-feel of your GUI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67BD1-ACEE-1B43-8F50-B7B36CED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3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09DB-4580-7F4C-B499-1C93D30F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6BAC7-BB48-544E-88D4-43B63DC4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F0FDB-937F-E84B-9C54-8B820BFF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B22A9-E910-AD43-B260-FA60670F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193800"/>
            <a:ext cx="7340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6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0C53-77D5-9944-A37F-D9292989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24B5A1"/>
                </a:solidFill>
                <a:latin typeface="Arial"/>
              </a:rPr>
              <a:t>12.3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JavaFX App Window Structure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47547-E3B6-674C-903B-4F8E24C7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B4F48-B85F-5A45-8205-FC5569B6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469FDA-2B0A-8249-929E-55A0614A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" y="1481138"/>
            <a:ext cx="9144000" cy="47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3278-057C-C043-BA61-A4FBA90E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dirty="0">
                <a:solidFill>
                  <a:srgbClr val="24B5A1"/>
                </a:solidFill>
                <a:latin typeface="Arial"/>
              </a:rPr>
              <a:t>12.3</a:t>
            </a:r>
            <a:r>
              <a:rPr lang="en" altLang="zh-CN" sz="2800" dirty="0">
                <a:effectLst/>
              </a:rPr>
              <a:t> </a:t>
            </a:r>
            <a:r>
              <a:rPr lang="en" altLang="zh-CN" sz="2800" dirty="0">
                <a:solidFill>
                  <a:srgbClr val="3380E6"/>
                </a:solidFill>
                <a:latin typeface="Arial"/>
              </a:rPr>
              <a:t>JavaFX App Window Structure</a:t>
            </a:r>
            <a:r>
              <a:rPr lang="en-US" altLang="zh-CN" sz="2800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79863-2373-6647-AB94-C0C8666A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224462"/>
          </a:xfrm>
          <a:solidFill>
            <a:schemeClr val="bg1"/>
          </a:solidFill>
        </p:spPr>
        <p:txBody>
          <a:bodyPr/>
          <a:lstStyle/>
          <a:p>
            <a:r>
              <a:rPr lang="en" altLang="zh-CN" dirty="0">
                <a:solidFill>
                  <a:srgbClr val="FF0000"/>
                </a:solidFill>
              </a:rPr>
              <a:t>Controls</a:t>
            </a:r>
          </a:p>
          <a:p>
            <a:pPr lvl="1"/>
            <a:r>
              <a:rPr lang="en" altLang="zh-CN" dirty="0"/>
              <a:t>Controls are </a:t>
            </a:r>
            <a:r>
              <a:rPr lang="en" altLang="zh-CN" dirty="0">
                <a:solidFill>
                  <a:srgbClr val="FF0000"/>
                </a:solidFill>
              </a:rPr>
              <a:t>GUI components</a:t>
            </a:r>
            <a:r>
              <a:rPr lang="en" altLang="zh-CN" dirty="0"/>
              <a:t>, such as Labels that display text, </a:t>
            </a:r>
            <a:r>
              <a:rPr lang="en" altLang="zh-CN" dirty="0" err="1"/>
              <a:t>TextFields</a:t>
            </a:r>
            <a:r>
              <a:rPr lang="en" altLang="zh-CN" dirty="0"/>
              <a:t> that enable a program to</a:t>
            </a:r>
          </a:p>
          <a:p>
            <a:pPr lvl="1"/>
            <a:r>
              <a:rPr lang="en" altLang="zh-CN" dirty="0"/>
              <a:t>receive user input, Buttons that users click to initiate actions, and more.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Stage</a:t>
            </a:r>
          </a:p>
          <a:p>
            <a:pPr lvl="1"/>
            <a:r>
              <a:rPr lang="en" altLang="zh-CN" dirty="0"/>
              <a:t>The </a:t>
            </a:r>
            <a:r>
              <a:rPr lang="en" altLang="zh-CN" dirty="0">
                <a:solidFill>
                  <a:srgbClr val="FF0000"/>
                </a:solidFill>
              </a:rPr>
              <a:t>window</a:t>
            </a:r>
            <a:r>
              <a:rPr lang="en" altLang="zh-CN" dirty="0"/>
              <a:t> in which a JavaFX app’s GUI is displayed is known as the stage and is an instance of class Stage (package </a:t>
            </a:r>
            <a:r>
              <a:rPr lang="en" altLang="zh-CN" dirty="0" err="1"/>
              <a:t>javafx.stage</a:t>
            </a:r>
            <a:r>
              <a:rPr lang="en" altLang="zh-CN" dirty="0"/>
              <a:t>).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Scene</a:t>
            </a:r>
          </a:p>
          <a:p>
            <a:pPr lvl="1"/>
            <a:r>
              <a:rPr lang="en" altLang="zh-CN" dirty="0"/>
              <a:t>The stage contains one active scene that defines the GUI as a scene graph—</a:t>
            </a:r>
            <a:r>
              <a:rPr lang="en" altLang="zh-CN" dirty="0">
                <a:solidFill>
                  <a:srgbClr val="FF0000"/>
                </a:solidFill>
              </a:rPr>
              <a:t>a tree data structure </a:t>
            </a:r>
            <a:r>
              <a:rPr lang="en" altLang="zh-CN" dirty="0"/>
              <a:t>of an app’s visual elements</a:t>
            </a:r>
            <a:r>
              <a:rPr lang="en-US" altLang="zh-CN" dirty="0"/>
              <a:t>.</a:t>
            </a:r>
            <a:r>
              <a:rPr lang="en" altLang="zh-CN" dirty="0"/>
              <a:t> The scene is an instance of class Scene (package </a:t>
            </a:r>
            <a:r>
              <a:rPr lang="en" altLang="zh-CN" dirty="0" err="1"/>
              <a:t>javafx.scene</a:t>
            </a:r>
            <a:r>
              <a:rPr lang="en" altLang="zh-CN" dirty="0"/>
              <a:t>).</a:t>
            </a:r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9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1318</Words>
  <Application>Microsoft Macintosh PowerPoint</Application>
  <PresentationFormat>全屏显示(4:3)</PresentationFormat>
  <Paragraphs>132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宋体</vt:lpstr>
      <vt:lpstr>Arial</vt:lpstr>
      <vt:lpstr>Calibri</vt:lpstr>
      <vt:lpstr>Lucida Sans Unicode</vt:lpstr>
      <vt:lpstr>Menlo</vt:lpstr>
      <vt:lpstr>Times New Roman</vt:lpstr>
      <vt:lpstr>Verdana</vt:lpstr>
      <vt:lpstr>Wingdings</vt:lpstr>
      <vt:lpstr>Wingdings 2</vt:lpstr>
      <vt:lpstr>Wingdings 3</vt:lpstr>
      <vt:lpstr>Concourse</vt:lpstr>
      <vt:lpstr>Chapter 12 JavaFX GUI : Part 1</vt:lpstr>
      <vt:lpstr>PowerPoint 演示文稿</vt:lpstr>
      <vt:lpstr>12.1  Introduction</vt:lpstr>
      <vt:lpstr>12.1  Introduction(Cont.)</vt:lpstr>
      <vt:lpstr>12.2  JavaFX Scene Builder</vt:lpstr>
      <vt:lpstr>12.2  JavaFX Scene Builder(Cont.)</vt:lpstr>
      <vt:lpstr>PowerPoint 演示文稿</vt:lpstr>
      <vt:lpstr>12.3 JavaFX App Window Structure</vt:lpstr>
      <vt:lpstr>12.3 JavaFX App Window Structure(Cont.)</vt:lpstr>
      <vt:lpstr>12.3 JavaFX App Window Structure(Cont.)</vt:lpstr>
      <vt:lpstr>12.3 JavaFX App Window Structure(Cont.)</vt:lpstr>
      <vt:lpstr>12.4 Tip Calculator App— Introduction to Event Handling</vt:lpstr>
      <vt:lpstr>PowerPoint 演示文稿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12.4 Tip Calculator App— Introduction to Event Handling(Cont.)</vt:lpstr>
      <vt:lpstr>PowerPoint 演示文稿</vt:lpstr>
      <vt:lpstr>PowerPoint 演示文稿</vt:lpstr>
      <vt:lpstr>PowerPoint 演示文稿</vt:lpstr>
      <vt:lpstr>PowerPoint 演示文稿</vt:lpstr>
      <vt:lpstr>Event Handling</vt:lpstr>
      <vt:lpstr>Event Handling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14.1  Introduction</dc:title>
  <dc:creator>paul</dc:creator>
  <cp:lastModifiedBy>Microsoft Office 用户</cp:lastModifiedBy>
  <cp:revision>100</cp:revision>
  <dcterms:created xsi:type="dcterms:W3CDTF">2009-06-18T16:26:36Z</dcterms:created>
  <dcterms:modified xsi:type="dcterms:W3CDTF">2020-04-05T00:58:19Z</dcterms:modified>
</cp:coreProperties>
</file>