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2"/>
  </p:notesMasterIdLst>
  <p:sldIdLst>
    <p:sldId id="329" r:id="rId2"/>
    <p:sldId id="378" r:id="rId3"/>
    <p:sldId id="315" r:id="rId4"/>
    <p:sldId id="440" r:id="rId5"/>
    <p:sldId id="441" r:id="rId6"/>
    <p:sldId id="445" r:id="rId7"/>
    <p:sldId id="449" r:id="rId8"/>
    <p:sldId id="450" r:id="rId9"/>
    <p:sldId id="446" r:id="rId10"/>
    <p:sldId id="526" r:id="rId11"/>
    <p:sldId id="527" r:id="rId12"/>
    <p:sldId id="452" r:id="rId13"/>
    <p:sldId id="453" r:id="rId14"/>
    <p:sldId id="454" r:id="rId15"/>
    <p:sldId id="455" r:id="rId16"/>
    <p:sldId id="384" r:id="rId17"/>
    <p:sldId id="385" r:id="rId18"/>
    <p:sldId id="448" r:id="rId19"/>
    <p:sldId id="456" r:id="rId20"/>
    <p:sldId id="458" r:id="rId21"/>
    <p:sldId id="442" r:id="rId22"/>
    <p:sldId id="457" r:id="rId23"/>
    <p:sldId id="459" r:id="rId24"/>
    <p:sldId id="460" r:id="rId25"/>
    <p:sldId id="461" r:id="rId26"/>
    <p:sldId id="462" r:id="rId27"/>
    <p:sldId id="443" r:id="rId28"/>
    <p:sldId id="463" r:id="rId29"/>
    <p:sldId id="464" r:id="rId30"/>
    <p:sldId id="467" r:id="rId31"/>
    <p:sldId id="465" r:id="rId32"/>
    <p:sldId id="468" r:id="rId33"/>
    <p:sldId id="466" r:id="rId34"/>
    <p:sldId id="469" r:id="rId35"/>
    <p:sldId id="470" r:id="rId36"/>
    <p:sldId id="472" r:id="rId37"/>
    <p:sldId id="474" r:id="rId38"/>
    <p:sldId id="471" r:id="rId39"/>
    <p:sldId id="473" r:id="rId40"/>
    <p:sldId id="476" r:id="rId41"/>
    <p:sldId id="478" r:id="rId42"/>
    <p:sldId id="479" r:id="rId43"/>
    <p:sldId id="477" r:id="rId44"/>
    <p:sldId id="480" r:id="rId45"/>
    <p:sldId id="484" r:id="rId46"/>
    <p:sldId id="492" r:id="rId47"/>
    <p:sldId id="493" r:id="rId48"/>
    <p:sldId id="494" r:id="rId49"/>
    <p:sldId id="495" r:id="rId50"/>
    <p:sldId id="496" r:id="rId51"/>
    <p:sldId id="497" r:id="rId52"/>
    <p:sldId id="498" r:id="rId53"/>
    <p:sldId id="499" r:id="rId54"/>
    <p:sldId id="500" r:id="rId55"/>
    <p:sldId id="501" r:id="rId56"/>
    <p:sldId id="502" r:id="rId57"/>
    <p:sldId id="487" r:id="rId58"/>
    <p:sldId id="488" r:id="rId59"/>
    <p:sldId id="489" r:id="rId60"/>
    <p:sldId id="486" r:id="rId61"/>
    <p:sldId id="490" r:id="rId62"/>
    <p:sldId id="504" r:id="rId63"/>
    <p:sldId id="505" r:id="rId64"/>
    <p:sldId id="506" r:id="rId65"/>
    <p:sldId id="507" r:id="rId66"/>
    <p:sldId id="508" r:id="rId67"/>
    <p:sldId id="509" r:id="rId68"/>
    <p:sldId id="510" r:id="rId69"/>
    <p:sldId id="511" r:id="rId70"/>
    <p:sldId id="512" r:id="rId71"/>
    <p:sldId id="513" r:id="rId72"/>
    <p:sldId id="514" r:id="rId73"/>
    <p:sldId id="515" r:id="rId74"/>
    <p:sldId id="516" r:id="rId75"/>
    <p:sldId id="518" r:id="rId76"/>
    <p:sldId id="524" r:id="rId77"/>
    <p:sldId id="521" r:id="rId78"/>
    <p:sldId id="525" r:id="rId79"/>
    <p:sldId id="522" r:id="rId80"/>
    <p:sldId id="523" r:id="rId8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62" autoAdjust="0"/>
    <p:restoredTop sz="82956" autoAdjust="0"/>
  </p:normalViewPr>
  <p:slideViewPr>
    <p:cSldViewPr>
      <p:cViewPr varScale="1">
        <p:scale>
          <a:sx n="128" d="100"/>
          <a:sy n="128" d="100"/>
        </p:scale>
        <p:origin x="2320" y="168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CB6FAF85-D7BB-49CC-98DB-FAA8DF95E672}" type="datetimeFigureOut">
              <a:rPr lang="en-US" altLang="zh-CN"/>
              <a:pPr>
                <a:defRPr/>
              </a:pPr>
              <a:t>5/12/21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E18FB5E-0F6D-4524-A049-DDF7F214D1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72065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8FB5E-0F6D-4524-A049-DDF7F214D14D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6576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即如果提供同样的输入，那么函数总是返回同样的结果。就是说，表达式的值不依赖于可以改变值的全局状态。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FB5E-0F6D-4524-A049-DDF7F214D14D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1495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b="1" dirty="0"/>
              <a:t>Pure functions</a:t>
            </a:r>
          </a:p>
          <a:p>
            <a:r>
              <a:rPr lang="zh-CN" altLang="en-US" dirty="0"/>
              <a:t>纯函数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8FB5E-0F6D-4524-A049-DDF7F214D14D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1831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target type is 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IntUnaryOperator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represents a method that takes one 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 and returns an 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result. In this case, the lambda parameter’s type is explicitly declared to be 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 compiler infers the lambda’s return type as 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because that’s what an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IntUnaryOperator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requires.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FB5E-0F6D-4524-A049-DDF7F214D14D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8438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\p{P}</a:t>
            </a:r>
            <a:r>
              <a:rPr lang="zh-CN" altLang="en-US">
                <a:effectLst/>
              </a:rPr>
              <a:t>标点符号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FB5E-0F6D-4524-A049-DDF7F214D14D}" type="slidenum">
              <a:rPr lang="en-US" altLang="zh-CN" smtClean="0"/>
              <a:pPr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5192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16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19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 altLang="zh-CN">
                <a:latin typeface="Lucida Sans Unicode" pitchFamily="34" charset="0"/>
                <a:ea typeface="宋体" panose="02010600030101010101" pitchFamily="2" charset="-122"/>
                <a:cs typeface="Arial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6 w 5760"/>
                <a:gd name="T3" fmla="*/ 0 h 528"/>
                <a:gd name="T4" fmla="*/ 2147483646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zh-CN">
                <a:solidFill>
                  <a:srgbClr val="FFFFFF"/>
                </a:solidFill>
                <a:cs typeface="Arial" charset="0"/>
              </a:endParaRPr>
            </a:p>
          </p:txBody>
        </p:sp>
        <p:cxnSp>
          <p:nvCxnSpPr>
            <p:cNvPr id="10" name="Straight Connector 23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24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/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B27090-7979-4D98-976A-0910842C52A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0C3556-FF26-4D8A-AA03-1B2C3613A0A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820D75C-8B3E-4B1A-95BA-A264FA7D900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FD690D-8DC6-46B5-B7E4-40C00D930F0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16">
            <a:hlinkClick r:id="" action="ppaction://hlinkshowjump?jump=previousslide" highlightClick="1"/>
          </p:cNvPr>
          <p:cNvSpPr/>
          <p:nvPr/>
        </p:nvSpPr>
        <p:spPr>
          <a:xfrm>
            <a:off x="8305800" y="152400"/>
            <a:ext cx="3048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Action Button: Forward or Next 18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7BEF9B8-1032-4584-8216-DB6F80BB6BD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zh-CN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Chevron 18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zh-CN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194F3D-354B-480E-AE02-3E6EA45825B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1FF083-28EF-4B13-8167-8A0C97FE9BA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9AC1788-AE7A-4157-A522-6F8DEF3A8C1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AA2FD0-7DBC-4BA4-AA57-9AD59E46B39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A510377-3509-4C51-A420-1A61A370C7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8F2FD8-29F6-4255-9FE4-A5B9736B811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6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altLang="zh-CN">
              <a:latin typeface="Lucida Sans Unicode" pitchFamily="34" charset="0"/>
              <a:ea typeface="宋体" panose="02010600030101010101" pitchFamily="2" charset="-122"/>
              <a:cs typeface="Arial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Right Triangle 1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8" name="Straight Connector 2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22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zh-CN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" name="Chevron 23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zh-CN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C7761FE-DD74-4F83-94C8-21154D4778A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altLang="zh-CN">
              <a:latin typeface="Lucida Sans Unicode" pitchFamily="34" charset="0"/>
              <a:ea typeface="宋体" panose="02010600030101010101" pitchFamily="2" charset="-122"/>
              <a:cs typeface="Arial" charset="0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Lucida Sans Unicode" pitchFamily="34" charset="0"/>
              </a:defRPr>
            </a:lvl1pPr>
          </a:lstStyle>
          <a:p>
            <a:fld id="{8B0A3032-6C14-4039-9877-244208D50FE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8305800" y="152400"/>
            <a:ext cx="3048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>
              <a:solidFill>
                <a:srgbClr val="000000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62" r:id="rId7"/>
    <p:sldLayoutId id="2147483872" r:id="rId8"/>
    <p:sldLayoutId id="2147483873" r:id="rId9"/>
    <p:sldLayoutId id="2147483863" r:id="rId10"/>
    <p:sldLayoutId id="2147483864" r:id="rId11"/>
    <p:sldLayoutId id="2147483865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lnSpc>
          <a:spcPct val="150000"/>
        </a:lnSpc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lnSpc>
          <a:spcPct val="150000"/>
        </a:lnSpc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lnSpc>
          <a:spcPct val="150000"/>
        </a:lnSpc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lnSpc>
          <a:spcPct val="150000"/>
        </a:lnSpc>
        <a:spcBef>
          <a:spcPts val="350"/>
        </a:spcBef>
        <a:spcAft>
          <a:spcPct val="0"/>
        </a:spcAft>
        <a:buClr>
          <a:schemeClr val="accent2"/>
        </a:buClr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lnSpc>
          <a:spcPct val="150000"/>
        </a:lnSpc>
        <a:spcBef>
          <a:spcPts val="350"/>
        </a:spcBef>
        <a:spcAft>
          <a:spcPct val="0"/>
        </a:spcAft>
        <a:buClr>
          <a:schemeClr val="accent2"/>
        </a:buClr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9/docs/api/java/util/function/IntPredicate.html" TargetMode="External"/><Relationship Id="rId2" Type="http://schemas.openxmlformats.org/officeDocument/2006/relationships/hyperlink" Target="https://docs.oracle.com/javase/9/docs/api/java/util/stream/IntStream.html" TargetMode="Externa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9/docs/api/java/util/stream/IntStream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oracle.com/javase/9/docs/api/java/util/function/IntUnaryOperator.html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Chapter </a:t>
            </a:r>
            <a:r>
              <a:rPr lang="en-US" altLang="zh-CN" dirty="0"/>
              <a:t>17</a:t>
            </a:r>
            <a:r>
              <a:rPr lang="en-US" dirty="0"/>
              <a:t>         </a:t>
            </a:r>
            <a:br>
              <a:rPr lang="en-US" dirty="0"/>
            </a:br>
            <a:r>
              <a:rPr lang="pt-BR" altLang="zh-CN" sz="4200" dirty="0"/>
              <a:t>Java SE 8 Lambdas and </a:t>
            </a:r>
            <a:r>
              <a:rPr lang="en-US" altLang="zh-CN" sz="4200" dirty="0"/>
              <a:t>Streams</a:t>
            </a:r>
            <a:endParaRPr lang="en-US" sz="4200" dirty="0"/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Return a stream with a collection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Interface Collection&lt;E&gt;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39" y="2362200"/>
            <a:ext cx="7943850" cy="609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39" y="3035300"/>
            <a:ext cx="7022261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4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Return a stream with an array</a:t>
            </a:r>
            <a:br>
              <a:rPr lang="en-US" altLang="zh-CN" dirty="0"/>
            </a:br>
            <a:r>
              <a:rPr lang="en-US" altLang="zh-CN" dirty="0"/>
              <a:t>Class </a:t>
            </a:r>
            <a:r>
              <a:rPr lang="en-US" altLang="zh-CN" dirty="0">
                <a:solidFill>
                  <a:srgbClr val="FF0000"/>
                </a:solidFill>
              </a:rPr>
              <a:t>Arrays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17638"/>
            <a:ext cx="87630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36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solidFill>
                  <a:srgbClr val="3380E6"/>
                </a:solidFill>
                <a:latin typeface="Arial"/>
              </a:rPr>
              <a:t>17.2 Streams</a:t>
            </a:r>
            <a:r>
              <a:rPr lang="zh-CN" altLang="en-US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altLang="zh-CN" dirty="0">
                <a:solidFill>
                  <a:srgbClr val="3380E6"/>
                </a:solidFill>
                <a:latin typeface="Arial"/>
              </a:rPr>
              <a:t>and</a:t>
            </a:r>
            <a:r>
              <a:rPr lang="zh-CN" altLang="en-US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altLang="zh-CN" dirty="0">
                <a:solidFill>
                  <a:srgbClr val="3380E6"/>
                </a:solidFill>
                <a:latin typeface="Arial"/>
              </a:rPr>
              <a:t>Reduction(cont.)</a:t>
            </a:r>
            <a:endParaRPr lang="en" altLang="zh-CN" dirty="0"/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7178CB3B-4634-0C42-83BE-6281B5165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5148262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" altLang="zh-CN" sz="2800" b="1" dirty="0">
                <a:solidFill>
                  <a:srgbClr val="FF0000"/>
                </a:solidFill>
                <a:latin typeface="Helvetica" pitchFamily="2" charset="0"/>
              </a:rPr>
              <a:t>Intermediate operation</a:t>
            </a:r>
            <a:r>
              <a:rPr lang="en-US" altLang="zh-CN" sz="2800" b="1" dirty="0">
                <a:solidFill>
                  <a:srgbClr val="FF0000"/>
                </a:solidFill>
                <a:latin typeface="Helvetica" pitchFamily="2" charset="0"/>
              </a:rPr>
              <a:t>s</a:t>
            </a:r>
            <a:r>
              <a:rPr lang="zh-CN" altLang="en-US" sz="2800" b="1" dirty="0">
                <a:solidFill>
                  <a:srgbClr val="FF0000"/>
                </a:solidFill>
                <a:latin typeface="Helvetica" pitchFamily="2" charset="0"/>
              </a:rPr>
              <a:t>（中间操作）</a:t>
            </a:r>
            <a:endParaRPr lang="en-US" altLang="zh-CN" sz="2800" b="1" dirty="0">
              <a:solidFill>
                <a:srgbClr val="FF0000"/>
              </a:solidFill>
              <a:latin typeface="Helvetica" pitchFamily="2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sz="2400" b="1" dirty="0">
                <a:latin typeface="Helvetica" pitchFamily="2" charset="0"/>
              </a:rPr>
              <a:t>use</a:t>
            </a:r>
            <a:r>
              <a:rPr lang="zh-CN" altLang="en-US" sz="2400" b="1" dirty="0">
                <a:latin typeface="Helvetica" pitchFamily="2" charset="0"/>
              </a:rPr>
              <a:t> </a:t>
            </a:r>
            <a:r>
              <a:rPr lang="en-US" altLang="zh-CN" sz="2400" b="1" dirty="0">
                <a:latin typeface="Helvetica" pitchFamily="2" charset="0"/>
              </a:rPr>
              <a:t>lazy</a:t>
            </a:r>
            <a:r>
              <a:rPr lang="zh-CN" altLang="en-US" sz="2400" b="1" dirty="0">
                <a:latin typeface="Helvetica" pitchFamily="2" charset="0"/>
              </a:rPr>
              <a:t> </a:t>
            </a:r>
            <a:r>
              <a:rPr lang="en-US" altLang="zh-CN" sz="2400" b="1" dirty="0">
                <a:latin typeface="Helvetica" pitchFamily="2" charset="0"/>
              </a:rPr>
              <a:t>evaluation.</a:t>
            </a:r>
            <a:r>
              <a:rPr lang="zh-CN" altLang="en-US" sz="2400" b="1" dirty="0">
                <a:latin typeface="Helvetica" pitchFamily="2" charset="0"/>
              </a:rPr>
              <a:t> </a:t>
            </a:r>
            <a:endParaRPr lang="en-US" altLang="zh-CN" sz="2400" dirty="0">
              <a:latin typeface="Helvetica" pitchFamily="2" charset="0"/>
            </a:endParaRPr>
          </a:p>
          <a:p>
            <a:pPr lvl="1">
              <a:lnSpc>
                <a:spcPct val="100000"/>
              </a:lnSpc>
            </a:pPr>
            <a:r>
              <a:rPr lang="en" altLang="zh-CN" sz="2400" dirty="0">
                <a:latin typeface="Helvetica" pitchFamily="2" charset="0"/>
              </a:rPr>
              <a:t>results in a new stream object</a:t>
            </a:r>
          </a:p>
          <a:p>
            <a:pPr lvl="1">
              <a:lnSpc>
                <a:spcPct val="100000"/>
              </a:lnSpc>
            </a:pPr>
            <a:r>
              <a:rPr lang="en-US" altLang="zh-CN" sz="2400" dirty="0">
                <a:latin typeface="Helvetica" pitchFamily="2" charset="0"/>
              </a:rPr>
              <a:t>map</a:t>
            </a:r>
            <a:r>
              <a:rPr lang="en-US" altLang="zh-CN" sz="2400" b="1" dirty="0">
                <a:latin typeface="Helvetica" pitchFamily="2" charset="0"/>
              </a:rPr>
              <a:t>,</a:t>
            </a:r>
            <a:r>
              <a:rPr lang="en" altLang="zh-CN" dirty="0"/>
              <a:t> filter</a:t>
            </a:r>
            <a:r>
              <a:rPr lang="en-US" altLang="zh-CN" dirty="0"/>
              <a:t>,</a:t>
            </a:r>
            <a:r>
              <a:rPr lang="en" altLang="zh-CN" dirty="0"/>
              <a:t> distinct</a:t>
            </a:r>
            <a:r>
              <a:rPr lang="en-US" altLang="zh-CN" dirty="0"/>
              <a:t>,</a:t>
            </a:r>
            <a:r>
              <a:rPr lang="en" altLang="zh-CN" dirty="0"/>
              <a:t> limit</a:t>
            </a:r>
            <a:r>
              <a:rPr lang="en-US" altLang="zh-CN" dirty="0"/>
              <a:t>,</a:t>
            </a:r>
            <a:r>
              <a:rPr lang="en" altLang="zh-CN" dirty="0"/>
              <a:t> sorted</a:t>
            </a:r>
            <a:endParaRPr lang="en" altLang="zh-CN" sz="2400" b="1" dirty="0">
              <a:solidFill>
                <a:srgbClr val="FF0000"/>
              </a:solidFill>
              <a:latin typeface="Helvetica" pitchFamily="2" charset="0"/>
            </a:endParaRPr>
          </a:p>
          <a:p>
            <a:pPr>
              <a:lnSpc>
                <a:spcPct val="100000"/>
              </a:lnSpc>
            </a:pPr>
            <a:r>
              <a:rPr lang="en" altLang="zh-CN" sz="2800" b="1" dirty="0">
                <a:solidFill>
                  <a:srgbClr val="FF0000"/>
                </a:solidFill>
                <a:latin typeface="Helvetica" pitchFamily="2" charset="0"/>
              </a:rPr>
              <a:t>Terminal operation</a:t>
            </a:r>
            <a:r>
              <a:rPr lang="zh-CN" altLang="en-US" sz="2800" b="1" dirty="0">
                <a:solidFill>
                  <a:srgbClr val="FF0000"/>
                </a:solidFill>
                <a:latin typeface="Helvetica" pitchFamily="2" charset="0"/>
              </a:rPr>
              <a:t>（终止操作、终端操作）</a:t>
            </a:r>
            <a:endParaRPr lang="en" altLang="zh-CN" sz="2800" b="1" dirty="0">
              <a:solidFill>
                <a:srgbClr val="FF0000"/>
              </a:solidFill>
              <a:latin typeface="Helvetica" pitchFamily="2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sz="2400" dirty="0">
                <a:latin typeface="Helvetica" pitchFamily="2" charset="0"/>
              </a:rPr>
              <a:t>use</a:t>
            </a:r>
            <a:r>
              <a:rPr lang="zh-CN" altLang="en-US" sz="2400" dirty="0">
                <a:latin typeface="Helvetica" pitchFamily="2" charset="0"/>
              </a:rPr>
              <a:t> </a:t>
            </a:r>
            <a:r>
              <a:rPr lang="en" altLang="zh-CN" sz="2400" dirty="0">
                <a:latin typeface="Helvetica" pitchFamily="2" charset="0"/>
              </a:rPr>
              <a:t>eager</a:t>
            </a:r>
            <a:r>
              <a:rPr lang="en-US" altLang="zh-CN" sz="2400" dirty="0">
                <a:latin typeface="Helvetica" pitchFamily="2" charset="0"/>
              </a:rPr>
              <a:t> evaluation</a:t>
            </a:r>
            <a:endParaRPr lang="en" altLang="zh-CN" sz="2400" dirty="0">
              <a:latin typeface="Helvetica" pitchFamily="2" charset="0"/>
            </a:endParaRPr>
          </a:p>
          <a:p>
            <a:pPr lvl="1">
              <a:lnSpc>
                <a:spcPct val="100000"/>
              </a:lnSpc>
            </a:pPr>
            <a:r>
              <a:rPr lang="en" altLang="zh-CN" sz="2400" dirty="0">
                <a:latin typeface="Helvetica" pitchFamily="2" charset="0"/>
              </a:rPr>
              <a:t>initiates a stream pipeline’s</a:t>
            </a:r>
            <a:r>
              <a:rPr lang="zh-CN" altLang="en-US" sz="2400" dirty="0">
                <a:latin typeface="Helvetica" pitchFamily="2" charset="0"/>
              </a:rPr>
              <a:t> </a:t>
            </a:r>
            <a:r>
              <a:rPr lang="en" altLang="zh-CN" sz="2400" dirty="0">
                <a:latin typeface="Helvetica" pitchFamily="2" charset="0"/>
              </a:rPr>
              <a:t>processing and produces a result.</a:t>
            </a:r>
          </a:p>
          <a:p>
            <a:pPr lvl="1">
              <a:lnSpc>
                <a:spcPct val="100000"/>
              </a:lnSpc>
            </a:pPr>
            <a:r>
              <a:rPr lang="en" altLang="zh-CN" sz="2400" dirty="0">
                <a:latin typeface="Helvetica" pitchFamily="2" charset="0"/>
              </a:rPr>
              <a:t>count, min, max, average, </a:t>
            </a:r>
            <a:r>
              <a:rPr lang="en" altLang="zh-CN" sz="2400" dirty="0" err="1">
                <a:latin typeface="Helvetica" pitchFamily="2" charset="0"/>
              </a:rPr>
              <a:t>summaryStatistics</a:t>
            </a:r>
            <a:r>
              <a:rPr lang="zh-CN" altLang="en-US" sz="2400" dirty="0">
                <a:latin typeface="Helvetica" pitchFamily="2" charset="0"/>
              </a:rPr>
              <a:t>，</a:t>
            </a:r>
            <a:r>
              <a:rPr lang="en" altLang="zh-CN" sz="2400" dirty="0">
                <a:latin typeface="Helvetica" pitchFamily="2" charset="0"/>
              </a:rPr>
              <a:t>reduce</a:t>
            </a:r>
          </a:p>
          <a:p>
            <a:pPr>
              <a:lnSpc>
                <a:spcPct val="100000"/>
              </a:lnSpc>
            </a:pPr>
            <a:endParaRPr lang="en" altLang="zh-CN" sz="2800" dirty="0">
              <a:latin typeface="Helvetica" pitchFamily="2" charset="0"/>
            </a:endParaRPr>
          </a:p>
          <a:p>
            <a:pPr>
              <a:lnSpc>
                <a:spcPct val="100000"/>
              </a:lnSpc>
            </a:pPr>
            <a:endParaRPr lang="en" altLang="zh-CN" sz="2800" dirty="0">
              <a:solidFill>
                <a:srgbClr val="333333"/>
              </a:solidFill>
              <a:latin typeface="Helvetica" pitchFamily="2" charset="0"/>
            </a:endParaRPr>
          </a:p>
          <a:p>
            <a:pPr>
              <a:lnSpc>
                <a:spcPct val="100000"/>
              </a:lnSpc>
            </a:pPr>
            <a:endParaRPr lang="zh-CN" alt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641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solidFill>
                  <a:srgbClr val="3380E6"/>
                </a:solidFill>
                <a:latin typeface="Arial"/>
              </a:rPr>
              <a:t>17.3</a:t>
            </a:r>
            <a:r>
              <a:rPr lang="zh-CN" altLang="en-US" dirty="0">
                <a:solidFill>
                  <a:srgbClr val="3380E6"/>
                </a:solidFill>
                <a:latin typeface="Arial"/>
              </a:rPr>
              <a:t> </a:t>
            </a:r>
            <a:r>
              <a:rPr lang="en" altLang="zh-CN" dirty="0">
                <a:solidFill>
                  <a:srgbClr val="3380E6"/>
                </a:solidFill>
                <a:latin typeface="Arial"/>
              </a:rPr>
              <a:t>Mapping and Lambdas</a:t>
            </a:r>
            <a:endParaRPr lang="en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A01188E-0967-6648-8C2E-B696711705A0}"/>
              </a:ext>
            </a:extLst>
          </p:cNvPr>
          <p:cNvSpPr/>
          <p:nvPr/>
        </p:nvSpPr>
        <p:spPr>
          <a:xfrm>
            <a:off x="609600" y="1485620"/>
            <a:ext cx="7620000" cy="156966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" altLang="zh-CN" sz="2400" dirty="0" err="1">
                <a:solidFill>
                  <a:srgbClr val="931A68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E504F"/>
                </a:solidFill>
                <a:latin typeface="Menlo" panose="020B0609030804020204" pitchFamily="49" charset="0"/>
              </a:rPr>
              <a:t>total</a:t>
            </a:r>
            <a:r>
              <a:rPr lang="en" altLang="zh-CN" sz="2400" dirty="0">
                <a:latin typeface="Menlo" panose="020B0609030804020204" pitchFamily="49" charset="0"/>
              </a:rPr>
              <a:t> = 0;</a:t>
            </a:r>
          </a:p>
          <a:p>
            <a:r>
              <a:rPr lang="en" altLang="zh-CN" sz="2400" dirty="0">
                <a:solidFill>
                  <a:srgbClr val="931A68"/>
                </a:solidFill>
                <a:latin typeface="Menlo" panose="020B0609030804020204" pitchFamily="49" charset="0"/>
              </a:rPr>
              <a:t>for</a:t>
            </a:r>
            <a:r>
              <a:rPr lang="en" altLang="zh-CN" sz="2400" dirty="0">
                <a:latin typeface="Menlo" panose="020B0609030804020204" pitchFamily="49" charset="0"/>
              </a:rPr>
              <a:t> (</a:t>
            </a:r>
            <a:r>
              <a:rPr lang="en" altLang="zh-CN" sz="2400" dirty="0" err="1">
                <a:solidFill>
                  <a:srgbClr val="931A68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E504F"/>
                </a:solidFill>
                <a:latin typeface="Menlo" panose="020B0609030804020204" pitchFamily="49" charset="0"/>
              </a:rPr>
              <a:t>number</a:t>
            </a:r>
            <a:r>
              <a:rPr lang="en" altLang="zh-CN" sz="2400" dirty="0">
                <a:latin typeface="Menlo" panose="020B0609030804020204" pitchFamily="49" charset="0"/>
              </a:rPr>
              <a:t> = 2; </a:t>
            </a:r>
            <a:r>
              <a:rPr lang="en" altLang="zh-CN" sz="2400" dirty="0">
                <a:solidFill>
                  <a:srgbClr val="7E504F"/>
                </a:solidFill>
                <a:latin typeface="Menlo" panose="020B0609030804020204" pitchFamily="49" charset="0"/>
              </a:rPr>
              <a:t>number</a:t>
            </a:r>
            <a:r>
              <a:rPr lang="en" altLang="zh-CN" sz="2400" dirty="0">
                <a:latin typeface="Menlo" panose="020B0609030804020204" pitchFamily="49" charset="0"/>
              </a:rPr>
              <a:t> &lt;= 20; </a:t>
            </a:r>
            <a:r>
              <a:rPr lang="en" altLang="zh-CN" sz="2400" dirty="0">
                <a:solidFill>
                  <a:srgbClr val="7E504F"/>
                </a:solidFill>
                <a:latin typeface="Menlo" panose="020B0609030804020204" pitchFamily="49" charset="0"/>
              </a:rPr>
              <a:t>number</a:t>
            </a:r>
            <a:r>
              <a:rPr lang="en" altLang="zh-CN" sz="2400" dirty="0">
                <a:latin typeface="Menlo" panose="020B0609030804020204" pitchFamily="49" charset="0"/>
              </a:rPr>
              <a:t> += 2) {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" altLang="zh-CN" sz="2400" dirty="0">
                <a:solidFill>
                  <a:srgbClr val="7E504F"/>
                </a:solidFill>
                <a:latin typeface="Menlo" panose="020B0609030804020204" pitchFamily="49" charset="0"/>
              </a:rPr>
              <a:t>total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sz="2400" dirty="0">
                <a:solidFill>
                  <a:srgbClr val="7E504F"/>
                </a:solidFill>
                <a:latin typeface="Menlo" panose="020B0609030804020204" pitchFamily="49" charset="0"/>
              </a:rPr>
              <a:t>number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;}</a:t>
            </a:r>
            <a:endParaRPr lang="en" altLang="zh-CN" sz="2400" dirty="0">
              <a:solidFill>
                <a:srgbClr val="7E504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FE38761-72AB-4E48-8A86-A91614FE0D7E}"/>
              </a:ext>
            </a:extLst>
          </p:cNvPr>
          <p:cNvSpPr/>
          <p:nvPr/>
        </p:nvSpPr>
        <p:spPr>
          <a:xfrm>
            <a:off x="609600" y="4191000"/>
            <a:ext cx="8229600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" altLang="zh-CN" sz="2400" dirty="0" err="1">
                <a:latin typeface="Menlo" panose="020B0609030804020204" pitchFamily="49" charset="0"/>
              </a:rPr>
              <a:t>IntStream.</a:t>
            </a:r>
            <a:r>
              <a:rPr lang="en" altLang="zh-CN" sz="2400" i="1" dirty="0" err="1">
                <a:latin typeface="Menlo" panose="020B0609030804020204" pitchFamily="49" charset="0"/>
              </a:rPr>
              <a:t>rangeClosed</a:t>
            </a:r>
            <a:r>
              <a:rPr lang="en" altLang="zh-CN" sz="2400" dirty="0">
                <a:latin typeface="Menlo" panose="020B0609030804020204" pitchFamily="49" charset="0"/>
              </a:rPr>
              <a:t>(1, 10)</a:t>
            </a:r>
          </a:p>
          <a:p>
            <a:r>
              <a:rPr lang="en" altLang="zh-CN" sz="2400" dirty="0">
                <a:latin typeface="Menlo" panose="020B0609030804020204" pitchFamily="49" charset="0"/>
              </a:rPr>
              <a:t>        .map((</a:t>
            </a:r>
            <a:r>
              <a:rPr lang="en" altLang="zh-CN" sz="2400" dirty="0" err="1">
                <a:solidFill>
                  <a:srgbClr val="931A68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E504F"/>
                </a:solidFill>
                <a:latin typeface="Menlo" panose="020B0609030804020204" pitchFamily="49" charset="0"/>
              </a:rPr>
              <a:t>x</a:t>
            </a:r>
            <a:r>
              <a:rPr lang="en" altLang="zh-CN" sz="2400" dirty="0">
                <a:latin typeface="Menlo" panose="020B0609030804020204" pitchFamily="49" charset="0"/>
              </a:rPr>
              <a:t>) -&gt; {</a:t>
            </a:r>
            <a:r>
              <a:rPr lang="en" altLang="zh-CN" sz="2400" dirty="0">
                <a:solidFill>
                  <a:srgbClr val="931A68"/>
                </a:solidFill>
                <a:latin typeface="Menlo" panose="020B0609030804020204" pitchFamily="49" charset="0"/>
              </a:rPr>
              <a:t>return</a:t>
            </a:r>
            <a:r>
              <a:rPr lang="en" altLang="zh-CN" sz="2400" dirty="0"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E504F"/>
                </a:solidFill>
                <a:latin typeface="Menlo" panose="020B0609030804020204" pitchFamily="49" charset="0"/>
              </a:rPr>
              <a:t>x</a:t>
            </a:r>
            <a:r>
              <a:rPr lang="en" altLang="zh-CN" sz="2400" dirty="0">
                <a:latin typeface="Menlo" panose="020B0609030804020204" pitchFamily="49" charset="0"/>
              </a:rPr>
              <a:t> * 2;})</a:t>
            </a:r>
          </a:p>
          <a:p>
            <a:r>
              <a:rPr lang="en" altLang="zh-CN" sz="2400" dirty="0">
                <a:latin typeface="Menlo" panose="020B0609030804020204" pitchFamily="49" charset="0"/>
              </a:rPr>
              <a:t>        .sum();</a:t>
            </a:r>
            <a:endParaRPr lang="en" altLang="zh-CN" sz="240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D8E2F8D1-601A-2E4D-A074-AF86E90EBF6E}"/>
              </a:ext>
            </a:extLst>
          </p:cNvPr>
          <p:cNvCxnSpPr/>
          <p:nvPr/>
        </p:nvCxnSpPr>
        <p:spPr>
          <a:xfrm>
            <a:off x="3886200" y="3055280"/>
            <a:ext cx="0" cy="11357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017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solidFill>
                  <a:srgbClr val="3380E6"/>
                </a:solidFill>
                <a:latin typeface="Arial"/>
              </a:rPr>
              <a:t>17.3</a:t>
            </a:r>
            <a:r>
              <a:rPr lang="zh-CN" altLang="en-US" dirty="0">
                <a:solidFill>
                  <a:srgbClr val="3380E6"/>
                </a:solidFill>
                <a:latin typeface="Arial"/>
              </a:rPr>
              <a:t> </a:t>
            </a:r>
            <a:r>
              <a:rPr lang="en" altLang="zh-CN" dirty="0">
                <a:solidFill>
                  <a:srgbClr val="3380E6"/>
                </a:solidFill>
                <a:latin typeface="Arial"/>
              </a:rPr>
              <a:t>Mapping and Lambdas</a:t>
            </a:r>
            <a:r>
              <a:rPr lang="en-US" altLang="zh-CN" dirty="0">
                <a:solidFill>
                  <a:srgbClr val="3380E6"/>
                </a:solidFill>
                <a:latin typeface="Arial"/>
              </a:rPr>
              <a:t>(cont.)</a:t>
            </a:r>
            <a:endParaRPr lang="en" altLang="zh-CN" dirty="0"/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7178CB3B-4634-0C42-83BE-6281B5165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29205"/>
            <a:ext cx="8229600" cy="5224462"/>
          </a:xfrm>
          <a:solidFill>
            <a:schemeClr val="bg1"/>
          </a:solidFill>
        </p:spPr>
        <p:txBody>
          <a:bodyPr/>
          <a:lstStyle/>
          <a:p>
            <a:r>
              <a:rPr lang="en-US" altLang="zh-CN" sz="2800" b="1" dirty="0"/>
              <a:t>lambda expression</a:t>
            </a:r>
            <a:endParaRPr lang="en-US" altLang="zh-CN" sz="2800" dirty="0"/>
          </a:p>
          <a:p>
            <a:pPr lvl="1"/>
            <a:r>
              <a:rPr lang="en-US" altLang="zh-CN" sz="2400" dirty="0"/>
              <a:t>represents an </a:t>
            </a:r>
            <a:r>
              <a:rPr lang="en-US" altLang="zh-CN" sz="2400" i="1" dirty="0">
                <a:solidFill>
                  <a:srgbClr val="FF0000"/>
                </a:solidFill>
              </a:rPr>
              <a:t>anonymous method</a:t>
            </a:r>
            <a:r>
              <a:rPr lang="en-US" altLang="zh-CN" sz="2400" i="1" dirty="0"/>
              <a:t>—a shorthand notation for implementing a functional interface, </a:t>
            </a:r>
            <a:r>
              <a:rPr lang="en-US" altLang="zh-CN" sz="2400" dirty="0"/>
              <a:t>similar to </a:t>
            </a:r>
            <a:r>
              <a:rPr lang="en-US" altLang="zh-CN" sz="2400" dirty="0">
                <a:solidFill>
                  <a:srgbClr val="FF0000"/>
                </a:solidFill>
              </a:rPr>
              <a:t>an anonymous inner class.</a:t>
            </a:r>
          </a:p>
          <a:p>
            <a:pPr lvl="1"/>
            <a:r>
              <a:rPr lang="en-US" altLang="zh-CN" sz="2400" dirty="0"/>
              <a:t>The type of a lambda expression is the type of the functional interface that the lambda expression implements.</a:t>
            </a:r>
          </a:p>
          <a:p>
            <a:pPr lvl="1"/>
            <a:r>
              <a:rPr lang="en-US" altLang="zh-CN" sz="2400" dirty="0"/>
              <a:t>Lambda expressions can be used anywhere</a:t>
            </a:r>
            <a:r>
              <a:rPr lang="zh-CN" altLang="en-US" sz="2400" dirty="0"/>
              <a:t> </a:t>
            </a:r>
            <a:r>
              <a:rPr lang="en-US" altLang="zh-CN" sz="2400" dirty="0"/>
              <a:t>functional interfaces are expected.</a:t>
            </a:r>
          </a:p>
          <a:p>
            <a:pPr lvl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87521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3A30B-8525-F44E-A3F8-18D806DD2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380E6"/>
                </a:solidFill>
                <a:latin typeface="Arial"/>
              </a:rPr>
              <a:t>17.3</a:t>
            </a:r>
            <a:r>
              <a:rPr lang="zh-CN" altLang="en-US" dirty="0">
                <a:solidFill>
                  <a:srgbClr val="3380E6"/>
                </a:solidFill>
                <a:latin typeface="Arial"/>
              </a:rPr>
              <a:t> </a:t>
            </a:r>
            <a:r>
              <a:rPr lang="en" altLang="zh-CN" dirty="0">
                <a:solidFill>
                  <a:srgbClr val="3380E6"/>
                </a:solidFill>
                <a:latin typeface="Arial"/>
              </a:rPr>
              <a:t>Mapping and Lambdas</a:t>
            </a:r>
            <a:r>
              <a:rPr lang="en-US" altLang="zh-CN" dirty="0">
                <a:solidFill>
                  <a:srgbClr val="3380E6"/>
                </a:solidFill>
                <a:latin typeface="Arial"/>
              </a:rPr>
              <a:t>(cont.)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C8AE89-CFC9-D843-A61B-00BF7132B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 </a:t>
            </a:r>
            <a:r>
              <a:rPr lang="en-US" altLang="zh-CN" sz="2800" dirty="0"/>
              <a:t>As of Java SE 8, any interface containing</a:t>
            </a:r>
            <a:r>
              <a:rPr lang="en-US" altLang="zh-CN" sz="2800" dirty="0">
                <a:solidFill>
                  <a:srgbClr val="FF0000"/>
                </a:solidFill>
              </a:rPr>
              <a:t> only one abstract method</a:t>
            </a:r>
            <a:r>
              <a:rPr lang="en-US" altLang="zh-CN" sz="2800" dirty="0"/>
              <a:t> is known as a </a:t>
            </a:r>
            <a:r>
              <a:rPr lang="en-US" altLang="zh-CN" sz="2800" b="1" dirty="0"/>
              <a:t>functional interface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（函数式接口）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041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i="1" dirty="0"/>
              <a:t>Lambda Syntax</a:t>
            </a:r>
            <a:br>
              <a:rPr lang="en-US" altLang="zh-CN" i="1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lambda consists of a parameter list followed by the arrow token (-&gt;) and a body, as in: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i="1" dirty="0" err="1">
                <a:solidFill>
                  <a:srgbClr val="FF0000"/>
                </a:solidFill>
              </a:rPr>
              <a:t>parameterList</a:t>
            </a:r>
            <a:r>
              <a:rPr lang="en-US" altLang="zh-CN" i="1" dirty="0">
                <a:solidFill>
                  <a:srgbClr val="FF0000"/>
                </a:solidFill>
              </a:rPr>
              <a:t>) -&gt; {statements}</a:t>
            </a:r>
            <a:endParaRPr lang="en-US" altLang="zh-CN" dirty="0"/>
          </a:p>
          <a:p>
            <a:r>
              <a:rPr lang="en-US" altLang="zh-CN" dirty="0"/>
              <a:t>The following lambda receives two </a:t>
            </a:r>
            <a:r>
              <a:rPr lang="en-US" altLang="zh-CN" dirty="0" err="1"/>
              <a:t>ints</a:t>
            </a:r>
            <a:r>
              <a:rPr lang="en-US" altLang="zh-CN" dirty="0"/>
              <a:t> and returns their sum:</a:t>
            </a:r>
          </a:p>
          <a:p>
            <a:pPr lvl="3"/>
            <a:r>
              <a:rPr lang="en-US" altLang="zh-CN" dirty="0">
                <a:solidFill>
                  <a:srgbClr val="FF0000"/>
                </a:solidFill>
              </a:rPr>
              <a:t> (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x,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y) -&gt; {return x + y;}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22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There are several variations of this syntax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5072062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000" dirty="0"/>
              <a:t>the parameter types usually may be omitted, as in:	</a:t>
            </a:r>
          </a:p>
          <a:p>
            <a:pPr lvl="1">
              <a:lnSpc>
                <a:spcPct val="100000"/>
              </a:lnSpc>
            </a:pPr>
            <a:r>
              <a:rPr lang="es-ES" altLang="zh-CN" sz="2000" dirty="0">
                <a:solidFill>
                  <a:srgbClr val="FF0000"/>
                </a:solidFill>
              </a:rPr>
              <a:t>(x, y) -&gt; {return x + y;}</a:t>
            </a:r>
          </a:p>
          <a:p>
            <a:pPr lvl="1">
              <a:lnSpc>
                <a:spcPct val="100000"/>
              </a:lnSpc>
            </a:pPr>
            <a:endParaRPr lang="es-ES" altLang="zh-CN" sz="20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/>
              <a:t>When the body contains only one expression, the return keyword and curly braces may be omitted, as in: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(x, y) -&gt; x + y</a:t>
            </a:r>
          </a:p>
          <a:p>
            <a:pPr lvl="1">
              <a:lnSpc>
                <a:spcPct val="100000"/>
              </a:lnSpc>
            </a:pP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/>
              <a:t>When the parameter list contains only one parameter, the parentheses may be omitted, as in: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 value -&gt; </a:t>
            </a:r>
            <a:r>
              <a:rPr lang="en-US" altLang="zh-CN" sz="2000" dirty="0" err="1">
                <a:solidFill>
                  <a:srgbClr val="FF0000"/>
                </a:solidFill>
              </a:rPr>
              <a:t>System.out.printf</a:t>
            </a:r>
            <a:r>
              <a:rPr lang="en-US" altLang="zh-CN" sz="2000" dirty="0">
                <a:solidFill>
                  <a:srgbClr val="FF0000"/>
                </a:solidFill>
              </a:rPr>
              <a:t>("%d ", value)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x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-&gt;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x</a:t>
            </a:r>
            <a:r>
              <a:rPr lang="zh-CN" altLang="en-US" sz="2000" dirty="0">
                <a:solidFill>
                  <a:srgbClr val="FF0000"/>
                </a:solidFill>
              </a:rPr>
              <a:t> * </a:t>
            </a:r>
            <a:r>
              <a:rPr lang="en-US" altLang="zh-CN" sz="2000" dirty="0">
                <a:solidFill>
                  <a:srgbClr val="FF0000"/>
                </a:solidFill>
              </a:rPr>
              <a:t>2</a:t>
            </a:r>
          </a:p>
          <a:p>
            <a:pPr lvl="1">
              <a:lnSpc>
                <a:spcPct val="100000"/>
              </a:lnSpc>
            </a:pP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/>
              <a:t>To define a lambda with an empty parameter list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() -&gt; </a:t>
            </a:r>
            <a:r>
              <a:rPr lang="en-US" altLang="zh-CN" sz="2000" dirty="0" err="1">
                <a:solidFill>
                  <a:srgbClr val="FF0000"/>
                </a:solidFill>
              </a:rPr>
              <a:t>System.out.println</a:t>
            </a:r>
            <a:r>
              <a:rPr lang="en-US" altLang="zh-CN" sz="2000" dirty="0">
                <a:solidFill>
                  <a:srgbClr val="FF0000"/>
                </a:solidFill>
              </a:rPr>
              <a:t>("Welcome to lambdas!")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864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solidFill>
                  <a:srgbClr val="3380E6"/>
                </a:solidFill>
                <a:latin typeface="Arial"/>
              </a:rPr>
              <a:t>17.4 Filtering </a:t>
            </a:r>
            <a:endParaRPr lang="zh-CN" altLang="en-US" dirty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32CC33-6629-C34C-86D8-C97EDE176DC4}"/>
              </a:ext>
            </a:extLst>
          </p:cNvPr>
          <p:cNvSpPr/>
          <p:nvPr/>
        </p:nvSpPr>
        <p:spPr>
          <a:xfrm>
            <a:off x="914401" y="1417638"/>
            <a:ext cx="6858000" cy="230832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" altLang="zh-CN" sz="2400" b="1" dirty="0" err="1">
                <a:solidFill>
                  <a:srgbClr val="931A68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E504F"/>
                </a:solidFill>
                <a:latin typeface="Menlo" panose="020B0609030804020204" pitchFamily="49" charset="0"/>
              </a:rPr>
              <a:t>total</a:t>
            </a:r>
            <a:r>
              <a:rPr lang="en" altLang="zh-CN" sz="2400" dirty="0">
                <a:latin typeface="Menlo" panose="020B0609030804020204" pitchFamily="49" charset="0"/>
              </a:rPr>
              <a:t> = 0;</a:t>
            </a:r>
          </a:p>
          <a:p>
            <a:r>
              <a:rPr lang="en" altLang="zh-CN" sz="2400" b="1" dirty="0">
                <a:solidFill>
                  <a:srgbClr val="931A68"/>
                </a:solidFill>
                <a:latin typeface="Menlo" panose="020B0609030804020204" pitchFamily="49" charset="0"/>
              </a:rPr>
              <a:t>for</a:t>
            </a:r>
            <a:r>
              <a:rPr lang="en" altLang="zh-CN" sz="2400" dirty="0">
                <a:latin typeface="Menlo" panose="020B0609030804020204" pitchFamily="49" charset="0"/>
              </a:rPr>
              <a:t> (</a:t>
            </a:r>
            <a:r>
              <a:rPr lang="en" altLang="zh-CN" sz="2400" b="1" dirty="0" err="1">
                <a:solidFill>
                  <a:srgbClr val="931A68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E504F"/>
                </a:solidFill>
                <a:latin typeface="Menlo" panose="020B0609030804020204" pitchFamily="49" charset="0"/>
              </a:rPr>
              <a:t>x</a:t>
            </a:r>
            <a:r>
              <a:rPr lang="en" altLang="zh-CN" sz="2400" dirty="0">
                <a:latin typeface="Menlo" panose="020B0609030804020204" pitchFamily="49" charset="0"/>
              </a:rPr>
              <a:t> = 1; </a:t>
            </a:r>
            <a:r>
              <a:rPr lang="en" altLang="zh-CN" sz="2400" dirty="0">
                <a:solidFill>
                  <a:srgbClr val="7E504F"/>
                </a:solidFill>
                <a:latin typeface="Menlo" panose="020B0609030804020204" pitchFamily="49" charset="0"/>
              </a:rPr>
              <a:t>x</a:t>
            </a:r>
            <a:r>
              <a:rPr lang="en" altLang="zh-CN" sz="2400" dirty="0">
                <a:latin typeface="Menlo" panose="020B0609030804020204" pitchFamily="49" charset="0"/>
              </a:rPr>
              <a:t> &lt;= 10; </a:t>
            </a:r>
            <a:r>
              <a:rPr lang="en" altLang="zh-CN" sz="2400" dirty="0">
                <a:solidFill>
                  <a:srgbClr val="7E504F"/>
                </a:solidFill>
                <a:latin typeface="Menlo" panose="020B0609030804020204" pitchFamily="49" charset="0"/>
              </a:rPr>
              <a:t>x</a:t>
            </a:r>
            <a:r>
              <a:rPr lang="en" altLang="zh-CN" sz="2400" dirty="0">
                <a:latin typeface="Menlo" panose="020B0609030804020204" pitchFamily="49" charset="0"/>
              </a:rPr>
              <a:t>++) {</a:t>
            </a:r>
          </a:p>
          <a:p>
            <a:r>
              <a:rPr lang="en" altLang="zh-CN" sz="2400" dirty="0">
                <a:latin typeface="Menlo" panose="020B0609030804020204" pitchFamily="49" charset="0"/>
              </a:rPr>
              <a:t>  </a:t>
            </a:r>
            <a:r>
              <a:rPr lang="en" altLang="zh-CN" sz="2400" b="1" dirty="0">
                <a:solidFill>
                  <a:srgbClr val="931A68"/>
                </a:solidFill>
                <a:latin typeface="Menlo" panose="020B0609030804020204" pitchFamily="49" charset="0"/>
              </a:rPr>
              <a:t>if</a:t>
            </a:r>
            <a:r>
              <a:rPr lang="en" altLang="zh-CN" sz="2400" dirty="0">
                <a:latin typeface="Menlo" panose="020B0609030804020204" pitchFamily="49" charset="0"/>
              </a:rPr>
              <a:t> (</a:t>
            </a:r>
            <a:r>
              <a:rPr lang="en" altLang="zh-CN" sz="2400" dirty="0">
                <a:solidFill>
                  <a:srgbClr val="7E504F"/>
                </a:solidFill>
                <a:latin typeface="Menlo" panose="020B0609030804020204" pitchFamily="49" charset="0"/>
              </a:rPr>
              <a:t>x</a:t>
            </a:r>
            <a:r>
              <a:rPr lang="en" altLang="zh-CN" sz="2400" dirty="0">
                <a:latin typeface="Menlo" panose="020B0609030804020204" pitchFamily="49" charset="0"/>
              </a:rPr>
              <a:t> % 2 == 0) { </a:t>
            </a:r>
            <a:r>
              <a:rPr lang="en" altLang="zh-CN" sz="2400" dirty="0">
                <a:solidFill>
                  <a:srgbClr val="4E9072"/>
                </a:solidFill>
                <a:latin typeface="Menlo" panose="020B0609030804020204" pitchFamily="49" charset="0"/>
              </a:rPr>
              <a:t>// if x is even</a:t>
            </a:r>
            <a:endParaRPr lang="en" altLang="zh-CN" sz="2400" dirty="0">
              <a:latin typeface="Menlo" panose="020B0609030804020204" pitchFamily="49" charset="0"/>
            </a:endParaRPr>
          </a:p>
          <a:p>
            <a:r>
              <a:rPr lang="en" altLang="zh-CN" sz="2400" dirty="0">
                <a:latin typeface="Menlo" panose="020B0609030804020204" pitchFamily="49" charset="0"/>
              </a:rPr>
              <a:t>      </a:t>
            </a:r>
            <a:r>
              <a:rPr lang="en" altLang="zh-CN" sz="2400" dirty="0">
                <a:solidFill>
                  <a:srgbClr val="7E504F"/>
                </a:solidFill>
                <a:latin typeface="Menlo" panose="020B0609030804020204" pitchFamily="49" charset="0"/>
              </a:rPr>
              <a:t>total</a:t>
            </a:r>
            <a:r>
              <a:rPr lang="en" altLang="zh-CN" sz="2400" dirty="0">
                <a:latin typeface="Menlo" panose="020B0609030804020204" pitchFamily="49" charset="0"/>
              </a:rPr>
              <a:t> += </a:t>
            </a:r>
            <a:r>
              <a:rPr lang="en" altLang="zh-CN" sz="2400" dirty="0">
                <a:solidFill>
                  <a:srgbClr val="7E504F"/>
                </a:solidFill>
                <a:latin typeface="Menlo" panose="020B0609030804020204" pitchFamily="49" charset="0"/>
              </a:rPr>
              <a:t>x</a:t>
            </a:r>
            <a:r>
              <a:rPr lang="en" altLang="zh-CN" sz="2400" dirty="0">
                <a:latin typeface="Menlo" panose="020B0609030804020204" pitchFamily="49" charset="0"/>
              </a:rPr>
              <a:t> * 3;</a:t>
            </a:r>
          </a:p>
          <a:p>
            <a:r>
              <a:rPr lang="en" altLang="zh-CN" sz="2400" dirty="0">
                <a:latin typeface="Menlo" panose="020B0609030804020204" pitchFamily="49" charset="0"/>
              </a:rPr>
              <a:t>  }</a:t>
            </a:r>
          </a:p>
          <a:p>
            <a:r>
              <a:rPr lang="en" altLang="zh-CN" sz="2400" dirty="0">
                <a:latin typeface="Menlo" panose="020B0609030804020204" pitchFamily="49" charset="0"/>
              </a:rPr>
              <a:t>}</a:t>
            </a:r>
            <a:endParaRPr lang="en" altLang="zh-CN" sz="2400" dirty="0"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F2B723-D9F3-6742-9ED7-3D4CD3B49C9F}"/>
              </a:ext>
            </a:extLst>
          </p:cNvPr>
          <p:cNvSpPr/>
          <p:nvPr/>
        </p:nvSpPr>
        <p:spPr>
          <a:xfrm>
            <a:off x="878541" y="4724400"/>
            <a:ext cx="6893860" cy="156966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" altLang="zh-CN" sz="2400" dirty="0" err="1">
                <a:latin typeface="Menlo" panose="020B0609030804020204" pitchFamily="49" charset="0"/>
              </a:rPr>
              <a:t>IntStream.</a:t>
            </a:r>
            <a:r>
              <a:rPr lang="en" altLang="zh-CN" sz="2400" i="1" dirty="0" err="1">
                <a:latin typeface="Menlo" panose="020B0609030804020204" pitchFamily="49" charset="0"/>
              </a:rPr>
              <a:t>rangeClosed</a:t>
            </a:r>
            <a:r>
              <a:rPr lang="en" altLang="zh-CN" sz="2400" dirty="0">
                <a:latin typeface="Menlo" panose="020B0609030804020204" pitchFamily="49" charset="0"/>
              </a:rPr>
              <a:t>(1, 10)</a:t>
            </a:r>
          </a:p>
          <a:p>
            <a:r>
              <a:rPr lang="en" altLang="zh-CN" sz="2400" dirty="0">
                <a:latin typeface="Menlo" panose="020B0609030804020204" pitchFamily="49" charset="0"/>
              </a:rPr>
              <a:t>.filter(</a:t>
            </a:r>
            <a:r>
              <a:rPr lang="en" altLang="zh-CN" sz="2400" dirty="0">
                <a:solidFill>
                  <a:srgbClr val="7E504F"/>
                </a:solidFill>
                <a:latin typeface="Menlo" panose="020B0609030804020204" pitchFamily="49" charset="0"/>
              </a:rPr>
              <a:t>x</a:t>
            </a:r>
            <a:r>
              <a:rPr lang="en" altLang="zh-CN" sz="2400" dirty="0">
                <a:latin typeface="Menlo" panose="020B0609030804020204" pitchFamily="49" charset="0"/>
              </a:rPr>
              <a:t> -&gt; </a:t>
            </a:r>
            <a:r>
              <a:rPr lang="en" altLang="zh-CN" sz="2400" dirty="0">
                <a:solidFill>
                  <a:srgbClr val="7E504F"/>
                </a:solidFill>
                <a:latin typeface="Menlo" panose="020B0609030804020204" pitchFamily="49" charset="0"/>
              </a:rPr>
              <a:t>x</a:t>
            </a:r>
            <a:r>
              <a:rPr lang="en" altLang="zh-CN" sz="2400" dirty="0">
                <a:latin typeface="Menlo" panose="020B0609030804020204" pitchFamily="49" charset="0"/>
              </a:rPr>
              <a:t> % 2 == 0)</a:t>
            </a:r>
          </a:p>
          <a:p>
            <a:r>
              <a:rPr lang="en" altLang="zh-CN" sz="2400" dirty="0">
                <a:latin typeface="Menlo" panose="020B0609030804020204" pitchFamily="49" charset="0"/>
              </a:rPr>
              <a:t>.map(</a:t>
            </a:r>
            <a:r>
              <a:rPr lang="en" altLang="zh-CN" sz="2400" dirty="0">
                <a:solidFill>
                  <a:srgbClr val="7E504F"/>
                </a:solidFill>
                <a:latin typeface="Menlo" panose="020B0609030804020204" pitchFamily="49" charset="0"/>
              </a:rPr>
              <a:t>x</a:t>
            </a:r>
            <a:r>
              <a:rPr lang="en" altLang="zh-CN" sz="2400" dirty="0">
                <a:latin typeface="Menlo" panose="020B0609030804020204" pitchFamily="49" charset="0"/>
              </a:rPr>
              <a:t> -&gt; </a:t>
            </a:r>
            <a:r>
              <a:rPr lang="en" altLang="zh-CN" sz="2400" dirty="0">
                <a:solidFill>
                  <a:srgbClr val="7E504F"/>
                </a:solidFill>
                <a:latin typeface="Menlo" panose="020B0609030804020204" pitchFamily="49" charset="0"/>
              </a:rPr>
              <a:t>x</a:t>
            </a:r>
            <a:r>
              <a:rPr lang="en" altLang="zh-CN" sz="2400" dirty="0">
                <a:latin typeface="Menlo" panose="020B0609030804020204" pitchFamily="49" charset="0"/>
              </a:rPr>
              <a:t> * 3)</a:t>
            </a:r>
          </a:p>
          <a:p>
            <a:r>
              <a:rPr lang="en" altLang="zh-CN" sz="2400" dirty="0">
                <a:latin typeface="Menlo" panose="020B0609030804020204" pitchFamily="49" charset="0"/>
              </a:rPr>
              <a:t>.sum();</a:t>
            </a:r>
            <a:endParaRPr lang="en" altLang="zh-CN" sz="240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AFEFCAA6-382D-DE43-B2CE-1A4180732D5A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4325471" y="3725962"/>
            <a:ext cx="17930" cy="9984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060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solidFill>
                  <a:srgbClr val="3380E6"/>
                </a:solidFill>
                <a:latin typeface="Arial"/>
              </a:rPr>
              <a:t>17.5 </a:t>
            </a:r>
            <a:r>
              <a:rPr lang="en" altLang="zh-CN" dirty="0">
                <a:solidFill>
                  <a:srgbClr val="3380E6"/>
                </a:solidFill>
                <a:latin typeface="Arial"/>
              </a:rPr>
              <a:t>How Elements Move Through Stream Pipelines</a:t>
            </a:r>
            <a:endParaRPr lang="zh-CN" altLang="en-US" dirty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843462"/>
          </a:xfrm>
          <a:solidFill>
            <a:schemeClr val="bg1"/>
          </a:solidFill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109537" indent="0">
              <a:buNone/>
            </a:pPr>
            <a:r>
              <a:rPr lang="en-US" altLang="zh-CN" dirty="0"/>
              <a:t>the stream</a:t>
            </a:r>
            <a:r>
              <a:rPr lang="zh-CN" altLang="en-US" dirty="0"/>
              <a:t> </a:t>
            </a:r>
            <a:r>
              <a:rPr lang="en-US" altLang="zh-CN" dirty="0"/>
              <a:t>pipeline operates as follows:</a:t>
            </a:r>
            <a:endParaRPr lang="zh-CN" altLang="zh-CN" dirty="0"/>
          </a:p>
          <a:p>
            <a:pPr marL="109537" indent="0">
              <a:buNone/>
            </a:pPr>
            <a:endParaRPr lang="en-US" altLang="zh-CN" dirty="0"/>
          </a:p>
          <a:p>
            <a:pPr marL="109537" indent="0">
              <a:buNone/>
            </a:pPr>
            <a:endParaRPr lang="en-US" altLang="zh-CN" dirty="0"/>
          </a:p>
          <a:p>
            <a:pPr marL="109537" indent="0">
              <a:buNone/>
            </a:pPr>
            <a:endParaRPr lang="en-US" altLang="zh-CN" dirty="0"/>
          </a:p>
          <a:p>
            <a:pPr marL="109537" indent="0">
              <a:buNone/>
            </a:pP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A74028-560F-B745-8A18-7F380F3120CB}"/>
              </a:ext>
            </a:extLst>
          </p:cNvPr>
          <p:cNvSpPr/>
          <p:nvPr/>
        </p:nvSpPr>
        <p:spPr>
          <a:xfrm>
            <a:off x="705970" y="4343400"/>
            <a:ext cx="7391400" cy="156966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2400" dirty="0"/>
              <a:t>For each element</a:t>
            </a:r>
            <a:endParaRPr lang="zh-CN" altLang="zh-CN" sz="2400" dirty="0"/>
          </a:p>
          <a:p>
            <a:r>
              <a:rPr lang="en-US" altLang="zh-CN" sz="2400" dirty="0"/>
              <a:t>    If the element is an even integer</a:t>
            </a:r>
            <a:endParaRPr lang="zh-CN" altLang="zh-CN" sz="2400" dirty="0"/>
          </a:p>
          <a:p>
            <a:r>
              <a:rPr lang="en-US" altLang="zh-CN" sz="2400" dirty="0"/>
              <a:t>          Multiply the element by 3 and add the </a:t>
            </a:r>
            <a:br>
              <a:rPr lang="en-US" altLang="zh-CN" sz="2400" dirty="0"/>
            </a:br>
            <a:r>
              <a:rPr lang="zh-CN" altLang="en-US" sz="2400" dirty="0"/>
              <a:t>          </a:t>
            </a:r>
            <a:r>
              <a:rPr lang="en-US" altLang="zh-CN" sz="2400" dirty="0"/>
              <a:t>result to the total</a:t>
            </a:r>
            <a:endParaRPr lang="zh-CN" altLang="zh-CN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9E1C4D7-236E-2B46-8429-89D382633458}"/>
              </a:ext>
            </a:extLst>
          </p:cNvPr>
          <p:cNvSpPr/>
          <p:nvPr/>
        </p:nvSpPr>
        <p:spPr>
          <a:xfrm>
            <a:off x="705970" y="1859340"/>
            <a:ext cx="6893860" cy="156966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" altLang="zh-CN" sz="2400" dirty="0" err="1">
                <a:latin typeface="Menlo" panose="020B0609030804020204" pitchFamily="49" charset="0"/>
              </a:rPr>
              <a:t>IntStream.</a:t>
            </a:r>
            <a:r>
              <a:rPr lang="en" altLang="zh-CN" sz="2400" i="1" dirty="0" err="1">
                <a:latin typeface="Menlo" panose="020B0609030804020204" pitchFamily="49" charset="0"/>
              </a:rPr>
              <a:t>rangeClosed</a:t>
            </a:r>
            <a:r>
              <a:rPr lang="en" altLang="zh-CN" sz="2400" dirty="0">
                <a:latin typeface="Menlo" panose="020B0609030804020204" pitchFamily="49" charset="0"/>
              </a:rPr>
              <a:t>(1, 10)</a:t>
            </a:r>
          </a:p>
          <a:p>
            <a:r>
              <a:rPr lang="en" altLang="zh-CN" sz="2400" dirty="0">
                <a:latin typeface="Menlo" panose="020B0609030804020204" pitchFamily="49" charset="0"/>
              </a:rPr>
              <a:t>.filter(</a:t>
            </a:r>
            <a:r>
              <a:rPr lang="en" altLang="zh-CN" sz="2400" dirty="0">
                <a:solidFill>
                  <a:srgbClr val="7E504F"/>
                </a:solidFill>
                <a:latin typeface="Menlo" panose="020B0609030804020204" pitchFamily="49" charset="0"/>
              </a:rPr>
              <a:t>x</a:t>
            </a:r>
            <a:r>
              <a:rPr lang="en" altLang="zh-CN" sz="2400" dirty="0">
                <a:latin typeface="Menlo" panose="020B0609030804020204" pitchFamily="49" charset="0"/>
              </a:rPr>
              <a:t> -&gt; </a:t>
            </a:r>
            <a:r>
              <a:rPr lang="en" altLang="zh-CN" sz="2400" dirty="0">
                <a:solidFill>
                  <a:srgbClr val="7E504F"/>
                </a:solidFill>
                <a:latin typeface="Menlo" panose="020B0609030804020204" pitchFamily="49" charset="0"/>
              </a:rPr>
              <a:t>x</a:t>
            </a:r>
            <a:r>
              <a:rPr lang="en" altLang="zh-CN" sz="2400" dirty="0">
                <a:latin typeface="Menlo" panose="020B0609030804020204" pitchFamily="49" charset="0"/>
              </a:rPr>
              <a:t> % 2 == 0)</a:t>
            </a:r>
          </a:p>
          <a:p>
            <a:r>
              <a:rPr lang="en" altLang="zh-CN" sz="2400" dirty="0">
                <a:latin typeface="Menlo" panose="020B0609030804020204" pitchFamily="49" charset="0"/>
              </a:rPr>
              <a:t>.map(</a:t>
            </a:r>
            <a:r>
              <a:rPr lang="en" altLang="zh-CN" sz="2400" dirty="0">
                <a:solidFill>
                  <a:srgbClr val="7E504F"/>
                </a:solidFill>
                <a:latin typeface="Menlo" panose="020B0609030804020204" pitchFamily="49" charset="0"/>
              </a:rPr>
              <a:t>x</a:t>
            </a:r>
            <a:r>
              <a:rPr lang="en" altLang="zh-CN" sz="2400" dirty="0">
                <a:latin typeface="Menlo" panose="020B0609030804020204" pitchFamily="49" charset="0"/>
              </a:rPr>
              <a:t> -&gt; </a:t>
            </a:r>
            <a:r>
              <a:rPr lang="en" altLang="zh-CN" sz="2400" dirty="0">
                <a:solidFill>
                  <a:srgbClr val="7E504F"/>
                </a:solidFill>
                <a:latin typeface="Menlo" panose="020B0609030804020204" pitchFamily="49" charset="0"/>
              </a:rPr>
              <a:t>x</a:t>
            </a:r>
            <a:r>
              <a:rPr lang="en" altLang="zh-CN" sz="2400" dirty="0">
                <a:latin typeface="Menlo" panose="020B0609030804020204" pitchFamily="49" charset="0"/>
              </a:rPr>
              <a:t> * 3)</a:t>
            </a:r>
          </a:p>
          <a:p>
            <a:r>
              <a:rPr lang="en" altLang="zh-CN" sz="2400" dirty="0">
                <a:latin typeface="Menlo" panose="020B0609030804020204" pitchFamily="49" charset="0"/>
              </a:rPr>
              <a:t>.sum();</a:t>
            </a:r>
            <a:endParaRPr lang="en" altLang="zh-CN" sz="240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97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>
                <a:ea typeface="PMingLiU" pitchFamily="18" charset="-120"/>
              </a:rPr>
              <a:t>OBJECTIVES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55713"/>
            <a:ext cx="7924800" cy="5602287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chapter you’ll:</a:t>
            </a:r>
          </a:p>
          <a:p>
            <a:pPr lvl="1">
              <a:lnSpc>
                <a:spcPct val="100000"/>
              </a:lnSpc>
            </a:pPr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various </a:t>
            </a:r>
            <a:r>
              <a:rPr lang="en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functional-programming</a:t>
            </a:r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techniques and how they complement object-oriented programming.</a:t>
            </a:r>
          </a:p>
          <a:p>
            <a:pPr lvl="1">
              <a:lnSpc>
                <a:spcPct val="100000"/>
              </a:lnSpc>
            </a:pPr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lambdas and streams </a:t>
            </a:r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simplify tasks that process sequences of elements.</a:t>
            </a:r>
          </a:p>
          <a:p>
            <a:pPr lvl="1">
              <a:lnSpc>
                <a:spcPct val="100000"/>
              </a:lnSpc>
            </a:pPr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</a:t>
            </a:r>
            <a:r>
              <a:rPr lang="en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streams are</a:t>
            </a:r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how stream pipelines are formed from stream sources, intermediate operations and terminal operations.</a:t>
            </a:r>
          </a:p>
          <a:p>
            <a:pPr lvl="1">
              <a:lnSpc>
                <a:spcPct val="100000"/>
              </a:lnSpc>
            </a:pPr>
            <a:r>
              <a:rPr lang="en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streams </a:t>
            </a:r>
            <a:r>
              <a:rPr lang="e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ranges of </a:t>
            </a:r>
            <a:r>
              <a:rPr lang="en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 and random </a:t>
            </a:r>
            <a:r>
              <a:rPr lang="en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values.</a:t>
            </a:r>
          </a:p>
          <a:p>
            <a:pPr lvl="1">
              <a:lnSpc>
                <a:spcPct val="100000"/>
              </a:lnSpc>
            </a:pPr>
            <a:r>
              <a:rPr lang="en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functional interfaces with lambdas.</a:t>
            </a:r>
          </a:p>
          <a:p>
            <a:pPr lvl="1">
              <a:lnSpc>
                <a:spcPct val="100000"/>
              </a:lnSpc>
            </a:pPr>
            <a:r>
              <a:rPr lang="e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on </a:t>
            </a:r>
            <a:r>
              <a:rPr lang="en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IntStreams</a:t>
            </a:r>
            <a:r>
              <a:rPr lang="e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intermediate operations </a:t>
            </a:r>
            <a:r>
              <a:rPr lang="en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filter, map, </a:t>
            </a:r>
            <a:r>
              <a:rPr lang="en" altLang="zh-CN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mapToObj</a:t>
            </a:r>
            <a:r>
              <a:rPr lang="en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sorted, and terminal operations </a:t>
            </a:r>
            <a:r>
              <a:rPr lang="en" altLang="zh-CN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count, min, max, sum, average and reduce.</a:t>
            </a:r>
          </a:p>
          <a:p>
            <a:pPr lvl="1">
              <a:lnSpc>
                <a:spcPct val="100000"/>
              </a:lnSpc>
            </a:pPr>
            <a:r>
              <a:rPr lang="e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on Streams intermediate operations </a:t>
            </a:r>
            <a:r>
              <a:rPr lang="en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distinct, filter, map, </a:t>
            </a:r>
            <a:r>
              <a:rPr lang="en" altLang="zh-CN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mapToDouble</a:t>
            </a:r>
            <a:r>
              <a:rPr lang="en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sorted,</a:t>
            </a:r>
            <a:r>
              <a:rPr lang="e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terminal operations </a:t>
            </a:r>
            <a:r>
              <a:rPr lang="en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collect, </a:t>
            </a:r>
            <a:r>
              <a:rPr lang="en" altLang="zh-CN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" altLang="zh-CN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findFirst</a:t>
            </a:r>
            <a:r>
              <a:rPr lang="en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reduce</a:t>
            </a:r>
            <a:r>
              <a:rPr lang="e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infinite streams</a:t>
            </a:r>
            <a:r>
              <a:rPr lang="e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lang="en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handlers </a:t>
            </a:r>
            <a:r>
              <a:rPr lang="e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lambdas.</a:t>
            </a:r>
            <a:endParaRPr lang="e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72E53-9F81-D140-856E-59CAF2F0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3380E6"/>
                </a:solidFill>
                <a:latin typeface="Arial"/>
              </a:rPr>
              <a:t>17.5 </a:t>
            </a:r>
            <a:r>
              <a:rPr lang="en" altLang="zh-CN" dirty="0">
                <a:solidFill>
                  <a:srgbClr val="3380E6"/>
                </a:solidFill>
                <a:latin typeface="Arial"/>
              </a:rPr>
              <a:t>How Elements Move Through Stream Pipelines</a:t>
            </a:r>
            <a:r>
              <a:rPr lang="en-US" altLang="zh-CN" dirty="0">
                <a:solidFill>
                  <a:srgbClr val="3380E6"/>
                </a:solidFill>
                <a:latin typeface="Arial"/>
              </a:rPr>
              <a:t>(cont.)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F8375F-DD98-3D4E-85C3-AD8A0FEC01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2800" dirty="0"/>
              <a:t>When you initiate a stream pipeline with a terminal operation, the intermediate operations’ processing steps are applied for a given stream element before they are applied to the next stream element. 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840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A6B9781-BDC5-BA49-B743-C80C68554666}"/>
              </a:ext>
            </a:extLst>
          </p:cNvPr>
          <p:cNvSpPr/>
          <p:nvPr/>
        </p:nvSpPr>
        <p:spPr>
          <a:xfrm>
            <a:off x="0" y="289679"/>
            <a:ext cx="6553200" cy="313932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" altLang="zh-CN" dirty="0" err="1">
                <a:latin typeface="Menlo" panose="020B0609030804020204" pitchFamily="49" charset="0"/>
              </a:rPr>
              <a:t>IntStream.</a:t>
            </a:r>
            <a:r>
              <a:rPr lang="en" altLang="zh-CN" i="1" dirty="0" err="1">
                <a:latin typeface="Menlo" panose="020B0609030804020204" pitchFamily="49" charset="0"/>
              </a:rPr>
              <a:t>rangeClosed</a:t>
            </a:r>
            <a:r>
              <a:rPr lang="en" altLang="zh-CN" dirty="0">
                <a:latin typeface="Menlo" panose="020B0609030804020204" pitchFamily="49" charset="0"/>
              </a:rPr>
              <a:t>(1, 10).filter(</a:t>
            </a:r>
          </a:p>
          <a:p>
            <a:r>
              <a:rPr lang="en" altLang="zh-CN" dirty="0">
                <a:latin typeface="Menlo" panose="020B0609030804020204" pitchFamily="49" charset="0"/>
              </a:rPr>
              <a:t>  </a:t>
            </a:r>
            <a:r>
              <a:rPr lang="en" altLang="zh-CN" dirty="0">
                <a:solidFill>
                  <a:srgbClr val="7E504F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latin typeface="Menlo" panose="020B0609030804020204" pitchFamily="49" charset="0"/>
              </a:rPr>
              <a:t> -&gt; {</a:t>
            </a:r>
          </a:p>
          <a:p>
            <a:r>
              <a:rPr lang="en" altLang="zh-CN" dirty="0">
                <a:latin typeface="Menlo" panose="020B0609030804020204" pitchFamily="49" charset="0"/>
              </a:rPr>
              <a:t>      </a:t>
            </a:r>
            <a:r>
              <a:rPr lang="en" altLang="zh-CN" dirty="0" err="1">
                <a:latin typeface="Menlo" panose="020B0609030804020204" pitchFamily="49" charset="0"/>
              </a:rPr>
              <a:t>System.</a:t>
            </a:r>
            <a:r>
              <a:rPr lang="en" altLang="zh-CN" b="1" i="1" dirty="0" err="1">
                <a:solidFill>
                  <a:srgbClr val="0326CC"/>
                </a:solidFill>
                <a:latin typeface="Menlo" panose="020B0609030804020204" pitchFamily="49" charset="0"/>
              </a:rPr>
              <a:t>out</a:t>
            </a:r>
            <a:r>
              <a:rPr lang="en" altLang="zh-CN" dirty="0" err="1">
                <a:latin typeface="Menlo" panose="020B0609030804020204" pitchFamily="49" charset="0"/>
              </a:rPr>
              <a:t>.printf</a:t>
            </a:r>
            <a:r>
              <a:rPr lang="en" altLang="zh-CN" dirty="0"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3933FF"/>
                </a:solidFill>
                <a:latin typeface="Menlo" panose="020B0609030804020204" pitchFamily="49" charset="0"/>
              </a:rPr>
              <a:t>"%</a:t>
            </a:r>
            <a:r>
              <a:rPr lang="en" altLang="zh-CN" dirty="0" err="1">
                <a:solidFill>
                  <a:srgbClr val="3933FF"/>
                </a:solidFill>
                <a:latin typeface="Menlo" panose="020B0609030804020204" pitchFamily="49" charset="0"/>
              </a:rPr>
              <a:t>nfilter</a:t>
            </a:r>
            <a:r>
              <a:rPr lang="en" altLang="zh-CN" dirty="0">
                <a:solidFill>
                  <a:srgbClr val="3933FF"/>
                </a:solidFill>
                <a:latin typeface="Menlo" panose="020B0609030804020204" pitchFamily="49" charset="0"/>
              </a:rPr>
              <a:t>: %</a:t>
            </a:r>
            <a:r>
              <a:rPr lang="en" altLang="zh-CN" dirty="0" err="1">
                <a:solidFill>
                  <a:srgbClr val="3933FF"/>
                </a:solidFill>
                <a:latin typeface="Menlo" panose="020B0609030804020204" pitchFamily="49" charset="0"/>
              </a:rPr>
              <a:t>d%n</a:t>
            </a:r>
            <a:r>
              <a:rPr lang="en" altLang="zh-CN" dirty="0">
                <a:solidFill>
                  <a:srgbClr val="3933FF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7E504F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latin typeface="Menlo" panose="020B0609030804020204" pitchFamily="49" charset="0"/>
              </a:rPr>
              <a:t>      </a:t>
            </a:r>
            <a:r>
              <a:rPr lang="en" altLang="zh-CN" b="1" dirty="0">
                <a:solidFill>
                  <a:srgbClr val="931A68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E504F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latin typeface="Menlo" panose="020B0609030804020204" pitchFamily="49" charset="0"/>
              </a:rPr>
              <a:t> % 2 == 0;</a:t>
            </a:r>
          </a:p>
          <a:p>
            <a:r>
              <a:rPr lang="en" altLang="zh-CN" dirty="0">
                <a:latin typeface="Menlo" panose="020B0609030804020204" pitchFamily="49" charset="0"/>
              </a:rPr>
              <a:t>  </a:t>
            </a:r>
            <a:r>
              <a:rPr lang="zh-CN" altLang="en-US" dirty="0">
                <a:latin typeface="Menlo" panose="020B0609030804020204" pitchFamily="49" charset="0"/>
              </a:rPr>
              <a:t>     </a:t>
            </a:r>
            <a:r>
              <a:rPr lang="en" altLang="zh-CN" dirty="0">
                <a:latin typeface="Menlo" panose="020B0609030804020204" pitchFamily="49" charset="0"/>
              </a:rPr>
              <a:t>})</a:t>
            </a:r>
          </a:p>
          <a:p>
            <a:r>
              <a:rPr lang="en" altLang="zh-CN" dirty="0">
                <a:latin typeface="Menlo" panose="020B0609030804020204" pitchFamily="49" charset="0"/>
              </a:rPr>
              <a:t>.map(</a:t>
            </a:r>
          </a:p>
          <a:p>
            <a:r>
              <a:rPr lang="en" altLang="zh-CN" dirty="0">
                <a:solidFill>
                  <a:srgbClr val="7E504F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latin typeface="Menlo" panose="020B0609030804020204" pitchFamily="49" charset="0"/>
              </a:rPr>
              <a:t> -&gt; {</a:t>
            </a:r>
          </a:p>
          <a:p>
            <a:r>
              <a:rPr lang="en" altLang="zh-CN" dirty="0">
                <a:latin typeface="Menlo" panose="020B0609030804020204" pitchFamily="49" charset="0"/>
              </a:rPr>
              <a:t>      </a:t>
            </a:r>
            <a:r>
              <a:rPr lang="en" altLang="zh-CN" dirty="0" err="1">
                <a:latin typeface="Menlo" panose="020B0609030804020204" pitchFamily="49" charset="0"/>
              </a:rPr>
              <a:t>System.</a:t>
            </a:r>
            <a:r>
              <a:rPr lang="en" altLang="zh-CN" b="1" i="1" dirty="0" err="1">
                <a:solidFill>
                  <a:srgbClr val="0326CC"/>
                </a:solidFill>
                <a:latin typeface="Menlo" panose="020B0609030804020204" pitchFamily="49" charset="0"/>
              </a:rPr>
              <a:t>out</a:t>
            </a:r>
            <a:r>
              <a:rPr lang="en" altLang="zh-CN" dirty="0" err="1">
                <a:latin typeface="Menlo" panose="020B0609030804020204" pitchFamily="49" charset="0"/>
              </a:rPr>
              <a:t>.println</a:t>
            </a:r>
            <a:r>
              <a:rPr lang="en" altLang="zh-CN" dirty="0"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3933FF"/>
                </a:solidFill>
                <a:latin typeface="Menlo" panose="020B0609030804020204" pitchFamily="49" charset="0"/>
              </a:rPr>
              <a:t>"map: "</a:t>
            </a:r>
            <a:r>
              <a:rPr lang="en" altLang="zh-CN" dirty="0"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7E504F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latin typeface="Menlo" panose="020B0609030804020204" pitchFamily="49" charset="0"/>
              </a:rPr>
              <a:t>      </a:t>
            </a:r>
            <a:r>
              <a:rPr lang="en" altLang="zh-CN" b="1" dirty="0">
                <a:solidFill>
                  <a:srgbClr val="931A68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E504F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latin typeface="Menlo" panose="020B0609030804020204" pitchFamily="49" charset="0"/>
              </a:rPr>
              <a:t> * 3;</a:t>
            </a:r>
          </a:p>
          <a:p>
            <a:r>
              <a:rPr lang="en" altLang="zh-CN" dirty="0">
                <a:latin typeface="Menlo" panose="020B0609030804020204" pitchFamily="49" charset="0"/>
              </a:rPr>
              <a:t>  })</a:t>
            </a:r>
          </a:p>
          <a:p>
            <a:r>
              <a:rPr lang="en" altLang="zh-CN" dirty="0">
                <a:latin typeface="Menlo" panose="020B0609030804020204" pitchFamily="49" charset="0"/>
              </a:rPr>
              <a:t>.sum();</a:t>
            </a:r>
            <a:endParaRPr lang="en" altLang="zh-CN" dirty="0">
              <a:effectLst/>
              <a:latin typeface="Menlo" panose="020B060903080402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A8C2D0-8175-1C4A-9394-B68C3A282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267267"/>
            <a:ext cx="1954306" cy="607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7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solidFill>
                  <a:srgbClr val="3380E6"/>
                </a:solidFill>
                <a:latin typeface="Arial"/>
              </a:rPr>
              <a:t>17.6</a:t>
            </a:r>
            <a:r>
              <a:rPr lang="zh-CN" altLang="en-US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altLang="zh-CN" dirty="0">
                <a:solidFill>
                  <a:srgbClr val="3380E6"/>
                </a:solidFill>
                <a:latin typeface="Arial"/>
              </a:rPr>
              <a:t>Method</a:t>
            </a:r>
            <a:r>
              <a:rPr lang="zh-CN" altLang="en-US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altLang="zh-CN" dirty="0">
                <a:solidFill>
                  <a:srgbClr val="3380E6"/>
                </a:solidFill>
                <a:latin typeface="Arial"/>
              </a:rPr>
              <a:t>References</a:t>
            </a:r>
            <a:endParaRPr lang="zh-CN" altLang="en-US" dirty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843462"/>
          </a:xfrm>
          <a:solidFill>
            <a:schemeClr val="bg1"/>
          </a:solidFill>
        </p:spPr>
        <p:txBody>
          <a:bodyPr/>
          <a:lstStyle/>
          <a:p>
            <a:pPr marL="109537" indent="0">
              <a:buNone/>
            </a:pPr>
            <a:r>
              <a:rPr lang="en-US" altLang="zh-CN" dirty="0"/>
              <a:t>F</a:t>
            </a:r>
            <a:r>
              <a:rPr lang="en" altLang="zh-CN" dirty="0"/>
              <a:t>or a lambda that simply calls another method, you can replace the lambda with that method’s name—known as a method reference.</a:t>
            </a:r>
          </a:p>
          <a:p>
            <a:pPr marL="109537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8619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1A05E3A-AB21-6143-A017-58E2A1F59ADC}"/>
              </a:ext>
            </a:extLst>
          </p:cNvPr>
          <p:cNvSpPr/>
          <p:nvPr/>
        </p:nvSpPr>
        <p:spPr>
          <a:xfrm>
            <a:off x="190500" y="289679"/>
            <a:ext cx="8763000" cy="313932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7E504F"/>
                </a:solidFill>
                <a:latin typeface="Menlo" panose="020B0609030804020204" pitchFamily="49" charset="0"/>
              </a:rPr>
              <a:t>randomNumbers</a:t>
            </a:r>
            <a:r>
              <a:rPr lang="en" altLang="zh-CN" dirty="0" err="1">
                <a:latin typeface="Menlo" panose="020B0609030804020204" pitchFamily="49" charset="0"/>
              </a:rPr>
              <a:t>.ints</a:t>
            </a:r>
            <a:r>
              <a:rPr lang="en" altLang="zh-CN" dirty="0">
                <a:latin typeface="Menlo" panose="020B0609030804020204" pitchFamily="49" charset="0"/>
              </a:rPr>
              <a:t>(10, 1, 7)</a:t>
            </a:r>
          </a:p>
          <a:p>
            <a:r>
              <a:rPr lang="en" altLang="zh-CN" dirty="0">
                <a:latin typeface="Menlo" panose="020B0609030804020204" pitchFamily="49" charset="0"/>
              </a:rPr>
              <a:t>                   .</a:t>
            </a:r>
            <a:r>
              <a:rPr lang="en" altLang="zh-CN" dirty="0" err="1">
                <a:latin typeface="Menlo" panose="020B0609030804020204" pitchFamily="49" charset="0"/>
              </a:rPr>
              <a:t>forEach</a:t>
            </a:r>
            <a:r>
              <a:rPr lang="en" altLang="zh-CN" dirty="0">
                <a:latin typeface="Menlo" panose="020B0609030804020204" pitchFamily="49" charset="0"/>
              </a:rPr>
              <a:t>(</a:t>
            </a:r>
            <a:r>
              <a:rPr lang="en" altLang="zh-CN" dirty="0" err="1">
                <a:latin typeface="Menlo" panose="020B0609030804020204" pitchFamily="49" charset="0"/>
              </a:rPr>
              <a:t>System.</a:t>
            </a:r>
            <a:r>
              <a:rPr lang="en" altLang="zh-CN" b="1" i="1" dirty="0" err="1">
                <a:solidFill>
                  <a:srgbClr val="0326CC"/>
                </a:solidFill>
                <a:latin typeface="Menlo" panose="020B0609030804020204" pitchFamily="49" charset="0"/>
              </a:rPr>
              <a:t>out</a:t>
            </a:r>
            <a:r>
              <a:rPr lang="en" altLang="zh-CN" dirty="0">
                <a:latin typeface="Menlo" panose="020B0609030804020204" pitchFamily="49" charset="0"/>
              </a:rPr>
              <a:t>::</a:t>
            </a:r>
            <a:r>
              <a:rPr lang="en" altLang="zh-CN" dirty="0" err="1">
                <a:latin typeface="Menlo" panose="020B0609030804020204" pitchFamily="49" charset="0"/>
              </a:rPr>
              <a:t>println</a:t>
            </a:r>
            <a:r>
              <a:rPr lang="en" altLang="zh-CN" dirty="0">
                <a:latin typeface="Menlo" panose="020B0609030804020204" pitchFamily="49" charset="0"/>
              </a:rPr>
              <a:t>);</a:t>
            </a:r>
          </a:p>
          <a:p>
            <a:br>
              <a:rPr lang="en" altLang="zh-CN" dirty="0">
                <a:latin typeface="Menlo" panose="020B0609030804020204" pitchFamily="49" charset="0"/>
              </a:rPr>
            </a:br>
            <a:endParaRPr lang="en" altLang="zh-CN" dirty="0"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</a:t>
            </a:r>
            <a:r>
              <a:rPr lang="en" altLang="zh-CN" dirty="0">
                <a:solidFill>
                  <a:srgbClr val="4E9072"/>
                </a:solidFill>
                <a:latin typeface="Menlo" panose="020B0609030804020204" pitchFamily="49" charset="0"/>
              </a:rPr>
              <a:t>// display 10 random integers on the same line</a:t>
            </a:r>
          </a:p>
          <a:p>
            <a:r>
              <a:rPr lang="en" altLang="zh-CN" dirty="0">
                <a:latin typeface="Menlo" panose="020B0609030804020204" pitchFamily="49" charset="0"/>
              </a:rPr>
              <a:t>      String </a:t>
            </a:r>
            <a:r>
              <a:rPr lang="en" altLang="zh-CN" dirty="0">
                <a:solidFill>
                  <a:srgbClr val="7E504F"/>
                </a:solidFill>
                <a:latin typeface="Menlo" panose="020B0609030804020204" pitchFamily="49" charset="0"/>
              </a:rPr>
              <a:t>numbers</a:t>
            </a:r>
            <a:r>
              <a:rPr lang="en" altLang="zh-CN" dirty="0">
                <a:latin typeface="Menlo" panose="020B0609030804020204" pitchFamily="49" charset="0"/>
              </a:rPr>
              <a:t> = </a:t>
            </a:r>
          </a:p>
          <a:p>
            <a:r>
              <a:rPr lang="en" altLang="zh-CN" dirty="0">
                <a:latin typeface="Menlo" panose="020B0609030804020204" pitchFamily="49" charset="0"/>
              </a:rPr>
              <a:t>         </a:t>
            </a:r>
            <a:r>
              <a:rPr lang="en" altLang="zh-CN" dirty="0" err="1">
                <a:solidFill>
                  <a:srgbClr val="7E504F"/>
                </a:solidFill>
                <a:latin typeface="Menlo" panose="020B0609030804020204" pitchFamily="49" charset="0"/>
              </a:rPr>
              <a:t>randomNumbers</a:t>
            </a:r>
            <a:r>
              <a:rPr lang="en" altLang="zh-CN" dirty="0" err="1">
                <a:latin typeface="Menlo" panose="020B0609030804020204" pitchFamily="49" charset="0"/>
              </a:rPr>
              <a:t>.ints</a:t>
            </a:r>
            <a:r>
              <a:rPr lang="en" altLang="zh-CN" dirty="0">
                <a:latin typeface="Menlo" panose="020B0609030804020204" pitchFamily="49" charset="0"/>
              </a:rPr>
              <a:t>(10, 1, 7)</a:t>
            </a:r>
          </a:p>
          <a:p>
            <a:r>
              <a:rPr lang="en" altLang="zh-CN" dirty="0">
                <a:latin typeface="Menlo" panose="020B0609030804020204" pitchFamily="49" charset="0"/>
              </a:rPr>
              <a:t>                      .</a:t>
            </a:r>
            <a:r>
              <a:rPr lang="en" altLang="zh-CN" dirty="0" err="1">
                <a:latin typeface="Menlo" panose="020B0609030804020204" pitchFamily="49" charset="0"/>
              </a:rPr>
              <a:t>mapToObj</a:t>
            </a:r>
            <a:r>
              <a:rPr lang="en" altLang="zh-CN" dirty="0">
                <a:latin typeface="Menlo" panose="020B0609030804020204" pitchFamily="49" charset="0"/>
              </a:rPr>
              <a:t>(String::</a:t>
            </a:r>
            <a:r>
              <a:rPr lang="en" altLang="zh-CN" i="1" dirty="0" err="1">
                <a:latin typeface="Menlo" panose="020B0609030804020204" pitchFamily="49" charset="0"/>
              </a:rPr>
              <a:t>valueOf</a:t>
            </a:r>
            <a:r>
              <a:rPr lang="en" altLang="zh-CN" dirty="0"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latin typeface="Menlo" panose="020B0609030804020204" pitchFamily="49" charset="0"/>
              </a:rPr>
              <a:t>                      .collect(</a:t>
            </a:r>
            <a:r>
              <a:rPr lang="en" altLang="zh-CN" dirty="0" err="1">
                <a:latin typeface="Menlo" panose="020B0609030804020204" pitchFamily="49" charset="0"/>
              </a:rPr>
              <a:t>Collectors.</a:t>
            </a:r>
            <a:r>
              <a:rPr lang="en" altLang="zh-CN" i="1" dirty="0" err="1">
                <a:latin typeface="Menlo" panose="020B0609030804020204" pitchFamily="49" charset="0"/>
              </a:rPr>
              <a:t>joining</a:t>
            </a:r>
            <a:r>
              <a:rPr lang="en" altLang="zh-CN" dirty="0"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3933FF"/>
                </a:solidFill>
                <a:latin typeface="Menlo" panose="020B0609030804020204" pitchFamily="49" charset="0"/>
              </a:rPr>
              <a:t>" "</a:t>
            </a:r>
            <a:r>
              <a:rPr lang="en" altLang="zh-CN" dirty="0">
                <a:latin typeface="Menlo" panose="020B0609030804020204" pitchFamily="49" charset="0"/>
              </a:rPr>
              <a:t>));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System.</a:t>
            </a:r>
            <a:r>
              <a:rPr lang="en" altLang="zh-CN" b="1" i="1" dirty="0" err="1">
                <a:solidFill>
                  <a:srgbClr val="0326CC"/>
                </a:solidFill>
                <a:latin typeface="Menlo" panose="020B0609030804020204" pitchFamily="49" charset="0"/>
              </a:rPr>
              <a:t>out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3933FF"/>
                </a:solidFill>
                <a:latin typeface="Menlo" panose="020B0609030804020204" pitchFamily="49" charset="0"/>
              </a:rPr>
              <a:t>"%</a:t>
            </a:r>
            <a:r>
              <a:rPr lang="en" altLang="zh-CN" dirty="0" err="1">
                <a:solidFill>
                  <a:srgbClr val="3933FF"/>
                </a:solidFill>
                <a:latin typeface="Menlo" panose="020B0609030804020204" pitchFamily="49" charset="0"/>
              </a:rPr>
              <a:t>nRandom</a:t>
            </a:r>
            <a:r>
              <a:rPr lang="en" altLang="zh-CN" dirty="0">
                <a:solidFill>
                  <a:srgbClr val="3933FF"/>
                </a:solidFill>
                <a:latin typeface="Menlo" panose="020B0609030804020204" pitchFamily="49" charset="0"/>
              </a:rPr>
              <a:t> numbers on one line: %</a:t>
            </a:r>
            <a:r>
              <a:rPr lang="en" altLang="zh-CN" dirty="0" err="1">
                <a:solidFill>
                  <a:srgbClr val="3933FF"/>
                </a:solidFill>
                <a:latin typeface="Menlo" panose="020B0609030804020204" pitchFamily="49" charset="0"/>
              </a:rPr>
              <a:t>s%n</a:t>
            </a:r>
            <a:r>
              <a:rPr lang="en" altLang="zh-CN" dirty="0">
                <a:solidFill>
                  <a:srgbClr val="3933FF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7E504F"/>
                </a:solidFill>
                <a:latin typeface="Menlo" panose="020B0609030804020204" pitchFamily="49" charset="0"/>
              </a:rPr>
              <a:t>numbers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dirty="0">
              <a:solidFill>
                <a:srgbClr val="3933FF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014F94-E4E5-B04B-9D45-C1A6C721A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429000"/>
            <a:ext cx="5486400" cy="298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3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C7A89-8C45-3A47-B26F-7FB97D70D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380E6"/>
                </a:solidFill>
                <a:latin typeface="Arial"/>
              </a:rPr>
              <a:t>17.6</a:t>
            </a:r>
            <a:r>
              <a:rPr lang="zh-CN" altLang="en-US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altLang="zh-CN" dirty="0">
                <a:solidFill>
                  <a:srgbClr val="3380E6"/>
                </a:solidFill>
                <a:latin typeface="Arial"/>
              </a:rPr>
              <a:t>Method</a:t>
            </a:r>
            <a:r>
              <a:rPr lang="zh-CN" altLang="en-US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altLang="zh-CN" dirty="0" err="1">
                <a:solidFill>
                  <a:srgbClr val="3380E6"/>
                </a:solidFill>
                <a:latin typeface="Arial"/>
              </a:rPr>
              <a:t>Referennces</a:t>
            </a:r>
            <a:r>
              <a:rPr lang="zh-CN" altLang="en-US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altLang="zh-CN" dirty="0">
                <a:solidFill>
                  <a:srgbClr val="3380E6"/>
                </a:solidFill>
                <a:latin typeface="Arial"/>
              </a:rPr>
              <a:t>(cont.)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605852-9DF1-0A4F-8B07-366A9037F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" altLang="zh-CN" sz="2400" dirty="0" err="1"/>
              <a:t>IntStream</a:t>
            </a:r>
            <a:r>
              <a:rPr lang="en" altLang="zh-CN" sz="2400" dirty="0"/>
              <a:t> method </a:t>
            </a:r>
            <a:r>
              <a:rPr lang="en" altLang="zh-CN" sz="2400" dirty="0" err="1">
                <a:solidFill>
                  <a:srgbClr val="FF0000"/>
                </a:solidFill>
              </a:rPr>
              <a:t>mapToObj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" altLang="zh-CN" sz="2400" dirty="0"/>
              <a:t>enables you to map from </a:t>
            </a:r>
            <a:r>
              <a:rPr lang="en" altLang="zh-CN" sz="2400" dirty="0" err="1"/>
              <a:t>ints</a:t>
            </a:r>
            <a:r>
              <a:rPr lang="en" altLang="zh-CN" sz="2400" dirty="0"/>
              <a:t> to a stream of reference-type elements. </a:t>
            </a:r>
          </a:p>
          <a:p>
            <a:pPr>
              <a:lnSpc>
                <a:spcPct val="100000"/>
              </a:lnSpc>
            </a:pPr>
            <a:endParaRPr lang="en" altLang="zh-CN" sz="2400" dirty="0"/>
          </a:p>
          <a:p>
            <a:pPr>
              <a:lnSpc>
                <a:spcPct val="100000"/>
              </a:lnSpc>
            </a:pPr>
            <a:endParaRPr lang="en" altLang="zh-CN" sz="2400" dirty="0"/>
          </a:p>
          <a:p>
            <a:pPr>
              <a:lnSpc>
                <a:spcPct val="100000"/>
              </a:lnSpc>
            </a:pPr>
            <a:endParaRPr lang="en" altLang="zh-CN" sz="2400" dirty="0"/>
          </a:p>
          <a:p>
            <a:pPr>
              <a:lnSpc>
                <a:spcPct val="100000"/>
              </a:lnSpc>
            </a:pPr>
            <a:r>
              <a:rPr lang="en" altLang="zh-CN" sz="2400" dirty="0"/>
              <a:t>The Stream terminal operation </a:t>
            </a:r>
            <a:r>
              <a:rPr lang="en" altLang="zh-CN" sz="2400" dirty="0">
                <a:solidFill>
                  <a:srgbClr val="FF0000"/>
                </a:solidFill>
              </a:rPr>
              <a:t>collect</a:t>
            </a:r>
            <a:r>
              <a:rPr lang="en" altLang="zh-CN" sz="2400" dirty="0"/>
              <a:t> uses a collector to gather the stream’s elements into a single object—often a collection.</a:t>
            </a:r>
          </a:p>
          <a:p>
            <a:pPr>
              <a:lnSpc>
                <a:spcPct val="100000"/>
              </a:lnSpc>
            </a:pPr>
            <a:r>
              <a:rPr lang="en" altLang="zh-CN" sz="2400" dirty="0"/>
              <a:t>static Collectors method </a:t>
            </a:r>
            <a:r>
              <a:rPr lang="en" altLang="zh-CN" sz="2400" dirty="0">
                <a:solidFill>
                  <a:srgbClr val="FF0000"/>
                </a:solidFill>
              </a:rPr>
              <a:t>joining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" altLang="zh-CN" sz="2400" dirty="0"/>
              <a:t>creates a concatenated String representation of the stream’s element</a:t>
            </a:r>
            <a:r>
              <a:rPr lang="en-US" altLang="zh-CN" sz="2400" dirty="0"/>
              <a:t>s.</a:t>
            </a:r>
          </a:p>
          <a:p>
            <a:pPr>
              <a:lnSpc>
                <a:spcPct val="100000"/>
              </a:lnSpc>
            </a:pPr>
            <a:endParaRPr lang="en" altLang="zh-CN" sz="2400" dirty="0"/>
          </a:p>
          <a:p>
            <a:pPr>
              <a:lnSpc>
                <a:spcPct val="100000"/>
              </a:lnSpc>
            </a:pPr>
            <a:endParaRPr kumimoji="1"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438400"/>
            <a:ext cx="87630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92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2D300-F6F4-CC49-A5DE-E9B2A6AE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3380E6"/>
                </a:solidFill>
                <a:latin typeface="Arial"/>
              </a:rPr>
              <a:t>17.7</a:t>
            </a:r>
            <a:r>
              <a:rPr lang="zh-CN" altLang="en-US" dirty="0">
                <a:solidFill>
                  <a:srgbClr val="3380E6"/>
                </a:solidFill>
                <a:latin typeface="Arial"/>
              </a:rPr>
              <a:t> </a:t>
            </a:r>
            <a:r>
              <a:rPr lang="en" altLang="zh-CN" dirty="0" err="1">
                <a:solidFill>
                  <a:srgbClr val="3380E6"/>
                </a:solidFill>
                <a:latin typeface="Arial"/>
              </a:rPr>
              <a:t>IntStream</a:t>
            </a:r>
            <a:r>
              <a:rPr lang="zh-CN" altLang="en-US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altLang="zh-CN" dirty="0">
                <a:solidFill>
                  <a:srgbClr val="3380E6"/>
                </a:solidFill>
                <a:latin typeface="Arial"/>
              </a:rPr>
              <a:t>Operation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3C4695-9EBF-2444-B260-32EB0CE0E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56716E-9B37-A746-A9DD-402D10A34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6210"/>
            <a:ext cx="9067540" cy="473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46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28B925-7886-0B43-BB28-ABF72DB6F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609600"/>
            <a:ext cx="8144599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02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A9EBEF9-A763-0446-BA9A-4D97823C6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63" y="1066800"/>
            <a:ext cx="8077674" cy="412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02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F47C382-8F3E-7C49-AB60-604189D92F15}"/>
              </a:ext>
            </a:extLst>
          </p:cNvPr>
          <p:cNvSpPr/>
          <p:nvPr/>
        </p:nvSpPr>
        <p:spPr>
          <a:xfrm>
            <a:off x="533400" y="896359"/>
            <a:ext cx="4480714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" altLang="zh-CN" sz="2800" dirty="0" err="1">
                <a:solidFill>
                  <a:srgbClr val="404040"/>
                </a:solidFill>
                <a:latin typeface="Monaco" pitchFamily="2" charset="0"/>
              </a:rPr>
              <a:t>IntStream.of</a:t>
            </a:r>
            <a:r>
              <a:rPr lang="en" altLang="zh-CN" sz="2800" dirty="0">
                <a:solidFill>
                  <a:srgbClr val="404040"/>
                </a:solidFill>
                <a:latin typeface="Monaco" pitchFamily="2" charset="0"/>
              </a:rPr>
              <a:t>(values)</a:t>
            </a:r>
            <a:endParaRPr lang="en" altLang="zh-CN" sz="2800" dirty="0">
              <a:solidFill>
                <a:srgbClr val="404040"/>
              </a:solidFill>
              <a:effectLst/>
              <a:latin typeface="Monaco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06C53A0-7F5B-7C44-891E-BADBED947711}"/>
              </a:ext>
            </a:extLst>
          </p:cNvPr>
          <p:cNvSpPr/>
          <p:nvPr/>
        </p:nvSpPr>
        <p:spPr>
          <a:xfrm>
            <a:off x="304800" y="1550693"/>
            <a:ext cx="822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>
                <a:solidFill>
                  <a:srgbClr val="333333"/>
                </a:solidFill>
                <a:latin typeface="Helvetica" pitchFamily="2" charset="0"/>
              </a:rPr>
              <a:t>creates an </a:t>
            </a:r>
            <a:r>
              <a:rPr lang="en" altLang="zh-CN" sz="2800" dirty="0" err="1">
                <a:solidFill>
                  <a:srgbClr val="333333"/>
                </a:solidFill>
                <a:latin typeface="Monaco" pitchFamily="2" charset="0"/>
              </a:rPr>
              <a:t>IntStream</a:t>
            </a:r>
            <a:r>
              <a:rPr lang="en" altLang="zh-CN" sz="2800" dirty="0">
                <a:solidFill>
                  <a:srgbClr val="333333"/>
                </a:solidFill>
                <a:latin typeface="Monaco" pitchFamily="2" charset="0"/>
              </a:rPr>
              <a:t> </a:t>
            </a:r>
            <a:r>
              <a:rPr lang="en" altLang="zh-CN" sz="2800" dirty="0">
                <a:solidFill>
                  <a:srgbClr val="333333"/>
                </a:solidFill>
                <a:latin typeface="Helvetica" pitchFamily="2" charset="0"/>
              </a:rPr>
              <a:t>from the array </a:t>
            </a:r>
            <a:r>
              <a:rPr lang="en" altLang="zh-CN" sz="2800" dirty="0">
                <a:solidFill>
                  <a:srgbClr val="333333"/>
                </a:solidFill>
                <a:latin typeface="Monaco" pitchFamily="2" charset="0"/>
              </a:rPr>
              <a:t>values</a:t>
            </a:r>
            <a:endParaRPr lang="en" altLang="zh-CN" sz="2800" dirty="0">
              <a:solidFill>
                <a:srgbClr val="333333"/>
              </a:solidFill>
              <a:effectLst/>
              <a:latin typeface="Helvetica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0F931B0-7141-ED47-BA3F-9188D4D47BB3}"/>
              </a:ext>
            </a:extLst>
          </p:cNvPr>
          <p:cNvSpPr/>
          <p:nvPr/>
        </p:nvSpPr>
        <p:spPr>
          <a:xfrm>
            <a:off x="457200" y="2951946"/>
            <a:ext cx="8229600" cy="95410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291600">
              <a:spcAft>
                <a:spcPts val="0"/>
              </a:spcAft>
            </a:pPr>
            <a:r>
              <a:rPr lang="en-US" altLang="zh-CN" sz="2800" dirty="0" err="1">
                <a:solidFill>
                  <a:srgbClr val="404040"/>
                </a:solidFill>
                <a:latin typeface="Monaco" pitchFamily="2" charset="0"/>
              </a:rPr>
              <a:t>System.out.println</a:t>
            </a:r>
            <a:r>
              <a:rPr lang="en-US" altLang="zh-CN" sz="2800" dirty="0">
                <a:solidFill>
                  <a:srgbClr val="404040"/>
                </a:solidFill>
                <a:latin typeface="Monaco" pitchFamily="2" charset="0"/>
              </a:rPr>
              <a:t>(</a:t>
            </a:r>
            <a:r>
              <a:rPr lang="en-US" altLang="zh-CN" sz="2800" dirty="0" err="1">
                <a:solidFill>
                  <a:srgbClr val="404040"/>
                </a:solidFill>
                <a:latin typeface="Monaco" pitchFamily="2" charset="0"/>
              </a:rPr>
              <a:t>IntStream.of</a:t>
            </a:r>
            <a:r>
              <a:rPr lang="en-US" altLang="zh-CN" sz="2800" dirty="0">
                <a:solidFill>
                  <a:srgbClr val="404040"/>
                </a:solidFill>
                <a:latin typeface="Monaco" pitchFamily="2" charset="0"/>
              </a:rPr>
              <a:t>(values).</a:t>
            </a:r>
            <a:r>
              <a:rPr lang="en-US" altLang="zh-CN" sz="2800" dirty="0" err="1">
                <a:solidFill>
                  <a:srgbClr val="404040"/>
                </a:solidFill>
                <a:latin typeface="Monaco" pitchFamily="2" charset="0"/>
              </a:rPr>
              <a:t>summaryStatistics</a:t>
            </a:r>
            <a:r>
              <a:rPr lang="en-US" altLang="zh-CN" sz="2800" dirty="0">
                <a:solidFill>
                  <a:srgbClr val="404040"/>
                </a:solidFill>
                <a:latin typeface="Monaco" pitchFamily="2" charset="0"/>
              </a:rPr>
              <a:t>());</a:t>
            </a:r>
            <a:endParaRPr lang="zh-CN" altLang="zh-CN" sz="2800" dirty="0">
              <a:solidFill>
                <a:srgbClr val="404040"/>
              </a:solidFill>
              <a:latin typeface="Monaco" pitchFamily="2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90DC48-8EBF-CC46-97A0-DE7BC3DF6735}"/>
              </a:ext>
            </a:extLst>
          </p:cNvPr>
          <p:cNvSpPr/>
          <p:nvPr/>
        </p:nvSpPr>
        <p:spPr>
          <a:xfrm>
            <a:off x="-304800" y="4191000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00">
              <a:spcAft>
                <a:spcPts val="0"/>
              </a:spcAft>
            </a:pPr>
            <a:r>
              <a:rPr lang="en-US" altLang="zh-CN" sz="2800" dirty="0">
                <a:solidFill>
                  <a:srgbClr val="333333"/>
                </a:solidFill>
                <a:latin typeface="Helvetica" pitchFamily="2" charset="0"/>
              </a:rPr>
              <a:t>Produces:</a:t>
            </a:r>
            <a:endParaRPr lang="zh-CN" altLang="zh-CN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226820">
              <a:spcAft>
                <a:spcPts val="0"/>
              </a:spcAft>
            </a:pPr>
            <a:r>
              <a:rPr lang="en-US" altLang="zh-CN" sz="2800" kern="100" dirty="0" err="1">
                <a:solidFill>
                  <a:srgbClr val="FF0000"/>
                </a:solidFill>
                <a:latin typeface="Times" pitchFamily="2" charset="0"/>
              </a:rPr>
              <a:t>IntSummaryStatistics</a:t>
            </a:r>
            <a:r>
              <a:rPr lang="en-US" altLang="zh-CN" sz="2800" kern="100" dirty="0">
                <a:solidFill>
                  <a:srgbClr val="FF0000"/>
                </a:solidFill>
                <a:latin typeface="Times" pitchFamily="2" charset="0"/>
              </a:rPr>
              <a:t>{count=10, sum=55, min=1, average=5.500000,</a:t>
            </a:r>
            <a:r>
              <a:rPr lang="zh-CN" altLang="en-US" sz="2800" kern="1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en-US" altLang="zh-CN" sz="2800" kern="100" dirty="0">
                <a:solidFill>
                  <a:srgbClr val="FF0000"/>
                </a:solidFill>
                <a:latin typeface="Times" pitchFamily="2" charset="0"/>
              </a:rPr>
              <a:t>max=10}</a:t>
            </a:r>
            <a:endParaRPr lang="zh-CN" altLang="zh-CN" sz="2800" kern="100" dirty="0">
              <a:solidFill>
                <a:srgbClr val="FF0000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675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2231063-3562-E748-9E0B-3E1D47D4AC17}"/>
              </a:ext>
            </a:extLst>
          </p:cNvPr>
          <p:cNvSpPr/>
          <p:nvPr/>
        </p:nvSpPr>
        <p:spPr>
          <a:xfrm>
            <a:off x="304800" y="533400"/>
            <a:ext cx="8077200" cy="830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" altLang="zh-CN" sz="2400" dirty="0" err="1">
                <a:solidFill>
                  <a:srgbClr val="404040"/>
                </a:solidFill>
                <a:latin typeface="Monaco" pitchFamily="2" charset="0"/>
              </a:rPr>
              <a:t>IntStream.of</a:t>
            </a:r>
            <a:r>
              <a:rPr lang="en" altLang="zh-CN" sz="2400" dirty="0">
                <a:solidFill>
                  <a:srgbClr val="404040"/>
                </a:solidFill>
                <a:latin typeface="Monaco" pitchFamily="2" charset="0"/>
              </a:rPr>
              <a:t>(values)</a:t>
            </a:r>
          </a:p>
          <a:p>
            <a:r>
              <a:rPr lang="en" altLang="zh-CN" sz="2400" dirty="0">
                <a:solidFill>
                  <a:srgbClr val="404040"/>
                </a:solidFill>
                <a:latin typeface="Monaco" pitchFamily="2" charset="0"/>
              </a:rPr>
              <a:t>         .reduce(0, (x, y) -&gt; x + y)</a:t>
            </a:r>
            <a:endParaRPr lang="en" altLang="zh-CN" sz="2400" dirty="0">
              <a:solidFill>
                <a:srgbClr val="404040"/>
              </a:solidFill>
              <a:effectLst/>
              <a:latin typeface="Monaco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1DC6D82-8C59-E04E-ACC1-A174B54F2646}"/>
              </a:ext>
            </a:extLst>
          </p:cNvPr>
          <p:cNvSpPr/>
          <p:nvPr/>
        </p:nvSpPr>
        <p:spPr>
          <a:xfrm>
            <a:off x="381000" y="1921655"/>
            <a:ext cx="8077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>
                <a:solidFill>
                  <a:srgbClr val="333333"/>
                </a:solidFill>
                <a:latin typeface="Helvetica" pitchFamily="2" charset="0"/>
              </a:rPr>
              <a:t>The first argument to </a:t>
            </a:r>
            <a:r>
              <a:rPr lang="en" altLang="zh-CN" sz="2800" dirty="0">
                <a:solidFill>
                  <a:srgbClr val="333333"/>
                </a:solidFill>
                <a:latin typeface="Monaco" pitchFamily="2" charset="0"/>
              </a:rPr>
              <a:t>reduce</a:t>
            </a:r>
            <a:r>
              <a:rPr lang="en" altLang="zh-CN" sz="2800" dirty="0">
                <a:solidFill>
                  <a:srgbClr val="333333"/>
                </a:solidFill>
                <a:latin typeface="Helvetica" pitchFamily="2" charset="0"/>
              </a:rPr>
              <a:t>(</a:t>
            </a:r>
            <a:r>
              <a:rPr lang="en" altLang="zh-CN" sz="2800" dirty="0">
                <a:solidFill>
                  <a:srgbClr val="333333"/>
                </a:solidFill>
                <a:latin typeface="Monaco" pitchFamily="2" charset="0"/>
              </a:rPr>
              <a:t>0</a:t>
            </a:r>
            <a:r>
              <a:rPr lang="en" altLang="zh-CN" sz="2800" dirty="0">
                <a:solidFill>
                  <a:srgbClr val="333333"/>
                </a:solidFill>
                <a:latin typeface="Helvetica" pitchFamily="2" charset="0"/>
              </a:rPr>
              <a:t>) is the operation’s identity value</a:t>
            </a:r>
            <a:r>
              <a:rPr lang="en-US" altLang="zh-CN" sz="2800" dirty="0">
                <a:solidFill>
                  <a:srgbClr val="333333"/>
                </a:solidFill>
                <a:latin typeface="Helvetica" pitchFamily="2" charset="0"/>
              </a:rPr>
              <a:t>.</a:t>
            </a:r>
          </a:p>
          <a:p>
            <a:endParaRPr lang="en" altLang="zh-CN" sz="2800" dirty="0">
              <a:solidFill>
                <a:srgbClr val="333333"/>
              </a:solidFill>
              <a:effectLst/>
              <a:latin typeface="Helvetica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8BDC90-E579-8A45-A3DA-9A58E56D465D}"/>
              </a:ext>
            </a:extLst>
          </p:cNvPr>
          <p:cNvSpPr/>
          <p:nvPr/>
        </p:nvSpPr>
        <p:spPr>
          <a:xfrm>
            <a:off x="381000" y="2967335"/>
            <a:ext cx="7924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>
                <a:solidFill>
                  <a:srgbClr val="333333"/>
                </a:solidFill>
                <a:latin typeface="Helvetica" pitchFamily="2" charset="0"/>
              </a:rPr>
              <a:t>The</a:t>
            </a:r>
            <a:r>
              <a:rPr lang="zh-CN" altLang="en-US" sz="2800" dirty="0">
                <a:solidFill>
                  <a:srgbClr val="333333"/>
                </a:solidFill>
                <a:latin typeface="Helvetica" pitchFamily="2" charset="0"/>
              </a:rPr>
              <a:t> </a:t>
            </a:r>
            <a:r>
              <a:rPr lang="en" altLang="zh-CN" sz="2800" dirty="0">
                <a:solidFill>
                  <a:srgbClr val="333333"/>
                </a:solidFill>
                <a:latin typeface="Helvetica" pitchFamily="2" charset="0"/>
              </a:rPr>
              <a:t>second argument is a method that receives two </a:t>
            </a:r>
            <a:r>
              <a:rPr lang="en" altLang="zh-CN" sz="2800" dirty="0" err="1">
                <a:solidFill>
                  <a:srgbClr val="333333"/>
                </a:solidFill>
                <a:latin typeface="Helvetica" pitchFamily="2" charset="0"/>
              </a:rPr>
              <a:t>int</a:t>
            </a:r>
            <a:r>
              <a:rPr lang="en" altLang="zh-CN" sz="2800" dirty="0">
                <a:solidFill>
                  <a:srgbClr val="333333"/>
                </a:solidFill>
                <a:latin typeface="Helvetica" pitchFamily="2" charset="0"/>
              </a:rPr>
              <a:t> values (representing the left and right operands of a binary operator), performs a calculation with the values and returns the result. </a:t>
            </a:r>
          </a:p>
        </p:txBody>
      </p:sp>
    </p:spTree>
    <p:extLst>
      <p:ext uri="{BB962C8B-B14F-4D97-AF65-F5344CB8AC3E}">
        <p14:creationId xmlns:p14="http://schemas.microsoft.com/office/powerpoint/2010/main" val="324487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3380E6"/>
                </a:solidFill>
                <a:latin typeface="Arial"/>
              </a:rPr>
              <a:t>17.1 Introduction</a:t>
            </a:r>
            <a:endParaRPr lang="en-US" dirty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3789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" altLang="zh-CN" dirty="0"/>
              <a:t>Prior to Java SE 8, Java supported three programming paradigms—procedural programming, object-oriented programming and generic programming. </a:t>
            </a:r>
          </a:p>
          <a:p>
            <a:pPr eaLnBrk="1" hangingPunct="1"/>
            <a:r>
              <a:rPr lang="en" altLang="zh-CN" dirty="0"/>
              <a:t>Java SE 8 added lambdas and streams—key technologies of functional programming.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2D300-F6F4-CC49-A5DE-E9B2A6AE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3380E6"/>
                </a:solidFill>
                <a:latin typeface="Arial"/>
              </a:rPr>
              <a:t>17.8</a:t>
            </a:r>
            <a:r>
              <a:rPr lang="zh-CN" altLang="en-US" dirty="0">
                <a:solidFill>
                  <a:srgbClr val="3380E6"/>
                </a:solidFill>
                <a:latin typeface="Arial"/>
              </a:rPr>
              <a:t> </a:t>
            </a:r>
            <a:r>
              <a:rPr lang="en" altLang="zh-CN" dirty="0">
                <a:solidFill>
                  <a:srgbClr val="3380E6"/>
                </a:solidFill>
                <a:latin typeface="Arial"/>
              </a:rPr>
              <a:t>Functional Interfaces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3C4695-9EBF-2444-B260-32EB0CE0E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functional interface</a:t>
            </a:r>
          </a:p>
          <a:p>
            <a:pPr lvl="1"/>
            <a:r>
              <a:rPr lang="en" altLang="zh-CN" dirty="0"/>
              <a:t>an interface that contains exactly one abstract method (and may also contain default and static methods)</a:t>
            </a:r>
          </a:p>
          <a:p>
            <a:pPr lvl="1"/>
            <a:endParaRPr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1166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A4628-4930-CA45-AA1A-FD9647563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37B49C-89CF-084B-9355-251F457A8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b="1" dirty="0"/>
              <a:t>referential transparency</a:t>
            </a:r>
            <a:r>
              <a:rPr lang="zh-CN" altLang="en-US" b="1" dirty="0"/>
              <a:t>（</a:t>
            </a:r>
            <a:r>
              <a:rPr lang="en-US" altLang="zh-CN" b="1" dirty="0"/>
              <a:t>RT,</a:t>
            </a:r>
            <a:r>
              <a:rPr lang="zh-CN" altLang="en-US" b="1" dirty="0"/>
              <a:t> 引用透明性）</a:t>
            </a:r>
            <a:endParaRPr lang="en-US" altLang="zh-CN" b="1" dirty="0"/>
          </a:p>
          <a:p>
            <a:pPr lvl="1"/>
            <a:r>
              <a:rPr lang="en" altLang="zh-CN" dirty="0"/>
              <a:t>An expression is </a:t>
            </a:r>
            <a:r>
              <a:rPr lang="en" altLang="zh-CN" i="1" dirty="0"/>
              <a:t>referentially transparent</a:t>
            </a:r>
            <a:r>
              <a:rPr lang="en" altLang="zh-CN" dirty="0"/>
              <a:t>  if it can be replaced by its resulting value without changing the behavior of the program. This must be true regardless of where the expression is used in the program.</a:t>
            </a:r>
            <a:endParaRPr lang="en" altLang="zh-CN" b="1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6821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80366-31DB-EC46-9BAB-89838333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0" i="1" dirty="0"/>
              <a:t>referential transparency</a:t>
            </a:r>
            <a:r>
              <a:rPr lang="zh-CN" altLang="en-US" b="0" i="1" dirty="0"/>
              <a:t>？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824F5A-AB2D-0C4D-B947-1C331F10D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1" y="1417638"/>
            <a:ext cx="4480628" cy="31543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D6AF85E-6230-CC49-BEB1-8BE182C9B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192" y="1267447"/>
            <a:ext cx="4341976" cy="34671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470F996-BB17-754A-8867-F4F6E9F94881}"/>
              </a:ext>
            </a:extLst>
          </p:cNvPr>
          <p:cNvSpPr txBox="1"/>
          <p:nvPr/>
        </p:nvSpPr>
        <p:spPr>
          <a:xfrm>
            <a:off x="2270844" y="4072827"/>
            <a:ext cx="190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0" dirty="0"/>
              <a:t>✅</a:t>
            </a:r>
            <a:endParaRPr kumimoji="1" lang="zh-CN" altLang="en-US" sz="8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2DD8C9-C374-AA4C-9B0F-90901C53C3BE}"/>
              </a:ext>
            </a:extLst>
          </p:cNvPr>
          <p:cNvSpPr/>
          <p:nvPr/>
        </p:nvSpPr>
        <p:spPr>
          <a:xfrm>
            <a:off x="6749543" y="4072827"/>
            <a:ext cx="121058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8000" dirty="0"/>
              <a:t>❎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842484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AF27F-D459-8B41-93CD-764A62A48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380E6"/>
                </a:solidFill>
                <a:latin typeface="Arial"/>
              </a:rPr>
              <a:t>17.8</a:t>
            </a:r>
            <a:r>
              <a:rPr lang="zh-CN" altLang="en-US" dirty="0">
                <a:solidFill>
                  <a:srgbClr val="3380E6"/>
                </a:solidFill>
                <a:latin typeface="Arial"/>
              </a:rPr>
              <a:t> </a:t>
            </a:r>
            <a:r>
              <a:rPr lang="en" altLang="zh-CN" dirty="0">
                <a:solidFill>
                  <a:srgbClr val="3380E6"/>
                </a:solidFill>
                <a:latin typeface="Arial"/>
              </a:rPr>
              <a:t>Functional Interfaces</a:t>
            </a:r>
            <a:r>
              <a:rPr lang="en-US" altLang="zh-CN" dirty="0">
                <a:solidFill>
                  <a:srgbClr val="3380E6"/>
                </a:solidFill>
                <a:latin typeface="Arial"/>
              </a:rPr>
              <a:t>(cont.)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1FEBE2-5D99-874B-A457-D85FB83BF0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b="1" dirty="0"/>
              <a:t>Pure functions</a:t>
            </a:r>
          </a:p>
          <a:p>
            <a:pPr lvl="1"/>
            <a:r>
              <a:rPr lang="en" altLang="zh-CN" dirty="0"/>
              <a:t>depend only on their parameters </a:t>
            </a:r>
          </a:p>
          <a:p>
            <a:pPr lvl="1"/>
            <a:r>
              <a:rPr lang="en" altLang="zh-CN" dirty="0"/>
              <a:t>have no side-effects and</a:t>
            </a:r>
            <a:r>
              <a:rPr lang="zh-CN" altLang="en-US" dirty="0"/>
              <a:t> </a:t>
            </a:r>
            <a:r>
              <a:rPr lang="en" altLang="zh-CN" dirty="0"/>
              <a:t>do not maintain any state.</a:t>
            </a:r>
          </a:p>
          <a:p>
            <a:r>
              <a:rPr lang="en" altLang="zh-CN" dirty="0"/>
              <a:t>In Java, pure functions are methods that implement functional interfaces—typically defined as lambdas</a:t>
            </a:r>
          </a:p>
          <a:p>
            <a:br>
              <a:rPr lang="en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01156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9FD70-430A-E446-9F95-A421D1178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867715-CDC6-C847-8E40-D9B2C6E92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" y="609600"/>
            <a:ext cx="87503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902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3C9684-99E0-DE47-A247-49F591721A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4106C1A-33F9-A745-8297-70B5B4CE95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b="7132"/>
          <a:stretch/>
        </p:blipFill>
        <p:spPr bwMode="auto">
          <a:xfrm>
            <a:off x="-33429" y="841767"/>
            <a:ext cx="9210858" cy="5326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54399F2-0B10-B94D-B306-2307BE8E4833}"/>
              </a:ext>
            </a:extLst>
          </p:cNvPr>
          <p:cNvSpPr/>
          <p:nvPr/>
        </p:nvSpPr>
        <p:spPr>
          <a:xfrm>
            <a:off x="647700" y="56327"/>
            <a:ext cx="7848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>
                <a:solidFill>
                  <a:srgbClr val="333333"/>
                </a:solidFill>
                <a:latin typeface="Helvetica" pitchFamily="2" charset="0"/>
              </a:rPr>
              <a:t>The six basic generic functional interfaces in package </a:t>
            </a:r>
            <a:r>
              <a:rPr lang="en" altLang="zh-CN" sz="2800" dirty="0" err="1">
                <a:solidFill>
                  <a:srgbClr val="333333"/>
                </a:solidFill>
                <a:latin typeface="Monaco" pitchFamily="2" charset="0"/>
              </a:rPr>
              <a:t>java.util.function</a:t>
            </a:r>
            <a:r>
              <a:rPr lang="en" altLang="zh-CN" sz="2800" dirty="0">
                <a:solidFill>
                  <a:srgbClr val="333333"/>
                </a:solidFill>
                <a:latin typeface="Helvetica" pitchFamily="2" charset="0"/>
              </a:rPr>
              <a:t>.</a:t>
            </a:r>
            <a:endParaRPr lang="en" altLang="zh-CN" sz="2800" dirty="0">
              <a:solidFill>
                <a:srgbClr val="333333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729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AF27F-D459-8B41-93CD-764A62A48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3380E6"/>
                </a:solidFill>
                <a:latin typeface="Arial"/>
              </a:rPr>
              <a:t>17.9</a:t>
            </a:r>
            <a:r>
              <a:rPr lang="zh-CN" altLang="en-US" dirty="0">
                <a:solidFill>
                  <a:srgbClr val="3380E6"/>
                </a:solidFill>
                <a:latin typeface="Arial"/>
              </a:rPr>
              <a:t> </a:t>
            </a:r>
            <a:r>
              <a:rPr lang="en" altLang="zh-CN" dirty="0">
                <a:solidFill>
                  <a:srgbClr val="3380E6"/>
                </a:solidFill>
                <a:latin typeface="Arial"/>
              </a:rPr>
              <a:t>Lambdas: A Deeper Look</a:t>
            </a:r>
            <a:endParaRPr lang="zh-CN" altLang="en-US" dirty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1FEBE2-5D99-874B-A457-D85FB83BF0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Lambda expressions can be used anywhere functional interfaces are expected. 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6534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B66FD52-5E88-1E44-9795-AF61E74DDF14}"/>
              </a:ext>
            </a:extLst>
          </p:cNvPr>
          <p:cNvSpPr/>
          <p:nvPr/>
        </p:nvSpPr>
        <p:spPr>
          <a:xfrm>
            <a:off x="609600" y="846138"/>
            <a:ext cx="7772400" cy="181588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" altLang="zh-CN" sz="2800" dirty="0" err="1">
                <a:solidFill>
                  <a:srgbClr val="404040"/>
                </a:solidFill>
                <a:latin typeface="Monaco" pitchFamily="2" charset="0"/>
              </a:rPr>
              <a:t>IntStream.rangeClosed</a:t>
            </a:r>
            <a:r>
              <a:rPr lang="en" altLang="zh-CN" sz="2800" dirty="0">
                <a:solidFill>
                  <a:srgbClr val="404040"/>
                </a:solidFill>
                <a:latin typeface="Monaco" pitchFamily="2" charset="0"/>
              </a:rPr>
              <a:t>(1, 10)</a:t>
            </a:r>
          </a:p>
          <a:p>
            <a:r>
              <a:rPr lang="en" altLang="zh-CN" sz="2800" dirty="0">
                <a:solidFill>
                  <a:srgbClr val="404040"/>
                </a:solidFill>
                <a:latin typeface="Monaco" pitchFamily="2" charset="0"/>
              </a:rPr>
              <a:t>         .</a:t>
            </a:r>
            <a:r>
              <a:rPr lang="en" altLang="zh-CN" sz="2800" b="1" dirty="0">
                <a:solidFill>
                  <a:schemeClr val="bg2">
                    <a:lumMod val="25000"/>
                  </a:schemeClr>
                </a:solidFill>
                <a:latin typeface="Monaco" pitchFamily="2" charset="0"/>
              </a:rPr>
              <a:t>filter(x -&gt; x % 2 == 0)</a:t>
            </a:r>
          </a:p>
          <a:p>
            <a:r>
              <a:rPr lang="en" altLang="zh-CN" sz="2800" b="1" dirty="0">
                <a:solidFill>
                  <a:schemeClr val="bg2">
                    <a:lumMod val="25000"/>
                  </a:schemeClr>
                </a:solidFill>
                <a:latin typeface="Monaco" pitchFamily="2" charset="0"/>
              </a:rPr>
              <a:t>         .</a:t>
            </a:r>
            <a:r>
              <a:rPr lang="en" altLang="zh-CN" sz="2800" dirty="0">
                <a:solidFill>
                  <a:srgbClr val="404040"/>
                </a:solidFill>
                <a:latin typeface="Monaco" pitchFamily="2" charset="0"/>
              </a:rPr>
              <a:t>map(x -&gt; x * 3)</a:t>
            </a:r>
          </a:p>
          <a:p>
            <a:r>
              <a:rPr lang="en" altLang="zh-CN" sz="2800" dirty="0">
                <a:solidFill>
                  <a:srgbClr val="404040"/>
                </a:solidFill>
                <a:latin typeface="Monaco" pitchFamily="2" charset="0"/>
              </a:rPr>
              <a:t>         .sum()</a:t>
            </a:r>
            <a:endParaRPr lang="en" altLang="zh-CN" sz="2800" dirty="0">
              <a:solidFill>
                <a:srgbClr val="404040"/>
              </a:solidFill>
              <a:effectLst/>
              <a:latin typeface="Monaco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18F6E4A-C0FC-BE4C-A176-F5DC4E3643A2}"/>
              </a:ext>
            </a:extLst>
          </p:cNvPr>
          <p:cNvSpPr/>
          <p:nvPr/>
        </p:nvSpPr>
        <p:spPr>
          <a:xfrm>
            <a:off x="228600" y="3317300"/>
            <a:ext cx="8915400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" altLang="zh-CN" sz="2800" dirty="0">
                <a:latin typeface="Monaco" pitchFamily="2" charset="0"/>
                <a:hlinkClick r:id="rId2" tooltip="interface in java.util.stream"/>
              </a:rPr>
              <a:t>IntStream</a:t>
            </a:r>
            <a:r>
              <a:rPr lang="en" altLang="zh-CN" sz="2800" dirty="0">
                <a:latin typeface="Monaco" pitchFamily="2" charset="0"/>
              </a:rPr>
              <a:t> filter​(</a:t>
            </a:r>
            <a:r>
              <a:rPr lang="en" altLang="zh-CN" sz="2800" dirty="0">
                <a:latin typeface="Monaco" pitchFamily="2" charset="0"/>
                <a:hlinkClick r:id="rId3" tooltip="interface in java.util.function"/>
              </a:rPr>
              <a:t>IntPredicate</a:t>
            </a:r>
            <a:r>
              <a:rPr lang="en" altLang="zh-CN" sz="2800" dirty="0">
                <a:latin typeface="Monaco" pitchFamily="2" charset="0"/>
              </a:rPr>
              <a:t> predicate)</a:t>
            </a:r>
            <a:endParaRPr lang="zh-CN" altLang="en-US" sz="2800" dirty="0">
              <a:latin typeface="Monaco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2E739B-42B3-E34F-8017-0AFE676E311D}"/>
              </a:ext>
            </a:extLst>
          </p:cNvPr>
          <p:cNvSpPr/>
          <p:nvPr/>
        </p:nvSpPr>
        <p:spPr>
          <a:xfrm>
            <a:off x="685800" y="4724400"/>
            <a:ext cx="7772400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" altLang="zh-CN" sz="2800" dirty="0" err="1">
                <a:latin typeface="Monaco" pitchFamily="2" charset="0"/>
              </a:rPr>
              <a:t>boolean</a:t>
            </a:r>
            <a:r>
              <a:rPr lang="en" altLang="zh-CN" sz="2800" dirty="0">
                <a:latin typeface="Monaco" pitchFamily="2" charset="0"/>
              </a:rPr>
              <a:t> test(</a:t>
            </a:r>
            <a:r>
              <a:rPr lang="en" altLang="zh-CN" sz="2800" dirty="0" err="1">
                <a:latin typeface="Monaco" pitchFamily="2" charset="0"/>
              </a:rPr>
              <a:t>int</a:t>
            </a:r>
            <a:r>
              <a:rPr lang="en" altLang="zh-CN" sz="2800" dirty="0">
                <a:latin typeface="Monaco" pitchFamily="2" charset="0"/>
              </a:rPr>
              <a:t> value)</a:t>
            </a:r>
            <a:endParaRPr lang="zh-CN" altLang="en-US" sz="2800" b="1" dirty="0">
              <a:latin typeface="Monaco" pitchFamily="2" charset="0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E04CC914-7275-104D-8295-3343B08D47B4}"/>
              </a:ext>
            </a:extLst>
          </p:cNvPr>
          <p:cNvCxnSpPr/>
          <p:nvPr/>
        </p:nvCxnSpPr>
        <p:spPr>
          <a:xfrm flipH="1">
            <a:off x="4495800" y="3840520"/>
            <a:ext cx="990600" cy="9168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E4D37E59-9B07-A547-8B63-E123EB335C92}"/>
              </a:ext>
            </a:extLst>
          </p:cNvPr>
          <p:cNvSpPr/>
          <p:nvPr/>
        </p:nvSpPr>
        <p:spPr>
          <a:xfrm>
            <a:off x="3942328" y="5953780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800" b="1" dirty="0">
                <a:solidFill>
                  <a:schemeClr val="bg2">
                    <a:lumMod val="25000"/>
                  </a:schemeClr>
                </a:solidFill>
                <a:latin typeface="Monaco" pitchFamily="2" charset="0"/>
              </a:rPr>
              <a:t>x</a:t>
            </a:r>
            <a:endParaRPr lang="zh-CN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49E267-D69C-F44C-8429-1F0C41C5BBD4}"/>
              </a:ext>
            </a:extLst>
          </p:cNvPr>
          <p:cNvSpPr/>
          <p:nvPr/>
        </p:nvSpPr>
        <p:spPr>
          <a:xfrm>
            <a:off x="628135" y="6091535"/>
            <a:ext cx="2212465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400" b="1" dirty="0">
                <a:solidFill>
                  <a:schemeClr val="bg2">
                    <a:lumMod val="25000"/>
                  </a:schemeClr>
                </a:solidFill>
                <a:latin typeface="Monaco" pitchFamily="2" charset="0"/>
              </a:rPr>
              <a:t> x 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Monaco" pitchFamily="2" charset="0"/>
              </a:rPr>
              <a:t>%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Monaco" pitchFamily="2" charset="0"/>
              </a:rPr>
              <a:t> 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Monaco" pitchFamily="2" charset="0"/>
              </a:rPr>
              <a:t>2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Monaco" pitchFamily="2" charset="0"/>
              </a:rPr>
              <a:t> 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Monaco" pitchFamily="2" charset="0"/>
              </a:rPr>
              <a:t>==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Monaco" pitchFamily="2" charset="0"/>
              </a:rPr>
              <a:t> 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Monaco" pitchFamily="2" charset="0"/>
              </a:rPr>
              <a:t>0</a:t>
            </a:r>
            <a:endParaRPr lang="zh-CN" altLang="en-US" sz="2400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031E5879-C0D8-8743-9986-793EE2CB723F}"/>
              </a:ext>
            </a:extLst>
          </p:cNvPr>
          <p:cNvCxnSpPr>
            <a:cxnSpLocks/>
          </p:cNvCxnSpPr>
          <p:nvPr/>
        </p:nvCxnSpPr>
        <p:spPr>
          <a:xfrm flipV="1">
            <a:off x="4134872" y="5309176"/>
            <a:ext cx="0" cy="7538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2C6CCAB7-B7DD-F94F-BEBD-CD2AA30256DF}"/>
              </a:ext>
            </a:extLst>
          </p:cNvPr>
          <p:cNvCxnSpPr>
            <a:cxnSpLocks/>
          </p:cNvCxnSpPr>
          <p:nvPr/>
        </p:nvCxnSpPr>
        <p:spPr>
          <a:xfrm flipV="1">
            <a:off x="1066800" y="5362891"/>
            <a:ext cx="0" cy="5807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752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B66FD52-5E88-1E44-9795-AF61E74DDF14}"/>
              </a:ext>
            </a:extLst>
          </p:cNvPr>
          <p:cNvSpPr/>
          <p:nvPr/>
        </p:nvSpPr>
        <p:spPr>
          <a:xfrm>
            <a:off x="609600" y="846138"/>
            <a:ext cx="7772400" cy="181588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" altLang="zh-CN" sz="2800" dirty="0" err="1">
                <a:solidFill>
                  <a:srgbClr val="404040"/>
                </a:solidFill>
                <a:latin typeface="Monaco" pitchFamily="2" charset="0"/>
              </a:rPr>
              <a:t>IntStream.rangeClosed</a:t>
            </a:r>
            <a:r>
              <a:rPr lang="en" altLang="zh-CN" sz="2800" dirty="0">
                <a:solidFill>
                  <a:srgbClr val="404040"/>
                </a:solidFill>
                <a:latin typeface="Monaco" pitchFamily="2" charset="0"/>
              </a:rPr>
              <a:t>(1, 10)</a:t>
            </a:r>
          </a:p>
          <a:p>
            <a:r>
              <a:rPr lang="en" altLang="zh-CN" sz="2800" dirty="0">
                <a:solidFill>
                  <a:srgbClr val="404040"/>
                </a:solidFill>
                <a:latin typeface="Monaco" pitchFamily="2" charset="0"/>
              </a:rPr>
              <a:t>         .filter(x -&gt; x % 2 == 0)</a:t>
            </a:r>
          </a:p>
          <a:p>
            <a:r>
              <a:rPr lang="en" altLang="zh-CN" sz="2800" b="1" dirty="0">
                <a:solidFill>
                  <a:schemeClr val="bg2">
                    <a:lumMod val="25000"/>
                  </a:schemeClr>
                </a:solidFill>
                <a:latin typeface="Monaco" pitchFamily="2" charset="0"/>
              </a:rPr>
              <a:t>         .map(x -&gt; x * 3)</a:t>
            </a:r>
          </a:p>
          <a:p>
            <a:r>
              <a:rPr lang="en" altLang="zh-CN" sz="2800" dirty="0">
                <a:solidFill>
                  <a:srgbClr val="404040"/>
                </a:solidFill>
                <a:latin typeface="Monaco" pitchFamily="2" charset="0"/>
              </a:rPr>
              <a:t>         .sum()</a:t>
            </a:r>
            <a:endParaRPr lang="en" altLang="zh-CN" sz="2800" dirty="0">
              <a:solidFill>
                <a:srgbClr val="404040"/>
              </a:solidFill>
              <a:effectLst/>
              <a:latin typeface="Monaco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18F6E4A-C0FC-BE4C-A176-F5DC4E3643A2}"/>
              </a:ext>
            </a:extLst>
          </p:cNvPr>
          <p:cNvSpPr/>
          <p:nvPr/>
        </p:nvSpPr>
        <p:spPr>
          <a:xfrm>
            <a:off x="381000" y="3317300"/>
            <a:ext cx="8382000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" altLang="zh-CN" sz="2800" dirty="0">
                <a:solidFill>
                  <a:srgbClr val="4A6782"/>
                </a:solidFill>
                <a:latin typeface="Monaco" pitchFamily="2" charset="0"/>
                <a:hlinkClick r:id="rId3" tooltip="interface in java.util.stream"/>
              </a:rPr>
              <a:t>IntStream</a:t>
            </a:r>
            <a:r>
              <a:rPr lang="en" altLang="zh-CN" sz="2800" dirty="0">
                <a:latin typeface="Monaco" pitchFamily="2" charset="0"/>
              </a:rPr>
              <a:t> map​(</a:t>
            </a:r>
            <a:r>
              <a:rPr lang="en" altLang="zh-CN" sz="2800" b="1" dirty="0">
                <a:solidFill>
                  <a:srgbClr val="4A6782"/>
                </a:solidFill>
                <a:latin typeface="Monaco" pitchFamily="2" charset="0"/>
                <a:hlinkClick r:id="rId4" tooltip="interface in java.util.function"/>
              </a:rPr>
              <a:t>IntUnaryOperator</a:t>
            </a:r>
            <a:r>
              <a:rPr lang="en" altLang="zh-CN" sz="2800" dirty="0">
                <a:latin typeface="Monaco" pitchFamily="2" charset="0"/>
              </a:rPr>
              <a:t> mapper)</a:t>
            </a:r>
            <a:endParaRPr lang="zh-CN" altLang="en-US" sz="2800" dirty="0">
              <a:latin typeface="Monaco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2E739B-42B3-E34F-8017-0AFE676E311D}"/>
              </a:ext>
            </a:extLst>
          </p:cNvPr>
          <p:cNvSpPr/>
          <p:nvPr/>
        </p:nvSpPr>
        <p:spPr>
          <a:xfrm>
            <a:off x="685800" y="4724400"/>
            <a:ext cx="7772400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" altLang="zh-CN" sz="2800" b="1" dirty="0" err="1">
                <a:latin typeface="Monaco" pitchFamily="2" charset="0"/>
              </a:rPr>
              <a:t>int</a:t>
            </a:r>
            <a:r>
              <a:rPr lang="en" altLang="zh-CN" sz="2800" b="1" dirty="0">
                <a:latin typeface="Monaco" pitchFamily="2" charset="0"/>
              </a:rPr>
              <a:t> </a:t>
            </a:r>
            <a:r>
              <a:rPr lang="en" altLang="zh-CN" sz="2800" b="1" dirty="0" err="1">
                <a:latin typeface="Monaco" pitchFamily="2" charset="0"/>
              </a:rPr>
              <a:t>applyAsInt</a:t>
            </a:r>
            <a:r>
              <a:rPr lang="en" altLang="zh-CN" sz="2800" b="1" dirty="0">
                <a:latin typeface="Monaco" pitchFamily="2" charset="0"/>
              </a:rPr>
              <a:t>​(</a:t>
            </a:r>
            <a:r>
              <a:rPr lang="en" altLang="zh-CN" sz="2800" b="1" dirty="0" err="1">
                <a:latin typeface="Monaco" pitchFamily="2" charset="0"/>
              </a:rPr>
              <a:t>int</a:t>
            </a:r>
            <a:r>
              <a:rPr lang="en" altLang="zh-CN" sz="2800" b="1" dirty="0">
                <a:latin typeface="Monaco" pitchFamily="2" charset="0"/>
              </a:rPr>
              <a:t> operand)</a:t>
            </a:r>
            <a:endParaRPr lang="zh-CN" altLang="en-US" sz="2800" b="1" dirty="0">
              <a:latin typeface="Monaco" pitchFamily="2" charset="0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E04CC914-7275-104D-8295-3343B08D47B4}"/>
              </a:ext>
            </a:extLst>
          </p:cNvPr>
          <p:cNvCxnSpPr/>
          <p:nvPr/>
        </p:nvCxnSpPr>
        <p:spPr>
          <a:xfrm flipH="1">
            <a:off x="4495800" y="3840520"/>
            <a:ext cx="990600" cy="9168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E4D37E59-9B07-A547-8B63-E123EB335C92}"/>
              </a:ext>
            </a:extLst>
          </p:cNvPr>
          <p:cNvSpPr/>
          <p:nvPr/>
        </p:nvSpPr>
        <p:spPr>
          <a:xfrm>
            <a:off x="3942328" y="5953780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800" b="1" dirty="0">
                <a:solidFill>
                  <a:schemeClr val="bg2">
                    <a:lumMod val="25000"/>
                  </a:schemeClr>
                </a:solidFill>
                <a:latin typeface="Monaco" pitchFamily="2" charset="0"/>
              </a:rPr>
              <a:t>x</a:t>
            </a:r>
            <a:endParaRPr lang="zh-CN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49E267-D69C-F44C-8429-1F0C41C5BBD4}"/>
              </a:ext>
            </a:extLst>
          </p:cNvPr>
          <p:cNvSpPr/>
          <p:nvPr/>
        </p:nvSpPr>
        <p:spPr>
          <a:xfrm>
            <a:off x="628135" y="6091535"/>
            <a:ext cx="1290738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400" b="1" dirty="0">
                <a:solidFill>
                  <a:schemeClr val="bg2">
                    <a:lumMod val="25000"/>
                  </a:schemeClr>
                </a:solidFill>
                <a:latin typeface="Monaco" pitchFamily="2" charset="0"/>
              </a:rPr>
              <a:t> x * 3</a:t>
            </a:r>
            <a:endParaRPr lang="zh-CN" altLang="en-US" sz="2400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031E5879-C0D8-8743-9986-793EE2CB723F}"/>
              </a:ext>
            </a:extLst>
          </p:cNvPr>
          <p:cNvCxnSpPr>
            <a:cxnSpLocks/>
          </p:cNvCxnSpPr>
          <p:nvPr/>
        </p:nvCxnSpPr>
        <p:spPr>
          <a:xfrm flipV="1">
            <a:off x="4134872" y="5309176"/>
            <a:ext cx="0" cy="7538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2C6CCAB7-B7DD-F94F-BEBD-CD2AA30256DF}"/>
              </a:ext>
            </a:extLst>
          </p:cNvPr>
          <p:cNvCxnSpPr>
            <a:cxnSpLocks/>
          </p:cNvCxnSpPr>
          <p:nvPr/>
        </p:nvCxnSpPr>
        <p:spPr>
          <a:xfrm flipV="1">
            <a:off x="1066800" y="5362891"/>
            <a:ext cx="0" cy="5807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9335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BC978-C1DB-8D4E-87CA-960FF3070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380E6"/>
                </a:solidFill>
                <a:latin typeface="Arial"/>
              </a:rPr>
              <a:t>17.9</a:t>
            </a:r>
            <a:r>
              <a:rPr lang="zh-CN" altLang="en-US" dirty="0">
                <a:solidFill>
                  <a:srgbClr val="3380E6"/>
                </a:solidFill>
                <a:latin typeface="Arial"/>
              </a:rPr>
              <a:t> </a:t>
            </a:r>
            <a:r>
              <a:rPr lang="en" altLang="zh-CN" dirty="0">
                <a:solidFill>
                  <a:srgbClr val="3380E6"/>
                </a:solidFill>
                <a:latin typeface="Arial"/>
              </a:rPr>
              <a:t>Lambdas: A Deeper Look</a:t>
            </a:r>
            <a:r>
              <a:rPr lang="en-US" altLang="zh-CN" dirty="0">
                <a:solidFill>
                  <a:srgbClr val="3380E6"/>
                </a:solidFill>
                <a:latin typeface="Arial"/>
              </a:rPr>
              <a:t>(cont.)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704F26-0543-3944-872E-44AEB5CA14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Scope and Lambdas</a:t>
            </a:r>
          </a:p>
          <a:p>
            <a:pPr lvl="1"/>
            <a:r>
              <a:rPr lang="en" altLang="zh-CN" dirty="0"/>
              <a:t> lambdas do not have their own scope</a:t>
            </a:r>
          </a:p>
          <a:p>
            <a:r>
              <a:rPr lang="en" altLang="zh-CN" dirty="0"/>
              <a:t>Capturing Lambdas and</a:t>
            </a:r>
            <a:r>
              <a:rPr kumimoji="1" lang="zh-CN" altLang="en-US" dirty="0"/>
              <a:t> </a:t>
            </a:r>
            <a:r>
              <a:rPr lang="en" altLang="zh-CN" dirty="0"/>
              <a:t>final Local Variables</a:t>
            </a:r>
          </a:p>
          <a:p>
            <a:pPr lvl="1"/>
            <a:r>
              <a:rPr lang="en" altLang="zh-CN" dirty="0"/>
              <a:t>A lambda that refers to a local variable from the enclosing method (known as the lambda’s lexical scope</a:t>
            </a:r>
            <a:r>
              <a:rPr lang="zh-CN" altLang="en-US" dirty="0"/>
              <a:t>语法范围</a:t>
            </a:r>
            <a:r>
              <a:rPr lang="en" altLang="zh-CN" dirty="0"/>
              <a:t>) is a capturing lambda. </a:t>
            </a:r>
          </a:p>
          <a:p>
            <a:pPr lvl="1"/>
            <a:r>
              <a:rPr lang="en" altLang="zh-CN" dirty="0"/>
              <a:t>Any local variable that a lambda references in its lexical scope must be </a:t>
            </a:r>
            <a:r>
              <a:rPr lang="en" altLang="zh-CN" b="1" dirty="0">
                <a:solidFill>
                  <a:srgbClr val="FF0000"/>
                </a:solidFill>
              </a:rPr>
              <a:t>final</a:t>
            </a:r>
            <a:r>
              <a:rPr lang="en" altLang="zh-CN" dirty="0"/>
              <a:t>.</a:t>
            </a:r>
          </a:p>
          <a:p>
            <a:endParaRPr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10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F8037-3796-9B40-A794-22E64A90A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380E6"/>
                </a:solidFill>
                <a:latin typeface="Arial"/>
              </a:rPr>
              <a:t>17.1 Introduction(cont.)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D9C414-ABB0-6342-8D84-D1A774FEE9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 </a:t>
            </a:r>
            <a:r>
              <a:rPr lang="en-US" altLang="zh-CN" dirty="0"/>
              <a:t>We can use it to write programs faster,</a:t>
            </a:r>
            <a:r>
              <a:rPr lang="zh-CN" altLang="en-US" dirty="0"/>
              <a:t> </a:t>
            </a:r>
            <a:r>
              <a:rPr lang="en-US" altLang="zh-CN" dirty="0"/>
              <a:t>simpler, more concisely</a:t>
            </a:r>
            <a:r>
              <a:rPr lang="zh-CN" altLang="en-US" dirty="0"/>
              <a:t>（简明地）</a:t>
            </a:r>
            <a:r>
              <a:rPr lang="en-US" altLang="zh-CN" dirty="0"/>
              <a:t>,with fewer bugs,</a:t>
            </a:r>
            <a:r>
              <a:rPr lang="en" altLang="zh-CN" dirty="0"/>
              <a:t> be easier to parallelize</a:t>
            </a:r>
            <a:r>
              <a:rPr lang="zh-CN" altLang="en-US" dirty="0"/>
              <a:t> </a:t>
            </a:r>
            <a:r>
              <a:rPr lang="en-US" altLang="zh-CN" dirty="0"/>
              <a:t>than programs written with previous techniques.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7269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B3AD9-8C6E-B84B-9659-CC8EA9A1E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3380E6"/>
                </a:solidFill>
                <a:latin typeface="Arial"/>
              </a:rPr>
              <a:t>17.10</a:t>
            </a:r>
            <a:r>
              <a:rPr lang="zh-CN" altLang="en-US" dirty="0">
                <a:solidFill>
                  <a:srgbClr val="3380E6"/>
                </a:solidFill>
                <a:latin typeface="Arial"/>
              </a:rPr>
              <a:t> </a:t>
            </a:r>
            <a:r>
              <a:rPr lang="en" altLang="zh-CN" dirty="0">
                <a:solidFill>
                  <a:srgbClr val="3380E6"/>
                </a:solidFill>
                <a:latin typeface="Arial"/>
              </a:rPr>
              <a:t>Stream&lt;Integer&gt;</a:t>
            </a:r>
            <a:r>
              <a:rPr lang="zh-CN" altLang="en-US" dirty="0">
                <a:solidFill>
                  <a:srgbClr val="3380E6"/>
                </a:solidFill>
                <a:latin typeface="Arial"/>
              </a:rPr>
              <a:t> </a:t>
            </a:r>
            <a:r>
              <a:rPr lang="en" altLang="zh-CN" dirty="0">
                <a:solidFill>
                  <a:srgbClr val="3380E6"/>
                </a:solidFill>
                <a:latin typeface="Arial"/>
              </a:rPr>
              <a:t>Manipulations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706713-DB0B-3A43-A6D7-0C4E2E4949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 err="1"/>
              <a:t>IntStream</a:t>
            </a:r>
            <a:r>
              <a:rPr lang="en" altLang="zh-CN" dirty="0"/>
              <a:t> is simply an </a:t>
            </a:r>
            <a:r>
              <a:rPr lang="en" altLang="zh-CN" dirty="0" err="1"/>
              <a:t>int</a:t>
            </a:r>
            <a:r>
              <a:rPr lang="en" altLang="zh-CN" dirty="0"/>
              <a:t>-optimized Stream that provides methods for common </a:t>
            </a:r>
            <a:r>
              <a:rPr lang="en" altLang="zh-CN" dirty="0" err="1"/>
              <a:t>int</a:t>
            </a:r>
            <a:r>
              <a:rPr lang="en" altLang="zh-CN" dirty="0"/>
              <a:t> operations. 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3376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DA9EB9-F876-544B-A7FB-C2ADC874B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64" y="609600"/>
            <a:ext cx="8641036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408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D159978-872A-D743-964F-21493AE38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533400"/>
            <a:ext cx="8667750" cy="34861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48F8790-4E5C-7F46-9D0D-38F0D891A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" y="4267200"/>
            <a:ext cx="8658225" cy="154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710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B3AD9-8C6E-B84B-9659-CC8EA9A1E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3380E6"/>
                </a:solidFill>
                <a:latin typeface="Arial"/>
              </a:rPr>
              <a:t>17.11</a:t>
            </a:r>
            <a:r>
              <a:rPr lang="zh-CN" altLang="en-US" dirty="0">
                <a:solidFill>
                  <a:srgbClr val="3380E6"/>
                </a:solidFill>
                <a:latin typeface="Arial"/>
              </a:rPr>
              <a:t> </a:t>
            </a:r>
            <a:r>
              <a:rPr lang="en" altLang="zh-CN" dirty="0">
                <a:solidFill>
                  <a:srgbClr val="3380E6"/>
                </a:solidFill>
                <a:latin typeface="Arial"/>
              </a:rPr>
              <a:t> Stream&lt;String&gt;</a:t>
            </a:r>
            <a:r>
              <a:rPr lang="zh-CN" altLang="en-US" dirty="0">
                <a:solidFill>
                  <a:srgbClr val="3380E6"/>
                </a:solidFill>
                <a:latin typeface="Arial"/>
              </a:rPr>
              <a:t> </a:t>
            </a:r>
            <a:r>
              <a:rPr lang="en" altLang="zh-CN" dirty="0">
                <a:solidFill>
                  <a:srgbClr val="3380E6"/>
                </a:solidFill>
                <a:latin typeface="Arial"/>
              </a:rPr>
              <a:t>Manipulations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706713-DB0B-3A43-A6D7-0C4E2E4949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706130-F7FF-654D-B239-CC8B09850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408113"/>
            <a:ext cx="8135211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935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5B40B-72F2-F840-A14E-FA8C863A9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842068-8B33-694E-AC71-CAF224F84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74638"/>
            <a:ext cx="9023393" cy="22399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1B49D61-C9F7-A146-87B7-DA244C29B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927350"/>
            <a:ext cx="8939802" cy="11874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81591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B3AD9-8C6E-B84B-9659-CC8EA9A1E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3380E6"/>
                </a:solidFill>
                <a:latin typeface="Arial"/>
              </a:rPr>
              <a:t>17.12</a:t>
            </a:r>
            <a:r>
              <a:rPr lang="zh-CN" altLang="en-US" dirty="0">
                <a:solidFill>
                  <a:srgbClr val="3380E6"/>
                </a:solidFill>
                <a:latin typeface="Arial"/>
              </a:rPr>
              <a:t> </a:t>
            </a:r>
            <a:r>
              <a:rPr lang="en" altLang="zh-CN" dirty="0">
                <a:solidFill>
                  <a:srgbClr val="3380E6"/>
                </a:solidFill>
                <a:latin typeface="Arial"/>
              </a:rPr>
              <a:t> Stream&lt;</a:t>
            </a:r>
            <a:r>
              <a:rPr lang="en-US" altLang="zh-CN" dirty="0">
                <a:solidFill>
                  <a:srgbClr val="3380E6"/>
                </a:solidFill>
                <a:latin typeface="Arial"/>
              </a:rPr>
              <a:t>Employee</a:t>
            </a:r>
            <a:r>
              <a:rPr lang="en" altLang="zh-CN" dirty="0">
                <a:solidFill>
                  <a:srgbClr val="3380E6"/>
                </a:solidFill>
                <a:latin typeface="Arial"/>
              </a:rPr>
              <a:t>&gt;</a:t>
            </a:r>
            <a:r>
              <a:rPr lang="zh-CN" altLang="en-US" dirty="0">
                <a:solidFill>
                  <a:srgbClr val="3380E6"/>
                </a:solidFill>
                <a:latin typeface="Arial"/>
              </a:rPr>
              <a:t> </a:t>
            </a:r>
            <a:r>
              <a:rPr lang="en" altLang="zh-CN" dirty="0">
                <a:solidFill>
                  <a:srgbClr val="3380E6"/>
                </a:solidFill>
                <a:latin typeface="Arial"/>
              </a:rPr>
              <a:t>Manipulations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706713-DB0B-3A43-A6D7-0C4E2E4949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Example:</a:t>
            </a:r>
          </a:p>
          <a:p>
            <a:pPr lvl="1"/>
            <a:r>
              <a:rPr kumimoji="1" lang="en-US" altLang="zh-CN" dirty="0"/>
              <a:t>Fig17_31_21</a:t>
            </a:r>
          </a:p>
          <a:p>
            <a:pPr lvl="1"/>
            <a:endParaRPr kumimoji="1" lang="zh-CN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B325F7E-E5F3-8F4C-B9C7-61DF587099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t="7143"/>
          <a:stretch/>
        </p:blipFill>
        <p:spPr bwMode="auto">
          <a:xfrm>
            <a:off x="381000" y="1676400"/>
            <a:ext cx="8534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041072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0"/>
            <a:ext cx="4419600" cy="6867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748429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5725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265009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/>
          <a:srcRect t="3217"/>
          <a:stretch/>
        </p:blipFill>
        <p:spPr bwMode="auto">
          <a:xfrm>
            <a:off x="421151" y="457200"/>
            <a:ext cx="8265649" cy="5826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247035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28600" y="1676400"/>
            <a:ext cx="11165417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399" y="4038600"/>
            <a:ext cx="494755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3065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solidFill>
                  <a:srgbClr val="3380E6"/>
                </a:solidFill>
                <a:latin typeface="Arial"/>
              </a:rPr>
              <a:t>17.2 Streams</a:t>
            </a:r>
            <a:r>
              <a:rPr lang="zh-CN" altLang="en-US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altLang="zh-CN" dirty="0">
                <a:solidFill>
                  <a:srgbClr val="3380E6"/>
                </a:solidFill>
                <a:latin typeface="Arial"/>
              </a:rPr>
              <a:t>and</a:t>
            </a:r>
            <a:r>
              <a:rPr lang="zh-CN" altLang="en-US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altLang="zh-CN" dirty="0">
                <a:solidFill>
                  <a:srgbClr val="3380E6"/>
                </a:solidFill>
                <a:latin typeface="Arial"/>
              </a:rPr>
              <a:t>Reduction</a:t>
            </a:r>
            <a:endParaRPr lang="zh-CN" altLang="en-US" dirty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In counter-controlled iteration,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" altLang="zh-CN" dirty="0"/>
              <a:t>typically accomplish what we want using a for loop.</a:t>
            </a:r>
          </a:p>
          <a:p>
            <a:r>
              <a:rPr lang="en" altLang="zh-CN" dirty="0"/>
              <a:t> In this section, we’ll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" altLang="zh-CN" dirty="0"/>
              <a:t>a better way to accomplish the same tasks.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52862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Filtering Employees with Salaries in a Specified Range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" y="1371600"/>
            <a:ext cx="891402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5676900"/>
            <a:ext cx="51435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552685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Sorting Employees By Multiple Fields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827074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225896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Mapping Employees to Unique Last Name Strings</a:t>
            </a:r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371600"/>
            <a:ext cx="916970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18015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Grouping Employees By Department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902241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685800" y="4953000"/>
            <a:ext cx="81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we use the Collector returned by Collectors static method</a:t>
            </a:r>
          </a:p>
          <a:p>
            <a:r>
              <a:rPr lang="en-US" altLang="zh-CN" b="1" dirty="0" err="1"/>
              <a:t>groupingBy</a:t>
            </a:r>
            <a:r>
              <a:rPr lang="en-US" altLang="zh-CN" b="1" dirty="0"/>
              <a:t>, which receives a Function that classifies the objects in the stream—the values </a:t>
            </a:r>
            <a:r>
              <a:rPr lang="en-US" altLang="zh-CN" dirty="0"/>
              <a:t>returned by this function are used as the </a:t>
            </a:r>
            <a:r>
              <a:rPr lang="en-US" altLang="zh-CN" dirty="0">
                <a:solidFill>
                  <a:srgbClr val="FF0000"/>
                </a:solidFill>
              </a:rPr>
              <a:t>keys</a:t>
            </a:r>
            <a:r>
              <a:rPr lang="en-US" altLang="zh-CN" dirty="0"/>
              <a:t> in a Map.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71691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787" y="1600201"/>
            <a:ext cx="8683665" cy="3581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901701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Counting the Number of Employees in Each Department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270500"/>
            <a:ext cx="8229600" cy="901700"/>
          </a:xfrm>
        </p:spPr>
        <p:txBody>
          <a:bodyPr/>
          <a:lstStyle/>
          <a:p>
            <a:r>
              <a:rPr lang="en-US" altLang="zh-CN" sz="1500" dirty="0"/>
              <a:t>we use a version of Collectors static method </a:t>
            </a:r>
            <a:r>
              <a:rPr lang="en-US" altLang="zh-CN" sz="1500" dirty="0" err="1"/>
              <a:t>groupingBy</a:t>
            </a:r>
            <a:r>
              <a:rPr lang="en-US" altLang="zh-CN" sz="1500" dirty="0"/>
              <a:t> that </a:t>
            </a:r>
            <a:r>
              <a:rPr lang="en-US" altLang="zh-CN" sz="1500" dirty="0">
                <a:solidFill>
                  <a:srgbClr val="FF0000"/>
                </a:solidFill>
              </a:rPr>
              <a:t>receives two arguments</a:t>
            </a:r>
            <a:r>
              <a:rPr lang="en-US" altLang="zh-CN" sz="1500" dirty="0"/>
              <a:t>—the first is a Function that classifies the objects in the stream and the second is another Collector (known as the </a:t>
            </a:r>
            <a:r>
              <a:rPr lang="en-US" altLang="zh-CN" sz="1500" b="1" dirty="0"/>
              <a:t>downstream Collector).</a:t>
            </a:r>
            <a:endParaRPr lang="zh-CN" altLang="en-US" sz="15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9" y="1447800"/>
            <a:ext cx="8692569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439956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Summing and Averaging Employee Salaries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599" y="1524000"/>
            <a:ext cx="786713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280662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E01BC-46BC-6246-931C-25042A6DA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3380E6"/>
                </a:solidFill>
                <a:latin typeface="Arial"/>
              </a:rPr>
              <a:t>17.12</a:t>
            </a:r>
            <a:r>
              <a:rPr lang="zh-CN" altLang="en-US" dirty="0">
                <a:solidFill>
                  <a:srgbClr val="3380E6"/>
                </a:solidFill>
                <a:latin typeface="Arial"/>
              </a:rPr>
              <a:t> </a:t>
            </a:r>
            <a:r>
              <a:rPr lang="en" altLang="zh-CN" dirty="0">
                <a:solidFill>
                  <a:srgbClr val="3380E6"/>
                </a:solidFill>
                <a:latin typeface="Arial"/>
              </a:rPr>
              <a:t> Stream&lt;</a:t>
            </a:r>
            <a:r>
              <a:rPr lang="en-US" altLang="zh-CN" dirty="0">
                <a:solidFill>
                  <a:srgbClr val="3380E6"/>
                </a:solidFill>
                <a:latin typeface="Arial"/>
              </a:rPr>
              <a:t>Employee</a:t>
            </a:r>
            <a:r>
              <a:rPr lang="en" altLang="zh-CN" dirty="0">
                <a:solidFill>
                  <a:srgbClr val="3380E6"/>
                </a:solidFill>
                <a:latin typeface="Arial"/>
              </a:rPr>
              <a:t>&gt;</a:t>
            </a:r>
            <a:r>
              <a:rPr lang="zh-CN" altLang="en-US" dirty="0">
                <a:solidFill>
                  <a:srgbClr val="3380E6"/>
                </a:solidFill>
                <a:latin typeface="Arial"/>
              </a:rPr>
              <a:t> </a:t>
            </a:r>
            <a:r>
              <a:rPr lang="en" altLang="zh-CN" dirty="0">
                <a:solidFill>
                  <a:srgbClr val="3380E6"/>
                </a:solidFill>
                <a:latin typeface="Arial"/>
              </a:rPr>
              <a:t>Manipulations</a:t>
            </a:r>
            <a:r>
              <a:rPr lang="en-US" altLang="zh-CN" dirty="0">
                <a:solidFill>
                  <a:srgbClr val="3380E6"/>
                </a:solidFill>
                <a:latin typeface="Arial"/>
              </a:rPr>
              <a:t>(cont.)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53E51D-82C9-0041-9C14-50E535851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Java SE 9: Creating an Immutable</a:t>
            </a:r>
            <a:r>
              <a:rPr lang="zh-CN" altLang="en-US" dirty="0"/>
              <a:t> </a:t>
            </a:r>
            <a:r>
              <a:rPr lang="en" altLang="zh-CN" dirty="0"/>
              <a:t>List&lt;Employee&gt; with List Method of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7F13CD-6B8E-284C-A396-365ADE61D61A}"/>
              </a:ext>
            </a:extLst>
          </p:cNvPr>
          <p:cNvSpPr/>
          <p:nvPr/>
        </p:nvSpPr>
        <p:spPr>
          <a:xfrm>
            <a:off x="-9526" y="3200400"/>
            <a:ext cx="9153526" cy="3046988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36000"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List&lt;Employee&gt; list = </a:t>
            </a:r>
            <a:r>
              <a:rPr lang="en-US" altLang="zh-CN" sz="2400" kern="100" dirty="0" err="1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List.of</a:t>
            </a:r>
            <a:r>
              <a:rPr lang="en-US" altLang="zh-CN" sz="2400" kern="100" dirty="0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(</a:t>
            </a:r>
            <a:endParaRPr lang="zh-CN" altLang="zh-CN" sz="2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6000"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   new Employee("Jason", "Red", 5000, "IT"),</a:t>
            </a:r>
            <a:endParaRPr lang="zh-CN" altLang="zh-CN" sz="2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6000"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   new Employee("Ashley", "Green", 7600, "IT"),</a:t>
            </a:r>
            <a:endParaRPr lang="zh-CN" altLang="zh-CN" sz="2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6000"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   new Employee("Matthew", "Indigo", 3587.5, "Sales"),</a:t>
            </a:r>
            <a:endParaRPr lang="zh-CN" altLang="zh-CN" sz="2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6000"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   new Employee("James", "Indigo", 4700.77, "Marketing"),</a:t>
            </a:r>
            <a:endParaRPr lang="zh-CN" altLang="zh-CN" sz="2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6000"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   new Employee("Luke", "Indigo", 6200, "IT"),</a:t>
            </a:r>
            <a:endParaRPr lang="zh-CN" altLang="zh-CN" sz="2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6000"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   new Employee("Jason", "Blue", 3200, "Sales"),</a:t>
            </a:r>
            <a:endParaRPr lang="zh-CN" altLang="zh-CN" sz="2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6000"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   new Employee("Wendy", "Brown", 4236.4, "Marketing"));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1467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A4D59-39F9-3342-AF6D-ECC8278E3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3380E6"/>
                </a:solidFill>
                <a:latin typeface="Arial"/>
              </a:rPr>
              <a:t>17.12</a:t>
            </a:r>
            <a:r>
              <a:rPr lang="zh-CN" altLang="en-US" dirty="0">
                <a:solidFill>
                  <a:srgbClr val="3380E6"/>
                </a:solidFill>
                <a:latin typeface="Arial"/>
              </a:rPr>
              <a:t> </a:t>
            </a:r>
            <a:r>
              <a:rPr lang="en" altLang="zh-CN" dirty="0">
                <a:solidFill>
                  <a:srgbClr val="3380E6"/>
                </a:solidFill>
                <a:latin typeface="Arial"/>
              </a:rPr>
              <a:t> Stream&lt;</a:t>
            </a:r>
            <a:r>
              <a:rPr lang="en-US" altLang="zh-CN" dirty="0">
                <a:solidFill>
                  <a:srgbClr val="3380E6"/>
                </a:solidFill>
                <a:latin typeface="Arial"/>
              </a:rPr>
              <a:t>Employee</a:t>
            </a:r>
            <a:r>
              <a:rPr lang="en" altLang="zh-CN" dirty="0">
                <a:solidFill>
                  <a:srgbClr val="3380E6"/>
                </a:solidFill>
                <a:latin typeface="Arial"/>
              </a:rPr>
              <a:t>&gt;</a:t>
            </a:r>
            <a:r>
              <a:rPr lang="zh-CN" altLang="en-US" dirty="0">
                <a:solidFill>
                  <a:srgbClr val="3380E6"/>
                </a:solidFill>
                <a:latin typeface="Arial"/>
              </a:rPr>
              <a:t> </a:t>
            </a:r>
            <a:r>
              <a:rPr lang="en" altLang="zh-CN" dirty="0">
                <a:solidFill>
                  <a:srgbClr val="3380E6"/>
                </a:solidFill>
                <a:latin typeface="Arial"/>
              </a:rPr>
              <a:t>Manipulations</a:t>
            </a:r>
            <a:r>
              <a:rPr lang="en-US" altLang="zh-CN" dirty="0">
                <a:solidFill>
                  <a:srgbClr val="3380E6"/>
                </a:solidFill>
                <a:latin typeface="Arial"/>
              </a:rPr>
              <a:t>(cont.)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35A095-8889-034E-9B56-A0D3B7BD7B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Predicate&lt;Employee&gt; 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82C824-A7F9-404C-86C2-87E3A70B7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9342"/>
            <a:ext cx="9144000" cy="358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231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FEB4E-A47D-C84C-9DF3-FAF10F78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C86AEF-5BA6-8D4A-A0D0-D974ABDD9E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F59318-B887-AC4D-9F8B-80D1BC689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58" y="0"/>
            <a:ext cx="8867994" cy="30206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1C42E8-82A3-5A41-B6B5-860BB87B7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47" y="2766018"/>
            <a:ext cx="8964912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0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solidFill>
                  <a:srgbClr val="3380E6"/>
                </a:solidFill>
                <a:latin typeface="Arial"/>
              </a:rPr>
              <a:t>17.2 Streams</a:t>
            </a:r>
            <a:r>
              <a:rPr lang="zh-CN" altLang="en-US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altLang="zh-CN" dirty="0">
                <a:solidFill>
                  <a:srgbClr val="3380E6"/>
                </a:solidFill>
                <a:latin typeface="Arial"/>
              </a:rPr>
              <a:t>and</a:t>
            </a:r>
            <a:r>
              <a:rPr lang="zh-CN" altLang="en-US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altLang="zh-CN" dirty="0">
                <a:solidFill>
                  <a:srgbClr val="3380E6"/>
                </a:solidFill>
                <a:latin typeface="Arial"/>
              </a:rPr>
              <a:t>Reduction(cont.)</a:t>
            </a:r>
            <a:endParaRPr lang="en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81E45A-0ED9-AC4B-94B2-833E9E0D6E8A}"/>
              </a:ext>
            </a:extLst>
          </p:cNvPr>
          <p:cNvSpPr/>
          <p:nvPr/>
        </p:nvSpPr>
        <p:spPr>
          <a:xfrm>
            <a:off x="609600" y="2692967"/>
            <a:ext cx="7467600" cy="132343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" altLang="zh-CN" sz="2000" b="1" dirty="0" err="1">
                <a:solidFill>
                  <a:srgbClr val="931A68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latin typeface="Menlo" panose="020B0609030804020204" pitchFamily="49" charset="0"/>
              </a:rPr>
              <a:t> </a:t>
            </a:r>
            <a:r>
              <a:rPr lang="en" altLang="zh-CN" sz="2000" u="sng" dirty="0">
                <a:solidFill>
                  <a:srgbClr val="7E504F"/>
                </a:solidFill>
                <a:latin typeface="Menlo" panose="020B0609030804020204" pitchFamily="49" charset="0"/>
              </a:rPr>
              <a:t>total</a:t>
            </a:r>
            <a:r>
              <a:rPr lang="en" altLang="zh-CN" sz="2000" dirty="0">
                <a:latin typeface="Menlo" panose="020B0609030804020204" pitchFamily="49" charset="0"/>
              </a:rPr>
              <a:t> = 0;</a:t>
            </a:r>
          </a:p>
          <a:p>
            <a:r>
              <a:rPr lang="en" altLang="zh-CN" sz="2000" b="1" dirty="0">
                <a:solidFill>
                  <a:srgbClr val="931A68"/>
                </a:solidFill>
                <a:latin typeface="Menlo" panose="020B0609030804020204" pitchFamily="49" charset="0"/>
              </a:rPr>
              <a:t>for</a:t>
            </a:r>
            <a:r>
              <a:rPr lang="en" altLang="zh-CN" sz="2000" dirty="0">
                <a:latin typeface="Menlo" panose="020B0609030804020204" pitchFamily="49" charset="0"/>
              </a:rPr>
              <a:t> (</a:t>
            </a:r>
            <a:r>
              <a:rPr lang="en" altLang="zh-CN" sz="2000" b="1" dirty="0" err="1">
                <a:solidFill>
                  <a:srgbClr val="931A68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E504F"/>
                </a:solidFill>
                <a:latin typeface="Menlo" panose="020B0609030804020204" pitchFamily="49" charset="0"/>
              </a:rPr>
              <a:t>number</a:t>
            </a:r>
            <a:r>
              <a:rPr lang="en" altLang="zh-CN" sz="2000" dirty="0">
                <a:latin typeface="Menlo" panose="020B0609030804020204" pitchFamily="49" charset="0"/>
              </a:rPr>
              <a:t> = 1; </a:t>
            </a:r>
            <a:r>
              <a:rPr lang="en" altLang="zh-CN" sz="2000" dirty="0">
                <a:solidFill>
                  <a:srgbClr val="7E504F"/>
                </a:solidFill>
                <a:latin typeface="Menlo" panose="020B0609030804020204" pitchFamily="49" charset="0"/>
              </a:rPr>
              <a:t>number</a:t>
            </a:r>
            <a:r>
              <a:rPr lang="en" altLang="zh-CN" sz="2000" dirty="0">
                <a:latin typeface="Menlo" panose="020B0609030804020204" pitchFamily="49" charset="0"/>
              </a:rPr>
              <a:t> &lt;= 10; </a:t>
            </a:r>
            <a:r>
              <a:rPr lang="en" altLang="zh-CN" sz="2000" dirty="0">
                <a:solidFill>
                  <a:srgbClr val="7E504F"/>
                </a:solidFill>
                <a:latin typeface="Menlo" panose="020B0609030804020204" pitchFamily="49" charset="0"/>
              </a:rPr>
              <a:t>number</a:t>
            </a:r>
            <a:r>
              <a:rPr lang="en" altLang="zh-CN" sz="2000" dirty="0">
                <a:latin typeface="Menlo" panose="020B0609030804020204" pitchFamily="49" charset="0"/>
              </a:rPr>
              <a:t>++) {</a:t>
            </a:r>
          </a:p>
          <a:p>
            <a:r>
              <a:rPr lang="en" altLang="zh-CN" sz="2000" dirty="0">
                <a:solidFill>
                  <a:srgbClr val="7E504F"/>
                </a:solidFill>
                <a:latin typeface="Menlo" panose="020B0609030804020204" pitchFamily="49" charset="0"/>
              </a:rPr>
              <a:t>total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sz="2000" dirty="0">
                <a:solidFill>
                  <a:srgbClr val="7E504F"/>
                </a:solidFill>
                <a:latin typeface="Menlo" panose="020B0609030804020204" pitchFamily="49" charset="0"/>
              </a:rPr>
              <a:t>number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sz="2000" dirty="0">
              <a:solidFill>
                <a:srgbClr val="7E504F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latin typeface="Menlo" panose="020B0609030804020204" pitchFamily="49" charset="0"/>
              </a:rPr>
              <a:t>}</a:t>
            </a:r>
            <a:endParaRPr lang="en" altLang="zh-CN" sz="2000" dirty="0"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33F9B5-F81C-2640-B033-94D731AD0655}"/>
              </a:ext>
            </a:extLst>
          </p:cNvPr>
          <p:cNvSpPr/>
          <p:nvPr/>
        </p:nvSpPr>
        <p:spPr>
          <a:xfrm>
            <a:off x="304800" y="1719153"/>
            <a:ext cx="792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>
                <a:solidFill>
                  <a:srgbClr val="333333"/>
                </a:solidFill>
                <a:latin typeface="Helvetica" pitchFamily="2" charset="0"/>
              </a:rPr>
              <a:t> </a:t>
            </a:r>
            <a:r>
              <a:rPr lang="en" altLang="zh-CN" sz="2800" dirty="0">
                <a:solidFill>
                  <a:srgbClr val="FF0000"/>
                </a:solidFill>
                <a:latin typeface="Helvetica" pitchFamily="2" charset="0"/>
              </a:rPr>
              <a:t>External</a:t>
            </a:r>
            <a:r>
              <a:rPr lang="zh-CN" altLang="en-US" sz="28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Helvetica" pitchFamily="2" charset="0"/>
              </a:rPr>
              <a:t>I</a:t>
            </a:r>
            <a:r>
              <a:rPr lang="en" altLang="zh-CN" sz="2800" dirty="0">
                <a:solidFill>
                  <a:srgbClr val="FF0000"/>
                </a:solidFill>
                <a:latin typeface="Helvetica" pitchFamily="2" charset="0"/>
              </a:rPr>
              <a:t>iteration</a:t>
            </a:r>
            <a:r>
              <a:rPr lang="zh-CN" altLang="en-US" sz="2800" dirty="0">
                <a:solidFill>
                  <a:srgbClr val="FF0000"/>
                </a:solidFill>
                <a:latin typeface="Helvetica" pitchFamily="2" charset="0"/>
              </a:rPr>
              <a:t>： </a:t>
            </a:r>
            <a:endParaRPr lang="en-US" altLang="zh-CN" sz="2800" dirty="0">
              <a:solidFill>
                <a:srgbClr val="FF0000"/>
              </a:solidFill>
              <a:latin typeface="Helvetica" pitchFamily="2" charset="0"/>
            </a:endParaRPr>
          </a:p>
          <a:p>
            <a:r>
              <a:rPr lang="zh-CN" altLang="en-US" sz="2800" dirty="0">
                <a:solidFill>
                  <a:srgbClr val="FF0000"/>
                </a:solidFill>
                <a:latin typeface="Helvetica" pitchFamily="2" charset="0"/>
              </a:rPr>
              <a:t>       </a:t>
            </a:r>
            <a:r>
              <a:rPr lang="en" altLang="zh-CN" sz="2800" dirty="0">
                <a:solidFill>
                  <a:srgbClr val="333333"/>
                </a:solidFill>
                <a:latin typeface="Helvetica" pitchFamily="2" charset="0"/>
              </a:rPr>
              <a:t>specify all the iteration details</a:t>
            </a:r>
            <a:endParaRPr lang="en" altLang="zh-CN" sz="2800" dirty="0">
              <a:solidFill>
                <a:srgbClr val="333333"/>
              </a:solidFill>
              <a:effectLst/>
              <a:latin typeface="Helvetica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7C3094-D951-F64D-BD26-8C7AF4285981}"/>
              </a:ext>
            </a:extLst>
          </p:cNvPr>
          <p:cNvSpPr/>
          <p:nvPr/>
        </p:nvSpPr>
        <p:spPr>
          <a:xfrm>
            <a:off x="7757735" y="3476691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404040"/>
                </a:solidFill>
                <a:latin typeface="Helvetica" pitchFamily="2" charset="0"/>
              </a:rPr>
              <a:t>Error Prone</a:t>
            </a:r>
            <a:endParaRPr lang="en" altLang="zh-CN" dirty="0">
              <a:solidFill>
                <a:srgbClr val="404040"/>
              </a:solidFill>
              <a:effectLst/>
              <a:latin typeface="Helvetica" pitchFamily="2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201472-A6D5-5146-BDAE-8C34E02F2BA7}"/>
              </a:ext>
            </a:extLst>
          </p:cNvPr>
          <p:cNvSpPr/>
          <p:nvPr/>
        </p:nvSpPr>
        <p:spPr>
          <a:xfrm>
            <a:off x="609600" y="4724400"/>
            <a:ext cx="7467600" cy="830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" altLang="zh-CN" sz="2400" dirty="0" err="1">
                <a:latin typeface="Menlo" panose="020B0609030804020204" pitchFamily="49" charset="0"/>
              </a:rPr>
              <a:t>IntStream.</a:t>
            </a:r>
            <a:r>
              <a:rPr lang="en" altLang="zh-CN" sz="2400" i="1" dirty="0" err="1">
                <a:latin typeface="Menlo" panose="020B0609030804020204" pitchFamily="49" charset="0"/>
              </a:rPr>
              <a:t>rangeClosed</a:t>
            </a:r>
            <a:r>
              <a:rPr lang="en" altLang="zh-CN" sz="2400" dirty="0">
                <a:latin typeface="Menlo" panose="020B0609030804020204" pitchFamily="49" charset="0"/>
              </a:rPr>
              <a:t>(1, 10)</a:t>
            </a:r>
          </a:p>
          <a:p>
            <a:r>
              <a:rPr lang="zh-CN" altLang="en-US" sz="2400" dirty="0">
                <a:latin typeface="Menlo" panose="020B0609030804020204" pitchFamily="49" charset="0"/>
              </a:rPr>
              <a:t>         </a:t>
            </a:r>
            <a:r>
              <a:rPr lang="en" altLang="zh-CN" sz="2400" dirty="0">
                <a:latin typeface="Menlo" panose="020B0609030804020204" pitchFamily="49" charset="0"/>
              </a:rPr>
              <a:t>.sum();</a:t>
            </a:r>
            <a:endParaRPr lang="en" altLang="zh-CN" sz="240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B771B985-813A-3348-802C-53EF744C08AC}"/>
              </a:ext>
            </a:extLst>
          </p:cNvPr>
          <p:cNvCxnSpPr/>
          <p:nvPr/>
        </p:nvCxnSpPr>
        <p:spPr>
          <a:xfrm>
            <a:off x="3352800" y="3893296"/>
            <a:ext cx="0" cy="8311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93943609-572E-3D4B-B28D-D2F93BDAE922}"/>
              </a:ext>
            </a:extLst>
          </p:cNvPr>
          <p:cNvSpPr/>
          <p:nvPr/>
        </p:nvSpPr>
        <p:spPr>
          <a:xfrm>
            <a:off x="605117" y="5657671"/>
            <a:ext cx="7933765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" altLang="zh-CN" sz="2400" dirty="0">
                <a:solidFill>
                  <a:srgbClr val="333333"/>
                </a:solidFill>
                <a:latin typeface="Helvetica" pitchFamily="2" charset="0"/>
              </a:rPr>
              <a:t>A </a:t>
            </a:r>
            <a:r>
              <a:rPr lang="en" altLang="zh-CN" sz="2400" b="1" dirty="0">
                <a:solidFill>
                  <a:srgbClr val="FF0000"/>
                </a:solidFill>
                <a:latin typeface="Helvetica" pitchFamily="2" charset="0"/>
              </a:rPr>
              <a:t>stream</a:t>
            </a:r>
            <a:r>
              <a:rPr lang="en" altLang="zh-CN" sz="2400" dirty="0">
                <a:solidFill>
                  <a:srgbClr val="333333"/>
                </a:solidFill>
                <a:latin typeface="Helvetica" pitchFamily="2" charset="0"/>
              </a:rPr>
              <a:t> is a sequence of elements on which you perform tasks, and the </a:t>
            </a:r>
            <a:r>
              <a:rPr lang="en" altLang="zh-CN" sz="2400" b="1" dirty="0">
                <a:solidFill>
                  <a:srgbClr val="333333"/>
                </a:solidFill>
                <a:latin typeface="Helvetica" pitchFamily="2" charset="0"/>
              </a:rPr>
              <a:t>stream pipeline </a:t>
            </a:r>
            <a:r>
              <a:rPr lang="en" altLang="zh-CN" sz="2400" dirty="0">
                <a:solidFill>
                  <a:srgbClr val="333333"/>
                </a:solidFill>
                <a:latin typeface="Helvetica" pitchFamily="2" charset="0"/>
              </a:rPr>
              <a:t>moves the stream’s elements through a sequence of tasks</a:t>
            </a:r>
            <a:r>
              <a:rPr lang="en-US" altLang="zh-CN" sz="2400" dirty="0">
                <a:solidFill>
                  <a:srgbClr val="333333"/>
                </a:solidFill>
                <a:latin typeface="Helvetica" pitchFamily="2" charset="0"/>
              </a:rPr>
              <a:t>.</a:t>
            </a:r>
            <a:endParaRPr lang="en" altLang="zh-CN" sz="2400" dirty="0">
              <a:solidFill>
                <a:srgbClr val="333333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3344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66AA6-0123-7244-A744-5B1D1C7A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3380E6"/>
                </a:solidFill>
                <a:latin typeface="Arial"/>
              </a:rPr>
              <a:t>17.12</a:t>
            </a:r>
            <a:r>
              <a:rPr lang="zh-CN" altLang="en-US" dirty="0">
                <a:solidFill>
                  <a:srgbClr val="3380E6"/>
                </a:solidFill>
                <a:latin typeface="Arial"/>
              </a:rPr>
              <a:t> </a:t>
            </a:r>
            <a:r>
              <a:rPr lang="en" altLang="zh-CN" dirty="0">
                <a:solidFill>
                  <a:srgbClr val="3380E6"/>
                </a:solidFill>
                <a:latin typeface="Arial"/>
              </a:rPr>
              <a:t> Stream&lt;</a:t>
            </a:r>
            <a:r>
              <a:rPr lang="en-US" altLang="zh-CN" dirty="0">
                <a:solidFill>
                  <a:srgbClr val="3380E6"/>
                </a:solidFill>
                <a:latin typeface="Arial"/>
              </a:rPr>
              <a:t>Employee</a:t>
            </a:r>
            <a:r>
              <a:rPr lang="en" altLang="zh-CN" dirty="0">
                <a:solidFill>
                  <a:srgbClr val="3380E6"/>
                </a:solidFill>
                <a:latin typeface="Arial"/>
              </a:rPr>
              <a:t>&gt;</a:t>
            </a:r>
            <a:r>
              <a:rPr lang="zh-CN" altLang="en-US" dirty="0">
                <a:solidFill>
                  <a:srgbClr val="3380E6"/>
                </a:solidFill>
                <a:latin typeface="Arial"/>
              </a:rPr>
              <a:t> </a:t>
            </a:r>
            <a:r>
              <a:rPr lang="en" altLang="zh-CN" dirty="0">
                <a:solidFill>
                  <a:srgbClr val="3380E6"/>
                </a:solidFill>
                <a:latin typeface="Arial"/>
              </a:rPr>
              <a:t>Manipulations</a:t>
            </a:r>
            <a:r>
              <a:rPr lang="en-US" altLang="zh-CN" dirty="0">
                <a:solidFill>
                  <a:srgbClr val="3380E6"/>
                </a:solidFill>
                <a:latin typeface="Arial"/>
              </a:rPr>
              <a:t>(cont.)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2388FA-F3DD-2C4F-B5C8-A7A818620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Aside: Composing Lambda</a:t>
            </a:r>
            <a:r>
              <a:rPr lang="zh-CN" altLang="en-US" dirty="0"/>
              <a:t> </a:t>
            </a:r>
            <a:r>
              <a:rPr lang="en" altLang="zh-CN" dirty="0"/>
              <a:t>Expressions</a:t>
            </a:r>
          </a:p>
          <a:p>
            <a:pPr lvl="1"/>
            <a:r>
              <a:rPr lang="en" altLang="zh-CN" dirty="0"/>
              <a:t>Many functional interfaces in the package </a:t>
            </a:r>
            <a:r>
              <a:rPr lang="en" altLang="zh-CN" dirty="0" err="1"/>
              <a:t>java.util.function</a:t>
            </a:r>
            <a:r>
              <a:rPr lang="en" altLang="zh-CN" dirty="0"/>
              <a:t> package provide default methods that enable you to compose functionality. </a:t>
            </a:r>
          </a:p>
          <a:p>
            <a:pPr lvl="1"/>
            <a:r>
              <a:rPr lang="en" altLang="zh-CN" dirty="0"/>
              <a:t>For example, the interface </a:t>
            </a:r>
            <a:r>
              <a:rPr lang="en" altLang="zh-CN" dirty="0" err="1"/>
              <a:t>IntPredicat</a:t>
            </a:r>
            <a:r>
              <a:rPr lang="zh-CN" altLang="en-US" dirty="0"/>
              <a:t> </a:t>
            </a:r>
            <a:r>
              <a:rPr lang="en" altLang="zh-CN" dirty="0"/>
              <a:t>contains three default methods: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" altLang="zh-CN" dirty="0" err="1"/>
              <a:t>nd</a:t>
            </a:r>
            <a:r>
              <a:rPr lang="en-US" altLang="zh-CN" dirty="0"/>
              <a:t>,</a:t>
            </a:r>
            <a:r>
              <a:rPr lang="en" altLang="zh-CN" dirty="0"/>
              <a:t>negate</a:t>
            </a:r>
            <a:r>
              <a:rPr lang="en-US" altLang="zh-CN" dirty="0"/>
              <a:t>,or.</a:t>
            </a:r>
            <a:endParaRPr lang="en" altLang="zh-CN" dirty="0"/>
          </a:p>
          <a:p>
            <a:pPr lvl="3"/>
            <a:endParaRPr lang="en" altLang="zh-CN" dirty="0"/>
          </a:p>
          <a:p>
            <a:pPr lvl="2"/>
            <a:endParaRPr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66900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BA241A7-25D2-F245-8612-058E0A9B1F55}"/>
              </a:ext>
            </a:extLst>
          </p:cNvPr>
          <p:cNvSpPr/>
          <p:nvPr/>
        </p:nvSpPr>
        <p:spPr>
          <a:xfrm>
            <a:off x="457200" y="1219200"/>
            <a:ext cx="7924800" cy="310854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" altLang="zh-CN" sz="2800" dirty="0" err="1">
                <a:latin typeface="Menlo" panose="020B0609030804020204" pitchFamily="49" charset="0"/>
              </a:rPr>
              <a:t>IntPredicate</a:t>
            </a:r>
            <a:r>
              <a:rPr lang="en" altLang="zh-CN" sz="2800" dirty="0"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7E504F"/>
                </a:solidFill>
                <a:latin typeface="Menlo" panose="020B0609030804020204" pitchFamily="49" charset="0"/>
              </a:rPr>
              <a:t>even</a:t>
            </a:r>
            <a:r>
              <a:rPr lang="en" altLang="zh-CN" sz="2800" dirty="0">
                <a:latin typeface="Menlo" panose="020B0609030804020204" pitchFamily="49" charset="0"/>
              </a:rPr>
              <a:t> = </a:t>
            </a:r>
            <a:r>
              <a:rPr lang="en" altLang="zh-CN" sz="2800" dirty="0">
                <a:solidFill>
                  <a:srgbClr val="7E504F"/>
                </a:solidFill>
                <a:latin typeface="Menlo" panose="020B0609030804020204" pitchFamily="49" charset="0"/>
              </a:rPr>
              <a:t>value</a:t>
            </a:r>
            <a:r>
              <a:rPr lang="en" altLang="zh-CN" sz="2800" dirty="0">
                <a:latin typeface="Menlo" panose="020B0609030804020204" pitchFamily="49" charset="0"/>
              </a:rPr>
              <a:t> -&gt; </a:t>
            </a:r>
            <a:r>
              <a:rPr lang="en" altLang="zh-CN" sz="2800" dirty="0">
                <a:solidFill>
                  <a:srgbClr val="7E504F"/>
                </a:solidFill>
                <a:latin typeface="Menlo" panose="020B0609030804020204" pitchFamily="49" charset="0"/>
              </a:rPr>
              <a:t>value</a:t>
            </a:r>
            <a:r>
              <a:rPr lang="en" altLang="zh-CN" sz="2800" dirty="0">
                <a:latin typeface="Menlo" panose="020B0609030804020204" pitchFamily="49" charset="0"/>
              </a:rPr>
              <a:t> % 2 == 0;</a:t>
            </a:r>
          </a:p>
          <a:p>
            <a:endParaRPr lang="en" altLang="zh-CN" sz="2800" dirty="0">
              <a:latin typeface="Menlo" panose="020B0609030804020204" pitchFamily="49" charset="0"/>
            </a:endParaRPr>
          </a:p>
          <a:p>
            <a:r>
              <a:rPr lang="en" altLang="zh-CN" sz="2800" dirty="0" err="1">
                <a:latin typeface="Menlo" panose="020B0609030804020204" pitchFamily="49" charset="0"/>
              </a:rPr>
              <a:t>IntPredicate</a:t>
            </a:r>
            <a:r>
              <a:rPr lang="en" altLang="zh-CN" sz="2800" dirty="0"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7E504F"/>
                </a:solidFill>
                <a:latin typeface="Menlo" panose="020B0609030804020204" pitchFamily="49" charset="0"/>
              </a:rPr>
              <a:t>greaterThan5</a:t>
            </a:r>
            <a:r>
              <a:rPr lang="en" altLang="zh-CN" sz="2800" dirty="0">
                <a:latin typeface="Menlo" panose="020B0609030804020204" pitchFamily="49" charset="0"/>
              </a:rPr>
              <a:t> = </a:t>
            </a:r>
            <a:r>
              <a:rPr lang="en" altLang="zh-CN" sz="2800" dirty="0">
                <a:solidFill>
                  <a:srgbClr val="7E504F"/>
                </a:solidFill>
                <a:latin typeface="Menlo" panose="020B0609030804020204" pitchFamily="49" charset="0"/>
              </a:rPr>
              <a:t>value</a:t>
            </a:r>
            <a:r>
              <a:rPr lang="en" altLang="zh-CN" sz="2800" dirty="0">
                <a:latin typeface="Menlo" panose="020B0609030804020204" pitchFamily="49" charset="0"/>
              </a:rPr>
              <a:t> -&gt; </a:t>
            </a:r>
            <a:r>
              <a:rPr lang="en" altLang="zh-CN" sz="2800" dirty="0">
                <a:solidFill>
                  <a:srgbClr val="7E504F"/>
                </a:solidFill>
                <a:latin typeface="Menlo" panose="020B0609030804020204" pitchFamily="49" charset="0"/>
              </a:rPr>
              <a:t>value</a:t>
            </a:r>
            <a:r>
              <a:rPr lang="en" altLang="zh-CN" sz="2800" dirty="0">
                <a:latin typeface="Menlo" panose="020B0609030804020204" pitchFamily="49" charset="0"/>
              </a:rPr>
              <a:t> &gt; 5;</a:t>
            </a:r>
            <a:endParaRPr lang="en-US" altLang="zh-CN" sz="2800" dirty="0">
              <a:latin typeface="Menlo" panose="020B0609030804020204" pitchFamily="49" charset="0"/>
            </a:endParaRPr>
          </a:p>
          <a:p>
            <a:endParaRPr lang="en" altLang="zh-CN" sz="2800" dirty="0">
              <a:latin typeface="Menlo" panose="020B0609030804020204" pitchFamily="49" charset="0"/>
            </a:endParaRPr>
          </a:p>
          <a:p>
            <a:r>
              <a:rPr lang="en" altLang="zh-CN" sz="2800" dirty="0" err="1">
                <a:solidFill>
                  <a:srgbClr val="7E504F"/>
                </a:solidFill>
                <a:latin typeface="Menlo" panose="020B0609030804020204" pitchFamily="49" charset="0"/>
              </a:rPr>
              <a:t>even</a:t>
            </a:r>
            <a:r>
              <a:rPr lang="en" altLang="zh-CN" sz="2800" dirty="0" err="1">
                <a:solidFill>
                  <a:srgbClr val="000000"/>
                </a:solidFill>
                <a:latin typeface="Menlo" panose="020B0609030804020204" pitchFamily="49" charset="0"/>
              </a:rPr>
              <a:t>.and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800" dirty="0">
                <a:solidFill>
                  <a:srgbClr val="7E504F"/>
                </a:solidFill>
                <a:latin typeface="Menlo" panose="020B0609030804020204" pitchFamily="49" charset="0"/>
              </a:rPr>
              <a:t>greaterThan5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sz="2800" dirty="0">
              <a:solidFill>
                <a:srgbClr val="7E504F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5099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zh-CN" dirty="0">
                <a:solidFill>
                  <a:srgbClr val="3380E6"/>
                </a:solidFill>
                <a:latin typeface="Arial"/>
              </a:rPr>
              <a:t>17.13 Creating a Stream&lt;String&gt; from a</a:t>
            </a:r>
            <a:br>
              <a:rPr lang="en" altLang="zh-CN" dirty="0">
                <a:solidFill>
                  <a:srgbClr val="3380E6"/>
                </a:solidFill>
                <a:latin typeface="Arial"/>
              </a:rPr>
            </a:br>
            <a:r>
              <a:rPr lang="en" altLang="zh-CN" dirty="0">
                <a:solidFill>
                  <a:srgbClr val="3380E6"/>
                </a:solidFill>
                <a:latin typeface="Arial"/>
              </a:rPr>
              <a:t>File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 rotWithShape="1">
          <a:blip r:embed="rId3"/>
          <a:srcRect t="4871"/>
          <a:stretch/>
        </p:blipFill>
        <p:spPr bwMode="auto">
          <a:xfrm>
            <a:off x="174471" y="1417638"/>
            <a:ext cx="8893329" cy="536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708274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74741" y="0"/>
            <a:ext cx="9293341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 b="34791"/>
          <a:stretch>
            <a:fillRect/>
          </a:stretch>
        </p:blipFill>
        <p:spPr bwMode="auto">
          <a:xfrm>
            <a:off x="1690687" y="3581400"/>
            <a:ext cx="57626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107952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/>
              <a:t>Line 20 uses Files method </a:t>
            </a:r>
            <a:r>
              <a:rPr lang="en-US" altLang="zh-CN" sz="2000" b="1" dirty="0"/>
              <a:t>lines to create a Stream&lt;String&gt; for reading the </a:t>
            </a:r>
            <a:r>
              <a:rPr lang="en-US" altLang="zh-CN" sz="2000" dirty="0"/>
              <a:t>lines of text from a file</a:t>
            </a:r>
          </a:p>
          <a:p>
            <a:r>
              <a:rPr lang="en-US" altLang="zh-CN" sz="2000" dirty="0"/>
              <a:t>Line 22 uses Stream method </a:t>
            </a:r>
            <a:r>
              <a:rPr lang="en-US" altLang="zh-CN" sz="2000" b="1" dirty="0" err="1"/>
              <a:t>flatMap</a:t>
            </a:r>
            <a:r>
              <a:rPr lang="en-US" altLang="zh-CN" sz="2000" b="1" dirty="0"/>
              <a:t> to break each line of text into its separate </a:t>
            </a:r>
            <a:r>
              <a:rPr lang="en-US" altLang="zh-CN" sz="2000" dirty="0"/>
              <a:t>words.</a:t>
            </a:r>
          </a:p>
          <a:p>
            <a:r>
              <a:rPr lang="en-US" altLang="zh-CN" sz="2000" dirty="0"/>
              <a:t>The lambda in line 22 passes the String representing a line of text to Pattern method </a:t>
            </a:r>
            <a:r>
              <a:rPr lang="en-US" altLang="zh-CN" sz="2000" b="1" dirty="0"/>
              <a:t>split- </a:t>
            </a:r>
            <a:r>
              <a:rPr lang="en-US" altLang="zh-CN" sz="2000" b="1" dirty="0" err="1"/>
              <a:t>AsStream</a:t>
            </a:r>
            <a:r>
              <a:rPr lang="en-US" altLang="zh-CN" sz="2000" b="1" dirty="0"/>
              <a:t> (new in Java SE 8), which uses the regular expression specified in the </a:t>
            </a:r>
            <a:r>
              <a:rPr lang="en-US" altLang="zh-CN" sz="2000" dirty="0"/>
              <a:t>Pattern (line 16) to tokenize the String into its individual words.</a:t>
            </a:r>
          </a:p>
          <a:p>
            <a:endParaRPr lang="en-US" altLang="zh-CN" sz="2000" dirty="0"/>
          </a:p>
          <a:p>
            <a:r>
              <a:rPr lang="en" altLang="zh-CN" sz="2000" dirty="0"/>
              <a:t>Reference</a:t>
            </a:r>
            <a:r>
              <a:rPr lang="zh-Hans" altLang="en-US" sz="2000" dirty="0"/>
              <a:t>： </a:t>
            </a:r>
            <a:r>
              <a:rPr lang="en" altLang="zh-CN" sz="2000" dirty="0"/>
              <a:t>http://</a:t>
            </a:r>
            <a:r>
              <a:rPr lang="en" altLang="zh-CN" sz="2000" dirty="0" err="1"/>
              <a:t>thihy.iteye.com</a:t>
            </a:r>
            <a:r>
              <a:rPr lang="en" altLang="zh-CN" sz="2000" dirty="0"/>
              <a:t>/blog/1777065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765749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200" dirty="0"/>
              <a:t>Collectors method </a:t>
            </a:r>
            <a:r>
              <a:rPr lang="en-US" altLang="zh-CN" sz="2200" b="1" dirty="0" err="1"/>
              <a:t>groupingBy</a:t>
            </a:r>
            <a:r>
              <a:rPr lang="en-US" altLang="zh-CN" sz="2200" dirty="0"/>
              <a:t> that receives three arguments— a classifier, a Map factory and a downstream Collector.</a:t>
            </a:r>
          </a:p>
          <a:p>
            <a:r>
              <a:rPr lang="en-US" altLang="zh-CN" sz="2200" dirty="0"/>
              <a:t>The classifier is a Function that returns objects for use as keys in the resulting Map—the method reference String::</a:t>
            </a:r>
            <a:r>
              <a:rPr lang="en-US" altLang="zh-CN" sz="2200" dirty="0" err="1"/>
              <a:t>toLowerCase</a:t>
            </a:r>
            <a:r>
              <a:rPr lang="en-US" altLang="zh-CN" sz="2200" dirty="0"/>
              <a:t> converts each word in the Stream&lt;String&gt; to lowercase. The Map factory is an object that implements interface Supplier and  returns a new Map collection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9645754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/>
              <a:t>So, line 27 calls Map method </a:t>
            </a:r>
            <a:r>
              <a:rPr lang="en-US" altLang="zh-CN" sz="2000" dirty="0" err="1"/>
              <a:t>entrySet</a:t>
            </a:r>
            <a:r>
              <a:rPr lang="en-US" altLang="zh-CN" sz="2000" dirty="0"/>
              <a:t> on </a:t>
            </a:r>
            <a:r>
              <a:rPr lang="en-US" altLang="zh-CN" sz="2000" dirty="0" err="1"/>
              <a:t>wordCounts</a:t>
            </a:r>
            <a:r>
              <a:rPr lang="en-US" altLang="zh-CN" sz="2000" dirty="0"/>
              <a:t> to get a Set of </a:t>
            </a:r>
            <a:r>
              <a:rPr lang="en-US" altLang="zh-CN" sz="2000" b="1" dirty="0" err="1"/>
              <a:t>Map.Entry</a:t>
            </a:r>
            <a:r>
              <a:rPr lang="en-US" altLang="zh-CN" sz="2000" b="1" dirty="0"/>
              <a:t> objects that each </a:t>
            </a:r>
            <a:r>
              <a:rPr lang="en-US" altLang="zh-CN" sz="2000" dirty="0"/>
              <a:t>contain one key–value pair from </a:t>
            </a:r>
            <a:r>
              <a:rPr lang="en-US" altLang="zh-CN" sz="2000" dirty="0" err="1"/>
              <a:t>wordCounts</a:t>
            </a:r>
            <a:r>
              <a:rPr lang="en-US" altLang="zh-CN" sz="2000" dirty="0"/>
              <a:t>. This produces an object of type Set&lt;</a:t>
            </a:r>
            <a:r>
              <a:rPr lang="en-US" altLang="zh-CN" sz="2000" dirty="0" err="1"/>
              <a:t>Map.Entry</a:t>
            </a:r>
            <a:r>
              <a:rPr lang="en-US" altLang="zh-CN" sz="2000" dirty="0"/>
              <a:t>&lt;String, Long&gt;&gt;.</a:t>
            </a:r>
          </a:p>
          <a:p>
            <a:r>
              <a:rPr lang="en-US" altLang="zh-CN" sz="2000" dirty="0"/>
              <a:t>Line 28 calls Set method stream to get a Stream&lt;</a:t>
            </a:r>
            <a:r>
              <a:rPr lang="en-US" altLang="zh-CN" sz="2000" dirty="0" err="1"/>
              <a:t>Map.Entry</a:t>
            </a:r>
            <a:r>
              <a:rPr lang="en-US" altLang="zh-CN" sz="2000" dirty="0"/>
              <a:t>&lt;String, Long&gt;&gt;.</a:t>
            </a:r>
          </a:p>
        </p:txBody>
      </p:sp>
    </p:spTree>
    <p:extLst>
      <p:ext uri="{BB962C8B-B14F-4D97-AF65-F5344CB8AC3E}">
        <p14:creationId xmlns:p14="http://schemas.microsoft.com/office/powerpoint/2010/main" val="35632389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8229600" cy="5168900"/>
          </a:xfrm>
        </p:spPr>
        <p:txBody>
          <a:bodyPr/>
          <a:lstStyle/>
          <a:p>
            <a:r>
              <a:rPr lang="en-US" altLang="zh-CN" sz="2200" dirty="0"/>
              <a:t>Lines 29–31 call Stream method </a:t>
            </a:r>
            <a:r>
              <a:rPr lang="en-US" altLang="zh-CN" sz="2200" dirty="0">
                <a:solidFill>
                  <a:srgbClr val="FF0000"/>
                </a:solidFill>
              </a:rPr>
              <a:t>collect</a:t>
            </a:r>
            <a:r>
              <a:rPr lang="en-US" altLang="zh-CN" sz="2200" dirty="0"/>
              <a:t> with </a:t>
            </a:r>
            <a:r>
              <a:rPr lang="en-US" altLang="zh-CN" sz="2200" dirty="0">
                <a:solidFill>
                  <a:srgbClr val="FF0000"/>
                </a:solidFill>
              </a:rPr>
              <a:t>three arguments</a:t>
            </a:r>
            <a:r>
              <a:rPr lang="en-US" altLang="zh-CN" sz="2200" dirty="0"/>
              <a:t>—a classifier, a Map factory and a downstream Collector. The </a:t>
            </a:r>
            <a:r>
              <a:rPr lang="en-US" altLang="zh-CN" sz="2200" dirty="0">
                <a:solidFill>
                  <a:srgbClr val="FF0000"/>
                </a:solidFill>
              </a:rPr>
              <a:t>classifier</a:t>
            </a:r>
            <a:r>
              <a:rPr lang="en-US" altLang="zh-CN" sz="2200" dirty="0"/>
              <a:t> Function in this case gets the key from the </a:t>
            </a:r>
            <a:r>
              <a:rPr lang="en-US" altLang="zh-CN" sz="2200" dirty="0" err="1"/>
              <a:t>Map.Entry</a:t>
            </a:r>
            <a:r>
              <a:rPr lang="en-US" altLang="zh-CN" sz="2200" dirty="0"/>
              <a:t> then uses String method </a:t>
            </a:r>
            <a:r>
              <a:rPr lang="en-US" altLang="zh-CN" sz="2200" dirty="0" err="1"/>
              <a:t>charAt</a:t>
            </a:r>
            <a:r>
              <a:rPr lang="en-US" altLang="zh-CN" sz="2200" dirty="0"/>
              <a:t> to get the key’s first character—this becomes </a:t>
            </a:r>
            <a:r>
              <a:rPr lang="en-US" altLang="zh-CN" sz="2200" dirty="0">
                <a:solidFill>
                  <a:srgbClr val="FF0000"/>
                </a:solidFill>
              </a:rPr>
              <a:t>a Character key </a:t>
            </a:r>
            <a:r>
              <a:rPr lang="en-US" altLang="zh-CN" sz="2200" dirty="0"/>
              <a:t>in the resulting Map. Once again, we use the constructor reference </a:t>
            </a:r>
            <a:r>
              <a:rPr lang="en-US" altLang="zh-CN" sz="2200" dirty="0" err="1">
                <a:solidFill>
                  <a:srgbClr val="FF0000"/>
                </a:solidFill>
              </a:rPr>
              <a:t>TreeMap</a:t>
            </a:r>
            <a:r>
              <a:rPr lang="en-US" altLang="zh-CN" sz="2200" dirty="0">
                <a:solidFill>
                  <a:srgbClr val="FF0000"/>
                </a:solidFill>
              </a:rPr>
              <a:t>::new </a:t>
            </a:r>
            <a:r>
              <a:rPr lang="en-US" altLang="zh-CN" sz="2200" dirty="0"/>
              <a:t>as the Map factory to create a </a:t>
            </a:r>
            <a:r>
              <a:rPr lang="en-US" altLang="zh-CN" sz="2200" dirty="0" err="1"/>
              <a:t>TreeMap</a:t>
            </a:r>
            <a:r>
              <a:rPr lang="en-US" altLang="zh-CN" sz="2200" dirty="0"/>
              <a:t> that maintains its keys in sorted order. The downstream Collector (</a:t>
            </a:r>
            <a:r>
              <a:rPr lang="en-US" altLang="zh-CN" sz="2200" dirty="0" err="1"/>
              <a:t>Collectors.toList</a:t>
            </a:r>
            <a:r>
              <a:rPr lang="en-US" altLang="zh-CN" sz="2200" dirty="0"/>
              <a:t>()) places the </a:t>
            </a:r>
            <a:r>
              <a:rPr lang="en-US" altLang="zh-CN" sz="2200" dirty="0" err="1"/>
              <a:t>Map.Entry</a:t>
            </a:r>
            <a:r>
              <a:rPr lang="en-US" altLang="zh-CN" sz="2200" dirty="0"/>
              <a:t> objects into a List collection.</a:t>
            </a:r>
            <a:endParaRPr lang="zh-CN" altLang="en-US" sz="2200" dirty="0"/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6439814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dirty="0">
                <a:solidFill>
                  <a:srgbClr val="3380E6"/>
                </a:solidFill>
                <a:latin typeface="Arial"/>
              </a:rPr>
              <a:t>17.1</a:t>
            </a:r>
            <a:r>
              <a:rPr lang="en-US" altLang="zh-CN" dirty="0">
                <a:solidFill>
                  <a:srgbClr val="3380E6"/>
                </a:solidFill>
                <a:latin typeface="Arial"/>
              </a:rPr>
              <a:t>4</a:t>
            </a:r>
            <a:r>
              <a:rPr lang="en" altLang="zh-CN" dirty="0">
                <a:solidFill>
                  <a:srgbClr val="3380E6"/>
                </a:solidFill>
                <a:latin typeface="Arial"/>
              </a:rPr>
              <a:t> Streams of Random</a:t>
            </a:r>
            <a:r>
              <a:rPr lang="zh-CN" altLang="en-US" dirty="0">
                <a:solidFill>
                  <a:srgbClr val="3380E6"/>
                </a:solidFill>
                <a:latin typeface="Arial"/>
              </a:rPr>
              <a:t> </a:t>
            </a:r>
            <a:r>
              <a:rPr lang="en" altLang="zh-CN" dirty="0">
                <a:solidFill>
                  <a:srgbClr val="3380E6"/>
                </a:solidFill>
                <a:latin typeface="Arial"/>
              </a:rPr>
              <a:t>Values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 rotWithShape="1">
          <a:blip r:embed="rId2"/>
          <a:srcRect t="5147"/>
          <a:stretch/>
        </p:blipFill>
        <p:spPr bwMode="auto">
          <a:xfrm>
            <a:off x="485775" y="1039019"/>
            <a:ext cx="7876615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144316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231923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77397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6C7510D-6DF6-1249-807B-CAFD138C6653}"/>
              </a:ext>
            </a:extLst>
          </p:cNvPr>
          <p:cNvSpPr/>
          <p:nvPr/>
        </p:nvSpPr>
        <p:spPr>
          <a:xfrm>
            <a:off x="1021976" y="1255067"/>
            <a:ext cx="6400800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" altLang="zh-CN" sz="2400" dirty="0" err="1">
                <a:solidFill>
                  <a:srgbClr val="404040"/>
                </a:solidFill>
                <a:latin typeface="Monaco" pitchFamily="2" charset="0"/>
              </a:rPr>
              <a:t>IntStream.rangeClosed</a:t>
            </a:r>
            <a:r>
              <a:rPr lang="en" altLang="zh-CN" sz="2400" dirty="0">
                <a:solidFill>
                  <a:srgbClr val="404040"/>
                </a:solidFill>
                <a:latin typeface="Monaco" pitchFamily="2" charset="0"/>
              </a:rPr>
              <a:t>(1, 10)</a:t>
            </a:r>
            <a:endParaRPr lang="en" altLang="zh-CN" sz="2400" dirty="0">
              <a:solidFill>
                <a:srgbClr val="404040"/>
              </a:solidFill>
              <a:effectLst/>
              <a:latin typeface="Monaco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C17920-CBF9-2B4D-982E-62EB0208C21F}"/>
              </a:ext>
            </a:extLst>
          </p:cNvPr>
          <p:cNvSpPr/>
          <p:nvPr/>
        </p:nvSpPr>
        <p:spPr>
          <a:xfrm>
            <a:off x="1021976" y="1828800"/>
            <a:ext cx="75124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/>
              <a:t>create an </a:t>
            </a:r>
            <a:r>
              <a:rPr lang="en" altLang="zh-CN" sz="2800" dirty="0" err="1"/>
              <a:t>IntStream</a:t>
            </a:r>
            <a:r>
              <a:rPr lang="en" altLang="zh-CN" sz="2800" dirty="0"/>
              <a:t> containing the ordered sequence</a:t>
            </a:r>
            <a:r>
              <a:rPr lang="zh-CN" altLang="en-US" sz="2800" dirty="0"/>
              <a:t> </a:t>
            </a:r>
            <a:r>
              <a:rPr lang="en" altLang="zh-CN" sz="2800" dirty="0"/>
              <a:t>of</a:t>
            </a:r>
            <a:r>
              <a:rPr lang="zh-CN" altLang="en-US" sz="2800" dirty="0"/>
              <a:t> </a:t>
            </a:r>
            <a:r>
              <a:rPr lang="en" altLang="zh-CN" sz="2800" dirty="0" err="1"/>
              <a:t>int</a:t>
            </a:r>
            <a:r>
              <a:rPr lang="zh-CN" altLang="en-US" sz="2800" dirty="0"/>
              <a:t> </a:t>
            </a:r>
            <a:r>
              <a:rPr lang="en" altLang="zh-CN" sz="2800" dirty="0"/>
              <a:t>elements1,2,3,4,5,6,7,8,9</a:t>
            </a:r>
            <a:r>
              <a:rPr lang="zh-CN" altLang="en-US" sz="2800" dirty="0"/>
              <a:t> </a:t>
            </a:r>
            <a:r>
              <a:rPr lang="en" altLang="zh-CN" sz="2800" dirty="0"/>
              <a:t>and</a:t>
            </a:r>
            <a:r>
              <a:rPr lang="zh-CN" altLang="en-US" sz="2800" dirty="0"/>
              <a:t> </a:t>
            </a:r>
            <a:r>
              <a:rPr lang="en" altLang="zh-CN" sz="2800" dirty="0"/>
              <a:t>10.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4D96A4-79EA-0540-B5D5-226853DB55AB}"/>
              </a:ext>
            </a:extLst>
          </p:cNvPr>
          <p:cNvSpPr/>
          <p:nvPr/>
        </p:nvSpPr>
        <p:spPr>
          <a:xfrm>
            <a:off x="1021976" y="4114800"/>
            <a:ext cx="6217024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" altLang="zh-CN" sz="2400" dirty="0" err="1">
                <a:solidFill>
                  <a:srgbClr val="404040"/>
                </a:solidFill>
                <a:latin typeface="Monaco" pitchFamily="2" charset="0"/>
              </a:rPr>
              <a:t>IntStream.range</a:t>
            </a:r>
            <a:r>
              <a:rPr lang="en" altLang="zh-CN" sz="2400" dirty="0">
                <a:solidFill>
                  <a:srgbClr val="404040"/>
                </a:solidFill>
                <a:latin typeface="Monaco" pitchFamily="2" charset="0"/>
              </a:rPr>
              <a:t>(1, 10)</a:t>
            </a:r>
            <a:endParaRPr lang="en" altLang="zh-CN" sz="2400" dirty="0">
              <a:solidFill>
                <a:srgbClr val="404040"/>
              </a:solidFill>
              <a:effectLst/>
              <a:latin typeface="Monaco" pitchFamily="2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209CA1-90EC-FE4D-AA11-5A4A9D841840}"/>
              </a:ext>
            </a:extLst>
          </p:cNvPr>
          <p:cNvSpPr/>
          <p:nvPr/>
        </p:nvSpPr>
        <p:spPr>
          <a:xfrm>
            <a:off x="1021976" y="4800600"/>
            <a:ext cx="65980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/>
              <a:t>produces an </a:t>
            </a:r>
            <a:r>
              <a:rPr lang="en" altLang="zh-CN" sz="2800" dirty="0" err="1"/>
              <a:t>IntStream</a:t>
            </a:r>
            <a:r>
              <a:rPr lang="en" altLang="zh-CN" sz="2800" dirty="0"/>
              <a:t> containing the ordered</a:t>
            </a:r>
            <a:r>
              <a:rPr lang="zh-CN" altLang="en-US" sz="2800" dirty="0"/>
              <a:t> </a:t>
            </a:r>
            <a:r>
              <a:rPr lang="en" altLang="zh-CN" sz="2800" dirty="0"/>
              <a:t>sequence of </a:t>
            </a:r>
            <a:r>
              <a:rPr lang="en" altLang="zh-CN" sz="2800" dirty="0" err="1"/>
              <a:t>int</a:t>
            </a:r>
            <a:r>
              <a:rPr lang="en" altLang="zh-CN" sz="2800" dirty="0"/>
              <a:t> elements 1, 2, 3, 4, 5, 6, 7, 8 and 9, but not 10</a:t>
            </a:r>
            <a:r>
              <a:rPr lang="en-US" altLang="zh-CN" sz="2800" dirty="0"/>
              <a:t>.</a:t>
            </a:r>
            <a:endParaRPr lang="en" altLang="zh-CN" dirty="0">
              <a:solidFill>
                <a:srgbClr val="404040"/>
              </a:solidFill>
              <a:effectLst/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4163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9249241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718817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i="1" dirty="0"/>
              <a:t>Converting an </a:t>
            </a:r>
            <a:r>
              <a:rPr lang="en-US" altLang="zh-CN" sz="2400" i="1" dirty="0" err="1"/>
              <a:t>IntStream</a:t>
            </a:r>
            <a:r>
              <a:rPr lang="en-US" altLang="zh-CN" sz="2400" i="1" dirty="0"/>
              <a:t> to a Stream&lt;Integer&gt;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We do this by calling </a:t>
            </a:r>
            <a:r>
              <a:rPr lang="en-US" altLang="zh-CN" sz="2400" dirty="0" err="1"/>
              <a:t>IntStream</a:t>
            </a:r>
            <a:r>
              <a:rPr lang="en-US" altLang="zh-CN" sz="2400" dirty="0"/>
              <a:t> method </a:t>
            </a:r>
            <a:r>
              <a:rPr lang="en-US" altLang="zh-CN" sz="2400" b="1" dirty="0"/>
              <a:t>boxed.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66640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Static method </a:t>
            </a:r>
            <a:r>
              <a:rPr lang="en-US" altLang="zh-CN" b="1" dirty="0"/>
              <a:t>identity from interface Function creates a Function that simply returns </a:t>
            </a:r>
            <a:r>
              <a:rPr lang="en-US" altLang="zh-CN" dirty="0"/>
              <a:t>its argument.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4724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A16DA-D0FA-4C4E-9BC1-A9281D13E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sz="4000" dirty="0">
                <a:solidFill>
                  <a:srgbClr val="3380E6"/>
                </a:solidFill>
                <a:latin typeface="Arial"/>
              </a:rPr>
              <a:t>17.15 Infinite Streams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094CD4-2C8B-CE45-A85B-86C6874FE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Lazy evaluation makes it possible to work with infinite streams that represent an unknown, potentially infinite, number of elements. 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90131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E724F36-D805-854E-9917-ECD59530DC1B}"/>
              </a:ext>
            </a:extLst>
          </p:cNvPr>
          <p:cNvSpPr/>
          <p:nvPr/>
        </p:nvSpPr>
        <p:spPr>
          <a:xfrm>
            <a:off x="333375" y="3971716"/>
            <a:ext cx="8763000" cy="138499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" altLang="zh-CN" sz="2800" dirty="0" err="1">
                <a:solidFill>
                  <a:srgbClr val="404040"/>
                </a:solidFill>
                <a:latin typeface="Monaco" pitchFamily="2" charset="0"/>
              </a:rPr>
              <a:t>IntStream.iterate</a:t>
            </a:r>
            <a:r>
              <a:rPr lang="en" altLang="zh-CN" sz="2800" dirty="0">
                <a:solidFill>
                  <a:srgbClr val="404040"/>
                </a:solidFill>
                <a:latin typeface="Monaco" pitchFamily="2" charset="0"/>
              </a:rPr>
              <a:t>(1, x -&gt; x + 1)</a:t>
            </a:r>
          </a:p>
          <a:p>
            <a:r>
              <a:rPr lang="en" altLang="zh-CN" sz="2800" dirty="0">
                <a:solidFill>
                  <a:srgbClr val="404040"/>
                </a:solidFill>
                <a:latin typeface="Monaco" pitchFamily="2" charset="0"/>
              </a:rPr>
              <a:t>         .limit(10)</a:t>
            </a:r>
          </a:p>
          <a:p>
            <a:r>
              <a:rPr lang="en" altLang="zh-CN" sz="2800" dirty="0">
                <a:solidFill>
                  <a:srgbClr val="404040"/>
                </a:solidFill>
                <a:latin typeface="Monaco" pitchFamily="2" charset="0"/>
              </a:rPr>
              <a:t>         .</a:t>
            </a:r>
            <a:r>
              <a:rPr lang="en" altLang="zh-CN" sz="2800" dirty="0" err="1">
                <a:solidFill>
                  <a:srgbClr val="404040"/>
                </a:solidFill>
                <a:latin typeface="Monaco" pitchFamily="2" charset="0"/>
              </a:rPr>
              <a:t>forEach</a:t>
            </a:r>
            <a:r>
              <a:rPr lang="en" altLang="zh-CN" sz="2800" dirty="0">
                <a:solidFill>
                  <a:srgbClr val="404040"/>
                </a:solidFill>
                <a:latin typeface="Monaco" pitchFamily="2" charset="0"/>
              </a:rPr>
              <a:t>(</a:t>
            </a:r>
            <a:r>
              <a:rPr lang="en" altLang="zh-CN" sz="2800" dirty="0" err="1">
                <a:solidFill>
                  <a:srgbClr val="404040"/>
                </a:solidFill>
                <a:latin typeface="Monaco" pitchFamily="2" charset="0"/>
              </a:rPr>
              <a:t>System.out</a:t>
            </a:r>
            <a:r>
              <a:rPr lang="en" altLang="zh-CN" sz="2800" dirty="0">
                <a:solidFill>
                  <a:srgbClr val="404040"/>
                </a:solidFill>
                <a:latin typeface="Monaco" pitchFamily="2" charset="0"/>
              </a:rPr>
              <a:t>::</a:t>
            </a:r>
            <a:r>
              <a:rPr lang="en" altLang="zh-CN" sz="2800" dirty="0" err="1">
                <a:solidFill>
                  <a:srgbClr val="404040"/>
                </a:solidFill>
                <a:latin typeface="Monaco" pitchFamily="2" charset="0"/>
              </a:rPr>
              <a:t>println</a:t>
            </a:r>
            <a:r>
              <a:rPr lang="en" altLang="zh-CN" sz="2800" dirty="0">
                <a:solidFill>
                  <a:srgbClr val="404040"/>
                </a:solidFill>
                <a:latin typeface="Monaco" pitchFamily="2" charset="0"/>
              </a:rPr>
              <a:t>);</a:t>
            </a:r>
            <a:endParaRPr lang="en" altLang="zh-CN" sz="2800" dirty="0">
              <a:solidFill>
                <a:srgbClr val="404040"/>
              </a:solidFill>
              <a:effectLst/>
              <a:latin typeface="Monaco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E994A3B-F408-0E49-B939-47E56C5A98AB}"/>
              </a:ext>
            </a:extLst>
          </p:cNvPr>
          <p:cNvSpPr/>
          <p:nvPr/>
        </p:nvSpPr>
        <p:spPr>
          <a:xfrm>
            <a:off x="418328" y="1905000"/>
            <a:ext cx="8667750" cy="95410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" altLang="zh-CN" sz="2800" dirty="0" err="1">
                <a:solidFill>
                  <a:srgbClr val="404040"/>
                </a:solidFill>
                <a:latin typeface="Monaco" pitchFamily="2" charset="0"/>
              </a:rPr>
              <a:t>IntStream.iterate</a:t>
            </a:r>
            <a:r>
              <a:rPr lang="en" altLang="zh-CN" sz="2800" dirty="0">
                <a:solidFill>
                  <a:srgbClr val="404040"/>
                </a:solidFill>
                <a:latin typeface="Monaco" pitchFamily="2" charset="0"/>
              </a:rPr>
              <a:t>(1, x -&gt; x + 1)</a:t>
            </a:r>
          </a:p>
          <a:p>
            <a:r>
              <a:rPr lang="en" altLang="zh-CN" sz="2800" dirty="0">
                <a:solidFill>
                  <a:srgbClr val="404040"/>
                </a:solidFill>
                <a:latin typeface="Monaco" pitchFamily="2" charset="0"/>
              </a:rPr>
              <a:t>         .</a:t>
            </a:r>
            <a:r>
              <a:rPr lang="en" altLang="zh-CN" sz="2800" dirty="0" err="1">
                <a:solidFill>
                  <a:srgbClr val="404040"/>
                </a:solidFill>
                <a:latin typeface="Monaco" pitchFamily="2" charset="0"/>
              </a:rPr>
              <a:t>forEach</a:t>
            </a:r>
            <a:r>
              <a:rPr lang="en" altLang="zh-CN" sz="2800" dirty="0">
                <a:solidFill>
                  <a:srgbClr val="404040"/>
                </a:solidFill>
                <a:latin typeface="Monaco" pitchFamily="2" charset="0"/>
              </a:rPr>
              <a:t>(</a:t>
            </a:r>
            <a:r>
              <a:rPr lang="en" altLang="zh-CN" sz="2800" dirty="0" err="1">
                <a:solidFill>
                  <a:srgbClr val="404040"/>
                </a:solidFill>
                <a:latin typeface="Monaco" pitchFamily="2" charset="0"/>
              </a:rPr>
              <a:t>System.out</a:t>
            </a:r>
            <a:r>
              <a:rPr lang="en" altLang="zh-CN" sz="2800" dirty="0">
                <a:solidFill>
                  <a:srgbClr val="404040"/>
                </a:solidFill>
                <a:latin typeface="Monaco" pitchFamily="2" charset="0"/>
              </a:rPr>
              <a:t>::</a:t>
            </a:r>
            <a:r>
              <a:rPr lang="en" altLang="zh-CN" sz="2800" dirty="0" err="1">
                <a:solidFill>
                  <a:srgbClr val="404040"/>
                </a:solidFill>
                <a:latin typeface="Monaco" pitchFamily="2" charset="0"/>
              </a:rPr>
              <a:t>println</a:t>
            </a:r>
            <a:r>
              <a:rPr lang="en" altLang="zh-CN" sz="2800" dirty="0">
                <a:solidFill>
                  <a:srgbClr val="404040"/>
                </a:solidFill>
                <a:latin typeface="Monaco" pitchFamily="2" charset="0"/>
              </a:rPr>
              <a:t>);</a:t>
            </a:r>
            <a:endParaRPr lang="en" altLang="zh-CN" sz="2800" dirty="0">
              <a:solidFill>
                <a:srgbClr val="404040"/>
              </a:solidFill>
              <a:effectLst/>
              <a:latin typeface="Monaco" pitchFamily="2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2874363-1B50-9A42-92AF-7B23642EE887}"/>
              </a:ext>
            </a:extLst>
          </p:cNvPr>
          <p:cNvSpPr/>
          <p:nvPr/>
        </p:nvSpPr>
        <p:spPr>
          <a:xfrm>
            <a:off x="381000" y="2941409"/>
            <a:ext cx="84396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>
                <a:solidFill>
                  <a:srgbClr val="333333"/>
                </a:solidFill>
                <a:latin typeface="Helvetica" pitchFamily="2" charset="0"/>
              </a:rPr>
              <a:t>We did not specify how many elements to produce, so this is the equivalent of an infinite loop.</a:t>
            </a:r>
            <a:endParaRPr lang="en" altLang="zh-CN" sz="2800" dirty="0">
              <a:solidFill>
                <a:srgbClr val="333333"/>
              </a:solidFill>
              <a:effectLst/>
              <a:latin typeface="Helvetica" pitchFamily="2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8242F39-59AF-0C49-B8E2-5B7EF963CBF2}"/>
              </a:ext>
            </a:extLst>
          </p:cNvPr>
          <p:cNvSpPr/>
          <p:nvPr/>
        </p:nvSpPr>
        <p:spPr>
          <a:xfrm>
            <a:off x="192560" y="5446693"/>
            <a:ext cx="88935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>
                <a:solidFill>
                  <a:srgbClr val="333333"/>
                </a:solidFill>
                <a:latin typeface="Helvetica" pitchFamily="2" charset="0"/>
              </a:rPr>
              <a:t>limits the total number of elements produced to </a:t>
            </a:r>
            <a:r>
              <a:rPr lang="en" altLang="zh-CN" sz="2800" dirty="0">
                <a:solidFill>
                  <a:srgbClr val="333333"/>
                </a:solidFill>
                <a:latin typeface="Monaco" pitchFamily="2" charset="0"/>
              </a:rPr>
              <a:t>10</a:t>
            </a:r>
            <a:r>
              <a:rPr lang="en" altLang="zh-CN" sz="2800" dirty="0">
                <a:solidFill>
                  <a:srgbClr val="333333"/>
                </a:solidFill>
                <a:latin typeface="Helvetica" pitchFamily="2" charset="0"/>
              </a:rPr>
              <a:t>, so it displays the numbers from 1 through 10.</a:t>
            </a:r>
            <a:endParaRPr lang="en" altLang="zh-CN" sz="2800" dirty="0">
              <a:solidFill>
                <a:srgbClr val="333333"/>
              </a:solidFill>
              <a:effectLst/>
              <a:latin typeface="Helvetica" pitchFamily="2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730F467-9EC3-194D-B5A0-A3318ADDCDB5}"/>
              </a:ext>
            </a:extLst>
          </p:cNvPr>
          <p:cNvSpPr/>
          <p:nvPr/>
        </p:nvSpPr>
        <p:spPr>
          <a:xfrm>
            <a:off x="341613" y="301434"/>
            <a:ext cx="80360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 err="1">
                <a:solidFill>
                  <a:srgbClr val="333333"/>
                </a:solidFill>
                <a:latin typeface="Monaco" pitchFamily="2" charset="0"/>
              </a:rPr>
              <a:t>IntStream</a:t>
            </a:r>
            <a:r>
              <a:rPr lang="en" altLang="zh-CN" sz="2800" dirty="0">
                <a:solidFill>
                  <a:srgbClr val="333333"/>
                </a:solidFill>
                <a:latin typeface="Monaco" pitchFamily="2" charset="0"/>
              </a:rPr>
              <a:t> </a:t>
            </a:r>
            <a:r>
              <a:rPr lang="en" altLang="zh-CN" sz="2800" dirty="0">
                <a:solidFill>
                  <a:srgbClr val="333333"/>
                </a:solidFill>
                <a:latin typeface="Helvetica" pitchFamily="2" charset="0"/>
              </a:rPr>
              <a:t>method </a:t>
            </a:r>
            <a:r>
              <a:rPr lang="en" altLang="zh-CN" sz="2800" dirty="0">
                <a:solidFill>
                  <a:srgbClr val="FF0000"/>
                </a:solidFill>
                <a:latin typeface="Monaco" pitchFamily="2" charset="0"/>
              </a:rPr>
              <a:t>iterate</a:t>
            </a:r>
            <a:r>
              <a:rPr lang="en" altLang="zh-CN" sz="2800" dirty="0">
                <a:solidFill>
                  <a:srgbClr val="333333"/>
                </a:solidFill>
                <a:latin typeface="Monaco" pitchFamily="2" charset="0"/>
              </a:rPr>
              <a:t> </a:t>
            </a:r>
            <a:r>
              <a:rPr lang="en" altLang="zh-CN" sz="2800" dirty="0">
                <a:solidFill>
                  <a:srgbClr val="333333"/>
                </a:solidFill>
                <a:latin typeface="Helvetica" pitchFamily="2" charset="0"/>
              </a:rPr>
              <a:t>generates an ordered sequence of values starting with the seed value (</a:t>
            </a:r>
            <a:r>
              <a:rPr lang="en" altLang="zh-CN" sz="2800" dirty="0">
                <a:solidFill>
                  <a:srgbClr val="333333"/>
                </a:solidFill>
                <a:latin typeface="Monaco" pitchFamily="2" charset="0"/>
              </a:rPr>
              <a:t>1</a:t>
            </a:r>
            <a:r>
              <a:rPr lang="en" altLang="zh-CN" sz="2800" dirty="0">
                <a:solidFill>
                  <a:srgbClr val="333333"/>
                </a:solidFill>
                <a:latin typeface="Helvetica" pitchFamily="2" charset="0"/>
              </a:rPr>
              <a:t>) in its first argument. </a:t>
            </a:r>
            <a:endParaRPr lang="en" altLang="zh-CN" sz="2800" dirty="0">
              <a:solidFill>
                <a:srgbClr val="333333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82856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504E3C5-0F41-5C4B-ACFD-FCE9FBE245A7}"/>
              </a:ext>
            </a:extLst>
          </p:cNvPr>
          <p:cNvSpPr/>
          <p:nvPr/>
        </p:nvSpPr>
        <p:spPr>
          <a:xfrm>
            <a:off x="609600" y="609600"/>
            <a:ext cx="7696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rgbClr val="333333"/>
                </a:solidFill>
                <a:latin typeface="Helvetica" pitchFamily="2" charset="0"/>
              </a:rPr>
              <a:t>IntStream</a:t>
            </a:r>
            <a:r>
              <a:rPr lang="zh-CN" altLang="en-US" sz="2800" dirty="0">
                <a:solidFill>
                  <a:srgbClr val="333333"/>
                </a:solidFill>
                <a:latin typeface="Helvetica" pitchFamily="2" charset="0"/>
              </a:rPr>
              <a:t> </a:t>
            </a:r>
            <a:r>
              <a:rPr lang="en-US" altLang="zh-CN" sz="2800" dirty="0">
                <a:solidFill>
                  <a:srgbClr val="333333"/>
                </a:solidFill>
                <a:latin typeface="Helvetica" pitchFamily="2" charset="0"/>
              </a:rPr>
              <a:t>method</a:t>
            </a:r>
            <a:r>
              <a:rPr lang="zh-CN" altLang="en-US" sz="2800" dirty="0">
                <a:solidFill>
                  <a:srgbClr val="333333"/>
                </a:solidFill>
                <a:latin typeface="Helvetica" pitchFamily="2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Helvetica" pitchFamily="2" charset="0"/>
              </a:rPr>
              <a:t>generate</a:t>
            </a:r>
            <a:r>
              <a:rPr lang="zh-CN" altLang="en-US" sz="2800" dirty="0">
                <a:solidFill>
                  <a:srgbClr val="333333"/>
                </a:solidFill>
                <a:latin typeface="Helvetica" pitchFamily="2" charset="0"/>
              </a:rPr>
              <a:t> </a:t>
            </a:r>
            <a:r>
              <a:rPr lang="en" altLang="zh-CN" sz="2800" dirty="0">
                <a:solidFill>
                  <a:srgbClr val="333333"/>
                </a:solidFill>
                <a:latin typeface="Helvetica" pitchFamily="2" charset="0"/>
              </a:rPr>
              <a:t>create unordered infinite streams</a:t>
            </a:r>
            <a:r>
              <a:rPr lang="en-US" altLang="zh-CN" sz="2800" dirty="0">
                <a:solidFill>
                  <a:srgbClr val="333333"/>
                </a:solidFill>
                <a:latin typeface="Helvetica" pitchFamily="2" charset="0"/>
              </a:rPr>
              <a:t>.</a:t>
            </a:r>
            <a:endParaRPr lang="en" altLang="zh-CN" sz="2800" dirty="0">
              <a:solidFill>
                <a:srgbClr val="333333"/>
              </a:solidFill>
              <a:effectLst/>
              <a:latin typeface="Helvetica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A4A4CA4-944B-B84A-9534-12D1A7E936B7}"/>
              </a:ext>
            </a:extLst>
          </p:cNvPr>
          <p:cNvSpPr/>
          <p:nvPr/>
        </p:nvSpPr>
        <p:spPr>
          <a:xfrm>
            <a:off x="304800" y="1905000"/>
            <a:ext cx="8686800" cy="181588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" altLang="zh-CN" sz="2800" dirty="0" err="1">
                <a:solidFill>
                  <a:srgbClr val="404040"/>
                </a:solidFill>
                <a:latin typeface="Monaco" pitchFamily="2" charset="0"/>
              </a:rPr>
              <a:t>IntStream.generate</a:t>
            </a:r>
            <a:r>
              <a:rPr lang="en" altLang="zh-CN" sz="2800" dirty="0">
                <a:solidFill>
                  <a:srgbClr val="404040"/>
                </a:solidFill>
                <a:latin typeface="Monaco" pitchFamily="2" charset="0"/>
              </a:rPr>
              <a:t>(() -&gt; </a:t>
            </a:r>
            <a:r>
              <a:rPr lang="en" altLang="zh-CN" sz="2800" dirty="0" err="1">
                <a:solidFill>
                  <a:srgbClr val="404040"/>
                </a:solidFill>
                <a:latin typeface="Monaco" pitchFamily="2" charset="0"/>
              </a:rPr>
              <a:t>random.nextInt</a:t>
            </a:r>
            <a:r>
              <a:rPr lang="en" altLang="zh-CN" sz="2800" dirty="0">
                <a:solidFill>
                  <a:srgbClr val="404040"/>
                </a:solidFill>
                <a:latin typeface="Monaco" pitchFamily="2" charset="0"/>
              </a:rPr>
              <a:t>())</a:t>
            </a:r>
          </a:p>
          <a:p>
            <a:r>
              <a:rPr lang="en" altLang="zh-CN" sz="2800" dirty="0">
                <a:solidFill>
                  <a:srgbClr val="404040"/>
                </a:solidFill>
                <a:latin typeface="Monaco" pitchFamily="2" charset="0"/>
              </a:rPr>
              <a:t>         .limit(10)</a:t>
            </a:r>
          </a:p>
          <a:p>
            <a:r>
              <a:rPr lang="en" altLang="zh-CN" sz="2800" dirty="0">
                <a:solidFill>
                  <a:srgbClr val="404040"/>
                </a:solidFill>
                <a:latin typeface="Monaco" pitchFamily="2" charset="0"/>
              </a:rPr>
              <a:t>         .</a:t>
            </a:r>
            <a:r>
              <a:rPr lang="en" altLang="zh-CN" sz="2800" dirty="0" err="1">
                <a:solidFill>
                  <a:srgbClr val="404040"/>
                </a:solidFill>
                <a:latin typeface="Monaco" pitchFamily="2" charset="0"/>
              </a:rPr>
              <a:t>forEach</a:t>
            </a:r>
            <a:r>
              <a:rPr lang="en" altLang="zh-CN" sz="2800" dirty="0">
                <a:solidFill>
                  <a:srgbClr val="404040"/>
                </a:solidFill>
                <a:latin typeface="Monaco" pitchFamily="2" charset="0"/>
              </a:rPr>
              <a:t>(</a:t>
            </a:r>
            <a:r>
              <a:rPr lang="en" altLang="zh-CN" sz="2800" dirty="0" err="1">
                <a:solidFill>
                  <a:srgbClr val="404040"/>
                </a:solidFill>
                <a:latin typeface="Monaco" pitchFamily="2" charset="0"/>
              </a:rPr>
              <a:t>System.out</a:t>
            </a:r>
            <a:r>
              <a:rPr lang="en" altLang="zh-CN" sz="2800" dirty="0">
                <a:solidFill>
                  <a:srgbClr val="404040"/>
                </a:solidFill>
                <a:latin typeface="Monaco" pitchFamily="2" charset="0"/>
              </a:rPr>
              <a:t>::</a:t>
            </a:r>
            <a:r>
              <a:rPr lang="en" altLang="zh-CN" sz="2800" dirty="0" err="1">
                <a:solidFill>
                  <a:srgbClr val="404040"/>
                </a:solidFill>
                <a:latin typeface="Monaco" pitchFamily="2" charset="0"/>
              </a:rPr>
              <a:t>println</a:t>
            </a:r>
            <a:r>
              <a:rPr lang="en" altLang="zh-CN" sz="2800" dirty="0">
                <a:solidFill>
                  <a:srgbClr val="404040"/>
                </a:solidFill>
                <a:latin typeface="Monaco" pitchFamily="2" charset="0"/>
              </a:rPr>
              <a:t>);</a:t>
            </a:r>
            <a:endParaRPr lang="en" altLang="zh-CN" sz="2800" dirty="0">
              <a:solidFill>
                <a:srgbClr val="404040"/>
              </a:solidFill>
              <a:effectLst/>
              <a:latin typeface="Monaco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FE9F76C-A1A1-924E-A4DE-8237E3E058E2}"/>
              </a:ext>
            </a:extLst>
          </p:cNvPr>
          <p:cNvSpPr/>
          <p:nvPr/>
        </p:nvSpPr>
        <p:spPr>
          <a:xfrm>
            <a:off x="0" y="5334000"/>
            <a:ext cx="8991600" cy="181588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" altLang="zh-CN" sz="2800" dirty="0" err="1">
                <a:solidFill>
                  <a:srgbClr val="404040"/>
                </a:solidFill>
                <a:latin typeface="Monaco" pitchFamily="2" charset="0"/>
              </a:rPr>
              <a:t>SecureRandom.ints</a:t>
            </a:r>
            <a:r>
              <a:rPr lang="en" altLang="zh-CN" sz="2800" dirty="0">
                <a:solidFill>
                  <a:srgbClr val="404040"/>
                </a:solidFill>
                <a:latin typeface="Monaco" pitchFamily="2" charset="0"/>
              </a:rPr>
              <a:t>()</a:t>
            </a:r>
          </a:p>
          <a:p>
            <a:r>
              <a:rPr lang="en" altLang="zh-CN" sz="2800" dirty="0">
                <a:solidFill>
                  <a:srgbClr val="404040"/>
                </a:solidFill>
                <a:latin typeface="Monaco" pitchFamily="2" charset="0"/>
              </a:rPr>
              <a:t>            .limit(10)</a:t>
            </a:r>
          </a:p>
          <a:p>
            <a:r>
              <a:rPr lang="en" altLang="zh-CN" sz="2800" dirty="0">
                <a:solidFill>
                  <a:srgbClr val="404040"/>
                </a:solidFill>
                <a:latin typeface="Monaco" pitchFamily="2" charset="0"/>
              </a:rPr>
              <a:t>            .</a:t>
            </a:r>
            <a:r>
              <a:rPr lang="en" altLang="zh-CN" sz="2800" dirty="0" err="1">
                <a:solidFill>
                  <a:srgbClr val="404040"/>
                </a:solidFill>
                <a:latin typeface="Monaco" pitchFamily="2" charset="0"/>
              </a:rPr>
              <a:t>forEach</a:t>
            </a:r>
            <a:r>
              <a:rPr lang="en" altLang="zh-CN" sz="2800" dirty="0">
                <a:solidFill>
                  <a:srgbClr val="404040"/>
                </a:solidFill>
                <a:latin typeface="Monaco" pitchFamily="2" charset="0"/>
              </a:rPr>
              <a:t>(</a:t>
            </a:r>
            <a:r>
              <a:rPr lang="en" altLang="zh-CN" sz="2800" dirty="0" err="1">
                <a:solidFill>
                  <a:srgbClr val="404040"/>
                </a:solidFill>
                <a:latin typeface="Monaco" pitchFamily="2" charset="0"/>
              </a:rPr>
              <a:t>System.out</a:t>
            </a:r>
            <a:r>
              <a:rPr lang="en" altLang="zh-CN" sz="2800" dirty="0">
                <a:solidFill>
                  <a:srgbClr val="404040"/>
                </a:solidFill>
                <a:latin typeface="Monaco" pitchFamily="2" charset="0"/>
              </a:rPr>
              <a:t>::</a:t>
            </a:r>
            <a:r>
              <a:rPr lang="en" altLang="zh-CN" sz="2800" dirty="0" err="1">
                <a:solidFill>
                  <a:srgbClr val="404040"/>
                </a:solidFill>
                <a:latin typeface="Monaco" pitchFamily="2" charset="0"/>
              </a:rPr>
              <a:t>println</a:t>
            </a:r>
            <a:r>
              <a:rPr lang="en" altLang="zh-CN" sz="2800" dirty="0">
                <a:solidFill>
                  <a:srgbClr val="404040"/>
                </a:solidFill>
                <a:latin typeface="Monaco" pitchFamily="2" charset="0"/>
              </a:rPr>
              <a:t>);</a:t>
            </a:r>
            <a:endParaRPr lang="en" altLang="zh-CN" sz="2800" dirty="0">
              <a:solidFill>
                <a:srgbClr val="404040"/>
              </a:solidFill>
              <a:effectLst/>
              <a:latin typeface="Monaco" pitchFamily="2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2E64C7-9E62-C744-A956-1954E03E2364}"/>
              </a:ext>
            </a:extLst>
          </p:cNvPr>
          <p:cNvSpPr/>
          <p:nvPr/>
        </p:nvSpPr>
        <p:spPr>
          <a:xfrm>
            <a:off x="304800" y="4066294"/>
            <a:ext cx="8458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>
                <a:solidFill>
                  <a:srgbClr val="333333"/>
                </a:solidFill>
                <a:latin typeface="Helvetica" pitchFamily="2" charset="0"/>
              </a:rPr>
              <a:t>This is equivalent to using </a:t>
            </a:r>
            <a:r>
              <a:rPr lang="en" altLang="zh-CN" sz="2800" dirty="0" err="1">
                <a:solidFill>
                  <a:srgbClr val="333333"/>
                </a:solidFill>
                <a:latin typeface="Monaco" pitchFamily="2" charset="0"/>
              </a:rPr>
              <a:t>SecureRandom</a:t>
            </a:r>
            <a:r>
              <a:rPr lang="en" altLang="zh-CN" sz="2800" dirty="0" err="1">
                <a:solidFill>
                  <a:srgbClr val="333333"/>
                </a:solidFill>
                <a:latin typeface="Helvetica" pitchFamily="2" charset="0"/>
              </a:rPr>
              <a:t>’s</a:t>
            </a:r>
            <a:r>
              <a:rPr lang="en" altLang="zh-CN" sz="2800" dirty="0">
                <a:solidFill>
                  <a:srgbClr val="333333"/>
                </a:solidFill>
                <a:latin typeface="Helvetica" pitchFamily="2" charset="0"/>
              </a:rPr>
              <a:t> no- argument </a:t>
            </a:r>
            <a:r>
              <a:rPr lang="en" altLang="zh-CN" sz="2800" dirty="0" err="1">
                <a:solidFill>
                  <a:srgbClr val="333333"/>
                </a:solidFill>
                <a:latin typeface="Monaco" pitchFamily="2" charset="0"/>
              </a:rPr>
              <a:t>ints</a:t>
            </a:r>
            <a:r>
              <a:rPr lang="en" altLang="zh-CN" sz="2800" dirty="0">
                <a:solidFill>
                  <a:srgbClr val="333333"/>
                </a:solidFill>
                <a:latin typeface="Monaco" pitchFamily="2" charset="0"/>
              </a:rPr>
              <a:t> </a:t>
            </a:r>
            <a:r>
              <a:rPr lang="en" altLang="zh-CN" sz="2800" dirty="0">
                <a:solidFill>
                  <a:srgbClr val="333333"/>
                </a:solidFill>
                <a:latin typeface="Helvetica" pitchFamily="2" charset="0"/>
              </a:rPr>
              <a:t>method</a:t>
            </a:r>
            <a:endParaRPr lang="en" altLang="zh-CN" sz="2800" dirty="0">
              <a:solidFill>
                <a:srgbClr val="333333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16600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A16DA-D0FA-4C4E-9BC1-A9281D13E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sz="4000" dirty="0">
                <a:solidFill>
                  <a:srgbClr val="3380E6"/>
                </a:solidFill>
                <a:latin typeface="Arial"/>
              </a:rPr>
              <a:t>17.1</a:t>
            </a:r>
            <a:r>
              <a:rPr lang="en-US" altLang="zh-CN" sz="4000" dirty="0">
                <a:solidFill>
                  <a:srgbClr val="3380E6"/>
                </a:solidFill>
                <a:latin typeface="Arial"/>
              </a:rPr>
              <a:t>6</a:t>
            </a:r>
            <a:r>
              <a:rPr lang="zh-CN" altLang="en-US" sz="4000" dirty="0">
                <a:solidFill>
                  <a:srgbClr val="3380E6"/>
                </a:solidFill>
                <a:latin typeface="Arial"/>
              </a:rPr>
              <a:t> </a:t>
            </a:r>
            <a:r>
              <a:rPr lang="en" altLang="zh-CN" sz="4000" dirty="0">
                <a:solidFill>
                  <a:srgbClr val="3380E6"/>
                </a:solidFill>
                <a:latin typeface="Arial"/>
              </a:rPr>
              <a:t>Lambda Event Handlers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094CD4-2C8B-CE45-A85B-86C6874FE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02B8FE-469C-0346-9FD6-2B56FB751302}"/>
              </a:ext>
            </a:extLst>
          </p:cNvPr>
          <p:cNvSpPr/>
          <p:nvPr/>
        </p:nvSpPr>
        <p:spPr>
          <a:xfrm>
            <a:off x="228600" y="1371000"/>
            <a:ext cx="8077200" cy="563231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1226820">
              <a:spcAft>
                <a:spcPts val="0"/>
              </a:spcAft>
            </a:pPr>
            <a:r>
              <a:rPr lang="en-US" altLang="zh-CN" sz="2400" kern="100" dirty="0" err="1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tipPercentageSlider.valueProperty</a:t>
            </a:r>
            <a:r>
              <a:rPr lang="en-US" altLang="zh-CN" sz="2400" kern="100" dirty="0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().</a:t>
            </a:r>
            <a:r>
              <a:rPr lang="en-US" altLang="zh-CN" sz="2400" kern="100" dirty="0" err="1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addListener</a:t>
            </a:r>
            <a:r>
              <a:rPr lang="en-US" altLang="zh-CN" sz="2400" kern="100" dirty="0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(  </a:t>
            </a:r>
            <a:endParaRPr lang="zh-CN" altLang="zh-CN" sz="2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226820"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   new </a:t>
            </a:r>
            <a:r>
              <a:rPr lang="en-US" altLang="zh-CN" sz="2400" kern="100" dirty="0" err="1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ChangeListener</a:t>
            </a:r>
            <a:r>
              <a:rPr lang="en-US" altLang="zh-CN" sz="2400" kern="100" dirty="0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&lt;Number&gt;() {  </a:t>
            </a:r>
            <a:endParaRPr lang="zh-CN" altLang="zh-CN" sz="2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226820"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      @Override  </a:t>
            </a:r>
            <a:endParaRPr lang="zh-CN" altLang="zh-CN" sz="2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226820"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      public void changed(</a:t>
            </a:r>
            <a:r>
              <a:rPr lang="en-US" altLang="zh-CN" sz="2400" kern="100" dirty="0" err="1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ObservableValue</a:t>
            </a:r>
            <a:r>
              <a:rPr lang="en-US" altLang="zh-CN" sz="2400" kern="100" dirty="0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&lt;? extends Number&gt; </a:t>
            </a:r>
            <a:r>
              <a:rPr lang="en-US" altLang="zh-CN" sz="2400" kern="100" dirty="0" err="1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ov</a:t>
            </a:r>
            <a:r>
              <a:rPr lang="en-US" altLang="zh-CN" sz="2400" kern="100" dirty="0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,  </a:t>
            </a:r>
            <a:endParaRPr lang="zh-CN" altLang="zh-CN" sz="2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226820"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         Number </a:t>
            </a:r>
            <a:r>
              <a:rPr lang="en-US" altLang="zh-CN" sz="2400" kern="100" dirty="0" err="1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oldValue</a:t>
            </a:r>
            <a:r>
              <a:rPr lang="en-US" altLang="zh-CN" sz="2400" kern="100" dirty="0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, Number </a:t>
            </a:r>
            <a:r>
              <a:rPr lang="en-US" altLang="zh-CN" sz="2400" kern="100" dirty="0" err="1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newValue</a:t>
            </a:r>
            <a:r>
              <a:rPr lang="en-US" altLang="zh-CN" sz="2400" kern="100" dirty="0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) {  </a:t>
            </a:r>
            <a:endParaRPr lang="zh-CN" altLang="zh-CN" sz="2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226820"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         </a:t>
            </a:r>
            <a:r>
              <a:rPr lang="en-US" altLang="zh-CN" sz="2400" kern="100" dirty="0" err="1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tipPercentage</a:t>
            </a:r>
            <a:r>
              <a:rPr lang="en-US" altLang="zh-CN" sz="2400" kern="100" dirty="0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 =  </a:t>
            </a:r>
            <a:endParaRPr lang="zh-CN" altLang="zh-CN" sz="2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226820"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            </a:t>
            </a:r>
            <a:r>
              <a:rPr lang="en-US" altLang="zh-CN" sz="2400" kern="100" dirty="0" err="1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BigDecimal.valueOf</a:t>
            </a:r>
            <a:r>
              <a:rPr lang="en-US" altLang="zh-CN" sz="2400" kern="100" dirty="0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(</a:t>
            </a:r>
            <a:r>
              <a:rPr lang="en-US" altLang="zh-CN" sz="2400" kern="100" dirty="0" err="1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newValue.intValue</a:t>
            </a:r>
            <a:r>
              <a:rPr lang="en-US" altLang="zh-CN" sz="2400" kern="100" dirty="0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() / 100.0);  </a:t>
            </a:r>
            <a:endParaRPr lang="zh-CN" altLang="zh-CN" sz="2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226820"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         </a:t>
            </a:r>
            <a:r>
              <a:rPr lang="en-US" altLang="zh-CN" sz="2400" kern="100" dirty="0" err="1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tipPercentageLabel.setText</a:t>
            </a:r>
            <a:r>
              <a:rPr lang="en-US" altLang="zh-CN" sz="2400" kern="100" dirty="0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(</a:t>
            </a:r>
            <a:r>
              <a:rPr lang="en-US" altLang="zh-CN" sz="2400" kern="100" dirty="0" err="1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percent.format</a:t>
            </a:r>
            <a:r>
              <a:rPr lang="en-US" altLang="zh-CN" sz="2400" kern="100" dirty="0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(</a:t>
            </a:r>
            <a:r>
              <a:rPr lang="en-US" altLang="zh-CN" sz="2400" kern="100" dirty="0" err="1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tipPercentage</a:t>
            </a:r>
            <a:r>
              <a:rPr lang="en-US" altLang="zh-CN" sz="2400" kern="100" dirty="0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));</a:t>
            </a:r>
            <a:endParaRPr lang="zh-CN" altLang="zh-CN" sz="2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226820"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      }</a:t>
            </a:r>
            <a:endParaRPr lang="zh-CN" altLang="zh-CN" sz="2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226820"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   }</a:t>
            </a:r>
            <a:endParaRPr lang="zh-CN" altLang="zh-CN" sz="2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226820"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8981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48147BD-56D2-FB4B-9212-A69675598494}"/>
              </a:ext>
            </a:extLst>
          </p:cNvPr>
          <p:cNvSpPr/>
          <p:nvPr/>
        </p:nvSpPr>
        <p:spPr>
          <a:xfrm>
            <a:off x="114300" y="1676400"/>
            <a:ext cx="8915400" cy="3970318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1226820">
              <a:spcAft>
                <a:spcPts val="0"/>
              </a:spcAft>
            </a:pPr>
            <a:r>
              <a:rPr lang="en-US" altLang="zh-CN" sz="2800" kern="100" dirty="0" err="1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tipPercentageSlider.valueProperty</a:t>
            </a:r>
            <a:r>
              <a:rPr lang="en-US" altLang="zh-CN" sz="2800" kern="100" dirty="0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().</a:t>
            </a:r>
            <a:r>
              <a:rPr lang="en-US" altLang="zh-CN" sz="2800" kern="100" dirty="0" err="1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addListener</a:t>
            </a:r>
            <a:r>
              <a:rPr lang="en-US" altLang="zh-CN" sz="2800" kern="100" dirty="0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(</a:t>
            </a:r>
            <a:endParaRPr lang="zh-CN" altLang="zh-CN" sz="28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226820">
              <a:spcAft>
                <a:spcPts val="0"/>
              </a:spcAft>
            </a:pPr>
            <a:r>
              <a:rPr lang="en-US" altLang="zh-CN" sz="2800" kern="100" dirty="0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   (</a:t>
            </a:r>
            <a:r>
              <a:rPr lang="en-US" altLang="zh-CN" sz="2800" kern="100" dirty="0" err="1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ov</a:t>
            </a:r>
            <a:r>
              <a:rPr lang="en-US" altLang="zh-CN" sz="2800" kern="100" dirty="0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, </a:t>
            </a:r>
            <a:r>
              <a:rPr lang="en-US" altLang="zh-CN" sz="2800" kern="100" dirty="0" err="1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oldValue</a:t>
            </a:r>
            <a:r>
              <a:rPr lang="en-US" altLang="zh-CN" sz="2800" kern="100" dirty="0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, </a:t>
            </a:r>
            <a:r>
              <a:rPr lang="en-US" altLang="zh-CN" sz="2800" kern="100" dirty="0" err="1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newValue</a:t>
            </a:r>
            <a:r>
              <a:rPr lang="en-US" altLang="zh-CN" sz="2800" kern="100" dirty="0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) -&gt; {</a:t>
            </a:r>
            <a:endParaRPr lang="zh-CN" altLang="zh-CN" sz="28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226820">
              <a:spcAft>
                <a:spcPts val="0"/>
              </a:spcAft>
            </a:pPr>
            <a:r>
              <a:rPr lang="en-US" altLang="zh-CN" sz="2800" kern="100" dirty="0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      </a:t>
            </a:r>
            <a:r>
              <a:rPr lang="en-US" altLang="zh-CN" sz="2800" kern="100" dirty="0" err="1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tipPercentage</a:t>
            </a:r>
            <a:r>
              <a:rPr lang="en-US" altLang="zh-CN" sz="2800" kern="100" dirty="0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 =  </a:t>
            </a:r>
            <a:endParaRPr lang="zh-CN" altLang="zh-CN" sz="28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226820">
              <a:spcAft>
                <a:spcPts val="0"/>
              </a:spcAft>
            </a:pPr>
            <a:r>
              <a:rPr lang="en-US" altLang="zh-CN" sz="2800" kern="100" dirty="0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         </a:t>
            </a:r>
            <a:r>
              <a:rPr lang="en-US" altLang="zh-CN" sz="2800" kern="100" dirty="0" err="1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BigDecimal.valueOf</a:t>
            </a:r>
            <a:r>
              <a:rPr lang="en-US" altLang="zh-CN" sz="2800" kern="100" dirty="0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(</a:t>
            </a:r>
            <a:r>
              <a:rPr lang="en-US" altLang="zh-CN" sz="2800" kern="100" dirty="0" err="1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newValue.intValue</a:t>
            </a:r>
            <a:r>
              <a:rPr lang="en-US" altLang="zh-CN" sz="2800" kern="100" dirty="0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() / 100.0);  </a:t>
            </a:r>
            <a:endParaRPr lang="zh-CN" altLang="zh-CN" sz="28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226820">
              <a:spcAft>
                <a:spcPts val="0"/>
              </a:spcAft>
            </a:pPr>
            <a:r>
              <a:rPr lang="en-US" altLang="zh-CN" sz="2800" kern="100" dirty="0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      </a:t>
            </a:r>
            <a:r>
              <a:rPr lang="en-US" altLang="zh-CN" sz="2800" kern="100" dirty="0" err="1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tipPercentageLabel.setText</a:t>
            </a:r>
            <a:r>
              <a:rPr lang="en-US" altLang="zh-CN" sz="2800" kern="100" dirty="0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(</a:t>
            </a:r>
            <a:r>
              <a:rPr lang="en-US" altLang="zh-CN" sz="2800" kern="100" dirty="0" err="1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percent.format</a:t>
            </a:r>
            <a:r>
              <a:rPr lang="en-US" altLang="zh-CN" sz="2800" kern="100" dirty="0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(</a:t>
            </a:r>
            <a:r>
              <a:rPr lang="en-US" altLang="zh-CN" sz="2800" kern="100" dirty="0" err="1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tipPercentage</a:t>
            </a:r>
            <a:r>
              <a:rPr lang="en-US" altLang="zh-CN" sz="2800" kern="100" dirty="0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));</a:t>
            </a:r>
            <a:endParaRPr lang="zh-CN" altLang="zh-CN" sz="28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226820">
              <a:spcAft>
                <a:spcPts val="0"/>
              </a:spcAft>
            </a:pPr>
            <a:r>
              <a:rPr lang="en-US" altLang="zh-CN" sz="2800" kern="100" dirty="0">
                <a:solidFill>
                  <a:srgbClr val="404040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   });</a:t>
            </a:r>
            <a:endParaRPr lang="zh-CN" altLang="zh-CN" sz="2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7F9E7D-4AAD-D14F-82DE-7C0733253D1C}"/>
              </a:ext>
            </a:extLst>
          </p:cNvPr>
          <p:cNvSpPr/>
          <p:nvPr/>
        </p:nvSpPr>
        <p:spPr>
          <a:xfrm>
            <a:off x="-533400" y="457200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00">
              <a:spcAft>
                <a:spcPts val="0"/>
              </a:spcAft>
            </a:pPr>
            <a:r>
              <a:rPr lang="en-US" altLang="zh-CN" sz="3200" kern="100" dirty="0">
                <a:solidFill>
                  <a:srgbClr val="333333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can be implemented more concisely with a lambda as:</a:t>
            </a:r>
            <a:endParaRPr lang="zh-CN" alt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8181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A16DA-D0FA-4C4E-9BC1-A9281D13E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zh-CN" dirty="0">
                <a:solidFill>
                  <a:srgbClr val="3380E6"/>
                </a:solidFill>
                <a:latin typeface="Arial"/>
              </a:rPr>
              <a:t>17.1</a:t>
            </a:r>
            <a:r>
              <a:rPr lang="en-US" altLang="zh-CN" dirty="0">
                <a:solidFill>
                  <a:srgbClr val="3380E6"/>
                </a:solidFill>
                <a:latin typeface="Arial"/>
              </a:rPr>
              <a:t>7</a:t>
            </a:r>
            <a:r>
              <a:rPr lang="zh-CN" altLang="en-US" dirty="0">
                <a:solidFill>
                  <a:srgbClr val="3380E6"/>
                </a:solidFill>
                <a:latin typeface="Arial"/>
              </a:rPr>
              <a:t> </a:t>
            </a:r>
            <a:r>
              <a:rPr lang="en" altLang="zh-CN" dirty="0">
                <a:solidFill>
                  <a:srgbClr val="3380E6"/>
                </a:solidFill>
                <a:latin typeface="Arial"/>
              </a:rPr>
              <a:t>Additional Notes on Java SE 8 Interfaces</a:t>
            </a:r>
            <a:endParaRPr lang="zh-CN" altLang="en-US" dirty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094CD4-2C8B-CE45-A85B-86C6874FE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919662"/>
          </a:xfrm>
        </p:spPr>
        <p:txBody>
          <a:bodyPr/>
          <a:lstStyle/>
          <a:p>
            <a:r>
              <a:rPr lang="en" altLang="zh-CN" dirty="0"/>
              <a:t>Java SE 8 Interfaces Allow Inheritance of Method Implementations</a:t>
            </a:r>
          </a:p>
          <a:p>
            <a:pPr lvl="1"/>
            <a:r>
              <a:rPr lang="en" altLang="zh-CN" dirty="0"/>
              <a:t>When a class implements an interface with default methods and does not override them, the class inherits the default methods’ implementations.</a:t>
            </a:r>
          </a:p>
          <a:p>
            <a:pPr lvl="2"/>
            <a:r>
              <a:rPr lang="en" altLang="zh-CN" dirty="0"/>
              <a:t>If a class implements two or more unrelated interfaces that provide </a:t>
            </a:r>
            <a:r>
              <a:rPr lang="en" altLang="zh-CN" dirty="0">
                <a:solidFill>
                  <a:srgbClr val="FF0000"/>
                </a:solidFill>
              </a:rPr>
              <a:t>a default method with the same signatur</a:t>
            </a:r>
            <a:r>
              <a:rPr lang="en" altLang="zh-CN" dirty="0"/>
              <a:t>e, </a:t>
            </a:r>
            <a:r>
              <a:rPr lang="en" altLang="zh-CN" dirty="0">
                <a:solidFill>
                  <a:srgbClr val="FF0000"/>
                </a:solidFill>
              </a:rPr>
              <a:t>the implementing class must override that method; otherwise, a compilation error occurs.</a:t>
            </a:r>
          </a:p>
          <a:p>
            <a:pPr lvl="2"/>
            <a:endParaRPr lang="en" altLang="zh-CN" dirty="0"/>
          </a:p>
          <a:p>
            <a:pPr lvl="1"/>
            <a:endParaRPr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823002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36F81-D2E5-0F40-A0F1-9184C3003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zh-CN" dirty="0">
                <a:solidFill>
                  <a:srgbClr val="3380E6"/>
                </a:solidFill>
                <a:latin typeface="Arial"/>
              </a:rPr>
              <a:t>17.1</a:t>
            </a:r>
            <a:r>
              <a:rPr lang="en-US" altLang="zh-CN" dirty="0">
                <a:solidFill>
                  <a:srgbClr val="3380E6"/>
                </a:solidFill>
                <a:latin typeface="Arial"/>
              </a:rPr>
              <a:t>7</a:t>
            </a:r>
            <a:r>
              <a:rPr lang="zh-CN" altLang="en-US" dirty="0">
                <a:solidFill>
                  <a:srgbClr val="3380E6"/>
                </a:solidFill>
                <a:latin typeface="Arial"/>
              </a:rPr>
              <a:t> </a:t>
            </a:r>
            <a:r>
              <a:rPr lang="en" altLang="zh-CN" dirty="0">
                <a:solidFill>
                  <a:srgbClr val="3380E6"/>
                </a:solidFill>
                <a:latin typeface="Arial"/>
              </a:rPr>
              <a:t>Additional Notes on Java SE 8 Interface</a:t>
            </a:r>
            <a:r>
              <a:rPr lang="en-US" altLang="zh-CN" dirty="0">
                <a:solidFill>
                  <a:srgbClr val="3380E6"/>
                </a:solidFill>
                <a:latin typeface="Arial"/>
              </a:rPr>
              <a:t>s(cont.)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BC39FE-0D0E-1740-AABE-E478966CAB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" altLang="zh-CN" dirty="0"/>
              <a:t>An interface’s designer can now evolve an interface by </a:t>
            </a:r>
            <a:r>
              <a:rPr lang="en" altLang="zh-CN" dirty="0">
                <a:solidFill>
                  <a:srgbClr val="FF0000"/>
                </a:solidFill>
              </a:rPr>
              <a:t>adding</a:t>
            </a:r>
            <a:r>
              <a:rPr lang="en" altLang="zh-CN" dirty="0"/>
              <a:t> new default and static methods without breaking existing code that implements the interface. </a:t>
            </a:r>
          </a:p>
          <a:p>
            <a:endParaRPr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507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3FC9CD7-63F7-4546-9F52-7D5AA00014D8}"/>
              </a:ext>
            </a:extLst>
          </p:cNvPr>
          <p:cNvSpPr/>
          <p:nvPr/>
        </p:nvSpPr>
        <p:spPr>
          <a:xfrm>
            <a:off x="842682" y="962200"/>
            <a:ext cx="78441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>
                <a:solidFill>
                  <a:srgbClr val="333333"/>
                </a:solidFill>
                <a:latin typeface="Helvetica" pitchFamily="2" charset="0"/>
              </a:rPr>
              <a:t>returns the sum of all the </a:t>
            </a:r>
            <a:r>
              <a:rPr lang="en" altLang="zh-CN" sz="2800" dirty="0" err="1">
                <a:solidFill>
                  <a:srgbClr val="333333"/>
                </a:solidFill>
                <a:latin typeface="Monaco" pitchFamily="2" charset="0"/>
              </a:rPr>
              <a:t>int</a:t>
            </a:r>
            <a:r>
              <a:rPr lang="en" altLang="zh-CN" sz="2800" dirty="0" err="1">
                <a:solidFill>
                  <a:srgbClr val="333333"/>
                </a:solidFill>
                <a:latin typeface="Helvetica" pitchFamily="2" charset="0"/>
              </a:rPr>
              <a:t>s</a:t>
            </a:r>
            <a:r>
              <a:rPr lang="en" altLang="zh-CN" sz="2800" dirty="0">
                <a:solidFill>
                  <a:srgbClr val="333333"/>
                </a:solidFill>
                <a:latin typeface="Helvetica" pitchFamily="2" charset="0"/>
              </a:rPr>
              <a:t> in the stream</a:t>
            </a:r>
            <a:r>
              <a:rPr lang="en-US" altLang="zh-CN" sz="2800" dirty="0">
                <a:solidFill>
                  <a:srgbClr val="333333"/>
                </a:solidFill>
                <a:latin typeface="Helvetica" pitchFamily="2" charset="0"/>
              </a:rPr>
              <a:t>.</a:t>
            </a:r>
            <a:endParaRPr lang="en" altLang="zh-CN" sz="2800" dirty="0">
              <a:solidFill>
                <a:srgbClr val="333333"/>
              </a:solidFill>
              <a:effectLst/>
              <a:latin typeface="Helvetica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D9D530-8D74-1F42-91A4-1900BCF96A03}"/>
              </a:ext>
            </a:extLst>
          </p:cNvPr>
          <p:cNvSpPr/>
          <p:nvPr/>
        </p:nvSpPr>
        <p:spPr>
          <a:xfrm>
            <a:off x="842682" y="316468"/>
            <a:ext cx="1303562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>
              <a:tabLst>
                <a:tab pos="4249738" algn="l"/>
              </a:tabLst>
            </a:pPr>
            <a:r>
              <a:rPr lang="en-US" altLang="zh-CN" sz="2800" dirty="0">
                <a:solidFill>
                  <a:srgbClr val="333333"/>
                </a:solidFill>
                <a:latin typeface="Helvetica" pitchFamily="2" charset="0"/>
              </a:rPr>
              <a:t>.sum()</a:t>
            </a:r>
            <a:r>
              <a:rPr lang="zh-CN" altLang="en-US" sz="2800" dirty="0">
                <a:solidFill>
                  <a:srgbClr val="333333"/>
                </a:solidFill>
                <a:latin typeface="Helvetica" pitchFamily="2" charset="0"/>
              </a:rPr>
              <a:t> </a:t>
            </a:r>
            <a:endParaRPr lang="en-US" altLang="zh-CN" sz="2800" dirty="0">
              <a:solidFill>
                <a:srgbClr val="333333"/>
              </a:solidFill>
              <a:latin typeface="Helvetica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F488C2-B4CE-C44D-8C4D-91E55A502E17}"/>
              </a:ext>
            </a:extLst>
          </p:cNvPr>
          <p:cNvSpPr/>
          <p:nvPr/>
        </p:nvSpPr>
        <p:spPr>
          <a:xfrm>
            <a:off x="815788" y="1752600"/>
            <a:ext cx="71090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>
                <a:solidFill>
                  <a:srgbClr val="333333"/>
                </a:solidFill>
                <a:latin typeface="Helvetica" pitchFamily="2" charset="0"/>
              </a:rPr>
              <a:t>The processing step performed by method </a:t>
            </a:r>
            <a:r>
              <a:rPr lang="en" altLang="zh-CN" sz="2800" dirty="0">
                <a:solidFill>
                  <a:srgbClr val="FF0000"/>
                </a:solidFill>
                <a:latin typeface="Helvetica" pitchFamily="2" charset="0"/>
              </a:rPr>
              <a:t>sum</a:t>
            </a:r>
            <a:r>
              <a:rPr lang="en" altLang="zh-CN" sz="2800" dirty="0">
                <a:solidFill>
                  <a:srgbClr val="333333"/>
                </a:solidFill>
                <a:latin typeface="Helvetica" pitchFamily="2" charset="0"/>
              </a:rPr>
              <a:t> is known as a </a:t>
            </a:r>
            <a:r>
              <a:rPr lang="en" altLang="zh-CN" sz="2800" b="1" dirty="0">
                <a:solidFill>
                  <a:srgbClr val="FF0000"/>
                </a:solidFill>
                <a:latin typeface="Helvetica" pitchFamily="2" charset="0"/>
              </a:rPr>
              <a:t>reduction</a:t>
            </a:r>
            <a:r>
              <a:rPr lang="en" altLang="zh-CN" sz="2800" dirty="0">
                <a:solidFill>
                  <a:srgbClr val="333333"/>
                </a:solidFill>
                <a:latin typeface="Helvetica" pitchFamily="2" charset="0"/>
              </a:rPr>
              <a:t>—it reduces the stream of values to a single value</a:t>
            </a:r>
            <a:r>
              <a:rPr lang="en-US" altLang="zh-CN" sz="2800" dirty="0">
                <a:solidFill>
                  <a:srgbClr val="333333"/>
                </a:solidFill>
                <a:latin typeface="Helvetica" pitchFamily="2" charset="0"/>
              </a:rPr>
              <a:t>.</a:t>
            </a:r>
            <a:endParaRPr lang="en" altLang="zh-CN" sz="2800" dirty="0">
              <a:solidFill>
                <a:srgbClr val="333333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28645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29E36-D9FF-E341-AA84-399C1F953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zh-CN" dirty="0">
                <a:solidFill>
                  <a:srgbClr val="3380E6"/>
                </a:solidFill>
                <a:latin typeface="Arial"/>
              </a:rPr>
              <a:t>17.1</a:t>
            </a:r>
            <a:r>
              <a:rPr lang="en-US" altLang="zh-CN" dirty="0">
                <a:solidFill>
                  <a:srgbClr val="3380E6"/>
                </a:solidFill>
                <a:latin typeface="Arial"/>
              </a:rPr>
              <a:t>7</a:t>
            </a:r>
            <a:r>
              <a:rPr lang="zh-CN" altLang="en-US" dirty="0">
                <a:solidFill>
                  <a:srgbClr val="3380E6"/>
                </a:solidFill>
                <a:latin typeface="Arial"/>
              </a:rPr>
              <a:t> </a:t>
            </a:r>
            <a:r>
              <a:rPr lang="en" altLang="zh-CN" dirty="0">
                <a:solidFill>
                  <a:srgbClr val="3380E6"/>
                </a:solidFill>
                <a:latin typeface="Arial"/>
              </a:rPr>
              <a:t>Additional Notes on Java SE 8 Interface</a:t>
            </a:r>
            <a:r>
              <a:rPr lang="en-US" altLang="zh-CN" dirty="0">
                <a:solidFill>
                  <a:srgbClr val="3380E6"/>
                </a:solidFill>
                <a:latin typeface="Arial"/>
              </a:rPr>
              <a:t>s(cont.)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FD55C5-E4A8-D047-9B00-5CD5927A37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Java SE 8:</a:t>
            </a:r>
            <a:r>
              <a:rPr lang="zh-CN" altLang="en-US" dirty="0"/>
              <a:t> </a:t>
            </a:r>
            <a:r>
              <a:rPr lang="en" altLang="zh-CN" dirty="0"/>
              <a:t>@</a:t>
            </a:r>
            <a:r>
              <a:rPr lang="en" altLang="zh-CN" dirty="0" err="1"/>
              <a:t>FunctionalInterface</a:t>
            </a:r>
            <a:r>
              <a:rPr lang="zh-CN" altLang="en-US" dirty="0"/>
              <a:t> </a:t>
            </a:r>
            <a:r>
              <a:rPr lang="en" altLang="zh-CN" dirty="0"/>
              <a:t>Annotation</a:t>
            </a:r>
          </a:p>
          <a:p>
            <a:pPr lvl="1"/>
            <a:r>
              <a:rPr lang="en" altLang="zh-CN" dirty="0"/>
              <a:t>you can declare that an interface is a functional interface by preceding it with the</a:t>
            </a:r>
            <a:r>
              <a:rPr lang="zh-CN" altLang="en-US" dirty="0"/>
              <a:t> </a:t>
            </a:r>
            <a:r>
              <a:rPr lang="en" altLang="zh-CN" dirty="0"/>
              <a:t>@</a:t>
            </a:r>
            <a:r>
              <a:rPr lang="en" altLang="zh-CN" dirty="0" err="1"/>
              <a:t>FunctionalInterface</a:t>
            </a:r>
            <a:r>
              <a:rPr lang="en" altLang="zh-CN" dirty="0"/>
              <a:t> annotation.</a:t>
            </a:r>
          </a:p>
          <a:p>
            <a:pPr lvl="1"/>
            <a:r>
              <a:rPr lang="en" altLang="zh-CN" dirty="0"/>
              <a:t>The compiler will then ensure that the interface contains only one abstract method; otherwise, it will generate a compilation error.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6712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9A34898-ECB0-0846-AB40-BE85B46A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32CD9D-5FB5-1B45-9150-E07DC6C4E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846138"/>
            <a:ext cx="8648700" cy="2108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F55C12D-D0A2-6D44-B37D-94897C3CC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72267"/>
            <a:ext cx="9144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55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12646</TotalTime>
  <Words>3333</Words>
  <Application>Microsoft Macintosh PowerPoint</Application>
  <PresentationFormat>全屏显示(4:3)</PresentationFormat>
  <Paragraphs>300</Paragraphs>
  <Slides>80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95" baseType="lpstr">
      <vt:lpstr>DengXian</vt:lpstr>
      <vt:lpstr>宋体</vt:lpstr>
      <vt:lpstr>Arial</vt:lpstr>
      <vt:lpstr>Calibri</vt:lpstr>
      <vt:lpstr>Helvetica</vt:lpstr>
      <vt:lpstr>Lucida Sans Unicode</vt:lpstr>
      <vt:lpstr>Menlo</vt:lpstr>
      <vt:lpstr>Monaco</vt:lpstr>
      <vt:lpstr>Times</vt:lpstr>
      <vt:lpstr>Times New Roman</vt:lpstr>
      <vt:lpstr>Verdana</vt:lpstr>
      <vt:lpstr>Wingdings</vt:lpstr>
      <vt:lpstr>Wingdings 2</vt:lpstr>
      <vt:lpstr>Wingdings 3</vt:lpstr>
      <vt:lpstr>Concourse</vt:lpstr>
      <vt:lpstr>Chapter 17          Java SE 8 Lambdas and Streams</vt:lpstr>
      <vt:lpstr>OBJECTIVES</vt:lpstr>
      <vt:lpstr>17.1 Introduction</vt:lpstr>
      <vt:lpstr>17.1 Introduction(cont.)</vt:lpstr>
      <vt:lpstr>17.2 Streams and Reduction</vt:lpstr>
      <vt:lpstr>17.2 Streams and Reduction(cont.)</vt:lpstr>
      <vt:lpstr>PowerPoint 演示文稿</vt:lpstr>
      <vt:lpstr>PowerPoint 演示文稿</vt:lpstr>
      <vt:lpstr>PowerPoint 演示文稿</vt:lpstr>
      <vt:lpstr>Return a stream with a collection</vt:lpstr>
      <vt:lpstr>Return a stream with an array Class Arrays</vt:lpstr>
      <vt:lpstr>17.2 Streams and Reduction(cont.)</vt:lpstr>
      <vt:lpstr>17.3 Mapping and Lambdas</vt:lpstr>
      <vt:lpstr>17.3 Mapping and Lambdas(cont.)</vt:lpstr>
      <vt:lpstr>17.3 Mapping and Lambdas(cont.)</vt:lpstr>
      <vt:lpstr>Lambda Syntax </vt:lpstr>
      <vt:lpstr>There are several variations of this syntax</vt:lpstr>
      <vt:lpstr>17.4 Filtering </vt:lpstr>
      <vt:lpstr>17.5 How Elements Move Through Stream Pipelines</vt:lpstr>
      <vt:lpstr>17.5 How Elements Move Through Stream Pipelines(cont.)</vt:lpstr>
      <vt:lpstr>PowerPoint 演示文稿</vt:lpstr>
      <vt:lpstr>17.6 Method References</vt:lpstr>
      <vt:lpstr>PowerPoint 演示文稿</vt:lpstr>
      <vt:lpstr>17.6 Method Referennces (cont.)</vt:lpstr>
      <vt:lpstr>17.7 IntStream Operation</vt:lpstr>
      <vt:lpstr>PowerPoint 演示文稿</vt:lpstr>
      <vt:lpstr>PowerPoint 演示文稿</vt:lpstr>
      <vt:lpstr>PowerPoint 演示文稿</vt:lpstr>
      <vt:lpstr>PowerPoint 演示文稿</vt:lpstr>
      <vt:lpstr>17.8 Functional Interfaces</vt:lpstr>
      <vt:lpstr>PowerPoint 演示文稿</vt:lpstr>
      <vt:lpstr>referential transparency？</vt:lpstr>
      <vt:lpstr>17.8 Functional Interfaces(cont.)</vt:lpstr>
      <vt:lpstr>PowerPoint 演示文稿</vt:lpstr>
      <vt:lpstr>PowerPoint 演示文稿</vt:lpstr>
      <vt:lpstr>17.9 Lambdas: A Deeper Look</vt:lpstr>
      <vt:lpstr>PowerPoint 演示文稿</vt:lpstr>
      <vt:lpstr>PowerPoint 演示文稿</vt:lpstr>
      <vt:lpstr>17.9 Lambdas: A Deeper Look(cont.)</vt:lpstr>
      <vt:lpstr>17.10 Stream&lt;Integer&gt; Manipulations</vt:lpstr>
      <vt:lpstr>PowerPoint 演示文稿</vt:lpstr>
      <vt:lpstr>PowerPoint 演示文稿</vt:lpstr>
      <vt:lpstr>17.11  Stream&lt;String&gt; Manipulations</vt:lpstr>
      <vt:lpstr>PowerPoint 演示文稿</vt:lpstr>
      <vt:lpstr>17.12  Stream&lt;Employee&gt; Manipulations</vt:lpstr>
      <vt:lpstr>PowerPoint 演示文稿</vt:lpstr>
      <vt:lpstr>PowerPoint 演示文稿</vt:lpstr>
      <vt:lpstr>PowerPoint 演示文稿</vt:lpstr>
      <vt:lpstr>PowerPoint 演示文稿</vt:lpstr>
      <vt:lpstr>Filtering Employees with Salaries in a Specified Range</vt:lpstr>
      <vt:lpstr>Sorting Employees By Multiple Fields</vt:lpstr>
      <vt:lpstr>Mapping Employees to Unique Last Name Strings</vt:lpstr>
      <vt:lpstr>Grouping Employees By Department</vt:lpstr>
      <vt:lpstr>PowerPoint 演示文稿</vt:lpstr>
      <vt:lpstr>Counting the Number of Employees in Each Department</vt:lpstr>
      <vt:lpstr>Summing and Averaging Employee Salaries</vt:lpstr>
      <vt:lpstr>17.12  Stream&lt;Employee&gt; Manipulations(cont.)</vt:lpstr>
      <vt:lpstr>17.12  Stream&lt;Employee&gt; Manipulations(cont.)</vt:lpstr>
      <vt:lpstr>PowerPoint 演示文稿</vt:lpstr>
      <vt:lpstr>17.12  Stream&lt;Employee&gt; Manipulations(cont.)</vt:lpstr>
      <vt:lpstr>PowerPoint 演示文稿</vt:lpstr>
      <vt:lpstr>17.13 Creating a Stream&lt;String&gt; from a File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17.14 Streams of Random Values</vt:lpstr>
      <vt:lpstr>PowerPoint 演示文稿</vt:lpstr>
      <vt:lpstr>PowerPoint 演示文稿</vt:lpstr>
      <vt:lpstr>Converting an IntStream to a Stream&lt;Integer&gt;</vt:lpstr>
      <vt:lpstr>PowerPoint 演示文稿</vt:lpstr>
      <vt:lpstr>17.15 Infinite Streams</vt:lpstr>
      <vt:lpstr>PowerPoint 演示文稿</vt:lpstr>
      <vt:lpstr>PowerPoint 演示文稿</vt:lpstr>
      <vt:lpstr>17.16 Lambda Event Handlers</vt:lpstr>
      <vt:lpstr>PowerPoint 演示文稿</vt:lpstr>
      <vt:lpstr>17.17 Additional Notes on Java SE 8 Interfaces</vt:lpstr>
      <vt:lpstr>17.17 Additional Notes on Java SE 8 Interfaces(cont.)</vt:lpstr>
      <vt:lpstr>17.17 Additional Notes on Java SE 8 Interfaces(cont.)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  Introduction</dc:title>
  <dc:creator>Windows User</dc:creator>
  <cp:lastModifiedBy>Microsoft Office User</cp:lastModifiedBy>
  <cp:revision>511</cp:revision>
  <dcterms:created xsi:type="dcterms:W3CDTF">2011-03-23T20:45:52Z</dcterms:created>
  <dcterms:modified xsi:type="dcterms:W3CDTF">2021-05-12T09:19:25Z</dcterms:modified>
</cp:coreProperties>
</file>