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3009" autoAdjust="0"/>
  </p:normalViewPr>
  <p:slideViewPr>
    <p:cSldViewPr>
      <p:cViewPr varScale="1">
        <p:scale>
          <a:sx n="121" d="100"/>
          <a:sy n="121" d="100"/>
        </p:scale>
        <p:origin x="18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920ACD-D1B2-3543-985E-B98E46A87C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06178-2C37-FD48-BA8E-B40A0EE61CE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0B288A84-B5CC-A240-B300-B85321D3FFC1}" type="datetimeFigureOut">
              <a:rPr lang="en-US" altLang="zh-CN"/>
              <a:pPr>
                <a:defRPr/>
              </a:pPr>
              <a:t>1/15/21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CF9825E-5DE2-6E44-8A94-968314862B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E31B2C3-DE4D-4B49-BF49-103DD4CAE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D66-420D-E24C-B3C3-B1E3E8DC93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19DA4-2754-3048-BD8D-B5A41671D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E3CD1809-601E-9D49-B051-A835C4478C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899C3A4-1E7D-EC4D-946A-13453612F4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4E2E9265-AEA7-ED4E-862A-EE59E8120E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E293DDFA-33AE-A74A-A8C9-297BCEC6F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4146E8-21AA-6C4C-8380-A84406214975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93629F8E-141E-C247-8DEB-10EBDA1B06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94E9EC9F-D7B3-E64E-9856-B11F71071C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BEC081F1-DA82-B84B-AEB6-3D1FA076C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91ECDC-E254-744E-A459-9D692A261A1A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60691729-7E50-3345-9978-C5805368B9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13FBB802-F7F4-A74C-8790-C094BC0F90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1BD8FF6B-BBD1-754F-B70F-3F53426A8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01B339-1AF1-F047-AB31-FDA0F4B1015E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33DED904-EAA0-4244-8C8F-215844FDB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D5BC43A1-D919-7D41-B206-886B529A18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C6157EC7-B30A-334C-B7D6-F1C73B435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55849F-C7E2-A648-93DE-DBF396151B43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>
            <a:extLst>
              <a:ext uri="{FF2B5EF4-FFF2-40B4-BE49-F238E27FC236}">
                <a16:creationId xmlns:a16="http://schemas.microsoft.com/office/drawing/2014/main" id="{7F40BE75-5FAC-B84A-BD91-401EE5CBC3C6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8135719A-2819-C547-A65B-31C6270DA87C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565CFD5B-674E-524B-A9F0-1EC997A2D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altLang="zh-CN">
                <a:latin typeface="Lucida Sans Unicode" pitchFamily="34" charset="0"/>
                <a:cs typeface="Arial" charset="0"/>
              </a:endParaRPr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3D7D65FE-23AA-B142-95C3-F65EE83AA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F30E0B51-BD9B-B54D-A31E-95FE0C33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zh-CN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10" name="Straight Connector 23">
              <a:extLst>
                <a:ext uri="{FF2B5EF4-FFF2-40B4-BE49-F238E27FC236}">
                  <a16:creationId xmlns:a16="http://schemas.microsoft.com/office/drawing/2014/main" id="{F78F21CA-BC88-A746-BA57-2512048DBA25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id="{9D431C98-4DB5-794A-B0D0-3DF32D9A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26">
            <a:extLst>
              <a:ext uri="{FF2B5EF4-FFF2-40B4-BE49-F238E27FC236}">
                <a16:creationId xmlns:a16="http://schemas.microsoft.com/office/drawing/2014/main" id="{1DF6D472-7872-8A4C-A65B-B869E2E7F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55A3C5-07E8-1B49-B1A0-6923BF558C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97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F29C2C3E-3443-7644-838B-995C71BCFB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7F9871-447C-2F4E-A2B7-9EC7A9EC4C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6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599E922A-0956-3A42-A7B3-52389300AD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754BB2-5352-234D-A42B-4C97CC8010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78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AFEB34B7-D625-7F4F-B4DD-4B4AF7862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905F69-5699-AD4D-A8FF-30D31036F4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46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6">
            <a:extLst>
              <a:ext uri="{FF2B5EF4-FFF2-40B4-BE49-F238E27FC236}">
                <a16:creationId xmlns:a16="http://schemas.microsoft.com/office/drawing/2014/main" id="{7A31E190-CFBE-CA4A-B34C-77D9BCC3B9C3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Chevron 18">
            <a:extLst>
              <a:ext uri="{FF2B5EF4-FFF2-40B4-BE49-F238E27FC236}">
                <a16:creationId xmlns:a16="http://schemas.microsoft.com/office/drawing/2014/main" id="{71225443-7BD6-964F-9839-839018BEB31A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72C62-565F-574C-883C-D183A7A6F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72F702-E059-5643-BA04-2AA811C9B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743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5839C2D-FD33-B747-AD50-C454046604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4A79CB-7D24-0A45-8009-A5647C6C0F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303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5FF1C732-11F3-034C-9130-2D4E96A7F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31510E-EDE1-1143-92E7-46184FC834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265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88130C7-594F-0449-AFEA-06F0F18B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3D7638-0BAD-2549-9010-CA37C958EA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151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7">
            <a:extLst>
              <a:ext uri="{FF2B5EF4-FFF2-40B4-BE49-F238E27FC236}">
                <a16:creationId xmlns:a16="http://schemas.microsoft.com/office/drawing/2014/main" id="{ED4B778F-19CE-C041-9E73-990E0B480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B65E77-A859-F049-B44A-B6C7499C8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56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21FD3DD-F900-5D47-92DF-3B27B285BB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2E5C18-7EEB-914E-8094-15C42E56BA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482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">
            <a:extLst>
              <a:ext uri="{FF2B5EF4-FFF2-40B4-BE49-F238E27FC236}">
                <a16:creationId xmlns:a16="http://schemas.microsoft.com/office/drawing/2014/main" id="{AFA8E763-6A2C-674D-B20E-0DC14B86BDA6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altLang="zh-CN">
              <a:latin typeface="Lucida Sans Unicode" pitchFamily="34" charset="0"/>
              <a:cs typeface="Arial" charset="0"/>
            </a:endParaRPr>
          </a:p>
        </p:txBody>
      </p:sp>
      <p:sp>
        <p:nvSpPr>
          <p:cNvPr id="6" name="Freeform 18">
            <a:extLst>
              <a:ext uri="{FF2B5EF4-FFF2-40B4-BE49-F238E27FC236}">
                <a16:creationId xmlns:a16="http://schemas.microsoft.com/office/drawing/2014/main" id="{7AFFB98B-2599-5D4D-8E45-13C451BBC050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ight Triangle 19">
            <a:extLst>
              <a:ext uri="{FF2B5EF4-FFF2-40B4-BE49-F238E27FC236}">
                <a16:creationId xmlns:a16="http://schemas.microsoft.com/office/drawing/2014/main" id="{59E5DB06-1E1E-6C4E-9F19-52EA770B280D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8" name="Straight Connector 20">
            <a:extLst>
              <a:ext uri="{FF2B5EF4-FFF2-40B4-BE49-F238E27FC236}">
                <a16:creationId xmlns:a16="http://schemas.microsoft.com/office/drawing/2014/main" id="{8B053767-2541-4841-AE75-6C239285AE08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22">
            <a:extLst>
              <a:ext uri="{FF2B5EF4-FFF2-40B4-BE49-F238E27FC236}">
                <a16:creationId xmlns:a16="http://schemas.microsoft.com/office/drawing/2014/main" id="{89E63E4E-4183-4B47-B5F1-5C5B28E861B0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Chevron 23">
            <a:extLst>
              <a:ext uri="{FF2B5EF4-FFF2-40B4-BE49-F238E27FC236}">
                <a16:creationId xmlns:a16="http://schemas.microsoft.com/office/drawing/2014/main" id="{CFCC2062-9706-7641-BD9B-6AE95DE89D7B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4774C0B-8A0B-894B-BC8B-A411A20F4E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7EAF16-224B-644C-A965-9D677D91F6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902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974221C0-EC81-F347-9C65-FE828A528A62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altLang="zh-CN">
              <a:latin typeface="Lucida Sans Unicode" pitchFamily="34" charset="0"/>
              <a:cs typeface="Arial" charset="0"/>
            </a:endParaRPr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D1DE92E2-BC50-7A45-B97C-99D909EBC708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C0BBE4C-C01F-CA42-8D0F-4022CBD5A43D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7F1D49-A4A8-A34A-AEDF-7D32B66FA459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4990563E-797E-C44E-8BF3-E7C58DC4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 prstMaterial="softEdge">
              <a:bevelT w="25400" h="25400"/>
            </a:sp3d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id="{583BE21C-878D-6546-8286-2A6DCB89E8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39E8E29-1C55-1941-9225-5A39CC880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0F791117-5DC6-6347-86C6-917CF09CC6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09" r:id="rId2"/>
    <p:sldLayoutId id="2147483914" r:id="rId3"/>
    <p:sldLayoutId id="2147483915" r:id="rId4"/>
    <p:sldLayoutId id="2147483916" r:id="rId5"/>
    <p:sldLayoutId id="2147483917" r:id="rId6"/>
    <p:sldLayoutId id="2147483910" r:id="rId7"/>
    <p:sldLayoutId id="2147483918" r:id="rId8"/>
    <p:sldLayoutId id="2147483919" r:id="rId9"/>
    <p:sldLayoutId id="2147483911" r:id="rId10"/>
    <p:sldLayoutId id="214748391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lnSpc>
          <a:spcPct val="150000"/>
        </a:lnSpc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2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50000"/>
        </a:lnSpc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5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50000"/>
        </a:lnSpc>
        <a:spcBef>
          <a:spcPts val="350"/>
        </a:spcBef>
        <a:spcAft>
          <a:spcPct val="0"/>
        </a:spcAft>
        <a:buClr>
          <a:schemeClr val="accent2"/>
        </a:buClr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lnSpc>
          <a:spcPct val="150000"/>
        </a:lnSpc>
        <a:spcBef>
          <a:spcPts val="350"/>
        </a:spcBef>
        <a:spcAft>
          <a:spcPct val="0"/>
        </a:spcAft>
        <a:buClr>
          <a:schemeClr val="accent2"/>
        </a:buClr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ch01%20Introduction%20to%20Java.pp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obin@xmu.edu.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overview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517D440-C059-EA4E-9B4B-2EFBB4E868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71292" y="1989138"/>
            <a:ext cx="4372708" cy="1295400"/>
          </a:xfrm>
        </p:spPr>
        <p:txBody>
          <a:bodyPr>
            <a:normAutofit fontScale="90000"/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altLang="zh-CN" sz="4400" i="1"/>
              <a:t>Java </a:t>
            </a:r>
            <a:br>
              <a:rPr lang="en-US" altLang="zh-CN" sz="4400" i="1"/>
            </a:br>
            <a:r>
              <a:rPr lang="en-US" altLang="zh-CN" sz="4400" i="1"/>
              <a:t>how to program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CE40742-AF50-5A48-8155-B142A164A7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970463" y="4005263"/>
            <a:ext cx="3257550" cy="720725"/>
          </a:xfrm>
        </p:spPr>
        <p:txBody>
          <a:bodyPr/>
          <a:lstStyle/>
          <a:p>
            <a:pPr marR="0" eaLnBrk="1" hangingPunct="1"/>
            <a:r>
              <a:rPr lang="zh-CN" altLang="zh-CN">
                <a:ea typeface="宋体" panose="02010600030101010101" pitchFamily="2" charset="-122"/>
              </a:rPr>
              <a:t>王美红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7D6744-513B-5747-80F2-A0FB781E0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369888"/>
            <a:ext cx="447040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DDF622AE-E62D-A64D-9138-B1A97683F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76250"/>
            <a:ext cx="3989388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>
            <a:extLst>
              <a:ext uri="{FF2B5EF4-FFF2-40B4-BE49-F238E27FC236}">
                <a16:creationId xmlns:a16="http://schemas.microsoft.com/office/drawing/2014/main" id="{303CCAB6-4D45-1642-9EF2-375FE9ADF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5038"/>
            <a:ext cx="43878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4">
            <a:extLst>
              <a:ext uri="{FF2B5EF4-FFF2-40B4-BE49-F238E27FC236}">
                <a16:creationId xmlns:a16="http://schemas.microsoft.com/office/drawing/2014/main" id="{DEA8971A-6CD9-5249-A7C4-F977FDB9B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5824538"/>
            <a:ext cx="3660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cs typeface="Arial" panose="020B0604020202020204" pitchFamily="34" charset="0"/>
              </a:rPr>
              <a:t>Two important windows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597A5E9-D6C2-3E4B-9751-87FE8D28F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Before you start</a:t>
            </a:r>
            <a:endParaRPr lang="zh-CN" altLang="zh-CN" dirty="0">
              <a:ea typeface="宋体" pitchFamily="2" charset="-122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95ECE93-1D06-CB46-B9E2-865BECFDC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ts val="3500"/>
              </a:lnSpc>
              <a:spcBef>
                <a:spcPts val="1000"/>
              </a:spcBef>
              <a:buFontTx/>
              <a:buAutoNum type="arabicPeriod" startAt="3"/>
            </a:pPr>
            <a:r>
              <a:rPr lang="en-US" altLang="zh-CN" sz="2800"/>
              <a:t>Setting the System Variable</a:t>
            </a:r>
          </a:p>
          <a:p>
            <a:pPr marL="990600" lvl="1" indent="-533400" eaLnBrk="1" hangingPunct="1">
              <a:lnSpc>
                <a:spcPts val="3500"/>
              </a:lnSpc>
              <a:spcBef>
                <a:spcPts val="1000"/>
              </a:spcBef>
              <a:buFontTx/>
              <a:buChar char="•"/>
            </a:pPr>
            <a:r>
              <a:rPr lang="en-US" altLang="zh-CN" sz="2400"/>
              <a:t>Opening the </a:t>
            </a:r>
            <a:r>
              <a:rPr lang="en-US" altLang="zh-CN" sz="2400" b="1">
                <a:solidFill>
                  <a:srgbClr val="FF0000"/>
                </a:solidFill>
              </a:rPr>
              <a:t>System Properties</a:t>
            </a:r>
            <a:r>
              <a:rPr lang="en-US" altLang="zh-CN" sz="2400"/>
              <a:t> dialog.</a:t>
            </a:r>
          </a:p>
          <a:p>
            <a:pPr marL="990600" lvl="1" indent="-533400" eaLnBrk="1" hangingPunct="1">
              <a:lnSpc>
                <a:spcPts val="3500"/>
              </a:lnSpc>
              <a:spcBef>
                <a:spcPts val="1000"/>
              </a:spcBef>
              <a:buFontTx/>
              <a:buChar char="•"/>
            </a:pPr>
            <a:r>
              <a:rPr lang="en-US" altLang="zh-CN" sz="2400"/>
              <a:t>Opening the </a:t>
            </a:r>
            <a:r>
              <a:rPr lang="en-US" altLang="zh-CN" sz="2400" b="1">
                <a:solidFill>
                  <a:srgbClr val="FF0000"/>
                </a:solidFill>
              </a:rPr>
              <a:t>Environment Variable</a:t>
            </a:r>
            <a:r>
              <a:rPr lang="en-US" altLang="zh-CN" sz="2400"/>
              <a:t> dialog.</a:t>
            </a:r>
          </a:p>
          <a:p>
            <a:pPr marL="990600" lvl="1" indent="-533400" eaLnBrk="1" hangingPunct="1">
              <a:lnSpc>
                <a:spcPts val="3500"/>
              </a:lnSpc>
              <a:spcBef>
                <a:spcPts val="1000"/>
              </a:spcBef>
              <a:buFontTx/>
              <a:buChar char="•"/>
            </a:pPr>
            <a:r>
              <a:rPr lang="en-US" altLang="zh-CN" sz="2400"/>
              <a:t>Editing the</a:t>
            </a:r>
            <a:r>
              <a:rPr lang="en-US" altLang="zh-CN" sz="2400" b="1"/>
              <a:t> </a:t>
            </a:r>
            <a:r>
              <a:rPr lang="en-US" altLang="zh-CN" sz="2400" b="1">
                <a:solidFill>
                  <a:srgbClr val="FF0000"/>
                </a:solidFill>
              </a:rPr>
              <a:t>PATH</a:t>
            </a:r>
            <a:r>
              <a:rPr lang="en-US" altLang="zh-CN" sz="2400"/>
              <a:t> variable.</a:t>
            </a:r>
          </a:p>
          <a:p>
            <a:pPr marL="1371600" lvl="2" indent="-457200" eaLnBrk="1" hangingPunct="1">
              <a:lnSpc>
                <a:spcPts val="3500"/>
              </a:lnSpc>
              <a:spcBef>
                <a:spcPts val="1000"/>
              </a:spcBef>
            </a:pPr>
            <a:r>
              <a:rPr lang="en-US" altLang="zh-CN" sz="2000"/>
              <a:t>Add</a:t>
            </a:r>
            <a:r>
              <a:rPr lang="zh-CN" altLang="zh-CN" sz="2000"/>
              <a:t>： </a:t>
            </a:r>
            <a:r>
              <a:rPr lang="zh-CN" altLang="en-US" sz="2000" b="1">
                <a:ea typeface="宋体" panose="02010600030101010101" pitchFamily="2" charset="-122"/>
              </a:rPr>
              <a:t>”</a:t>
            </a:r>
            <a:r>
              <a:rPr lang="en-US" altLang="zh-CN" sz="2000" b="1"/>
              <a:t>;Jdk installed directory\jdk**\</a:t>
            </a:r>
            <a:r>
              <a:rPr lang="en-US" altLang="zh-CN" sz="2000" b="1">
                <a:solidFill>
                  <a:srgbClr val="FF0000"/>
                </a:solidFill>
              </a:rPr>
              <a:t>bin”</a:t>
            </a:r>
          </a:p>
          <a:p>
            <a:pPr marL="990600" lvl="1" indent="-533400" eaLnBrk="1" hangingPunct="1">
              <a:lnSpc>
                <a:spcPts val="3500"/>
              </a:lnSpc>
              <a:spcBef>
                <a:spcPts val="1000"/>
              </a:spcBef>
              <a:buFontTx/>
              <a:buChar char="•"/>
            </a:pPr>
            <a:r>
              <a:rPr lang="en-US" altLang="zh-CN" sz="2400"/>
              <a:t>Editing or Creating the </a:t>
            </a:r>
            <a:r>
              <a:rPr lang="en-US" altLang="zh-CN" sz="2400" b="1">
                <a:solidFill>
                  <a:srgbClr val="FF0000"/>
                </a:solidFill>
              </a:rPr>
              <a:t>CLASSPATH</a:t>
            </a:r>
            <a:r>
              <a:rPr lang="en-US" altLang="zh-CN" sz="2400"/>
              <a:t> variable</a:t>
            </a:r>
          </a:p>
          <a:p>
            <a:pPr marL="1371600" lvl="2" indent="-457200" eaLnBrk="1" hangingPunct="1">
              <a:lnSpc>
                <a:spcPts val="3500"/>
              </a:lnSpc>
              <a:spcBef>
                <a:spcPts val="1000"/>
              </a:spcBef>
            </a:pPr>
            <a:r>
              <a:rPr lang="en-US" altLang="zh-CN" sz="2000"/>
              <a:t>Add:</a:t>
            </a:r>
            <a:r>
              <a:rPr lang="en-US" altLang="zh-CN" sz="2000" b="1"/>
              <a:t> ”;Jdk installed directory\jdk**\</a:t>
            </a:r>
            <a:r>
              <a:rPr lang="en-US" altLang="zh-CN" sz="2000" b="1">
                <a:solidFill>
                  <a:srgbClr val="FF0000"/>
                </a:solidFill>
              </a:rPr>
              <a:t>lib;.”</a:t>
            </a:r>
          </a:p>
          <a:p>
            <a:pPr marL="1371600" lvl="2" indent="-457200" eaLnBrk="1" hangingPunct="1">
              <a:lnSpc>
                <a:spcPts val="3500"/>
              </a:lnSpc>
              <a:spcBef>
                <a:spcPts val="1000"/>
              </a:spcBef>
            </a:pPr>
            <a:endParaRPr lang="en-US" altLang="zh-CN" sz="2000"/>
          </a:p>
          <a:p>
            <a:pPr marL="990600" lvl="1" indent="-533400" eaLnBrk="1" hangingPunct="1">
              <a:lnSpc>
                <a:spcPts val="3500"/>
              </a:lnSpc>
              <a:spcBef>
                <a:spcPts val="1000"/>
              </a:spcBef>
              <a:buFontTx/>
              <a:buChar char="•"/>
            </a:pP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20C733B8-43F4-1C4B-8D71-93D4D049F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565775"/>
            <a:ext cx="806132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cs typeface="Arial" panose="020B0604020202020204" pitchFamily="34" charset="0"/>
              </a:rPr>
              <a:t>Test the environment:</a:t>
            </a:r>
          </a:p>
          <a:p>
            <a:pPr eaLnBrk="1" hangingPunct="1"/>
            <a:r>
              <a:rPr lang="en-US" altLang="zh-CN" sz="2600" b="1">
                <a:cs typeface="Arial" panose="020B0604020202020204" pitchFamily="34" charset="0"/>
              </a:rPr>
              <a:t>       type “</a:t>
            </a:r>
            <a:r>
              <a:rPr lang="en-US" altLang="zh-CN" sz="2600" b="1">
                <a:solidFill>
                  <a:srgbClr val="FF3300"/>
                </a:solidFill>
                <a:cs typeface="Arial" panose="020B0604020202020204" pitchFamily="34" charset="0"/>
              </a:rPr>
              <a:t>java –version</a:t>
            </a:r>
            <a:r>
              <a:rPr lang="en-US" altLang="zh-CN" sz="2600" b="1">
                <a:cs typeface="Arial" panose="020B0604020202020204" pitchFamily="34" charset="0"/>
              </a:rPr>
              <a:t>” at dos command line. </a:t>
            </a:r>
          </a:p>
          <a:p>
            <a:pPr eaLnBrk="1" hangingPunct="1"/>
            <a:endParaRPr lang="zh-CN" altLang="zh-CN" sz="260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08F69D1-8454-2945-BEFB-2C7CA576F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Before you start</a:t>
            </a:r>
            <a:endParaRPr lang="zh-CN" altLang="zh-CN" dirty="0">
              <a:ea typeface="宋体" pitchFamily="2" charset="-122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216FAC0-A478-7D42-A1B7-9445EAF4F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 startAt="4"/>
            </a:pPr>
            <a:r>
              <a:rPr lang="en-US" altLang="zh-CN" dirty="0"/>
              <a:t>Install Eclipse </a:t>
            </a:r>
          </a:p>
          <a:p>
            <a:pPr marL="609600" indent="-609600" eaLnBrk="1" hangingPunct="1">
              <a:buFontTx/>
              <a:buAutoNum type="arabicPeriod" startAt="4"/>
            </a:pPr>
            <a:r>
              <a:rPr lang="en-US" altLang="zh-CN" dirty="0"/>
              <a:t>Open Eclipse</a:t>
            </a:r>
          </a:p>
          <a:p>
            <a:pPr marL="609600" indent="-609600" eaLnBrk="1" hangingPunct="1">
              <a:buFontTx/>
              <a:buAutoNum type="arabicPeriod" startAt="4"/>
            </a:pPr>
            <a:r>
              <a:rPr lang="en-US" altLang="zh-CN" dirty="0"/>
              <a:t>Create a new project</a:t>
            </a:r>
          </a:p>
          <a:p>
            <a:pPr marL="609600" indent="-609600" eaLnBrk="1" hangingPunct="1">
              <a:buFontTx/>
              <a:buAutoNum type="arabicPeriod" startAt="4"/>
            </a:pPr>
            <a:r>
              <a:rPr lang="en-US" altLang="zh-CN" dirty="0"/>
              <a:t>Importing or creating an existing java file and running it.</a:t>
            </a:r>
          </a:p>
          <a:p>
            <a:pPr marL="609600" indent="-609600" eaLnBrk="1" hangingPunct="1">
              <a:buFontTx/>
              <a:buAutoNum type="arabicPeriod" startAt="4"/>
            </a:pP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Scene</a:t>
            </a:r>
            <a:r>
              <a:rPr lang="zh-CN" altLang="en-US" dirty="0"/>
              <a:t> </a:t>
            </a:r>
            <a:r>
              <a:rPr lang="en-US" altLang="zh-CN" dirty="0"/>
              <a:t>Builder</a:t>
            </a:r>
            <a:r>
              <a:rPr lang="zh-CN" altLang="en-US" dirty="0"/>
              <a:t>（</a:t>
            </a:r>
            <a:r>
              <a:rPr lang="en-US" altLang="zh-CN" dirty="0"/>
              <a:t>2.0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</a:p>
          <a:p>
            <a:pPr marL="609600" indent="-609600" eaLnBrk="1" hangingPunct="1">
              <a:buFontTx/>
              <a:buAutoNum type="arabicPeriod" startAt="4"/>
            </a:pPr>
            <a:endParaRPr lang="en-US" altLang="zh-CN" dirty="0"/>
          </a:p>
        </p:txBody>
      </p:sp>
      <p:pic>
        <p:nvPicPr>
          <p:cNvPr id="20484" name="Picture 3" descr="0062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29BB9FDC-1FF2-A642-B526-C3C8778C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588" y="6524625"/>
            <a:ext cx="3333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9437FA1-0BE6-AC45-9888-56E076993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altLang="zh-CN" dirty="0"/>
              <a:t>Contact</a:t>
            </a:r>
            <a:endParaRPr lang="zh-CN" altLang="zh-CN" dirty="0"/>
          </a:p>
        </p:txBody>
      </p:sp>
      <p:sp>
        <p:nvSpPr>
          <p:cNvPr id="10243" name="内容占位符 3">
            <a:extLst>
              <a:ext uri="{FF2B5EF4-FFF2-40B4-BE49-F238E27FC236}">
                <a16:creationId xmlns:a16="http://schemas.microsoft.com/office/drawing/2014/main" id="{584F6405-47EA-7D41-B2BC-D598DA3D8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6325" y="1500188"/>
            <a:ext cx="7319963" cy="4625975"/>
          </a:xfrm>
          <a:ln>
            <a:prstDash val="solid"/>
          </a:ln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Hans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教师：</a:t>
            </a:r>
            <a:endParaRPr lang="en-US" altLang="zh-Han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王美红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Tel: 13799286518  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Email: wangmh@xmu.edu.cn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Hans" sz="2000" dirty="0">
                <a:latin typeface="宋体" panose="02010600030101010101" pitchFamily="2" charset="-122"/>
                <a:ea typeface="宋体" panose="02010600030101010101" pitchFamily="2" charset="-122"/>
              </a:rPr>
              <a:t>Office</a:t>
            </a:r>
            <a:r>
              <a:rPr lang="zh-Han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：行政楼</a:t>
            </a:r>
            <a:r>
              <a:rPr lang="en-US" altLang="zh-Hans" sz="2000" dirty="0">
                <a:latin typeface="宋体" panose="02010600030101010101" pitchFamily="2" charset="-122"/>
                <a:ea typeface="宋体" panose="02010600030101010101" pitchFamily="2" charset="-122"/>
              </a:rPr>
              <a:t>A305B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79425" indent="-342900" eaLnBrk="1" hangingPunct="1">
              <a:lnSpc>
                <a:spcPct val="100000"/>
              </a:lnSpc>
            </a:pPr>
            <a:r>
              <a:rPr lang="zh-Hans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教学助理：</a:t>
            </a:r>
            <a:endParaRPr lang="en-US" altLang="zh-Han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35013" lvl="1" indent="-342900" eaLnBrk="1" hangingPunct="1">
              <a:lnSpc>
                <a:spcPct val="100000"/>
              </a:lnSpc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罗斌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73138" lvl="2" indent="-342900" eaLnBrk="1" hangingPunct="1">
              <a:lnSpc>
                <a:spcPct val="10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Tel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0592-2580399</a:t>
            </a:r>
          </a:p>
          <a:p>
            <a:pPr marL="973138" lvl="2" indent="-342900" eaLnBrk="1" hangingPunct="1">
              <a:lnSpc>
                <a:spcPct val="10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Email: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robin@xmu.edu.cn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73138" lvl="2" indent="-342900" eaLnBrk="1" hangingPunct="1">
              <a:lnSpc>
                <a:spcPct val="100000"/>
              </a:lnSpc>
            </a:pPr>
            <a:endParaRPr lang="en-US" altLang="zh-Han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35013" lvl="1" indent="-342900" eaLnBrk="1" hangingPunct="1">
              <a:lnSpc>
                <a:spcPct val="100000"/>
              </a:lnSpc>
            </a:pP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35013" lvl="1" indent="-342900" eaLnBrk="1" hangingPunct="1">
              <a:lnSpc>
                <a:spcPct val="100000"/>
              </a:lnSpc>
            </a:pP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2BBD1F-79B6-7843-A4E5-EF27884EC111}"/>
              </a:ext>
            </a:extLst>
          </p:cNvPr>
          <p:cNvSpPr txBox="1"/>
          <p:nvPr/>
        </p:nvSpPr>
        <p:spPr>
          <a:xfrm>
            <a:off x="6444208" y="1052736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</a:rPr>
              <a:t>2021Java</a:t>
            </a:r>
            <a:r>
              <a:rPr lang="zh-CN" altLang="en-US" b="1" dirty="0">
                <a:latin typeface="宋体" panose="02010600030101010101" pitchFamily="2" charset="-122"/>
              </a:rPr>
              <a:t>程序设计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班</a:t>
            </a:r>
            <a:endParaRPr lang="en-US" altLang="zh-CN" b="1" dirty="0">
              <a:latin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</a:rPr>
              <a:t>群号</a:t>
            </a:r>
            <a:r>
              <a:rPr lang="en-US" altLang="zh-CN" b="1" dirty="0">
                <a:latin typeface="宋体" panose="02010600030101010101" pitchFamily="2" charset="-122"/>
              </a:rPr>
              <a:t>:595316786</a:t>
            </a:r>
          </a:p>
          <a:p>
            <a:endParaRPr lang="en-US" altLang="zh-CN" b="1" dirty="0">
              <a:latin typeface="宋体" panose="02010600030101010101" pitchFamily="2" charset="-122"/>
            </a:endParaRPr>
          </a:p>
          <a:p>
            <a:endParaRPr lang="en-US" altLang="zh-CN" b="1" dirty="0">
              <a:latin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</a:rPr>
              <a:t>2021Java</a:t>
            </a:r>
            <a:r>
              <a:rPr lang="zh-CN" altLang="en-US" b="1" dirty="0">
                <a:latin typeface="宋体" panose="02010600030101010101" pitchFamily="2" charset="-122"/>
              </a:rPr>
              <a:t>程序设计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班</a:t>
            </a:r>
            <a:endParaRPr lang="en-US" altLang="zh-CN" b="1" dirty="0">
              <a:latin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</a:rPr>
              <a:t>群号</a:t>
            </a:r>
            <a:r>
              <a:rPr lang="en-US" altLang="zh-CN" b="1" dirty="0">
                <a:latin typeface="宋体" panose="02010600030101010101" pitchFamily="2" charset="-122"/>
              </a:rPr>
              <a:t>:539472764</a:t>
            </a:r>
          </a:p>
          <a:p>
            <a:endParaRPr lang="en-US" altLang="zh-CN" b="1" dirty="0">
              <a:latin typeface="宋体" panose="02010600030101010101" pitchFamily="2" charset="-122"/>
            </a:endParaRPr>
          </a:p>
          <a:p>
            <a:endParaRPr lang="en-US" altLang="zh-CN" b="1" dirty="0">
              <a:latin typeface="宋体" panose="02010600030101010101" pitchFamily="2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3A1D54A-E73C-F84B-BF6F-7ABE4148C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altLang="zh-CN" dirty="0"/>
              <a:t>Main Reference books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3FFCD01-DC88-C24B-BB88-DE01C27D5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Java How to Program, 11</a:t>
            </a:r>
            <a:r>
              <a:rPr lang="en-US" altLang="zh-CN" baseline="30000" dirty="0"/>
              <a:t>th</a:t>
            </a:r>
            <a:r>
              <a:rPr lang="en-US" altLang="zh-CN" dirty="0"/>
              <a:t> </a:t>
            </a:r>
          </a:p>
          <a:p>
            <a:pPr eaLnBrk="1" hangingPunct="1"/>
            <a:r>
              <a:rPr lang="en-US" altLang="zh-CN" dirty="0"/>
              <a:t>Thinking in Java, 4</a:t>
            </a:r>
            <a:r>
              <a:rPr lang="en-US" altLang="zh-CN" baseline="30000" dirty="0"/>
              <a:t>th</a:t>
            </a:r>
            <a:endParaRPr lang="en-US" altLang="zh-CN" dirty="0"/>
          </a:p>
          <a:p>
            <a:pPr eaLnBrk="1" hangingPunct="1"/>
            <a:r>
              <a:rPr lang="en-US" altLang="zh-CN" dirty="0"/>
              <a:t>Core Java 2 I/II , 7</a:t>
            </a:r>
            <a:r>
              <a:rPr lang="en-US" altLang="zh-CN" baseline="30000" dirty="0"/>
              <a:t>th</a:t>
            </a:r>
            <a:endParaRPr lang="en-US" altLang="zh-CN" dirty="0"/>
          </a:p>
          <a:p>
            <a:pPr eaLnBrk="1" hangingPunct="1">
              <a:buFontTx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05AA748-3935-054C-A3C7-81C41A4E0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altLang="zh-CN" dirty="0"/>
              <a:t>Score composed of: </a:t>
            </a:r>
            <a:endParaRPr lang="zh-CN" altLang="zh-CN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0872261-6ED5-A246-90E5-A38663470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Usually score </a:t>
            </a:r>
            <a:r>
              <a:rPr lang="en-US" altLang="zh-CN">
                <a:solidFill>
                  <a:srgbClr val="FF0000"/>
                </a:solidFill>
              </a:rPr>
              <a:t>20% </a:t>
            </a:r>
            <a:r>
              <a:rPr lang="en-US" altLang="zh-CN"/>
              <a:t>(homework + experimental score + attendance) </a:t>
            </a:r>
          </a:p>
          <a:p>
            <a:pPr eaLnBrk="1" hangingPunct="1"/>
            <a:r>
              <a:rPr lang="en-US" altLang="zh-CN"/>
              <a:t>Computer programming Examination </a:t>
            </a:r>
            <a:r>
              <a:rPr lang="en-US" altLang="zh-CN">
                <a:solidFill>
                  <a:srgbClr val="FF0000"/>
                </a:solidFill>
              </a:rPr>
              <a:t>30%</a:t>
            </a:r>
            <a:r>
              <a:rPr lang="en-US" altLang="zh-CN"/>
              <a:t> </a:t>
            </a:r>
          </a:p>
          <a:p>
            <a:pPr eaLnBrk="1" hangingPunct="1"/>
            <a:r>
              <a:rPr lang="en-US" altLang="zh-CN"/>
              <a:t>final exam </a:t>
            </a:r>
            <a:r>
              <a:rPr lang="en-US" altLang="zh-CN">
                <a:solidFill>
                  <a:srgbClr val="FF0000"/>
                </a:solidFill>
              </a:rPr>
              <a:t>50%</a:t>
            </a:r>
            <a:r>
              <a:rPr lang="en-US" altLang="zh-CN"/>
              <a:t> </a:t>
            </a:r>
            <a:endParaRPr lang="zh-CN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B530385-2542-384F-9014-D7D21C448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923" y="476251"/>
            <a:ext cx="7709389" cy="993775"/>
          </a:xfrm>
        </p:spPr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altLang="zh-CN" sz="3200" dirty="0"/>
              <a:t>Pay attention se</a:t>
            </a:r>
            <a:r>
              <a:rPr lang="en-US" altLang="zh-CN" sz="3200" dirty="0">
                <a:ea typeface="宋体" pitchFamily="2" charset="-122"/>
              </a:rPr>
              <a:t>v</a:t>
            </a:r>
            <a:r>
              <a:rPr lang="en-US" altLang="zh-CN" sz="3200" dirty="0"/>
              <a:t>eral:</a:t>
            </a:r>
            <a:endParaRPr lang="zh-CN" altLang="zh-CN" sz="3200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0F43929-DE40-984A-AD72-11D836D38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4225" y="1600200"/>
            <a:ext cx="7575550" cy="5257800"/>
          </a:xfrm>
        </p:spPr>
        <p:txBody>
          <a:bodyPr/>
          <a:lstStyle/>
          <a:p>
            <a:pPr eaLnBrk="1" hangingPunct="1">
              <a:lnSpc>
                <a:spcPts val="3500"/>
              </a:lnSpc>
              <a:spcBef>
                <a:spcPts val="1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Need overall grasp (OOP language).</a:t>
            </a:r>
          </a:p>
          <a:p>
            <a:pPr eaLnBrk="1" hangingPunct="1">
              <a:lnSpc>
                <a:spcPts val="3500"/>
              </a:lnSpc>
              <a:spcBef>
                <a:spcPts val="1000"/>
              </a:spcBef>
            </a:pPr>
            <a:r>
              <a:rPr lang="en-US" altLang="zh-CN" sz="2400" dirty="0"/>
              <a:t>It is best to understand the  first floor mechanism, but is not merely pauses in the surface layer.</a:t>
            </a:r>
          </a:p>
          <a:p>
            <a:pPr eaLnBrk="1" hangingPunct="1">
              <a:lnSpc>
                <a:spcPts val="3500"/>
              </a:lnSpc>
              <a:spcBef>
                <a:spcPts val="1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To</a:t>
            </a:r>
            <a:r>
              <a:rPr lang="en-US" altLang="zh-CN" sz="2400" dirty="0"/>
              <a:t> make, to write the code, but is not holds a book to have a look at the line.  </a:t>
            </a:r>
          </a:p>
          <a:p>
            <a:pPr eaLnBrk="1" hangingPunct="1">
              <a:lnSpc>
                <a:spcPts val="3500"/>
              </a:lnSpc>
              <a:spcBef>
                <a:spcPts val="1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To</a:t>
            </a:r>
            <a:r>
              <a:rPr lang="en-US" altLang="zh-CN" sz="2400" dirty="0"/>
              <a:t>  study some to be  more, a more complex knowledge, for instance the J2EE development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CA78793B-3554-3549-9F11-D6A3755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altLang="zh-CN"/>
              <a:t>Pay attention se</a:t>
            </a:r>
            <a:r>
              <a:rPr lang="en-US" altLang="zh-CN">
                <a:ea typeface="宋体" pitchFamily="2" charset="-122"/>
              </a:rPr>
              <a:t>v</a:t>
            </a:r>
            <a:r>
              <a:rPr lang="en-US" altLang="zh-CN"/>
              <a:t>eral: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C4039-8BD8-4C46-A07C-A57DD3D2D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3500"/>
              </a:lnSpc>
              <a:spcBef>
                <a:spcPts val="1000"/>
              </a:spcBef>
            </a:pPr>
            <a:r>
              <a:rPr lang="zh-CN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KIS (keep it simple)</a:t>
            </a:r>
          </a:p>
          <a:p>
            <a:pPr eaLnBrk="1" hangingPunct="1">
              <a:lnSpc>
                <a:spcPts val="3500"/>
              </a:lnSpc>
              <a:spcBef>
                <a:spcPts val="1000"/>
              </a:spcBef>
            </a:pPr>
            <a:r>
              <a:rPr lang="zh-CN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Read the documentation frequently</a:t>
            </a:r>
          </a:p>
          <a:p>
            <a:pPr eaLnBrk="1" hangingPunct="1">
              <a:lnSpc>
                <a:spcPts val="3500"/>
              </a:lnSpc>
              <a:spcBef>
                <a:spcPts val="1000"/>
              </a:spcBef>
            </a:pPr>
            <a:r>
              <a:rPr lang="zh-CN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Study each  error or warning message you get</a:t>
            </a:r>
          </a:p>
          <a:p>
            <a:pPr eaLnBrk="1" hangingPunct="1">
              <a:lnSpc>
                <a:spcPts val="3500"/>
              </a:lnSpc>
              <a:spcBef>
                <a:spcPts val="1000"/>
              </a:spcBef>
            </a:pPr>
            <a:r>
              <a:rPr lang="zh-CN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Read the source code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of the Java API classes</a:t>
            </a:r>
          </a:p>
          <a:p>
            <a:pPr eaLnBrk="1" hangingPunct="1">
              <a:lnSpc>
                <a:spcPts val="3500"/>
              </a:lnSpc>
              <a:spcBef>
                <a:spcPts val="1000"/>
              </a:spcBef>
            </a:pPr>
            <a:r>
              <a:rPr lang="zh-CN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Read &lt;Java Code Conventions&gt;</a:t>
            </a:r>
          </a:p>
          <a:p>
            <a:pPr eaLnBrk="1" hangingPunct="1">
              <a:lnSpc>
                <a:spcPts val="3500"/>
              </a:lnSpc>
              <a:spcBef>
                <a:spcPts val="1000"/>
              </a:spcBef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39474BF-AB40-4C45-AA27-898C853AA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Objectives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D3BE95C-9FF7-6544-A8AA-F14A94EE4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 write Java programs that are :</a:t>
            </a:r>
          </a:p>
          <a:p>
            <a:pPr lvl="1" eaLnBrk="1" hangingPunct="1"/>
            <a:r>
              <a:rPr lang="en-US" altLang="zh-CN"/>
              <a:t>bug-free</a:t>
            </a:r>
          </a:p>
          <a:p>
            <a:pPr lvl="1" eaLnBrk="1" hangingPunct="1"/>
            <a:r>
              <a:rPr lang="en-US" altLang="zh-CN"/>
              <a:t>clear</a:t>
            </a:r>
          </a:p>
          <a:p>
            <a:pPr lvl="1" eaLnBrk="1" hangingPunct="1"/>
            <a:r>
              <a:rPr lang="en-US" altLang="zh-CN"/>
              <a:t>more understandable</a:t>
            </a:r>
          </a:p>
          <a:p>
            <a:pPr lvl="1" eaLnBrk="1" hangingPunct="1"/>
            <a:r>
              <a:rPr lang="en-US" altLang="zh-CN"/>
              <a:t>more maintainable </a:t>
            </a:r>
          </a:p>
          <a:p>
            <a:pPr lvl="1" eaLnBrk="1" hangingPunct="1"/>
            <a:r>
              <a:rPr lang="en-US" altLang="zh-CN"/>
              <a:t>easy to test and debug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66D92E2-F50A-E44C-84E6-C05308C84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altLang="zh-CN">
                <a:ea typeface="宋体" pitchFamily="2" charset="-122"/>
              </a:rPr>
              <a:t>Before you start</a:t>
            </a:r>
            <a:endParaRPr lang="zh-CN" altLang="zh-CN">
              <a:ea typeface="宋体" pitchFamily="2" charset="-122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5E02915-79FC-164E-B37F-B4FF64D9E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zh-CN" sz="2800" dirty="0"/>
              <a:t>Software and other resources needed</a:t>
            </a:r>
          </a:p>
          <a:p>
            <a:pPr marL="914400" lvl="1" indent="-457200" eaLnBrk="1" hangingPunct="1"/>
            <a:r>
              <a:rPr lang="en-US" altLang="zh-CN" sz="2400" dirty="0"/>
              <a:t>The examples in the book </a:t>
            </a:r>
          </a:p>
          <a:p>
            <a:pPr marL="914400" lvl="1" indent="-457200" eaLnBrk="1" hangingPunct="1"/>
            <a:r>
              <a:rPr lang="en-US" altLang="zh-CN" sz="2400" dirty="0"/>
              <a:t>JDK8-JDK13</a:t>
            </a:r>
          </a:p>
          <a:p>
            <a:pPr marL="914400" lvl="1" indent="-457200" eaLnBrk="1" hangingPunct="1"/>
            <a:r>
              <a:rPr lang="en-US" altLang="zh-CN" sz="2400" dirty="0"/>
              <a:t>Eclipse</a:t>
            </a:r>
          </a:p>
          <a:p>
            <a:pPr marL="914400" lvl="1" indent="-457200" eaLnBrk="1" hangingPunct="1"/>
            <a:r>
              <a:rPr lang="en" altLang="zh-CN" sz="2400" dirty="0"/>
              <a:t>IntelliJ IDEA</a:t>
            </a:r>
            <a:endParaRPr lang="en-US" altLang="zh-CN" sz="2400" dirty="0"/>
          </a:p>
          <a:p>
            <a:pPr marL="914400" lvl="1" indent="-457200" eaLnBrk="1" hangingPunct="1"/>
            <a:r>
              <a:rPr lang="en-US" altLang="zh-CN" sz="2400" dirty="0"/>
              <a:t>MySQL </a:t>
            </a:r>
          </a:p>
          <a:p>
            <a:pPr marL="914400" lvl="1" indent="-457200" eaLnBrk="1" hangingPunct="1"/>
            <a:r>
              <a:rPr lang="en-US" altLang="zh-CN" sz="2400" dirty="0"/>
              <a:t>MySQL Connector </a:t>
            </a:r>
          </a:p>
          <a:p>
            <a:pPr marL="914400" lvl="1" indent="-457200" eaLnBrk="1" hangingPunct="1"/>
            <a:r>
              <a:rPr lang="en-US" altLang="zh-CN" sz="2400" dirty="0"/>
              <a:t>……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A3C7AD1-4182-4448-B421-13A79680F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3982" y="563564"/>
            <a:ext cx="6380285" cy="993775"/>
          </a:xfrm>
        </p:spPr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Before you start</a:t>
            </a:r>
            <a:endParaRPr lang="en-US" altLang="zh-CN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610236B-0604-8545-BB6B-A5D42366E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4225" y="1600200"/>
            <a:ext cx="4386263" cy="4205288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2"/>
            </a:pPr>
            <a:r>
              <a:rPr lang="en-US" altLang="zh-CN" dirty="0"/>
              <a:t>Installing the J2SE Development Kit (JDK)</a:t>
            </a:r>
          </a:p>
          <a:p>
            <a:pPr marL="990600" lvl="1" indent="-533400" eaLnBrk="1" hangingPunct="1"/>
            <a:r>
              <a:rPr lang="en-US" altLang="zh-CN" dirty="0"/>
              <a:t>Make sure that JDK and JRE are all installed.</a:t>
            </a:r>
          </a:p>
          <a:p>
            <a:pPr marL="990600" lvl="1" indent="-533400" eaLnBrk="1" hangingPunct="1">
              <a:buFontTx/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F74569-5BF6-6F42-9B81-8A5821885707}"/>
              </a:ext>
            </a:extLst>
          </p:cNvPr>
          <p:cNvSpPr/>
          <p:nvPr/>
        </p:nvSpPr>
        <p:spPr>
          <a:xfrm>
            <a:off x="429160" y="5995084"/>
            <a:ext cx="7527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hlinkClick r:id="rId2"/>
              </a:rPr>
              <a:t>https://www.oracle.com/technetwork/java/javase/overview/index.html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ban">
  <a:themeElements>
    <a:clrScheme name="Concourse">
      <a:dk1>
        <a:sysClr val="windowText" lastClr="000000"/>
      </a:dk1>
      <a:lt1>
        <a:sysClr val="window" lastClr="CCE8C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CCE8C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CCE8C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CCE8C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CCE8C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moban</Template>
  <TotalTime>1419</TotalTime>
  <Words>408</Words>
  <Application>Microsoft Macintosh PowerPoint</Application>
  <PresentationFormat>全屏显示(4:3)</PresentationFormat>
  <Paragraphs>80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宋体</vt:lpstr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moban</vt:lpstr>
      <vt:lpstr>Java  how to program</vt:lpstr>
      <vt:lpstr>Contact</vt:lpstr>
      <vt:lpstr>Main Reference books</vt:lpstr>
      <vt:lpstr>Score composed of: </vt:lpstr>
      <vt:lpstr>Pay attention several:</vt:lpstr>
      <vt:lpstr>Pay attention several:</vt:lpstr>
      <vt:lpstr>Objectives</vt:lpstr>
      <vt:lpstr>Before you start</vt:lpstr>
      <vt:lpstr>Before you start</vt:lpstr>
      <vt:lpstr>PowerPoint 演示文稿</vt:lpstr>
      <vt:lpstr>Before you start</vt:lpstr>
      <vt:lpstr>Before you start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how to program</dc:title>
  <dc:creator>User</dc:creator>
  <cp:lastModifiedBy>Microsoft Office User</cp:lastModifiedBy>
  <cp:revision>50</cp:revision>
  <dcterms:created xsi:type="dcterms:W3CDTF">2013-02-25T00:47:27Z</dcterms:created>
  <dcterms:modified xsi:type="dcterms:W3CDTF">2021-01-15T09:19:52Z</dcterms:modified>
</cp:coreProperties>
</file>