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57" autoAdjust="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22233-B60C-4A37-BE65-7B12FFB73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90D78F-AE28-4D1D-BEC2-DE1F7FD16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09845-F058-4F31-A128-9A1E28370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763A-132A-4FFE-9960-178921432C4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56C4A-B43C-41D4-8739-8FF1EE969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B2E3EC-BF80-4C88-A4D0-A9356A347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CFD4-2677-46E1-A355-FF0659AC0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4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0B9AA-F589-413D-ADE5-F7222631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521D7F-438B-4AF2-967F-27B07571C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BD8FF-44E6-4C57-8097-5952ED242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763A-132A-4FFE-9960-178921432C4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A72778-E5AD-4602-BE26-F656CE203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C49159-904D-4D06-80CF-DB6724F9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CFD4-2677-46E1-A355-FF0659AC0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679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A12D93-9899-4B80-B6DE-26B31072D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409AAE-1900-459A-BF5F-DF5E603D8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097567-D7A0-4600-8B84-24037D703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763A-132A-4FFE-9960-178921432C4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7E064B-0236-41D6-86FB-9962879E0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F2C0BD-2A8D-4EB2-ABED-C70C3DA9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CFD4-2677-46E1-A355-FF0659AC0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377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0C739-A35B-4D92-A353-57C3DF047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4EE7CB-F783-4F07-BD12-41948E5C1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91DA20-FFA3-4546-A582-B19ED6D9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763A-132A-4FFE-9960-178921432C4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29AAD5-6469-4DCE-806B-88B0557F0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4C59A7-2160-4558-A5AB-A009F9009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CFD4-2677-46E1-A355-FF0659AC0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066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F1B87-B7DE-4492-895A-5384E22A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398949-C78A-44E2-A0F8-853AB69CD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1EDC15-47FE-4FB9-8548-AC78C2434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763A-132A-4FFE-9960-178921432C4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1A9F21-879C-4A88-A6F7-0CBEBC11B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5666D9-51C0-4362-9CC7-F42707A6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CFD4-2677-46E1-A355-FF0659AC0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05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DFCE2-1A54-4986-B03C-A00D37978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DB0BC7-EC1E-46A5-A978-256C04BA8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4E46F5-D852-4E5D-B107-D760B8FFB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BB4FE0-5CED-4364-9254-6BD77B221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763A-132A-4FFE-9960-178921432C4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BED640-99BE-4897-8A8B-CB89E95DB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E3C851-8865-4CDB-815A-30052FF8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CFD4-2677-46E1-A355-FF0659AC0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74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B96E-3960-4F3D-B987-B6F770D97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E75EED-B4A5-4A03-A7A2-4AB0B331F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CF6290-35DF-42D2-B852-7CC916AEE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485A97-6E2B-4CD8-97B0-ADA599DC8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A97BB6-C557-4B68-BDCC-00E5DE669F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268807-5875-4ECC-A0D2-A7079CFD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763A-132A-4FFE-9960-178921432C4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6D758B-1C9E-40EC-9800-60FDEC5D1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65C8A9-B109-405E-BDFE-CF1166699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CFD4-2677-46E1-A355-FF0659AC0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552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8D4A0-E0A8-4979-8868-823BD93B2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0D8782-1C31-4012-9D8C-CB0FE00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763A-132A-4FFE-9960-178921432C4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F0FA2E-F3F6-4721-BFD2-E46896B3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D2116E-89C7-4E1B-B7F5-554570A5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CFD4-2677-46E1-A355-FF0659AC0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13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9768B6-0889-4484-9EDC-156F3C54B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763A-132A-4FFE-9960-178921432C4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3D470B-2517-4019-B19F-A7C52EC84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96FCBC-BB2C-4F52-AF15-E84DBA92B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CFD4-2677-46E1-A355-FF0659AC0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87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5E2B1-A6BB-484D-9B77-3FBC26954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3B410-6F57-411E-9B0E-18FD5646E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5AC76F-F5AF-469C-ADC1-DD2AC7ECC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201E01-B37C-4212-A9E9-1921173F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763A-132A-4FFE-9960-178921432C4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73EA5D-DA0A-48A6-9269-DE787ACB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C9422B-B2C5-4C10-B050-1183A814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CFD4-2677-46E1-A355-FF0659AC0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37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1CABA-1A5C-44E7-B35E-9FF9588C4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89091C-3D17-43B7-AB52-487C9B0D99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1732BF-5C2A-433F-B14B-2E5C6457D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F41A3C-28EE-4CDA-8C41-B18D60CB8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763A-132A-4FFE-9960-178921432C4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5033B8-9429-4D1D-92A8-719710B2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B6F7FD-20E0-4483-BB41-9B2452C8C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CFD4-2677-46E1-A355-FF0659AC0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529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2A8C33-8301-4002-8E3C-644CFBBAD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1486FE-6AA9-4778-8A3B-587BDFDB6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BE552A-82C9-4657-A901-683D36DF9C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5763A-132A-4FFE-9960-178921432C4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0A4554-128A-4914-9A9D-660AE604F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6ED814-0BCE-4EFB-BB3A-8C7A8CB01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FCFD4-2677-46E1-A355-FF0659AC0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03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E9A6-1CA6-440E-A3EF-1C7A3C231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6812" y="1113032"/>
            <a:ext cx="8618376" cy="2387600"/>
          </a:xfrm>
        </p:spPr>
        <p:txBody>
          <a:bodyPr/>
          <a:lstStyle/>
          <a:p>
            <a:r>
              <a:rPr lang="zh-CN" altLang="en-US" b="1" dirty="0"/>
              <a:t>实验三：基于</a:t>
            </a:r>
            <a:r>
              <a:rPr lang="en-US" altLang="zh-CN" b="1" dirty="0" err="1"/>
              <a:t>MyBatis</a:t>
            </a:r>
            <a:r>
              <a:rPr lang="zh-CN" altLang="en-US" b="1" dirty="0"/>
              <a:t>的关联实现方案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552A07-86AB-4208-9A18-FD001C8802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1-07</a:t>
            </a:r>
            <a:r>
              <a:rPr lang="zh-CN" altLang="en-US" dirty="0"/>
              <a:t>组 这队更是重量级</a:t>
            </a:r>
          </a:p>
        </p:txBody>
      </p:sp>
    </p:spTree>
    <p:extLst>
      <p:ext uri="{BB962C8B-B14F-4D97-AF65-F5344CB8AC3E}">
        <p14:creationId xmlns:p14="http://schemas.microsoft.com/office/powerpoint/2010/main" val="3882817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03DDD-6D70-45A1-B3B3-E38CA4759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/>
              <a:t>实验中的发现：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B5F2B3-AFAE-4976-9995-9A3FBA845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95005"/>
            <a:ext cx="11943184" cy="4351338"/>
          </a:xfrm>
        </p:spPr>
        <p:txBody>
          <a:bodyPr/>
          <a:lstStyle/>
          <a:p>
            <a:r>
              <a:rPr lang="zh-CN" altLang="en-US" dirty="0"/>
              <a:t>使用图形化</a:t>
            </a:r>
            <a:r>
              <a:rPr lang="en-US" altLang="zh-CN" dirty="0" err="1"/>
              <a:t>jmeter</a:t>
            </a:r>
            <a:r>
              <a:rPr lang="zh-CN" altLang="en-US" dirty="0"/>
              <a:t>和命令行</a:t>
            </a:r>
            <a:r>
              <a:rPr lang="en-US" altLang="zh-CN" dirty="0" err="1"/>
              <a:t>jmeter</a:t>
            </a:r>
            <a:r>
              <a:rPr lang="zh-CN" altLang="en-US" dirty="0"/>
              <a:t>，运行同样的测试计划，得到不同结果</a:t>
            </a:r>
          </a:p>
        </p:txBody>
      </p:sp>
      <p:pic>
        <p:nvPicPr>
          <p:cNvPr id="1026" name="图片 14">
            <a:extLst>
              <a:ext uri="{FF2B5EF4-FFF2-40B4-BE49-F238E27FC236}">
                <a16:creationId xmlns:a16="http://schemas.microsoft.com/office/drawing/2014/main" id="{9DCF5D93-29A5-497C-9232-21524F8E9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18204"/>
            <a:ext cx="5882795" cy="99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图片 15">
            <a:extLst>
              <a:ext uri="{FF2B5EF4-FFF2-40B4-BE49-F238E27FC236}">
                <a16:creationId xmlns:a16="http://schemas.microsoft.com/office/drawing/2014/main" id="{276848BA-73B7-457F-9B33-0A4C7B259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314" y="1984831"/>
            <a:ext cx="5972686" cy="106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765190-A982-43EE-B737-10EC8A730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575" y="533711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36D02F-63D1-4FF8-917C-E1F6F0A5B739}"/>
              </a:ext>
            </a:extLst>
          </p:cNvPr>
          <p:cNvSpPr txBox="1"/>
          <p:nvPr/>
        </p:nvSpPr>
        <p:spPr>
          <a:xfrm>
            <a:off x="931622" y="3001342"/>
            <a:ext cx="324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多表连接 使用命令行运行结果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A9E198-0BCE-42F6-AA26-D9D974014D7E}"/>
              </a:ext>
            </a:extLst>
          </p:cNvPr>
          <p:cNvSpPr txBox="1"/>
          <p:nvPr/>
        </p:nvSpPr>
        <p:spPr>
          <a:xfrm>
            <a:off x="7050684" y="3059668"/>
            <a:ext cx="324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单表查询 使用命令行运行结果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CB9E1F3-40C5-46DB-92B1-3133440A0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468" y="4106135"/>
            <a:ext cx="7986452" cy="61727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6EEAA8D-C918-4726-BAA7-04B52F7A6CEE}"/>
              </a:ext>
            </a:extLst>
          </p:cNvPr>
          <p:cNvSpPr txBox="1"/>
          <p:nvPr/>
        </p:nvSpPr>
        <p:spPr>
          <a:xfrm>
            <a:off x="3554964" y="4747127"/>
            <a:ext cx="428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官方文档推荐使用</a:t>
            </a:r>
            <a:r>
              <a:rPr lang="en-US" altLang="zh-CN" dirty="0"/>
              <a:t>non-GUI</a:t>
            </a:r>
            <a:r>
              <a:rPr lang="zh-CN" altLang="en-US" dirty="0"/>
              <a:t>运行测试计划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DF965B7-9A9B-45FE-8418-FD8A514CD4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672" y="5504417"/>
            <a:ext cx="7719729" cy="70110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0EF9B05-ED4D-4C8E-BE7E-5A0DCC5E703A}"/>
              </a:ext>
            </a:extLst>
          </p:cNvPr>
          <p:cNvSpPr txBox="1"/>
          <p:nvPr/>
        </p:nvSpPr>
        <p:spPr>
          <a:xfrm>
            <a:off x="3169226" y="6323565"/>
            <a:ext cx="566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尽量隔离出一个相对纯净的运行</a:t>
            </a:r>
            <a:r>
              <a:rPr lang="en-US" altLang="zh-CN" dirty="0" err="1"/>
              <a:t>jmeter</a:t>
            </a:r>
            <a:r>
              <a:rPr lang="zh-CN" altLang="en-US" dirty="0"/>
              <a:t>测试计划的环境</a:t>
            </a:r>
          </a:p>
        </p:txBody>
      </p:sp>
    </p:spTree>
    <p:extLst>
      <p:ext uri="{BB962C8B-B14F-4D97-AF65-F5344CB8AC3E}">
        <p14:creationId xmlns:p14="http://schemas.microsoft.com/office/powerpoint/2010/main" val="1232408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355294-42B4-4042-B487-CA5D682E3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88" y="454025"/>
            <a:ext cx="10515600" cy="4351338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ResultMap</a:t>
            </a:r>
            <a:r>
              <a:rPr lang="zh-CN" altLang="en-US" dirty="0"/>
              <a:t>比不使用</a:t>
            </a:r>
            <a:r>
              <a:rPr lang="en-US" altLang="zh-CN" dirty="0" err="1"/>
              <a:t>ResultMap</a:t>
            </a:r>
            <a:r>
              <a:rPr lang="zh-CN" altLang="en-US" dirty="0"/>
              <a:t>快在哪里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4B1EC9-1AA8-48EA-BA87-5BC02FDDD9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4388" y="1711317"/>
            <a:ext cx="7626326" cy="164303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1D11A43-6782-4E51-895B-C67682539A84}"/>
              </a:ext>
            </a:extLst>
          </p:cNvPr>
          <p:cNvSpPr txBox="1"/>
          <p:nvPr/>
        </p:nvSpPr>
        <p:spPr>
          <a:xfrm>
            <a:off x="779001" y="1341985"/>
            <a:ext cx="5287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currentTimeMills</a:t>
            </a:r>
            <a:r>
              <a:rPr lang="zh-CN" altLang="en-US" dirty="0"/>
              <a:t>，测试指定代码段的运行时间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2AA840-7A55-4B00-8C03-764B38C081CF}"/>
              </a:ext>
            </a:extLst>
          </p:cNvPr>
          <p:cNvSpPr txBox="1"/>
          <p:nvPr/>
        </p:nvSpPr>
        <p:spPr>
          <a:xfrm>
            <a:off x="194388" y="3713731"/>
            <a:ext cx="85347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得到的简单结论：</a:t>
            </a:r>
            <a:endParaRPr lang="en-US" altLang="zh-CN" dirty="0"/>
          </a:p>
          <a:p>
            <a:r>
              <a:rPr lang="en-US" altLang="zh-CN" dirty="0"/>
              <a:t>Dao</a:t>
            </a:r>
            <a:r>
              <a:rPr lang="zh-CN" altLang="zh-CN" dirty="0"/>
              <a:t>层——</a:t>
            </a:r>
            <a:r>
              <a:rPr lang="en-US" altLang="zh-CN" dirty="0"/>
              <a:t>Service</a:t>
            </a:r>
            <a:r>
              <a:rPr lang="zh-CN" altLang="zh-CN" dirty="0"/>
              <a:t>层——</a:t>
            </a:r>
            <a:r>
              <a:rPr lang="en-US" altLang="zh-CN" dirty="0"/>
              <a:t>Controller</a:t>
            </a:r>
            <a:r>
              <a:rPr lang="zh-CN" altLang="zh-CN" dirty="0"/>
              <a:t>层等层次结构之间的切换耗时并不明显</a:t>
            </a:r>
            <a:endParaRPr lang="en-US" altLang="zh-CN" dirty="0"/>
          </a:p>
          <a:p>
            <a:r>
              <a:rPr lang="zh-CN" altLang="zh-CN" b="1" u="sng" dirty="0"/>
              <a:t>时间差别主要在于</a:t>
            </a:r>
            <a:r>
              <a:rPr lang="en-US" altLang="zh-CN" b="1" u="sng" dirty="0"/>
              <a:t>Dao</a:t>
            </a:r>
            <a:r>
              <a:rPr lang="zh-CN" altLang="zh-CN" b="1" u="sng" dirty="0"/>
              <a:t>——</a:t>
            </a:r>
            <a:r>
              <a:rPr lang="en-US" altLang="zh-CN" b="1" u="sng" dirty="0"/>
              <a:t>Mapper</a:t>
            </a:r>
            <a:r>
              <a:rPr lang="zh-CN" altLang="zh-CN" b="1" u="sng" dirty="0"/>
              <a:t>——</a:t>
            </a:r>
            <a:r>
              <a:rPr lang="en-US" altLang="zh-CN" b="1" u="sng" dirty="0"/>
              <a:t>SQL</a:t>
            </a:r>
            <a:r>
              <a:rPr lang="zh-CN" altLang="zh-CN" b="1" u="sng" dirty="0"/>
              <a:t>这个层级（即需要访问数据库的部分）</a:t>
            </a:r>
            <a:endParaRPr lang="zh-CN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MyBatis</a:t>
            </a:r>
            <a:r>
              <a:rPr lang="zh-CN" altLang="en-US" dirty="0"/>
              <a:t>原理：</a:t>
            </a:r>
            <a:r>
              <a:rPr lang="en-US" altLang="zh-CN" b="1" dirty="0"/>
              <a:t>Mapper</a:t>
            </a:r>
            <a:r>
              <a:rPr lang="zh-CN" altLang="en-US" b="1" dirty="0"/>
              <a:t>中每次对数据库的访问，都要建立一个</a:t>
            </a:r>
            <a:r>
              <a:rPr lang="en-US" altLang="zh-CN" b="1" dirty="0" err="1"/>
              <a:t>SqlSession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3840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610C76-CE4B-4EA8-B9FE-F3A25921F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81" y="510009"/>
            <a:ext cx="10515600" cy="4351338"/>
          </a:xfrm>
        </p:spPr>
        <p:txBody>
          <a:bodyPr/>
          <a:lstStyle/>
          <a:p>
            <a:r>
              <a:rPr lang="zh-CN" altLang="en-US" dirty="0"/>
              <a:t>不论多少线程，测试时间一开始的平均响应时间时间最长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BD6032-6CF1-4471-BE9E-17E01FBB1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67" y="1219829"/>
            <a:ext cx="4949468" cy="277367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ED8C062-53C9-40DB-B428-9EBD46E09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706" y="1219830"/>
            <a:ext cx="5021143" cy="27468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D4D04A7-A894-4AD4-AA9D-FCE33EE752C6}"/>
              </a:ext>
            </a:extLst>
          </p:cNvPr>
          <p:cNvSpPr txBox="1"/>
          <p:nvPr/>
        </p:nvSpPr>
        <p:spPr>
          <a:xfrm>
            <a:off x="2001671" y="40580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多表连接查询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17332C-3170-401E-9105-1AC465A93B96}"/>
              </a:ext>
            </a:extLst>
          </p:cNvPr>
          <p:cNvSpPr txBox="1"/>
          <p:nvPr/>
        </p:nvSpPr>
        <p:spPr>
          <a:xfrm>
            <a:off x="8066673" y="40446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单表查询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71D2E93-713B-4A72-9F3C-8844E4643E8B}"/>
              </a:ext>
            </a:extLst>
          </p:cNvPr>
          <p:cNvSpPr txBox="1"/>
          <p:nvPr/>
        </p:nvSpPr>
        <p:spPr>
          <a:xfrm>
            <a:off x="405074" y="5109502"/>
            <a:ext cx="37625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猜想：</a:t>
            </a:r>
            <a:r>
              <a:rPr lang="en-US" altLang="zh-CN" dirty="0" err="1"/>
              <a:t>MyBatis</a:t>
            </a:r>
            <a:r>
              <a:rPr lang="zh-CN" altLang="en-US" dirty="0"/>
              <a:t>针对同一请求的缓存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我们的测试的</a:t>
            </a:r>
            <a:r>
              <a:rPr lang="en-US" altLang="zh-CN" dirty="0"/>
              <a:t>get</a:t>
            </a:r>
            <a:r>
              <a:rPr lang="zh-CN" altLang="en-US" dirty="0"/>
              <a:t>请求：</a:t>
            </a:r>
            <a:r>
              <a:rPr lang="en-US" altLang="zh-CN" dirty="0"/>
              <a:t>/orders/100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A4AC1FF-AD01-499B-ABE3-D37EDFD8150B}"/>
              </a:ext>
            </a:extLst>
          </p:cNvPr>
          <p:cNvSpPr txBox="1"/>
          <p:nvPr/>
        </p:nvSpPr>
        <p:spPr>
          <a:xfrm>
            <a:off x="5402117" y="5258793"/>
            <a:ext cx="59522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jmeter</a:t>
            </a:r>
            <a:r>
              <a:rPr lang="zh-CN" altLang="en-US" dirty="0"/>
              <a:t>添加变量：</a:t>
            </a:r>
            <a:r>
              <a:rPr lang="en-US" altLang="zh-CN" dirty="0"/>
              <a:t>/</a:t>
            </a:r>
            <a:r>
              <a:rPr lang="en-US" altLang="zh-CN" dirty="0" err="1"/>
              <a:t>orders?id</a:t>
            </a:r>
            <a:r>
              <a:rPr lang="en-US" altLang="zh-CN" dirty="0"/>
              <a:t>=100</a:t>
            </a:r>
            <a:r>
              <a:rPr lang="zh-CN" altLang="en-US" dirty="0"/>
              <a:t>、</a:t>
            </a:r>
            <a:r>
              <a:rPr lang="en-US" altLang="zh-CN" dirty="0"/>
              <a:t>/</a:t>
            </a:r>
            <a:r>
              <a:rPr lang="en-US" altLang="zh-CN" dirty="0" err="1"/>
              <a:t>orders?id</a:t>
            </a:r>
            <a:r>
              <a:rPr lang="en-US" altLang="zh-CN" dirty="0"/>
              <a:t>=102</a:t>
            </a:r>
            <a:r>
              <a:rPr lang="zh-CN" altLang="en-US" dirty="0"/>
              <a:t>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要求的</a:t>
            </a:r>
            <a:r>
              <a:rPr lang="en-US" altLang="zh-CN" dirty="0"/>
              <a:t>API</a:t>
            </a:r>
            <a:r>
              <a:rPr lang="zh-CN" altLang="en-US" dirty="0"/>
              <a:t>：</a:t>
            </a:r>
            <a:r>
              <a:rPr lang="en-US" altLang="zh-CN" dirty="0"/>
              <a:t>/orders/{id}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3663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02B29-01AD-428F-80A1-9AE0578B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31FB26-F3A4-4C16-8E52-BDDC5E2F0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12" y="1853617"/>
            <a:ext cx="10515600" cy="4351338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SQL</a:t>
            </a:r>
            <a:r>
              <a:rPr lang="zh-CN" altLang="en-US" dirty="0"/>
              <a:t>编写</a:t>
            </a:r>
            <a:r>
              <a:rPr lang="en-US" altLang="zh-CN" dirty="0" err="1"/>
              <a:t>ResultMap</a:t>
            </a:r>
            <a:r>
              <a:rPr lang="zh-CN" altLang="en-US" dirty="0"/>
              <a:t>，在查询过程中进行关联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76D79C-4486-467C-9E30-F046F9F549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1731" y="2438465"/>
            <a:ext cx="5278120" cy="59372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23924F8-5ABA-4EEF-831B-1BE600D6EBC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62293" y="3429000"/>
            <a:ext cx="5278120" cy="209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782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3C8373-73C0-4876-A771-E31CF160D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274" y="761936"/>
            <a:ext cx="10515600" cy="4351338"/>
          </a:xfrm>
        </p:spPr>
        <p:txBody>
          <a:bodyPr/>
          <a:lstStyle/>
          <a:p>
            <a:r>
              <a:rPr lang="zh-CN" altLang="en-US" dirty="0"/>
              <a:t>对应</a:t>
            </a:r>
            <a:r>
              <a:rPr lang="en-US" altLang="zh-CN" dirty="0"/>
              <a:t>Dao</a:t>
            </a:r>
            <a:r>
              <a:rPr lang="zh-CN" altLang="en-US" dirty="0"/>
              <a:t>层代码，直接拿到的就是一个带</a:t>
            </a:r>
            <a:r>
              <a:rPr lang="en-US" altLang="zh-CN" dirty="0" err="1"/>
              <a:t>orderItemPoList</a:t>
            </a:r>
            <a:r>
              <a:rPr lang="zh-CN" altLang="en-US" dirty="0"/>
              <a:t>的</a:t>
            </a:r>
            <a:r>
              <a:rPr lang="en-US" altLang="zh-CN" dirty="0" err="1"/>
              <a:t>ordersPo</a:t>
            </a:r>
            <a:r>
              <a:rPr lang="zh-CN" altLang="en-US" dirty="0"/>
              <a:t>对象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C57BDC-317B-4B4A-BD7B-10E6CEA78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535" y="2503274"/>
            <a:ext cx="6401355" cy="403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143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87DD09-916C-4047-A3D9-879683F5A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71" y="248751"/>
            <a:ext cx="11837572" cy="4351338"/>
          </a:xfrm>
        </p:spPr>
        <p:txBody>
          <a:bodyPr/>
          <a:lstStyle/>
          <a:p>
            <a:r>
              <a:rPr lang="zh-CN" altLang="en-US" dirty="0"/>
              <a:t>不使用</a:t>
            </a:r>
            <a:r>
              <a:rPr lang="en-US" altLang="zh-CN" dirty="0" err="1"/>
              <a:t>ResultMap</a:t>
            </a:r>
            <a:r>
              <a:rPr lang="zh-CN" altLang="en-US" dirty="0"/>
              <a:t>，先使用</a:t>
            </a:r>
            <a:r>
              <a:rPr lang="en-US" altLang="zh-CN" dirty="0"/>
              <a:t>SQL</a:t>
            </a:r>
            <a:r>
              <a:rPr lang="zh-CN" altLang="en-US" dirty="0"/>
              <a:t>语句选出一个没有关联的</a:t>
            </a:r>
            <a:r>
              <a:rPr lang="en-US" altLang="zh-CN" dirty="0"/>
              <a:t>Orders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Dao</a:t>
            </a:r>
            <a:r>
              <a:rPr lang="zh-CN" altLang="en-US" dirty="0"/>
              <a:t>层根据</a:t>
            </a:r>
            <a:r>
              <a:rPr lang="en-US" altLang="zh-CN" dirty="0"/>
              <a:t>Orders</a:t>
            </a:r>
            <a:r>
              <a:rPr lang="zh-CN" altLang="en-US" dirty="0"/>
              <a:t>的</a:t>
            </a:r>
            <a:r>
              <a:rPr lang="en-US" altLang="zh-CN" dirty="0"/>
              <a:t>id</a:t>
            </a:r>
            <a:r>
              <a:rPr lang="zh-CN" altLang="en-US" dirty="0"/>
              <a:t>，在</a:t>
            </a:r>
            <a:r>
              <a:rPr lang="en-US" altLang="zh-CN" dirty="0"/>
              <a:t>for</a:t>
            </a:r>
            <a:r>
              <a:rPr lang="zh-CN" altLang="en-US" dirty="0"/>
              <a:t>循环中再分别找出对应的</a:t>
            </a:r>
            <a:r>
              <a:rPr lang="en-US" altLang="zh-CN" dirty="0" err="1"/>
              <a:t>orderItem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5AB77F-84E9-48F1-82A9-82FB8E8FD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5862" y="1475660"/>
            <a:ext cx="6721422" cy="60584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EA946BA-D820-4B89-BCEF-4A2F980B3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512" y="2847259"/>
            <a:ext cx="6469941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92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110D6C-D75D-46AE-9561-58DBC19E0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224" y="560956"/>
            <a:ext cx="10515600" cy="4351338"/>
          </a:xfrm>
        </p:spPr>
        <p:txBody>
          <a:bodyPr/>
          <a:lstStyle/>
          <a:p>
            <a:r>
              <a:rPr lang="zh-CN" altLang="en-US" dirty="0"/>
              <a:t>对应的</a:t>
            </a:r>
            <a:r>
              <a:rPr lang="en-US" altLang="zh-CN" dirty="0"/>
              <a:t>Dao</a:t>
            </a:r>
            <a:r>
              <a:rPr lang="zh-CN" altLang="en-US" dirty="0"/>
              <a:t>层代码，先拿到一个不带</a:t>
            </a:r>
            <a:r>
              <a:rPr lang="en-US" altLang="zh-CN" dirty="0" err="1"/>
              <a:t>orderItemPoList</a:t>
            </a:r>
            <a:r>
              <a:rPr lang="zh-CN" altLang="en-US" dirty="0"/>
              <a:t>的</a:t>
            </a:r>
            <a:r>
              <a:rPr lang="en-US" altLang="zh-CN" dirty="0" err="1"/>
              <a:t>ordersPo</a:t>
            </a:r>
            <a:r>
              <a:rPr lang="zh-CN" altLang="en-US" dirty="0"/>
              <a:t>对象，然后根据</a:t>
            </a:r>
            <a:r>
              <a:rPr lang="en-US" altLang="zh-CN" dirty="0"/>
              <a:t>orders</a:t>
            </a:r>
            <a:r>
              <a:rPr lang="zh-CN" altLang="en-US" dirty="0"/>
              <a:t>的</a:t>
            </a:r>
            <a:r>
              <a:rPr lang="en-US" altLang="zh-CN" dirty="0"/>
              <a:t>id</a:t>
            </a:r>
            <a:r>
              <a:rPr lang="zh-CN" altLang="en-US" dirty="0"/>
              <a:t>再去找对应的</a:t>
            </a:r>
            <a:r>
              <a:rPr lang="en-US" altLang="zh-CN" dirty="0" err="1"/>
              <a:t>orderItem</a:t>
            </a:r>
            <a:r>
              <a:rPr lang="en-US" altLang="zh-CN" dirty="0"/>
              <a:t>\</a:t>
            </a:r>
          </a:p>
          <a:p>
            <a:r>
              <a:rPr lang="zh-CN" altLang="en-US" dirty="0"/>
              <a:t>我们这里直接把所有的</a:t>
            </a:r>
            <a:r>
              <a:rPr lang="en-US" altLang="zh-CN" dirty="0" err="1"/>
              <a:t>orderItem</a:t>
            </a:r>
            <a:r>
              <a:rPr lang="zh-CN" altLang="en-US" dirty="0"/>
              <a:t>放在一个</a:t>
            </a:r>
            <a:r>
              <a:rPr lang="en-US" altLang="zh-CN" dirty="0"/>
              <a:t>List</a:t>
            </a:r>
            <a:r>
              <a:rPr lang="zh-CN" altLang="en-US" dirty="0"/>
              <a:t>中返回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E9877A-A94C-45E8-818F-44CA22473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90" y="2095571"/>
            <a:ext cx="7247248" cy="45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90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E7BA1-357D-4164-81EC-FF9130DBF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排除一切可能发生阻塞的干扰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2C0ADB-9C9A-4335-B3E4-8051AF945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112" y="1858282"/>
            <a:ext cx="10675776" cy="4351338"/>
          </a:xfrm>
        </p:spPr>
        <p:txBody>
          <a:bodyPr/>
          <a:lstStyle/>
          <a:p>
            <a:r>
              <a:rPr lang="zh-CN" altLang="en-US" dirty="0"/>
              <a:t>早期实验最大问题：</a:t>
            </a:r>
            <a:endParaRPr lang="en-US" altLang="zh-CN" dirty="0"/>
          </a:p>
          <a:p>
            <a:r>
              <a:rPr lang="zh-CN" altLang="en-US" dirty="0"/>
              <a:t>在实验三早期，将</a:t>
            </a:r>
            <a:r>
              <a:rPr lang="en-US" altLang="zh-CN" dirty="0"/>
              <a:t>Thread Group</a:t>
            </a:r>
            <a:r>
              <a:rPr lang="zh-CN" altLang="en-US" dirty="0"/>
              <a:t>的线程数设置为</a:t>
            </a:r>
            <a:r>
              <a:rPr lang="en-US" altLang="zh-CN" dirty="0"/>
              <a:t>200</a:t>
            </a:r>
            <a:r>
              <a:rPr lang="zh-CN" altLang="en-US" dirty="0"/>
              <a:t>，</a:t>
            </a:r>
            <a:r>
              <a:rPr lang="en-US" altLang="zh-CN" dirty="0"/>
              <a:t>Druid</a:t>
            </a:r>
            <a:r>
              <a:rPr lang="zh-CN" altLang="en-US" dirty="0"/>
              <a:t>的连接池数量设置为</a:t>
            </a:r>
            <a:r>
              <a:rPr lang="en-US" altLang="zh-CN" dirty="0"/>
              <a:t>300</a:t>
            </a:r>
            <a:r>
              <a:rPr lang="zh-CN" altLang="en-US" dirty="0"/>
              <a:t>，因为我们认为只要线程数＜连接池数量即可</a:t>
            </a:r>
            <a:endParaRPr lang="en-US" altLang="zh-CN" dirty="0"/>
          </a:p>
          <a:p>
            <a:r>
              <a:rPr lang="zh-CN" altLang="en-US" dirty="0"/>
              <a:t>事实证明，仅考虑这些不够，可以看到发生严重阻塞，阻塞时间完全掩盖真实数据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726459-8D72-407F-B8E3-894FAEDA7FD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73249" y="4537805"/>
            <a:ext cx="7537281" cy="154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15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2407F-4545-4B03-96DB-3F7FDE28F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88" y="131859"/>
            <a:ext cx="10515600" cy="1325563"/>
          </a:xfrm>
        </p:spPr>
        <p:txBody>
          <a:bodyPr/>
          <a:lstStyle/>
          <a:p>
            <a:r>
              <a:rPr lang="zh-CN" altLang="en-US" dirty="0"/>
              <a:t>为排除阻塞干扰，我们考虑以下方面：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137F14-D004-4801-B061-BD65C8D38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033" y="1648344"/>
            <a:ext cx="10515600" cy="4351338"/>
          </a:xfrm>
        </p:spPr>
        <p:txBody>
          <a:bodyPr/>
          <a:lstStyle/>
          <a:p>
            <a:r>
              <a:rPr lang="zh-CN" altLang="en-US" dirty="0"/>
              <a:t>设置</a:t>
            </a:r>
            <a:r>
              <a:rPr lang="en-US" altLang="zh-CN" dirty="0"/>
              <a:t>Druid</a:t>
            </a:r>
            <a:r>
              <a:rPr lang="zh-CN" altLang="en-US" dirty="0"/>
              <a:t>连接池的最大连接数为</a:t>
            </a:r>
            <a:r>
              <a:rPr lang="en-US" altLang="zh-CN" dirty="0"/>
              <a:t>300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查看</a:t>
            </a:r>
            <a:r>
              <a:rPr lang="en-US" altLang="zh-CN" dirty="0" err="1"/>
              <a:t>mysql</a:t>
            </a:r>
            <a:r>
              <a:rPr lang="en-US" altLang="zh-CN" dirty="0"/>
              <a:t> 8.0</a:t>
            </a:r>
            <a:r>
              <a:rPr lang="zh-CN" altLang="en-US" dirty="0"/>
              <a:t>默认最大连接数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（默认值为</a:t>
            </a:r>
            <a:r>
              <a:rPr lang="en-US" altLang="zh-CN" dirty="0"/>
              <a:t>151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如果超过最大连接数，会报错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C5C9E3-5AD8-410B-9911-7EC0832553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41594" y="1010709"/>
            <a:ext cx="2278380" cy="2324100"/>
          </a:xfrm>
          <a:prstGeom prst="rect">
            <a:avLst/>
          </a:prstGeom>
        </p:spPr>
      </p:pic>
      <p:pic>
        <p:nvPicPr>
          <p:cNvPr id="5" name="图片 4" descr="C:\Users\529106896\AppData\Roaming\Tencent\Users\529106896\QQ\WinTemp\RichOle\`RG1~CXW(%4H69ZRBC$R[]B.png">
            <a:extLst>
              <a:ext uri="{FF2B5EF4-FFF2-40B4-BE49-F238E27FC236}">
                <a16:creationId xmlns:a16="http://schemas.microsoft.com/office/drawing/2014/main" id="{A7878EA8-3ED0-4803-8CF7-79025D3C0C5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984" y="3430270"/>
            <a:ext cx="4868545" cy="34277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9861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91BED4-2B81-4F3D-8711-9EBB75C6D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685" y="314132"/>
            <a:ext cx="11160968" cy="5890792"/>
          </a:xfrm>
        </p:spPr>
        <p:txBody>
          <a:bodyPr/>
          <a:lstStyle/>
          <a:p>
            <a:r>
              <a:rPr lang="zh-CN" altLang="en-US" dirty="0"/>
              <a:t>分散部署</a:t>
            </a:r>
            <a:r>
              <a:rPr lang="en-US" altLang="zh-CN" dirty="0" err="1"/>
              <a:t>jmeter</a:t>
            </a:r>
            <a:r>
              <a:rPr lang="zh-CN" altLang="en-US" dirty="0"/>
              <a:t>、</a:t>
            </a:r>
            <a:r>
              <a:rPr lang="en-US" altLang="zh-CN" dirty="0"/>
              <a:t>jar</a:t>
            </a:r>
            <a:r>
              <a:rPr lang="zh-CN" altLang="en-US" dirty="0"/>
              <a:t>包、</a:t>
            </a:r>
            <a:r>
              <a:rPr lang="en-US" altLang="zh-CN" dirty="0" err="1"/>
              <a:t>mysql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在实验三早期，我们将</a:t>
            </a:r>
            <a:r>
              <a:rPr lang="en-US" altLang="zh-CN" dirty="0"/>
              <a:t>jar</a:t>
            </a:r>
            <a:r>
              <a:rPr lang="zh-CN" altLang="en-US" dirty="0"/>
              <a:t>包和</a:t>
            </a:r>
            <a:r>
              <a:rPr lang="en-US" altLang="zh-CN" dirty="0" err="1"/>
              <a:t>mysql</a:t>
            </a:r>
            <a:r>
              <a:rPr lang="zh-CN" altLang="en-US" dirty="0"/>
              <a:t>都部署在同一台服务器中，但实际应该将</a:t>
            </a:r>
            <a:r>
              <a:rPr lang="en-US" altLang="zh-CN" dirty="0"/>
              <a:t>jar</a:t>
            </a:r>
            <a:r>
              <a:rPr lang="zh-CN" altLang="en-US" dirty="0"/>
              <a:t>包和</a:t>
            </a:r>
            <a:r>
              <a:rPr lang="en-US" altLang="zh-CN" dirty="0" err="1"/>
              <a:t>mysql</a:t>
            </a:r>
            <a:r>
              <a:rPr lang="zh-CN" altLang="en-US" dirty="0"/>
              <a:t>分开部署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F6854E8-B65E-455A-9622-7CE34753E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5520" y="2440450"/>
            <a:ext cx="7064352" cy="12193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F788F3C-DB46-4B68-9270-099AB374D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4891" y="4280378"/>
            <a:ext cx="6256562" cy="138696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31BCB5A-71EC-423C-BFB9-D95DF179AABE}"/>
              </a:ext>
            </a:extLst>
          </p:cNvPr>
          <p:cNvSpPr txBox="1"/>
          <p:nvPr/>
        </p:nvSpPr>
        <p:spPr>
          <a:xfrm>
            <a:off x="-131544" y="3674566"/>
            <a:ext cx="6478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非图形化界面服务器，不运行</a:t>
            </a:r>
            <a:r>
              <a:rPr lang="en-US" altLang="zh-CN" dirty="0"/>
              <a:t>jar</a:t>
            </a:r>
            <a:r>
              <a:rPr lang="zh-CN" altLang="en-US" dirty="0"/>
              <a:t>包情况下的可用内存（约</a:t>
            </a:r>
            <a:r>
              <a:rPr lang="en-US" altLang="zh-CN" dirty="0"/>
              <a:t>1G</a:t>
            </a:r>
            <a:r>
              <a:rPr lang="zh-CN" altLang="en-US" dirty="0"/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3FE51D-1B1F-4B3F-9C61-CFDF4641A8D5}"/>
              </a:ext>
            </a:extLst>
          </p:cNvPr>
          <p:cNvSpPr txBox="1"/>
          <p:nvPr/>
        </p:nvSpPr>
        <p:spPr>
          <a:xfrm>
            <a:off x="53513" y="5767006"/>
            <a:ext cx="6189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非图形化界面服务器，运行</a:t>
            </a:r>
            <a:r>
              <a:rPr lang="en-US" altLang="zh-CN" dirty="0"/>
              <a:t>jar</a:t>
            </a:r>
            <a:r>
              <a:rPr lang="zh-CN" altLang="en-US" dirty="0"/>
              <a:t>包情况下可用内存（约</a:t>
            </a:r>
            <a:r>
              <a:rPr lang="en-US" altLang="zh-CN" dirty="0"/>
              <a:t>0.5G</a:t>
            </a:r>
            <a:r>
              <a:rPr lang="zh-CN" altLang="en-US" dirty="0"/>
              <a:t>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6087A17-1786-491A-B01D-FF4AD4C2A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408" y="2509036"/>
            <a:ext cx="5090601" cy="54106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71EE0FD-B0B0-4DDC-A841-D62809A6068B}"/>
              </a:ext>
            </a:extLst>
          </p:cNvPr>
          <p:cNvSpPr txBox="1"/>
          <p:nvPr/>
        </p:nvSpPr>
        <p:spPr>
          <a:xfrm>
            <a:off x="7697755" y="3259528"/>
            <a:ext cx="415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不同服务器之间延迟可忽略（</a:t>
            </a:r>
            <a:r>
              <a:rPr lang="en-US" altLang="zh-CN" dirty="0"/>
              <a:t>0.5ms</a:t>
            </a:r>
            <a:r>
              <a:rPr lang="zh-CN" altLang="en-US" dirty="0"/>
              <a:t>）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5BD93D2-8940-43AA-9D15-F6F2BB7B04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504" y="3983641"/>
            <a:ext cx="2217612" cy="233954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00E0E66-DDBB-42BE-90C2-7C364F08E9A3}"/>
              </a:ext>
            </a:extLst>
          </p:cNvPr>
          <p:cNvSpPr txBox="1"/>
          <p:nvPr/>
        </p:nvSpPr>
        <p:spPr>
          <a:xfrm>
            <a:off x="8934896" y="641434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实际部署图</a:t>
            </a:r>
          </a:p>
        </p:txBody>
      </p:sp>
    </p:spTree>
    <p:extLst>
      <p:ext uri="{BB962C8B-B14F-4D97-AF65-F5344CB8AC3E}">
        <p14:creationId xmlns:p14="http://schemas.microsoft.com/office/powerpoint/2010/main" val="2771000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B2BA0C-D082-4A99-8CC2-057E70E79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88" y="276744"/>
            <a:ext cx="10515600" cy="4351338"/>
          </a:xfrm>
        </p:spPr>
        <p:txBody>
          <a:bodyPr/>
          <a:lstStyle/>
          <a:p>
            <a:r>
              <a:rPr lang="zh-CN" altLang="en-US" dirty="0"/>
              <a:t>逐步测试</a:t>
            </a:r>
            <a:r>
              <a:rPr lang="zh-CN" altLang="zh-CN" dirty="0"/>
              <a:t>线程数，找到阻塞临界值，</a:t>
            </a:r>
            <a:r>
              <a:rPr lang="zh-CN" altLang="en-US" dirty="0"/>
              <a:t>以便</a:t>
            </a:r>
            <a:r>
              <a:rPr lang="zh-CN" altLang="zh-CN" dirty="0"/>
              <a:t>临界值之内进行测试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EF2CDB-1B33-4F73-969B-1D49B26F31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174624" y="908440"/>
            <a:ext cx="5976309" cy="743928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D5C787B-66C9-4728-9A3D-101E563E89FE}"/>
              </a:ext>
            </a:extLst>
          </p:cNvPr>
          <p:cNvSpPr txBox="1"/>
          <p:nvPr/>
        </p:nvSpPr>
        <p:spPr>
          <a:xfrm>
            <a:off x="5801685" y="1957891"/>
            <a:ext cx="619592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使用图形化</a:t>
            </a:r>
            <a:r>
              <a:rPr lang="en-US" altLang="zh-CN" dirty="0" err="1"/>
              <a:t>jmeter</a:t>
            </a:r>
            <a:r>
              <a:rPr lang="zh-CN" altLang="en-US" dirty="0"/>
              <a:t>，每次测试后查看</a:t>
            </a:r>
            <a:r>
              <a:rPr lang="en-US" altLang="zh-CN" dirty="0"/>
              <a:t>Aggregate Report</a:t>
            </a:r>
          </a:p>
          <a:p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/>
              <a:t>20</a:t>
            </a:r>
            <a:r>
              <a:rPr lang="zh-CN" altLang="en-US" dirty="0"/>
              <a:t>个线程开始，每次递增</a:t>
            </a:r>
            <a:r>
              <a:rPr lang="en-US" altLang="zh-CN" dirty="0"/>
              <a:t>10</a:t>
            </a:r>
            <a:r>
              <a:rPr lang="zh-CN" altLang="en-US" dirty="0"/>
              <a:t>个线程</a:t>
            </a:r>
            <a:endParaRPr lang="en-US" altLang="zh-CN" dirty="0"/>
          </a:p>
          <a:p>
            <a:r>
              <a:rPr lang="zh-CN" altLang="en-US" dirty="0"/>
              <a:t>每个线程数记录五次响应时间的</a:t>
            </a:r>
            <a:r>
              <a:rPr lang="en-US" altLang="zh-CN" dirty="0"/>
              <a:t>avg</a:t>
            </a:r>
            <a:r>
              <a:rPr lang="zh-CN" altLang="en-US" dirty="0"/>
              <a:t>、</a:t>
            </a:r>
            <a:r>
              <a:rPr lang="en-US" altLang="zh-CN" dirty="0"/>
              <a:t>max</a:t>
            </a:r>
            <a:r>
              <a:rPr lang="zh-CN" altLang="en-US" dirty="0"/>
              <a:t>、</a:t>
            </a:r>
            <a:r>
              <a:rPr lang="en-US" altLang="zh-CN" dirty="0"/>
              <a:t>min</a:t>
            </a:r>
            <a:r>
              <a:rPr lang="zh-CN" altLang="en-US" dirty="0"/>
              <a:t>、</a:t>
            </a:r>
            <a:r>
              <a:rPr lang="en-US" altLang="zh-CN" dirty="0"/>
              <a:t>90%</a:t>
            </a:r>
            <a:r>
              <a:rPr lang="zh-CN" altLang="en-US" dirty="0"/>
              <a:t>、</a:t>
            </a:r>
            <a:r>
              <a:rPr lang="en-US" altLang="zh-CN" dirty="0"/>
              <a:t>95%</a:t>
            </a:r>
          </a:p>
          <a:p>
            <a:endParaRPr lang="en-US" altLang="zh-CN" dirty="0"/>
          </a:p>
          <a:p>
            <a:r>
              <a:rPr lang="zh-CN" altLang="en-US" dirty="0"/>
              <a:t>将</a:t>
            </a:r>
            <a:r>
              <a:rPr lang="zh-CN" altLang="en-US" b="1" u="sng" dirty="0"/>
              <a:t>响应时间明显增加</a:t>
            </a:r>
            <a:r>
              <a:rPr lang="zh-CN" altLang="en-US" dirty="0"/>
              <a:t>看做阻塞临界值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对于单表查询，更早迎来阻塞边界（约</a:t>
            </a:r>
            <a:r>
              <a:rPr lang="en-US" altLang="zh-CN" dirty="0"/>
              <a:t>40-50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对于连表查询，最多可以承受到</a:t>
            </a:r>
            <a:r>
              <a:rPr lang="en-US" altLang="zh-CN" dirty="0"/>
              <a:t>70</a:t>
            </a:r>
            <a:r>
              <a:rPr lang="zh-CN" altLang="en-US" dirty="0"/>
              <a:t>个线程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——</a:t>
            </a:r>
            <a:r>
              <a:rPr lang="zh-CN" altLang="en-US" dirty="0"/>
              <a:t>测试可以选择</a:t>
            </a:r>
            <a:r>
              <a:rPr lang="en-US" altLang="zh-CN" dirty="0"/>
              <a:t>20</a:t>
            </a:r>
            <a:r>
              <a:rPr lang="zh-CN" altLang="en-US" dirty="0"/>
              <a:t>个线程来进行对照实验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3428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610</Words>
  <Application>Microsoft Office PowerPoint</Application>
  <PresentationFormat>宽屏</PresentationFormat>
  <Paragraphs>65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实验三：基于MyBatis的关联实现方案</vt:lpstr>
      <vt:lpstr>代码部分</vt:lpstr>
      <vt:lpstr>PowerPoint 演示文稿</vt:lpstr>
      <vt:lpstr>PowerPoint 演示文稿</vt:lpstr>
      <vt:lpstr>PowerPoint 演示文稿</vt:lpstr>
      <vt:lpstr>排除一切可能发生阻塞的干扰</vt:lpstr>
      <vt:lpstr>为排除阻塞干扰，我们考虑以下方面：</vt:lpstr>
      <vt:lpstr>PowerPoint 演示文稿</vt:lpstr>
      <vt:lpstr>PowerPoint 演示文稿</vt:lpstr>
      <vt:lpstr>实验中的发现：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实验三：基于MyBatis的关联实现方案</dc:title>
  <dc:creator>529106896</dc:creator>
  <cp:lastModifiedBy>529106896</cp:lastModifiedBy>
  <cp:revision>12</cp:revision>
  <dcterms:created xsi:type="dcterms:W3CDTF">2021-10-26T09:18:42Z</dcterms:created>
  <dcterms:modified xsi:type="dcterms:W3CDTF">2021-10-26T12:18:52Z</dcterms:modified>
</cp:coreProperties>
</file>