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9083-B450-4F2E-ACDF-95A20FBC098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08A6-2B04-47B7-AEBC-12F5205670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3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9083-B450-4F2E-ACDF-95A20FBC098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08A6-2B04-47B7-AEBC-12F5205670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2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9083-B450-4F2E-ACDF-95A20FBC098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08A6-2B04-47B7-AEBC-12F5205670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9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9083-B450-4F2E-ACDF-95A20FBC098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08A6-2B04-47B7-AEBC-12F5205670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04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9083-B450-4F2E-ACDF-95A20FBC098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08A6-2B04-47B7-AEBC-12F5205670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87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9083-B450-4F2E-ACDF-95A20FBC098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08A6-2B04-47B7-AEBC-12F5205670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8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9083-B450-4F2E-ACDF-95A20FBC098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08A6-2B04-47B7-AEBC-12F5205670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4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9083-B450-4F2E-ACDF-95A20FBC098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08A6-2B04-47B7-AEBC-12F5205670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22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9083-B450-4F2E-ACDF-95A20FBC098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08A6-2B04-47B7-AEBC-12F5205670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91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9083-B450-4F2E-ACDF-95A20FBC098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08A6-2B04-47B7-AEBC-12F5205670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6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9083-B450-4F2E-ACDF-95A20FBC098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08A6-2B04-47B7-AEBC-12F5205670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6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09083-B450-4F2E-ACDF-95A20FBC098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08A6-2B04-47B7-AEBC-12F5205670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白盒</a:t>
            </a:r>
            <a:r>
              <a:rPr lang="zh-CN" altLang="en-US" smtClean="0"/>
              <a:t>测试</a:t>
            </a:r>
            <a:r>
              <a:rPr lang="zh-CN" altLang="en-US" smtClean="0"/>
              <a:t>练习题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白盒测试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基本路径覆盖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4329113" cy="5286375"/>
          </a:xfrm>
        </p:spPr>
        <p:txBody>
          <a:bodyPr rtlCol="0">
            <a:normAutofit fontScale="62500" lnSpcReduction="20000"/>
          </a:bodyPr>
          <a:lstStyle/>
          <a:p>
            <a:pPr marL="514350" indent="-51435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/>
              <a:t>采用基本路径测试方法为下面的程序设计测试用例，并写明主要过程。</a:t>
            </a:r>
            <a:r>
              <a:rPr lang="en-US" b="1" dirty="0" smtClean="0"/>
              <a:t>   </a:t>
            </a:r>
            <a:endParaRPr lang="zh-CN" alt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void  Sort ( </a:t>
            </a:r>
            <a:r>
              <a:rPr lang="en-US" b="1" dirty="0" err="1" smtClean="0"/>
              <a:t>int</a:t>
            </a:r>
            <a:r>
              <a:rPr lang="en-US" b="1" dirty="0" smtClean="0"/>
              <a:t>  </a:t>
            </a:r>
            <a:r>
              <a:rPr lang="en-US" b="1" dirty="0" err="1" smtClean="0"/>
              <a:t>i</a:t>
            </a:r>
            <a:r>
              <a:rPr lang="en-US" altLang="zh-CN" b="1" dirty="0" err="1" smtClean="0"/>
              <a:t>Record</a:t>
            </a:r>
            <a:r>
              <a:rPr lang="en-US" b="1" dirty="0" err="1" smtClean="0"/>
              <a:t>Num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iType</a:t>
            </a:r>
            <a:r>
              <a:rPr lang="en-US" b="1" dirty="0" smtClean="0"/>
              <a:t> )</a:t>
            </a:r>
            <a:endParaRPr lang="zh-CN" alt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1 {  </a:t>
            </a:r>
            <a:endParaRPr lang="zh-CN" alt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2    </a:t>
            </a:r>
            <a:r>
              <a:rPr lang="en-US" b="1" dirty="0" err="1" smtClean="0"/>
              <a:t>int</a:t>
            </a:r>
            <a:r>
              <a:rPr lang="en-US" b="1" dirty="0" smtClean="0"/>
              <a:t>  x=0;</a:t>
            </a:r>
            <a:endParaRPr lang="zh-CN" alt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3    </a:t>
            </a:r>
            <a:r>
              <a:rPr lang="en-US" b="1" dirty="0" err="1" smtClean="0"/>
              <a:t>int</a:t>
            </a:r>
            <a:r>
              <a:rPr lang="en-US" b="1" dirty="0" smtClean="0"/>
              <a:t>  y=0;</a:t>
            </a:r>
            <a:endParaRPr lang="zh-CN" alt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4    while (</a:t>
            </a:r>
            <a:r>
              <a:rPr lang="en-US" b="1" dirty="0" err="1" smtClean="0"/>
              <a:t>i</a:t>
            </a:r>
            <a:r>
              <a:rPr lang="en-US" altLang="zh-CN" b="1" dirty="0" err="1" smtClean="0"/>
              <a:t>Record</a:t>
            </a:r>
            <a:r>
              <a:rPr lang="en-US" b="1" dirty="0" err="1" smtClean="0"/>
              <a:t>Num</a:t>
            </a:r>
            <a:r>
              <a:rPr lang="en-US" b="1" dirty="0" smtClean="0"/>
              <a:t> -- &gt; 0 )</a:t>
            </a:r>
            <a:endParaRPr lang="zh-CN" alt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5    {</a:t>
            </a:r>
            <a:endParaRPr lang="zh-CN" alt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6	   If ( </a:t>
            </a:r>
            <a:r>
              <a:rPr lang="en-US" b="1" dirty="0" err="1" smtClean="0"/>
              <a:t>iType</a:t>
            </a:r>
            <a:r>
              <a:rPr lang="en-US" b="1" dirty="0" smtClean="0"/>
              <a:t>==0 )</a:t>
            </a:r>
            <a:endParaRPr lang="zh-CN" alt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7                   x=y+2;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8        else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 9                  If ( </a:t>
            </a:r>
            <a:r>
              <a:rPr lang="en-US" b="1" dirty="0" err="1" smtClean="0"/>
              <a:t>iType</a:t>
            </a:r>
            <a:r>
              <a:rPr lang="en-US" b="1" dirty="0" smtClean="0"/>
              <a:t>==1 )</a:t>
            </a:r>
            <a:endParaRPr lang="zh-CN" alt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10                              x=y+10;</a:t>
            </a:r>
            <a:endParaRPr lang="zh-CN" alt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11                  else</a:t>
            </a:r>
            <a:endParaRPr lang="zh-CN" alt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12                           x=y+20;</a:t>
            </a:r>
            <a:endParaRPr lang="zh-CN" alt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13   }</a:t>
            </a:r>
            <a:endParaRPr lang="zh-CN" alt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14 } 	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72125" y="1571625"/>
            <a:ext cx="2646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Calibri" pitchFamily="34" charset="0"/>
              </a:rPr>
              <a:t>第一步：画出流图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2143125"/>
            <a:ext cx="2795588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73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5813" y="500063"/>
            <a:ext cx="3417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Calibri" pitchFamily="34" charset="0"/>
              </a:rPr>
              <a:t>第二步：计算区域数：</a:t>
            </a:r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4</a:t>
            </a:r>
            <a:endParaRPr lang="zh-CN" altLang="en-US" sz="24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813" y="1500188"/>
            <a:ext cx="7358062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第三步：找出基本路径：</a:t>
            </a:r>
            <a:endParaRPr lang="en-US" altLang="zh-CN" sz="240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1,2,3—4—14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1,2,3—4—5,6—8,9—11,12—12-1—13—1,2,3,4—14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1,2,3—4—5,6—8,9—10—12-1—13—1,2,3,4—14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1,2,3—4—5,6—7—13—1,2,3,4—14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813" y="3929063"/>
            <a:ext cx="7358062" cy="304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第四步：给出测试用例：</a:t>
            </a:r>
            <a:endParaRPr lang="en-US" altLang="zh-CN" sz="240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+mn-ea"/>
              </a:rPr>
              <a:t>iRecordNum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 = -1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， 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+mn-ea"/>
              </a:rPr>
              <a:t>itype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=1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；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--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路径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+mn-ea"/>
              </a:rPr>
              <a:t>iRecordNum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 = 1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， 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+mn-ea"/>
              </a:rPr>
              <a:t>itype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  = -1  --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路径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2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+mn-ea"/>
              </a:rPr>
              <a:t>iRecordNum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 = 1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， 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+mn-ea"/>
              </a:rPr>
              <a:t>itype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  = 1  --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路径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3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+mn-ea"/>
              </a:rPr>
              <a:t>iRecordNum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 = 1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， 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+mn-ea"/>
              </a:rPr>
              <a:t>itype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  = 0  --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路径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4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altLang="zh-CN" sz="240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altLang="zh-CN" sz="240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altLang="zh-CN" sz="2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58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白盒测试</a:t>
            </a:r>
            <a:r>
              <a:rPr lang="en-US" altLang="zh-CN" smtClean="0"/>
              <a:t>—</a:t>
            </a:r>
            <a:r>
              <a:rPr lang="zh-CN" altLang="en-US" smtClean="0"/>
              <a:t>基本路径覆盖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4329113" cy="5286375"/>
          </a:xfrm>
        </p:spPr>
        <p:txBody>
          <a:bodyPr rtlCol="0">
            <a:normAutofit fontScale="62500" lnSpcReduction="20000"/>
          </a:bodyPr>
          <a:lstStyle/>
          <a:p>
            <a:pPr marL="182880" indent="-18288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/>
              <a:t>采用基本路径测试方法为下面的程序设计测试用例，并写明主要过程。</a:t>
            </a:r>
            <a:r>
              <a:rPr lang="en-US" b="1" dirty="0" smtClean="0"/>
              <a:t>   </a:t>
            </a:r>
            <a:endParaRPr lang="zh-CN" altLang="en-US" dirty="0" smtClean="0"/>
          </a:p>
          <a:p>
            <a:pPr marL="182880" indent="-18288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void  Sort ( </a:t>
            </a:r>
            <a:r>
              <a:rPr lang="en-US" b="1" dirty="0" err="1" smtClean="0"/>
              <a:t>int</a:t>
            </a:r>
            <a:r>
              <a:rPr lang="en-US" b="1" dirty="0" smtClean="0"/>
              <a:t>  </a:t>
            </a:r>
            <a:r>
              <a:rPr lang="en-US" b="1" dirty="0" err="1" smtClean="0"/>
              <a:t>iNum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iType</a:t>
            </a:r>
            <a:r>
              <a:rPr lang="en-US" b="1" dirty="0" smtClean="0"/>
              <a:t> )</a:t>
            </a:r>
            <a:endParaRPr lang="zh-CN" altLang="en-US" dirty="0" smtClean="0"/>
          </a:p>
          <a:p>
            <a:pPr marL="182880" indent="-18288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1 {  </a:t>
            </a:r>
            <a:endParaRPr lang="zh-CN" altLang="en-US" dirty="0" smtClean="0"/>
          </a:p>
          <a:p>
            <a:pPr marL="182880" indent="-18288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2    </a:t>
            </a:r>
            <a:r>
              <a:rPr lang="en-US" b="1" dirty="0" err="1" smtClean="0"/>
              <a:t>int</a:t>
            </a:r>
            <a:r>
              <a:rPr lang="en-US" b="1" dirty="0" smtClean="0"/>
              <a:t>  x=0;</a:t>
            </a:r>
            <a:endParaRPr lang="zh-CN" altLang="en-US" dirty="0" smtClean="0"/>
          </a:p>
          <a:p>
            <a:pPr marL="182880" indent="-18288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3    </a:t>
            </a:r>
            <a:r>
              <a:rPr lang="en-US" b="1" dirty="0" err="1" smtClean="0"/>
              <a:t>int</a:t>
            </a:r>
            <a:r>
              <a:rPr lang="en-US" b="1" dirty="0" smtClean="0"/>
              <a:t>  y=0;</a:t>
            </a:r>
            <a:endParaRPr lang="zh-CN" altLang="en-US" dirty="0" smtClean="0"/>
          </a:p>
          <a:p>
            <a:pPr marL="182880" indent="-18288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4    while ( --</a:t>
            </a:r>
            <a:r>
              <a:rPr lang="en-US" b="1" dirty="0" err="1" smtClean="0"/>
              <a:t>iNum</a:t>
            </a:r>
            <a:r>
              <a:rPr lang="en-US" b="1" dirty="0" smtClean="0"/>
              <a:t> &gt; 0 )</a:t>
            </a:r>
            <a:endParaRPr lang="zh-CN" altLang="en-US" dirty="0" smtClean="0"/>
          </a:p>
          <a:p>
            <a:pPr marL="182880" indent="-18288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5    {</a:t>
            </a:r>
            <a:endParaRPr lang="zh-CN" altLang="en-US" dirty="0" smtClean="0"/>
          </a:p>
          <a:p>
            <a:pPr marL="182880" indent="-18288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6	   If ( </a:t>
            </a:r>
            <a:r>
              <a:rPr lang="en-US" b="1" dirty="0" err="1" smtClean="0"/>
              <a:t>iType</a:t>
            </a:r>
            <a:r>
              <a:rPr lang="en-US" b="1" dirty="0" smtClean="0"/>
              <a:t>!=0 )</a:t>
            </a:r>
            <a:endParaRPr lang="zh-CN" altLang="en-US" dirty="0" smtClean="0"/>
          </a:p>
          <a:p>
            <a:pPr marL="182880" indent="-18288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7		   If ( </a:t>
            </a:r>
            <a:r>
              <a:rPr lang="en-US" b="1" dirty="0" err="1" smtClean="0"/>
              <a:t>iType</a:t>
            </a:r>
            <a:r>
              <a:rPr lang="en-US" b="1" dirty="0" smtClean="0"/>
              <a:t>==1 )</a:t>
            </a:r>
            <a:endParaRPr lang="zh-CN" altLang="en-US" dirty="0" smtClean="0"/>
          </a:p>
          <a:p>
            <a:pPr marL="182880" indent="-18288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8                     x=y+10;</a:t>
            </a:r>
            <a:endParaRPr lang="zh-CN" altLang="en-US" dirty="0" smtClean="0"/>
          </a:p>
          <a:p>
            <a:pPr marL="182880" indent="-18288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9               else</a:t>
            </a:r>
            <a:endParaRPr lang="zh-CN" altLang="en-US" dirty="0" smtClean="0"/>
          </a:p>
          <a:p>
            <a:pPr marL="182880" indent="-18288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10                  x=y+20;</a:t>
            </a:r>
            <a:endParaRPr lang="zh-CN" altLang="en-US" dirty="0" smtClean="0"/>
          </a:p>
          <a:p>
            <a:pPr marL="182880" indent="-18288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11     else</a:t>
            </a:r>
            <a:endParaRPr lang="zh-CN" altLang="en-US" dirty="0" smtClean="0"/>
          </a:p>
          <a:p>
            <a:pPr marL="182880" indent="-18288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12	      x=y+2;</a:t>
            </a:r>
            <a:endParaRPr lang="zh-CN" altLang="en-US" dirty="0" smtClean="0"/>
          </a:p>
          <a:p>
            <a:pPr marL="182880" indent="-18288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13    }</a:t>
            </a:r>
            <a:endParaRPr lang="zh-CN" altLang="en-US" dirty="0" smtClean="0"/>
          </a:p>
          <a:p>
            <a:pPr marL="182880" indent="-18288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14 } 	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72125" y="1571625"/>
            <a:ext cx="2646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Calibri" pitchFamily="34" charset="0"/>
              </a:rPr>
              <a:t>第一步：画出流图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071688"/>
            <a:ext cx="2819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57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5813" y="500063"/>
            <a:ext cx="3417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Calibri" pitchFamily="34" charset="0"/>
              </a:rPr>
              <a:t>第二步：计算区域数：</a:t>
            </a:r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4</a:t>
            </a:r>
            <a:endParaRPr lang="zh-CN" altLang="en-US" sz="24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813" y="1500188"/>
            <a:ext cx="7358062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第三步：找出基本路径：</a:t>
            </a:r>
            <a:endParaRPr lang="en-US" altLang="zh-CN" sz="240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1,2,3—4—14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1,2,3—4—5,6—11,12—13—1,2,3,4—14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1,2,3—4—5,6—7—8—10-1—13—1,2,3,4—14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1,2,3—4—5,6—7—9,10—10-1—1,2,3,4—14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813" y="3929063"/>
            <a:ext cx="7358062" cy="304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第四步：给出测试用例：</a:t>
            </a:r>
            <a:endParaRPr lang="en-US" altLang="zh-CN" sz="240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+mn-ea"/>
              </a:rPr>
              <a:t>iNum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 = 1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， 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+mn-ea"/>
              </a:rPr>
              <a:t>itype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= 1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；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--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路径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+mn-ea"/>
              </a:rPr>
              <a:t>iNum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 = 2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， 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+mn-ea"/>
              </a:rPr>
              <a:t>itype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  = 0  --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路径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2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+mn-ea"/>
              </a:rPr>
              <a:t>iNum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 = 2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， 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+mn-ea"/>
              </a:rPr>
              <a:t>itype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  = 1  --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路径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3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+mn-ea"/>
              </a:rPr>
              <a:t>iNum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 = 2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， 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+mn-ea"/>
              </a:rPr>
              <a:t>itype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  =2    --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路径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4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altLang="zh-CN" sz="240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altLang="zh-CN" sz="240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altLang="zh-CN" sz="2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209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主要问题 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zh-CN" smtClean="0"/>
              <a:t>If</a:t>
            </a:r>
            <a:r>
              <a:rPr lang="zh-CN" altLang="en-US" smtClean="0"/>
              <a:t>之后直接回到顶端，无交汇</a:t>
            </a:r>
            <a:endParaRPr lang="en-US" altLang="zh-CN" smtClean="0"/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zh-CN" altLang="en-US" smtClean="0"/>
              <a:t>该合的未合在一起</a:t>
            </a:r>
            <a:endParaRPr lang="en-US" altLang="zh-CN" smtClean="0"/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zh-CN" altLang="en-US" smtClean="0"/>
              <a:t>环形复杂度计算出来为</a:t>
            </a:r>
            <a:r>
              <a:rPr lang="en-US" altLang="zh-CN" smtClean="0"/>
              <a:t>3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zh-CN" altLang="en-US" smtClean="0"/>
              <a:t>分等价类</a:t>
            </a:r>
            <a:r>
              <a:rPr lang="en-US" altLang="zh-CN" smtClean="0"/>
              <a:t>——</a:t>
            </a:r>
            <a:r>
              <a:rPr lang="zh-CN" altLang="en-US" smtClean="0"/>
              <a:t>黑盒</a:t>
            </a:r>
            <a:endParaRPr lang="en-US" altLang="zh-CN" smtClean="0"/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zh-CN" altLang="en-US" smtClean="0"/>
              <a:t>直接结束，未再经判断</a:t>
            </a:r>
            <a:endParaRPr lang="en-US" altLang="zh-CN" smtClean="0"/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zh-CN" altLang="en-US" smtClean="0"/>
              <a:t>没有写明中间过程</a:t>
            </a:r>
            <a:endParaRPr lang="en-US" altLang="zh-CN" smtClean="0"/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zh-CN" altLang="en-US" smtClean="0"/>
              <a:t>逻辑不对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924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白盒测试</a:t>
            </a:r>
            <a:r>
              <a:rPr lang="en-US" altLang="zh-CN" smtClean="0"/>
              <a:t>—</a:t>
            </a:r>
            <a:r>
              <a:rPr lang="zh-CN" altLang="en-US" smtClean="0"/>
              <a:t>基本路径覆盖</a:t>
            </a:r>
          </a:p>
        </p:txBody>
      </p:sp>
      <p:pic>
        <p:nvPicPr>
          <p:cNvPr id="12291" name="图片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4"/>
          <a:stretch>
            <a:fillRect/>
          </a:stretch>
        </p:blipFill>
        <p:spPr>
          <a:xfrm>
            <a:off x="-71438" y="1500188"/>
            <a:ext cx="5929313" cy="4572000"/>
          </a:xfrm>
          <a:noFill/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72125" y="1571625"/>
            <a:ext cx="2646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Calibri" pitchFamily="34" charset="0"/>
              </a:rPr>
              <a:t>第一步：画出流图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2143125"/>
            <a:ext cx="3184525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22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5813" y="500063"/>
            <a:ext cx="3417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Calibri" pitchFamily="34" charset="0"/>
              </a:rPr>
              <a:t>第二步：计算区域数：</a:t>
            </a:r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6</a:t>
            </a:r>
            <a:endParaRPr lang="zh-CN" altLang="en-US" sz="24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75" y="1357313"/>
            <a:ext cx="7358063" cy="4467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第三步：找出基本路径：</a:t>
            </a:r>
            <a:endParaRPr lang="en-US" altLang="zh-CN" sz="240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1—2—10—11—13</a:t>
            </a: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1—2—10—12—13</a:t>
            </a: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1—2—3—10—12—13</a:t>
            </a: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1—2—3—4—5—6—7—8—9—2—10—11—13</a:t>
            </a: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1—2—3—4—5—6—8—9—2—10—12—13</a:t>
            </a: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1—2—3—4—5—8—9—2—10—12—13</a:t>
            </a: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914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38" y="285750"/>
            <a:ext cx="7715250" cy="5632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第四步：给出测试用例：</a:t>
            </a:r>
            <a:endParaRPr lang="en-US" altLang="zh-CN" sz="240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路径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1 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无法设计测试用例</a:t>
            </a:r>
            <a:endParaRPr lang="en-US" altLang="zh-CN" sz="240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Value[1] = -999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maximum =0 ,minimum=0  --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路径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2 </a:t>
            </a: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路径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无法设计测试用例</a:t>
            </a:r>
            <a:endParaRPr lang="en-US" altLang="zh-CN" sz="240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Value[0] =-50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value[1] = -999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maximum = -30,minimum= -60 --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路径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4</a:t>
            </a: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Value[0] =50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value[1] = -999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，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maximum = 40,minimum=30 --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路径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5</a:t>
            </a: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Value[0] =50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value[1] = -999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， ，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maximum =30 ,minimum= 80 --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路径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6327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全屏显示(4:3)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白盒测试练习题</vt:lpstr>
      <vt:lpstr>白盒测试—基本路径覆盖</vt:lpstr>
      <vt:lpstr>PowerPoint 演示文稿</vt:lpstr>
      <vt:lpstr>白盒测试—基本路径覆盖</vt:lpstr>
      <vt:lpstr>PowerPoint 演示文稿</vt:lpstr>
      <vt:lpstr>主要问题 </vt:lpstr>
      <vt:lpstr>白盒测试—基本路径覆盖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白盒测试练习题</dc:title>
  <dc:creator>xdxsgyjxl</dc:creator>
  <cp:lastModifiedBy>xdxsgyjxl</cp:lastModifiedBy>
  <cp:revision>1</cp:revision>
  <dcterms:created xsi:type="dcterms:W3CDTF">2018-12-14T02:59:13Z</dcterms:created>
  <dcterms:modified xsi:type="dcterms:W3CDTF">2018-12-14T02:59:39Z</dcterms:modified>
</cp:coreProperties>
</file>