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handoutMasterIdLst>
    <p:handoutMasterId r:id="rId20"/>
  </p:handoutMasterIdLst>
  <p:sldIdLst>
    <p:sldId id="256" r:id="rId2"/>
    <p:sldId id="259" r:id="rId3"/>
    <p:sldId id="258" r:id="rId4"/>
    <p:sldId id="278" r:id="rId5"/>
    <p:sldId id="279" r:id="rId6"/>
    <p:sldId id="300" r:id="rId7"/>
    <p:sldId id="302" r:id="rId8"/>
    <p:sldId id="304" r:id="rId9"/>
    <p:sldId id="305" r:id="rId10"/>
    <p:sldId id="303" r:id="rId11"/>
    <p:sldId id="306" r:id="rId12"/>
    <p:sldId id="324" r:id="rId13"/>
    <p:sldId id="307" r:id="rId14"/>
    <p:sldId id="319" r:id="rId15"/>
    <p:sldId id="310" r:id="rId16"/>
    <p:sldId id="318" r:id="rId17"/>
    <p:sldId id="317" r:id="rId18"/>
    <p:sldId id="325"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166E"/>
    <a:srgbClr val="692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26" autoAdjust="0"/>
    <p:restoredTop sz="94740" autoAdjust="0"/>
  </p:normalViewPr>
  <p:slideViewPr>
    <p:cSldViewPr>
      <p:cViewPr varScale="1">
        <p:scale>
          <a:sx n="124" d="100"/>
          <a:sy n="124" d="100"/>
        </p:scale>
        <p:origin x="1768" y="168"/>
      </p:cViewPr>
      <p:guideLst>
        <p:guide orient="horz" pos="2160"/>
        <p:guide pos="2880"/>
      </p:guideLst>
    </p:cSldViewPr>
  </p:slideViewPr>
  <p:outlineViewPr>
    <p:cViewPr>
      <p:scale>
        <a:sx n="33" d="100"/>
        <a:sy n="33" d="100"/>
      </p:scale>
      <p:origin x="0" y="480"/>
    </p:cViewPr>
  </p:outlineViewPr>
  <p:notesTextViewPr>
    <p:cViewPr>
      <p:scale>
        <a:sx n="100" d="100"/>
        <a:sy n="100" d="100"/>
      </p:scale>
      <p:origin x="0" y="0"/>
    </p:cViewPr>
  </p:notesTextViewPr>
  <p:notesViewPr>
    <p:cSldViewPr>
      <p:cViewPr varScale="1">
        <p:scale>
          <a:sx n="54" d="100"/>
          <a:sy n="54" d="100"/>
        </p:scale>
        <p:origin x="-190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8AFA9A01-FEC0-4FA4-A600-E349A0E04B56}" type="datetimeFigureOut">
              <a:rPr lang="zh-CN" altLang="en-US"/>
              <a:pPr>
                <a:defRPr/>
              </a:pPr>
              <a:t>2020/10/5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C920E81-50C7-4133-A995-CC0F9B9D7CF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7" descr="08f46c7211d24e3a8701b02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4221163"/>
            <a:ext cx="750887"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smtClean="0"/>
            </a:lvl1pPr>
          </a:lstStyle>
          <a:p>
            <a:pPr>
              <a:defRPr/>
            </a:pPr>
            <a:fld id="{8280F8A7-1151-4828-A439-A934C92379D1}" type="slidenum">
              <a:rPr lang="en-US" altLang="zh-CN"/>
              <a:pPr>
                <a:defRPr/>
              </a:pPr>
              <a:t>‹#›</a:t>
            </a:fld>
            <a:endParaRPr lang="en-US" altLang="zh-CN"/>
          </a:p>
        </p:txBody>
      </p:sp>
    </p:spTree>
    <p:extLst>
      <p:ext uri="{BB962C8B-B14F-4D97-AF65-F5344CB8AC3E}">
        <p14:creationId xmlns:p14="http://schemas.microsoft.com/office/powerpoint/2010/main" val="2188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zh-CN" altLang="en-US"/>
              <a:t>软件学院  软件工程导论</a:t>
            </a:r>
            <a:endParaRPr lang="en-US" altLang="zh-CN"/>
          </a:p>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smtClean="0"/>
            </a:lvl1pPr>
          </a:lstStyle>
          <a:p>
            <a:pPr>
              <a:defRPr/>
            </a:pPr>
            <a:fld id="{7EF3EE9B-BB05-426B-AC9E-F86D27AEC141}" type="slidenum">
              <a:rPr lang="en-US" altLang="zh-CN"/>
              <a:pPr>
                <a:defRPr/>
              </a:pPr>
              <a:t>‹#›</a:t>
            </a:fld>
            <a:endParaRPr lang="en-US" altLang="zh-CN"/>
          </a:p>
        </p:txBody>
      </p:sp>
    </p:spTree>
    <p:extLst>
      <p:ext uri="{BB962C8B-B14F-4D97-AF65-F5344CB8AC3E}">
        <p14:creationId xmlns:p14="http://schemas.microsoft.com/office/powerpoint/2010/main" val="249998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zh-CN" altLang="en-US"/>
              <a:t>软件学院  软件工程导论</a:t>
            </a: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341851E-5493-448C-9E40-FDF86A0BF73D}" type="slidenum">
              <a:rPr lang="en-US" altLang="zh-CN"/>
              <a:pPr>
                <a:defRPr/>
              </a:pPr>
              <a:t>‹#›</a:t>
            </a:fld>
            <a:endParaRPr lang="en-US" altLang="zh-CN"/>
          </a:p>
        </p:txBody>
      </p:sp>
    </p:spTree>
    <p:extLst>
      <p:ext uri="{BB962C8B-B14F-4D97-AF65-F5344CB8AC3E}">
        <p14:creationId xmlns:p14="http://schemas.microsoft.com/office/powerpoint/2010/main" val="327754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5"/>
          <p:cNvSpPr>
            <a:spLocks noGrp="1"/>
          </p:cNvSpPr>
          <p:nvPr>
            <p:ph type="sldNum" sz="quarter" idx="10"/>
          </p:nvPr>
        </p:nvSpPr>
        <p:spPr/>
        <p:txBody>
          <a:bodyPr/>
          <a:lstStyle>
            <a:lvl1pPr>
              <a:defRPr smtClean="0"/>
            </a:lvl1pPr>
          </a:lstStyle>
          <a:p>
            <a:pPr>
              <a:defRPr/>
            </a:pPr>
            <a:fld id="{22533DFB-47FA-46E2-BF1B-58E5275E77F8}" type="slidenum">
              <a:rPr lang="en-US" altLang="zh-CN"/>
              <a:pPr>
                <a:defRPr/>
              </a:pPr>
              <a:t>‹#›</a:t>
            </a:fld>
            <a:endParaRPr lang="en-US" altLang="zh-CN"/>
          </a:p>
        </p:txBody>
      </p:sp>
    </p:spTree>
    <p:extLst>
      <p:ext uri="{BB962C8B-B14F-4D97-AF65-F5344CB8AC3E}">
        <p14:creationId xmlns:p14="http://schemas.microsoft.com/office/powerpoint/2010/main" val="3644622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zh-CN" altLang="en-US"/>
              <a:t>软件学院  软件工程导论</a:t>
            </a: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39FCA25-CFCB-43F5-B50E-551043DD8DED}" type="slidenum">
              <a:rPr lang="en-US" altLang="zh-CN"/>
              <a:pPr>
                <a:defRPr/>
              </a:pPr>
              <a:t>‹#›</a:t>
            </a:fld>
            <a:endParaRPr lang="en-US" altLang="zh-CN"/>
          </a:p>
        </p:txBody>
      </p:sp>
    </p:spTree>
    <p:extLst>
      <p:ext uri="{BB962C8B-B14F-4D97-AF65-F5344CB8AC3E}">
        <p14:creationId xmlns:p14="http://schemas.microsoft.com/office/powerpoint/2010/main" val="1902920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r>
              <a:rPr lang="zh-CN" altLang="en-US"/>
              <a:t>软件学院  软件工程导论</a:t>
            </a: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8D9A052-0887-4DA9-8ABE-B71FBEF08082}" type="slidenum">
              <a:rPr lang="en-US" altLang="zh-CN"/>
              <a:pPr>
                <a:defRPr/>
              </a:pPr>
              <a:t>‹#›</a:t>
            </a:fld>
            <a:endParaRPr lang="en-US" altLang="zh-CN"/>
          </a:p>
        </p:txBody>
      </p:sp>
    </p:spTree>
    <p:extLst>
      <p:ext uri="{BB962C8B-B14F-4D97-AF65-F5344CB8AC3E}">
        <p14:creationId xmlns:p14="http://schemas.microsoft.com/office/powerpoint/2010/main" val="43775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r>
              <a:rPr lang="zh-CN" altLang="en-US"/>
              <a:t>软件学院  软件工程导论</a:t>
            </a: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C08E033-A01A-4EAF-AE94-A5BC71EB7968}" type="slidenum">
              <a:rPr lang="en-US" altLang="zh-CN"/>
              <a:pPr>
                <a:defRPr/>
              </a:pPr>
              <a:t>‹#›</a:t>
            </a:fld>
            <a:endParaRPr lang="en-US" altLang="zh-CN"/>
          </a:p>
        </p:txBody>
      </p:sp>
    </p:spTree>
    <p:extLst>
      <p:ext uri="{BB962C8B-B14F-4D97-AF65-F5344CB8AC3E}">
        <p14:creationId xmlns:p14="http://schemas.microsoft.com/office/powerpoint/2010/main" val="36470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r>
              <a:rPr lang="zh-CN" altLang="en-US"/>
              <a:t>软件学院  软件工程导论</a:t>
            </a: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11C7608-FC83-4FE1-8810-4F6B29124E6D}" type="slidenum">
              <a:rPr lang="en-US" altLang="zh-CN"/>
              <a:pPr>
                <a:defRPr/>
              </a:pPr>
              <a:t>‹#›</a:t>
            </a:fld>
            <a:endParaRPr lang="en-US" altLang="zh-CN"/>
          </a:p>
        </p:txBody>
      </p:sp>
    </p:spTree>
    <p:extLst>
      <p:ext uri="{BB962C8B-B14F-4D97-AF65-F5344CB8AC3E}">
        <p14:creationId xmlns:p14="http://schemas.microsoft.com/office/powerpoint/2010/main" val="3104795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zh-CN" altLang="en-US"/>
              <a:t>软件学院  软件工程导论</a:t>
            </a: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C34ED20-D36F-417E-B9E6-2CB45900910A}" type="slidenum">
              <a:rPr lang="en-US" altLang="zh-CN"/>
              <a:pPr>
                <a:defRPr/>
              </a:pPr>
              <a:t>‹#›</a:t>
            </a:fld>
            <a:endParaRPr lang="en-US" altLang="zh-CN"/>
          </a:p>
        </p:txBody>
      </p:sp>
    </p:spTree>
    <p:extLst>
      <p:ext uri="{BB962C8B-B14F-4D97-AF65-F5344CB8AC3E}">
        <p14:creationId xmlns:p14="http://schemas.microsoft.com/office/powerpoint/2010/main" val="361268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zh-CN" altLang="en-US"/>
              <a:t>软件学院  软件工程导论</a:t>
            </a: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611AB7F-FD3F-4A8C-A5D5-34DD44EC1B7A}" type="slidenum">
              <a:rPr lang="en-US" altLang="zh-CN"/>
              <a:pPr>
                <a:defRPr/>
              </a:pPr>
              <a:t>‹#›</a:t>
            </a:fld>
            <a:endParaRPr lang="en-US" altLang="zh-CN"/>
          </a:p>
        </p:txBody>
      </p:sp>
    </p:spTree>
    <p:extLst>
      <p:ext uri="{BB962C8B-B14F-4D97-AF65-F5344CB8AC3E}">
        <p14:creationId xmlns:p14="http://schemas.microsoft.com/office/powerpoint/2010/main" val="1459974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zh-CN" altLang="en-US"/>
              <a:t>软件学院  软件工程导论</a:t>
            </a: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7A8659D-6A3D-43A0-AAF7-98D8BDB6F126}" type="slidenum">
              <a:rPr lang="en-US" altLang="zh-CN"/>
              <a:pPr>
                <a:defRPr/>
              </a:pPr>
              <a:t>‹#›</a:t>
            </a:fld>
            <a:endParaRPr lang="en-US" altLang="zh-CN"/>
          </a:p>
        </p:txBody>
      </p:sp>
    </p:spTree>
    <p:extLst>
      <p:ext uri="{BB962C8B-B14F-4D97-AF65-F5344CB8AC3E}">
        <p14:creationId xmlns:p14="http://schemas.microsoft.com/office/powerpoint/2010/main" val="4014632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第五级软件工程</a:t>
            </a:r>
          </a:p>
          <a:p>
            <a:pPr lvl="4"/>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r>
              <a:rPr lang="zh-CN" altLang="en-US"/>
              <a:t>软件学院  软件工程导论</a:t>
            </a: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87C6A9D8-FD48-40D9-902B-59CAE5D78D1E}" type="slidenum">
              <a:rPr lang="en-US" altLang="zh-CN"/>
              <a:pPr>
                <a:defRPr/>
              </a:pPr>
              <a:t>‹#›</a:t>
            </a:fld>
            <a:endParaRPr lang="en-US" altLang="zh-CN"/>
          </a:p>
        </p:txBody>
      </p:sp>
      <p:sp>
        <p:nvSpPr>
          <p:cNvPr id="1031" name="TextBox 10"/>
          <p:cNvSpPr txBox="1">
            <a:spLocks noChangeArrowheads="1"/>
          </p:cNvSpPr>
          <p:nvPr/>
        </p:nvSpPr>
        <p:spPr bwMode="auto">
          <a:xfrm>
            <a:off x="7451725" y="188913"/>
            <a:ext cx="1296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bg1"/>
                </a:solidFill>
                <a:latin typeface="华文新魏" panose="02010800040101010101" pitchFamily="2" charset="-122"/>
                <a:ea typeface="华文新魏" panose="02010800040101010101" pitchFamily="2" charset="-122"/>
              </a:rPr>
              <a:t>软 件 工 程</a:t>
            </a:r>
          </a:p>
        </p:txBody>
      </p:sp>
    </p:spTree>
  </p:cSld>
  <p:clrMap bg1="lt1" tx1="dk1" bg2="lt2" tx2="dk2" accent1="accent1" accent2="accent2" accent3="accent3" accent4="accent4" accent5="accent5" accent6="accent6" hlink="hlink" folHlink="folHlink"/>
  <p:sldLayoutIdLst>
    <p:sldLayoutId id="2147483958" r:id="rId1"/>
    <p:sldLayoutId id="2147483959" r:id="rId2"/>
    <p:sldLayoutId id="2147483950" r:id="rId3"/>
    <p:sldLayoutId id="2147483951" r:id="rId4"/>
    <p:sldLayoutId id="2147483952" r:id="rId5"/>
    <p:sldLayoutId id="2147483953" r:id="rId6"/>
    <p:sldLayoutId id="2147483954" r:id="rId7"/>
    <p:sldLayoutId id="2147483955" r:id="rId8"/>
    <p:sldLayoutId id="2147483956" r:id="rId9"/>
    <p:sldLayoutId id="2147483960" r:id="rId10"/>
    <p:sldLayoutId id="2147483957" r:id="rId11"/>
  </p:sldLayoutIdLst>
  <p:hf sldNum="0"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3" Type="http://schemas.openxmlformats.org/officeDocument/2006/relationships/hyperlink" Target="&#20250;&#35745;&#32508;&#21512;&#31649;&#29702;&#36719;&#20214;&#21487;&#34892;&#24615;&#30740;&#31350;&#25253;&#21578;.doc" TargetMode="External"/><Relationship Id="rId2" Type="http://schemas.openxmlformats.org/officeDocument/2006/relationships/hyperlink" Target="&#36719;&#20214;&#24037;&#31243;&#25991;&#26723;&#27169;&#26495;/&#19968;&#12289;&#21487;&#34892;&#24615;&#30740;&#31350;&#25253;&#21578;.do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1116013" y="2060575"/>
            <a:ext cx="6934200" cy="533400"/>
          </a:xfrm>
        </p:spPr>
        <p:txBody>
          <a:bodyPr/>
          <a:lstStyle/>
          <a:p>
            <a:pPr eaLnBrk="1" hangingPunct="1">
              <a:defRPr/>
            </a:pPr>
            <a:r>
              <a:rPr lang="zh-CN" altLang="en-US" sz="5000" dirty="0">
                <a:latin typeface="+mn-ea"/>
                <a:ea typeface="+mn-ea"/>
              </a:rPr>
              <a:t>第</a:t>
            </a:r>
            <a:r>
              <a:rPr lang="en-US" altLang="zh-CN" sz="5000" dirty="0">
                <a:latin typeface="+mn-ea"/>
                <a:ea typeface="+mn-ea"/>
              </a:rPr>
              <a:t>4</a:t>
            </a:r>
            <a:r>
              <a:rPr lang="zh-CN" altLang="en-US" sz="5000" dirty="0">
                <a:latin typeface="+mn-ea"/>
                <a:ea typeface="+mn-ea"/>
              </a:rPr>
              <a:t>章 可行性研究</a:t>
            </a:r>
            <a:endParaRPr lang="en-US" altLang="zh-CN" sz="5000" dirty="0">
              <a:latin typeface="+mn-ea"/>
              <a:ea typeface="+mn-ea"/>
            </a:endParaRPr>
          </a:p>
        </p:txBody>
      </p:sp>
      <p:sp>
        <p:nvSpPr>
          <p:cNvPr id="16387" name="Rectangle 3"/>
          <p:cNvSpPr>
            <a:spLocks noGrp="1" noChangeArrowheads="1"/>
          </p:cNvSpPr>
          <p:nvPr>
            <p:ph type="subTitle" idx="1"/>
          </p:nvPr>
        </p:nvSpPr>
        <p:spPr>
          <a:xfrm>
            <a:off x="1619250" y="4076700"/>
            <a:ext cx="4395788" cy="533400"/>
          </a:xfrm>
        </p:spPr>
        <p:txBody>
          <a:bodyPr/>
          <a:lstStyle/>
          <a:p>
            <a:pPr eaLnBrk="1" hangingPunct="1">
              <a:defRPr/>
            </a:pPr>
            <a:r>
              <a:rPr lang="zh-CN" altLang="en-US" dirty="0">
                <a:latin typeface="+mn-ea"/>
              </a:rPr>
              <a:t>王美红</a:t>
            </a:r>
            <a:endParaRPr lang="en-US" altLang="zh-CN" dirty="0">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p:txBody>
          <a:bodyPr/>
          <a:lstStyle/>
          <a:p>
            <a:pPr marL="514350" indent="-514350" eaLnBrk="1" hangingPunct="1">
              <a:buFontTx/>
              <a:buAutoNum type="arabicPeriod" startAt="3"/>
              <a:defRPr/>
            </a:pPr>
            <a:r>
              <a:rPr lang="zh-CN" dirty="0">
                <a:latin typeface="+mn-ea"/>
              </a:rPr>
              <a:t>自动估计成本技术</a:t>
            </a:r>
            <a:endParaRPr lang="en-US" altLang="zh-CN" dirty="0">
              <a:latin typeface="+mn-ea"/>
            </a:endParaRPr>
          </a:p>
          <a:p>
            <a:pPr marL="914400" lvl="1" indent="-514350" eaLnBrk="1" hangingPunct="1">
              <a:defRPr/>
            </a:pPr>
            <a:r>
              <a:rPr lang="zh-CN" altLang="en-US" dirty="0">
                <a:solidFill>
                  <a:schemeClr val="tx2"/>
                </a:solidFill>
                <a:latin typeface="+mn-ea"/>
              </a:rPr>
              <a:t>采用自动估计成本的软件</a:t>
            </a:r>
            <a:endParaRPr lang="en-US" altLang="zh-CN" dirty="0">
              <a:solidFill>
                <a:schemeClr val="tx2"/>
              </a:solidFill>
              <a:latin typeface="+mn-ea"/>
            </a:endParaRPr>
          </a:p>
          <a:p>
            <a:pPr marL="914400" lvl="1" indent="-514350" eaLnBrk="1" hangingPunct="1">
              <a:defRPr/>
            </a:pPr>
            <a:r>
              <a:rPr lang="zh-CN" altLang="en-US" dirty="0">
                <a:solidFill>
                  <a:schemeClr val="tx2"/>
                </a:solidFill>
                <a:latin typeface="+mn-ea"/>
              </a:rPr>
              <a:t>需要以长期搜集的大量历史数据作为基础，还需良好的数据库系统的支持</a:t>
            </a:r>
            <a:endParaRPr lang="zh-CN" altLang="en-US" dirty="0">
              <a:latin typeface="+mn-ea"/>
            </a:endParaRPr>
          </a:p>
        </p:txBody>
      </p:sp>
      <p:sp>
        <p:nvSpPr>
          <p:cNvPr id="8" name="标题 1"/>
          <p:cNvSpPr txBox="1">
            <a:spLocks/>
          </p:cNvSpPr>
          <p:nvPr/>
        </p:nvSpPr>
        <p:spPr bwMode="white">
          <a:xfrm>
            <a:off x="1116013" y="549275"/>
            <a:ext cx="7239000" cy="563563"/>
          </a:xfrm>
          <a:prstGeom prst="rect">
            <a:avLst/>
          </a:prstGeom>
          <a:noFill/>
          <a:ln w="9525">
            <a:noFill/>
            <a:miter lim="800000"/>
            <a:headEnd/>
            <a:tailEnd/>
          </a:ln>
        </p:spPr>
        <p:txBody>
          <a:bodyPr anchor="ctr"/>
          <a:lstStyle/>
          <a:p>
            <a:pPr algn="ctr" eaLnBrk="1" hangingPunct="1">
              <a:defRPr/>
            </a:pPr>
            <a:r>
              <a:rPr lang="zh-CN" altLang="en-US" sz="3600" b="1" kern="0" dirty="0">
                <a:latin typeface="+mj-lt"/>
                <a:ea typeface="+mj-ea"/>
                <a:cs typeface="+mj-cs"/>
              </a:rPr>
              <a:t>三种成本估算技术</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pPr eaLnBrk="1" hangingPunct="1">
              <a:defRPr/>
            </a:pPr>
            <a:r>
              <a:rPr lang="en-US" altLang="zh-CN" dirty="0">
                <a:latin typeface="+mn-ea"/>
                <a:ea typeface="+mn-ea"/>
              </a:rPr>
              <a:t>3.2 </a:t>
            </a:r>
            <a:r>
              <a:rPr lang="zh-CN" altLang="en-US" dirty="0">
                <a:latin typeface="+mn-ea"/>
                <a:ea typeface="+mn-ea"/>
              </a:rPr>
              <a:t>成本</a:t>
            </a:r>
            <a:r>
              <a:rPr lang="en-US" altLang="zh-CN" dirty="0">
                <a:latin typeface="+mn-ea"/>
                <a:ea typeface="+mn-ea"/>
              </a:rPr>
              <a:t>/</a:t>
            </a:r>
            <a:r>
              <a:rPr lang="zh-CN" altLang="en-US" dirty="0">
                <a:latin typeface="+mn-ea"/>
                <a:ea typeface="+mn-ea"/>
              </a:rPr>
              <a:t>效益分析的方法</a:t>
            </a:r>
          </a:p>
        </p:txBody>
      </p:sp>
      <p:sp>
        <p:nvSpPr>
          <p:cNvPr id="46083" name="内容占位符 2"/>
          <p:cNvSpPr>
            <a:spLocks noGrp="1"/>
          </p:cNvSpPr>
          <p:nvPr>
            <p:ph idx="1"/>
          </p:nvPr>
        </p:nvSpPr>
        <p:spPr/>
        <p:txBody>
          <a:bodyPr/>
          <a:lstStyle/>
          <a:p>
            <a:pPr eaLnBrk="1" hangingPunct="1">
              <a:defRPr/>
            </a:pPr>
            <a:r>
              <a:rPr lang="zh-CN" altLang="en-US" dirty="0">
                <a:latin typeface="+mn-ea"/>
              </a:rPr>
              <a:t>估计开发成本</a:t>
            </a:r>
            <a:endParaRPr lang="en-US" altLang="zh-CN" dirty="0">
              <a:latin typeface="+mn-ea"/>
            </a:endParaRPr>
          </a:p>
          <a:p>
            <a:pPr lvl="1" eaLnBrk="1" hangingPunct="1">
              <a:defRPr/>
            </a:pPr>
            <a:r>
              <a:rPr lang="zh-CN" altLang="en-US" dirty="0">
                <a:latin typeface="+mn-ea"/>
              </a:rPr>
              <a:t>更具体的方法后续章节介绍</a:t>
            </a:r>
            <a:endParaRPr lang="en-US" altLang="zh-CN" dirty="0">
              <a:latin typeface="+mn-ea"/>
            </a:endParaRPr>
          </a:p>
          <a:p>
            <a:pPr eaLnBrk="1" hangingPunct="1">
              <a:defRPr/>
            </a:pPr>
            <a:r>
              <a:rPr lang="zh-CN" altLang="en-US" dirty="0">
                <a:latin typeface="+mn-ea"/>
              </a:rPr>
              <a:t>估计运行费用</a:t>
            </a:r>
            <a:endParaRPr lang="en-US" altLang="zh-CN" dirty="0">
              <a:latin typeface="+mn-ea"/>
            </a:endParaRPr>
          </a:p>
          <a:p>
            <a:pPr lvl="1" eaLnBrk="1" hangingPunct="1">
              <a:defRPr/>
            </a:pPr>
            <a:r>
              <a:rPr lang="zh-CN" altLang="en-US" dirty="0">
                <a:latin typeface="+mn-ea"/>
              </a:rPr>
              <a:t>系统的操作费用（操作员人数，工作时间，消耗的物资等）和维护费用</a:t>
            </a:r>
            <a:endParaRPr lang="en-US" altLang="zh-CN" dirty="0">
              <a:latin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latin typeface="+mn-ea"/>
              </a:rPr>
              <a:t>3.2 </a:t>
            </a:r>
            <a:r>
              <a:rPr lang="zh-CN" altLang="en-US" dirty="0">
                <a:latin typeface="+mn-ea"/>
              </a:rPr>
              <a:t>成本</a:t>
            </a:r>
            <a:r>
              <a:rPr lang="en-US" altLang="zh-CN" dirty="0">
                <a:latin typeface="+mn-ea"/>
              </a:rPr>
              <a:t>/</a:t>
            </a:r>
            <a:r>
              <a:rPr lang="zh-CN" altLang="en-US" dirty="0">
                <a:latin typeface="+mn-ea"/>
              </a:rPr>
              <a:t>效益分析的方法</a:t>
            </a:r>
            <a:endParaRPr lang="zh-CN" altLang="en-US" dirty="0"/>
          </a:p>
        </p:txBody>
      </p:sp>
      <p:sp>
        <p:nvSpPr>
          <p:cNvPr id="3" name="内容占位符 2"/>
          <p:cNvSpPr>
            <a:spLocks noGrp="1"/>
          </p:cNvSpPr>
          <p:nvPr>
            <p:ph idx="1"/>
          </p:nvPr>
        </p:nvSpPr>
        <p:spPr/>
        <p:txBody>
          <a:bodyPr/>
          <a:lstStyle/>
          <a:p>
            <a:pPr eaLnBrk="1" hangingPunct="1">
              <a:defRPr/>
            </a:pPr>
            <a:r>
              <a:rPr lang="zh-CN" altLang="en-US" dirty="0">
                <a:latin typeface="+mn-ea"/>
              </a:rPr>
              <a:t>新系统将带来的经济效益</a:t>
            </a:r>
            <a:endParaRPr lang="en-US" altLang="zh-CN" dirty="0">
              <a:latin typeface="+mn-ea"/>
            </a:endParaRPr>
          </a:p>
          <a:p>
            <a:pPr lvl="1" eaLnBrk="1" hangingPunct="1">
              <a:defRPr/>
            </a:pPr>
            <a:r>
              <a:rPr lang="zh-CN" altLang="en-US" dirty="0">
                <a:latin typeface="+mn-ea"/>
              </a:rPr>
              <a:t>使用新系统而增加的收入和使用新系统可以节省的运行费用</a:t>
            </a:r>
          </a:p>
          <a:p>
            <a:pPr eaLnBrk="1" hangingPunct="1">
              <a:defRPr/>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pPr eaLnBrk="1" hangingPunct="1">
              <a:defRPr/>
            </a:pPr>
            <a:r>
              <a:rPr lang="zh-CN" altLang="en-US">
                <a:latin typeface="+mn-ea"/>
                <a:ea typeface="+mn-ea"/>
              </a:rPr>
              <a:t>成本</a:t>
            </a:r>
            <a:r>
              <a:rPr lang="en-US" altLang="zh-CN">
                <a:latin typeface="+mn-ea"/>
                <a:ea typeface="+mn-ea"/>
              </a:rPr>
              <a:t>/</a:t>
            </a:r>
            <a:r>
              <a:rPr lang="zh-CN" altLang="en-US">
                <a:latin typeface="+mn-ea"/>
                <a:ea typeface="+mn-ea"/>
              </a:rPr>
              <a:t>效益分析的方法</a:t>
            </a:r>
          </a:p>
        </p:txBody>
      </p:sp>
      <p:sp>
        <p:nvSpPr>
          <p:cNvPr id="1028" name="内容占位符 2"/>
          <p:cNvSpPr>
            <a:spLocks noGrp="1"/>
          </p:cNvSpPr>
          <p:nvPr>
            <p:ph idx="1"/>
          </p:nvPr>
        </p:nvSpPr>
        <p:spPr/>
        <p:txBody>
          <a:bodyPr/>
          <a:lstStyle/>
          <a:p>
            <a:pPr eaLnBrk="1" hangingPunct="1">
              <a:lnSpc>
                <a:spcPct val="100000"/>
              </a:lnSpc>
              <a:defRPr/>
            </a:pPr>
            <a:r>
              <a:rPr lang="zh-CN" altLang="en-US" dirty="0">
                <a:latin typeface="+mn-ea"/>
              </a:rPr>
              <a:t>不能简单地比较成本和效益，应该考虑货币的时间价值</a:t>
            </a:r>
            <a:endParaRPr lang="en-US" altLang="zh-CN" dirty="0">
              <a:latin typeface="+mn-ea"/>
            </a:endParaRPr>
          </a:p>
          <a:p>
            <a:pPr marL="914400" lvl="1" indent="-457200" eaLnBrk="1" hangingPunct="1">
              <a:lnSpc>
                <a:spcPct val="100000"/>
              </a:lnSpc>
              <a:buFontTx/>
              <a:buAutoNum type="arabicPeriod"/>
              <a:defRPr/>
            </a:pPr>
            <a:r>
              <a:rPr lang="zh-CN" altLang="en-US" dirty="0">
                <a:latin typeface="+mn-ea"/>
              </a:rPr>
              <a:t>货币的时间价值</a:t>
            </a:r>
            <a:endParaRPr lang="en-US" altLang="zh-CN" dirty="0">
              <a:latin typeface="+mn-ea"/>
            </a:endParaRPr>
          </a:p>
          <a:p>
            <a:pPr marL="914400" lvl="1" indent="-457200" eaLnBrk="1" hangingPunct="1">
              <a:lnSpc>
                <a:spcPct val="100000"/>
              </a:lnSpc>
              <a:buFontTx/>
              <a:buAutoNum type="arabicPeriod"/>
              <a:defRPr/>
            </a:pPr>
            <a:endParaRPr lang="en-US" altLang="zh-CN" dirty="0">
              <a:latin typeface="+mn-ea"/>
            </a:endParaRPr>
          </a:p>
          <a:p>
            <a:pPr marL="914400" lvl="1" indent="-457200" eaLnBrk="1" hangingPunct="1">
              <a:lnSpc>
                <a:spcPct val="100000"/>
              </a:lnSpc>
              <a:buFontTx/>
              <a:buAutoNum type="arabicPeriod"/>
              <a:defRPr/>
            </a:pPr>
            <a:endParaRPr lang="en-US" altLang="zh-CN" dirty="0">
              <a:latin typeface="+mn-ea"/>
            </a:endParaRPr>
          </a:p>
          <a:p>
            <a:pPr marL="914400" lvl="1" indent="-457200" eaLnBrk="1" hangingPunct="1">
              <a:lnSpc>
                <a:spcPct val="100000"/>
              </a:lnSpc>
              <a:buFontTx/>
              <a:buAutoNum type="arabicPeriod"/>
              <a:defRPr/>
            </a:pPr>
            <a:endParaRPr lang="en-US" altLang="zh-CN" dirty="0">
              <a:latin typeface="+mn-ea"/>
            </a:endParaRPr>
          </a:p>
          <a:p>
            <a:pPr marL="914400" lvl="1" indent="-457200" eaLnBrk="1" hangingPunct="1">
              <a:lnSpc>
                <a:spcPct val="100000"/>
              </a:lnSpc>
              <a:buFont typeface="Wingdings" pitchFamily="2" charset="2"/>
              <a:buNone/>
              <a:defRPr/>
            </a:pPr>
            <a:r>
              <a:rPr lang="zh-CN" altLang="en-US" dirty="0">
                <a:latin typeface="+mn-ea"/>
              </a:rPr>
              <a:t>例如，修改一个已有的库存清单系统，使它能在每天送给采购员一份</a:t>
            </a:r>
            <a:r>
              <a:rPr lang="zh-CN" altLang="en-US" dirty="0">
                <a:solidFill>
                  <a:schemeClr val="tx2"/>
                </a:solidFill>
                <a:latin typeface="+mn-ea"/>
              </a:rPr>
              <a:t>定货报表。投入大约需</a:t>
            </a:r>
            <a:r>
              <a:rPr lang="en-US" altLang="zh-CN" dirty="0">
                <a:solidFill>
                  <a:schemeClr val="tx2"/>
                </a:solidFill>
                <a:latin typeface="+mn-ea"/>
              </a:rPr>
              <a:t>5000</a:t>
            </a:r>
            <a:r>
              <a:rPr lang="zh-CN" altLang="en-US" dirty="0">
                <a:solidFill>
                  <a:schemeClr val="tx2"/>
                </a:solidFill>
                <a:latin typeface="+mn-ea"/>
              </a:rPr>
              <a:t>元，估计每年节省</a:t>
            </a:r>
            <a:r>
              <a:rPr lang="en-US" altLang="zh-CN" dirty="0">
                <a:solidFill>
                  <a:schemeClr val="tx2"/>
                </a:solidFill>
                <a:latin typeface="+mn-ea"/>
              </a:rPr>
              <a:t>2500</a:t>
            </a:r>
            <a:r>
              <a:rPr lang="zh-CN" altLang="en-US" dirty="0">
                <a:solidFill>
                  <a:schemeClr val="tx2"/>
                </a:solidFill>
                <a:latin typeface="+mn-ea"/>
              </a:rPr>
              <a:t>元，</a:t>
            </a:r>
            <a:r>
              <a:rPr lang="en-US" altLang="zh-CN" dirty="0">
                <a:solidFill>
                  <a:schemeClr val="tx2"/>
                </a:solidFill>
                <a:latin typeface="+mn-ea"/>
              </a:rPr>
              <a:t>5</a:t>
            </a:r>
            <a:r>
              <a:rPr lang="zh-CN" altLang="en-US" dirty="0">
                <a:solidFill>
                  <a:schemeClr val="tx2"/>
                </a:solidFill>
                <a:latin typeface="+mn-ea"/>
              </a:rPr>
              <a:t>年共可节省</a:t>
            </a:r>
            <a:r>
              <a:rPr lang="en-US" altLang="zh-CN" dirty="0">
                <a:solidFill>
                  <a:schemeClr val="tx2"/>
                </a:solidFill>
                <a:latin typeface="+mn-ea"/>
              </a:rPr>
              <a:t>12500</a:t>
            </a:r>
            <a:r>
              <a:rPr lang="zh-CN" altLang="en-US" dirty="0">
                <a:solidFill>
                  <a:schemeClr val="tx2"/>
                </a:solidFill>
                <a:latin typeface="+mn-ea"/>
              </a:rPr>
              <a:t>元</a:t>
            </a:r>
            <a:endParaRPr lang="zh-CN" dirty="0">
              <a:solidFill>
                <a:schemeClr val="tx2"/>
              </a:solidFill>
              <a:latin typeface="+mn-ea"/>
            </a:endParaRPr>
          </a:p>
          <a:p>
            <a:pPr marL="914400" lvl="1" indent="-457200" eaLnBrk="1" hangingPunct="1">
              <a:lnSpc>
                <a:spcPct val="100000"/>
              </a:lnSpc>
              <a:buFontTx/>
              <a:buAutoNum type="arabicPeriod"/>
              <a:defRPr/>
            </a:pPr>
            <a:endParaRPr lang="en-US" altLang="zh-CN" dirty="0">
              <a:latin typeface="+mn-ea"/>
            </a:endParaRPr>
          </a:p>
          <a:p>
            <a:pPr marL="1314450" lvl="2" indent="-457200" eaLnBrk="1" hangingPunct="1">
              <a:lnSpc>
                <a:spcPct val="100000"/>
              </a:lnSpc>
              <a:buFontTx/>
              <a:buAutoNum type="arabicPeriod"/>
              <a:defRPr/>
            </a:pPr>
            <a:endParaRPr lang="zh-CN" altLang="en-US" dirty="0">
              <a:latin typeface="+mn-ea"/>
            </a:endParaRPr>
          </a:p>
        </p:txBody>
      </p:sp>
      <p:graphicFrame>
        <p:nvGraphicFramePr>
          <p:cNvPr id="41988" name="Object 2"/>
          <p:cNvGraphicFramePr>
            <a:graphicFrameLocks noChangeAspect="1"/>
          </p:cNvGraphicFramePr>
          <p:nvPr/>
        </p:nvGraphicFramePr>
        <p:xfrm>
          <a:off x="2195513" y="3284538"/>
          <a:ext cx="2590800" cy="1447800"/>
        </p:xfrm>
        <a:graphic>
          <a:graphicData uri="http://schemas.openxmlformats.org/presentationml/2006/ole">
            <mc:AlternateContent xmlns:mc="http://schemas.openxmlformats.org/markup-compatibility/2006">
              <mc:Choice xmlns:v="urn:schemas-microsoft-com:vml" Requires="v">
                <p:oleObj spid="_x0000_s41991" name="公式" r:id="rId3" imgW="863225" imgH="482391" progId="Equation.3">
                  <p:embed/>
                </p:oleObj>
              </mc:Choice>
              <mc:Fallback>
                <p:oleObj name="公式" r:id="rId3" imgW="863225" imgH="48239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3284538"/>
                        <a:ext cx="2590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9" name="TextBox 7"/>
          <p:cNvSpPr txBox="1">
            <a:spLocks noChangeArrowheads="1"/>
          </p:cNvSpPr>
          <p:nvPr/>
        </p:nvSpPr>
        <p:spPr bwMode="auto">
          <a:xfrm>
            <a:off x="5435600" y="3644900"/>
            <a:ext cx="2857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400"/>
              <a:t>i: </a:t>
            </a:r>
            <a:r>
              <a:rPr lang="zh-CN" altLang="en-US" sz="2400"/>
              <a:t>利率，</a:t>
            </a:r>
            <a:r>
              <a:rPr lang="en-US" altLang="zh-CN" sz="2400"/>
              <a:t>n</a:t>
            </a:r>
            <a:r>
              <a:rPr lang="zh-CN" altLang="en-US" sz="2400"/>
              <a:t>：年数，</a:t>
            </a:r>
            <a:r>
              <a:rPr lang="en-US" altLang="zh-CN" sz="2400"/>
              <a:t>P</a:t>
            </a:r>
            <a:r>
              <a:rPr lang="zh-CN" altLang="en-US" sz="2400"/>
              <a:t>：存入钱数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marL="342900" indent="-342900" eaLnBrk="1" hangingPunct="1">
              <a:defRPr/>
            </a:pPr>
            <a:r>
              <a:rPr lang="zh-CN" altLang="en-US">
                <a:latin typeface="+mn-ea"/>
                <a:ea typeface="+mn-ea"/>
              </a:rPr>
              <a:t>货币的时间价值</a:t>
            </a:r>
          </a:p>
        </p:txBody>
      </p:sp>
      <p:pic>
        <p:nvPicPr>
          <p:cNvPr id="43011"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57188" y="2857500"/>
            <a:ext cx="8626475" cy="2286000"/>
          </a:xfrm>
          <a:noFill/>
        </p:spPr>
      </p:pic>
      <p:sp>
        <p:nvSpPr>
          <p:cNvPr id="43012" name="TextBox 6"/>
          <p:cNvSpPr txBox="1">
            <a:spLocks noChangeArrowheads="1"/>
          </p:cNvSpPr>
          <p:nvPr/>
        </p:nvSpPr>
        <p:spPr bwMode="auto">
          <a:xfrm>
            <a:off x="1428750" y="1785938"/>
            <a:ext cx="64293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FF0000"/>
                </a:solidFill>
              </a:rPr>
              <a:t>12500</a:t>
            </a:r>
            <a:r>
              <a:rPr lang="zh-CN" altLang="en-US" sz="2800">
                <a:solidFill>
                  <a:srgbClr val="FF0000"/>
                </a:solidFill>
              </a:rPr>
              <a:t>是若干年以后节省的钱，不能直接和现在投资的</a:t>
            </a:r>
            <a:r>
              <a:rPr lang="en-US" altLang="zh-CN" sz="2800">
                <a:solidFill>
                  <a:srgbClr val="FF0000"/>
                </a:solidFill>
              </a:rPr>
              <a:t>5000</a:t>
            </a:r>
            <a:r>
              <a:rPr lang="zh-CN" altLang="en-US" sz="2800">
                <a:solidFill>
                  <a:srgbClr val="FF0000"/>
                </a:solidFill>
              </a:rPr>
              <a:t>元直接相比较！！</a:t>
            </a:r>
          </a:p>
        </p:txBody>
      </p:sp>
      <p:sp>
        <p:nvSpPr>
          <p:cNvPr id="43013" name="TextBox 7"/>
          <p:cNvSpPr txBox="1">
            <a:spLocks noChangeArrowheads="1"/>
          </p:cNvSpPr>
          <p:nvPr/>
        </p:nvSpPr>
        <p:spPr bwMode="auto">
          <a:xfrm>
            <a:off x="3714750" y="5214938"/>
            <a:ext cx="12604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600"/>
              <a:t>i</a:t>
            </a:r>
            <a:r>
              <a:rPr lang="zh-CN" altLang="en-US" sz="2600"/>
              <a:t>取</a:t>
            </a:r>
            <a:r>
              <a:rPr lang="en-US" altLang="zh-CN" sz="2600"/>
              <a:t>12%</a:t>
            </a:r>
            <a:endParaRPr lang="zh-CN" altLang="en-US" sz="2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pPr eaLnBrk="1" hangingPunct="1">
              <a:defRPr/>
            </a:pPr>
            <a:r>
              <a:rPr lang="zh-CN" altLang="en-US" dirty="0">
                <a:latin typeface="+mn-ea"/>
                <a:ea typeface="+mn-ea"/>
              </a:rPr>
              <a:t>成本</a:t>
            </a:r>
            <a:r>
              <a:rPr lang="en-US" altLang="zh-CN" dirty="0">
                <a:latin typeface="+mn-ea"/>
                <a:ea typeface="+mn-ea"/>
              </a:rPr>
              <a:t>/</a:t>
            </a:r>
            <a:r>
              <a:rPr lang="zh-CN" altLang="en-US" dirty="0">
                <a:latin typeface="+mn-ea"/>
                <a:ea typeface="+mn-ea"/>
              </a:rPr>
              <a:t>效益分析的方法</a:t>
            </a:r>
          </a:p>
        </p:txBody>
      </p:sp>
      <p:sp>
        <p:nvSpPr>
          <p:cNvPr id="48131" name="内容占位符 2"/>
          <p:cNvSpPr>
            <a:spLocks noGrp="1"/>
          </p:cNvSpPr>
          <p:nvPr>
            <p:ph idx="1"/>
          </p:nvPr>
        </p:nvSpPr>
        <p:spPr/>
        <p:txBody>
          <a:bodyPr/>
          <a:lstStyle/>
          <a:p>
            <a:pPr marL="914400" lvl="1" indent="-514350" eaLnBrk="1" hangingPunct="1">
              <a:buFontTx/>
              <a:buAutoNum type="arabicPeriod" startAt="2"/>
              <a:defRPr/>
            </a:pPr>
            <a:r>
              <a:rPr lang="zh-CN" altLang="en-US" dirty="0">
                <a:solidFill>
                  <a:schemeClr val="tx2"/>
                </a:solidFill>
                <a:latin typeface="+mn-ea"/>
              </a:rPr>
              <a:t>投资回收期</a:t>
            </a:r>
            <a:endParaRPr lang="en-US" altLang="zh-CN" dirty="0">
              <a:solidFill>
                <a:schemeClr val="tx2"/>
              </a:solidFill>
              <a:latin typeface="+mn-ea"/>
            </a:endParaRPr>
          </a:p>
          <a:p>
            <a:pPr marL="1314450" lvl="2" indent="-514350" eaLnBrk="1" hangingPunct="1">
              <a:defRPr/>
            </a:pPr>
            <a:r>
              <a:rPr lang="zh-CN" altLang="en-US" dirty="0">
                <a:solidFill>
                  <a:schemeClr val="tx2"/>
                </a:solidFill>
                <a:latin typeface="+mn-ea"/>
              </a:rPr>
              <a:t>所谓的投资回收期就是使累计的经济效益等于最初投资所需要的时间</a:t>
            </a:r>
            <a:endParaRPr lang="en-US" altLang="zh-CN" dirty="0">
              <a:solidFill>
                <a:schemeClr val="tx2"/>
              </a:solidFill>
              <a:latin typeface="+mn-ea"/>
            </a:endParaRPr>
          </a:p>
          <a:p>
            <a:pPr marL="1314450" lvl="2" indent="-514350" eaLnBrk="1" hangingPunct="1">
              <a:defRPr/>
            </a:pPr>
            <a:r>
              <a:rPr lang="zh-CN" altLang="en-US" dirty="0">
                <a:solidFill>
                  <a:schemeClr val="tx2"/>
                </a:solidFill>
                <a:latin typeface="+mn-ea"/>
              </a:rPr>
              <a:t>比如一个系统投资</a:t>
            </a:r>
            <a:r>
              <a:rPr lang="en-US" altLang="zh-CN" dirty="0">
                <a:solidFill>
                  <a:schemeClr val="tx2"/>
                </a:solidFill>
                <a:latin typeface="+mn-ea"/>
              </a:rPr>
              <a:t>5000</a:t>
            </a:r>
            <a:r>
              <a:rPr lang="zh-CN" altLang="en-US" dirty="0">
                <a:solidFill>
                  <a:schemeClr val="tx2"/>
                </a:solidFill>
                <a:latin typeface="+mn-ea"/>
              </a:rPr>
              <a:t>元，两年后节省</a:t>
            </a:r>
            <a:r>
              <a:rPr lang="en-US" altLang="zh-CN" dirty="0">
                <a:solidFill>
                  <a:schemeClr val="tx2"/>
                </a:solidFill>
                <a:latin typeface="+mn-ea"/>
              </a:rPr>
              <a:t>4225.12</a:t>
            </a:r>
            <a:r>
              <a:rPr lang="zh-CN" altLang="en-US" dirty="0">
                <a:solidFill>
                  <a:schemeClr val="tx2"/>
                </a:solidFill>
                <a:latin typeface="+mn-ea"/>
              </a:rPr>
              <a:t>元（比投资少</a:t>
            </a:r>
            <a:r>
              <a:rPr lang="en-US" altLang="zh-CN" dirty="0">
                <a:solidFill>
                  <a:schemeClr val="tx2"/>
                </a:solidFill>
                <a:latin typeface="+mn-ea"/>
              </a:rPr>
              <a:t>774.88</a:t>
            </a:r>
            <a:r>
              <a:rPr lang="zh-CN" altLang="en-US" dirty="0">
                <a:solidFill>
                  <a:schemeClr val="tx2"/>
                </a:solidFill>
                <a:latin typeface="+mn-ea"/>
              </a:rPr>
              <a:t>元），第三年以后节省</a:t>
            </a:r>
            <a:r>
              <a:rPr lang="en-US" altLang="zh-CN" dirty="0">
                <a:solidFill>
                  <a:schemeClr val="tx2"/>
                </a:solidFill>
                <a:latin typeface="+mn-ea"/>
              </a:rPr>
              <a:t>1799.45</a:t>
            </a:r>
            <a:r>
              <a:rPr lang="zh-CN" altLang="en-US" dirty="0">
                <a:solidFill>
                  <a:schemeClr val="tx2"/>
                </a:solidFill>
                <a:latin typeface="+mn-ea"/>
              </a:rPr>
              <a:t>元，投资回收期为</a:t>
            </a:r>
            <a:r>
              <a:rPr lang="en-US" altLang="zh-CN" dirty="0">
                <a:solidFill>
                  <a:schemeClr val="tx2"/>
                </a:solidFill>
                <a:latin typeface="+mn-ea"/>
              </a:rPr>
              <a:t>2+774.88/1779.45 =2.4</a:t>
            </a:r>
            <a:r>
              <a:rPr lang="zh-CN" altLang="en-US" dirty="0">
                <a:solidFill>
                  <a:schemeClr val="tx2"/>
                </a:solidFill>
                <a:latin typeface="+mn-ea"/>
              </a:rPr>
              <a:t>年</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标题 1"/>
          <p:cNvSpPr>
            <a:spLocks noGrp="1"/>
          </p:cNvSpPr>
          <p:nvPr>
            <p:ph type="title"/>
          </p:nvPr>
        </p:nvSpPr>
        <p:spPr/>
        <p:txBody>
          <a:bodyPr/>
          <a:lstStyle/>
          <a:p>
            <a:pPr eaLnBrk="1" hangingPunct="1">
              <a:defRPr/>
            </a:pPr>
            <a:r>
              <a:rPr lang="zh-CN" altLang="en-US">
                <a:latin typeface="+mn-ea"/>
                <a:ea typeface="+mn-ea"/>
              </a:rPr>
              <a:t>成本</a:t>
            </a:r>
            <a:r>
              <a:rPr lang="en-US" altLang="zh-CN">
                <a:latin typeface="+mn-ea"/>
                <a:ea typeface="+mn-ea"/>
              </a:rPr>
              <a:t>/</a:t>
            </a:r>
            <a:r>
              <a:rPr lang="zh-CN" altLang="en-US">
                <a:latin typeface="+mn-ea"/>
                <a:ea typeface="+mn-ea"/>
              </a:rPr>
              <a:t>效益分析的方法</a:t>
            </a:r>
          </a:p>
        </p:txBody>
      </p:sp>
      <p:sp>
        <p:nvSpPr>
          <p:cNvPr id="2053" name="内容占位符 2"/>
          <p:cNvSpPr>
            <a:spLocks noGrp="1"/>
          </p:cNvSpPr>
          <p:nvPr>
            <p:ph idx="1"/>
          </p:nvPr>
        </p:nvSpPr>
        <p:spPr/>
        <p:txBody>
          <a:bodyPr/>
          <a:lstStyle/>
          <a:p>
            <a:pPr marL="914400" lvl="1" indent="-514350" eaLnBrk="1" hangingPunct="1">
              <a:lnSpc>
                <a:spcPct val="100000"/>
              </a:lnSpc>
              <a:buFontTx/>
              <a:buAutoNum type="arabicPeriod" startAt="3"/>
              <a:defRPr/>
            </a:pPr>
            <a:r>
              <a:rPr lang="zh-CN" altLang="en-US" dirty="0">
                <a:solidFill>
                  <a:schemeClr val="tx2"/>
                </a:solidFill>
                <a:latin typeface="+mn-ea"/>
              </a:rPr>
              <a:t>纯收入</a:t>
            </a:r>
            <a:endParaRPr lang="en-US" altLang="zh-CN" dirty="0">
              <a:solidFill>
                <a:schemeClr val="tx2"/>
              </a:solidFill>
              <a:latin typeface="+mn-ea"/>
            </a:endParaRPr>
          </a:p>
          <a:p>
            <a:pPr marL="1314450" lvl="2" indent="-514350" eaLnBrk="1" hangingPunct="1">
              <a:lnSpc>
                <a:spcPct val="100000"/>
              </a:lnSpc>
              <a:defRPr/>
            </a:pPr>
            <a:r>
              <a:rPr lang="zh-CN" altLang="en-US" dirty="0">
                <a:solidFill>
                  <a:schemeClr val="tx2"/>
                </a:solidFill>
                <a:latin typeface="+mn-ea"/>
              </a:rPr>
              <a:t>系统的累积经济效益（这和成现在值）与投资之差</a:t>
            </a:r>
          </a:p>
          <a:p>
            <a:pPr marL="1314450" lvl="2" indent="-514350" eaLnBrk="1" hangingPunct="1">
              <a:lnSpc>
                <a:spcPct val="100000"/>
              </a:lnSpc>
              <a:defRPr/>
            </a:pPr>
            <a:r>
              <a:rPr lang="zh-CN" altLang="en-US" dirty="0">
                <a:solidFill>
                  <a:schemeClr val="tx2"/>
                </a:solidFill>
                <a:latin typeface="+mn-ea"/>
              </a:rPr>
              <a:t>例如上述修改库存清单系统，工程的纯收入是：</a:t>
            </a:r>
            <a:endParaRPr lang="en-US" altLang="zh-CN" dirty="0">
              <a:solidFill>
                <a:schemeClr val="tx2"/>
              </a:solidFill>
              <a:latin typeface="+mn-ea"/>
            </a:endParaRPr>
          </a:p>
          <a:p>
            <a:pPr marL="1771650" lvl="3" indent="-514350" eaLnBrk="1" hangingPunct="1">
              <a:lnSpc>
                <a:spcPct val="100000"/>
              </a:lnSpc>
              <a:defRPr/>
            </a:pPr>
            <a:r>
              <a:rPr lang="en-US" altLang="zh-CN" dirty="0">
                <a:solidFill>
                  <a:schemeClr val="tx2"/>
                </a:solidFill>
                <a:latin typeface="+mn-ea"/>
              </a:rPr>
              <a:t>9011.94-5000 = 4011.94(</a:t>
            </a:r>
            <a:r>
              <a:rPr lang="zh-CN" altLang="en-US" dirty="0">
                <a:solidFill>
                  <a:schemeClr val="tx2"/>
                </a:solidFill>
                <a:latin typeface="+mn-ea"/>
              </a:rPr>
              <a:t>元</a:t>
            </a:r>
            <a:r>
              <a:rPr lang="en-US" altLang="zh-CN" dirty="0">
                <a:solidFill>
                  <a:schemeClr val="tx2"/>
                </a:solidFill>
                <a:latin typeface="+mn-ea"/>
              </a:rPr>
              <a:t>)</a:t>
            </a:r>
          </a:p>
          <a:p>
            <a:pPr marL="914400" lvl="1" indent="-514350" eaLnBrk="1" hangingPunct="1">
              <a:lnSpc>
                <a:spcPct val="100000"/>
              </a:lnSpc>
              <a:buFontTx/>
              <a:buAutoNum type="arabicPeriod" startAt="3"/>
              <a:defRPr/>
            </a:pPr>
            <a:r>
              <a:rPr lang="zh-CN" altLang="en-US" dirty="0">
                <a:solidFill>
                  <a:schemeClr val="tx2"/>
                </a:solidFill>
                <a:latin typeface="+mn-ea"/>
              </a:rPr>
              <a:t>投资回收率</a:t>
            </a:r>
            <a:endParaRPr lang="en-US" altLang="zh-CN" dirty="0">
              <a:solidFill>
                <a:schemeClr val="tx2"/>
              </a:solidFill>
              <a:latin typeface="+mn-ea"/>
            </a:endParaRPr>
          </a:p>
          <a:p>
            <a:pPr marL="1314450" lvl="2" indent="-514350" eaLnBrk="1" hangingPunct="1">
              <a:lnSpc>
                <a:spcPct val="100000"/>
              </a:lnSpc>
              <a:defRPr/>
            </a:pPr>
            <a:endParaRPr lang="en-US" altLang="zh-CN" dirty="0">
              <a:latin typeface="+mn-ea"/>
            </a:endParaRPr>
          </a:p>
          <a:p>
            <a:pPr marL="1314450" lvl="2" indent="-514350" eaLnBrk="1" hangingPunct="1">
              <a:lnSpc>
                <a:spcPct val="100000"/>
              </a:lnSpc>
              <a:defRPr/>
            </a:pPr>
            <a:r>
              <a:rPr lang="zh-CN" altLang="en-US" dirty="0">
                <a:latin typeface="+mn-ea"/>
              </a:rPr>
              <a:t>其中：</a:t>
            </a:r>
            <a:r>
              <a:rPr lang="en-US" altLang="zh-CN" dirty="0">
                <a:latin typeface="+mn-ea"/>
              </a:rPr>
              <a:t>P</a:t>
            </a:r>
            <a:r>
              <a:rPr lang="zh-CN" altLang="en-US" dirty="0">
                <a:latin typeface="+mn-ea"/>
              </a:rPr>
              <a:t>是现在的投资额；     是第</a:t>
            </a:r>
            <a:r>
              <a:rPr lang="en-US" altLang="zh-CN" dirty="0" err="1">
                <a:latin typeface="+mn-ea"/>
              </a:rPr>
              <a:t>i</a:t>
            </a:r>
            <a:r>
              <a:rPr lang="zh-CN" altLang="en-US" dirty="0">
                <a:latin typeface="+mn-ea"/>
              </a:rPr>
              <a:t>年年底的效益；</a:t>
            </a:r>
            <a:r>
              <a:rPr lang="en-US" altLang="zh-CN" dirty="0">
                <a:latin typeface="+mn-ea"/>
              </a:rPr>
              <a:t>n</a:t>
            </a:r>
            <a:r>
              <a:rPr lang="zh-CN" altLang="en-US" dirty="0">
                <a:latin typeface="+mn-ea"/>
              </a:rPr>
              <a:t>是系统的使用寿命；</a:t>
            </a:r>
            <a:r>
              <a:rPr lang="en-US" altLang="zh-CN" dirty="0">
                <a:latin typeface="+mn-ea"/>
              </a:rPr>
              <a:t>j</a:t>
            </a:r>
            <a:r>
              <a:rPr lang="zh-CN" altLang="en-US" dirty="0">
                <a:latin typeface="+mn-ea"/>
              </a:rPr>
              <a:t>是投资回收率。</a:t>
            </a:r>
            <a:endParaRPr lang="en-US" altLang="zh-CN" dirty="0">
              <a:latin typeface="+mn-ea"/>
            </a:endParaRPr>
          </a:p>
          <a:p>
            <a:pPr marL="1314450" lvl="2" indent="-514350" eaLnBrk="1" hangingPunct="1">
              <a:lnSpc>
                <a:spcPct val="100000"/>
              </a:lnSpc>
              <a:defRPr/>
            </a:pPr>
            <a:r>
              <a:rPr lang="zh-CN" altLang="en-US" dirty="0">
                <a:latin typeface="+mn-ea"/>
              </a:rPr>
              <a:t>解方程即可得到</a:t>
            </a:r>
            <a:r>
              <a:rPr lang="en-US" altLang="zh-CN" dirty="0">
                <a:latin typeface="+mn-ea"/>
              </a:rPr>
              <a:t>j</a:t>
            </a:r>
          </a:p>
          <a:p>
            <a:pPr marL="1314450" lvl="2" indent="-514350" eaLnBrk="1" hangingPunct="1">
              <a:lnSpc>
                <a:spcPct val="100000"/>
              </a:lnSpc>
              <a:defRPr/>
            </a:pPr>
            <a:r>
              <a:rPr lang="zh-CN" altLang="en-US" dirty="0">
                <a:latin typeface="+mn-ea"/>
              </a:rPr>
              <a:t>例如</a:t>
            </a:r>
            <a:r>
              <a:rPr lang="zh-CN" altLang="en-US" dirty="0">
                <a:solidFill>
                  <a:schemeClr val="tx2"/>
                </a:solidFill>
                <a:latin typeface="+mn-ea"/>
              </a:rPr>
              <a:t>上述修改库存清单系统，工程的投资回收率是</a:t>
            </a:r>
            <a:r>
              <a:rPr lang="en-US" altLang="zh-CN" dirty="0">
                <a:solidFill>
                  <a:schemeClr val="tx2"/>
                </a:solidFill>
                <a:latin typeface="+mn-ea"/>
              </a:rPr>
              <a:t>41%-42%</a:t>
            </a:r>
            <a:endParaRPr lang="zh-CN" altLang="en-US" dirty="0">
              <a:latin typeface="+mn-ea"/>
            </a:endParaRPr>
          </a:p>
          <a:p>
            <a:pPr eaLnBrk="1" hangingPunct="1">
              <a:lnSpc>
                <a:spcPct val="100000"/>
              </a:lnSpc>
              <a:defRPr/>
            </a:pPr>
            <a:endParaRPr lang="zh-CN" altLang="en-US" dirty="0">
              <a:latin typeface="+mn-ea"/>
            </a:endParaRPr>
          </a:p>
        </p:txBody>
      </p:sp>
      <p:graphicFrame>
        <p:nvGraphicFramePr>
          <p:cNvPr id="45060" name="Object 2"/>
          <p:cNvGraphicFramePr>
            <a:graphicFrameLocks noChangeAspect="1"/>
          </p:cNvGraphicFramePr>
          <p:nvPr/>
        </p:nvGraphicFramePr>
        <p:xfrm>
          <a:off x="2214563" y="3786188"/>
          <a:ext cx="6316662" cy="571500"/>
        </p:xfrm>
        <a:graphic>
          <a:graphicData uri="http://schemas.openxmlformats.org/presentationml/2006/ole">
            <mc:AlternateContent xmlns:mc="http://schemas.openxmlformats.org/markup-compatibility/2006">
              <mc:Choice xmlns:v="urn:schemas-microsoft-com:vml" Requires="v">
                <p:oleObj spid="_x0000_s45064" name="公式" r:id="rId3" imgW="2667000" imgH="241300" progId="Equation.3">
                  <p:embed/>
                </p:oleObj>
              </mc:Choice>
              <mc:Fallback>
                <p:oleObj name="公式" r:id="rId3" imgW="2667000" imgH="2413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63" y="3786188"/>
                        <a:ext cx="63166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1" name="Object 4"/>
          <p:cNvGraphicFramePr>
            <a:graphicFrameLocks noChangeAspect="1"/>
          </p:cNvGraphicFramePr>
          <p:nvPr/>
        </p:nvGraphicFramePr>
        <p:xfrm>
          <a:off x="5724525" y="4365625"/>
          <a:ext cx="357188" cy="411163"/>
        </p:xfrm>
        <a:graphic>
          <a:graphicData uri="http://schemas.openxmlformats.org/presentationml/2006/ole">
            <mc:AlternateContent xmlns:mc="http://schemas.openxmlformats.org/markup-compatibility/2006">
              <mc:Choice xmlns:v="urn:schemas-microsoft-com:vml" Requires="v">
                <p:oleObj spid="_x0000_s45065" name="公式" r:id="rId5" imgW="165028" imgH="228501" progId="Equation.3">
                  <p:embed/>
                </p:oleObj>
              </mc:Choice>
              <mc:Fallback>
                <p:oleObj name="公式" r:id="rId5" imgW="165028" imgH="228501"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4365625"/>
                        <a:ext cx="357188"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kx="-3284103" algn="br" rotWithShape="0">
                                <a:schemeClr val="bg2">
                                  <a:alpha val="50000"/>
                                </a:schemeClr>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pPr eaLnBrk="1" hangingPunct="1">
              <a:defRPr/>
            </a:pPr>
            <a:r>
              <a:rPr lang="zh-CN" altLang="en-US" dirty="0">
                <a:latin typeface="+mn-ea"/>
                <a:ea typeface="+mn-ea"/>
              </a:rPr>
              <a:t>相关文档</a:t>
            </a:r>
          </a:p>
        </p:txBody>
      </p:sp>
      <p:sp>
        <p:nvSpPr>
          <p:cNvPr id="49155" name="内容占位符 2"/>
          <p:cNvSpPr>
            <a:spLocks noGrp="1"/>
          </p:cNvSpPr>
          <p:nvPr>
            <p:ph idx="1"/>
          </p:nvPr>
        </p:nvSpPr>
        <p:spPr/>
        <p:txBody>
          <a:bodyPr/>
          <a:lstStyle/>
          <a:p>
            <a:pPr eaLnBrk="1" hangingPunct="1">
              <a:defRPr/>
            </a:pPr>
            <a:r>
              <a:rPr lang="zh-CN" altLang="en-US" dirty="0">
                <a:latin typeface="+mn-ea"/>
                <a:hlinkClick r:id="rId2" action="ppaction://hlinkfile"/>
              </a:rPr>
              <a:t>可行性研究报告模板</a:t>
            </a:r>
            <a:endParaRPr lang="en-US" altLang="zh-CN" dirty="0">
              <a:latin typeface="+mn-ea"/>
            </a:endParaRPr>
          </a:p>
          <a:p>
            <a:pPr eaLnBrk="1" hangingPunct="1">
              <a:defRPr/>
            </a:pPr>
            <a:r>
              <a:rPr lang="zh-CN" altLang="en-US" dirty="0">
                <a:latin typeface="+mn-ea"/>
                <a:hlinkClick r:id="rId3" action="ppaction://hlinkfile"/>
              </a:rPr>
              <a:t>可行性研究报告示例</a:t>
            </a:r>
            <a:endParaRPr lang="en-US" altLang="zh-CN" dirty="0">
              <a:latin typeface="+mn-ea"/>
            </a:endParaRPr>
          </a:p>
          <a:p>
            <a:pPr eaLnBrk="1" hangingPunct="1">
              <a:defRPr/>
            </a:pPr>
            <a:endParaRPr lang="en-US" altLang="zh-CN" dirty="0">
              <a:latin typeface="+mn-ea"/>
            </a:endParaRPr>
          </a:p>
          <a:p>
            <a:pPr eaLnBrk="1" hangingPunct="1">
              <a:defRPr/>
            </a:pPr>
            <a:endParaRPr lang="en-US" altLang="zh-CN" dirty="0">
              <a:latin typeface="+mn-ea"/>
            </a:endParaRPr>
          </a:p>
          <a:p>
            <a:pPr eaLnBrk="1" hangingPunct="1">
              <a:defRPr/>
            </a:pPr>
            <a:endParaRPr lang="zh-CN" altLang="en-US" dirty="0">
              <a:latin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a:t>作业</a:t>
            </a:r>
          </a:p>
        </p:txBody>
      </p:sp>
      <p:sp>
        <p:nvSpPr>
          <p:cNvPr id="47107" name="内容占位符 2"/>
          <p:cNvSpPr>
            <a:spLocks noGrp="1"/>
          </p:cNvSpPr>
          <p:nvPr>
            <p:ph idx="1"/>
          </p:nvPr>
        </p:nvSpPr>
        <p:spPr/>
        <p:txBody>
          <a:bodyPr/>
          <a:lstStyle/>
          <a:p>
            <a:pPr marL="514350" indent="-514350">
              <a:buFontTx/>
              <a:buAutoNum type="arabicPeriod"/>
            </a:pPr>
            <a:r>
              <a:rPr lang="zh-CN" altLang="en-US" sz="2400" dirty="0"/>
              <a:t>可行性分析要从哪些方面展开？ </a:t>
            </a:r>
          </a:p>
          <a:p>
            <a:pPr marL="514350" indent="-514350">
              <a:buFontTx/>
              <a:buAutoNum type="arabicPeriod"/>
            </a:pPr>
            <a:endParaRPr lang="zh-CN" altLang="en-US" dirty="0"/>
          </a:p>
          <a:p>
            <a:pPr marL="514350" indent="-514350">
              <a:buFontTx/>
              <a:buAutoNum type="arabicPeriod"/>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zh-CN" altLang="en-US">
                <a:latin typeface="+mn-ea"/>
                <a:ea typeface="+mn-ea"/>
              </a:rPr>
              <a:t>主要内容</a:t>
            </a:r>
            <a:endParaRPr lang="en-US" altLang="zh-CN">
              <a:latin typeface="+mn-ea"/>
              <a:ea typeface="+mn-ea"/>
            </a:endParaRPr>
          </a:p>
        </p:txBody>
      </p:sp>
      <p:sp>
        <p:nvSpPr>
          <p:cNvPr id="30" name="内容占位符 29"/>
          <p:cNvSpPr>
            <a:spLocks noGrp="1"/>
          </p:cNvSpPr>
          <p:nvPr>
            <p:ph idx="1"/>
          </p:nvPr>
        </p:nvSpPr>
        <p:spPr/>
        <p:txBody>
          <a:bodyPr/>
          <a:lstStyle/>
          <a:p>
            <a:pPr eaLnBrk="1" hangingPunct="1">
              <a:defRPr/>
            </a:pPr>
            <a:r>
              <a:rPr lang="zh-CN" altLang="en-US" dirty="0">
                <a:solidFill>
                  <a:srgbClr val="000000"/>
                </a:solidFill>
                <a:latin typeface="+mn-ea"/>
              </a:rPr>
              <a:t>可行性研究的任务</a:t>
            </a:r>
            <a:endParaRPr lang="en-US" altLang="zh-CN" dirty="0">
              <a:solidFill>
                <a:srgbClr val="000000"/>
              </a:solidFill>
              <a:latin typeface="+mn-ea"/>
            </a:endParaRPr>
          </a:p>
          <a:p>
            <a:pPr eaLnBrk="1" hangingPunct="1">
              <a:defRPr/>
            </a:pPr>
            <a:r>
              <a:rPr lang="zh-CN" altLang="en-US" dirty="0">
                <a:solidFill>
                  <a:srgbClr val="000000"/>
                </a:solidFill>
                <a:latin typeface="+mn-ea"/>
              </a:rPr>
              <a:t>可行性研究的过程</a:t>
            </a:r>
            <a:endParaRPr lang="en-US" altLang="zh-CN" dirty="0">
              <a:solidFill>
                <a:srgbClr val="000000"/>
              </a:solidFill>
              <a:latin typeface="+mn-ea"/>
            </a:endParaRPr>
          </a:p>
          <a:p>
            <a:pPr eaLnBrk="1" hangingPunct="1">
              <a:defRPr/>
            </a:pPr>
            <a:r>
              <a:rPr lang="zh-CN" altLang="en-US" dirty="0">
                <a:solidFill>
                  <a:srgbClr val="000000"/>
                </a:solidFill>
                <a:latin typeface="+mn-ea"/>
              </a:rPr>
              <a:t>数据流图</a:t>
            </a:r>
            <a:endParaRPr lang="en-US" altLang="zh-CN" dirty="0">
              <a:solidFill>
                <a:srgbClr val="000000"/>
              </a:solidFill>
              <a:latin typeface="+mn-ea"/>
            </a:endParaRPr>
          </a:p>
          <a:p>
            <a:pPr eaLnBrk="1" hangingPunct="1">
              <a:defRPr/>
            </a:pPr>
            <a:r>
              <a:rPr lang="zh-CN" altLang="en-US" dirty="0">
                <a:solidFill>
                  <a:srgbClr val="000000"/>
                </a:solidFill>
                <a:latin typeface="+mn-ea"/>
              </a:rPr>
              <a:t>数据字典</a:t>
            </a:r>
            <a:endParaRPr lang="en-US" altLang="zh-CN" dirty="0">
              <a:solidFill>
                <a:srgbClr val="000000"/>
              </a:solidFill>
              <a:latin typeface="+mn-ea"/>
            </a:endParaRPr>
          </a:p>
          <a:p>
            <a:pPr eaLnBrk="1" hangingPunct="1">
              <a:defRPr/>
            </a:pPr>
            <a:r>
              <a:rPr lang="zh-CN" altLang="en-US" dirty="0">
                <a:solidFill>
                  <a:srgbClr val="000000"/>
                </a:solidFill>
                <a:latin typeface="+mn-ea"/>
              </a:rPr>
              <a:t>成本</a:t>
            </a:r>
            <a:r>
              <a:rPr lang="en-US" altLang="zh-CN" dirty="0">
                <a:solidFill>
                  <a:srgbClr val="000000"/>
                </a:solidFill>
                <a:latin typeface="+mn-ea"/>
              </a:rPr>
              <a:t>/</a:t>
            </a:r>
            <a:r>
              <a:rPr lang="zh-CN" altLang="en-US" dirty="0">
                <a:solidFill>
                  <a:srgbClr val="000000"/>
                </a:solidFill>
                <a:latin typeface="+mn-ea"/>
              </a:rPr>
              <a:t>效益分析</a:t>
            </a:r>
            <a:endParaRPr lang="en-US" altLang="zh-CN" dirty="0">
              <a:solidFill>
                <a:srgbClr val="000000"/>
              </a:solidFill>
              <a:latin typeface="+mn-ea"/>
            </a:endParaRPr>
          </a:p>
          <a:p>
            <a:pPr eaLnBrk="1" hangingPunct="1">
              <a:defRPr/>
            </a:pPr>
            <a:endParaRPr lang="en-US" altLang="zh-CN" b="1" dirty="0">
              <a:solidFill>
                <a:srgbClr val="000000"/>
              </a:solidFill>
              <a:latin typeface="+mn-ea"/>
            </a:endParaRPr>
          </a:p>
          <a:p>
            <a:pPr eaLnBrk="1" hangingPunct="1">
              <a:defRPr/>
            </a:pPr>
            <a:endParaRPr lang="en-US" altLang="zh-CN" b="1" dirty="0">
              <a:solidFill>
                <a:srgbClr val="000000"/>
              </a:solidFill>
              <a:latin typeface="+mn-ea"/>
            </a:endParaRPr>
          </a:p>
          <a:p>
            <a:pPr eaLnBrk="1" hangingPunct="1">
              <a:defRPr/>
            </a:pPr>
            <a:endParaRPr lang="en-US" altLang="zh-CN" b="1" dirty="0">
              <a:solidFill>
                <a:srgbClr val="000000"/>
              </a:solidFill>
              <a:latin typeface="+mn-ea"/>
            </a:endParaRPr>
          </a:p>
          <a:p>
            <a:pPr eaLnBrk="1" hangingPunct="1">
              <a:defRPr/>
            </a:pPr>
            <a:endParaRPr lang="en-US" altLang="zh-CN" b="1" dirty="0">
              <a:solidFill>
                <a:srgbClr val="000000"/>
              </a:solidFill>
              <a:latin typeface="+mn-ea"/>
            </a:endParaRPr>
          </a:p>
          <a:p>
            <a:pPr eaLnBrk="1" hangingPunct="1">
              <a:defRPr/>
            </a:pPr>
            <a:endParaRPr lang="zh-CN" altLang="en-US" dirty="0">
              <a:latin typeface="+mn-ea"/>
            </a:endParaRPr>
          </a:p>
        </p:txBody>
      </p:sp>
      <p:sp>
        <p:nvSpPr>
          <p:cNvPr id="8196"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altLang="zh-CN" dirty="0">
                <a:latin typeface="+mn-ea"/>
                <a:ea typeface="+mn-ea"/>
              </a:rPr>
              <a:t>1. </a:t>
            </a:r>
            <a:r>
              <a:rPr lang="zh-CN" altLang="en-US" dirty="0">
                <a:latin typeface="+mn-ea"/>
                <a:ea typeface="+mn-ea"/>
              </a:rPr>
              <a:t>可行性研究的任务</a:t>
            </a:r>
            <a:endParaRPr lang="en-US" altLang="zh-CN" dirty="0">
              <a:latin typeface="+mn-ea"/>
              <a:ea typeface="+mn-ea"/>
            </a:endParaRPr>
          </a:p>
        </p:txBody>
      </p:sp>
      <p:sp>
        <p:nvSpPr>
          <p:cNvPr id="18435" name="Rectangle 3"/>
          <p:cNvSpPr>
            <a:spLocks noGrp="1" noChangeArrowheads="1"/>
          </p:cNvSpPr>
          <p:nvPr>
            <p:ph idx="1"/>
          </p:nvPr>
        </p:nvSpPr>
        <p:spPr>
          <a:xfrm>
            <a:off x="1371600" y="1676400"/>
            <a:ext cx="7086600" cy="1538288"/>
          </a:xfrm>
        </p:spPr>
        <p:txBody>
          <a:bodyPr/>
          <a:lstStyle/>
          <a:p>
            <a:pPr eaLnBrk="1" hangingPunct="1">
              <a:lnSpc>
                <a:spcPct val="90000"/>
              </a:lnSpc>
              <a:defRPr/>
            </a:pPr>
            <a:r>
              <a:rPr lang="zh-CN" altLang="en-US" sz="2900">
                <a:latin typeface="+mn-ea"/>
              </a:rPr>
              <a:t>可行性研究的目的</a:t>
            </a:r>
            <a:endParaRPr lang="en-US" altLang="zh-CN" sz="2900">
              <a:latin typeface="+mn-ea"/>
            </a:endParaRPr>
          </a:p>
          <a:p>
            <a:pPr lvl="1" eaLnBrk="1" hangingPunct="1">
              <a:lnSpc>
                <a:spcPct val="90000"/>
              </a:lnSpc>
              <a:defRPr/>
            </a:pPr>
            <a:r>
              <a:rPr lang="zh-CN" altLang="en-US" sz="2500">
                <a:solidFill>
                  <a:schemeClr val="tx2"/>
                </a:solidFill>
                <a:latin typeface="+mn-ea"/>
              </a:rPr>
              <a:t>是用</a:t>
            </a:r>
            <a:r>
              <a:rPr lang="zh-CN" altLang="en-US" sz="2500">
                <a:solidFill>
                  <a:srgbClr val="FF0000"/>
                </a:solidFill>
                <a:latin typeface="+mn-ea"/>
              </a:rPr>
              <a:t>最小的代价</a:t>
            </a:r>
            <a:r>
              <a:rPr lang="zh-CN" altLang="en-US" sz="2500">
                <a:solidFill>
                  <a:schemeClr val="tx2"/>
                </a:solidFill>
                <a:latin typeface="+mn-ea"/>
              </a:rPr>
              <a:t>在</a:t>
            </a:r>
            <a:r>
              <a:rPr lang="zh-CN" altLang="en-US" sz="2500">
                <a:solidFill>
                  <a:srgbClr val="FF0000"/>
                </a:solidFill>
                <a:latin typeface="+mn-ea"/>
              </a:rPr>
              <a:t>近可能短的时间</a:t>
            </a:r>
            <a:r>
              <a:rPr lang="zh-CN" altLang="en-US" sz="2500">
                <a:solidFill>
                  <a:schemeClr val="tx2"/>
                </a:solidFill>
                <a:latin typeface="+mn-ea"/>
              </a:rPr>
              <a:t>内确定问题</a:t>
            </a:r>
            <a:r>
              <a:rPr lang="zh-CN" altLang="en-US" sz="2500">
                <a:solidFill>
                  <a:srgbClr val="FF0000"/>
                </a:solidFill>
                <a:latin typeface="+mn-ea"/>
              </a:rPr>
              <a:t>是否能够解决</a:t>
            </a:r>
            <a:endParaRPr lang="en-US" altLang="zh-CN" sz="2500">
              <a:solidFill>
                <a:srgbClr val="FF0000"/>
              </a:solidFill>
              <a:latin typeface="+mn-ea"/>
            </a:endParaRPr>
          </a:p>
          <a:p>
            <a:pPr lvl="1" eaLnBrk="1" hangingPunct="1">
              <a:lnSpc>
                <a:spcPct val="90000"/>
              </a:lnSpc>
              <a:defRPr/>
            </a:pPr>
            <a:endParaRPr lang="en-US" altLang="zh-CN" sz="2500">
              <a:solidFill>
                <a:schemeClr val="tx2"/>
              </a:solidFill>
              <a:latin typeface="+mn-ea"/>
            </a:endParaRPr>
          </a:p>
          <a:p>
            <a:pPr eaLnBrk="1" hangingPunct="1">
              <a:lnSpc>
                <a:spcPct val="90000"/>
              </a:lnSpc>
              <a:defRPr/>
            </a:pPr>
            <a:endParaRPr lang="en-US" altLang="zh-CN" sz="2900">
              <a:latin typeface="+mn-ea"/>
            </a:endParaRPr>
          </a:p>
        </p:txBody>
      </p:sp>
      <p:sp>
        <p:nvSpPr>
          <p:cNvPr id="5" name="矩形 4"/>
          <p:cNvSpPr/>
          <p:nvPr/>
        </p:nvSpPr>
        <p:spPr>
          <a:xfrm>
            <a:off x="1857356" y="3505802"/>
            <a:ext cx="1275496" cy="923330"/>
          </a:xfrm>
          <a:prstGeom prst="rect">
            <a:avLst/>
          </a:prstGeom>
          <a:noFill/>
        </p:spPr>
        <p:txBody>
          <a:bodyPr>
            <a:spAutoFit/>
          </a:bodyPr>
          <a:lstStyle/>
          <a:p>
            <a:pPr algn="ctr" eaLnBrk="1" hangingPunct="1">
              <a:defRPr/>
            </a:pPr>
            <a:r>
              <a:rPr lang="zh-CN" altLang="en-US" sz="5400" b="1" dirty="0">
                <a:ln w="1905"/>
                <a:solidFill>
                  <a:srgbClr val="FF0000"/>
                </a:solidFill>
                <a:effectLst>
                  <a:innerShdw blurRad="69850" dist="43180" dir="5400000">
                    <a:srgbClr val="000000">
                      <a:alpha val="65000"/>
                    </a:srgbClr>
                  </a:innerShdw>
                </a:effectLst>
                <a:latin typeface="Arial" charset="0"/>
                <a:ea typeface="+mn-ea"/>
              </a:rPr>
              <a:t>？</a:t>
            </a:r>
          </a:p>
        </p:txBody>
      </p:sp>
      <p:sp>
        <p:nvSpPr>
          <p:cNvPr id="6" name="TextBox 5"/>
          <p:cNvSpPr txBox="1">
            <a:spLocks noChangeArrowheads="1"/>
          </p:cNvSpPr>
          <p:nvPr/>
        </p:nvSpPr>
        <p:spPr bwMode="auto">
          <a:xfrm>
            <a:off x="3643313" y="3429000"/>
            <a:ext cx="22145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3000">
                <a:solidFill>
                  <a:srgbClr val="002060"/>
                </a:solidFill>
              </a:rPr>
              <a:t>主观猜想？</a:t>
            </a:r>
          </a:p>
        </p:txBody>
      </p:sp>
      <p:sp>
        <p:nvSpPr>
          <p:cNvPr id="7" name="TextBox 6"/>
          <p:cNvSpPr txBox="1">
            <a:spLocks noChangeArrowheads="1"/>
          </p:cNvSpPr>
          <p:nvPr/>
        </p:nvSpPr>
        <p:spPr bwMode="auto">
          <a:xfrm>
            <a:off x="3643313" y="4286250"/>
            <a:ext cx="22145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3000">
                <a:solidFill>
                  <a:srgbClr val="002060"/>
                </a:solidFill>
              </a:rPr>
              <a:t>客观分析？</a:t>
            </a:r>
          </a:p>
        </p:txBody>
      </p:sp>
      <p:sp>
        <p:nvSpPr>
          <p:cNvPr id="9" name="下箭头 8"/>
          <p:cNvSpPr/>
          <p:nvPr/>
        </p:nvSpPr>
        <p:spPr>
          <a:xfrm>
            <a:off x="4357688" y="4786313"/>
            <a:ext cx="214312" cy="500062"/>
          </a:xfrm>
          <a:prstGeom prst="downArrow">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endParaRPr>
          </a:p>
        </p:txBody>
      </p:sp>
      <p:sp>
        <p:nvSpPr>
          <p:cNvPr id="10" name="矩形 9"/>
          <p:cNvSpPr/>
          <p:nvPr/>
        </p:nvSpPr>
        <p:spPr>
          <a:xfrm>
            <a:off x="1214414" y="5214950"/>
            <a:ext cx="6572297" cy="1138773"/>
          </a:xfrm>
          <a:prstGeom prst="rect">
            <a:avLst/>
          </a:prstGeom>
          <a:noFill/>
        </p:spPr>
        <p:txBody>
          <a:bodyPr>
            <a:spAutoFit/>
          </a:bodyPr>
          <a:lstStyle/>
          <a:p>
            <a:pPr algn="ctr" eaLnBrk="1" hangingPunct="1">
              <a:defRPr/>
            </a:pPr>
            <a:r>
              <a:rPr lang="zh-CN" altLang="en-US" sz="3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ea typeface="+mn-ea"/>
              </a:rPr>
              <a:t>在较高层次上以较抽象的方式进行的系统分析和设计过程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build="allAtOnce"/>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defRPr/>
            </a:pPr>
            <a:r>
              <a:rPr lang="en-US" altLang="zh-CN" dirty="0">
                <a:latin typeface="+mn-ea"/>
                <a:ea typeface="+mn-ea"/>
              </a:rPr>
              <a:t>1. </a:t>
            </a:r>
            <a:r>
              <a:rPr lang="zh-CN" altLang="en-US" dirty="0">
                <a:latin typeface="+mn-ea"/>
                <a:ea typeface="+mn-ea"/>
              </a:rPr>
              <a:t>可行性研究的任务</a:t>
            </a:r>
          </a:p>
        </p:txBody>
      </p:sp>
      <p:sp>
        <p:nvSpPr>
          <p:cNvPr id="19459" name="内容占位符 2"/>
          <p:cNvSpPr>
            <a:spLocks noGrp="1"/>
          </p:cNvSpPr>
          <p:nvPr>
            <p:ph idx="1"/>
          </p:nvPr>
        </p:nvSpPr>
        <p:spPr/>
        <p:txBody>
          <a:bodyPr/>
          <a:lstStyle/>
          <a:p>
            <a:pPr eaLnBrk="1" hangingPunct="1">
              <a:lnSpc>
                <a:spcPts val="4000"/>
              </a:lnSpc>
              <a:defRPr/>
            </a:pPr>
            <a:r>
              <a:rPr lang="zh-CN" altLang="en-US" dirty="0">
                <a:latin typeface="+mn-ea"/>
              </a:rPr>
              <a:t>探索若干种可选系统实现方案，至少从以下</a:t>
            </a:r>
            <a:r>
              <a:rPr lang="en-US" altLang="zh-CN" dirty="0">
                <a:latin typeface="+mn-ea"/>
              </a:rPr>
              <a:t>3</a:t>
            </a:r>
            <a:r>
              <a:rPr lang="zh-CN" altLang="en-US" dirty="0">
                <a:latin typeface="+mn-ea"/>
              </a:rPr>
              <a:t>个方面研究每种方案的可行性：</a:t>
            </a:r>
            <a:endParaRPr lang="en-US" altLang="zh-CN" dirty="0">
              <a:latin typeface="+mn-ea"/>
            </a:endParaRPr>
          </a:p>
          <a:p>
            <a:pPr marL="914400" lvl="1" indent="-457200" eaLnBrk="1" hangingPunct="1">
              <a:lnSpc>
                <a:spcPct val="100000"/>
              </a:lnSpc>
              <a:buFontTx/>
              <a:buAutoNum type="arabicPeriod"/>
              <a:defRPr/>
            </a:pPr>
            <a:r>
              <a:rPr lang="zh-CN" altLang="en-US" sz="2400" dirty="0">
                <a:solidFill>
                  <a:srgbClr val="FF0000"/>
                </a:solidFill>
                <a:latin typeface="+mn-ea"/>
              </a:rPr>
              <a:t>技术可行性</a:t>
            </a:r>
            <a:r>
              <a:rPr lang="zh-CN" altLang="en-US" sz="2400" dirty="0">
                <a:latin typeface="+mn-ea"/>
              </a:rPr>
              <a:t> 使用现有的技术能实现这个系统吗？</a:t>
            </a:r>
            <a:endParaRPr lang="en-US" altLang="zh-CN" sz="2400" dirty="0">
              <a:latin typeface="+mn-ea"/>
            </a:endParaRPr>
          </a:p>
          <a:p>
            <a:pPr marL="914400" lvl="1" indent="-457200" eaLnBrk="1" hangingPunct="1">
              <a:lnSpc>
                <a:spcPct val="100000"/>
              </a:lnSpc>
              <a:buFontTx/>
              <a:buAutoNum type="arabicPeriod"/>
              <a:defRPr/>
            </a:pPr>
            <a:r>
              <a:rPr lang="zh-CN" altLang="en-US" sz="2400" dirty="0">
                <a:solidFill>
                  <a:srgbClr val="FF0000"/>
                </a:solidFill>
                <a:latin typeface="+mn-ea"/>
              </a:rPr>
              <a:t>经济可行性</a:t>
            </a:r>
            <a:r>
              <a:rPr lang="zh-CN" altLang="en-US" sz="2400" dirty="0">
                <a:latin typeface="+mn-ea"/>
              </a:rPr>
              <a:t> 这个系统的经济效益能超过它的开发成本吗？</a:t>
            </a:r>
            <a:endParaRPr lang="en-US" altLang="zh-CN" sz="2400" dirty="0">
              <a:latin typeface="+mn-ea"/>
            </a:endParaRPr>
          </a:p>
          <a:p>
            <a:pPr marL="914400" lvl="1" indent="-457200" eaLnBrk="1" hangingPunct="1">
              <a:lnSpc>
                <a:spcPct val="100000"/>
              </a:lnSpc>
              <a:buFontTx/>
              <a:buAutoNum type="arabicPeriod"/>
              <a:defRPr/>
            </a:pPr>
            <a:r>
              <a:rPr lang="zh-CN" altLang="en-US" sz="2400" dirty="0">
                <a:solidFill>
                  <a:srgbClr val="FF0000"/>
                </a:solidFill>
                <a:latin typeface="+mn-ea"/>
              </a:rPr>
              <a:t>操作可行性  </a:t>
            </a:r>
            <a:r>
              <a:rPr lang="zh-CN" altLang="en-US" sz="2400" dirty="0">
                <a:latin typeface="+mn-ea"/>
              </a:rPr>
              <a:t>系统的操作方式在这个用户组织内行得通吗？</a:t>
            </a:r>
            <a:endParaRPr lang="en-US" altLang="zh-CN" sz="2400" dirty="0">
              <a:latin typeface="+mn-ea"/>
            </a:endParaRPr>
          </a:p>
          <a:p>
            <a:pPr marL="914400" lvl="1" indent="-457200" eaLnBrk="1" hangingPunct="1">
              <a:lnSpc>
                <a:spcPct val="100000"/>
              </a:lnSpc>
              <a:defRPr/>
            </a:pPr>
            <a:r>
              <a:rPr lang="zh-CN" altLang="en-US" sz="2400" dirty="0">
                <a:latin typeface="+mn-ea"/>
              </a:rPr>
              <a:t>必要时还应该从法律、社会效益等更广泛的方面研究每种解法的可行性。</a:t>
            </a:r>
            <a:endParaRPr lang="en-US" altLang="zh-CN" sz="2400" dirty="0">
              <a:latin typeface="+mn-ea"/>
            </a:endParaRPr>
          </a:p>
          <a:p>
            <a:pPr eaLnBrk="1" hangingPunct="1">
              <a:lnSpc>
                <a:spcPct val="100000"/>
              </a:lnSpc>
              <a:defRPr/>
            </a:pPr>
            <a:r>
              <a:rPr lang="zh-CN" altLang="en-US" sz="2400" dirty="0">
                <a:latin typeface="+mn-ea"/>
              </a:rPr>
              <a:t>一般说来，可行性研究的成本只是预期的工程总成本的</a:t>
            </a:r>
            <a:r>
              <a:rPr lang="en-US" altLang="zh-CN" sz="2400" dirty="0">
                <a:latin typeface="+mn-ea"/>
              </a:rPr>
              <a:t>5%-10%</a:t>
            </a:r>
            <a:endParaRPr lang="zh-CN" altLang="en-US"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7" dur="500"/>
                                        <p:tgtEl>
                                          <p:spTgt spid="194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2" dur="500"/>
                                        <p:tgtEl>
                                          <p:spTgt spid="194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17" dur="500"/>
                                        <p:tgtEl>
                                          <p:spTgt spid="1945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22" dur="500"/>
                                        <p:tgtEl>
                                          <p:spTgt spid="1945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animEffect transition="in" filter="blinds(horizontal)">
                                      <p:cBhvr>
                                        <p:cTn id="27" dur="500"/>
                                        <p:tgtEl>
                                          <p:spTgt spid="19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defRPr/>
            </a:pPr>
            <a:r>
              <a:rPr lang="en-US" altLang="zh-CN" dirty="0">
                <a:latin typeface="+mn-ea"/>
                <a:ea typeface="+mn-ea"/>
              </a:rPr>
              <a:t>2 </a:t>
            </a:r>
            <a:r>
              <a:rPr lang="zh-CN" altLang="en-US" dirty="0">
                <a:latin typeface="+mn-ea"/>
                <a:ea typeface="+mn-ea"/>
              </a:rPr>
              <a:t>可行性研究过程</a:t>
            </a:r>
          </a:p>
        </p:txBody>
      </p:sp>
      <p:sp>
        <p:nvSpPr>
          <p:cNvPr id="20483" name="内容占位符 2"/>
          <p:cNvSpPr>
            <a:spLocks noGrp="1"/>
          </p:cNvSpPr>
          <p:nvPr>
            <p:ph idx="1"/>
          </p:nvPr>
        </p:nvSpPr>
        <p:spPr/>
        <p:txBody>
          <a:bodyPr/>
          <a:lstStyle/>
          <a:p>
            <a:pPr marL="514350" indent="-514350" eaLnBrk="1" hangingPunct="1">
              <a:lnSpc>
                <a:spcPct val="100000"/>
              </a:lnSpc>
              <a:defRPr/>
            </a:pPr>
            <a:r>
              <a:rPr lang="zh-CN" altLang="en-US" dirty="0">
                <a:latin typeface="+mn-ea"/>
              </a:rPr>
              <a:t>典型的可行性研究过程有下述一些步骤：</a:t>
            </a:r>
            <a:endParaRPr lang="en-US" altLang="zh-CN" dirty="0">
              <a:latin typeface="+mn-ea"/>
            </a:endParaRPr>
          </a:p>
          <a:p>
            <a:pPr marL="914400" lvl="1" indent="-514350" eaLnBrk="1" hangingPunct="1">
              <a:lnSpc>
                <a:spcPct val="100000"/>
              </a:lnSpc>
              <a:buFontTx/>
              <a:buAutoNum type="arabicPeriod"/>
              <a:defRPr/>
            </a:pPr>
            <a:r>
              <a:rPr lang="zh-CN" altLang="en-US" dirty="0">
                <a:latin typeface="+mn-ea"/>
              </a:rPr>
              <a:t>复查系统规模和目标</a:t>
            </a:r>
            <a:endParaRPr lang="en-US" altLang="zh-CN" dirty="0">
              <a:latin typeface="+mn-ea"/>
            </a:endParaRPr>
          </a:p>
          <a:p>
            <a:pPr marL="914400" lvl="1" indent="-514350" eaLnBrk="1" hangingPunct="1">
              <a:lnSpc>
                <a:spcPct val="100000"/>
              </a:lnSpc>
              <a:buFontTx/>
              <a:buAutoNum type="arabicPeriod"/>
              <a:defRPr/>
            </a:pPr>
            <a:r>
              <a:rPr lang="zh-CN" altLang="en-US" dirty="0">
                <a:latin typeface="+mn-ea"/>
              </a:rPr>
              <a:t>研究目前正在使用的系统</a:t>
            </a:r>
            <a:endParaRPr lang="en-US" altLang="zh-CN" dirty="0">
              <a:latin typeface="+mn-ea"/>
            </a:endParaRPr>
          </a:p>
          <a:p>
            <a:pPr marL="914400" lvl="1" indent="-514350" eaLnBrk="1" hangingPunct="1">
              <a:lnSpc>
                <a:spcPct val="100000"/>
              </a:lnSpc>
              <a:buFontTx/>
              <a:buAutoNum type="arabicPeriod"/>
              <a:defRPr/>
            </a:pPr>
            <a:r>
              <a:rPr lang="zh-CN" altLang="en-US" dirty="0">
                <a:latin typeface="+mn-ea"/>
              </a:rPr>
              <a:t>导出新系统的高层逻辑模型</a:t>
            </a:r>
            <a:endParaRPr lang="en-US" altLang="zh-CN" dirty="0">
              <a:latin typeface="+mn-ea"/>
            </a:endParaRPr>
          </a:p>
          <a:p>
            <a:pPr marL="914400" lvl="1" indent="-514350" eaLnBrk="1" hangingPunct="1">
              <a:lnSpc>
                <a:spcPct val="100000"/>
              </a:lnSpc>
              <a:buFontTx/>
              <a:buAutoNum type="arabicPeriod"/>
              <a:defRPr/>
            </a:pPr>
            <a:r>
              <a:rPr lang="zh-CN" altLang="en-US" dirty="0">
                <a:latin typeface="+mn-ea"/>
              </a:rPr>
              <a:t>进一步定义问题</a:t>
            </a:r>
            <a:endParaRPr lang="en-US" altLang="zh-CN" dirty="0">
              <a:latin typeface="+mn-ea"/>
            </a:endParaRPr>
          </a:p>
          <a:p>
            <a:pPr marL="914400" lvl="1" indent="-514350" eaLnBrk="1" hangingPunct="1">
              <a:lnSpc>
                <a:spcPct val="100000"/>
              </a:lnSpc>
              <a:buFontTx/>
              <a:buAutoNum type="arabicPeriod"/>
              <a:defRPr/>
            </a:pPr>
            <a:r>
              <a:rPr lang="zh-CN" altLang="en-US" dirty="0">
                <a:latin typeface="+mn-ea"/>
              </a:rPr>
              <a:t>导出和评价供选择的解法</a:t>
            </a:r>
            <a:endParaRPr lang="en-US" altLang="zh-CN" dirty="0">
              <a:latin typeface="+mn-ea"/>
            </a:endParaRPr>
          </a:p>
          <a:p>
            <a:pPr marL="914400" lvl="1" indent="-514350" eaLnBrk="1" hangingPunct="1">
              <a:lnSpc>
                <a:spcPct val="100000"/>
              </a:lnSpc>
              <a:buFontTx/>
              <a:buAutoNum type="arabicPeriod"/>
              <a:defRPr/>
            </a:pPr>
            <a:r>
              <a:rPr lang="zh-CN" altLang="en-US" dirty="0">
                <a:latin typeface="+mn-ea"/>
              </a:rPr>
              <a:t>推荐行动方针</a:t>
            </a:r>
            <a:endParaRPr lang="en-US" altLang="zh-CN" dirty="0">
              <a:latin typeface="+mn-ea"/>
            </a:endParaRPr>
          </a:p>
          <a:p>
            <a:pPr marL="914400" lvl="1" indent="-514350" eaLnBrk="1" hangingPunct="1">
              <a:lnSpc>
                <a:spcPct val="100000"/>
              </a:lnSpc>
              <a:buFontTx/>
              <a:buAutoNum type="arabicPeriod"/>
              <a:defRPr/>
            </a:pPr>
            <a:r>
              <a:rPr lang="zh-CN" altLang="en-US" dirty="0">
                <a:latin typeface="+mn-ea"/>
              </a:rPr>
              <a:t>草拟开发计划</a:t>
            </a:r>
            <a:endParaRPr lang="en-US" altLang="zh-CN" dirty="0">
              <a:latin typeface="+mn-ea"/>
            </a:endParaRPr>
          </a:p>
          <a:p>
            <a:pPr marL="914400" lvl="1" indent="-514350" eaLnBrk="1" hangingPunct="1">
              <a:lnSpc>
                <a:spcPct val="100000"/>
              </a:lnSpc>
              <a:buFontTx/>
              <a:buAutoNum type="arabicPeriod"/>
              <a:defRPr/>
            </a:pPr>
            <a:r>
              <a:rPr lang="zh-CN" altLang="en-US" dirty="0">
                <a:latin typeface="+mn-ea"/>
              </a:rPr>
              <a:t>书写文档提交审查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blinds(horizontal)">
                                      <p:cBhvr>
                                        <p:cTn id="7" dur="500"/>
                                        <p:tgtEl>
                                          <p:spTgt spid="204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12" dur="500"/>
                                        <p:tgtEl>
                                          <p:spTgt spid="204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17" dur="500"/>
                                        <p:tgtEl>
                                          <p:spTgt spid="2048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22" dur="500"/>
                                        <p:tgtEl>
                                          <p:spTgt spid="2048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27" dur="500"/>
                                        <p:tgtEl>
                                          <p:spTgt spid="2048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32" dur="500"/>
                                        <p:tgtEl>
                                          <p:spTgt spid="2048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0483">
                                            <p:txEl>
                                              <p:pRg st="7" end="7"/>
                                            </p:txEl>
                                          </p:spTgt>
                                        </p:tgtEl>
                                        <p:attrNameLst>
                                          <p:attrName>style.visibility</p:attrName>
                                        </p:attrNameLst>
                                      </p:cBhvr>
                                      <p:to>
                                        <p:strVal val="visible"/>
                                      </p:to>
                                    </p:set>
                                    <p:animEffect transition="in" filter="blinds(horizontal)">
                                      <p:cBhvr>
                                        <p:cTn id="37" dur="500"/>
                                        <p:tgtEl>
                                          <p:spTgt spid="2048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0483">
                                            <p:txEl>
                                              <p:pRg st="8" end="8"/>
                                            </p:txEl>
                                          </p:spTgt>
                                        </p:tgtEl>
                                        <p:attrNameLst>
                                          <p:attrName>style.visibility</p:attrName>
                                        </p:attrNameLst>
                                      </p:cBhvr>
                                      <p:to>
                                        <p:strVal val="visible"/>
                                      </p:to>
                                    </p:set>
                                    <p:animEffect transition="in" filter="blinds(horizontal)">
                                      <p:cBhvr>
                                        <p:cTn id="42" dur="500"/>
                                        <p:tgtEl>
                                          <p:spTgt spid="204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defRPr/>
            </a:pPr>
            <a:r>
              <a:rPr lang="en-US" altLang="zh-CN" dirty="0">
                <a:latin typeface="+mn-ea"/>
                <a:ea typeface="+mn-ea"/>
              </a:rPr>
              <a:t>3 </a:t>
            </a:r>
            <a:r>
              <a:rPr lang="zh-CN" altLang="en-US" dirty="0">
                <a:latin typeface="+mn-ea"/>
                <a:ea typeface="+mn-ea"/>
              </a:rPr>
              <a:t>成本</a:t>
            </a:r>
            <a:r>
              <a:rPr lang="en-US" altLang="zh-CN" dirty="0">
                <a:latin typeface="+mn-ea"/>
                <a:ea typeface="+mn-ea"/>
              </a:rPr>
              <a:t>/</a:t>
            </a:r>
            <a:r>
              <a:rPr lang="zh-CN" altLang="en-US" dirty="0">
                <a:latin typeface="+mn-ea"/>
                <a:ea typeface="+mn-ea"/>
              </a:rPr>
              <a:t>效益分析</a:t>
            </a:r>
          </a:p>
        </p:txBody>
      </p:sp>
      <p:sp>
        <p:nvSpPr>
          <p:cNvPr id="40963" name="内容占位符 2"/>
          <p:cNvSpPr>
            <a:spLocks noGrp="1"/>
          </p:cNvSpPr>
          <p:nvPr>
            <p:ph idx="1"/>
          </p:nvPr>
        </p:nvSpPr>
        <p:spPr/>
        <p:txBody>
          <a:bodyPr/>
          <a:lstStyle/>
          <a:p>
            <a:pPr eaLnBrk="1" hangingPunct="1">
              <a:defRPr/>
            </a:pPr>
            <a:r>
              <a:rPr lang="zh-CN" altLang="en-US" dirty="0">
                <a:latin typeface="+mn-ea"/>
              </a:rPr>
              <a:t>成本</a:t>
            </a:r>
            <a:r>
              <a:rPr lang="en-US" altLang="zh-CN" dirty="0">
                <a:latin typeface="+mn-ea"/>
              </a:rPr>
              <a:t>/</a:t>
            </a:r>
            <a:r>
              <a:rPr lang="zh-CN" altLang="en-US" dirty="0">
                <a:latin typeface="+mn-ea"/>
              </a:rPr>
              <a:t>效益分析的目的是：</a:t>
            </a:r>
            <a:endParaRPr lang="en-US" altLang="zh-CN" dirty="0">
              <a:latin typeface="+mn-ea"/>
            </a:endParaRPr>
          </a:p>
          <a:p>
            <a:pPr lvl="1" eaLnBrk="1" hangingPunct="1">
              <a:defRPr/>
            </a:pPr>
            <a:r>
              <a:rPr lang="zh-CN" altLang="en-US" dirty="0">
                <a:latin typeface="+mn-ea"/>
              </a:rPr>
              <a:t>从经济角度分析开发一个特定的新系统是否划算，从而帮助客户组织的负责人正确地作出</a:t>
            </a:r>
            <a:r>
              <a:rPr lang="zh-CN" altLang="en-US" dirty="0">
                <a:solidFill>
                  <a:srgbClr val="FF0000"/>
                </a:solidFill>
                <a:latin typeface="+mn-ea"/>
              </a:rPr>
              <a:t>是否投资</a:t>
            </a:r>
            <a:r>
              <a:rPr lang="zh-CN" altLang="en-US" dirty="0">
                <a:latin typeface="+mn-ea"/>
              </a:rPr>
              <a:t>于这项开发工程的决定</a:t>
            </a:r>
            <a:endParaRPr lang="en-US" altLang="zh-CN" dirty="0">
              <a:latin typeface="+mn-ea"/>
            </a:endParaRPr>
          </a:p>
          <a:p>
            <a:pPr lvl="1" eaLnBrk="1" hangingPunct="1">
              <a:defRPr/>
            </a:pPr>
            <a:endParaRPr lang="zh-CN" altLang="en-US" dirty="0">
              <a:latin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defRPr/>
            </a:pPr>
            <a:r>
              <a:rPr lang="en-US" altLang="zh-CN" dirty="0">
                <a:latin typeface="+mn-ea"/>
                <a:ea typeface="+mn-ea"/>
              </a:rPr>
              <a:t>3.1 </a:t>
            </a:r>
            <a:r>
              <a:rPr lang="zh-CN" altLang="en-US" dirty="0">
                <a:latin typeface="+mn-ea"/>
                <a:ea typeface="+mn-ea"/>
              </a:rPr>
              <a:t>成本估计</a:t>
            </a:r>
          </a:p>
        </p:txBody>
      </p:sp>
      <p:sp>
        <p:nvSpPr>
          <p:cNvPr id="41987" name="内容占位符 2"/>
          <p:cNvSpPr>
            <a:spLocks noGrp="1"/>
          </p:cNvSpPr>
          <p:nvPr>
            <p:ph idx="1"/>
          </p:nvPr>
        </p:nvSpPr>
        <p:spPr/>
        <p:txBody>
          <a:bodyPr/>
          <a:lstStyle/>
          <a:p>
            <a:pPr eaLnBrk="1" hangingPunct="1">
              <a:defRPr/>
            </a:pPr>
            <a:r>
              <a:rPr lang="zh-CN" altLang="en-US">
                <a:latin typeface="+mn-ea"/>
              </a:rPr>
              <a:t>软件开发成本主要表现为人力消耗（乘以平均工资则得到开发费用）。</a:t>
            </a:r>
            <a:endParaRPr lang="en-US" altLang="zh-CN">
              <a:latin typeface="+mn-ea"/>
            </a:endParaRPr>
          </a:p>
          <a:p>
            <a:pPr eaLnBrk="1" hangingPunct="1">
              <a:defRPr/>
            </a:pPr>
            <a:r>
              <a:rPr lang="zh-CN" altLang="en-US">
                <a:latin typeface="+mn-ea"/>
              </a:rPr>
              <a:t>成本估计不是科学的方法，最好采用几种方法相互校验。</a:t>
            </a:r>
            <a:endParaRPr lang="en-US" altLang="zh-CN">
              <a:latin typeface="+mn-ea"/>
            </a:endParaRPr>
          </a:p>
          <a:p>
            <a:pPr lvl="1" eaLnBrk="1" hangingPunct="1">
              <a:defRPr/>
            </a:pPr>
            <a:endParaRPr lang="zh-CN" altLang="en-US">
              <a:latin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eaLnBrk="1" hangingPunct="1">
              <a:defRPr/>
            </a:pPr>
            <a:r>
              <a:rPr lang="zh-CN" altLang="en-US">
                <a:latin typeface="+mn-ea"/>
                <a:ea typeface="+mn-ea"/>
              </a:rPr>
              <a:t>三种成本估算技术</a:t>
            </a:r>
          </a:p>
        </p:txBody>
      </p:sp>
      <p:sp>
        <p:nvSpPr>
          <p:cNvPr id="43011" name="内容占位符 2"/>
          <p:cNvSpPr>
            <a:spLocks noGrp="1"/>
          </p:cNvSpPr>
          <p:nvPr>
            <p:ph idx="1"/>
          </p:nvPr>
        </p:nvSpPr>
        <p:spPr/>
        <p:txBody>
          <a:bodyPr/>
          <a:lstStyle/>
          <a:p>
            <a:pPr marL="514350" indent="-514350" eaLnBrk="1" hangingPunct="1">
              <a:buFontTx/>
              <a:buAutoNum type="arabicPeriod"/>
              <a:defRPr/>
            </a:pPr>
            <a:r>
              <a:rPr lang="zh-CN" altLang="en-US">
                <a:latin typeface="+mn-ea"/>
              </a:rPr>
              <a:t>代码行技术</a:t>
            </a:r>
            <a:endParaRPr lang="en-US" altLang="zh-CN">
              <a:latin typeface="+mn-ea"/>
            </a:endParaRPr>
          </a:p>
          <a:p>
            <a:pPr lvl="1" eaLnBrk="1" hangingPunct="1">
              <a:defRPr/>
            </a:pPr>
            <a:r>
              <a:rPr lang="zh-CN" altLang="en-US">
                <a:latin typeface="+mn-ea"/>
              </a:rPr>
              <a:t>需要以往开发类似工程的历史数据作为参考</a:t>
            </a:r>
            <a:endParaRPr lang="en-US" altLang="zh-CN">
              <a:latin typeface="+mn-ea"/>
            </a:endParaRPr>
          </a:p>
          <a:p>
            <a:pPr lvl="1" eaLnBrk="1" hangingPunct="1">
              <a:defRPr/>
            </a:pPr>
            <a:r>
              <a:rPr lang="zh-CN" altLang="en-US">
                <a:latin typeface="+mn-ea"/>
              </a:rPr>
              <a:t>计算：每行代码的平均成本</a:t>
            </a:r>
            <a:r>
              <a:rPr lang="en-US" altLang="zh-CN">
                <a:latin typeface="+mn-ea"/>
              </a:rPr>
              <a:t>*</a:t>
            </a:r>
            <a:r>
              <a:rPr lang="zh-CN" altLang="en-US">
                <a:latin typeface="+mn-ea"/>
              </a:rPr>
              <a:t>行数</a:t>
            </a:r>
            <a:endParaRPr lang="en-US" altLang="zh-CN">
              <a:latin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defRPr/>
            </a:pPr>
            <a:r>
              <a:rPr lang="zh-CN" altLang="en-US">
                <a:latin typeface="+mn-ea"/>
                <a:ea typeface="+mn-ea"/>
              </a:rPr>
              <a:t>三种成本估算技术</a:t>
            </a:r>
          </a:p>
        </p:txBody>
      </p:sp>
      <p:sp>
        <p:nvSpPr>
          <p:cNvPr id="44035" name="内容占位符 2"/>
          <p:cNvSpPr>
            <a:spLocks noGrp="1"/>
          </p:cNvSpPr>
          <p:nvPr>
            <p:ph idx="1"/>
          </p:nvPr>
        </p:nvSpPr>
        <p:spPr/>
        <p:txBody>
          <a:bodyPr/>
          <a:lstStyle/>
          <a:p>
            <a:pPr marL="514350" indent="-514350" eaLnBrk="1" hangingPunct="1">
              <a:buFontTx/>
              <a:buAutoNum type="arabicPeriod" startAt="2"/>
              <a:defRPr/>
            </a:pPr>
            <a:r>
              <a:rPr lang="zh-CN" altLang="en-US" dirty="0">
                <a:latin typeface="+mn-ea"/>
              </a:rPr>
              <a:t>代码分解技术</a:t>
            </a:r>
            <a:endParaRPr lang="en-US" altLang="zh-CN" dirty="0">
              <a:latin typeface="+mn-ea"/>
            </a:endParaRPr>
          </a:p>
          <a:p>
            <a:pPr marL="914400" lvl="1" indent="-514350" eaLnBrk="1" hangingPunct="1">
              <a:defRPr/>
            </a:pPr>
            <a:r>
              <a:rPr lang="zh-CN" altLang="en-US" dirty="0">
                <a:latin typeface="+mn-ea"/>
              </a:rPr>
              <a:t>将软件开发过程分解成若干个相对独立的任务，分别估算（人力</a:t>
            </a:r>
            <a:r>
              <a:rPr lang="en-US" altLang="zh-CN" dirty="0">
                <a:latin typeface="+mn-ea"/>
              </a:rPr>
              <a:t>*</a:t>
            </a:r>
            <a:r>
              <a:rPr lang="zh-CN" altLang="en-US" dirty="0">
                <a:latin typeface="+mn-ea"/>
              </a:rPr>
              <a:t>每人每月的平均工资），然后累加</a:t>
            </a:r>
            <a:endParaRPr lang="en-US" altLang="zh-CN" dirty="0">
              <a:latin typeface="+mn-ea"/>
            </a:endParaRPr>
          </a:p>
          <a:p>
            <a:pPr marL="914400" lvl="1" indent="-514350" eaLnBrk="1" hangingPunct="1">
              <a:defRPr/>
            </a:pPr>
            <a:endParaRPr lang="en-US" altLang="zh-CN" dirty="0">
              <a:latin typeface="+mn-ea"/>
            </a:endParaRPr>
          </a:p>
          <a:p>
            <a:pPr marL="914400" lvl="1" indent="-514350" eaLnBrk="1" hangingPunct="1">
              <a:buFontTx/>
              <a:buAutoNum type="arabicPeriod"/>
              <a:defRPr/>
            </a:pPr>
            <a:endParaRPr lang="zh-CN" altLang="en-US" dirty="0">
              <a:latin typeface="+mn-ea"/>
            </a:endParaRPr>
          </a:p>
          <a:p>
            <a:pPr marL="514350" indent="-514350" eaLnBrk="1" hangingPunct="1">
              <a:defRPr/>
            </a:pPr>
            <a:endParaRPr lang="zh-CN" altLang="en-US" dirty="0">
              <a:latin typeface="+mn-ea"/>
            </a:endParaRPr>
          </a:p>
        </p:txBody>
      </p:sp>
      <p:pic>
        <p:nvPicPr>
          <p:cNvPr id="3789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7313" y="3857625"/>
            <a:ext cx="6572250"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软件工程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软件工程模板</Template>
  <TotalTime>1822</TotalTime>
  <Words>763</Words>
  <Application>Microsoft Macintosh PowerPoint</Application>
  <PresentationFormat>全屏显示(4:3)</PresentationFormat>
  <Paragraphs>92</Paragraphs>
  <Slides>18</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4" baseType="lpstr">
      <vt:lpstr>华文新魏</vt:lpstr>
      <vt:lpstr>宋体</vt:lpstr>
      <vt:lpstr>Arial</vt:lpstr>
      <vt:lpstr>Wingdings</vt:lpstr>
      <vt:lpstr>软件工程模板</vt:lpstr>
      <vt:lpstr>公式</vt:lpstr>
      <vt:lpstr>第4章 可行性研究</vt:lpstr>
      <vt:lpstr>主要内容</vt:lpstr>
      <vt:lpstr>1. 可行性研究的任务</vt:lpstr>
      <vt:lpstr>1. 可行性研究的任务</vt:lpstr>
      <vt:lpstr>2 可行性研究过程</vt:lpstr>
      <vt:lpstr>3 成本/效益分析</vt:lpstr>
      <vt:lpstr>3.1 成本估计</vt:lpstr>
      <vt:lpstr>三种成本估算技术</vt:lpstr>
      <vt:lpstr>三种成本估算技术</vt:lpstr>
      <vt:lpstr>PowerPoint 演示文稿</vt:lpstr>
      <vt:lpstr>3.2 成本/效益分析的方法</vt:lpstr>
      <vt:lpstr>3.2 成本/效益分析的方法</vt:lpstr>
      <vt:lpstr>成本/效益分析的方法</vt:lpstr>
      <vt:lpstr>货币的时间价值</vt:lpstr>
      <vt:lpstr>成本/效益分析的方法</vt:lpstr>
      <vt:lpstr>成本/效益分析的方法</vt:lpstr>
      <vt:lpstr>相关文档</vt:lpstr>
      <vt:lpstr>作业</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微软用户</dc:creator>
  <cp:lastModifiedBy>Microsoft Office User</cp:lastModifiedBy>
  <cp:revision>119</cp:revision>
  <dcterms:created xsi:type="dcterms:W3CDTF">2009-08-25T01:34:55Z</dcterms:created>
  <dcterms:modified xsi:type="dcterms:W3CDTF">2020-10-05T02:37:36Z</dcterms:modified>
</cp:coreProperties>
</file>