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31"/>
  </p:notesMasterIdLst>
  <p:sldIdLst>
    <p:sldId id="256" r:id="rId3"/>
    <p:sldId id="266" r:id="rId4"/>
    <p:sldId id="258" r:id="rId5"/>
    <p:sldId id="1706" r:id="rId6"/>
    <p:sldId id="262" r:id="rId7"/>
    <p:sldId id="277" r:id="rId8"/>
    <p:sldId id="278" r:id="rId9"/>
    <p:sldId id="263" r:id="rId10"/>
    <p:sldId id="1699" r:id="rId11"/>
    <p:sldId id="1705" r:id="rId12"/>
    <p:sldId id="264" r:id="rId13"/>
    <p:sldId id="1710" r:id="rId14"/>
    <p:sldId id="1708" r:id="rId15"/>
    <p:sldId id="1713" r:id="rId16"/>
    <p:sldId id="1714" r:id="rId17"/>
    <p:sldId id="1716" r:id="rId18"/>
    <p:sldId id="1715" r:id="rId19"/>
    <p:sldId id="265" r:id="rId20"/>
    <p:sldId id="1633" r:id="rId21"/>
    <p:sldId id="1717" r:id="rId22"/>
    <p:sldId id="1719" r:id="rId23"/>
    <p:sldId id="1718" r:id="rId24"/>
    <p:sldId id="1720" r:id="rId25"/>
    <p:sldId id="1721" r:id="rId26"/>
    <p:sldId id="1722" r:id="rId27"/>
    <p:sldId id="1723" r:id="rId28"/>
    <p:sldId id="1724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268"/>
    <a:srgbClr val="000142"/>
    <a:srgbClr val="35467A"/>
    <a:srgbClr val="EDB159"/>
    <a:srgbClr val="235787"/>
    <a:srgbClr val="26A9E0"/>
    <a:srgbClr val="2A9CA2"/>
    <a:srgbClr val="258A8F"/>
    <a:srgbClr val="2283CD"/>
    <a:srgbClr val="E71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4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761"/>
            <a:ext cx="12192000" cy="1782642"/>
          </a:xfrm>
          <a:prstGeom prst="rect">
            <a:avLst/>
          </a:prstGeom>
        </p:spPr>
      </p:pic>
      <p:sp>
        <p:nvSpPr>
          <p:cNvPr id="14" name="等腰三角形 13"/>
          <p:cNvSpPr/>
          <p:nvPr userDrawn="1"/>
        </p:nvSpPr>
        <p:spPr>
          <a:xfrm flipV="1">
            <a:off x="4305300" y="0"/>
            <a:ext cx="3581400" cy="94759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flipV="1">
            <a:off x="5092700" y="0"/>
            <a:ext cx="2006600" cy="55389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D6B1039C-F270-4E60-B62A-713E143309A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352800" y="2905871"/>
            <a:ext cx="5486400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09DB6C3-2ED1-42B9-A413-3814F860A829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3352800" y="1639092"/>
            <a:ext cx="5486400" cy="126677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id="{ABD7E92A-82DC-40F4-B7F0-7DCE654A7AB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52800" y="4248691"/>
            <a:ext cx="5486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264A90B-CFB4-4EEF-BF34-6AA2772E9D75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2800" y="4544962"/>
            <a:ext cx="548640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DC72884-9C36-4F18-A7E2-E45E53A216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182" y="1329003"/>
            <a:ext cx="1325343" cy="132534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6CE673F-F511-4E72-A34B-716DC187BE47}"/>
              </a:ext>
            </a:extLst>
          </p:cNvPr>
          <p:cNvSpPr/>
          <p:nvPr userDrawn="1"/>
        </p:nvSpPr>
        <p:spPr>
          <a:xfrm>
            <a:off x="10331741" y="4398601"/>
            <a:ext cx="828675" cy="828675"/>
          </a:xfrm>
          <a:prstGeom prst="rect">
            <a:avLst/>
          </a:prstGeom>
          <a:blipFill dpi="0" rotWithShape="1">
            <a:blip r:embed="rId5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230B24-4CC7-482D-B2FC-EF8B9F497842}"/>
              </a:ext>
            </a:extLst>
          </p:cNvPr>
          <p:cNvSpPr/>
          <p:nvPr userDrawn="1"/>
        </p:nvSpPr>
        <p:spPr>
          <a:xfrm>
            <a:off x="2621898" y="3355746"/>
            <a:ext cx="828675" cy="828675"/>
          </a:xfrm>
          <a:prstGeom prst="rect">
            <a:avLst/>
          </a:prstGeom>
          <a:blipFill dpi="0" rotWithShape="1">
            <a:blip r:embed="rId5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7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1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00100" y="628650"/>
            <a:ext cx="10591800" cy="4535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5103761"/>
            <a:ext cx="12192000" cy="1754239"/>
          </a:xfrm>
          <a:prstGeom prst="rect">
            <a:avLst/>
          </a:prstGeom>
          <a:blipFill>
            <a:blip r:embed="rId2"/>
            <a:stretch>
              <a:fillRect l="-8980" r="-89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276600" y="-1"/>
            <a:ext cx="5638800" cy="1562857"/>
            <a:chOff x="4305300" y="0"/>
            <a:chExt cx="3581400" cy="947596"/>
          </a:xfrm>
        </p:grpSpPr>
        <p:sp>
          <p:nvSpPr>
            <p:cNvPr id="11" name="等腰三角形 10"/>
            <p:cNvSpPr/>
            <p:nvPr userDrawn="1"/>
          </p:nvSpPr>
          <p:spPr>
            <a:xfrm flipV="1">
              <a:off x="4305300" y="0"/>
              <a:ext cx="3581400" cy="94759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flipV="1">
              <a:off x="5092700" y="0"/>
              <a:ext cx="2006600" cy="55389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3AA995F-86DE-497D-B569-3CD088B8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533650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9AAEBF31-29FD-404F-88B2-2134068D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334600-C08D-4629-AFA1-A99338D64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5" y="1047750"/>
            <a:ext cx="1090027" cy="10900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8EEB34-DF6E-4066-B363-0BBFB5719C7D}"/>
              </a:ext>
            </a:extLst>
          </p:cNvPr>
          <p:cNvSpPr/>
          <p:nvPr userDrawn="1"/>
        </p:nvSpPr>
        <p:spPr>
          <a:xfrm>
            <a:off x="10083406" y="5255851"/>
            <a:ext cx="828675" cy="828675"/>
          </a:xfrm>
          <a:prstGeom prst="rect">
            <a:avLst/>
          </a:prstGeom>
          <a:blipFill dpi="0" rotWithShape="1">
            <a:blip r:embed="rId4">
              <a:alphaModFix amt="62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F1410AEC-05ED-45CB-B746-8CBB87BB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DED358D-9240-4805-A43F-EDA34B16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>
            <a:extLst>
              <a:ext uri="{FF2B5EF4-FFF2-40B4-BE49-F238E27FC236}">
                <a16:creationId xmlns:a16="http://schemas.microsoft.com/office/drawing/2014/main" id="{061ABF1C-ED12-4AA7-96DE-D6EEAD0D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标题 5">
            <a:extLst>
              <a:ext uri="{FF2B5EF4-FFF2-40B4-BE49-F238E27FC236}">
                <a16:creationId xmlns:a16="http://schemas.microsoft.com/office/drawing/2014/main" id="{F2CDC4D6-5472-49DC-B0E7-AAF6124838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22ACF665-17D4-4C24-8F61-E1363E56F7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6749A17-D7CE-4CA1-AF9F-BD810F6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816137-FA19-4BB7-B829-6B6F986D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875C1BE-E1C5-430D-837B-7C1F8F3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40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E72234B8-93FC-4E4A-8CC2-9C28F39563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2" y="20494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F7ADD919-CC31-4D62-88E4-9F00765E30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3556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2D06DF7E-5C67-4901-9B5F-CEBD1742C2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594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1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2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DF100573-11CE-42C2-B61A-B715F472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9669EBC-0FEC-46E1-A5DE-9294EA23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5E8DE1A-4257-4B39-9869-1AB52BA1D815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F5AF6BA-D8CA-4876-BB14-06922600C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2021/12/29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C4FC910-0159-44AF-83EA-0B0434AC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692B4681-77C7-4C65-9F17-ACBD0D4C6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5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352800" y="2767263"/>
            <a:ext cx="5486400" cy="69740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对疫情数据的分析</a:t>
            </a:r>
            <a:endParaRPr lang="en-US" altLang="zh-CN" sz="32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41721" y="1311442"/>
            <a:ext cx="6308558" cy="1594429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数据仓库大作业汇报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小组成员：程昊天、袁佳哲、谢健祥、徐荪睿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2021/12/29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07094-60D1-4D7A-912C-17CFA85A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1"/>
            <a:ext cx="5275200" cy="1028699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环境搭建（集群配置）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C286E-81F9-4F4C-B18C-AD090162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9F8C09-2EC1-43AE-AF24-81FE6E7BD78E}"/>
              </a:ext>
            </a:extLst>
          </p:cNvPr>
          <p:cNvSpPr/>
          <p:nvPr/>
        </p:nvSpPr>
        <p:spPr>
          <a:xfrm>
            <a:off x="793541" y="3429000"/>
            <a:ext cx="3893609" cy="326438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831812-2828-423D-94E6-89A60D990E20}"/>
              </a:ext>
            </a:extLst>
          </p:cNvPr>
          <p:cNvSpPr txBox="1"/>
          <p:nvPr/>
        </p:nvSpPr>
        <p:spPr>
          <a:xfrm>
            <a:off x="2076750" y="3620072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hadoop101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6D16CF-F8CF-4DC0-9912-61B0AA266AFD}"/>
              </a:ext>
            </a:extLst>
          </p:cNvPr>
          <p:cNvSpPr/>
          <p:nvPr/>
        </p:nvSpPr>
        <p:spPr>
          <a:xfrm>
            <a:off x="952038" y="4077962"/>
            <a:ext cx="3526536" cy="851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AB05F-3E16-452F-86D8-9CC6847BD006}"/>
              </a:ext>
            </a:extLst>
          </p:cNvPr>
          <p:cNvSpPr/>
          <p:nvPr/>
        </p:nvSpPr>
        <p:spPr>
          <a:xfrm>
            <a:off x="1600691" y="4386072"/>
            <a:ext cx="1404175" cy="4632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NameNode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2E61DD-5262-4D23-A93D-25BF14B04C36}"/>
              </a:ext>
            </a:extLst>
          </p:cNvPr>
          <p:cNvSpPr/>
          <p:nvPr/>
        </p:nvSpPr>
        <p:spPr>
          <a:xfrm>
            <a:off x="3135930" y="4375880"/>
            <a:ext cx="1229488" cy="48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5150C1-4876-4A14-9595-5E0E9A30257F}"/>
              </a:ext>
            </a:extLst>
          </p:cNvPr>
          <p:cNvSpPr txBox="1"/>
          <p:nvPr/>
        </p:nvSpPr>
        <p:spPr>
          <a:xfrm>
            <a:off x="926130" y="4040344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0D662E-5096-432B-A531-472F04AD3839}"/>
              </a:ext>
            </a:extLst>
          </p:cNvPr>
          <p:cNvSpPr/>
          <p:nvPr/>
        </p:nvSpPr>
        <p:spPr>
          <a:xfrm>
            <a:off x="952038" y="5088064"/>
            <a:ext cx="3526536" cy="564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B7D8E1-EC6D-412A-8542-101FEDDC2F10}"/>
              </a:ext>
            </a:extLst>
          </p:cNvPr>
          <p:cNvSpPr txBox="1"/>
          <p:nvPr/>
        </p:nvSpPr>
        <p:spPr>
          <a:xfrm>
            <a:off x="952038" y="5171980"/>
            <a:ext cx="9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8AA8C7-8D08-401E-9272-9CDBF7E753DF}"/>
              </a:ext>
            </a:extLst>
          </p:cNvPr>
          <p:cNvSpPr/>
          <p:nvPr/>
        </p:nvSpPr>
        <p:spPr>
          <a:xfrm>
            <a:off x="1933494" y="5171980"/>
            <a:ext cx="1752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NodeManager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42CD9F-6D72-4BF6-A986-0E5B5DDAD80C}"/>
              </a:ext>
            </a:extLst>
          </p:cNvPr>
          <p:cNvSpPr/>
          <p:nvPr/>
        </p:nvSpPr>
        <p:spPr>
          <a:xfrm>
            <a:off x="2116563" y="5856691"/>
            <a:ext cx="1243205" cy="564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Hive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1C93690-5AF4-4BF7-B509-F47893315DF0}"/>
              </a:ext>
            </a:extLst>
          </p:cNvPr>
          <p:cNvSpPr/>
          <p:nvPr/>
        </p:nvSpPr>
        <p:spPr>
          <a:xfrm>
            <a:off x="4969303" y="1057326"/>
            <a:ext cx="3889248" cy="29252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1F4B7FC-99F4-41B9-991A-4C955ADB51A2}"/>
              </a:ext>
            </a:extLst>
          </p:cNvPr>
          <p:cNvSpPr txBox="1"/>
          <p:nvPr/>
        </p:nvSpPr>
        <p:spPr>
          <a:xfrm>
            <a:off x="6196123" y="1232122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hadoop102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E54AD7A-EC05-4B22-BBC0-122C0C70BE40}"/>
              </a:ext>
            </a:extLst>
          </p:cNvPr>
          <p:cNvSpPr/>
          <p:nvPr/>
        </p:nvSpPr>
        <p:spPr>
          <a:xfrm>
            <a:off x="5127799" y="1780654"/>
            <a:ext cx="3526536" cy="707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73A0C0-83A9-40E9-9EC3-A3AEF2D3554E}"/>
              </a:ext>
            </a:extLst>
          </p:cNvPr>
          <p:cNvSpPr/>
          <p:nvPr/>
        </p:nvSpPr>
        <p:spPr>
          <a:xfrm>
            <a:off x="7179103" y="1907305"/>
            <a:ext cx="1293876" cy="48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38D397-97D6-42AF-AB1C-204E45A57306}"/>
              </a:ext>
            </a:extLst>
          </p:cNvPr>
          <p:cNvSpPr txBox="1"/>
          <p:nvPr/>
        </p:nvSpPr>
        <p:spPr>
          <a:xfrm>
            <a:off x="5286295" y="1976228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805739-164F-47EA-8A06-4F3C21BE2185}"/>
              </a:ext>
            </a:extLst>
          </p:cNvPr>
          <p:cNvSpPr/>
          <p:nvPr/>
        </p:nvSpPr>
        <p:spPr>
          <a:xfrm>
            <a:off x="5127799" y="2716390"/>
            <a:ext cx="3526536" cy="1023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5F9E64-3607-4DC7-8B12-2833364FE289}"/>
              </a:ext>
            </a:extLst>
          </p:cNvPr>
          <p:cNvSpPr txBox="1"/>
          <p:nvPr/>
        </p:nvSpPr>
        <p:spPr>
          <a:xfrm>
            <a:off x="5127799" y="2800306"/>
            <a:ext cx="9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910944-4583-42CB-9BEB-2C71E62D73CF}"/>
              </a:ext>
            </a:extLst>
          </p:cNvPr>
          <p:cNvSpPr/>
          <p:nvPr/>
        </p:nvSpPr>
        <p:spPr>
          <a:xfrm>
            <a:off x="6124495" y="3312887"/>
            <a:ext cx="1752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NodeManager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98104C-7534-4054-A056-5484E835E180}"/>
              </a:ext>
            </a:extLst>
          </p:cNvPr>
          <p:cNvSpPr/>
          <p:nvPr/>
        </p:nvSpPr>
        <p:spPr>
          <a:xfrm>
            <a:off x="4969764" y="4070349"/>
            <a:ext cx="5961888" cy="259848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655942D-B271-42F1-A2F0-6E82D32076F1}"/>
              </a:ext>
            </a:extLst>
          </p:cNvPr>
          <p:cNvSpPr txBox="1"/>
          <p:nvPr/>
        </p:nvSpPr>
        <p:spPr>
          <a:xfrm>
            <a:off x="7144512" y="4208282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hadoop103</a:t>
            </a:r>
            <a:endParaRPr lang="zh-CN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24676D-C29B-4362-B002-1BDB800B121B}"/>
              </a:ext>
            </a:extLst>
          </p:cNvPr>
          <p:cNvSpPr/>
          <p:nvPr/>
        </p:nvSpPr>
        <p:spPr>
          <a:xfrm>
            <a:off x="5158741" y="4702767"/>
            <a:ext cx="4134611" cy="894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355146-0F2D-47BB-B793-63E0C6A21429}"/>
              </a:ext>
            </a:extLst>
          </p:cNvPr>
          <p:cNvSpPr/>
          <p:nvPr/>
        </p:nvSpPr>
        <p:spPr>
          <a:xfrm>
            <a:off x="5291329" y="5053744"/>
            <a:ext cx="2528315" cy="4632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SecondaryNameNode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3B64710-30EA-45A0-9C0D-FE7E78C7FC33}"/>
              </a:ext>
            </a:extLst>
          </p:cNvPr>
          <p:cNvSpPr/>
          <p:nvPr/>
        </p:nvSpPr>
        <p:spPr>
          <a:xfrm>
            <a:off x="7950707" y="5043552"/>
            <a:ext cx="1260517" cy="483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DataNode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A009D6-4E8B-49AB-8FE9-8EBDAD1CC0CB}"/>
              </a:ext>
            </a:extLst>
          </p:cNvPr>
          <p:cNvSpPr txBox="1"/>
          <p:nvPr/>
        </p:nvSpPr>
        <p:spPr>
          <a:xfrm>
            <a:off x="5291329" y="4693763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ADDE232-DBFD-48CF-A164-72D02D4F5B4E}"/>
              </a:ext>
            </a:extLst>
          </p:cNvPr>
          <p:cNvSpPr/>
          <p:nvPr/>
        </p:nvSpPr>
        <p:spPr>
          <a:xfrm>
            <a:off x="5158741" y="5755736"/>
            <a:ext cx="4134611" cy="564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3139C-C15C-4469-A8A0-B206F29B3B22}"/>
              </a:ext>
            </a:extLst>
          </p:cNvPr>
          <p:cNvSpPr txBox="1"/>
          <p:nvPr/>
        </p:nvSpPr>
        <p:spPr>
          <a:xfrm>
            <a:off x="5766816" y="5839652"/>
            <a:ext cx="98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085081A-A747-4225-BC6E-AC81D6BC589E}"/>
              </a:ext>
            </a:extLst>
          </p:cNvPr>
          <p:cNvSpPr/>
          <p:nvPr/>
        </p:nvSpPr>
        <p:spPr>
          <a:xfrm>
            <a:off x="6748272" y="5839652"/>
            <a:ext cx="17526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NodeManager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5C24A7-659C-413B-A74E-D2B9B5572EB3}"/>
              </a:ext>
            </a:extLst>
          </p:cNvPr>
          <p:cNvSpPr/>
          <p:nvPr/>
        </p:nvSpPr>
        <p:spPr>
          <a:xfrm>
            <a:off x="5973619" y="2822849"/>
            <a:ext cx="2220468" cy="401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RecourseManager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7CC6DC-E7DC-40E8-91C7-0A920EC5971A}"/>
              </a:ext>
            </a:extLst>
          </p:cNvPr>
          <p:cNvSpPr/>
          <p:nvPr/>
        </p:nvSpPr>
        <p:spPr>
          <a:xfrm>
            <a:off x="9631299" y="5043552"/>
            <a:ext cx="980311" cy="777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F16ACCC-E842-4430-B13A-7E3EECBB3B9E}"/>
              </a:ext>
            </a:extLst>
          </p:cNvPr>
          <p:cNvSpPr txBox="1"/>
          <p:nvPr/>
        </p:nvSpPr>
        <p:spPr>
          <a:xfrm>
            <a:off x="793541" y="1261624"/>
            <a:ext cx="3710610" cy="189551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部署原则：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对资源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如内存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有一定需求的，尽量不部署在一起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图中浅紫色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工作上需要相互配合的，尽量部署在一起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652A17BA-02C7-41E7-8AC4-ECA538F5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704" y="1803283"/>
            <a:ext cx="2481279" cy="2079896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CFD35C93-A991-415D-9FC7-1AEFB52B3CEB}"/>
              </a:ext>
            </a:extLst>
          </p:cNvPr>
          <p:cNvSpPr txBox="1"/>
          <p:nvPr/>
        </p:nvSpPr>
        <p:spPr>
          <a:xfrm>
            <a:off x="9211224" y="1179744"/>
            <a:ext cx="239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集群启动并查看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RunJar</a:t>
            </a:r>
            <a:r>
              <a:rPr lang="zh-CN" altLang="en-US" sz="1400" dirty="0"/>
              <a:t>为</a:t>
            </a:r>
            <a:r>
              <a:rPr lang="en-US" altLang="zh-CN" sz="1400" dirty="0"/>
              <a:t>Hive</a:t>
            </a:r>
            <a:r>
              <a:rPr lang="zh-CN" altLang="en-US" sz="1400" dirty="0"/>
              <a:t>的两个服务）</a:t>
            </a:r>
          </a:p>
        </p:txBody>
      </p:sp>
    </p:spTree>
    <p:extLst>
      <p:ext uri="{BB962C8B-B14F-4D97-AF65-F5344CB8AC3E}">
        <p14:creationId xmlns:p14="http://schemas.microsoft.com/office/powerpoint/2010/main" val="86381392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ETL</a:t>
            </a:r>
            <a:r>
              <a:rPr lang="zh-CN" altLang="en-US" dirty="0"/>
              <a:t>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D8F7D-EDF5-4960-8127-7CC0BD8C2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82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801B6-19E6-4776-856C-365F17ED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4.1ETL</a:t>
            </a:r>
            <a:r>
              <a:rPr lang="zh-CN" altLang="en-US" dirty="0"/>
              <a:t>过程（数据获取）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2ECD8-FDAA-4B7B-B26B-58EB6482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E20956B-DD8E-4F95-A51B-86777F7C9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3" b="1605"/>
          <a:stretch/>
        </p:blipFill>
        <p:spPr>
          <a:xfrm>
            <a:off x="3485620" y="1258642"/>
            <a:ext cx="8034867" cy="4484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6C8EA57-DD83-470D-A468-08940746CE09}"/>
              </a:ext>
            </a:extLst>
          </p:cNvPr>
          <p:cNvSpPr txBox="1"/>
          <p:nvPr/>
        </p:nvSpPr>
        <p:spPr>
          <a:xfrm>
            <a:off x="6178019" y="5951658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霍普金斯大学网站页面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003034B-6079-4CA9-8003-C7405C087038}"/>
              </a:ext>
            </a:extLst>
          </p:cNvPr>
          <p:cNvSpPr txBox="1"/>
          <p:nvPr/>
        </p:nvSpPr>
        <p:spPr>
          <a:xfrm>
            <a:off x="669924" y="2069493"/>
            <a:ext cx="2640543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+mn-ea"/>
              </a:rPr>
              <a:t>数据的获取：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World in Data</a:t>
            </a:r>
            <a:r>
              <a:rPr lang="zh-CN" altLang="en-US" sz="2000" dirty="0">
                <a:latin typeface="+mn-ea"/>
              </a:rPr>
              <a:t>，下载的为</a:t>
            </a:r>
            <a:r>
              <a:rPr lang="en-US" altLang="zh-CN" sz="2000" dirty="0">
                <a:latin typeface="+mn-ea"/>
              </a:rPr>
              <a:t>csv</a:t>
            </a:r>
            <a:r>
              <a:rPr lang="zh-CN" altLang="en-US" sz="2000" dirty="0">
                <a:latin typeface="+mn-ea"/>
              </a:rPr>
              <a:t>文件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ETL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工具：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Kettle 8.2</a:t>
            </a:r>
          </a:p>
        </p:txBody>
      </p:sp>
    </p:spTree>
    <p:extLst>
      <p:ext uri="{BB962C8B-B14F-4D97-AF65-F5344CB8AC3E}">
        <p14:creationId xmlns:p14="http://schemas.microsoft.com/office/powerpoint/2010/main" val="223107948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4.2ETL</a:t>
            </a:r>
            <a:r>
              <a:rPr lang="zh-CN" altLang="en-US" dirty="0"/>
              <a:t>过程（数据抽取）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046552B-21DA-475C-A357-DFB02053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7" y="1354825"/>
            <a:ext cx="4492247" cy="430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D0D7B24-F48C-4F93-87B8-598EA706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112" y="1354825"/>
            <a:ext cx="5731375" cy="430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31A659F-B540-402F-9687-182929891BD2}"/>
              </a:ext>
            </a:extLst>
          </p:cNvPr>
          <p:cNvSpPr txBox="1"/>
          <p:nvPr/>
        </p:nvSpPr>
        <p:spPr>
          <a:xfrm>
            <a:off x="1911010" y="5871131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选择相应的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0DBDACE-59BA-477F-AC6E-2CF991407D43}"/>
              </a:ext>
            </a:extLst>
          </p:cNvPr>
          <p:cNvSpPr txBox="1"/>
          <p:nvPr/>
        </p:nvSpPr>
        <p:spPr>
          <a:xfrm>
            <a:off x="6988094" y="5871131"/>
            <a:ext cx="333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抽取所需的字段形成新的文件</a:t>
            </a:r>
          </a:p>
        </p:txBody>
      </p:sp>
    </p:spTree>
    <p:extLst>
      <p:ext uri="{BB962C8B-B14F-4D97-AF65-F5344CB8AC3E}">
        <p14:creationId xmlns:p14="http://schemas.microsoft.com/office/powerpoint/2010/main" val="26153297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4.3ETL</a:t>
            </a:r>
            <a:r>
              <a:rPr lang="zh-CN" altLang="en-US" dirty="0"/>
              <a:t>过程（</a:t>
            </a:r>
            <a:r>
              <a:rPr lang="en-US" altLang="zh-CN" dirty="0"/>
              <a:t>kettle</a:t>
            </a:r>
            <a:r>
              <a:rPr lang="zh-CN" altLang="en-US" dirty="0"/>
              <a:t>与资源的连接）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CA61B-31E6-4F6F-A7A7-414B580C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43882"/>
            <a:ext cx="4162253" cy="4570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99F4A-ACD9-4AE0-BACC-E8211DE9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81" y="1536085"/>
            <a:ext cx="5893806" cy="417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69542A-C530-440B-AED9-FA4BF8F3AFA7}"/>
              </a:ext>
            </a:extLst>
          </p:cNvPr>
          <p:cNvSpPr txBox="1"/>
          <p:nvPr/>
        </p:nvSpPr>
        <p:spPr>
          <a:xfrm>
            <a:off x="757678" y="5974321"/>
            <a:ext cx="3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kettle</a:t>
            </a:r>
            <a:r>
              <a:rPr lang="zh-CN" altLang="en-US" dirty="0"/>
              <a:t>与</a:t>
            </a:r>
            <a:r>
              <a:rPr lang="en-US" altLang="zh-CN" dirty="0"/>
              <a:t>hadoop</a:t>
            </a:r>
            <a:r>
              <a:rPr lang="zh-CN" altLang="en-US" dirty="0"/>
              <a:t>集群的连接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99536B-3E12-461D-B0B3-2256F33BCC04}"/>
              </a:ext>
            </a:extLst>
          </p:cNvPr>
          <p:cNvSpPr txBox="1"/>
          <p:nvPr/>
        </p:nvSpPr>
        <p:spPr>
          <a:xfrm>
            <a:off x="6749017" y="5974321"/>
            <a:ext cx="364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kettle</a:t>
            </a:r>
            <a:r>
              <a:rPr lang="zh-CN" altLang="en-US" dirty="0"/>
              <a:t>与</a:t>
            </a:r>
            <a:r>
              <a:rPr lang="en-US" altLang="zh-CN" dirty="0"/>
              <a:t>Hive</a:t>
            </a:r>
            <a:r>
              <a:rPr lang="zh-CN" altLang="en-US" dirty="0"/>
              <a:t>的连接</a:t>
            </a:r>
          </a:p>
        </p:txBody>
      </p:sp>
    </p:spTree>
    <p:extLst>
      <p:ext uri="{BB962C8B-B14F-4D97-AF65-F5344CB8AC3E}">
        <p14:creationId xmlns:p14="http://schemas.microsoft.com/office/powerpoint/2010/main" val="64352507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4.4ETL</a:t>
            </a:r>
            <a:r>
              <a:rPr lang="zh-CN" altLang="en-US" dirty="0"/>
              <a:t>过程（建表与数据装载）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91CAD6-55E7-4AF9-98B7-953D6C4A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022498"/>
            <a:ext cx="5494663" cy="3215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7F1BDC-1A61-4BBE-AE26-9851AE839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26" b="7631"/>
          <a:stretch/>
        </p:blipFill>
        <p:spPr>
          <a:xfrm>
            <a:off x="6453683" y="1240989"/>
            <a:ext cx="5066804" cy="3996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9E97CF-CCF4-47D0-9D60-AF2C04566EB1}"/>
              </a:ext>
            </a:extLst>
          </p:cNvPr>
          <p:cNvSpPr txBox="1"/>
          <p:nvPr/>
        </p:nvSpPr>
        <p:spPr>
          <a:xfrm>
            <a:off x="1355621" y="5531056"/>
            <a:ext cx="41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输入文件自动生成</a:t>
            </a:r>
            <a:r>
              <a:rPr lang="en-US" altLang="zh-CN" dirty="0"/>
              <a:t>SQL</a:t>
            </a:r>
            <a:r>
              <a:rPr lang="zh-CN" altLang="en-US" dirty="0"/>
              <a:t>建表语句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C962C-6285-461B-A95E-3F971A086CE2}"/>
              </a:ext>
            </a:extLst>
          </p:cNvPr>
          <p:cNvSpPr txBox="1"/>
          <p:nvPr/>
        </p:nvSpPr>
        <p:spPr>
          <a:xfrm>
            <a:off x="7035800" y="5531056"/>
            <a:ext cx="354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kettle</a:t>
            </a:r>
            <a:r>
              <a:rPr lang="zh-CN" altLang="en-US" dirty="0"/>
              <a:t>将数据装载进表</a:t>
            </a:r>
          </a:p>
        </p:txBody>
      </p:sp>
    </p:spTree>
    <p:extLst>
      <p:ext uri="{BB962C8B-B14F-4D97-AF65-F5344CB8AC3E}">
        <p14:creationId xmlns:p14="http://schemas.microsoft.com/office/powerpoint/2010/main" val="248312897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4.4ETL</a:t>
            </a:r>
            <a:r>
              <a:rPr lang="zh-CN" altLang="en-US" dirty="0"/>
              <a:t>过程（建表与数据装载）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9E97CF-CCF4-47D0-9D60-AF2C04566EB1}"/>
              </a:ext>
            </a:extLst>
          </p:cNvPr>
          <p:cNvSpPr txBox="1"/>
          <p:nvPr/>
        </p:nvSpPr>
        <p:spPr>
          <a:xfrm>
            <a:off x="1355621" y="5531056"/>
            <a:ext cx="412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将数据上传到</a:t>
            </a:r>
            <a:r>
              <a:rPr lang="en-US" altLang="zh-CN" dirty="0"/>
              <a:t>hdfs</a:t>
            </a:r>
            <a:r>
              <a:rPr lang="zh-CN" altLang="en-US" dirty="0"/>
              <a:t>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0C962C-6285-461B-A95E-3F971A086CE2}"/>
              </a:ext>
            </a:extLst>
          </p:cNvPr>
          <p:cNvSpPr txBox="1"/>
          <p:nvPr/>
        </p:nvSpPr>
        <p:spPr>
          <a:xfrm>
            <a:off x="7151729" y="5526235"/>
            <a:ext cx="392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/>
              <a:t>Hive</a:t>
            </a:r>
            <a:r>
              <a:rPr lang="zh-CN" altLang="en-US" dirty="0"/>
              <a:t>中的</a:t>
            </a:r>
            <a:r>
              <a:rPr lang="en-US" altLang="zh-CN" dirty="0"/>
              <a:t>load data</a:t>
            </a:r>
            <a:r>
              <a:rPr lang="zh-CN" altLang="en-US" dirty="0"/>
              <a:t>命令导入数据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BA9496-779D-4EBE-A964-72550B10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0" y="1945709"/>
            <a:ext cx="6054159" cy="2966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65C067-DBFD-4BBD-BDA6-DC916778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29" y="3530973"/>
            <a:ext cx="4239217" cy="1381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DDA396-7EE4-41A4-875B-73F9D943EFCE}"/>
              </a:ext>
            </a:extLst>
          </p:cNvPr>
          <p:cNvSpPr txBox="1"/>
          <p:nvPr/>
        </p:nvSpPr>
        <p:spPr>
          <a:xfrm>
            <a:off x="6856230" y="1331274"/>
            <a:ext cx="451981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kettle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导入对比：导入十几万条数据只需几秒就能完成，而利用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kettle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本人导了几个小时仅仅导入了几百条数据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122ADE-36A6-4EB8-B095-8A3CCB2E2412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116138" y="2355016"/>
            <a:ext cx="0" cy="11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014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5DCF-2A73-4B63-AF43-90EF596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4.4ETL</a:t>
            </a:r>
            <a:r>
              <a:rPr lang="zh-CN" altLang="en-US" dirty="0"/>
              <a:t>过程（验证数据是否上传）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D8BAB-9CD2-4C9F-AFAB-14F51F5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F187CD-5523-4138-993F-76839A99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9" y="1912756"/>
            <a:ext cx="6225385" cy="2844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44D24C-D390-40D8-8A78-92B64603D029}"/>
              </a:ext>
            </a:extLst>
          </p:cNvPr>
          <p:cNvSpPr txBox="1"/>
          <p:nvPr/>
        </p:nvSpPr>
        <p:spPr>
          <a:xfrm>
            <a:off x="1687057" y="5088466"/>
            <a:ext cx="435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NameNode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页面上查看建立的表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4D4251-7401-4583-9BA0-703EB1AAA113}"/>
              </a:ext>
            </a:extLst>
          </p:cNvPr>
          <p:cNvSpPr txBox="1"/>
          <p:nvPr/>
        </p:nvSpPr>
        <p:spPr>
          <a:xfrm>
            <a:off x="7566844" y="5088466"/>
            <a:ext cx="37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Hive</a:t>
            </a:r>
            <a:r>
              <a:rPr lang="zh-CN" altLang="en-US" dirty="0"/>
              <a:t>中</a:t>
            </a:r>
            <a:r>
              <a:rPr lang="en-US" altLang="zh-CN" dirty="0"/>
              <a:t>show tables</a:t>
            </a:r>
            <a:r>
              <a:rPr lang="zh-CN" altLang="en-US" dirty="0"/>
              <a:t>语句显示表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17964B-C3B1-4EAB-A031-578B0EE801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4509" r="61351" b="24553"/>
          <a:stretch/>
        </p:blipFill>
        <p:spPr>
          <a:xfrm>
            <a:off x="7616466" y="1779923"/>
            <a:ext cx="3643023" cy="2977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62307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23C2D-AA95-4B00-BC86-080AFFD25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3484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数据分析（工具介绍）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10E09BD-9C9D-4298-ABC4-10D45DF9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0" y="1989238"/>
            <a:ext cx="10864397" cy="3468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9E8D28E4-7F86-4AC1-A2C2-9646412CC5E7}"/>
              </a:ext>
            </a:extLst>
          </p:cNvPr>
          <p:cNvSpPr txBox="1"/>
          <p:nvPr/>
        </p:nvSpPr>
        <p:spPr>
          <a:xfrm>
            <a:off x="669923" y="1311719"/>
            <a:ext cx="873654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采用工具：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Zeppelin 0.8.1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-------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支持可视化的查询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部署在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hadoop101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8222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ceca782-538f-405b-b2e4-c2174374c0e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92CBFB5-CF36-4377-BB3E-7F9BA954FCA9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1520786"/>
            <a:ext cx="11518900" cy="3816426"/>
            <a:chOff x="0" y="1520786"/>
            <a:chExt cx="11518900" cy="3816426"/>
          </a:xfrm>
        </p:grpSpPr>
        <p:sp>
          <p:nvSpPr>
            <p:cNvPr id="3" name="íŝ1iḓê">
              <a:extLst>
                <a:ext uri="{FF2B5EF4-FFF2-40B4-BE49-F238E27FC236}">
                  <a16:creationId xmlns:a16="http://schemas.microsoft.com/office/drawing/2014/main" id="{EDC855AA-1E47-4D14-8689-9DC14FBB0A7A}"/>
                </a:ext>
              </a:extLst>
            </p:cNvPr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4" name="ïṩ1iḓé">
              <a:extLst>
                <a:ext uri="{FF2B5EF4-FFF2-40B4-BE49-F238E27FC236}">
                  <a16:creationId xmlns:a16="http://schemas.microsoft.com/office/drawing/2014/main" id="{DB5E446E-3A81-4DF8-A856-9C04A11958DC}"/>
                </a:ext>
              </a:extLst>
            </p:cNvPr>
            <p:cNvSpPr/>
            <p:nvPr/>
          </p:nvSpPr>
          <p:spPr bwMode="auto">
            <a:xfrm>
              <a:off x="651000" y="2284073"/>
              <a:ext cx="53729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îsḻíḍê">
              <a:extLst>
                <a:ext uri="{FF2B5EF4-FFF2-40B4-BE49-F238E27FC236}">
                  <a16:creationId xmlns:a16="http://schemas.microsoft.com/office/drawing/2014/main" id="{26C5F3A6-CBC7-49C0-9C16-FC410996606A}"/>
                </a:ext>
              </a:extLst>
            </p:cNvPr>
            <p:cNvSpPr/>
            <p:nvPr/>
          </p:nvSpPr>
          <p:spPr bwMode="auto">
            <a:xfrm>
              <a:off x="651000" y="3047358"/>
              <a:ext cx="53729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6" name="îṡḻïḑê">
              <a:extLst>
                <a:ext uri="{FF2B5EF4-FFF2-40B4-BE49-F238E27FC236}">
                  <a16:creationId xmlns:a16="http://schemas.microsoft.com/office/drawing/2014/main" id="{F98EF4FD-E5E7-4D29-972B-6395BDA4E87A}"/>
                </a:ext>
              </a:extLst>
            </p:cNvPr>
            <p:cNvSpPr/>
            <p:nvPr/>
          </p:nvSpPr>
          <p:spPr bwMode="auto">
            <a:xfrm>
              <a:off x="651000" y="3810642"/>
              <a:ext cx="53729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îŝḻíḋe">
              <a:extLst>
                <a:ext uri="{FF2B5EF4-FFF2-40B4-BE49-F238E27FC236}">
                  <a16:creationId xmlns:a16="http://schemas.microsoft.com/office/drawing/2014/main" id="{5991DC44-780D-455E-9BBF-AA900F9FB39E}"/>
                </a:ext>
              </a:extLst>
            </p:cNvPr>
            <p:cNvSpPr/>
            <p:nvPr/>
          </p:nvSpPr>
          <p:spPr bwMode="auto">
            <a:xfrm>
              <a:off x="651000" y="4573927"/>
              <a:ext cx="5372992" cy="763285"/>
            </a:xfrm>
            <a:prstGeom prst="rect">
              <a:avLst/>
            </a:prstGeom>
            <a:solidFill>
              <a:schemeClr val="accent5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îṡ1iďè">
              <a:extLst>
                <a:ext uri="{FF2B5EF4-FFF2-40B4-BE49-F238E27FC236}">
                  <a16:creationId xmlns:a16="http://schemas.microsoft.com/office/drawing/2014/main" id="{AB5A39D8-4001-4B35-B299-780A8A538788}"/>
                </a:ext>
              </a:extLst>
            </p:cNvPr>
            <p:cNvSpPr/>
            <p:nvPr/>
          </p:nvSpPr>
          <p:spPr bwMode="auto">
            <a:xfrm>
              <a:off x="5642349" y="4573924"/>
              <a:ext cx="763287" cy="763287"/>
            </a:xfrm>
            <a:prstGeom prst="diamond">
              <a:avLst/>
            </a:prstGeom>
            <a:solidFill>
              <a:schemeClr val="accent5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9" name="íš1iḍé">
              <a:extLst>
                <a:ext uri="{FF2B5EF4-FFF2-40B4-BE49-F238E27FC236}">
                  <a16:creationId xmlns:a16="http://schemas.microsoft.com/office/drawing/2014/main" id="{9B805517-026C-4DB4-8F8C-90A2E92A4275}"/>
                </a:ext>
              </a:extLst>
            </p:cNvPr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0" name="îṡḻide">
              <a:extLst>
                <a:ext uri="{FF2B5EF4-FFF2-40B4-BE49-F238E27FC236}">
                  <a16:creationId xmlns:a16="http://schemas.microsoft.com/office/drawing/2014/main" id="{43395864-A8CF-4785-AAFE-2D4F7A3CA0FF}"/>
                </a:ext>
              </a:extLst>
            </p:cNvPr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1" name="î$líďé">
              <a:extLst>
                <a:ext uri="{FF2B5EF4-FFF2-40B4-BE49-F238E27FC236}">
                  <a16:creationId xmlns:a16="http://schemas.microsoft.com/office/drawing/2014/main" id="{27222ACA-7E5C-4F08-88C3-63C86AB6C4F9}"/>
                </a:ext>
              </a:extLst>
            </p:cNvPr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ṥ1iḍê">
              <a:extLst>
                <a:ext uri="{FF2B5EF4-FFF2-40B4-BE49-F238E27FC236}">
                  <a16:creationId xmlns:a16="http://schemas.microsoft.com/office/drawing/2014/main" id="{9D3DCFE0-A263-4FAE-B9E8-17C47A157E0B}"/>
                </a:ext>
              </a:extLst>
            </p:cNvPr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3" name="ïṣ1iḑè">
              <a:extLst>
                <a:ext uri="{FF2B5EF4-FFF2-40B4-BE49-F238E27FC236}">
                  <a16:creationId xmlns:a16="http://schemas.microsoft.com/office/drawing/2014/main" id="{DB7CE95C-CD57-4BDB-A431-5FF43DA4F45B}"/>
                </a:ext>
              </a:extLst>
            </p:cNvPr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/>
                <a:t>需求简介</a:t>
              </a:r>
            </a:p>
          </p:txBody>
        </p:sp>
        <p:sp>
          <p:nvSpPr>
            <p:cNvPr id="14" name="îṩ1ídè">
              <a:extLst>
                <a:ext uri="{FF2B5EF4-FFF2-40B4-BE49-F238E27FC236}">
                  <a16:creationId xmlns:a16="http://schemas.microsoft.com/office/drawing/2014/main" id="{D31599BE-B97A-4E46-A912-990A32A4AF51}"/>
                </a:ext>
              </a:extLst>
            </p:cNvPr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dirty="0"/>
                <a:t>逻辑设计</a:t>
              </a:r>
            </a:p>
          </p:txBody>
        </p:sp>
        <p:sp>
          <p:nvSpPr>
            <p:cNvPr id="15" name="îṩḻíḋe">
              <a:extLst>
                <a:ext uri="{FF2B5EF4-FFF2-40B4-BE49-F238E27FC236}">
                  <a16:creationId xmlns:a16="http://schemas.microsoft.com/office/drawing/2014/main" id="{C0AA2E86-3AF2-48F7-A359-9C236DCA0970}"/>
                </a:ext>
              </a:extLst>
            </p:cNvPr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/>
                <a:t>环境搭建</a:t>
              </a:r>
            </a:p>
          </p:txBody>
        </p:sp>
        <p:sp>
          <p:nvSpPr>
            <p:cNvPr id="16" name="ïṩļîḑe">
              <a:extLst>
                <a:ext uri="{FF2B5EF4-FFF2-40B4-BE49-F238E27FC236}">
                  <a16:creationId xmlns:a16="http://schemas.microsoft.com/office/drawing/2014/main" id="{D5197462-4201-4572-9884-A4DB226BDEDA}"/>
                </a:ext>
              </a:extLst>
            </p:cNvPr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/>
                <a:t>ETL</a:t>
              </a:r>
              <a:r>
                <a:rPr lang="zh-CN" altLang="en-US" sz="2800" dirty="0"/>
                <a:t>过程</a:t>
              </a:r>
            </a:p>
          </p:txBody>
        </p:sp>
        <p:sp>
          <p:nvSpPr>
            <p:cNvPr id="17" name="ï$ľîḓè">
              <a:extLst>
                <a:ext uri="{FF2B5EF4-FFF2-40B4-BE49-F238E27FC236}">
                  <a16:creationId xmlns:a16="http://schemas.microsoft.com/office/drawing/2014/main" id="{F18B5C75-3B2E-43CB-89DA-247C46AB66D7}"/>
                </a:ext>
              </a:extLst>
            </p:cNvPr>
            <p:cNvSpPr/>
            <p:nvPr/>
          </p:nvSpPr>
          <p:spPr bwMode="auto">
            <a:xfrm>
              <a:off x="6405636" y="4657042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dirty="0"/>
                <a:t>数据挖掘</a:t>
              </a:r>
            </a:p>
          </p:txBody>
        </p:sp>
        <p:sp>
          <p:nvSpPr>
            <p:cNvPr id="18" name="ísľidê">
              <a:extLst>
                <a:ext uri="{FF2B5EF4-FFF2-40B4-BE49-F238E27FC236}">
                  <a16:creationId xmlns:a16="http://schemas.microsoft.com/office/drawing/2014/main" id="{D30C18E9-B060-427F-9FA6-4A93CD679183}"/>
                </a:ext>
              </a:extLst>
            </p:cNvPr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8C5D1C5-E0DC-45AB-BADB-F04E4D385103}"/>
                </a:ext>
              </a:extLst>
            </p:cNvPr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23FF34E-A2C6-47B5-9D84-3416D2810864}"/>
                </a:ext>
              </a:extLst>
            </p:cNvPr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6500B03-EC7E-4B7F-8E00-C71D012BAD40}"/>
                </a:ext>
              </a:extLst>
            </p:cNvPr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6576C06-3919-4581-8939-F9F192FD9901}"/>
                </a:ext>
              </a:extLst>
            </p:cNvPr>
            <p:cNvCxnSpPr/>
            <p:nvPr/>
          </p:nvCxnSpPr>
          <p:spPr>
            <a:xfrm>
              <a:off x="6276000" y="4573924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9A6E375-A201-42DB-8E51-57DE6F00E33B}"/>
                </a:ext>
              </a:extLst>
            </p:cNvPr>
            <p:cNvCxnSpPr/>
            <p:nvPr/>
          </p:nvCxnSpPr>
          <p:spPr>
            <a:xfrm>
              <a:off x="6276000" y="5337211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12734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1EEC16-DD4A-47CE-84E6-BB0AF0E35E3D}"/>
              </a:ext>
            </a:extLst>
          </p:cNvPr>
          <p:cNvSpPr txBox="1"/>
          <p:nvPr/>
        </p:nvSpPr>
        <p:spPr>
          <a:xfrm>
            <a:off x="669924" y="1244599"/>
            <a:ext cx="268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从日期维度进行分析：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64642C-F8B4-4DE3-9B26-60E2DEE0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880755"/>
            <a:ext cx="10850622" cy="2238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FD46490-60C5-49D9-9E39-A64B55B45198}"/>
              </a:ext>
            </a:extLst>
          </p:cNvPr>
          <p:cNvSpPr txBox="1"/>
          <p:nvPr/>
        </p:nvSpPr>
        <p:spPr>
          <a:xfrm>
            <a:off x="857197" y="5039596"/>
            <a:ext cx="1047601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分析：全球新增确症初期呈上升趋势，后来出现波动状况，猜测原因为疫苗导致。全球每日新增死亡人数稳定在一个区间内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2CE7D-A0F5-450C-8D24-8685A712A787}"/>
              </a:ext>
            </a:extLst>
          </p:cNvPr>
          <p:cNvSpPr txBox="1"/>
          <p:nvPr/>
        </p:nvSpPr>
        <p:spPr>
          <a:xfrm>
            <a:off x="3906571" y="4386506"/>
            <a:ext cx="4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全球每日新增确诊和新增死亡随日期变化</a:t>
            </a:r>
          </a:p>
        </p:txBody>
      </p:sp>
    </p:spTree>
    <p:extLst>
      <p:ext uri="{BB962C8B-B14F-4D97-AF65-F5344CB8AC3E}">
        <p14:creationId xmlns:p14="http://schemas.microsoft.com/office/powerpoint/2010/main" val="33692358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E7D055-D545-4BBF-B6E2-18A8B43A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3" y="3188846"/>
            <a:ext cx="8313210" cy="3211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74E11-8973-4980-92A6-C6D722B8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155700"/>
            <a:ext cx="8313209" cy="1496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BD0A9C-53D2-48A7-BF68-B7909A0DB998}"/>
              </a:ext>
            </a:extLst>
          </p:cNvPr>
          <p:cNvSpPr txBox="1"/>
          <p:nvPr/>
        </p:nvSpPr>
        <p:spPr>
          <a:xfrm>
            <a:off x="3091125" y="2735840"/>
            <a:ext cx="34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中国新增确诊和死亡随日期变化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6E3BE9-863F-48E4-87E7-FDBF168BA1A7}"/>
              </a:ext>
            </a:extLst>
          </p:cNvPr>
          <p:cNvSpPr txBox="1"/>
          <p:nvPr/>
        </p:nvSpPr>
        <p:spPr>
          <a:xfrm>
            <a:off x="3169574" y="6483728"/>
            <a:ext cx="331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与美国的新增确诊人数比较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8B3C38-5A6D-42D6-8D7B-D0AFB276EBC5}"/>
              </a:ext>
            </a:extLst>
          </p:cNvPr>
          <p:cNvSpPr txBox="1"/>
          <p:nvPr/>
        </p:nvSpPr>
        <p:spPr>
          <a:xfrm>
            <a:off x="9254068" y="4499211"/>
            <a:ext cx="226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分析：中国防疫效果显著，而美国则没有尽到一个大国的责任，中间数据回落猜测为疫苗所致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A3921D-31A1-4054-9481-C90E87073276}"/>
              </a:ext>
            </a:extLst>
          </p:cNvPr>
          <p:cNvSpPr txBox="1"/>
          <p:nvPr/>
        </p:nvSpPr>
        <p:spPr>
          <a:xfrm>
            <a:off x="9254068" y="3558178"/>
            <a:ext cx="2266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其中</a:t>
            </a:r>
            <a:r>
              <a:rPr lang="en-US" altLang="zh-CN" sz="1400" dirty="0"/>
              <a:t>27</a:t>
            </a:r>
            <a:r>
              <a:rPr lang="zh-CN" altLang="en-US" sz="1400" dirty="0"/>
              <a:t>日美国新增确诊人数达到了</a:t>
            </a:r>
            <a:r>
              <a:rPr lang="en-US" altLang="zh-CN" sz="1400" dirty="0"/>
              <a:t>512553</a:t>
            </a:r>
            <a:r>
              <a:rPr lang="zh-CN" altLang="en-US" sz="1400" dirty="0"/>
              <a:t>是中国累计确诊人数（</a:t>
            </a:r>
            <a:r>
              <a:rPr lang="en-US" altLang="zh-CN" sz="1400" dirty="0"/>
              <a:t>13</a:t>
            </a:r>
            <a:r>
              <a:rPr lang="zh-CN" altLang="en-US" sz="1400" dirty="0"/>
              <a:t>万）约</a:t>
            </a:r>
            <a:r>
              <a:rPr lang="en-US" altLang="zh-CN" sz="1400" dirty="0"/>
              <a:t>4</a:t>
            </a:r>
            <a:r>
              <a:rPr lang="zh-CN" altLang="en-US" sz="1400" dirty="0"/>
              <a:t>倍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6639788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F2D9A-66DC-47FD-8C70-3C3B887AA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1"/>
          <a:stretch/>
        </p:blipFill>
        <p:spPr>
          <a:xfrm>
            <a:off x="563971" y="1957135"/>
            <a:ext cx="5140712" cy="19239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84B28A-4FB2-4F56-9D30-964FF7D09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017928" y="2554134"/>
            <a:ext cx="5140712" cy="19247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07DC52-9F6B-48D8-A750-3062F43F7CC9}"/>
              </a:ext>
            </a:extLst>
          </p:cNvPr>
          <p:cNvSpPr txBox="1"/>
          <p:nvPr/>
        </p:nvSpPr>
        <p:spPr>
          <a:xfrm>
            <a:off x="417645" y="1383922"/>
            <a:ext cx="295136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从地区维度进行分析：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D0C998-96CB-493B-8320-68BBD2F5FC73}"/>
              </a:ext>
            </a:extLst>
          </p:cNvPr>
          <p:cNvSpPr txBox="1"/>
          <p:nvPr/>
        </p:nvSpPr>
        <p:spPr>
          <a:xfrm>
            <a:off x="417645" y="4780928"/>
            <a:ext cx="4780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分析：大洋洲和非洲的数据体量很小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其他四大洲确诊人数和死亡人数占比相差不大。而占比则是南北美洲比较领先</a:t>
            </a:r>
          </a:p>
          <a:p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DBE4C11-AB09-45A5-9B45-77BFFAD63E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7" y="3003534"/>
            <a:ext cx="6684235" cy="121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971A8E2-3B49-4A42-BB98-D8A335F9CF90}"/>
              </a:ext>
            </a:extLst>
          </p:cNvPr>
          <p:cNvSpPr txBox="1"/>
          <p:nvPr/>
        </p:nvSpPr>
        <p:spPr>
          <a:xfrm>
            <a:off x="6904566" y="3152001"/>
            <a:ext cx="80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确诊占比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D80C33-3AE9-4B43-87D8-366EABE2B0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7" y="4221162"/>
            <a:ext cx="6684235" cy="115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3437778-70AA-4D52-82AC-A170360E587C}"/>
              </a:ext>
            </a:extLst>
          </p:cNvPr>
          <p:cNvSpPr txBox="1"/>
          <p:nvPr/>
        </p:nvSpPr>
        <p:spPr>
          <a:xfrm>
            <a:off x="6966025" y="4707633"/>
            <a:ext cx="90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死亡占比</a:t>
            </a:r>
          </a:p>
        </p:txBody>
      </p:sp>
    </p:spTree>
    <p:extLst>
      <p:ext uri="{BB962C8B-B14F-4D97-AF65-F5344CB8AC3E}">
        <p14:creationId xmlns:p14="http://schemas.microsoft.com/office/powerpoint/2010/main" val="25255031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68F4DB-7ADF-4885-BE1A-CAA503424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8" y="1255282"/>
            <a:ext cx="9503507" cy="1844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7366A61-B561-4FB4-BDEA-F556A758E066}"/>
              </a:ext>
            </a:extLst>
          </p:cNvPr>
          <p:cNvSpPr txBox="1"/>
          <p:nvPr/>
        </p:nvSpPr>
        <p:spPr>
          <a:xfrm>
            <a:off x="3672842" y="3189369"/>
            <a:ext cx="34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死亡人数占比前</a:t>
            </a:r>
            <a:r>
              <a:rPr lang="en-US" altLang="zh-CN" dirty="0"/>
              <a:t>10</a:t>
            </a:r>
            <a:r>
              <a:rPr lang="zh-CN" altLang="en-US" dirty="0"/>
              <a:t>国家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A84406-7E14-4180-93BF-B682D924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8" y="3677079"/>
            <a:ext cx="9503507" cy="1986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1EA060-44E5-4957-9522-5AF74DF8622E}"/>
              </a:ext>
            </a:extLst>
          </p:cNvPr>
          <p:cNvSpPr txBox="1"/>
          <p:nvPr/>
        </p:nvSpPr>
        <p:spPr>
          <a:xfrm>
            <a:off x="3672842" y="5787072"/>
            <a:ext cx="34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确诊人数占比前</a:t>
            </a:r>
            <a:r>
              <a:rPr lang="en-US" altLang="zh-CN" dirty="0"/>
              <a:t>10</a:t>
            </a:r>
            <a:r>
              <a:rPr lang="zh-CN" altLang="en-US" dirty="0"/>
              <a:t>国家</a:t>
            </a:r>
          </a:p>
        </p:txBody>
      </p:sp>
    </p:spTree>
    <p:extLst>
      <p:ext uri="{BB962C8B-B14F-4D97-AF65-F5344CB8AC3E}">
        <p14:creationId xmlns:p14="http://schemas.microsoft.com/office/powerpoint/2010/main" val="200973136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66A61-B561-4FB4-BDEA-F556A758E066}"/>
              </a:ext>
            </a:extLst>
          </p:cNvPr>
          <p:cNvSpPr txBox="1"/>
          <p:nvPr/>
        </p:nvSpPr>
        <p:spPr>
          <a:xfrm>
            <a:off x="3672842" y="3189369"/>
            <a:ext cx="34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死亡人数比例占比前</a:t>
            </a:r>
            <a:r>
              <a:rPr lang="en-US" altLang="zh-CN" dirty="0"/>
              <a:t>10</a:t>
            </a:r>
            <a:r>
              <a:rPr lang="zh-CN" altLang="en-US" dirty="0"/>
              <a:t>国家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1EA060-44E5-4957-9522-5AF74DF8622E}"/>
              </a:ext>
            </a:extLst>
          </p:cNvPr>
          <p:cNvSpPr txBox="1"/>
          <p:nvPr/>
        </p:nvSpPr>
        <p:spPr>
          <a:xfrm>
            <a:off x="3672842" y="5787072"/>
            <a:ext cx="34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确诊人数比例占比前</a:t>
            </a:r>
            <a:r>
              <a:rPr lang="en-US" altLang="zh-CN" dirty="0"/>
              <a:t>10</a:t>
            </a:r>
            <a:r>
              <a:rPr lang="zh-CN" altLang="en-US" dirty="0"/>
              <a:t>国家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2AEDF-73FE-4F70-9851-C50545903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" y="1125088"/>
            <a:ext cx="9636369" cy="2009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7828EC-FED2-4549-AF8E-BCEE1F96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601232"/>
            <a:ext cx="10003693" cy="2118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08654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66A61-B561-4FB4-BDEA-F556A758E066}"/>
              </a:ext>
            </a:extLst>
          </p:cNvPr>
          <p:cNvSpPr txBox="1"/>
          <p:nvPr/>
        </p:nvSpPr>
        <p:spPr>
          <a:xfrm>
            <a:off x="3672842" y="3189369"/>
            <a:ext cx="41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死亡人数比例占比前</a:t>
            </a:r>
            <a:r>
              <a:rPr lang="en-US" altLang="zh-CN" dirty="0"/>
              <a:t>10</a:t>
            </a:r>
            <a:r>
              <a:rPr lang="zh-CN" altLang="en-US" dirty="0"/>
              <a:t>国家的人均</a:t>
            </a:r>
            <a:r>
              <a:rPr lang="en-US" altLang="zh-CN" dirty="0"/>
              <a:t>GDP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1EA060-44E5-4957-9522-5AF74DF8622E}"/>
              </a:ext>
            </a:extLst>
          </p:cNvPr>
          <p:cNvSpPr txBox="1"/>
          <p:nvPr/>
        </p:nvSpPr>
        <p:spPr>
          <a:xfrm>
            <a:off x="3672842" y="5787072"/>
            <a:ext cx="410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确诊人数比例占比前</a:t>
            </a:r>
            <a:r>
              <a:rPr lang="en-US" altLang="zh-CN" dirty="0"/>
              <a:t>10</a:t>
            </a:r>
            <a:r>
              <a:rPr lang="zh-CN" altLang="en-US" dirty="0"/>
              <a:t>国家人均</a:t>
            </a:r>
            <a:r>
              <a:rPr lang="en-US" altLang="zh-CN" dirty="0"/>
              <a:t>GDP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5C484-8393-45FF-91F8-47E644A3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07084"/>
            <a:ext cx="10003693" cy="184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30A662-A154-4619-9C48-68DF7B3C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3794888"/>
            <a:ext cx="10003694" cy="1755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63261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35BBA6-CD3C-47A8-ABF9-B10896DF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7" y="1375359"/>
            <a:ext cx="5398118" cy="2608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50F72D-990E-4D5A-802F-ABD09D6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5" y="1375359"/>
            <a:ext cx="5465179" cy="2608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8FD4940-13D7-45DF-A539-E00769A59CFF}"/>
              </a:ext>
            </a:extLst>
          </p:cNvPr>
          <p:cNvSpPr/>
          <p:nvPr/>
        </p:nvSpPr>
        <p:spPr>
          <a:xfrm>
            <a:off x="1218811" y="4258819"/>
            <a:ext cx="38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地区人均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GDP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与总确症人数关系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425572-3C0C-40C9-936F-FEA2665E5BAE}"/>
              </a:ext>
            </a:extLst>
          </p:cNvPr>
          <p:cNvSpPr/>
          <p:nvPr/>
        </p:nvSpPr>
        <p:spPr>
          <a:xfrm>
            <a:off x="7167341" y="4258819"/>
            <a:ext cx="3805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地区人均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GDP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与总死亡人数关系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2EAD3E-CCE9-4A34-B7C8-53DD4DFD8747}"/>
              </a:ext>
            </a:extLst>
          </p:cNvPr>
          <p:cNvSpPr txBox="1"/>
          <p:nvPr/>
        </p:nvSpPr>
        <p:spPr>
          <a:xfrm>
            <a:off x="786701" y="5256243"/>
            <a:ext cx="1050162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分析：我们选取了总死亡人数大于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的国家进行分析，发现人均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的高低并不能反映疫情状况的好坏。人均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GDP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最高的美国，确症人数和死亡人数均最高</a:t>
            </a:r>
          </a:p>
        </p:txBody>
      </p:sp>
    </p:spTree>
    <p:extLst>
      <p:ext uri="{BB962C8B-B14F-4D97-AF65-F5344CB8AC3E}">
        <p14:creationId xmlns:p14="http://schemas.microsoft.com/office/powerpoint/2010/main" val="339584256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3900F-19E3-4210-964E-8D8AD39B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数据分析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38C6B-D4D8-4AFC-930E-506063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32319F-E6AF-4119-AD58-A1DEBE29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3" y="1312343"/>
            <a:ext cx="4760597" cy="2760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8AF85DA-381C-4994-A6D9-0500311F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50" y="1312344"/>
            <a:ext cx="6158211" cy="27608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EF36761-75E2-4FB3-B247-F7F8E6FFEB3A}"/>
              </a:ext>
            </a:extLst>
          </p:cNvPr>
          <p:cNvSpPr txBox="1"/>
          <p:nvPr/>
        </p:nvSpPr>
        <p:spPr>
          <a:xfrm>
            <a:off x="1285293" y="4148333"/>
            <a:ext cx="363839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总确症人数随地区人口的变化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BC2833-50FE-4487-95D9-18FF3FFFF281}"/>
              </a:ext>
            </a:extLst>
          </p:cNvPr>
          <p:cNvSpPr txBox="1"/>
          <p:nvPr/>
        </p:nvSpPr>
        <p:spPr>
          <a:xfrm>
            <a:off x="7400270" y="4181811"/>
            <a:ext cx="340840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总死亡人数随地区人口变化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1D7A14-D3A4-484B-B9B8-30180E05CA16}"/>
              </a:ext>
            </a:extLst>
          </p:cNvPr>
          <p:cNvSpPr txBox="1"/>
          <p:nvPr/>
        </p:nvSpPr>
        <p:spPr>
          <a:xfrm>
            <a:off x="669924" y="5222765"/>
            <a:ext cx="1173400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分析：人口对疫情情况有略微影响，但不是决定因素</a:t>
            </a:r>
          </a:p>
        </p:txBody>
      </p:sp>
    </p:spTree>
    <p:extLst>
      <p:ext uri="{BB962C8B-B14F-4D97-AF65-F5344CB8AC3E}">
        <p14:creationId xmlns:p14="http://schemas.microsoft.com/office/powerpoint/2010/main" val="220706280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2500" dirty="0"/>
              <a:t>Thanks</a:t>
            </a:r>
            <a:endParaRPr lang="zh-CN" altLang="en-US" sz="125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汇报人：程昊天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FBC9A-3AE3-419F-B973-60BD1109C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F2245-E0A6-497D-B901-08D22AD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需求简介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E349B-2E62-4125-93AA-AA4BB847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1" name="Picture 2" descr="查看源图像">
            <a:extLst>
              <a:ext uri="{FF2B5EF4-FFF2-40B4-BE49-F238E27FC236}">
                <a16:creationId xmlns:a16="http://schemas.microsoft.com/office/drawing/2014/main" id="{72298812-5465-4AE7-A6FA-0B3D5CEB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31" y="1028700"/>
            <a:ext cx="4060968" cy="2729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47C53144-A06E-4D40-ADB8-6AE3C242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31" y="4285126"/>
            <a:ext cx="4084101" cy="2344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4D7D3369-7121-45C2-B7FF-ABF0AF41F287}"/>
              </a:ext>
            </a:extLst>
          </p:cNvPr>
          <p:cNvSpPr txBox="1"/>
          <p:nvPr/>
        </p:nvSpPr>
        <p:spPr>
          <a:xfrm>
            <a:off x="7452248" y="3911600"/>
            <a:ext cx="324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上图为核酸检测现场，下图为火神山医院现场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410461-0329-4C80-9C12-9703FE0995E3}"/>
              </a:ext>
            </a:extLst>
          </p:cNvPr>
          <p:cNvSpPr txBox="1"/>
          <p:nvPr/>
        </p:nvSpPr>
        <p:spPr>
          <a:xfrm>
            <a:off x="482007" y="1650432"/>
            <a:ext cx="6167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2019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年底，一场突如其来地新型冠状肺炎疫情蔓延全国。这次新冠肺炎疫情传播速度快、感染范围广、防控难度大让全中国乃至世界人民陷入一场艰难的疫情防卫战中。</a:t>
            </a:r>
          </a:p>
          <a:p>
            <a:pPr algn="just"/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在这场疫情中，中国人民上下一心，举国之力，以经济停摆为代价抑制住了疫情在国内的扩散。然而以美英为代表的外国，面对疫情无作为，仍由疫情扩散，毒株变异，致使全世界人民仍陷入疫情的威胁中。</a:t>
            </a:r>
          </a:p>
          <a:p>
            <a:pPr indent="266700" algn="just"/>
            <a:r>
              <a:rPr lang="zh-CN" altLang="en-US" sz="2000" dirty="0"/>
              <a:t>美国约翰斯</a:t>
            </a:r>
            <a:r>
              <a:rPr lang="en-US" altLang="zh-CN" sz="2000" dirty="0"/>
              <a:t>·</a:t>
            </a:r>
            <a:r>
              <a:rPr lang="zh-CN" altLang="en-US" sz="2000" dirty="0"/>
              <a:t>霍普金斯大学发布的最新统计数据显示，全美</a:t>
            </a:r>
            <a:r>
              <a:rPr lang="en-US" altLang="zh-CN" sz="2000" dirty="0"/>
              <a:t>27</a:t>
            </a:r>
            <a:r>
              <a:rPr lang="zh-CN" altLang="en-US" sz="2000" dirty="0"/>
              <a:t>日新增新冠确诊病例超过</a:t>
            </a:r>
            <a:r>
              <a:rPr lang="en-US" altLang="zh-CN" sz="2000" dirty="0"/>
              <a:t>51</a:t>
            </a:r>
            <a:r>
              <a:rPr lang="zh-CN" altLang="en-US" sz="2000" dirty="0"/>
              <a:t>万例，为疫情暴发以来单日新增病例最高纪录。随着变异新冠病毒奥密克戎毒株近期在美加速传播，美国新增新冠确诊病例、死亡病例、住院病例持续激增。</a:t>
            </a:r>
            <a:endParaRPr lang="zh-CN" altLang="zh-CN" sz="20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所以，为了对全球的疫情有个直观的认识，我们小组决定建立一个数据仓库来进行数据分析。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204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8A002-B4EC-4B75-BF32-0C3266A3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267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逻辑设计（</a:t>
            </a:r>
            <a:r>
              <a:rPr lang="en-US" altLang="zh-CN" dirty="0"/>
              <a:t>E-R</a:t>
            </a:r>
            <a:r>
              <a:rPr lang="zh-CN" altLang="en-US" dirty="0"/>
              <a:t>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F6EEF20-2B55-4DD5-80A6-C15FA3DC9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32" y="1337542"/>
            <a:ext cx="5517361" cy="4102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163AC3B-396A-488C-BE6A-CF0ACAEFF7B4}"/>
              </a:ext>
            </a:extLst>
          </p:cNvPr>
          <p:cNvSpPr txBox="1"/>
          <p:nvPr/>
        </p:nvSpPr>
        <p:spPr>
          <a:xfrm>
            <a:off x="7653865" y="5748867"/>
            <a:ext cx="15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D927EE-696E-482D-BF2E-11916CB7A7A9}"/>
              </a:ext>
            </a:extLst>
          </p:cNvPr>
          <p:cNvSpPr txBox="1"/>
          <p:nvPr/>
        </p:nvSpPr>
        <p:spPr>
          <a:xfrm>
            <a:off x="757339" y="2446474"/>
            <a:ext cx="413592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一条疫情情况的记录主要包含有时间，地区，确症人数，死亡人数，检测人数。我们根据所能获得的数据以及需求，建立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图如下：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逻辑设计（表的建模）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79429A2-95C0-44A7-BE5C-0E7A76E4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54" y="1911502"/>
            <a:ext cx="6777497" cy="3034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F607B5F6-26D0-4E27-84C5-1C9C11462447}"/>
              </a:ext>
            </a:extLst>
          </p:cNvPr>
          <p:cNvSpPr txBox="1"/>
          <p:nvPr/>
        </p:nvSpPr>
        <p:spPr>
          <a:xfrm>
            <a:off x="6264251" y="5143410"/>
            <a:ext cx="435990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事实表与维度表的建模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1B2B91-9255-42C0-BCFA-E2AF02DB7976}"/>
              </a:ext>
            </a:extLst>
          </p:cNvPr>
          <p:cNvSpPr txBox="1"/>
          <p:nvPr/>
        </p:nvSpPr>
        <p:spPr>
          <a:xfrm>
            <a:off x="359049" y="1450091"/>
            <a:ext cx="4359901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如右图所示，我们此次分析的主题是疫情的情况。它主要可以通过确症人数，死亡人数，检测人数以及他们的总人口占比来度量它的情况。我们可以用两个维度来来对其进行分析。一是时间维度，我们可以通过时间来观察疫情状况的变化。二是地区维度，我们可以通过地区的基本信息，来分析对疫情的情况是否有影响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0754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9430D4-7701-4BB4-972B-1078496F44F3}"/>
              </a:ext>
            </a:extLst>
          </p:cNvPr>
          <p:cNvSpPr txBox="1"/>
          <p:nvPr/>
        </p:nvSpPr>
        <p:spPr>
          <a:xfrm>
            <a:off x="5524500" y="1800119"/>
            <a:ext cx="1143000" cy="109230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0"/>
                <a:solidFill>
                  <a:srgbClr val="31326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ln w="0"/>
              <a:solidFill>
                <a:srgbClr val="31326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1257A97A-A36F-4FF8-A95C-11EA742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47429-2DF0-4451-955C-3A6E92FC5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166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43F75-ACAB-4E39-ACB5-63FA0471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环境搭建（部署设计）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C8B53-6491-4FFD-ABEA-1E2D249D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3D4B57-1F59-42B8-8653-38AEBACAD4DB}"/>
              </a:ext>
            </a:extLst>
          </p:cNvPr>
          <p:cNvSpPr/>
          <p:nvPr/>
        </p:nvSpPr>
        <p:spPr>
          <a:xfrm>
            <a:off x="792949" y="3223539"/>
            <a:ext cx="4002921" cy="27199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FECF516-30D8-40CC-812E-F711EEED39BE}"/>
              </a:ext>
            </a:extLst>
          </p:cNvPr>
          <p:cNvSpPr txBox="1"/>
          <p:nvPr/>
        </p:nvSpPr>
        <p:spPr>
          <a:xfrm>
            <a:off x="2117663" y="3393868"/>
            <a:ext cx="151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hadoop101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2DB154-39E0-4F83-BFB4-F7C03A90AAD6}"/>
              </a:ext>
            </a:extLst>
          </p:cNvPr>
          <p:cNvSpPr/>
          <p:nvPr/>
        </p:nvSpPr>
        <p:spPr>
          <a:xfrm>
            <a:off x="1953160" y="3757104"/>
            <a:ext cx="1682496" cy="879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08CAE3-1255-4D93-850C-5C1CE2EF90A3}"/>
              </a:ext>
            </a:extLst>
          </p:cNvPr>
          <p:cNvSpPr txBox="1"/>
          <p:nvPr/>
        </p:nvSpPr>
        <p:spPr>
          <a:xfrm>
            <a:off x="1039837" y="4313704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23346D-1D4E-4776-8844-69A7F8CEDB3E}"/>
              </a:ext>
            </a:extLst>
          </p:cNvPr>
          <p:cNvSpPr/>
          <p:nvPr/>
        </p:nvSpPr>
        <p:spPr>
          <a:xfrm>
            <a:off x="1039836" y="4874536"/>
            <a:ext cx="214812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192.168.5.101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B9ACBF6-3D88-4D90-9BF6-FA34D9211191}"/>
              </a:ext>
            </a:extLst>
          </p:cNvPr>
          <p:cNvSpPr/>
          <p:nvPr/>
        </p:nvSpPr>
        <p:spPr>
          <a:xfrm>
            <a:off x="1039836" y="5386600"/>
            <a:ext cx="25958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主机名称：</a:t>
            </a:r>
            <a:r>
              <a:rPr lang="en-US" altLang="zh-CN" dirty="0"/>
              <a:t>hadoop101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B697D9-F179-4946-9502-2E11BD16D1E0}"/>
              </a:ext>
            </a:extLst>
          </p:cNvPr>
          <p:cNvSpPr/>
          <p:nvPr/>
        </p:nvSpPr>
        <p:spPr>
          <a:xfrm>
            <a:off x="3856099" y="4056410"/>
            <a:ext cx="719328" cy="441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B2349B5-A30C-438A-BEC7-1338287FE7E5}"/>
              </a:ext>
            </a:extLst>
          </p:cNvPr>
          <p:cNvSpPr/>
          <p:nvPr/>
        </p:nvSpPr>
        <p:spPr>
          <a:xfrm>
            <a:off x="3635655" y="4801025"/>
            <a:ext cx="10616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E0022D-F8E8-4EC5-BE9F-ABEDFFEAEE87}"/>
              </a:ext>
            </a:extLst>
          </p:cNvPr>
          <p:cNvSpPr/>
          <p:nvPr/>
        </p:nvSpPr>
        <p:spPr>
          <a:xfrm>
            <a:off x="5970336" y="411156"/>
            <a:ext cx="4002921" cy="27199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C98592B-05D4-484B-86B7-9BABEA37DBB6}"/>
              </a:ext>
            </a:extLst>
          </p:cNvPr>
          <p:cNvSpPr txBox="1"/>
          <p:nvPr/>
        </p:nvSpPr>
        <p:spPr>
          <a:xfrm>
            <a:off x="7295050" y="581485"/>
            <a:ext cx="142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hadoop102</a:t>
            </a:r>
            <a:endParaRPr lang="zh-CN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39008CC-8E30-4282-84A7-09956435F98B}"/>
              </a:ext>
            </a:extLst>
          </p:cNvPr>
          <p:cNvSpPr/>
          <p:nvPr/>
        </p:nvSpPr>
        <p:spPr>
          <a:xfrm>
            <a:off x="7130547" y="944721"/>
            <a:ext cx="1682496" cy="879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6195AA-E522-47B1-B03B-5DF57784A761}"/>
              </a:ext>
            </a:extLst>
          </p:cNvPr>
          <p:cNvSpPr txBox="1"/>
          <p:nvPr/>
        </p:nvSpPr>
        <p:spPr>
          <a:xfrm>
            <a:off x="6217224" y="1501321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78DFD8E-B97C-4BAF-BA7B-200296100FF2}"/>
              </a:ext>
            </a:extLst>
          </p:cNvPr>
          <p:cNvSpPr/>
          <p:nvPr/>
        </p:nvSpPr>
        <p:spPr>
          <a:xfrm>
            <a:off x="6217224" y="2062153"/>
            <a:ext cx="21647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192.168.5.102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DB6CFE8-D7F3-4ECA-BD46-4C4139ED5C6A}"/>
              </a:ext>
            </a:extLst>
          </p:cNvPr>
          <p:cNvSpPr/>
          <p:nvPr/>
        </p:nvSpPr>
        <p:spPr>
          <a:xfrm>
            <a:off x="6217223" y="2574217"/>
            <a:ext cx="25958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主机名称：</a:t>
            </a:r>
            <a:r>
              <a:rPr lang="en-US" altLang="zh-CN" dirty="0"/>
              <a:t>hadoop102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22C7AF-2484-45DF-B27E-945A48C54F8C}"/>
              </a:ext>
            </a:extLst>
          </p:cNvPr>
          <p:cNvSpPr/>
          <p:nvPr/>
        </p:nvSpPr>
        <p:spPr>
          <a:xfrm>
            <a:off x="9033486" y="1244027"/>
            <a:ext cx="719328" cy="441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46E71CD-DBF4-4DB6-818E-C2E1819F652D}"/>
              </a:ext>
            </a:extLst>
          </p:cNvPr>
          <p:cNvSpPr/>
          <p:nvPr/>
        </p:nvSpPr>
        <p:spPr>
          <a:xfrm>
            <a:off x="8813042" y="2002979"/>
            <a:ext cx="10616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02BFE12-928B-480A-BC8C-531D6D1B26B6}"/>
              </a:ext>
            </a:extLst>
          </p:cNvPr>
          <p:cNvSpPr/>
          <p:nvPr/>
        </p:nvSpPr>
        <p:spPr>
          <a:xfrm>
            <a:off x="5970336" y="3609785"/>
            <a:ext cx="4002921" cy="271994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F8309C1-3EB9-4A70-97BA-9D1B8C2EB836}"/>
              </a:ext>
            </a:extLst>
          </p:cNvPr>
          <p:cNvSpPr txBox="1"/>
          <p:nvPr/>
        </p:nvSpPr>
        <p:spPr>
          <a:xfrm>
            <a:off x="7295050" y="3780114"/>
            <a:ext cx="142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hadoop103</a:t>
            </a:r>
            <a:endParaRPr lang="zh-CN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B322574-83AD-416D-A709-F3F9DFE37EE9}"/>
              </a:ext>
            </a:extLst>
          </p:cNvPr>
          <p:cNvSpPr/>
          <p:nvPr/>
        </p:nvSpPr>
        <p:spPr>
          <a:xfrm>
            <a:off x="7130547" y="4143350"/>
            <a:ext cx="1682496" cy="879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469BDF-CE24-4D75-8759-489FE1B51EDA}"/>
              </a:ext>
            </a:extLst>
          </p:cNvPr>
          <p:cNvSpPr txBox="1"/>
          <p:nvPr/>
        </p:nvSpPr>
        <p:spPr>
          <a:xfrm>
            <a:off x="6217224" y="4699950"/>
            <a:ext cx="7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4D0A6A5-B618-4A05-9D35-82633FCC605C}"/>
              </a:ext>
            </a:extLst>
          </p:cNvPr>
          <p:cNvSpPr/>
          <p:nvPr/>
        </p:nvSpPr>
        <p:spPr>
          <a:xfrm>
            <a:off x="6217224" y="5260782"/>
            <a:ext cx="21647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192.168.5.103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E901106-3DD9-482D-9D0C-BABB8A475F46}"/>
              </a:ext>
            </a:extLst>
          </p:cNvPr>
          <p:cNvSpPr/>
          <p:nvPr/>
        </p:nvSpPr>
        <p:spPr>
          <a:xfrm>
            <a:off x="6217223" y="5772846"/>
            <a:ext cx="25958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主机名称：</a:t>
            </a:r>
            <a:r>
              <a:rPr lang="en-US" altLang="zh-CN" dirty="0"/>
              <a:t>hadoop103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CFBCDE-3AA5-47DC-AD27-67D5C3F0C98D}"/>
              </a:ext>
            </a:extLst>
          </p:cNvPr>
          <p:cNvSpPr/>
          <p:nvPr/>
        </p:nvSpPr>
        <p:spPr>
          <a:xfrm>
            <a:off x="9033486" y="4442656"/>
            <a:ext cx="719328" cy="441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JDK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F2F313D-1541-4600-A006-06E357381957}"/>
              </a:ext>
            </a:extLst>
          </p:cNvPr>
          <p:cNvSpPr/>
          <p:nvPr/>
        </p:nvSpPr>
        <p:spPr>
          <a:xfrm>
            <a:off x="8813042" y="5201608"/>
            <a:ext cx="106160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85ED28D-2B96-43F1-83C8-5D073E3D6AF8}"/>
              </a:ext>
            </a:extLst>
          </p:cNvPr>
          <p:cNvSpPr/>
          <p:nvPr/>
        </p:nvSpPr>
        <p:spPr>
          <a:xfrm>
            <a:off x="3865270" y="5396723"/>
            <a:ext cx="700985" cy="349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81CAD0-2CB1-4658-9044-E96D9B434400}"/>
              </a:ext>
            </a:extLst>
          </p:cNvPr>
          <p:cNvSpPr/>
          <p:nvPr/>
        </p:nvSpPr>
        <p:spPr>
          <a:xfrm>
            <a:off x="9027828" y="5782259"/>
            <a:ext cx="846815" cy="350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BC96FD3-3850-4FB4-A4C7-80F15576A07F}"/>
              </a:ext>
            </a:extLst>
          </p:cNvPr>
          <p:cNvSpPr txBox="1"/>
          <p:nvPr/>
        </p:nvSpPr>
        <p:spPr>
          <a:xfrm>
            <a:off x="792949" y="1299059"/>
            <a:ext cx="3586130" cy="15261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资源方面：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共使用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台虚拟机作为服务端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本机（可换）做为客户端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其配置如图</a:t>
            </a:r>
          </a:p>
        </p:txBody>
      </p:sp>
    </p:spTree>
    <p:extLst>
      <p:ext uri="{BB962C8B-B14F-4D97-AF65-F5344CB8AC3E}">
        <p14:creationId xmlns:p14="http://schemas.microsoft.com/office/powerpoint/2010/main" val="361025051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f560dd0-e24c-452f-9247-5e964e5bc4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eca782-538f-405b-b2e4-c2174374c0e5"/>
</p:tagLst>
</file>

<file path=ppt/theme/theme1.xml><?xml version="1.0" encoding="utf-8"?>
<a:theme xmlns:a="http://schemas.openxmlformats.org/drawingml/2006/main" name="主题5">
  <a:themeElements>
    <a:clrScheme name="SOCIÉTÉ GÉNÉRALE-法国兴业银行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00041"/>
      </a:accent1>
      <a:accent2>
        <a:srgbClr val="303168"/>
      </a:accent2>
      <a:accent3>
        <a:srgbClr val="35467A"/>
      </a:accent3>
      <a:accent4>
        <a:srgbClr val="1D72B1"/>
      </a:accent4>
      <a:accent5>
        <a:srgbClr val="2F9EB7"/>
      </a:accent5>
      <a:accent6>
        <a:srgbClr val="38BBC8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SOCIÉTÉ GÉNÉRALE-法国兴业银行">
    <a:dk1>
      <a:srgbClr val="000000"/>
    </a:dk1>
    <a:lt1>
      <a:srgbClr val="FFFFFF"/>
    </a:lt1>
    <a:dk2>
      <a:srgbClr val="44546A"/>
    </a:dk2>
    <a:lt2>
      <a:srgbClr val="E6E4E4"/>
    </a:lt2>
    <a:accent1>
      <a:srgbClr val="000041"/>
    </a:accent1>
    <a:accent2>
      <a:srgbClr val="303168"/>
    </a:accent2>
    <a:accent3>
      <a:srgbClr val="35467A"/>
    </a:accent3>
    <a:accent4>
      <a:srgbClr val="1D72B1"/>
    </a:accent4>
    <a:accent5>
      <a:srgbClr val="2F9EB7"/>
    </a:accent5>
    <a:accent6>
      <a:srgbClr val="38BBC8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142</TotalTime>
  <Words>1113</Words>
  <Application>Microsoft Office PowerPoint</Application>
  <PresentationFormat>宽屏</PresentationFormat>
  <Paragraphs>168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Arial</vt:lpstr>
      <vt:lpstr>Calibri</vt:lpstr>
      <vt:lpstr>Impact</vt:lpstr>
      <vt:lpstr>Segoe UI Light</vt:lpstr>
      <vt:lpstr>Wingdings</vt:lpstr>
      <vt:lpstr>主题5</vt:lpstr>
      <vt:lpstr>OfficePLUS</vt:lpstr>
      <vt:lpstr>数据仓库大作业汇报</vt:lpstr>
      <vt:lpstr>PowerPoint 演示文稿</vt:lpstr>
      <vt:lpstr>需求简介</vt:lpstr>
      <vt:lpstr>1.1需求简介</vt:lpstr>
      <vt:lpstr>逻辑设计</vt:lpstr>
      <vt:lpstr>2.1 逻辑设计（E-R图）</vt:lpstr>
      <vt:lpstr>2.2 逻辑设计（表的建模）</vt:lpstr>
      <vt:lpstr>环境搭建</vt:lpstr>
      <vt:lpstr>3.1环境搭建（部署设计）</vt:lpstr>
      <vt:lpstr>3.2环境搭建（集群配置）</vt:lpstr>
      <vt:lpstr>ETL过程</vt:lpstr>
      <vt:lpstr>4.1ETL过程（数据获取）</vt:lpstr>
      <vt:lpstr>4.2ETL过程（数据抽取）</vt:lpstr>
      <vt:lpstr>4.3ETL过程（kettle与资源的连接）</vt:lpstr>
      <vt:lpstr>4.4ETL过程（建表与数据装载）</vt:lpstr>
      <vt:lpstr>4.4ETL过程（建表与数据装载）</vt:lpstr>
      <vt:lpstr>4.4ETL过程（验证数据是否上传）</vt:lpstr>
      <vt:lpstr>数据分析</vt:lpstr>
      <vt:lpstr>5.1数据分析（工具介绍）</vt:lpstr>
      <vt:lpstr>5.2数据分析</vt:lpstr>
      <vt:lpstr>5.2数据分析</vt:lpstr>
      <vt:lpstr>5.2数据分析</vt:lpstr>
      <vt:lpstr>5.2数据分析</vt:lpstr>
      <vt:lpstr>5.2数据分析</vt:lpstr>
      <vt:lpstr>5.2数据分析</vt:lpstr>
      <vt:lpstr>5.2数据分析</vt:lpstr>
      <vt:lpstr>5.2数据分析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程 昊天</cp:lastModifiedBy>
  <cp:revision>11</cp:revision>
  <cp:lastPrinted>2017-12-07T16:00:00Z</cp:lastPrinted>
  <dcterms:created xsi:type="dcterms:W3CDTF">2017-12-07T16:00:00Z</dcterms:created>
  <dcterms:modified xsi:type="dcterms:W3CDTF">2021-12-29T10:46:34Z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2019-02-27T09:06:38.9702038Z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ea25f621-f6bc-411a-a901-a2673a70e5c6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