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0" r:id="rId3"/>
    <p:sldId id="288" r:id="rId4"/>
    <p:sldId id="337" r:id="rId5"/>
    <p:sldId id="315" r:id="rId6"/>
    <p:sldId id="321" r:id="rId7"/>
    <p:sldId id="316" r:id="rId8"/>
    <p:sldId id="319" r:id="rId9"/>
    <p:sldId id="320" r:id="rId10"/>
    <p:sldId id="317" r:id="rId11"/>
    <p:sldId id="334" r:id="rId12"/>
    <p:sldId id="325" r:id="rId13"/>
    <p:sldId id="326" r:id="rId14"/>
    <p:sldId id="327" r:id="rId15"/>
    <p:sldId id="329" r:id="rId16"/>
    <p:sldId id="331" r:id="rId17"/>
    <p:sldId id="328" r:id="rId18"/>
    <p:sldId id="330" r:id="rId19"/>
    <p:sldId id="332" r:id="rId20"/>
    <p:sldId id="336" r:id="rId21"/>
    <p:sldId id="333" r:id="rId22"/>
    <p:sldId id="278" r:id="rId23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黑体" panose="02010609060101010101" pitchFamily="49" charset="-122"/>
      <p:regular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177"/>
    <a:srgbClr val="C2AC49"/>
    <a:srgbClr val="F2F2F2"/>
    <a:srgbClr val="475C77"/>
    <a:srgbClr val="D9D9D9"/>
    <a:srgbClr val="E7E6E6"/>
    <a:srgbClr val="D1C277"/>
    <a:srgbClr val="6883A5"/>
    <a:srgbClr val="DFDFD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hyperlink" Target="compare_v1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&#32467;&#26524;&#23545;&#27604;.png" TargetMode="External"/><Relationship Id="rId5" Type="http://schemas.openxmlformats.org/officeDocument/2006/relationships/image" Target="../media/image8.png"/><Relationship Id="rId4" Type="http://schemas.openxmlformats.org/officeDocument/2006/relationships/hyperlink" Target="compare_v3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8600000" flipH="1" flipV="1">
            <a:off x="1099185" y="4231640"/>
            <a:ext cx="374015" cy="348615"/>
          </a:xfrm>
          <a:prstGeom prst="triangle">
            <a:avLst>
              <a:gd name="adj" fmla="val 0"/>
            </a:avLst>
          </a:prstGeom>
          <a:solidFill>
            <a:srgbClr val="D0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430385" y="-20320"/>
            <a:ext cx="2614930" cy="3082925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9850755" y="-20320"/>
            <a:ext cx="2347595" cy="2750185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062730"/>
            <a:ext cx="2109470" cy="2729230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4456430"/>
            <a:ext cx="1664970" cy="216916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348355" y="1269365"/>
            <a:ext cx="5278755" cy="852170"/>
            <a:chOff x="5707" y="2878"/>
            <a:chExt cx="7290" cy="1342"/>
          </a:xfrm>
        </p:grpSpPr>
        <p:grpSp>
          <p:nvGrpSpPr>
            <p:cNvPr id="43" name="组合 42"/>
            <p:cNvGrpSpPr/>
            <p:nvPr/>
          </p:nvGrpSpPr>
          <p:grpSpPr>
            <a:xfrm>
              <a:off x="5707" y="2878"/>
              <a:ext cx="7290" cy="1342"/>
              <a:chOff x="5527" y="2818"/>
              <a:chExt cx="7530" cy="1342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6055" y="2818"/>
                <a:ext cx="6025" cy="1342"/>
              </a:xfrm>
              <a:custGeom>
                <a:avLst/>
                <a:gdLst>
                  <a:gd name="ir" fmla="*/ w 3 4"/>
                  <a:gd name="ib" fmla="*/ h 3 4"/>
                </a:gdLst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51" h="1591">
                    <a:moveTo>
                      <a:pt x="0" y="796"/>
                    </a:moveTo>
                    <a:lnTo>
                      <a:pt x="909" y="0"/>
                    </a:lnTo>
                    <a:lnTo>
                      <a:pt x="1408" y="436"/>
                    </a:lnTo>
                    <a:lnTo>
                      <a:pt x="1956" y="0"/>
                    </a:lnTo>
                    <a:lnTo>
                      <a:pt x="2556" y="478"/>
                    </a:lnTo>
                    <a:lnTo>
                      <a:pt x="3157" y="0"/>
                    </a:lnTo>
                    <a:lnTo>
                      <a:pt x="3830" y="537"/>
                    </a:lnTo>
                    <a:lnTo>
                      <a:pt x="4403" y="0"/>
                    </a:lnTo>
                    <a:lnTo>
                      <a:pt x="5251" y="796"/>
                    </a:lnTo>
                    <a:lnTo>
                      <a:pt x="4403" y="1591"/>
                    </a:lnTo>
                    <a:lnTo>
                      <a:pt x="3830" y="1054"/>
                    </a:lnTo>
                    <a:lnTo>
                      <a:pt x="3157" y="1591"/>
                    </a:lnTo>
                    <a:lnTo>
                      <a:pt x="2556" y="1113"/>
                    </a:lnTo>
                    <a:lnTo>
                      <a:pt x="1956" y="1591"/>
                    </a:lnTo>
                    <a:lnTo>
                      <a:pt x="1408" y="1155"/>
                    </a:lnTo>
                    <a:lnTo>
                      <a:pt x="909" y="1591"/>
                    </a:lnTo>
                    <a:lnTo>
                      <a:pt x="0" y="796"/>
                    </a:lnTo>
                    <a:close/>
                  </a:path>
                </a:pathLst>
              </a:custGeom>
              <a:noFill/>
              <a:ln w="3175">
                <a:solidFill>
                  <a:srgbClr val="E0D5A3">
                    <a:alpha val="50000"/>
                  </a:srgb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527" y="2818"/>
                <a:ext cx="7530" cy="88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6809" y="3251"/>
              <a:ext cx="46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C2AC49">
                      <a:alpha val="74000"/>
                    </a:srgb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2022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967865" y="2395220"/>
            <a:ext cx="8256905" cy="1786890"/>
            <a:chOff x="3633" y="4171"/>
            <a:chExt cx="11855" cy="2458"/>
          </a:xfrm>
        </p:grpSpPr>
        <p:grpSp>
          <p:nvGrpSpPr>
            <p:cNvPr id="59" name="组合 58"/>
            <p:cNvGrpSpPr/>
            <p:nvPr/>
          </p:nvGrpSpPr>
          <p:grpSpPr>
            <a:xfrm>
              <a:off x="3633" y="4171"/>
              <a:ext cx="11855" cy="2458"/>
              <a:chOff x="4406" y="4502"/>
              <a:chExt cx="10870" cy="2458"/>
            </a:xfrm>
          </p:grpSpPr>
          <p:sp>
            <p:nvSpPr>
              <p:cNvPr id="57" name="圆角矩形 56"/>
              <p:cNvSpPr/>
              <p:nvPr/>
            </p:nvSpPr>
            <p:spPr>
              <a:xfrm>
                <a:off x="4751" y="4736"/>
                <a:ext cx="10525" cy="22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4406" y="4502"/>
                <a:ext cx="10584" cy="2224"/>
              </a:xfrm>
              <a:prstGeom prst="roundRect">
                <a:avLst/>
              </a:prstGeom>
              <a:solidFill>
                <a:srgbClr val="475C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4168" y="4694"/>
              <a:ext cx="10473" cy="1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数据挖掘大作业汇报</a:t>
              </a:r>
            </a:p>
          </p:txBody>
        </p:sp>
      </p:grpSp>
      <p:sp>
        <p:nvSpPr>
          <p:cNvPr id="67" name="等腰三角形 66"/>
          <p:cNvSpPr/>
          <p:nvPr/>
        </p:nvSpPr>
        <p:spPr>
          <a:xfrm rot="13740000" flipH="1" flipV="1">
            <a:off x="9953625" y="2035810"/>
            <a:ext cx="255270" cy="159385"/>
          </a:xfrm>
          <a:prstGeom prst="triangle">
            <a:avLst>
              <a:gd name="adj" fmla="val 95279"/>
            </a:avLst>
          </a:prstGeom>
          <a:solidFill>
            <a:srgbClr val="CEBF7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11580000" flipH="1" flipV="1">
            <a:off x="10253980" y="1561465"/>
            <a:ext cx="284480" cy="268605"/>
          </a:xfrm>
          <a:prstGeom prst="triangle">
            <a:avLst>
              <a:gd name="adj" fmla="val 95279"/>
            </a:avLst>
          </a:prstGeom>
          <a:solidFill>
            <a:srgbClr val="CEBF75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B6A9C1-D063-9284-52A8-E39CC77C363A}"/>
              </a:ext>
            </a:extLst>
          </p:cNvPr>
          <p:cNvSpPr txBox="1"/>
          <p:nvPr/>
        </p:nvSpPr>
        <p:spPr>
          <a:xfrm>
            <a:off x="4164538" y="4175759"/>
            <a:ext cx="360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C2AC49">
                    <a:alpha val="74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谢健祥、刘赫昭、袁佳哲</a:t>
            </a:r>
            <a:endParaRPr lang="en-US" altLang="zh-CN" sz="2400" dirty="0">
              <a:solidFill>
                <a:srgbClr val="C2AC49">
                  <a:alpha val="74000"/>
                </a:srgb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da1</a:t>
            </a:r>
            <a:endParaRPr lang="zh-CN" altLang="en-US" dirty="0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591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三、三版本数据集最佳结果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8357EB-63D4-4BD9-CDF8-0FA552F3DC5B}"/>
              </a:ext>
            </a:extLst>
          </p:cNvPr>
          <p:cNvSpPr txBox="1"/>
          <p:nvPr/>
        </p:nvSpPr>
        <p:spPr>
          <a:xfrm>
            <a:off x="1518082" y="527883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r>
              <a:rPr lang="zh-CN" altLang="en-US" dirty="0"/>
              <a:t>数据集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E8770E-108F-E1EC-5508-531E4F3545CA}"/>
              </a:ext>
            </a:extLst>
          </p:cNvPr>
          <p:cNvSpPr txBox="1"/>
          <p:nvPr/>
        </p:nvSpPr>
        <p:spPr>
          <a:xfrm>
            <a:off x="5369753" y="528558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r>
              <a:rPr lang="zh-CN" altLang="en-US" dirty="0"/>
              <a:t>数据集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E27052-851C-48C4-50DD-8A1759562FC6}"/>
              </a:ext>
            </a:extLst>
          </p:cNvPr>
          <p:cNvSpPr txBox="1"/>
          <p:nvPr/>
        </p:nvSpPr>
        <p:spPr>
          <a:xfrm>
            <a:off x="9365942" y="520566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r>
              <a:rPr lang="zh-CN" altLang="en-US" dirty="0"/>
              <a:t>数据集</a:t>
            </a:r>
          </a:p>
        </p:txBody>
      </p:sp>
      <p:pic>
        <p:nvPicPr>
          <p:cNvPr id="4" name="图片 3" descr="图表, 条形图&#10;&#10;描述已自动生成">
            <a:hlinkClick r:id="rId2" action="ppaction://hlinkfile"/>
            <a:extLst>
              <a:ext uri="{FF2B5EF4-FFF2-40B4-BE49-F238E27FC236}">
                <a16:creationId xmlns:a16="http://schemas.microsoft.com/office/drawing/2014/main" id="{D0A8613F-090D-1E6C-E78D-5019843A03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0" y="1942960"/>
            <a:ext cx="3336938" cy="3269449"/>
          </a:xfrm>
          <a:prstGeom prst="rect">
            <a:avLst/>
          </a:prstGeom>
        </p:spPr>
      </p:pic>
      <p:pic>
        <p:nvPicPr>
          <p:cNvPr id="8" name="图片 7" descr="图表, 条形图&#10;&#10;描述已自动生成">
            <a:hlinkClick r:id="rId4" action="ppaction://hlinkfile"/>
            <a:extLst>
              <a:ext uri="{FF2B5EF4-FFF2-40B4-BE49-F238E27FC236}">
                <a16:creationId xmlns:a16="http://schemas.microsoft.com/office/drawing/2014/main" id="{061244AA-B3B0-1474-FD93-825EC00C9E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86" y="1879316"/>
            <a:ext cx="3476581" cy="3406268"/>
          </a:xfrm>
          <a:prstGeom prst="rect">
            <a:avLst/>
          </a:prstGeom>
        </p:spPr>
      </p:pic>
      <p:pic>
        <p:nvPicPr>
          <p:cNvPr id="15" name="图片 14" descr="图表, 条形图&#10;&#10;描述已自动生成">
            <a:hlinkClick r:id="rId6" action="ppaction://hlinkfile"/>
            <a:extLst>
              <a:ext uri="{FF2B5EF4-FFF2-40B4-BE49-F238E27FC236}">
                <a16:creationId xmlns:a16="http://schemas.microsoft.com/office/drawing/2014/main" id="{02F15B89-00A5-394A-2269-EBE0FE169B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09" y="1923485"/>
            <a:ext cx="3336938" cy="326944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AA4D796-C5C2-CDE0-6BF0-6F1CA5A7A495}"/>
              </a:ext>
            </a:extLst>
          </p:cNvPr>
          <p:cNvSpPr txBox="1"/>
          <p:nvPr/>
        </p:nvSpPr>
        <p:spPr>
          <a:xfrm>
            <a:off x="2897013" y="1242502"/>
            <a:ext cx="591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点击图片打开原图</a:t>
            </a:r>
            <a:endParaRPr lang="zh-CN" altLang="en-US" sz="3200" dirty="0">
              <a:solidFill>
                <a:srgbClr val="12171D">
                  <a:alpha val="74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11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flipH="1" flipV="1">
            <a:off x="-5715" y="-20320"/>
            <a:ext cx="8227060" cy="4871085"/>
          </a:xfrm>
          <a:prstGeom prst="triangle">
            <a:avLst/>
          </a:prstGeom>
          <a:solidFill>
            <a:schemeClr val="bg1">
              <a:lumMod val="85000"/>
              <a:alpha val="39000"/>
            </a:schemeClr>
          </a:solidFill>
          <a:ln w="3175">
            <a:gradFill>
              <a:gsLst>
                <a:gs pos="57000">
                  <a:srgbClr val="DFDFDF">
                    <a:alpha val="0"/>
                  </a:srgbClr>
                </a:gs>
                <a:gs pos="18000">
                  <a:srgbClr val="E0D4A3"/>
                </a:gs>
                <a:gs pos="38000">
                  <a:srgbClr val="E0DAC1">
                    <a:alpha val="0"/>
                  </a:srgbClr>
                </a:gs>
                <a:gs pos="83000">
                  <a:srgbClr val="D1C277"/>
                </a:gs>
              </a:gsLst>
              <a:lin ang="16200000" scaled="1"/>
              <a:tileRect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430385" y="-20320"/>
            <a:ext cx="2614930" cy="3082925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062730"/>
            <a:ext cx="2109470" cy="2729230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9850755" y="-20320"/>
            <a:ext cx="2347595" cy="2750185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4456430"/>
            <a:ext cx="1664970" cy="216916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5300000" flipH="1" flipV="1">
            <a:off x="1674495" y="527050"/>
            <a:ext cx="361950" cy="417830"/>
          </a:xfrm>
          <a:prstGeom prst="triangle">
            <a:avLst>
              <a:gd name="adj" fmla="val 95279"/>
            </a:avLst>
          </a:prstGeom>
          <a:solidFill>
            <a:srgbClr val="CE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6089650" y="4550410"/>
            <a:ext cx="31750" cy="1998345"/>
          </a:xfrm>
          <a:prstGeom prst="line">
            <a:avLst/>
          </a:prstGeom>
          <a:ln w="6350">
            <a:solidFill>
              <a:srgbClr val="CEBF75"/>
            </a:solidFill>
            <a:prstDash val="sysDot"/>
            <a:headEnd type="none" w="med" len="med"/>
            <a:tailEnd type="none" w="med" len="med"/>
          </a:ln>
          <a:effectLst>
            <a:outerShdw blurRad="127000" dist="76200" dir="10800000" algn="r" rotWithShape="0">
              <a:prstClr val="black">
                <a:alpha val="4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1140000" flipH="1" flipV="1">
            <a:off x="4634230" y="3592830"/>
            <a:ext cx="624840" cy="819785"/>
          </a:xfrm>
          <a:prstGeom prst="triangle">
            <a:avLst>
              <a:gd name="adj" fmla="val 30746"/>
            </a:avLst>
          </a:prstGeom>
          <a:solidFill>
            <a:srgbClr val="D0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flipH="1" flipV="1">
            <a:off x="3233420" y="1415415"/>
            <a:ext cx="5725160" cy="3496945"/>
          </a:xfrm>
          <a:prstGeom prst="triangle">
            <a:avLst/>
          </a:prstGeom>
          <a:solidFill>
            <a:srgbClr val="475C77"/>
          </a:solidFill>
          <a:ln w="22225">
            <a:gradFill>
              <a:gsLst>
                <a:gs pos="0">
                  <a:srgbClr val="F8F8F8"/>
                </a:gs>
                <a:gs pos="24000">
                  <a:srgbClr val="E0D4A3"/>
                </a:gs>
                <a:gs pos="84000">
                  <a:srgbClr val="F8F8F8"/>
                </a:gs>
                <a:gs pos="59000">
                  <a:srgbClr val="D1C277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051425" y="3448050"/>
            <a:ext cx="2106295" cy="1316355"/>
            <a:chOff x="8339" y="1420"/>
            <a:chExt cx="3481" cy="1569"/>
          </a:xfrm>
        </p:grpSpPr>
        <p:sp>
          <p:nvSpPr>
            <p:cNvPr id="41" name="等腰三角形 40"/>
            <p:cNvSpPr/>
            <p:nvPr/>
          </p:nvSpPr>
          <p:spPr>
            <a:xfrm flipH="1" flipV="1">
              <a:off x="8339" y="1420"/>
              <a:ext cx="3481" cy="1569"/>
            </a:xfrm>
            <a:prstGeom prst="triangle">
              <a:avLst/>
            </a:prstGeom>
            <a:solidFill>
              <a:srgbClr val="688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410" y="1556"/>
              <a:ext cx="1736" cy="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zh-CN" sz="4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341268" y="2011789"/>
            <a:ext cx="362458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di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数据集二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0" name="等腰三角形 49"/>
          <p:cNvSpPr/>
          <p:nvPr/>
        </p:nvSpPr>
        <p:spPr>
          <a:xfrm rot="19380000" flipH="1" flipV="1">
            <a:off x="9166225" y="1415415"/>
            <a:ext cx="255270" cy="159385"/>
          </a:xfrm>
          <a:prstGeom prst="triangle">
            <a:avLst>
              <a:gd name="adj" fmla="val 95279"/>
            </a:avLst>
          </a:prstGeom>
          <a:solidFill>
            <a:srgbClr val="CEBF7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2940000" flipH="1" flipV="1">
            <a:off x="7975600" y="5453380"/>
            <a:ext cx="554990" cy="278765"/>
          </a:xfrm>
          <a:prstGeom prst="triangle">
            <a:avLst>
              <a:gd name="adj" fmla="val 100000"/>
            </a:avLst>
          </a:prstGeom>
          <a:solidFill>
            <a:srgbClr val="CEBF7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2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555498" y="474923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6" y="1248752"/>
            <a:ext cx="10678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用十折交叉验证直接处理原数据，将结果定义为</a:t>
            </a:r>
            <a:r>
              <a:rPr lang="en-US" altLang="zh-CN" dirty="0"/>
              <a:t>baseline</a:t>
            </a:r>
          </a:p>
          <a:p>
            <a:r>
              <a:rPr lang="en-US" altLang="zh-CN" dirty="0"/>
              <a:t>0-7</a:t>
            </a:r>
            <a:r>
              <a:rPr lang="zh-CN" altLang="en-US" dirty="0"/>
              <a:t>象征着模型：</a:t>
            </a:r>
            <a:r>
              <a:rPr lang="en-US" altLang="zh-CN" dirty="0"/>
              <a:t> ['</a:t>
            </a:r>
            <a:r>
              <a:rPr lang="en-US" altLang="zh-CN" dirty="0" err="1"/>
              <a:t>decision_tree</a:t>
            </a:r>
            <a:r>
              <a:rPr lang="en-US" altLang="zh-CN" dirty="0"/>
              <a:t>', '</a:t>
            </a:r>
            <a:r>
              <a:rPr lang="en-US" altLang="zh-CN" dirty="0" err="1"/>
              <a:t>random_forest</a:t>
            </a:r>
            <a:r>
              <a:rPr lang="en-US" altLang="zh-CN" dirty="0"/>
              <a:t>', '</a:t>
            </a:r>
            <a:r>
              <a:rPr lang="en-US" altLang="zh-CN" dirty="0" err="1"/>
              <a:t>extra_trees</a:t>
            </a:r>
            <a:r>
              <a:rPr lang="en-US" altLang="zh-CN" dirty="0"/>
              <a:t>', 'GBDT', 'XGB', 'SVC', '</a:t>
            </a:r>
            <a:r>
              <a:rPr lang="en-US" altLang="zh-CN" dirty="0" err="1"/>
              <a:t>LinearSVC</a:t>
            </a:r>
            <a:r>
              <a:rPr lang="en-US" altLang="zh-CN" dirty="0"/>
              <a:t>', 'KNN’]</a:t>
            </a:r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C21E0A-2D47-4710-84EE-7E115B6A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64" y="2454984"/>
            <a:ext cx="10550268" cy="31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7" y="1248752"/>
            <a:ext cx="106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先对原数据进行</a:t>
            </a:r>
            <a:r>
              <a:rPr lang="en-US" altLang="zh-CN" dirty="0"/>
              <a:t>PCA</a:t>
            </a:r>
            <a:r>
              <a:rPr lang="zh-CN" altLang="en-US" dirty="0"/>
              <a:t>降维处理，并用</a:t>
            </a:r>
            <a:r>
              <a:rPr lang="en-US" altLang="zh-CN" dirty="0" err="1"/>
              <a:t>Kmeans</a:t>
            </a:r>
            <a:r>
              <a:rPr lang="zh-CN" altLang="en-US" dirty="0"/>
              <a:t>算法进行聚类，结果如下：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177181-28E7-4A55-B53E-AF8196FFE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60" y="1830441"/>
            <a:ext cx="7543815" cy="47183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F6230EA-8670-0594-1CD3-24A0FE3EEB74}"/>
              </a:ext>
            </a:extLst>
          </p:cNvPr>
          <p:cNvSpPr txBox="1"/>
          <p:nvPr/>
        </p:nvSpPr>
        <p:spPr>
          <a:xfrm>
            <a:off x="555498" y="474923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</p:spTree>
    <p:extLst>
      <p:ext uri="{BB962C8B-B14F-4D97-AF65-F5344CB8AC3E}">
        <p14:creationId xmlns:p14="http://schemas.microsoft.com/office/powerpoint/2010/main" val="93976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7" y="1235878"/>
            <a:ext cx="106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再分别计算出每个点相对于三个聚簇中心点的距离，将距离大为</a:t>
            </a:r>
            <a:r>
              <a:rPr lang="en-US" altLang="zh-CN" dirty="0"/>
              <a:t>2</a:t>
            </a:r>
            <a:r>
              <a:rPr lang="zh-CN" altLang="en-US" dirty="0"/>
              <a:t>的点标记为离群点，结果如下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A2269D-8B8A-4D7C-B43A-2DCC4C71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" y="3021507"/>
            <a:ext cx="3312129" cy="13810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CFE91F-580F-4AED-9EB5-D2AB5F432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32" y="1820048"/>
            <a:ext cx="7580952" cy="466031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A0AF8C-65B0-A3E1-198B-856FB167D181}"/>
              </a:ext>
            </a:extLst>
          </p:cNvPr>
          <p:cNvSpPr txBox="1"/>
          <p:nvPr/>
        </p:nvSpPr>
        <p:spPr>
          <a:xfrm>
            <a:off x="555498" y="474923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</p:spTree>
    <p:extLst>
      <p:ext uri="{BB962C8B-B14F-4D97-AF65-F5344CB8AC3E}">
        <p14:creationId xmlns:p14="http://schemas.microsoft.com/office/powerpoint/2010/main" val="200390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7" y="1189939"/>
            <a:ext cx="10678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十折交叉验证中运用离群点分析策略，将训练集中的离群点单独提出训练一个模型，将离群点提出后剩下的样本训练另一个模型。再将测试集离群点和非离群点分离，离群点样本用前一个模型预测，非离群点样本用后一个模型预测，最后得到的结果如下，可以看出结果并不出色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6BE2C-677A-4FDB-8E4F-D9026B03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720" y="2173442"/>
            <a:ext cx="7704488" cy="23700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E82249F-E2F9-4069-B49F-811159656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720" y="4543467"/>
            <a:ext cx="7704488" cy="22988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2EEA7E-289B-4AB4-8BD6-17A38D406A8E}"/>
              </a:ext>
            </a:extLst>
          </p:cNvPr>
          <p:cNvSpPr txBox="1"/>
          <p:nvPr/>
        </p:nvSpPr>
        <p:spPr>
          <a:xfrm>
            <a:off x="1308847" y="3164209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数据处理后结果：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3AA25C-8CD2-4214-8DE9-67609ADFB930}"/>
              </a:ext>
            </a:extLst>
          </p:cNvPr>
          <p:cNvSpPr txBox="1"/>
          <p:nvPr/>
        </p:nvSpPr>
        <p:spPr>
          <a:xfrm>
            <a:off x="2016952" y="5215664"/>
            <a:ext cx="11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DFEF00-5E34-D4CF-2D74-85A1938CE55D}"/>
              </a:ext>
            </a:extLst>
          </p:cNvPr>
          <p:cNvSpPr txBox="1"/>
          <p:nvPr/>
        </p:nvSpPr>
        <p:spPr>
          <a:xfrm>
            <a:off x="555498" y="474923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</p:spTree>
    <p:extLst>
      <p:ext uri="{BB962C8B-B14F-4D97-AF65-F5344CB8AC3E}">
        <p14:creationId xmlns:p14="http://schemas.microsoft.com/office/powerpoint/2010/main" val="102940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593125" y="786429"/>
            <a:ext cx="10678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后来我们使用重采样方法，对训练集进行重采样，将原来</a:t>
            </a:r>
            <a:r>
              <a:rPr lang="en-US" altLang="zh-CN" dirty="0"/>
              <a:t>0:1:2=29:2:1</a:t>
            </a:r>
            <a:r>
              <a:rPr lang="zh-CN" altLang="en-US" dirty="0"/>
              <a:t>的数据集上下采样成</a:t>
            </a:r>
            <a:r>
              <a:rPr lang="en-US" altLang="zh-CN" dirty="0"/>
              <a:t>0:1:2=1:1:1</a:t>
            </a:r>
            <a:r>
              <a:rPr lang="zh-CN" altLang="en-US" dirty="0"/>
              <a:t>，得到结果如下：我们看到几乎所有模型下的</a:t>
            </a:r>
            <a:r>
              <a:rPr lang="en-US" altLang="zh-CN" dirty="0"/>
              <a:t>recall_2</a:t>
            </a:r>
            <a:r>
              <a:rPr lang="zh-CN" altLang="en-US" dirty="0"/>
              <a:t>值均比</a:t>
            </a:r>
            <a:r>
              <a:rPr lang="en-US" altLang="zh-CN" dirty="0"/>
              <a:t>baseline</a:t>
            </a:r>
            <a:r>
              <a:rPr lang="zh-CN" altLang="en-US" dirty="0"/>
              <a:t>有或多或少的提升。我们认为重采样方法适用于药物联合作用数据集的</a:t>
            </a:r>
            <a:r>
              <a:rPr lang="en-US" altLang="zh-CN" dirty="0"/>
              <a:t>2</a:t>
            </a:r>
            <a:r>
              <a:rPr lang="zh-CN" altLang="en-US" dirty="0"/>
              <a:t>类模型构建和预测。但是经过多次运行后发现，重采样方法的稳定性并不是很好，需要对类的比和重采样方法做进一步的探索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07D249E-D80C-4706-B1E3-E8F74ACD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30" y="4350951"/>
            <a:ext cx="7925486" cy="236480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046B2C3-29C3-4700-9D94-334661AFF547}"/>
              </a:ext>
            </a:extLst>
          </p:cNvPr>
          <p:cNvSpPr txBox="1"/>
          <p:nvPr/>
        </p:nvSpPr>
        <p:spPr>
          <a:xfrm>
            <a:off x="1274857" y="2971693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数据处理后结果：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6BDB96-82E6-403F-8615-ED1A3860AF3C}"/>
              </a:ext>
            </a:extLst>
          </p:cNvPr>
          <p:cNvSpPr txBox="1"/>
          <p:nvPr/>
        </p:nvSpPr>
        <p:spPr>
          <a:xfrm>
            <a:off x="1982962" y="5023148"/>
            <a:ext cx="11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A7D171E-683B-46C2-8969-27013866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30" y="1961951"/>
            <a:ext cx="7925487" cy="234716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EE82FBD-44C8-4E54-B087-9657B7EF6439}"/>
              </a:ext>
            </a:extLst>
          </p:cNvPr>
          <p:cNvSpPr/>
          <p:nvPr/>
        </p:nvSpPr>
        <p:spPr>
          <a:xfrm>
            <a:off x="8191418" y="1949754"/>
            <a:ext cx="691901" cy="4696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9FFB7D-93C9-3DE6-6F08-7EB49EF9A11A}"/>
              </a:ext>
            </a:extLst>
          </p:cNvPr>
          <p:cNvSpPr txBox="1"/>
          <p:nvPr/>
        </p:nvSpPr>
        <p:spPr>
          <a:xfrm>
            <a:off x="597196" y="257355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</p:spTree>
    <p:extLst>
      <p:ext uri="{BB962C8B-B14F-4D97-AF65-F5344CB8AC3E}">
        <p14:creationId xmlns:p14="http://schemas.microsoft.com/office/powerpoint/2010/main" val="163176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555498" y="474923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6" y="1092735"/>
            <a:ext cx="10678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后来我们使用特征抽取方法，使用</a:t>
            </a:r>
            <a:r>
              <a:rPr lang="en-US" altLang="zh-CN" dirty="0" err="1"/>
              <a:t>SelectFromModel</a:t>
            </a:r>
            <a:r>
              <a:rPr lang="zh-CN" altLang="en-US" dirty="0"/>
              <a:t>类来选取特征，调整其</a:t>
            </a:r>
            <a:r>
              <a:rPr lang="en-US" altLang="zh-CN" dirty="0"/>
              <a:t>threshold_</a:t>
            </a:r>
            <a:r>
              <a:rPr lang="zh-CN" altLang="en-US" dirty="0"/>
              <a:t>参数，通过输出的模型评分来挑出最优的</a:t>
            </a:r>
            <a:r>
              <a:rPr lang="en-US" altLang="zh-CN" dirty="0"/>
              <a:t>threshold_</a:t>
            </a:r>
            <a:r>
              <a:rPr lang="zh-CN" altLang="en-US" dirty="0"/>
              <a:t>参数。从</a:t>
            </a:r>
            <a:r>
              <a:rPr lang="en-US" altLang="zh-CN" dirty="0"/>
              <a:t>0-0.04</a:t>
            </a:r>
            <a:r>
              <a:rPr lang="zh-CN" altLang="en-US" dirty="0"/>
              <a:t>，步进</a:t>
            </a:r>
            <a:r>
              <a:rPr lang="en-US" altLang="zh-CN" dirty="0"/>
              <a:t>0.0001</a:t>
            </a:r>
            <a:r>
              <a:rPr lang="zh-CN" altLang="en-US" dirty="0"/>
              <a:t>，最后统计每个参数下的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决策树模型</a:t>
            </a:r>
            <a:r>
              <a:rPr lang="zh-CN" altLang="en-US" dirty="0"/>
              <a:t>评分，做出折线图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2240E1-FD77-4D28-9869-F0E748C7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06" y="1700800"/>
            <a:ext cx="5679935" cy="48359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181CF26-A4D5-4B5F-8887-54D3CBB6C1FF}"/>
              </a:ext>
            </a:extLst>
          </p:cNvPr>
          <p:cNvSpPr txBox="1"/>
          <p:nvPr/>
        </p:nvSpPr>
        <p:spPr>
          <a:xfrm>
            <a:off x="833180" y="3316941"/>
            <a:ext cx="3864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从折线图中可以看出：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在参数长到一定程度下，其各项指标收敛。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recall_1</a:t>
            </a:r>
            <a:r>
              <a:rPr lang="zh-CN" altLang="en-US" dirty="0"/>
              <a:t>的变化不大，均在</a:t>
            </a:r>
            <a:r>
              <a:rPr lang="en-US" altLang="zh-CN" dirty="0"/>
              <a:t>baseline</a:t>
            </a:r>
            <a:r>
              <a:rPr lang="zh-CN" altLang="en-US" dirty="0"/>
              <a:t>的上下拨动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Recall_2</a:t>
            </a:r>
            <a:r>
              <a:rPr lang="zh-CN" altLang="en-US" dirty="0"/>
              <a:t>的变化很明显，在一些参数下可以比</a:t>
            </a:r>
            <a:r>
              <a:rPr lang="en-US" altLang="zh-CN" dirty="0"/>
              <a:t>baseline</a:t>
            </a:r>
            <a:r>
              <a:rPr lang="zh-CN" altLang="en-US" dirty="0"/>
              <a:t>高出</a:t>
            </a:r>
            <a:r>
              <a:rPr lang="en-US" altLang="zh-CN" dirty="0"/>
              <a:t>7-9</a:t>
            </a:r>
            <a:r>
              <a:rPr lang="zh-CN" altLang="en-US" dirty="0"/>
              <a:t>个百分点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98918221-5D03-CFF9-E7E1-2F7892B8AEC3}"/>
              </a:ext>
            </a:extLst>
          </p:cNvPr>
          <p:cNvSpPr/>
          <p:nvPr/>
        </p:nvSpPr>
        <p:spPr>
          <a:xfrm>
            <a:off x="6585727" y="3927772"/>
            <a:ext cx="124287" cy="15444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555498" y="474923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7" y="1031687"/>
            <a:ext cx="1067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我们取</a:t>
            </a:r>
            <a:r>
              <a:rPr lang="en-US" altLang="zh-CN" dirty="0"/>
              <a:t>recall_2</a:t>
            </a:r>
            <a:r>
              <a:rPr lang="zh-CN" altLang="en-US" dirty="0"/>
              <a:t>最高评分下对应的</a:t>
            </a:r>
            <a:r>
              <a:rPr lang="en-US" altLang="zh-CN" dirty="0"/>
              <a:t>threshold_</a:t>
            </a:r>
            <a:r>
              <a:rPr lang="zh-CN" altLang="en-US" dirty="0"/>
              <a:t>参数 </a:t>
            </a:r>
            <a:r>
              <a:rPr lang="en-US" altLang="zh-CN" dirty="0"/>
              <a:t>= 0.004</a:t>
            </a:r>
            <a:r>
              <a:rPr lang="zh-CN" altLang="en-US" dirty="0"/>
              <a:t>训练模型，最后结果如下：我们可以看出有些模型下的</a:t>
            </a:r>
            <a:r>
              <a:rPr lang="en-US" altLang="zh-CN" dirty="0"/>
              <a:t>recall_1</a:t>
            </a:r>
            <a:r>
              <a:rPr lang="zh-CN" altLang="en-US" dirty="0"/>
              <a:t>和</a:t>
            </a:r>
            <a:r>
              <a:rPr lang="en-US" altLang="zh-CN" dirty="0"/>
              <a:t>recall_2</a:t>
            </a:r>
            <a:r>
              <a:rPr lang="zh-CN" altLang="en-US" dirty="0"/>
              <a:t>有了一些提升，我们认为特征抽取方法对数据集建模有一定的帮助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8E60FD-B953-4D14-A119-0630B029CC9D}"/>
              </a:ext>
            </a:extLst>
          </p:cNvPr>
          <p:cNvSpPr txBox="1"/>
          <p:nvPr/>
        </p:nvSpPr>
        <p:spPr>
          <a:xfrm>
            <a:off x="1351370" y="2650015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数据处理后结果：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97E460-AA46-4B80-9958-99735D7ED9A7}"/>
              </a:ext>
            </a:extLst>
          </p:cNvPr>
          <p:cNvSpPr txBox="1"/>
          <p:nvPr/>
        </p:nvSpPr>
        <p:spPr>
          <a:xfrm>
            <a:off x="2059475" y="4701470"/>
            <a:ext cx="11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414BE8E-A841-49D4-8620-FF9D6D78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23" y="4171022"/>
            <a:ext cx="7891150" cy="23545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595871-DF2B-4F7B-999B-B36E8EC41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23" y="1803412"/>
            <a:ext cx="7884441" cy="23676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1611400-F4C9-4BAF-84A0-742B619176E7}"/>
              </a:ext>
            </a:extLst>
          </p:cNvPr>
          <p:cNvSpPr/>
          <p:nvPr/>
        </p:nvSpPr>
        <p:spPr>
          <a:xfrm>
            <a:off x="7567509" y="1833745"/>
            <a:ext cx="1262042" cy="46414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35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555498" y="387431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一、药物联合作用数据集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7" y="907731"/>
            <a:ext cx="10678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最后我们使用了如下方法：将训练集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类样本合为一类（假定为</a:t>
            </a:r>
            <a:r>
              <a:rPr lang="en-US" altLang="zh-CN" dirty="0"/>
              <a:t>3</a:t>
            </a:r>
            <a:r>
              <a:rPr lang="zh-CN" altLang="en-US" dirty="0"/>
              <a:t>类），与原</a:t>
            </a:r>
            <a:r>
              <a:rPr lang="en-US" altLang="zh-CN" dirty="0"/>
              <a:t>0</a:t>
            </a:r>
            <a:r>
              <a:rPr lang="zh-CN" altLang="en-US" dirty="0"/>
              <a:t>类样本进行建模，得到</a:t>
            </a:r>
            <a:r>
              <a:rPr lang="en-US" altLang="zh-CN" dirty="0"/>
              <a:t>0_3</a:t>
            </a:r>
            <a:r>
              <a:rPr lang="zh-CN" altLang="en-US" dirty="0"/>
              <a:t>分类模型；然后使用训练集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类样本建模，得到</a:t>
            </a:r>
            <a:r>
              <a:rPr lang="en-US" altLang="zh-CN" dirty="0"/>
              <a:t>1_2</a:t>
            </a:r>
            <a:r>
              <a:rPr lang="zh-CN" altLang="en-US" dirty="0"/>
              <a:t>分类模型。我们将测试集先用</a:t>
            </a:r>
            <a:r>
              <a:rPr lang="en-US" altLang="zh-CN" dirty="0"/>
              <a:t>0_3</a:t>
            </a:r>
            <a:r>
              <a:rPr lang="zh-CN" altLang="en-US" dirty="0"/>
              <a:t>分类模型预测出</a:t>
            </a:r>
            <a:r>
              <a:rPr lang="en-US" altLang="zh-CN" dirty="0"/>
              <a:t>0</a:t>
            </a:r>
            <a:r>
              <a:rPr lang="zh-CN" altLang="en-US" dirty="0"/>
              <a:t>类（原</a:t>
            </a:r>
            <a:r>
              <a:rPr lang="en-US" altLang="zh-CN" dirty="0"/>
              <a:t>0</a:t>
            </a:r>
            <a:r>
              <a:rPr lang="zh-CN" altLang="en-US" dirty="0"/>
              <a:t>类）和</a:t>
            </a:r>
            <a:r>
              <a:rPr lang="en-US" altLang="zh-CN" dirty="0"/>
              <a:t>3</a:t>
            </a:r>
            <a:r>
              <a:rPr lang="zh-CN" altLang="en-US" dirty="0"/>
              <a:t>类（原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类），再将</a:t>
            </a:r>
            <a:r>
              <a:rPr lang="en-US" altLang="zh-CN" dirty="0"/>
              <a:t>3</a:t>
            </a:r>
            <a:r>
              <a:rPr lang="zh-CN" altLang="en-US" dirty="0"/>
              <a:t>类对应的测试样本再使用</a:t>
            </a:r>
            <a:r>
              <a:rPr lang="en-US" altLang="zh-CN" dirty="0"/>
              <a:t>1_2</a:t>
            </a:r>
            <a:r>
              <a:rPr lang="zh-CN" altLang="en-US" dirty="0"/>
              <a:t>分类模型预测试</a:t>
            </a:r>
            <a:r>
              <a:rPr lang="en-US" altLang="zh-CN" dirty="0"/>
              <a:t>1</a:t>
            </a:r>
            <a:r>
              <a:rPr lang="zh-CN" altLang="en-US" dirty="0"/>
              <a:t>类和</a:t>
            </a:r>
            <a:r>
              <a:rPr lang="en-US" altLang="zh-CN" dirty="0"/>
              <a:t>2</a:t>
            </a:r>
            <a:r>
              <a:rPr lang="zh-CN" altLang="en-US" dirty="0"/>
              <a:t>类，把其与之前</a:t>
            </a:r>
            <a:r>
              <a:rPr lang="en-US" altLang="zh-CN" dirty="0"/>
              <a:t>0</a:t>
            </a:r>
            <a:r>
              <a:rPr lang="zh-CN" altLang="en-US" dirty="0"/>
              <a:t>类的预测结果结合评分。得到结果如下：我们发现其分类效果并不出色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8E60FD-B953-4D14-A119-0630B029CC9D}"/>
              </a:ext>
            </a:extLst>
          </p:cNvPr>
          <p:cNvSpPr txBox="1"/>
          <p:nvPr/>
        </p:nvSpPr>
        <p:spPr>
          <a:xfrm>
            <a:off x="1312941" y="2939839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数据处理后结果：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97E460-AA46-4B80-9958-99735D7ED9A7}"/>
              </a:ext>
            </a:extLst>
          </p:cNvPr>
          <p:cNvSpPr txBox="1"/>
          <p:nvPr/>
        </p:nvSpPr>
        <p:spPr>
          <a:xfrm>
            <a:off x="2021046" y="4991294"/>
            <a:ext cx="11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414BE8E-A841-49D4-8620-FF9D6D78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93" y="4484021"/>
            <a:ext cx="7891150" cy="23545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11C467-C1A2-4B38-A55D-5284F71B3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93" y="2127968"/>
            <a:ext cx="7891149" cy="24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2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67" y="-20638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4" name="等腰三角形 53"/>
          <p:cNvSpPr/>
          <p:nvPr/>
        </p:nvSpPr>
        <p:spPr>
          <a:xfrm flipH="1" flipV="1">
            <a:off x="-5715" y="-20320"/>
            <a:ext cx="8227060" cy="4871085"/>
          </a:xfrm>
          <a:prstGeom prst="triangle">
            <a:avLst/>
          </a:prstGeom>
          <a:solidFill>
            <a:schemeClr val="bg1">
              <a:lumMod val="85000"/>
              <a:alpha val="39000"/>
            </a:schemeClr>
          </a:solidFill>
          <a:ln w="3175">
            <a:gradFill>
              <a:gsLst>
                <a:gs pos="57000">
                  <a:srgbClr val="DFDFDF">
                    <a:alpha val="0"/>
                  </a:srgbClr>
                </a:gs>
                <a:gs pos="18000">
                  <a:srgbClr val="E0D4A3"/>
                </a:gs>
                <a:gs pos="38000">
                  <a:srgbClr val="E0DAC1">
                    <a:alpha val="0"/>
                  </a:srgbClr>
                </a:gs>
                <a:gs pos="83000">
                  <a:srgbClr val="D1C277"/>
                </a:gs>
              </a:gsLst>
              <a:lin ang="16200000" scaled="1"/>
              <a:tileRect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430385" y="-20320"/>
            <a:ext cx="2614930" cy="3082925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062730"/>
            <a:ext cx="2109470" cy="2729230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9850755" y="-20320"/>
            <a:ext cx="2347595" cy="2750185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4456430"/>
            <a:ext cx="1664970" cy="216916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2" name="等腰三角形 51"/>
          <p:cNvSpPr/>
          <p:nvPr/>
        </p:nvSpPr>
        <p:spPr>
          <a:xfrm rot="15300000" flipH="1" flipV="1">
            <a:off x="1674495" y="527050"/>
            <a:ext cx="361950" cy="417830"/>
          </a:xfrm>
          <a:prstGeom prst="triangle">
            <a:avLst>
              <a:gd name="adj" fmla="val 95279"/>
            </a:avLst>
          </a:prstGeom>
          <a:solidFill>
            <a:srgbClr val="CE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089650" y="4550410"/>
            <a:ext cx="31750" cy="1998345"/>
          </a:xfrm>
          <a:prstGeom prst="line">
            <a:avLst/>
          </a:prstGeom>
          <a:ln w="6350">
            <a:solidFill>
              <a:srgbClr val="CEBF75"/>
            </a:solidFill>
            <a:prstDash val="sysDot"/>
            <a:headEnd type="none" w="med" len="med"/>
            <a:tailEnd type="none" w="med" len="med"/>
          </a:ln>
          <a:effectLst>
            <a:outerShdw blurRad="127000" dist="76200" dir="10800000" algn="r" rotWithShape="0">
              <a:prstClr val="black">
                <a:alpha val="4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1140000" flipH="1" flipV="1">
            <a:off x="4634230" y="3592830"/>
            <a:ext cx="624840" cy="819785"/>
          </a:xfrm>
          <a:prstGeom prst="triangle">
            <a:avLst>
              <a:gd name="adj" fmla="val 30746"/>
            </a:avLst>
          </a:prstGeom>
          <a:solidFill>
            <a:srgbClr val="D0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0" name="等腰三角形 49"/>
          <p:cNvSpPr/>
          <p:nvPr/>
        </p:nvSpPr>
        <p:spPr>
          <a:xfrm rot="19380000" flipH="1" flipV="1">
            <a:off x="9166225" y="1415415"/>
            <a:ext cx="255270" cy="159385"/>
          </a:xfrm>
          <a:prstGeom prst="triangle">
            <a:avLst>
              <a:gd name="adj" fmla="val 95279"/>
            </a:avLst>
          </a:prstGeom>
          <a:solidFill>
            <a:srgbClr val="CEBF7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5" name="等腰三角形 54"/>
          <p:cNvSpPr/>
          <p:nvPr/>
        </p:nvSpPr>
        <p:spPr>
          <a:xfrm rot="2940000" flipH="1" flipV="1">
            <a:off x="7975600" y="5453380"/>
            <a:ext cx="554990" cy="278765"/>
          </a:xfrm>
          <a:prstGeom prst="triangle">
            <a:avLst>
              <a:gd name="adj" fmla="val 100000"/>
            </a:avLst>
          </a:prstGeom>
          <a:solidFill>
            <a:srgbClr val="CEBF7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FF8263-885D-AB75-7398-9AB2627D6F68}"/>
              </a:ext>
            </a:extLst>
          </p:cNvPr>
          <p:cNvGrpSpPr/>
          <p:nvPr/>
        </p:nvGrpSpPr>
        <p:grpSpPr>
          <a:xfrm flipV="1">
            <a:off x="1892091" y="2676373"/>
            <a:ext cx="3664102" cy="2238045"/>
            <a:chOff x="3233420" y="1415415"/>
            <a:chExt cx="5725160" cy="3496945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AB9FEC11-DA71-A9CE-7D2A-C898A1533B9F}"/>
                </a:ext>
              </a:extLst>
            </p:cNvPr>
            <p:cNvSpPr/>
            <p:nvPr/>
          </p:nvSpPr>
          <p:spPr>
            <a:xfrm flipH="1" flipV="1">
              <a:off x="3233420" y="1415415"/>
              <a:ext cx="5725160" cy="3496945"/>
            </a:xfrm>
            <a:prstGeom prst="triangle">
              <a:avLst/>
            </a:prstGeom>
            <a:solidFill>
              <a:srgbClr val="475C77"/>
            </a:solidFill>
            <a:ln w="22225">
              <a:gradFill>
                <a:gsLst>
                  <a:gs pos="0">
                    <a:srgbClr val="F8F8F8"/>
                  </a:gs>
                  <a:gs pos="24000">
                    <a:srgbClr val="E0D4A3"/>
                  </a:gs>
                  <a:gs pos="84000">
                    <a:srgbClr val="F8F8F8"/>
                  </a:gs>
                  <a:gs pos="59000">
                    <a:srgbClr val="D1C277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215900" dist="1905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F561CE8-BBDF-1D87-3823-F72B3C86655F}"/>
                </a:ext>
              </a:extLst>
            </p:cNvPr>
            <p:cNvGrpSpPr/>
            <p:nvPr/>
          </p:nvGrpSpPr>
          <p:grpSpPr>
            <a:xfrm>
              <a:off x="5051425" y="3381771"/>
              <a:ext cx="2106295" cy="1382634"/>
              <a:chOff x="8339" y="1341"/>
              <a:chExt cx="3481" cy="1648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22C098C2-C407-BCC8-7739-0BD4B1E47A48}"/>
                  </a:ext>
                </a:extLst>
              </p:cNvPr>
              <p:cNvSpPr/>
              <p:nvPr/>
            </p:nvSpPr>
            <p:spPr>
              <a:xfrm flipH="1" flipV="1">
                <a:off x="8339" y="1420"/>
                <a:ext cx="3481" cy="1569"/>
              </a:xfrm>
              <a:prstGeom prst="triangle">
                <a:avLst/>
              </a:prstGeom>
              <a:solidFill>
                <a:srgbClr val="6883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E2BB6EC-5E6D-D594-8B5B-B8B34B7109CA}"/>
                  </a:ext>
                </a:extLst>
              </p:cNvPr>
              <p:cNvSpPr txBox="1"/>
              <p:nvPr/>
            </p:nvSpPr>
            <p:spPr>
              <a:xfrm flipV="1">
                <a:off x="9455" y="1341"/>
                <a:ext cx="1736" cy="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4400" dirty="0">
                    <a:solidFill>
                      <a:schemeClr val="bg1">
                        <a:lumMod val="95000"/>
                      </a:schemeClr>
                    </a:solidFill>
                    <a:latin typeface="+mj-ea"/>
                    <a:ea typeface="+mj-ea"/>
                  </a:rPr>
                  <a:t>1</a:t>
                </a: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96F5286-AF35-2E7F-EC83-B7C1D72A40DD}"/>
                </a:ext>
              </a:extLst>
            </p:cNvPr>
            <p:cNvSpPr txBox="1"/>
            <p:nvPr/>
          </p:nvSpPr>
          <p:spPr>
            <a:xfrm flipV="1">
              <a:off x="4251625" y="1999002"/>
              <a:ext cx="3624580" cy="9137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  <a:sym typeface="+mn-ea"/>
                </a:rPr>
                <a:t>数据集一</a:t>
              </a:r>
              <a:endParaRPr lang="en-US" altLang="zh-CN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+mn-e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A31D731-9CCB-60D8-6D8A-4AD36F83A5AE}"/>
              </a:ext>
            </a:extLst>
          </p:cNvPr>
          <p:cNvGrpSpPr/>
          <p:nvPr/>
        </p:nvGrpSpPr>
        <p:grpSpPr>
          <a:xfrm>
            <a:off x="4246636" y="1400150"/>
            <a:ext cx="3664102" cy="2238045"/>
            <a:chOff x="3233420" y="1415415"/>
            <a:chExt cx="5725160" cy="3496945"/>
          </a:xfrm>
        </p:grpSpPr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14CBBEFF-6467-C018-673E-12F97C9C5386}"/>
                </a:ext>
              </a:extLst>
            </p:cNvPr>
            <p:cNvSpPr/>
            <p:nvPr/>
          </p:nvSpPr>
          <p:spPr>
            <a:xfrm flipH="1" flipV="1">
              <a:off x="3233420" y="1415415"/>
              <a:ext cx="5725160" cy="3496945"/>
            </a:xfrm>
            <a:prstGeom prst="triangle">
              <a:avLst/>
            </a:prstGeom>
            <a:solidFill>
              <a:srgbClr val="475C77"/>
            </a:solidFill>
            <a:ln w="22225">
              <a:gradFill>
                <a:gsLst>
                  <a:gs pos="0">
                    <a:srgbClr val="F8F8F8"/>
                  </a:gs>
                  <a:gs pos="24000">
                    <a:srgbClr val="E0D4A3"/>
                  </a:gs>
                  <a:gs pos="84000">
                    <a:srgbClr val="F8F8F8"/>
                  </a:gs>
                  <a:gs pos="59000">
                    <a:srgbClr val="D1C277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215900" dist="1905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897AEF3-1DAA-5EA3-7FB5-E4B8E3704149}"/>
                </a:ext>
              </a:extLst>
            </p:cNvPr>
            <p:cNvGrpSpPr/>
            <p:nvPr/>
          </p:nvGrpSpPr>
          <p:grpSpPr>
            <a:xfrm>
              <a:off x="5051425" y="3448050"/>
              <a:ext cx="2106295" cy="1316355"/>
              <a:chOff x="8339" y="1420"/>
              <a:chExt cx="3481" cy="1569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F8A4EF08-A1EF-BEB1-CCD0-315C5CEF8BE0}"/>
                  </a:ext>
                </a:extLst>
              </p:cNvPr>
              <p:cNvSpPr/>
              <p:nvPr/>
            </p:nvSpPr>
            <p:spPr>
              <a:xfrm flipH="1" flipV="1">
                <a:off x="8339" y="1420"/>
                <a:ext cx="3481" cy="1569"/>
              </a:xfrm>
              <a:prstGeom prst="triangle">
                <a:avLst/>
              </a:prstGeom>
              <a:solidFill>
                <a:srgbClr val="6883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8E480A9-6FA9-C3FA-C39D-A366AF530675}"/>
                  </a:ext>
                </a:extLst>
              </p:cNvPr>
              <p:cNvSpPr txBox="1"/>
              <p:nvPr/>
            </p:nvSpPr>
            <p:spPr>
              <a:xfrm>
                <a:off x="9410" y="1556"/>
                <a:ext cx="1736" cy="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4400" dirty="0">
                    <a:solidFill>
                      <a:schemeClr val="bg1">
                        <a:lumMod val="95000"/>
                      </a:schemeClr>
                    </a:solidFill>
                    <a:latin typeface="+mj-ea"/>
                    <a:ea typeface="+mj-ea"/>
                  </a:rPr>
                  <a:t>2</a:t>
                </a: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1E7C3B3-86EB-48C6-6DF7-02FE522FE08B}"/>
                </a:ext>
              </a:extLst>
            </p:cNvPr>
            <p:cNvSpPr txBox="1"/>
            <p:nvPr/>
          </p:nvSpPr>
          <p:spPr>
            <a:xfrm>
              <a:off x="4367209" y="1982084"/>
              <a:ext cx="3624580" cy="9137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  <a:sym typeface="+mn-ea"/>
                </a:rPr>
                <a:t>数据集二</a:t>
              </a:r>
              <a:endParaRPr lang="en-US" altLang="zh-CN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+mn-ea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767063D-22DC-B4F1-7E80-337F000229EF}"/>
              </a:ext>
            </a:extLst>
          </p:cNvPr>
          <p:cNvGrpSpPr/>
          <p:nvPr/>
        </p:nvGrpSpPr>
        <p:grpSpPr>
          <a:xfrm flipV="1">
            <a:off x="6792032" y="2651028"/>
            <a:ext cx="3664102" cy="2238045"/>
            <a:chOff x="3233420" y="1415415"/>
            <a:chExt cx="5725160" cy="3496945"/>
          </a:xfrm>
        </p:grpSpPr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D3BDEBC9-FACD-0E1D-6FBB-089054B97C35}"/>
                </a:ext>
              </a:extLst>
            </p:cNvPr>
            <p:cNvSpPr/>
            <p:nvPr/>
          </p:nvSpPr>
          <p:spPr>
            <a:xfrm flipH="1" flipV="1">
              <a:off x="3233420" y="1415415"/>
              <a:ext cx="5725160" cy="3496945"/>
            </a:xfrm>
            <a:prstGeom prst="triangle">
              <a:avLst/>
            </a:prstGeom>
            <a:solidFill>
              <a:srgbClr val="475C77"/>
            </a:solidFill>
            <a:ln w="22225">
              <a:gradFill>
                <a:gsLst>
                  <a:gs pos="0">
                    <a:srgbClr val="F8F8F8"/>
                  </a:gs>
                  <a:gs pos="24000">
                    <a:srgbClr val="E0D4A3"/>
                  </a:gs>
                  <a:gs pos="84000">
                    <a:srgbClr val="F8F8F8"/>
                  </a:gs>
                  <a:gs pos="59000">
                    <a:srgbClr val="D1C277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215900" dist="1905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082E2CC-F22D-A8E9-32BB-3A3A9A22F274}"/>
                </a:ext>
              </a:extLst>
            </p:cNvPr>
            <p:cNvGrpSpPr/>
            <p:nvPr/>
          </p:nvGrpSpPr>
          <p:grpSpPr>
            <a:xfrm>
              <a:off x="5051425" y="3128400"/>
              <a:ext cx="2106295" cy="1636005"/>
              <a:chOff x="8339" y="1039"/>
              <a:chExt cx="3481" cy="1950"/>
            </a:xfrm>
          </p:grpSpPr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578CF9BA-2F58-B76D-4DFB-2368C29933DA}"/>
                  </a:ext>
                </a:extLst>
              </p:cNvPr>
              <p:cNvSpPr/>
              <p:nvPr/>
            </p:nvSpPr>
            <p:spPr>
              <a:xfrm flipH="1" flipV="1">
                <a:off x="8339" y="1420"/>
                <a:ext cx="3481" cy="1569"/>
              </a:xfrm>
              <a:prstGeom prst="triangle">
                <a:avLst/>
              </a:prstGeom>
              <a:solidFill>
                <a:srgbClr val="6883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BCDE607-1D3D-F88D-E58A-5026F0101969}"/>
                  </a:ext>
                </a:extLst>
              </p:cNvPr>
              <p:cNvSpPr txBox="1"/>
              <p:nvPr/>
            </p:nvSpPr>
            <p:spPr>
              <a:xfrm flipV="1">
                <a:off x="9410" y="1039"/>
                <a:ext cx="1736" cy="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4400" dirty="0">
                    <a:solidFill>
                      <a:schemeClr val="bg1">
                        <a:lumMod val="95000"/>
                      </a:schemeClr>
                    </a:solidFill>
                    <a:latin typeface="+mj-ea"/>
                    <a:ea typeface="+mj-ea"/>
                  </a:rPr>
                  <a:t>3</a:t>
                </a: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7FC3F87-079E-E73B-BA92-322A6A59CAAF}"/>
                </a:ext>
              </a:extLst>
            </p:cNvPr>
            <p:cNvSpPr txBox="1"/>
            <p:nvPr/>
          </p:nvSpPr>
          <p:spPr>
            <a:xfrm flipV="1">
              <a:off x="4283709" y="1970163"/>
              <a:ext cx="3624580" cy="9137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  <a:sym typeface="+mn-ea"/>
                </a:rPr>
                <a:t>总结</a:t>
              </a:r>
              <a:endParaRPr lang="en-US" altLang="zh-CN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flipH="1" flipV="1">
            <a:off x="-5715" y="-20320"/>
            <a:ext cx="8227060" cy="4871085"/>
          </a:xfrm>
          <a:prstGeom prst="triangle">
            <a:avLst/>
          </a:prstGeom>
          <a:solidFill>
            <a:schemeClr val="bg1">
              <a:lumMod val="85000"/>
              <a:alpha val="39000"/>
            </a:schemeClr>
          </a:solidFill>
          <a:ln w="3175">
            <a:gradFill>
              <a:gsLst>
                <a:gs pos="57000">
                  <a:srgbClr val="DFDFDF">
                    <a:alpha val="0"/>
                  </a:srgbClr>
                </a:gs>
                <a:gs pos="18000">
                  <a:srgbClr val="E0D4A3"/>
                </a:gs>
                <a:gs pos="38000">
                  <a:srgbClr val="E0DAC1">
                    <a:alpha val="0"/>
                  </a:srgbClr>
                </a:gs>
                <a:gs pos="83000">
                  <a:srgbClr val="D1C277"/>
                </a:gs>
              </a:gsLst>
              <a:lin ang="16200000" scaled="1"/>
              <a:tileRect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430385" y="-20320"/>
            <a:ext cx="2614930" cy="3082925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062730"/>
            <a:ext cx="2109470" cy="2729230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9850755" y="-20320"/>
            <a:ext cx="2347595" cy="2750185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4456430"/>
            <a:ext cx="1664970" cy="216916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5300000" flipH="1" flipV="1">
            <a:off x="1674495" y="527050"/>
            <a:ext cx="361950" cy="417830"/>
          </a:xfrm>
          <a:prstGeom prst="triangle">
            <a:avLst>
              <a:gd name="adj" fmla="val 95279"/>
            </a:avLst>
          </a:prstGeom>
          <a:solidFill>
            <a:srgbClr val="CE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6089650" y="4550410"/>
            <a:ext cx="31750" cy="1998345"/>
          </a:xfrm>
          <a:prstGeom prst="line">
            <a:avLst/>
          </a:prstGeom>
          <a:ln w="6350">
            <a:solidFill>
              <a:srgbClr val="CEBF75"/>
            </a:solidFill>
            <a:prstDash val="sysDot"/>
            <a:headEnd type="none" w="med" len="med"/>
            <a:tailEnd type="none" w="med" len="med"/>
          </a:ln>
          <a:effectLst>
            <a:outerShdw blurRad="127000" dist="76200" dir="10800000" algn="r" rotWithShape="0">
              <a:prstClr val="black">
                <a:alpha val="4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1140000" flipH="1" flipV="1">
            <a:off x="4634230" y="3592830"/>
            <a:ext cx="624840" cy="819785"/>
          </a:xfrm>
          <a:prstGeom prst="triangle">
            <a:avLst>
              <a:gd name="adj" fmla="val 30746"/>
            </a:avLst>
          </a:prstGeom>
          <a:solidFill>
            <a:srgbClr val="D0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flipH="1" flipV="1">
            <a:off x="3233420" y="1415415"/>
            <a:ext cx="5725160" cy="3496945"/>
          </a:xfrm>
          <a:prstGeom prst="triangle">
            <a:avLst/>
          </a:prstGeom>
          <a:solidFill>
            <a:srgbClr val="475C77"/>
          </a:solidFill>
          <a:ln w="22225">
            <a:gradFill>
              <a:gsLst>
                <a:gs pos="0">
                  <a:srgbClr val="F8F8F8"/>
                </a:gs>
                <a:gs pos="24000">
                  <a:srgbClr val="E0D4A3"/>
                </a:gs>
                <a:gs pos="84000">
                  <a:srgbClr val="F8F8F8"/>
                </a:gs>
                <a:gs pos="59000">
                  <a:srgbClr val="D1C277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051425" y="3448050"/>
            <a:ext cx="2106295" cy="1316355"/>
            <a:chOff x="8339" y="1420"/>
            <a:chExt cx="3481" cy="1569"/>
          </a:xfrm>
        </p:grpSpPr>
        <p:sp>
          <p:nvSpPr>
            <p:cNvPr id="41" name="等腰三角形 40"/>
            <p:cNvSpPr/>
            <p:nvPr/>
          </p:nvSpPr>
          <p:spPr>
            <a:xfrm flipH="1" flipV="1">
              <a:off x="8339" y="1420"/>
              <a:ext cx="3481" cy="1569"/>
            </a:xfrm>
            <a:prstGeom prst="triangle">
              <a:avLst/>
            </a:prstGeom>
            <a:solidFill>
              <a:srgbClr val="688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410" y="1556"/>
              <a:ext cx="1736" cy="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zh-CN" sz="4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341268" y="2011789"/>
            <a:ext cx="362458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微软雅黑" panose="020B0503020204020204" pitchFamily="34" charset="-122"/>
                <a:sym typeface="+mn-ea"/>
              </a:rPr>
              <a:t>大作业总结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0" name="等腰三角形 49"/>
          <p:cNvSpPr/>
          <p:nvPr/>
        </p:nvSpPr>
        <p:spPr>
          <a:xfrm rot="19380000" flipH="1" flipV="1">
            <a:off x="9166225" y="1415415"/>
            <a:ext cx="255270" cy="159385"/>
          </a:xfrm>
          <a:prstGeom prst="triangle">
            <a:avLst>
              <a:gd name="adj" fmla="val 95279"/>
            </a:avLst>
          </a:prstGeom>
          <a:solidFill>
            <a:srgbClr val="CEBF7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2940000" flipH="1" flipV="1">
            <a:off x="7975600" y="5453380"/>
            <a:ext cx="554990" cy="278765"/>
          </a:xfrm>
          <a:prstGeom prst="triangle">
            <a:avLst>
              <a:gd name="adj" fmla="val 100000"/>
            </a:avLst>
          </a:prstGeom>
          <a:solidFill>
            <a:srgbClr val="CEBF7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7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-953706" y="531865"/>
            <a:ext cx="476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DAD33-917C-458C-9B61-78684590189A}"/>
              </a:ext>
            </a:extLst>
          </p:cNvPr>
          <p:cNvSpPr txBox="1"/>
          <p:nvPr/>
        </p:nvSpPr>
        <p:spPr>
          <a:xfrm>
            <a:off x="756557" y="1904006"/>
            <a:ext cx="109530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数据集一：</a:t>
            </a:r>
            <a:endParaRPr lang="en-US" altLang="zh-CN" dirty="0"/>
          </a:p>
          <a:p>
            <a:r>
              <a:rPr lang="zh-CN" altLang="en-US" dirty="0"/>
              <a:t>我们主要对于三版本的数据集</a:t>
            </a:r>
            <a:r>
              <a:rPr lang="en-US" altLang="zh-CN" dirty="0"/>
              <a:t>recall_0</a:t>
            </a:r>
            <a:r>
              <a:rPr lang="zh-CN" altLang="en-US" dirty="0"/>
              <a:t>指标进行提升</a:t>
            </a:r>
            <a:endParaRPr lang="en-US" altLang="zh-CN" dirty="0"/>
          </a:p>
          <a:p>
            <a:r>
              <a:rPr lang="en-US" altLang="zh-CN" dirty="0"/>
              <a:t>Recall_0</a:t>
            </a:r>
            <a:r>
              <a:rPr lang="zh-CN" altLang="en-US" dirty="0"/>
              <a:t>召回率 </a:t>
            </a:r>
            <a:r>
              <a:rPr lang="en-US" altLang="zh-CN" dirty="0"/>
              <a:t>= TP / (TP + FN)</a:t>
            </a:r>
            <a:r>
              <a:rPr lang="zh-CN" altLang="en-US" dirty="0"/>
              <a:t>，表示的是样本中的</a:t>
            </a:r>
            <a:r>
              <a:rPr lang="en-US" altLang="zh-CN" dirty="0"/>
              <a:t>0</a:t>
            </a:r>
            <a:r>
              <a:rPr lang="zh-CN" altLang="en-US" dirty="0"/>
              <a:t>类有多少被预测正确了</a:t>
            </a:r>
            <a:endParaRPr lang="en-US" altLang="zh-CN" dirty="0"/>
          </a:p>
          <a:p>
            <a:r>
              <a:rPr lang="zh-CN" altLang="en-US" dirty="0"/>
              <a:t>对于人肝毒性数据集，越高的召回率说明更多的对人肝无毒的药物被正确分类，有一定的实际意义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数据集二：</a:t>
            </a:r>
            <a:endParaRPr lang="en-US" altLang="zh-CN" dirty="0"/>
          </a:p>
          <a:p>
            <a:r>
              <a:rPr lang="zh-CN" altLang="en-US" dirty="0"/>
              <a:t>我们使用了原数据集直接进行十折交叉验证的结果作为</a:t>
            </a:r>
            <a:r>
              <a:rPr lang="en-US" altLang="zh-CN" dirty="0"/>
              <a:t>baseline</a:t>
            </a:r>
            <a:r>
              <a:rPr lang="zh-CN" altLang="en-US" dirty="0"/>
              <a:t>，将每次十折交叉得到的训练集分别做了</a:t>
            </a:r>
            <a:r>
              <a:rPr lang="en-US" altLang="zh-CN" dirty="0"/>
              <a:t>1. </a:t>
            </a:r>
            <a:r>
              <a:rPr lang="zh-CN" altLang="en-US" dirty="0"/>
              <a:t>离群点分析，</a:t>
            </a:r>
            <a:r>
              <a:rPr lang="en-US" altLang="zh-CN" dirty="0"/>
              <a:t>2. </a:t>
            </a:r>
            <a:r>
              <a:rPr lang="zh-CN" altLang="en-US" dirty="0"/>
              <a:t>重采样，</a:t>
            </a:r>
            <a:r>
              <a:rPr lang="en-US" altLang="zh-CN" dirty="0"/>
              <a:t>3. </a:t>
            </a:r>
            <a:r>
              <a:rPr lang="zh-CN" altLang="en-US" dirty="0"/>
              <a:t>特征抽取（先抽取后十折交叉），</a:t>
            </a:r>
            <a:r>
              <a:rPr lang="en-US" altLang="zh-CN" dirty="0"/>
              <a:t>4. </a:t>
            </a:r>
            <a:r>
              <a:rPr lang="zh-CN" altLang="en-US" dirty="0"/>
              <a:t>将三分类样本分解为两个二分类的处理后，训练模型，对测试集进行预测，将每次处理后得到的结果与</a:t>
            </a:r>
            <a:r>
              <a:rPr lang="en-US" altLang="zh-CN" dirty="0"/>
              <a:t>baseline</a:t>
            </a:r>
            <a:r>
              <a:rPr lang="zh-CN" altLang="en-US" dirty="0"/>
              <a:t>比较后得出结论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对样本进行重采样处理后模型对小类预测的能力有很明显的提高，但是其稳定性不强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特征抽取可以从某些程度上影响模型对小类预测的效果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离群点分析和三分二的处理对数据集模型的构建影响不大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580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flipH="1" flipV="1">
            <a:off x="-5715" y="-20320"/>
            <a:ext cx="8227060" cy="4871085"/>
          </a:xfrm>
          <a:prstGeom prst="triangle">
            <a:avLst/>
          </a:prstGeom>
          <a:solidFill>
            <a:schemeClr val="bg1">
              <a:lumMod val="85000"/>
              <a:alpha val="39000"/>
            </a:schemeClr>
          </a:solidFill>
          <a:ln w="3175">
            <a:gradFill>
              <a:gsLst>
                <a:gs pos="57000">
                  <a:srgbClr val="DFDFDF">
                    <a:alpha val="0"/>
                  </a:srgbClr>
                </a:gs>
                <a:gs pos="18000">
                  <a:srgbClr val="E0D4A3"/>
                </a:gs>
                <a:gs pos="38000">
                  <a:srgbClr val="E0DAC1">
                    <a:alpha val="0"/>
                  </a:srgbClr>
                </a:gs>
                <a:gs pos="83000">
                  <a:srgbClr val="D1C277"/>
                </a:gs>
              </a:gsLst>
              <a:lin ang="16200000" scaled="1"/>
              <a:tileRect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430385" y="-20320"/>
            <a:ext cx="2614930" cy="3082925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062730"/>
            <a:ext cx="2109470" cy="2729230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9850755" y="-20320"/>
            <a:ext cx="2347595" cy="2750185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4456430"/>
            <a:ext cx="1664970" cy="216916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5300000" flipH="1" flipV="1">
            <a:off x="1674495" y="527050"/>
            <a:ext cx="361950" cy="417830"/>
          </a:xfrm>
          <a:prstGeom prst="triangle">
            <a:avLst>
              <a:gd name="adj" fmla="val 95279"/>
            </a:avLst>
          </a:prstGeom>
          <a:solidFill>
            <a:srgbClr val="CE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6089650" y="4550410"/>
            <a:ext cx="31750" cy="1998345"/>
          </a:xfrm>
          <a:prstGeom prst="line">
            <a:avLst/>
          </a:prstGeom>
          <a:ln w="6350">
            <a:solidFill>
              <a:srgbClr val="CEBF75"/>
            </a:solidFill>
            <a:prstDash val="sysDot"/>
            <a:headEnd type="none" w="med" len="med"/>
            <a:tailEnd type="none" w="med" len="med"/>
          </a:ln>
          <a:effectLst>
            <a:outerShdw blurRad="127000" dist="76200" dir="10800000" algn="r" rotWithShape="0">
              <a:prstClr val="black">
                <a:alpha val="4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1140000" flipH="1" flipV="1">
            <a:off x="4634230" y="3592830"/>
            <a:ext cx="624840" cy="819785"/>
          </a:xfrm>
          <a:prstGeom prst="triangle">
            <a:avLst>
              <a:gd name="adj" fmla="val 30746"/>
            </a:avLst>
          </a:prstGeom>
          <a:solidFill>
            <a:srgbClr val="D0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flipH="1" flipV="1">
            <a:off x="3233420" y="1415415"/>
            <a:ext cx="5725160" cy="3496945"/>
          </a:xfrm>
          <a:prstGeom prst="triangle">
            <a:avLst/>
          </a:prstGeom>
          <a:solidFill>
            <a:srgbClr val="475C77"/>
          </a:solidFill>
          <a:ln w="22225">
            <a:gradFill>
              <a:gsLst>
                <a:gs pos="0">
                  <a:srgbClr val="F8F8F8"/>
                </a:gs>
                <a:gs pos="24000">
                  <a:srgbClr val="E0D4A3"/>
                </a:gs>
                <a:gs pos="84000">
                  <a:srgbClr val="F8F8F8"/>
                </a:gs>
                <a:gs pos="59000">
                  <a:srgbClr val="D1C277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flipH="1" flipV="1">
            <a:off x="5051425" y="3448050"/>
            <a:ext cx="2106295" cy="1316355"/>
          </a:xfrm>
          <a:prstGeom prst="triangle">
            <a:avLst/>
          </a:prstGeom>
          <a:solidFill>
            <a:srgbClr val="688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288790" y="1954530"/>
            <a:ext cx="41408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di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sz="5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谢谢聆听！</a:t>
            </a:r>
            <a:endParaRPr lang="zh-CN" altLang="zh-CN" sz="5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等腰三角形 49"/>
          <p:cNvSpPr/>
          <p:nvPr/>
        </p:nvSpPr>
        <p:spPr>
          <a:xfrm rot="19380000" flipH="1" flipV="1">
            <a:off x="9166225" y="1415415"/>
            <a:ext cx="255270" cy="159385"/>
          </a:xfrm>
          <a:prstGeom prst="triangle">
            <a:avLst>
              <a:gd name="adj" fmla="val 95279"/>
            </a:avLst>
          </a:prstGeom>
          <a:solidFill>
            <a:srgbClr val="CEBF7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2940000" flipH="1" flipV="1">
            <a:off x="7975600" y="5453380"/>
            <a:ext cx="554990" cy="278765"/>
          </a:xfrm>
          <a:prstGeom prst="triangle">
            <a:avLst>
              <a:gd name="adj" fmla="val 100000"/>
            </a:avLst>
          </a:prstGeom>
          <a:solidFill>
            <a:srgbClr val="CEBF7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66740" y="3589655"/>
            <a:ext cx="87757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4" name="等腰三角形 53"/>
          <p:cNvSpPr/>
          <p:nvPr/>
        </p:nvSpPr>
        <p:spPr>
          <a:xfrm flipH="1" flipV="1">
            <a:off x="-5715" y="-20320"/>
            <a:ext cx="8227060" cy="4871085"/>
          </a:xfrm>
          <a:prstGeom prst="triangle">
            <a:avLst/>
          </a:prstGeom>
          <a:solidFill>
            <a:schemeClr val="bg1">
              <a:lumMod val="85000"/>
              <a:alpha val="39000"/>
            </a:schemeClr>
          </a:solidFill>
          <a:ln w="3175">
            <a:gradFill>
              <a:gsLst>
                <a:gs pos="57000">
                  <a:srgbClr val="DFDFDF">
                    <a:alpha val="0"/>
                  </a:srgbClr>
                </a:gs>
                <a:gs pos="18000">
                  <a:srgbClr val="E0D4A3"/>
                </a:gs>
                <a:gs pos="38000">
                  <a:srgbClr val="E0DAC1">
                    <a:alpha val="0"/>
                  </a:srgbClr>
                </a:gs>
                <a:gs pos="83000">
                  <a:srgbClr val="D1C277"/>
                </a:gs>
              </a:gsLst>
              <a:lin ang="16200000" scaled="1"/>
              <a:tileRect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430385" y="-20320"/>
            <a:ext cx="2614930" cy="3082925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062730"/>
            <a:ext cx="2109470" cy="2729230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9850755" y="-20320"/>
            <a:ext cx="2347595" cy="2750185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4456430"/>
            <a:ext cx="1664970" cy="216916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2" name="等腰三角形 51"/>
          <p:cNvSpPr/>
          <p:nvPr/>
        </p:nvSpPr>
        <p:spPr>
          <a:xfrm rot="15300000" flipH="1" flipV="1">
            <a:off x="1674495" y="527050"/>
            <a:ext cx="361950" cy="417830"/>
          </a:xfrm>
          <a:prstGeom prst="triangle">
            <a:avLst>
              <a:gd name="adj" fmla="val 95279"/>
            </a:avLst>
          </a:prstGeom>
          <a:solidFill>
            <a:srgbClr val="CEB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089650" y="4550410"/>
            <a:ext cx="31750" cy="1998345"/>
          </a:xfrm>
          <a:prstGeom prst="line">
            <a:avLst/>
          </a:prstGeom>
          <a:ln w="6350">
            <a:solidFill>
              <a:srgbClr val="CEBF75"/>
            </a:solidFill>
            <a:prstDash val="sysDot"/>
            <a:headEnd type="none" w="med" len="med"/>
            <a:tailEnd type="none" w="med" len="med"/>
          </a:ln>
          <a:effectLst>
            <a:outerShdw blurRad="127000" dist="76200" dir="10800000" algn="r" rotWithShape="0">
              <a:prstClr val="black">
                <a:alpha val="4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/>
        </p:nvSpPr>
        <p:spPr>
          <a:xfrm rot="1140000" flipH="1" flipV="1">
            <a:off x="4634230" y="3592830"/>
            <a:ext cx="624840" cy="819785"/>
          </a:xfrm>
          <a:prstGeom prst="triangle">
            <a:avLst>
              <a:gd name="adj" fmla="val 30746"/>
            </a:avLst>
          </a:prstGeom>
          <a:solidFill>
            <a:srgbClr val="D0C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6" name="等腰三角形 45"/>
          <p:cNvSpPr/>
          <p:nvPr/>
        </p:nvSpPr>
        <p:spPr>
          <a:xfrm flipH="1" flipV="1">
            <a:off x="3233420" y="1415415"/>
            <a:ext cx="5725160" cy="3496945"/>
          </a:xfrm>
          <a:prstGeom prst="triangle">
            <a:avLst/>
          </a:prstGeom>
          <a:solidFill>
            <a:srgbClr val="475C77"/>
          </a:solidFill>
          <a:ln w="22225">
            <a:gradFill>
              <a:gsLst>
                <a:gs pos="0">
                  <a:srgbClr val="F8F8F8"/>
                </a:gs>
                <a:gs pos="24000">
                  <a:srgbClr val="E0D4A3"/>
                </a:gs>
                <a:gs pos="84000">
                  <a:srgbClr val="F8F8F8"/>
                </a:gs>
                <a:gs pos="59000">
                  <a:srgbClr val="D1C277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15900" dist="1905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051425" y="3448050"/>
            <a:ext cx="2106295" cy="1316355"/>
            <a:chOff x="8339" y="1420"/>
            <a:chExt cx="3481" cy="1569"/>
          </a:xfrm>
        </p:grpSpPr>
        <p:sp>
          <p:nvSpPr>
            <p:cNvPr id="41" name="等腰三角形 40"/>
            <p:cNvSpPr/>
            <p:nvPr/>
          </p:nvSpPr>
          <p:spPr>
            <a:xfrm flipH="1" flipV="1">
              <a:off x="8339" y="1420"/>
              <a:ext cx="3481" cy="1569"/>
            </a:xfrm>
            <a:prstGeom prst="triangle">
              <a:avLst/>
            </a:prstGeom>
            <a:solidFill>
              <a:srgbClr val="688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410" y="1556"/>
              <a:ext cx="1736" cy="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zh-CN" sz="44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341268" y="2011789"/>
            <a:ext cx="362458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di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+mn-ea"/>
              </a:rPr>
              <a:t>数据集一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50" name="等腰三角形 49"/>
          <p:cNvSpPr/>
          <p:nvPr/>
        </p:nvSpPr>
        <p:spPr>
          <a:xfrm rot="19380000" flipH="1" flipV="1">
            <a:off x="9166225" y="1415415"/>
            <a:ext cx="255270" cy="159385"/>
          </a:xfrm>
          <a:prstGeom prst="triangle">
            <a:avLst>
              <a:gd name="adj" fmla="val 95279"/>
            </a:avLst>
          </a:prstGeom>
          <a:solidFill>
            <a:srgbClr val="CEBF7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5" name="等腰三角形 54"/>
          <p:cNvSpPr/>
          <p:nvPr/>
        </p:nvSpPr>
        <p:spPr>
          <a:xfrm rot="2940000" flipH="1" flipV="1">
            <a:off x="7975600" y="5453380"/>
            <a:ext cx="554990" cy="278765"/>
          </a:xfrm>
          <a:prstGeom prst="triangle">
            <a:avLst>
              <a:gd name="adj" fmla="val 100000"/>
            </a:avLst>
          </a:prstGeom>
          <a:solidFill>
            <a:srgbClr val="CEBF75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335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12171D">
                    <a:alpha val="74000"/>
                  </a:srgbClr>
                </a:solidFill>
                <a:latin typeface="+mn-ea"/>
              </a:rPr>
              <a:t>一、算法流程</a:t>
            </a:r>
            <a:r>
              <a:rPr lang="en-US" altLang="zh-CN" sz="3200">
                <a:solidFill>
                  <a:srgbClr val="12171D">
                    <a:alpha val="74000"/>
                  </a:srgbClr>
                </a:solidFill>
                <a:latin typeface="+mn-ea"/>
              </a:rPr>
              <a:t>-fit</a:t>
            </a:r>
            <a:endParaRPr lang="zh-CN" altLang="en-US" sz="3200">
              <a:solidFill>
                <a:srgbClr val="12171D">
                  <a:alpha val="74000"/>
                </a:srgbClr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8CA477-E555-50DD-48EE-1A20B326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235" y="1215517"/>
            <a:ext cx="5726666" cy="17543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F7EB21-6E6B-3768-8EC0-C0525DD3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235" y="2975497"/>
            <a:ext cx="5726666" cy="17517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665DBB-8D49-03A4-429B-E5719C1F3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235" y="4791398"/>
            <a:ext cx="5825970" cy="17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335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12171D">
                    <a:alpha val="74000"/>
                  </a:srgbClr>
                </a:solidFill>
                <a:latin typeface="+mn-ea"/>
              </a:rPr>
              <a:t>一、算法流程</a:t>
            </a:r>
            <a:r>
              <a:rPr lang="en-US" altLang="zh-CN" sz="3200">
                <a:solidFill>
                  <a:srgbClr val="12171D">
                    <a:alpha val="74000"/>
                  </a:srgbClr>
                </a:solidFill>
                <a:latin typeface="+mn-ea"/>
              </a:rPr>
              <a:t>-fit</a:t>
            </a:r>
            <a:endParaRPr lang="zh-CN" altLang="en-US" sz="3200">
              <a:solidFill>
                <a:srgbClr val="12171D">
                  <a:alpha val="74000"/>
                </a:srgbClr>
              </a:solidFill>
              <a:latin typeface="+mn-ea"/>
            </a:endParaRP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8A0C663D-43AF-0604-D491-B3F1AC5F5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2" t="-11513" r="77774" b="76139"/>
          <a:stretch/>
        </p:blipFill>
        <p:spPr>
          <a:xfrm>
            <a:off x="258926" y="459455"/>
            <a:ext cx="2213274" cy="2458769"/>
          </a:xfrm>
          <a:prstGeom prst="rect">
            <a:avLst/>
          </a:prstGeom>
        </p:spPr>
      </p:pic>
      <p:pic>
        <p:nvPicPr>
          <p:cNvPr id="35" name="图片 34" descr="图示&#10;&#10;描述已自动生成">
            <a:extLst>
              <a:ext uri="{FF2B5EF4-FFF2-40B4-BE49-F238E27FC236}">
                <a16:creationId xmlns:a16="http://schemas.microsoft.com/office/drawing/2014/main" id="{7605630E-9A43-2E2B-3478-49DDE1DB3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6" t="-11513" r="4082" b="76139"/>
          <a:stretch/>
        </p:blipFill>
        <p:spPr>
          <a:xfrm>
            <a:off x="498333" y="3349365"/>
            <a:ext cx="4008559" cy="2425960"/>
          </a:xfrm>
          <a:prstGeom prst="rect">
            <a:avLst/>
          </a:prstGeom>
        </p:spPr>
      </p:pic>
      <p:sp>
        <p:nvSpPr>
          <p:cNvPr id="13" name="立方体 12">
            <a:extLst>
              <a:ext uri="{FF2B5EF4-FFF2-40B4-BE49-F238E27FC236}">
                <a16:creationId xmlns:a16="http://schemas.microsoft.com/office/drawing/2014/main" id="{9F585B59-786C-9FBD-A8E8-25E034D5DFA0}"/>
              </a:ext>
            </a:extLst>
          </p:cNvPr>
          <p:cNvSpPr/>
          <p:nvPr/>
        </p:nvSpPr>
        <p:spPr>
          <a:xfrm>
            <a:off x="558231" y="2978855"/>
            <a:ext cx="1483155" cy="6976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+mn-ea"/>
              </a:rPr>
              <a:t>up_sampler</a:t>
            </a:r>
            <a:endParaRPr lang="zh-CN" altLang="en-US">
              <a:latin typeface="+mn-ea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CEA7D96-1082-BE2C-1678-44B65BACB1CC}"/>
              </a:ext>
            </a:extLst>
          </p:cNvPr>
          <p:cNvSpPr/>
          <p:nvPr/>
        </p:nvSpPr>
        <p:spPr>
          <a:xfrm>
            <a:off x="1028962" y="2558325"/>
            <a:ext cx="541689" cy="343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7A8DAC73-1280-342C-975F-01869FB59D70}"/>
              </a:ext>
            </a:extLst>
          </p:cNvPr>
          <p:cNvSpPr/>
          <p:nvPr/>
        </p:nvSpPr>
        <p:spPr>
          <a:xfrm>
            <a:off x="1028963" y="3771786"/>
            <a:ext cx="541689" cy="343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箭头: 下弧形 14">
            <a:extLst>
              <a:ext uri="{FF2B5EF4-FFF2-40B4-BE49-F238E27FC236}">
                <a16:creationId xmlns:a16="http://schemas.microsoft.com/office/drawing/2014/main" id="{E2E9CB01-6265-02BD-A006-66923BA4EC03}"/>
              </a:ext>
            </a:extLst>
          </p:cNvPr>
          <p:cNvSpPr/>
          <p:nvPr/>
        </p:nvSpPr>
        <p:spPr>
          <a:xfrm rot="20122437">
            <a:off x="1784503" y="5432142"/>
            <a:ext cx="2236343" cy="6173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6B8C49-23A1-26B0-084A-661B27E2E5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6"/>
          <a:stretch/>
        </p:blipFill>
        <p:spPr>
          <a:xfrm>
            <a:off x="2985755" y="1190906"/>
            <a:ext cx="8833631" cy="46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335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一、算法流程</a:t>
            </a:r>
            <a:r>
              <a:rPr lang="en-US" altLang="zh-CN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-fit</a:t>
            </a:r>
            <a:endParaRPr lang="zh-CN" altLang="en-US" sz="3200" dirty="0">
              <a:solidFill>
                <a:srgbClr val="12171D">
                  <a:alpha val="74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357A5514-B125-9437-22D6-0E7E2D1F10C5}"/>
              </a:ext>
            </a:extLst>
          </p:cNvPr>
          <p:cNvSpPr/>
          <p:nvPr/>
        </p:nvSpPr>
        <p:spPr>
          <a:xfrm rot="17672173">
            <a:off x="8670020" y="5551509"/>
            <a:ext cx="541689" cy="701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0DDAE7-0E1A-BCA7-B544-E69D7AEAF270}"/>
              </a:ext>
            </a:extLst>
          </p:cNvPr>
          <p:cNvSpPr/>
          <p:nvPr/>
        </p:nvSpPr>
        <p:spPr>
          <a:xfrm>
            <a:off x="9556496" y="5417818"/>
            <a:ext cx="225552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基分类器池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98009BA-D5A7-865C-DEE7-46F1E56A0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6"/>
          <a:stretch/>
        </p:blipFill>
        <p:spPr>
          <a:xfrm>
            <a:off x="558231" y="643691"/>
            <a:ext cx="10540400" cy="54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453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二、算法流程</a:t>
            </a:r>
            <a:r>
              <a:rPr lang="en-US" altLang="zh-CN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-predict</a:t>
            </a:r>
            <a:endParaRPr lang="zh-CN" altLang="en-US" sz="3200" dirty="0">
              <a:solidFill>
                <a:srgbClr val="12171D">
                  <a:alpha val="74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4929489B-FF6A-0350-8186-58C8E01AC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9" t="12607" r="-5086" b="52430"/>
          <a:stretch/>
        </p:blipFill>
        <p:spPr>
          <a:xfrm>
            <a:off x="1178095" y="1149146"/>
            <a:ext cx="8076146" cy="565234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11777B9-49F4-D0C2-58A4-C2C9515EC0B9}"/>
              </a:ext>
            </a:extLst>
          </p:cNvPr>
          <p:cNvSpPr/>
          <p:nvPr/>
        </p:nvSpPr>
        <p:spPr>
          <a:xfrm>
            <a:off x="8573279" y="875253"/>
            <a:ext cx="225552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基分类器池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68AE050-5C1B-4A65-DDDA-A96D60684B84}"/>
              </a:ext>
            </a:extLst>
          </p:cNvPr>
          <p:cNvSpPr/>
          <p:nvPr/>
        </p:nvSpPr>
        <p:spPr>
          <a:xfrm rot="3600000">
            <a:off x="7508192" y="1724120"/>
            <a:ext cx="541689" cy="128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B7D9E1-AF8C-C915-FE22-9975A1D3D8E5}"/>
              </a:ext>
            </a:extLst>
          </p:cNvPr>
          <p:cNvSpPr txBox="1"/>
          <p:nvPr/>
        </p:nvSpPr>
        <p:spPr>
          <a:xfrm>
            <a:off x="8125730" y="2388425"/>
            <a:ext cx="275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recall_0</a:t>
            </a:r>
            <a:r>
              <a:rPr lang="zh-CN" altLang="en-US" sz="2800"/>
              <a:t>评分</a:t>
            </a:r>
            <a:r>
              <a:rPr lang="en-US" altLang="zh-CN" sz="2800"/>
              <a:t>Top5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28627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453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二、算法流程</a:t>
            </a:r>
            <a:r>
              <a:rPr lang="en-US" altLang="zh-CN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-predict</a:t>
            </a:r>
            <a:endParaRPr lang="zh-CN" altLang="en-US" sz="3200" dirty="0">
              <a:solidFill>
                <a:srgbClr val="12171D">
                  <a:alpha val="74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F6A49DCB-A35A-5CBC-E9FB-673FFE0B2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5" b="17330"/>
          <a:stretch/>
        </p:blipFill>
        <p:spPr>
          <a:xfrm>
            <a:off x="1192133" y="1287260"/>
            <a:ext cx="7630763" cy="542659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AA7154F-F367-8021-7917-DE192E856F9C}"/>
              </a:ext>
            </a:extLst>
          </p:cNvPr>
          <p:cNvSpPr/>
          <p:nvPr/>
        </p:nvSpPr>
        <p:spPr>
          <a:xfrm>
            <a:off x="8573279" y="875253"/>
            <a:ext cx="225552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基分类器池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11BFDAE-2FE3-B560-8AB6-1C509A659BC6}"/>
              </a:ext>
            </a:extLst>
          </p:cNvPr>
          <p:cNvSpPr/>
          <p:nvPr/>
        </p:nvSpPr>
        <p:spPr>
          <a:xfrm rot="3600000">
            <a:off x="7508192" y="1724120"/>
            <a:ext cx="541689" cy="128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F82EE1-7834-C91A-340B-BE7E6E696013}"/>
              </a:ext>
            </a:extLst>
          </p:cNvPr>
          <p:cNvSpPr txBox="1"/>
          <p:nvPr/>
        </p:nvSpPr>
        <p:spPr>
          <a:xfrm>
            <a:off x="8125730" y="2388425"/>
            <a:ext cx="275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recall_1</a:t>
            </a:r>
            <a:r>
              <a:rPr lang="zh-CN" altLang="en-US" sz="2800"/>
              <a:t>评分</a:t>
            </a:r>
            <a:r>
              <a:rPr lang="en-US" altLang="zh-CN" sz="2800"/>
              <a:t>Top5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3060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-20320"/>
            <a:ext cx="12204065" cy="6899275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10380065" y="-20320"/>
            <a:ext cx="1665250" cy="1963280"/>
          </a:xfrm>
          <a:prstGeom prst="rtTriangle">
            <a:avLst/>
          </a:prstGeom>
          <a:solidFill>
            <a:srgbClr val="D1C277"/>
          </a:solidFill>
          <a:ln>
            <a:noFill/>
          </a:ln>
          <a:effectLst>
            <a:outerShdw blurRad="228600" dist="38100" dir="10800000" algn="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-5715" y="4621236"/>
            <a:ext cx="1677791" cy="2170724"/>
          </a:xfrm>
          <a:prstGeom prst="triangle">
            <a:avLst>
              <a:gd name="adj" fmla="val 100000"/>
            </a:avLst>
          </a:prstGeom>
          <a:solidFill>
            <a:srgbClr val="D1C277"/>
          </a:solidFill>
          <a:ln>
            <a:noFill/>
          </a:ln>
          <a:effectLst>
            <a:outerShdw blurRad="152400" dist="38100" algn="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DC4BCA-8C41-12B7-0D4F-D35A5A89B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210" y="232411"/>
            <a:ext cx="11651580" cy="631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10739386" y="-20321"/>
            <a:ext cx="1458963" cy="1709161"/>
          </a:xfrm>
          <a:prstGeom prst="rtTriangle">
            <a:avLst/>
          </a:prstGeom>
          <a:solidFill>
            <a:srgbClr val="475C77"/>
          </a:solidFill>
          <a:ln>
            <a:noFill/>
          </a:ln>
          <a:effectLst>
            <a:outerShdw blurRad="266700" dist="38100" dir="10800000" algn="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-5715" y="5133260"/>
            <a:ext cx="1080000" cy="1440000"/>
          </a:xfrm>
          <a:prstGeom prst="triangle">
            <a:avLst>
              <a:gd name="adj" fmla="val 100000"/>
            </a:avLst>
          </a:prstGeom>
          <a:solidFill>
            <a:srgbClr val="475C77"/>
          </a:solidFill>
          <a:ln>
            <a:noFill/>
          </a:ln>
          <a:effectLst>
            <a:outerShdw blurRad="228600"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5715" y="6548755"/>
            <a:ext cx="12204065" cy="330200"/>
          </a:xfrm>
          <a:prstGeom prst="rect">
            <a:avLst/>
          </a:prstGeom>
          <a:solidFill>
            <a:srgbClr val="475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45167-0FA5-4533-BC4A-E80273D3ED69}"/>
              </a:ext>
            </a:extLst>
          </p:cNvPr>
          <p:cNvSpPr/>
          <p:nvPr/>
        </p:nvSpPr>
        <p:spPr>
          <a:xfrm>
            <a:off x="558231" y="606131"/>
            <a:ext cx="5374337" cy="436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15FBE-64F8-C638-A66C-64B944E468B1}"/>
              </a:ext>
            </a:extLst>
          </p:cNvPr>
          <p:cNvSpPr txBox="1"/>
          <p:nvPr/>
        </p:nvSpPr>
        <p:spPr>
          <a:xfrm>
            <a:off x="411960" y="550251"/>
            <a:ext cx="453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二、算法流程</a:t>
            </a:r>
            <a:r>
              <a:rPr lang="en-US" altLang="zh-CN" sz="3200" dirty="0">
                <a:solidFill>
                  <a:srgbClr val="12171D">
                    <a:alpha val="74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-predict</a:t>
            </a:r>
            <a:endParaRPr lang="zh-CN" altLang="en-US" sz="3200" dirty="0">
              <a:solidFill>
                <a:srgbClr val="12171D">
                  <a:alpha val="74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06740D45-AA4C-B8B8-FFF5-EBE3EF9EB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02" r="32700"/>
          <a:stretch/>
        </p:blipFill>
        <p:spPr>
          <a:xfrm>
            <a:off x="2228349" y="2995111"/>
            <a:ext cx="7735301" cy="3294778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59E8A709-D3DD-F670-D67C-A38E284D9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8" b="88190"/>
          <a:stretch/>
        </p:blipFill>
        <p:spPr>
          <a:xfrm>
            <a:off x="3143372" y="1294108"/>
            <a:ext cx="5246653" cy="19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3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973</Words>
  <Application>Microsoft Office PowerPoint</Application>
  <PresentationFormat>宽屏</PresentationFormat>
  <Paragraphs>73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微软雅黑</vt:lpstr>
      <vt:lpstr>黑体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Kylin 丶</cp:lastModifiedBy>
  <cp:revision>258</cp:revision>
  <dcterms:created xsi:type="dcterms:W3CDTF">2019-12-19T09:38:00Z</dcterms:created>
  <dcterms:modified xsi:type="dcterms:W3CDTF">2022-06-25T17:50:23Z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