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0" r:id="rId6"/>
    <p:sldId id="261" r:id="rId7"/>
    <p:sldId id="259" r:id="rId8"/>
    <p:sldId id="266" r:id="rId9"/>
    <p:sldId id="262" r:id="rId10"/>
    <p:sldId id="263" r:id="rId11"/>
    <p:sldId id="264" r:id="rId12"/>
    <p:sldId id="265" r:id="rId13"/>
    <p:sldId id="269" r:id="rId14"/>
  </p:sldIdLst>
  <p:sldSz cx="12192000" cy="6858000"/>
  <p:notesSz cx="6858000" cy="9144000"/>
  <p:photoAlbum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0000CC"/>
    <a:srgbClr val="FF9900"/>
    <a:srgbClr val="990033"/>
    <a:srgbClr val="006699"/>
    <a:srgbClr val="0066CC"/>
    <a:srgbClr val="336699"/>
    <a:srgbClr val="996833"/>
    <a:srgbClr val="848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464" autoAdjust="0"/>
  </p:normalViewPr>
  <p:slideViewPr>
    <p:cSldViewPr>
      <p:cViewPr varScale="1">
        <p:scale>
          <a:sx n="80" d="100"/>
          <a:sy n="80" d="100"/>
        </p:scale>
        <p:origin x="553" y="5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1CFD0-2C92-4D21-A7EF-6209A8D582F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660C4-AC12-4019-82B9-40EB2BC3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83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6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3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rgbClr val="000099">
              <a:alpha val="70000"/>
            </a:srgbClr>
          </a:solidFill>
        </p:spPr>
        <p:txBody>
          <a:bodyPr>
            <a:normAutofit/>
          </a:bodyPr>
          <a:lstStyle>
            <a:lvl1pPr algn="ctr">
              <a:defRPr sz="4800" b="0">
                <a:solidFill>
                  <a:srgbClr val="FFFF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5085" y="1066800"/>
            <a:ext cx="11007107" cy="5469226"/>
          </a:xfrm>
        </p:spPr>
        <p:txBody>
          <a:bodyPr/>
          <a:lstStyle>
            <a:lvl1pPr marL="265113" indent="-265113">
              <a:lnSpc>
                <a:spcPct val="130000"/>
              </a:lnSpc>
              <a:buClr>
                <a:srgbClr val="990033"/>
              </a:buClr>
              <a:buSzPct val="80000"/>
              <a:buFont typeface="Wingdings" panose="05000000000000000000" pitchFamily="2" charset="2"/>
              <a:buChar char="§"/>
              <a:defRPr sz="3200">
                <a:latin typeface="等线 Light" panose="02010600030101010101" pitchFamily="2" charset="-122"/>
                <a:ea typeface="等线 Light" panose="02010600030101010101" pitchFamily="2" charset="-122"/>
              </a:defRPr>
            </a:lvl1pPr>
            <a:lvl2pPr marL="715963" indent="-358775">
              <a:lnSpc>
                <a:spcPct val="130000"/>
              </a:lnSpc>
              <a:defRPr sz="2800">
                <a:latin typeface="等线 Light" panose="02010600030101010101" pitchFamily="2" charset="-122"/>
                <a:ea typeface="等线 Light" panose="02010600030101010101" pitchFamily="2" charset="-122"/>
              </a:defRPr>
            </a:lvl2pPr>
            <a:lvl3pPr marL="901700" indent="-185738">
              <a:lnSpc>
                <a:spcPct val="130000"/>
              </a:lnSpc>
              <a:defRPr sz="2400">
                <a:latin typeface="等线 Light" panose="02010600030101010101" pitchFamily="2" charset="-122"/>
                <a:ea typeface="等线 Light" panose="02010600030101010101" pitchFamily="2" charset="-122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392213"/>
            <a:ext cx="2590800" cy="287626"/>
          </a:xfrm>
        </p:spPr>
        <p:txBody>
          <a:bodyPr/>
          <a:lstStyle>
            <a:lvl1pPr>
              <a:defRPr sz="240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63F6D5D-9733-4D44-9C56-AEFEDD5A4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9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2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5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2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30400" y="6356359"/>
            <a:ext cx="843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0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80342"/>
            <a:ext cx="2844800" cy="2444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6206"/>
            <a:ext cx="10972800" cy="921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6279" y="6580342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C00000"/>
                </a:solidFill>
              </a:defRPr>
            </a:lvl1pPr>
          </a:lstStyle>
          <a:p>
            <a:fld id="{6530F3CF-6A31-4749-83AB-AF293E4C68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514350" rtl="0" eaLnBrk="1" latinLnBrk="0" hangingPunct="1">
        <a:spcBef>
          <a:spcPct val="0"/>
        </a:spcBef>
        <a:buNone/>
        <a:defRPr sz="4400" b="0" i="0" u="none" kern="1200">
          <a:solidFill>
            <a:srgbClr val="0066CC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Clr>
          <a:srgbClr val="3333CC"/>
        </a:buClr>
        <a:buSzPct val="70000"/>
        <a:buFont typeface="Wingdings" panose="05000000000000000000" pitchFamily="2" charset="2"/>
        <a:buChar char="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hj@xm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tp://student:software@121.192.180.66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domo.com/learn/data-never-sleeps-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838200"/>
            <a:ext cx="10668000" cy="2438400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rgbClr val="3366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zh-CN" altLang="en-US" sz="6000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数据库系统</a:t>
            </a:r>
            <a:endParaRPr lang="en-US" altLang="zh-CN" sz="6000" dirty="0">
              <a:solidFill>
                <a:srgbClr val="000099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3600" dirty="0">
                <a:solidFill>
                  <a:srgbClr val="000099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(2021.3-6)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191000" y="3276600"/>
            <a:ext cx="3962400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Cambria Math" panose="02040503050406030204" pitchFamily="18" charset="0"/>
              </a:rPr>
              <a:t>王鸿吉</a:t>
            </a:r>
            <a:endParaRPr lang="en-US" altLang="zh-C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  <a:hlinkClick r:id="rId2"/>
              </a:rPr>
              <a:t>whj@xmu.edu.cn</a:t>
            </a:r>
            <a:endParaRPr lang="en-US" altLang="zh-C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13400620093</a:t>
            </a:r>
          </a:p>
        </p:txBody>
      </p:sp>
    </p:spTree>
    <p:extLst>
      <p:ext uri="{BB962C8B-B14F-4D97-AF65-F5344CB8AC3E}">
        <p14:creationId xmlns:p14="http://schemas.microsoft.com/office/powerpoint/2010/main" val="43527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成绩评定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期末总成绩</a:t>
            </a:r>
            <a:r>
              <a:rPr lang="en-US" altLang="zh-CN" sz="2800" dirty="0"/>
              <a:t>=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  </a:t>
            </a:r>
            <a:r>
              <a:rPr lang="zh-CN" altLang="en-US" sz="2400" dirty="0"/>
              <a:t>平时成绩</a:t>
            </a:r>
            <a:r>
              <a:rPr lang="en-US" altLang="zh-CN" sz="2400" dirty="0"/>
              <a:t>15% 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zh-CN" altLang="en-US" sz="2400" dirty="0">
                <a:solidFill>
                  <a:srgbClr val="0000FF"/>
                </a:solidFill>
              </a:rPr>
              <a:t>考勤</a:t>
            </a:r>
            <a:r>
              <a:rPr lang="en-US" altLang="zh-CN" sz="2400" dirty="0">
                <a:solidFill>
                  <a:srgbClr val="0000FF"/>
                </a:solidFill>
              </a:rPr>
              <a:t>(5%)+</a:t>
            </a:r>
            <a:r>
              <a:rPr lang="zh-CN" altLang="en-US" sz="2400" dirty="0">
                <a:solidFill>
                  <a:srgbClr val="0000FF"/>
                </a:solidFill>
              </a:rPr>
              <a:t>平时作业</a:t>
            </a:r>
            <a:r>
              <a:rPr lang="en-US" altLang="zh-CN" sz="2400" dirty="0">
                <a:solidFill>
                  <a:srgbClr val="0000FF"/>
                </a:solidFill>
              </a:rPr>
              <a:t>(10%)) </a:t>
            </a:r>
            <a:r>
              <a:rPr lang="en-US" altLang="zh-CN" sz="2400" dirty="0"/>
              <a:t>+</a:t>
            </a:r>
            <a:r>
              <a:rPr lang="zh-CN" altLang="en-US" sz="2400" dirty="0"/>
              <a:t>期中成绩</a:t>
            </a:r>
            <a:r>
              <a:rPr lang="en-US" altLang="zh-CN" sz="2400" dirty="0"/>
              <a:t>20% + </a:t>
            </a:r>
            <a:r>
              <a:rPr lang="zh-CN" altLang="en-US" sz="2400" dirty="0"/>
              <a:t>实验</a:t>
            </a:r>
            <a:r>
              <a:rPr lang="en-US" altLang="zh-CN" sz="2400" dirty="0"/>
              <a:t>15% +</a:t>
            </a:r>
            <a:r>
              <a:rPr lang="zh-CN" altLang="en-US" sz="2400" dirty="0"/>
              <a:t>期末成绩</a:t>
            </a:r>
            <a:r>
              <a:rPr lang="en-US" altLang="zh-CN" sz="2400" dirty="0"/>
              <a:t>50%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课程平台：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cs typeface="Times New Roman" pitchFamily="18" charset="0"/>
              </a:rPr>
              <a:t>课件、实验指导和通知：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QQ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cs typeface="Times New Roman" pitchFamily="18" charset="0"/>
              </a:rPr>
              <a:t>实验平台：</a:t>
            </a:r>
            <a:r>
              <a:rPr lang="zh-CN" altLang="en-US" u="sng" dirty="0">
                <a:solidFill>
                  <a:srgbClr val="FF0000"/>
                </a:solidFill>
                <a:cs typeface="Times New Roman" pitchFamily="18" charset="0"/>
              </a:rPr>
              <a:t>华为云数据库</a:t>
            </a:r>
            <a:endParaRPr lang="en-US" altLang="zh-CN" dirty="0">
              <a:solidFill>
                <a:srgbClr val="FF0000"/>
              </a:solidFill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cs typeface="Times New Roman" pitchFamily="18" charset="0"/>
              </a:rPr>
              <a:t>电子版实验作业提交：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  <a:hlinkClick r:id="rId2"/>
              </a:rPr>
              <a:t>ftp://student:software@121.192.180.66</a:t>
            </a:r>
            <a:endParaRPr lang="en-US" altLang="zh-CN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作业及实验要求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solidFill>
                  <a:srgbClr val="0000CC"/>
                </a:solidFill>
              </a:rPr>
              <a:t>作业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提交纸质版；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以章为单位。一章结束后该章作业提交时间将会被提示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一章结束后的</a:t>
            </a:r>
            <a:r>
              <a:rPr lang="zh-CN" altLang="en-US" sz="2400" b="1" u="sng" dirty="0">
                <a:solidFill>
                  <a:srgbClr val="FF0000"/>
                </a:solidFill>
              </a:rPr>
              <a:t>一周内</a:t>
            </a:r>
            <a:r>
              <a:rPr lang="zh-CN" altLang="en-US" sz="2400" dirty="0"/>
              <a:t>提交。上课的课间休息时交。</a:t>
            </a:r>
            <a:r>
              <a:rPr lang="zh-CN" altLang="en-US" sz="2400" dirty="0">
                <a:solidFill>
                  <a:srgbClr val="FF0000"/>
                </a:solidFill>
              </a:rPr>
              <a:t>逾期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周</a:t>
            </a:r>
            <a:r>
              <a:rPr lang="zh-CN" altLang="en-US" sz="2400" dirty="0"/>
              <a:t>，成绩按</a:t>
            </a:r>
            <a:r>
              <a:rPr lang="en-US" altLang="zh-CN" sz="2400" dirty="0">
                <a:solidFill>
                  <a:srgbClr val="FF0000"/>
                </a:solidFill>
              </a:rPr>
              <a:t>80%</a:t>
            </a:r>
            <a:r>
              <a:rPr lang="zh-CN" altLang="en-US" sz="2400" dirty="0">
                <a:solidFill>
                  <a:srgbClr val="FF0000"/>
                </a:solidFill>
              </a:rPr>
              <a:t>计算</a:t>
            </a:r>
            <a:r>
              <a:rPr lang="zh-CN" altLang="en-US" sz="2400" dirty="0"/>
              <a:t>；</a:t>
            </a:r>
            <a:r>
              <a:rPr lang="zh-CN" altLang="en-US" sz="2400" dirty="0">
                <a:solidFill>
                  <a:srgbClr val="FF0000"/>
                </a:solidFill>
              </a:rPr>
              <a:t>逾期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周</a:t>
            </a:r>
            <a:r>
              <a:rPr lang="zh-CN" altLang="en-US" sz="2400" dirty="0"/>
              <a:t>，成绩为</a:t>
            </a:r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800" dirty="0">
                <a:solidFill>
                  <a:srgbClr val="0000CC"/>
                </a:solidFill>
              </a:rPr>
              <a:t>实验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实验平台：</a:t>
            </a:r>
            <a:r>
              <a:rPr lang="zh-CN" altLang="en-US" sz="2400" b="1" dirty="0">
                <a:solidFill>
                  <a:srgbClr val="FF0000"/>
                </a:solidFill>
              </a:rPr>
              <a:t>华为云数据库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提交电子版实验报告；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实验报告中实验结束的一周内提交。</a:t>
            </a:r>
            <a:r>
              <a:rPr lang="zh-CN" altLang="en-US" sz="2400" dirty="0">
                <a:solidFill>
                  <a:srgbClr val="FF0000"/>
                </a:solidFill>
              </a:rPr>
              <a:t>逾期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周</a:t>
            </a:r>
            <a:r>
              <a:rPr lang="zh-CN" altLang="en-US" sz="2400" dirty="0"/>
              <a:t>，成绩按</a:t>
            </a:r>
            <a:r>
              <a:rPr lang="en-US" altLang="zh-CN" sz="2400" dirty="0">
                <a:solidFill>
                  <a:srgbClr val="FF0000"/>
                </a:solidFill>
              </a:rPr>
              <a:t>80%</a:t>
            </a:r>
            <a:r>
              <a:rPr lang="zh-CN" altLang="en-US" sz="2400" dirty="0">
                <a:solidFill>
                  <a:srgbClr val="FF0000"/>
                </a:solidFill>
              </a:rPr>
              <a:t>计算</a:t>
            </a:r>
            <a:r>
              <a:rPr lang="zh-CN" altLang="en-US" sz="2400" dirty="0"/>
              <a:t>；</a:t>
            </a:r>
            <a:r>
              <a:rPr lang="zh-CN" altLang="en-US" sz="2400" dirty="0">
                <a:solidFill>
                  <a:srgbClr val="FF0000"/>
                </a:solidFill>
              </a:rPr>
              <a:t>逾期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周</a:t>
            </a:r>
            <a:r>
              <a:rPr lang="zh-CN" altLang="en-US" sz="2400" dirty="0"/>
              <a:t>，成绩为</a:t>
            </a:r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53000" y="3509025"/>
            <a:ext cx="33528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！！！请勿抄袭！</a:t>
            </a:r>
          </a:p>
        </p:txBody>
      </p:sp>
    </p:spTree>
    <p:extLst>
      <p:ext uri="{BB962C8B-B14F-4D97-AF65-F5344CB8AC3E}">
        <p14:creationId xmlns:p14="http://schemas.microsoft.com/office/powerpoint/2010/main" val="143353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课堂纪律要求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936599" y="1828801"/>
            <a:ext cx="10036201" cy="3124200"/>
            <a:chOff x="749409" y="1470980"/>
            <a:chExt cx="10318801" cy="3243571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09847" y="1470980"/>
              <a:ext cx="2650117" cy="2650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63669" y="1661282"/>
              <a:ext cx="2341108" cy="2277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597467" y="1584524"/>
              <a:ext cx="2470743" cy="2446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4"/>
            <p:cNvSpPr txBox="1"/>
            <p:nvPr/>
          </p:nvSpPr>
          <p:spPr>
            <a:xfrm>
              <a:off x="749409" y="4191331"/>
              <a:ext cx="30238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996833"/>
                  </a:solidFill>
                </a:rPr>
                <a:t>严禁食品进入</a:t>
              </a:r>
            </a:p>
          </p:txBody>
        </p:sp>
        <p:sp>
          <p:nvSpPr>
            <p:cNvPr id="10" name="TextBox 15"/>
            <p:cNvSpPr txBox="1"/>
            <p:nvPr/>
          </p:nvSpPr>
          <p:spPr>
            <a:xfrm>
              <a:off x="4943043" y="4147810"/>
              <a:ext cx="22617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996833"/>
                  </a:solidFill>
                </a:rPr>
                <a:t>严禁玩手机</a:t>
              </a:r>
            </a:p>
          </p:txBody>
        </p:sp>
        <p:sp>
          <p:nvSpPr>
            <p:cNvPr id="11" name="TextBox 16"/>
            <p:cNvSpPr txBox="1"/>
            <p:nvPr/>
          </p:nvSpPr>
          <p:spPr>
            <a:xfrm>
              <a:off x="8794987" y="4147810"/>
              <a:ext cx="22540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996833"/>
                  </a:solidFill>
                </a:rPr>
                <a:t>严禁睡觉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4742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60A8A-FEB0-4CA6-A8E1-8E896A09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1B97F-6968-43AC-AC77-7641859FC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完成华为云账号的注册和实名认证。</a:t>
            </a:r>
            <a:endParaRPr lang="en-US" altLang="zh-CN" b="1" dirty="0"/>
          </a:p>
          <a:p>
            <a:pPr lvl="1"/>
            <a:r>
              <a:rPr lang="zh-CN" altLang="en-US" b="1" dirty="0"/>
              <a:t>提交日期：明天中午</a:t>
            </a:r>
            <a:r>
              <a:rPr lang="en-US" altLang="zh-CN" b="1" dirty="0"/>
              <a:t>12</a:t>
            </a:r>
            <a:r>
              <a:rPr lang="zh-CN" altLang="en-US" b="1" dirty="0"/>
              <a:t>：</a:t>
            </a:r>
            <a:r>
              <a:rPr lang="en-US" altLang="zh-CN" b="1" dirty="0"/>
              <a:t>00</a:t>
            </a:r>
            <a:r>
              <a:rPr lang="zh-CN" altLang="en-US" b="1" dirty="0"/>
              <a:t>前。</a:t>
            </a:r>
            <a:endParaRPr lang="en-US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D3371D-71E8-4B4B-A479-1402696D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007107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课程简介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课程目标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课程主要内容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教材及参考书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成绩评定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作业及实验要求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课堂纪律要求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/>
              <a:t>数据库技术是计算机软件学科的一个重要分支，是研究如何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存储</a:t>
            </a:r>
            <a:r>
              <a:rPr lang="zh-CN" altLang="en-US" sz="2800" dirty="0"/>
              <a:t>、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使用</a:t>
            </a:r>
            <a:r>
              <a:rPr lang="zh-CN" altLang="en-US" sz="2800" dirty="0"/>
              <a:t>和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管理数据</a:t>
            </a:r>
            <a:r>
              <a:rPr lang="zh-CN" altLang="en-US" sz="2800" dirty="0"/>
              <a:t>的一门学科。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800" dirty="0"/>
              <a:t>数据库技术是计算机科学中发展最快和应用最广的领域之一。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/>
              <a:t>数据处理、信息管理、事务处理、计算机辅助设计、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人工智能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400" dirty="0"/>
              <a:t>时态数据库，图形数据库、工程数据库、主动数据库、多媒体数据库 </a:t>
            </a:r>
            <a:endParaRPr lang="en-US" altLang="zh-CN" sz="2400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sz="2400" dirty="0"/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1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4876800" y="6033508"/>
            <a:ext cx="49787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  <a:hlinkClick r:id="rId2"/>
              </a:rPr>
              <a:t>https://www.domo.com/learn/data-never-sleeps-</a:t>
            </a:r>
            <a:r>
              <a:rPr lang="en-US" altLang="zh-CN" dirty="0">
                <a:solidFill>
                  <a:srgbClr val="0000CC"/>
                </a:solidFill>
                <a:hlinkClick r:id="rId2"/>
              </a:rPr>
              <a:t>8</a:t>
            </a:r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10200" y="228600"/>
            <a:ext cx="6096000" cy="57538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latin typeface="Segoe Print" panose="02000600000000000000" pitchFamily="2" charset="0"/>
              </a:rPr>
              <a:t>大数据</a:t>
            </a:r>
            <a:r>
              <a:rPr lang="en-US" altLang="zh-CN" sz="3200" dirty="0">
                <a:latin typeface="Segoe Print" panose="02000600000000000000" pitchFamily="2" charset="0"/>
              </a:rPr>
              <a:t>(Big Data)</a:t>
            </a:r>
          </a:p>
          <a:p>
            <a:pPr marL="800100" lvl="1" indent="-342900">
              <a:lnSpc>
                <a:spcPct val="130000"/>
              </a:lnSpc>
              <a:buFont typeface="Wingdings 3" panose="05040102010807070707" pitchFamily="18" charset="2"/>
              <a:buChar char="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Segoe Print" panose="02000600000000000000" pitchFamily="2" charset="0"/>
              </a:rPr>
              <a:t>V</a:t>
            </a:r>
            <a:r>
              <a:rPr lang="en-US" altLang="zh-CN" sz="2400" dirty="0">
                <a:solidFill>
                  <a:srgbClr val="0000FF"/>
                </a:solidFill>
                <a:latin typeface="Segoe Print" panose="02000600000000000000" pitchFamily="2" charset="0"/>
              </a:rPr>
              <a:t>olume,</a:t>
            </a:r>
          </a:p>
          <a:p>
            <a:pPr marL="800100" lvl="1" indent="-342900">
              <a:lnSpc>
                <a:spcPct val="130000"/>
              </a:lnSpc>
              <a:buFont typeface="Wingdings 3" panose="05040102010807070707" pitchFamily="18" charset="2"/>
              <a:buChar char="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Segoe Print" panose="02000600000000000000" pitchFamily="2" charset="0"/>
              </a:rPr>
              <a:t>V</a:t>
            </a:r>
            <a:r>
              <a:rPr lang="en-US" altLang="zh-CN" sz="2400" dirty="0">
                <a:solidFill>
                  <a:srgbClr val="0000FF"/>
                </a:solidFill>
                <a:latin typeface="Segoe Print" panose="02000600000000000000" pitchFamily="2" charset="0"/>
              </a:rPr>
              <a:t>ariety,</a:t>
            </a:r>
          </a:p>
          <a:p>
            <a:pPr marL="800100" lvl="1" indent="-342900">
              <a:lnSpc>
                <a:spcPct val="130000"/>
              </a:lnSpc>
              <a:buFont typeface="Wingdings 3" panose="05040102010807070707" pitchFamily="18" charset="2"/>
              <a:buChar char="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Segoe Print" panose="02000600000000000000" pitchFamily="2" charset="0"/>
              </a:rPr>
              <a:t>V</a:t>
            </a:r>
            <a:r>
              <a:rPr lang="en-US" altLang="zh-CN" sz="2400" dirty="0">
                <a:solidFill>
                  <a:srgbClr val="0000FF"/>
                </a:solidFill>
                <a:latin typeface="Segoe Print" panose="02000600000000000000" pitchFamily="2" charset="0"/>
              </a:rPr>
              <a:t>alue, </a:t>
            </a:r>
          </a:p>
          <a:p>
            <a:pPr marL="800100" lvl="1" indent="-342900">
              <a:lnSpc>
                <a:spcPct val="130000"/>
              </a:lnSpc>
              <a:buFont typeface="Wingdings 3" panose="05040102010807070707" pitchFamily="18" charset="2"/>
              <a:buChar char="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Segoe Print" panose="02000600000000000000" pitchFamily="2" charset="0"/>
              </a:rPr>
              <a:t>V</a:t>
            </a:r>
            <a:r>
              <a:rPr lang="en-US" altLang="zh-CN" sz="2400" dirty="0">
                <a:solidFill>
                  <a:srgbClr val="0000FF"/>
                </a:solidFill>
                <a:latin typeface="Segoe Print" panose="02000600000000000000" pitchFamily="2" charset="0"/>
              </a:rPr>
              <a:t>elocity</a:t>
            </a:r>
          </a:p>
          <a:p>
            <a:pPr marL="800100" lvl="1" indent="-342900">
              <a:lnSpc>
                <a:spcPct val="130000"/>
              </a:lnSpc>
              <a:buFont typeface="Wingdings 3" panose="05040102010807070707" pitchFamily="18" charset="2"/>
              <a:buChar char=""/>
              <a:defRPr/>
            </a:pPr>
            <a:endParaRPr lang="en-US" altLang="zh-CN" sz="1100" dirty="0">
              <a:solidFill>
                <a:srgbClr val="0000FF"/>
              </a:solidFill>
              <a:latin typeface="Segoe Print" panose="02000600000000000000" pitchFamily="2" charset="0"/>
            </a:endParaRP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70C0"/>
                </a:solidFill>
                <a:latin typeface="Segoe Print" panose="02000600000000000000" pitchFamily="2" charset="0"/>
              </a:rPr>
              <a:t>G(Giga)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70C0"/>
                </a:solidFill>
                <a:latin typeface="Segoe Print" panose="02000600000000000000" pitchFamily="2" charset="0"/>
              </a:rPr>
              <a:t>T(</a:t>
            </a:r>
            <a:r>
              <a:rPr lang="en-US" altLang="zh-CN" sz="2400" dirty="0" err="1">
                <a:solidFill>
                  <a:srgbClr val="0070C0"/>
                </a:solidFill>
                <a:latin typeface="Segoe Print" panose="02000600000000000000" pitchFamily="2" charset="0"/>
              </a:rPr>
              <a:t>Tera</a:t>
            </a:r>
            <a:r>
              <a:rPr lang="en-US" altLang="zh-CN" sz="2400" dirty="0">
                <a:solidFill>
                  <a:srgbClr val="0070C0"/>
                </a:solidFill>
                <a:latin typeface="Segoe Print" panose="02000600000000000000" pitchFamily="2" charset="0"/>
              </a:rPr>
              <a:t>)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70C0"/>
                </a:solidFill>
                <a:latin typeface="Segoe Print" panose="02000600000000000000" pitchFamily="2" charset="0"/>
              </a:rPr>
              <a:t>P(Peta)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70C0"/>
                </a:solidFill>
                <a:latin typeface="Segoe Print" panose="02000600000000000000" pitchFamily="2" charset="0"/>
              </a:rPr>
              <a:t>E(</a:t>
            </a:r>
            <a:r>
              <a:rPr lang="en-US" altLang="zh-CN" sz="2400" dirty="0" err="1">
                <a:solidFill>
                  <a:srgbClr val="0070C0"/>
                </a:solidFill>
                <a:latin typeface="Segoe Print" panose="02000600000000000000" pitchFamily="2" charset="0"/>
              </a:rPr>
              <a:t>Exa</a:t>
            </a:r>
            <a:r>
              <a:rPr lang="en-US" altLang="zh-CN" sz="2400" dirty="0">
                <a:solidFill>
                  <a:srgbClr val="0070C0"/>
                </a:solidFill>
                <a:latin typeface="Segoe Print" panose="02000600000000000000" pitchFamily="2" charset="0"/>
              </a:rPr>
              <a:t>)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70C0"/>
                </a:solidFill>
                <a:latin typeface="Segoe Print" panose="02000600000000000000" pitchFamily="2" charset="0"/>
              </a:rPr>
              <a:t>Z(</a:t>
            </a:r>
            <a:r>
              <a:rPr lang="en-US" altLang="zh-CN" sz="2400" dirty="0" err="1">
                <a:solidFill>
                  <a:srgbClr val="0070C0"/>
                </a:solidFill>
                <a:latin typeface="Segoe Print" panose="02000600000000000000" pitchFamily="2" charset="0"/>
              </a:rPr>
              <a:t>Zetta</a:t>
            </a:r>
            <a:r>
              <a:rPr lang="en-US" altLang="zh-CN" sz="2400" dirty="0">
                <a:solidFill>
                  <a:srgbClr val="0070C0"/>
                </a:solidFill>
                <a:latin typeface="Segoe Print" panose="02000600000000000000" pitchFamily="2" charset="0"/>
              </a:rPr>
              <a:t>)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70C0"/>
                </a:solidFill>
                <a:latin typeface="Segoe Print" panose="02000600000000000000" pitchFamily="2" charset="0"/>
              </a:rPr>
              <a:t>Y(</a:t>
            </a:r>
            <a:r>
              <a:rPr lang="en-US" altLang="zh-CN" sz="2400" dirty="0" err="1">
                <a:solidFill>
                  <a:srgbClr val="0070C0"/>
                </a:solidFill>
                <a:latin typeface="Segoe Print" panose="02000600000000000000" pitchFamily="2" charset="0"/>
              </a:rPr>
              <a:t>Yotta</a:t>
            </a:r>
            <a:r>
              <a:rPr lang="en-US" altLang="zh-CN" sz="2400" dirty="0">
                <a:solidFill>
                  <a:srgbClr val="0070C0"/>
                </a:solidFill>
                <a:latin typeface="Segoe Print" panose="02000600000000000000" pitchFamily="2" charset="0"/>
              </a:rPr>
              <a:t>)</a:t>
            </a:r>
          </a:p>
        </p:txBody>
      </p:sp>
      <p:sp>
        <p:nvSpPr>
          <p:cNvPr id="10" name="右大括号 9"/>
          <p:cNvSpPr/>
          <p:nvPr/>
        </p:nvSpPr>
        <p:spPr>
          <a:xfrm>
            <a:off x="7620000" y="1116223"/>
            <a:ext cx="838200" cy="1537275"/>
          </a:xfrm>
          <a:prstGeom prst="rightBrace">
            <a:avLst>
              <a:gd name="adj1" fmla="val 8333"/>
              <a:gd name="adj2" fmla="val 508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458200" y="1592472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4V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1AA2A3-74C4-4788-B49C-D347111B4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50429"/>
            <a:ext cx="3733800" cy="638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86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474" y="1849844"/>
            <a:ext cx="3260438" cy="64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天猫Tmall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235" y="3118808"/>
            <a:ext cx="3128909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140" y="3046633"/>
            <a:ext cx="3213772" cy="57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3" descr="https://ss0.baidu.com/6ONWsjip0QIZ8tyhnq/it/u=3245619312,3147624911&amp;fm=58&amp;s=CD00347246D3A431DFA65B9A0200D0A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406" y="4277220"/>
            <a:ext cx="1741592" cy="107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650" y="4223228"/>
            <a:ext cx="1973262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311" y="4475658"/>
            <a:ext cx="233838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 descr="D:\0.教学\1.本科生\1.课程\2018-19学年课程申报\SOA\twitter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689" y="4274672"/>
            <a:ext cx="989322" cy="114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2239689" y="397658"/>
            <a:ext cx="7076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典型应用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ACC76C-F687-4C27-9BD2-347B2045B9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6520" y="1849844"/>
            <a:ext cx="3128908" cy="76944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E23C3C9-D6B4-4B58-A649-EF26F1B938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111" y="1847690"/>
            <a:ext cx="2804995" cy="357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5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662" y="2102285"/>
            <a:ext cx="865725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342057" y="512388"/>
            <a:ext cx="8991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数据库在计算机系统中的位置</a:t>
            </a:r>
          </a:p>
        </p:txBody>
      </p:sp>
    </p:spTree>
    <p:extLst>
      <p:ext uri="{BB962C8B-B14F-4D97-AF65-F5344CB8AC3E}">
        <p14:creationId xmlns:p14="http://schemas.microsoft.com/office/powerpoint/2010/main" val="129716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11007107" cy="51816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/>
              <a:t>掌握数据库</a:t>
            </a:r>
            <a:r>
              <a:rPr lang="zh-CN" altLang="en-US" dirty="0">
                <a:solidFill>
                  <a:srgbClr val="FF0000"/>
                </a:solidFill>
              </a:rPr>
              <a:t>基础</a:t>
            </a:r>
            <a:r>
              <a:rPr lang="zh-CN" altLang="en-US" dirty="0"/>
              <a:t>（重点：关系数据库）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E-R</a:t>
            </a:r>
            <a:r>
              <a:rPr lang="zh-CN" altLang="en-US" dirty="0"/>
              <a:t>图，表，视图，约束，安全性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掌握关系数据库的</a:t>
            </a:r>
            <a:r>
              <a:rPr lang="zh-CN" altLang="en-US" dirty="0">
                <a:solidFill>
                  <a:srgbClr val="FF0000"/>
                </a:solidFill>
              </a:rPr>
              <a:t>数据管理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：增、删、改、查（查是基础）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用于建库、数据操纵、授权与回收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掌握关系数据库的</a:t>
            </a:r>
            <a:r>
              <a:rPr lang="zh-CN" altLang="en-US" dirty="0">
                <a:solidFill>
                  <a:srgbClr val="FF0000"/>
                </a:solidFill>
              </a:rPr>
              <a:t>编程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掌握关系数据库的</a:t>
            </a:r>
            <a:r>
              <a:rPr lang="zh-CN" altLang="en-US" dirty="0">
                <a:solidFill>
                  <a:srgbClr val="FF0000"/>
                </a:solidFill>
              </a:rPr>
              <a:t>基本维护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优化、并发控制、数据库恢复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9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课程主要内容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95085" y="1066800"/>
            <a:ext cx="5272315" cy="546922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0000FF"/>
                </a:solidFill>
              </a:rPr>
              <a:t>基础篇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章 绪论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第</a:t>
            </a:r>
            <a:r>
              <a:rPr lang="en-US" altLang="zh-CN" sz="2400" dirty="0"/>
              <a:t>2</a:t>
            </a:r>
            <a:r>
              <a:rPr lang="zh-CN" altLang="en-US" sz="2400" dirty="0"/>
              <a:t>章 关系数据库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第</a:t>
            </a:r>
            <a:r>
              <a:rPr lang="en-US" altLang="zh-CN" sz="2400" dirty="0"/>
              <a:t>3</a:t>
            </a:r>
            <a:r>
              <a:rPr lang="zh-CN" altLang="en-US" sz="2400" dirty="0"/>
              <a:t>章 关系数据库标准语言</a:t>
            </a:r>
            <a:r>
              <a:rPr lang="en-US" altLang="zh-CN" sz="2400" dirty="0"/>
              <a:t>SQL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第</a:t>
            </a:r>
            <a:r>
              <a:rPr lang="en-US" altLang="zh-CN" sz="2400" dirty="0"/>
              <a:t>4</a:t>
            </a:r>
            <a:r>
              <a:rPr lang="zh-CN" altLang="en-US" sz="2400" dirty="0"/>
              <a:t>章 数据库安全性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第</a:t>
            </a:r>
            <a:r>
              <a:rPr lang="en-US" altLang="zh-CN" sz="2400" dirty="0"/>
              <a:t>5</a:t>
            </a:r>
            <a:r>
              <a:rPr lang="zh-CN" altLang="en-US" sz="2400" dirty="0"/>
              <a:t>章 数据库完整性</a:t>
            </a:r>
            <a:endParaRPr lang="en-US" altLang="zh-CN" sz="2400" dirty="0"/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0000FF"/>
                </a:solidFill>
              </a:rPr>
              <a:t>设计与应用开发篇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第</a:t>
            </a:r>
            <a:r>
              <a:rPr lang="en-US" altLang="zh-CN" sz="2400" dirty="0"/>
              <a:t>6</a:t>
            </a:r>
            <a:r>
              <a:rPr lang="zh-CN" altLang="en-US" sz="2400" dirty="0"/>
              <a:t>章 关系数据理论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第</a:t>
            </a:r>
            <a:r>
              <a:rPr lang="en-US" altLang="zh-CN" sz="2400" dirty="0"/>
              <a:t>7</a:t>
            </a:r>
            <a:r>
              <a:rPr lang="zh-CN" altLang="en-US" sz="2400" dirty="0"/>
              <a:t>章 数据库设计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第</a:t>
            </a:r>
            <a:r>
              <a:rPr lang="en-US" altLang="zh-CN" sz="2400" dirty="0"/>
              <a:t>8</a:t>
            </a:r>
            <a:r>
              <a:rPr lang="zh-CN" altLang="en-US" sz="2400" dirty="0"/>
              <a:t>章 数据库编程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943600" y="1077310"/>
            <a:ext cx="5651937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l" defTabSz="51435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990033"/>
              </a:buClr>
              <a:buSzPct val="80000"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358775" algn="l" defTabSz="51435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1700" indent="-185738" algn="l" defTabSz="514350" rtl="0" eaLnBrk="1" latinLnBrk="0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系统篇</a:t>
            </a:r>
            <a:endParaRPr lang="en-US" altLang="zh-CN" sz="2800" b="1" dirty="0">
              <a:solidFill>
                <a:srgbClr val="0000FF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第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9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章 关系查询处理和查询优化</a:t>
            </a:r>
            <a:endParaRPr lang="en-US" altLang="zh-CN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第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10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章 数据库恢复技术</a:t>
            </a:r>
            <a:endParaRPr lang="en-US" altLang="zh-CN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第</a:t>
            </a:r>
            <a:r>
              <a:rPr lang="en-US" altLang="zh-CN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11</a:t>
            </a:r>
            <a:r>
              <a:rPr lang="zh-CN" altLang="en-US" sz="2400" dirty="0">
                <a:latin typeface="等线 Light" panose="02010600030101010101" pitchFamily="2" charset="-122"/>
                <a:ea typeface="等线 Light" panose="02010600030101010101" pitchFamily="2" charset="-122"/>
              </a:rPr>
              <a:t>章 并发控制</a:t>
            </a:r>
            <a:endParaRPr lang="en-US" altLang="zh-CN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57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教材及参考书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ea typeface="黑体" pitchFamily="49" charset="-122"/>
              </a:rPr>
              <a:t>教材</a:t>
            </a:r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王珊，萨师煊</a:t>
            </a:r>
            <a:r>
              <a:rPr lang="en-US" altLang="zh-CN" sz="2400" dirty="0">
                <a:solidFill>
                  <a:srgbClr val="0000FF"/>
                </a:solidFill>
              </a:rPr>
              <a:t>.</a:t>
            </a:r>
            <a:r>
              <a:rPr lang="zh-CN" altLang="en-US" sz="2400" dirty="0">
                <a:solidFill>
                  <a:srgbClr val="0000FF"/>
                </a:solidFill>
              </a:rPr>
              <a:t>数据库系统概论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zh-CN" altLang="en-US" sz="2400" dirty="0">
                <a:solidFill>
                  <a:srgbClr val="0000FF"/>
                </a:solidFill>
              </a:rPr>
              <a:t>第</a:t>
            </a:r>
            <a:r>
              <a:rPr lang="en-US" altLang="zh-CN" sz="2400" dirty="0">
                <a:solidFill>
                  <a:srgbClr val="0000FF"/>
                </a:solidFill>
              </a:rPr>
              <a:t>5</a:t>
            </a:r>
            <a:r>
              <a:rPr lang="zh-CN" altLang="en-US" sz="2400" dirty="0">
                <a:solidFill>
                  <a:srgbClr val="0000FF"/>
                </a:solidFill>
              </a:rPr>
              <a:t>版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  <a:r>
              <a:rPr lang="zh-CN" altLang="en-US" sz="2400" dirty="0">
                <a:solidFill>
                  <a:srgbClr val="0000FF"/>
                </a:solidFill>
              </a:rPr>
              <a:t>，北京：高等教育出版社，</a:t>
            </a:r>
            <a:r>
              <a:rPr lang="en-US" altLang="zh-CN" sz="2400" dirty="0">
                <a:solidFill>
                  <a:srgbClr val="0000FF"/>
                </a:solidFill>
              </a:rPr>
              <a:t>2014</a:t>
            </a:r>
            <a:r>
              <a:rPr lang="zh-CN" altLang="en-US" sz="2400" dirty="0">
                <a:solidFill>
                  <a:srgbClr val="0000FF"/>
                </a:solidFill>
              </a:rPr>
              <a:t>年</a:t>
            </a:r>
            <a:r>
              <a:rPr lang="en-US" altLang="zh-CN" sz="2400" dirty="0">
                <a:solidFill>
                  <a:srgbClr val="0000FF"/>
                </a:solidFill>
              </a:rPr>
              <a:t>9</a:t>
            </a:r>
            <a:r>
              <a:rPr lang="zh-CN" altLang="en-US" sz="2400" dirty="0">
                <a:solidFill>
                  <a:srgbClr val="0000FF"/>
                </a:solidFill>
              </a:rPr>
              <a:t>月 </a:t>
            </a: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ea typeface="黑体" pitchFamily="49" charset="-122"/>
              </a:rPr>
              <a:t>主要参考书</a:t>
            </a:r>
          </a:p>
          <a:p>
            <a:pPr lvl="1"/>
            <a:r>
              <a:rPr lang="en-US" altLang="zh-CN" sz="2400" dirty="0"/>
              <a:t>Abraham </a:t>
            </a:r>
            <a:r>
              <a:rPr lang="en-US" altLang="zh-CN" sz="2400" dirty="0" err="1"/>
              <a:t>Silberschatz</a:t>
            </a:r>
            <a:r>
              <a:rPr lang="zh-CN" altLang="en-US" sz="2400" dirty="0"/>
              <a:t>等著，杨冬青等译</a:t>
            </a:r>
            <a:r>
              <a:rPr lang="en-US" altLang="zh-CN" sz="2400" dirty="0"/>
              <a:t>.</a:t>
            </a:r>
            <a:r>
              <a:rPr lang="zh-CN" altLang="en-US" sz="2400" dirty="0"/>
              <a:t>数据库系统概念</a:t>
            </a:r>
            <a:r>
              <a:rPr lang="en-US" altLang="zh-CN" sz="2400" dirty="0"/>
              <a:t>(</a:t>
            </a:r>
            <a:r>
              <a:rPr lang="zh-CN" altLang="en-US" sz="2400" dirty="0"/>
              <a:t>原书第</a:t>
            </a:r>
            <a:r>
              <a:rPr lang="en-US" altLang="zh-CN" sz="2400" dirty="0"/>
              <a:t>6</a:t>
            </a:r>
            <a:r>
              <a:rPr lang="zh-CN" altLang="en-US" sz="2400" dirty="0"/>
              <a:t>版</a:t>
            </a:r>
            <a:r>
              <a:rPr lang="en-US" altLang="zh-CN" sz="2400" dirty="0"/>
              <a:t>) </a:t>
            </a:r>
            <a:r>
              <a:rPr lang="zh-CN" altLang="en-US" sz="2400" dirty="0"/>
              <a:t>，机械工业出版社，</a:t>
            </a:r>
            <a:r>
              <a:rPr lang="en-US" altLang="zh-CN" sz="2400" dirty="0"/>
              <a:t>2012</a:t>
            </a:r>
            <a:r>
              <a:rPr lang="zh-CN" altLang="en-US" sz="2400" dirty="0"/>
              <a:t>年</a:t>
            </a:r>
            <a:r>
              <a:rPr lang="en-US" altLang="zh-CN" sz="2400" dirty="0"/>
              <a:t>3</a:t>
            </a:r>
            <a:r>
              <a:rPr lang="zh-CN" altLang="en-US" sz="2400" dirty="0"/>
              <a:t>月</a:t>
            </a:r>
          </a:p>
          <a:p>
            <a:pPr lvl="1"/>
            <a:r>
              <a:rPr lang="en-US" altLang="zh-CN" sz="2400" dirty="0"/>
              <a:t>Jeffrey D. Ullman </a:t>
            </a:r>
            <a:r>
              <a:rPr lang="zh-CN" altLang="en-US" sz="2400" dirty="0"/>
              <a:t>等著</a:t>
            </a:r>
            <a:r>
              <a:rPr lang="en-US" altLang="zh-CN" sz="2400" dirty="0"/>
              <a:t>.</a:t>
            </a:r>
            <a:r>
              <a:rPr lang="zh-CN" altLang="en-US" sz="2400" dirty="0"/>
              <a:t>数据库系统基础教程</a:t>
            </a:r>
            <a:r>
              <a:rPr lang="en-US" altLang="zh-CN" sz="2400" dirty="0"/>
              <a:t>(</a:t>
            </a:r>
            <a:r>
              <a:rPr lang="zh-CN" altLang="en-US" sz="2400" dirty="0"/>
              <a:t>英文版</a:t>
            </a:r>
            <a:r>
              <a:rPr lang="en-US" altLang="zh-CN" sz="2400" dirty="0"/>
              <a:t>·</a:t>
            </a:r>
            <a:r>
              <a:rPr lang="zh-CN" altLang="en-US" sz="2400" dirty="0"/>
              <a:t>第</a:t>
            </a:r>
            <a:r>
              <a:rPr lang="en-US" altLang="zh-CN" sz="2400" dirty="0"/>
              <a:t>3</a:t>
            </a:r>
            <a:r>
              <a:rPr lang="zh-CN" altLang="en-US" sz="2400" dirty="0"/>
              <a:t>版</a:t>
            </a:r>
            <a:r>
              <a:rPr lang="en-US" altLang="zh-CN" sz="2400" dirty="0"/>
              <a:t>)</a:t>
            </a:r>
            <a:r>
              <a:rPr lang="zh-CN" altLang="en-US" sz="2400" dirty="0"/>
              <a:t>，机械工业出版社 ，</a:t>
            </a:r>
            <a:r>
              <a:rPr lang="en-US" altLang="zh-CN" sz="2400" dirty="0"/>
              <a:t>2008</a:t>
            </a:r>
            <a:r>
              <a:rPr lang="zh-CN" altLang="en-US" sz="2400" dirty="0"/>
              <a:t>年</a:t>
            </a:r>
            <a:r>
              <a:rPr lang="en-US" altLang="zh-CN" sz="2400" dirty="0"/>
              <a:t>7</a:t>
            </a:r>
            <a:r>
              <a:rPr lang="zh-CN" altLang="en-US" sz="2400" dirty="0"/>
              <a:t>月</a:t>
            </a:r>
            <a:endParaRPr lang="en-US" altLang="zh-CN" sz="2400" dirty="0"/>
          </a:p>
          <a:p>
            <a:pPr lvl="1"/>
            <a:r>
              <a:rPr lang="en-US" altLang="zh-CN" sz="2400" dirty="0"/>
              <a:t>ELMASRI, NAVATHE </a:t>
            </a:r>
            <a:r>
              <a:rPr lang="zh-CN" altLang="en-US" sz="2400" dirty="0"/>
              <a:t>著</a:t>
            </a:r>
            <a:r>
              <a:rPr lang="en-US" altLang="zh-CN" sz="2400" dirty="0"/>
              <a:t>.</a:t>
            </a:r>
            <a:r>
              <a:rPr lang="zh-CN" altLang="en-US" sz="2400" dirty="0"/>
              <a:t>数据库系统基础</a:t>
            </a:r>
            <a:r>
              <a:rPr lang="en-US" altLang="zh-CN" sz="2400" dirty="0"/>
              <a:t>(</a:t>
            </a:r>
            <a:r>
              <a:rPr lang="zh-CN" altLang="en-US" sz="2400" dirty="0"/>
              <a:t>第六版</a:t>
            </a:r>
            <a:r>
              <a:rPr lang="en-US" altLang="zh-CN" sz="2400" dirty="0"/>
              <a:t>)</a:t>
            </a:r>
            <a:r>
              <a:rPr lang="zh-CN" altLang="en-US" sz="2400" dirty="0"/>
              <a:t>，李翔鹰等译，清华大学出版社，</a:t>
            </a:r>
            <a:r>
              <a:rPr lang="en-US" altLang="zh-CN" sz="2400" dirty="0"/>
              <a:t>2011</a:t>
            </a:r>
            <a:r>
              <a:rPr lang="zh-CN" altLang="en-US" sz="2400" dirty="0"/>
              <a:t>年</a:t>
            </a:r>
            <a:r>
              <a:rPr lang="en-US" altLang="zh-CN" sz="2400" dirty="0"/>
              <a:t>10</a:t>
            </a:r>
            <a:r>
              <a:rPr lang="zh-CN" altLang="en-US" sz="2400" dirty="0"/>
              <a:t>月</a:t>
            </a:r>
            <a:endParaRPr lang="en-US" altLang="zh-CN" sz="2400" dirty="0"/>
          </a:p>
          <a:p>
            <a:pPr lvl="1"/>
            <a:r>
              <a:rPr lang="zh-CN" altLang="en-US" sz="2400" b="1" u="sng" dirty="0">
                <a:solidFill>
                  <a:srgbClr val="FF0000"/>
                </a:solidFill>
              </a:rPr>
              <a:t>华为云数据库官网</a:t>
            </a:r>
            <a:r>
              <a:rPr lang="zh-CN" altLang="en-US" sz="2400" dirty="0">
                <a:solidFill>
                  <a:srgbClr val="C00000"/>
                </a:solidFill>
              </a:rPr>
              <a:t>、</a:t>
            </a:r>
            <a:r>
              <a:rPr lang="en-US" altLang="zh-CN" sz="2400" dirty="0">
                <a:solidFill>
                  <a:srgbClr val="C00000"/>
                </a:solidFill>
              </a:rPr>
              <a:t>MySQL</a:t>
            </a:r>
            <a:r>
              <a:rPr lang="zh-CN" altLang="en-US" sz="2400" dirty="0">
                <a:solidFill>
                  <a:srgbClr val="C00000"/>
                </a:solidFill>
              </a:rPr>
              <a:t>网站、</a:t>
            </a:r>
            <a:r>
              <a:rPr lang="en-US" altLang="zh-CN" sz="2400" dirty="0">
                <a:solidFill>
                  <a:srgbClr val="C00000"/>
                </a:solidFill>
              </a:rPr>
              <a:t>Oracle</a:t>
            </a:r>
            <a:r>
              <a:rPr lang="zh-CN" altLang="en-US" sz="2400" dirty="0">
                <a:solidFill>
                  <a:srgbClr val="C00000"/>
                </a:solidFill>
              </a:rPr>
              <a:t>官网、</a:t>
            </a:r>
            <a:r>
              <a:rPr lang="en-US" altLang="zh-CN" sz="2400" dirty="0">
                <a:solidFill>
                  <a:srgbClr val="C00000"/>
                </a:solidFill>
              </a:rPr>
              <a:t>SQL Server</a:t>
            </a:r>
            <a:r>
              <a:rPr lang="zh-CN" altLang="en-US" sz="2400" dirty="0">
                <a:solidFill>
                  <a:srgbClr val="C00000"/>
                </a:solidFill>
              </a:rPr>
              <a:t>官方网站</a:t>
            </a:r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6D5D-9733-4D44-9C56-AEFEDD5A4BA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626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5&quot;&gt;&lt;property id=&quot;20148&quot; value=&quot;5&quot;/&gt;&lt;property id=&quot;20300&quot; value=&quot;Slide 2&quot;/&gt;&lt;property id=&quot;20307&quot; value=&quot;258&quot;/&gt;&lt;/object&gt;&lt;object type=&quot;3&quot; unique_id=&quot;10006&quot;&gt;&lt;property id=&quot;20148&quot; value=&quot;5&quot;/&gt;&lt;property id=&quot;20300&quot; value=&quot;Slide 3&quot;/&gt;&lt;property id=&quot;20307&quot; value=&quot;259&quot;/&gt;&lt;/object&gt;&lt;object type=&quot;3&quot; unique_id=&quot;10007&quot;&gt;&lt;property id=&quot;20148&quot; value=&quot;5&quot;/&gt;&lt;property id=&quot;20300&quot; value=&quot;Slide 4&quot;/&gt;&lt;property id=&quot;20307&quot; value=&quot;260&quot;/&gt;&lt;/object&gt;&lt;object type=&quot;3&quot; unique_id=&quot;10008&quot;&gt;&lt;property id=&quot;20148&quot; value=&quot;5&quot;/&gt;&lt;property id=&quot;20300&quot; value=&quot;Slide 13&quot;/&gt;&lt;property id=&quot;20307&quot; value=&quot;261&quot;/&gt;&lt;/object&gt;&lt;object type=&quot;3&quot; unique_id=&quot;10009&quot;&gt;&lt;property id=&quot;20148&quot; value=&quot;5&quot;/&gt;&lt;property id=&quot;20300&quot; value=&quot;Slide 14&quot;/&gt;&lt;property id=&quot;20307&quot; value=&quot;262&quot;/&gt;&lt;/object&gt;&lt;object type=&quot;3&quot; unique_id=&quot;10010&quot;&gt;&lt;property id=&quot;20148&quot; value=&quot;5&quot;/&gt;&lt;property id=&quot;20300&quot; value=&quot;Slide 15&quot;/&gt;&lt;property id=&quot;20307&quot; value=&quot;263&quot;/&gt;&lt;/object&gt;&lt;object type=&quot;3&quot; unique_id=&quot;10011&quot;&gt;&lt;property id=&quot;20148&quot; value=&quot;5&quot;/&gt;&lt;property id=&quot;20300&quot; value=&quot;Slide 16&quot;/&gt;&lt;property id=&quot;20307&quot; value=&quot;264&quot;/&gt;&lt;/object&gt;&lt;object type=&quot;3&quot; unique_id=&quot;10012&quot;&gt;&lt;property id=&quot;20148&quot; value=&quot;5&quot;/&gt;&lt;property id=&quot;20300&quot; value=&quot;Slide 17&quot;/&gt;&lt;property id=&quot;20307&quot; value=&quot;265&quot;/&gt;&lt;/object&gt;&lt;object type=&quot;3&quot; unique_id=&quot;10013&quot;&gt;&lt;property id=&quot;20148&quot; value=&quot;5&quot;/&gt;&lt;property id=&quot;20300&quot; value=&quot;Slide 19&quot;/&gt;&lt;property id=&quot;20307&quot; value=&quot;266&quot;/&gt;&lt;/object&gt;&lt;object type=&quot;3&quot; unique_id=&quot;10014&quot;&gt;&lt;property id=&quot;20148&quot; value=&quot;5&quot;/&gt;&lt;property id=&quot;20300&quot; value=&quot;Slide 23&quot;/&gt;&lt;property id=&quot;20307&quot; value=&quot;267&quot;/&gt;&lt;/object&gt;&lt;object type=&quot;3&quot; unique_id=&quot;10015&quot;&gt;&lt;property id=&quot;20148&quot; value=&quot;5&quot;/&gt;&lt;property id=&quot;20300&quot; value=&quot;Slide 29&quot;/&gt;&lt;property id=&quot;20307&quot; value=&quot;268&quot;/&gt;&lt;/object&gt;&lt;object type=&quot;3&quot; unique_id=&quot;10016&quot;&gt;&lt;property id=&quot;20148&quot; value=&quot;5&quot;/&gt;&lt;property id=&quot;20300&quot; value=&quot;Slide 30&quot;/&gt;&lt;property id=&quot;20307&quot; value=&quot;269&quot;/&gt;&lt;/object&gt;&lt;object type=&quot;3&quot; unique_id=&quot;10017&quot;&gt;&lt;property id=&quot;20148&quot; value=&quot;5&quot;/&gt;&lt;property id=&quot;20300&quot; value=&quot;Slide 31&quot;/&gt;&lt;property id=&quot;20307&quot; value=&quot;270&quot;/&gt;&lt;/object&gt;&lt;object type=&quot;3&quot; unique_id=&quot;10018&quot;&gt;&lt;property id=&quot;20148&quot; value=&quot;5&quot;/&gt;&lt;property id=&quot;20300&quot; value=&quot;Slide 35&quot;/&gt;&lt;property id=&quot;20307&quot; value=&quot;271&quot;/&gt;&lt;/object&gt;&lt;object type=&quot;3&quot; unique_id=&quot;10019&quot;&gt;&lt;property id=&quot;20148&quot; value=&quot;5&quot;/&gt;&lt;property id=&quot;20300&quot; value=&quot;Slide 36&quot;/&gt;&lt;property id=&quot;20307&quot; value=&quot;272&quot;/&gt;&lt;/object&gt;&lt;object type=&quot;3&quot; unique_id=&quot;10020&quot;&gt;&lt;property id=&quot;20148&quot; value=&quot;5&quot;/&gt;&lt;property id=&quot;20300&quot; value=&quot;Slide 39&quot;/&gt;&lt;property id=&quot;20307&quot; value=&quot;273&quot;/&gt;&lt;/object&gt;&lt;object type=&quot;3&quot; unique_id=&quot;10021&quot;&gt;&lt;property id=&quot;20148&quot; value=&quot;5&quot;/&gt;&lt;property id=&quot;20300&quot; value=&quot;Slide 40&quot;/&gt;&lt;property id=&quot;20307&quot; value=&quot;274&quot;/&gt;&lt;/object&gt;&lt;object type=&quot;3&quot; unique_id=&quot;10022&quot;&gt;&lt;property id=&quot;20148&quot; value=&quot;5&quot;/&gt;&lt;property id=&quot;20300&quot; value=&quot;Slide 41&quot;/&gt;&lt;property id=&quot;20307&quot; value=&quot;275&quot;/&gt;&lt;/object&gt;&lt;object type=&quot;3&quot; unique_id=&quot;10023&quot;&gt;&lt;property id=&quot;20148&quot; value=&quot;5&quot;/&gt;&lt;property id=&quot;20300&quot; value=&quot;Slide 52&quot;/&gt;&lt;property id=&quot;20307&quot; value=&quot;276&quot;/&gt;&lt;/object&gt;&lt;object type=&quot;3&quot; unique_id=&quot;10024&quot;&gt;&lt;property id=&quot;20148&quot; value=&quot;5&quot;/&gt;&lt;property id=&quot;20300&quot; value=&quot;Slide 58&quot;/&gt;&lt;property id=&quot;20307&quot; value=&quot;277&quot;/&gt;&lt;/object&gt;&lt;object type=&quot;3&quot; unique_id=&quot;10025&quot;&gt;&lt;property id=&quot;20148&quot; value=&quot;5&quot;/&gt;&lt;property id=&quot;20300&quot; value=&quot;Slide 59&quot;/&gt;&lt;property id=&quot;20307&quot; value=&quot;278&quot;/&gt;&lt;/object&gt;&lt;object type=&quot;3&quot; unique_id=&quot;10026&quot;&gt;&lt;property id=&quot;20148&quot; value=&quot;5&quot;/&gt;&lt;property id=&quot;20300&quot; value=&quot;Slide 65&quot;/&gt;&lt;property id=&quot;20307&quot; value=&quot;279&quot;/&gt;&lt;/object&gt;&lt;object type=&quot;3&quot; unique_id=&quot;10027&quot;&gt;&lt;property id=&quot;20148&quot; value=&quot;5&quot;/&gt;&lt;property id=&quot;20300&quot; value=&quot;Slide 71&quot;/&gt;&lt;property id=&quot;20307&quot; value=&quot;280&quot;/&gt;&lt;/object&gt;&lt;object type=&quot;3&quot; unique_id=&quot;10028&quot;&gt;&lt;property id=&quot;20148&quot; value=&quot;5&quot;/&gt;&lt;property id=&quot;20300&quot; value=&quot;Slide 72&quot;/&gt;&lt;property id=&quot;20307&quot; value=&quot;281&quot;/&gt;&lt;/object&gt;&lt;object type=&quot;3&quot; unique_id=&quot;10029&quot;&gt;&lt;property id=&quot;20148&quot; value=&quot;5&quot;/&gt;&lt;property id=&quot;20300&quot; value=&quot;Slide 73&quot;/&gt;&lt;property id=&quot;20307&quot; value=&quot;282&quot;/&gt;&lt;/object&gt;&lt;object type=&quot;3&quot; unique_id=&quot;10030&quot;&gt;&lt;property id=&quot;20148&quot; value=&quot;5&quot;/&gt;&lt;property id=&quot;20300&quot; value=&quot;Slide 74&quot;/&gt;&lt;property id=&quot;20307&quot; value=&quot;283&quot;/&gt;&lt;/object&gt;&lt;object type=&quot;3&quot; unique_id=&quot;10031&quot;&gt;&lt;property id=&quot;20148&quot; value=&quot;5&quot;/&gt;&lt;property id=&quot;20300&quot; value=&quot;Slide 75&quot;/&gt;&lt;property id=&quot;20307&quot; value=&quot;284&quot;/&gt;&lt;/object&gt;&lt;object type=&quot;3&quot; unique_id=&quot;10032&quot;&gt;&lt;property id=&quot;20148&quot; value=&quot;5&quot;/&gt;&lt;property id=&quot;20300&quot; value=&quot;Slide 76&quot;/&gt;&lt;property id=&quot;20307&quot; value=&quot;285&quot;/&gt;&lt;/object&gt;&lt;object type=&quot;3&quot; unique_id=&quot;10033&quot;&gt;&lt;property id=&quot;20148&quot; value=&quot;5&quot;/&gt;&lt;property id=&quot;20300&quot; value=&quot;Slide 77&quot;/&gt;&lt;property id=&quot;20307&quot; value=&quot;286&quot;/&gt;&lt;/object&gt;&lt;object type=&quot;3&quot; unique_id=&quot;10034&quot;&gt;&lt;property id=&quot;20148&quot; value=&quot;5&quot;/&gt;&lt;property id=&quot;20300&quot; value=&quot;Slide 79&quot;/&gt;&lt;property id=&quot;20307&quot; value=&quot;287&quot;/&gt;&lt;/object&gt;&lt;object type=&quot;3&quot; unique_id=&quot;10035&quot;&gt;&lt;property id=&quot;20148&quot; value=&quot;5&quot;/&gt;&lt;property id=&quot;20300&quot; value=&quot;Slide 80&quot;/&gt;&lt;property id=&quot;20307&quot; value=&quot;288&quot;/&gt;&lt;/object&gt;&lt;object type=&quot;3&quot; unique_id=&quot;10036&quot;&gt;&lt;property id=&quot;20148&quot; value=&quot;5&quot;/&gt;&lt;property id=&quot;20300&quot; value=&quot;Slide 81&quot;/&gt;&lt;property id=&quot;20307&quot; value=&quot;289&quot;/&gt;&lt;/object&gt;&lt;object type=&quot;3&quot; unique_id=&quot;10037&quot;&gt;&lt;property id=&quot;20148&quot; value=&quot;5&quot;/&gt;&lt;property id=&quot;20300&quot; value=&quot;Slide 82&quot;/&gt;&lt;property id=&quot;20307&quot; value=&quot;290&quot;/&gt;&lt;/object&gt;&lt;object type=&quot;3&quot; unique_id=&quot;10038&quot;&gt;&lt;property id=&quot;20148&quot; value=&quot;5&quot;/&gt;&lt;property id=&quot;20300&quot; value=&quot;Slide 83&quot;/&gt;&lt;property id=&quot;20307&quot; value=&quot;291&quot;/&gt;&lt;/object&gt;&lt;object type=&quot;3&quot; unique_id=&quot;10039&quot;&gt;&lt;property id=&quot;20148&quot; value=&quot;5&quot;/&gt;&lt;property id=&quot;20300&quot; value=&quot;Slide 84&quot;/&gt;&lt;property id=&quot;20307&quot; value=&quot;292&quot;/&gt;&lt;/object&gt;&lt;object type=&quot;3&quot; unique_id=&quot;10040&quot;&gt;&lt;property id=&quot;20148&quot; value=&quot;5&quot;/&gt;&lt;property id=&quot;20300&quot; value=&quot;Slide 85&quot;/&gt;&lt;property id=&quot;20307&quot; value=&quot;293&quot;/&gt;&lt;/object&gt;&lt;object type=&quot;3&quot; unique_id=&quot;10041&quot;&gt;&lt;property id=&quot;20148&quot; value=&quot;5&quot;/&gt;&lt;property id=&quot;20300&quot; value=&quot;Slide 86&quot;/&gt;&lt;property id=&quot;20307&quot; value=&quot;294&quot;/&gt;&lt;/object&gt;&lt;object type=&quot;3&quot; unique_id=&quot;10042&quot;&gt;&lt;property id=&quot;20148&quot; value=&quot;5&quot;/&gt;&lt;property id=&quot;20300&quot; value=&quot;Slide 88&quot;/&gt;&lt;property id=&quot;20307&quot; value=&quot;295&quot;/&gt;&lt;/object&gt;&lt;object type=&quot;3&quot; unique_id=&quot;10043&quot;&gt;&lt;property id=&quot;20148&quot; value=&quot;5&quot;/&gt;&lt;property id=&quot;20300&quot; value=&quot;Slide 89&quot;/&gt;&lt;property id=&quot;20307&quot; value=&quot;296&quot;/&gt;&lt;/object&gt;&lt;object type=&quot;3&quot; unique_id=&quot;10044&quot;&gt;&lt;property id=&quot;20148&quot; value=&quot;5&quot;/&gt;&lt;property id=&quot;20300&quot; value=&quot;Slide 90&quot;/&gt;&lt;property id=&quot;20307&quot; value=&quot;297&quot;/&gt;&lt;/object&gt;&lt;object type=&quot;3&quot; unique_id=&quot;10045&quot;&gt;&lt;property id=&quot;20148&quot; value=&quot;5&quot;/&gt;&lt;property id=&quot;20300&quot; value=&quot;Slide 91&quot;/&gt;&lt;property id=&quot;20307&quot; value=&quot;298&quot;/&gt;&lt;/object&gt;&lt;object type=&quot;3&quot; unique_id=&quot;10046&quot;&gt;&lt;property id=&quot;20148&quot; value=&quot;5&quot;/&gt;&lt;property id=&quot;20300&quot; value=&quot;Slide 92&quot;/&gt;&lt;property id=&quot;20307&quot; value=&quot;299&quot;/&gt;&lt;/object&gt;&lt;object type=&quot;3&quot; unique_id=&quot;10047&quot;&gt;&lt;property id=&quot;20148&quot; value=&quot;5&quot;/&gt;&lt;property id=&quot;20300&quot; value=&quot;Slide 93&quot;/&gt;&lt;property id=&quot;20307&quot; value=&quot;300&quot;/&gt;&lt;/object&gt;&lt;object type=&quot;3&quot; unique_id=&quot;10048&quot;&gt;&lt;property id=&quot;20148&quot; value=&quot;5&quot;/&gt;&lt;property id=&quot;20300&quot; value=&quot;Slide 94&quot;/&gt;&lt;property id=&quot;20307&quot; value=&quot;301&quot;/&gt;&lt;/object&gt;&lt;object type=&quot;3&quot; unique_id=&quot;10049&quot;&gt;&lt;property id=&quot;20148&quot; value=&quot;5&quot;/&gt;&lt;property id=&quot;20300&quot; value=&quot;Slide 95&quot;/&gt;&lt;property id=&quot;20307&quot; value=&quot;302&quot;/&gt;&lt;/object&gt;&lt;object type=&quot;3&quot; unique_id=&quot;10050&quot;&gt;&lt;property id=&quot;20148&quot; value=&quot;5&quot;/&gt;&lt;property id=&quot;20300&quot; value=&quot;Slide 107&quot;/&gt;&lt;property id=&quot;20307&quot; value=&quot;303&quot;/&gt;&lt;/object&gt;&lt;object type=&quot;3&quot; unique_id=&quot;10051&quot;&gt;&lt;property id=&quot;20148&quot; value=&quot;5&quot;/&gt;&lt;property id=&quot;20300&quot; value=&quot;Slide 108&quot;/&gt;&lt;property id=&quot;20307&quot; value=&quot;304&quot;/&gt;&lt;/object&gt;&lt;object type=&quot;3&quot; unique_id=&quot;10052&quot;&gt;&lt;property id=&quot;20148&quot; value=&quot;5&quot;/&gt;&lt;property id=&quot;20300&quot; value=&quot;Slide 109&quot;/&gt;&lt;property id=&quot;20307&quot; value=&quot;305&quot;/&gt;&lt;/object&gt;&lt;object type=&quot;3&quot; unique_id=&quot;10053&quot;&gt;&lt;property id=&quot;20148&quot; value=&quot;5&quot;/&gt;&lt;property id=&quot;20300&quot; value=&quot;Slide 110&quot;/&gt;&lt;property id=&quot;20307&quot; value=&quot;306&quot;/&gt;&lt;/object&gt;&lt;object type=&quot;3&quot; unique_id=&quot;10054&quot;&gt;&lt;property id=&quot;20148&quot; value=&quot;5&quot;/&gt;&lt;property id=&quot;20300&quot; value=&quot;Slide 112&quot;/&gt;&lt;property id=&quot;20307&quot; value=&quot;307&quot;/&gt;&lt;/object&gt;&lt;object type=&quot;3&quot; unique_id=&quot;10055&quot;&gt;&lt;property id=&quot;20148&quot; value=&quot;5&quot;/&gt;&lt;property id=&quot;20300&quot; value=&quot;Slide 113&quot;/&gt;&lt;property id=&quot;20307&quot; value=&quot;308&quot;/&gt;&lt;/object&gt;&lt;object type=&quot;3&quot; unique_id=&quot;10056&quot;&gt;&lt;property id=&quot;20148&quot; value=&quot;5&quot;/&gt;&lt;property id=&quot;20300&quot; value=&quot;Slide 114&quot;/&gt;&lt;property id=&quot;20307&quot; value=&quot;309&quot;/&gt;&lt;/object&gt;&lt;object type=&quot;3&quot; unique_id=&quot;10057&quot;&gt;&lt;property id=&quot;20148&quot; value=&quot;5&quot;/&gt;&lt;property id=&quot;20300&quot; value=&quot;Slide 115&quot;/&gt;&lt;property id=&quot;20307&quot; value=&quot;310&quot;/&gt;&lt;/object&gt;&lt;object type=&quot;3&quot; unique_id=&quot;10058&quot;&gt;&lt;property id=&quot;20148&quot; value=&quot;5&quot;/&gt;&lt;property id=&quot;20300&quot; value=&quot;Slide 116&quot;/&gt;&lt;property id=&quot;20307&quot; value=&quot;311&quot;/&gt;&lt;/object&gt;&lt;object type=&quot;3&quot; unique_id=&quot;10059&quot;&gt;&lt;property id=&quot;20148&quot; value=&quot;5&quot;/&gt;&lt;property id=&quot;20300&quot; value=&quot;Slide 118&quot;/&gt;&lt;property id=&quot;20307&quot; value=&quot;312&quot;/&gt;&lt;/object&gt;&lt;object type=&quot;3&quot; unique_id=&quot;10060&quot;&gt;&lt;property id=&quot;20148&quot; value=&quot;5&quot;/&gt;&lt;property id=&quot;20300&quot; value=&quot;Slide 119&quot;/&gt;&lt;property id=&quot;20307&quot; value=&quot;313&quot;/&gt;&lt;/object&gt;&lt;object type=&quot;3&quot; unique_id=&quot;78127&quot;&gt;&lt;property id=&quot;20148&quot; value=&quot;5&quot;/&gt;&lt;property id=&quot;20300&quot; value=&quot;Slide 1 - &amp;quot;Chapter 1 Introduction to Computers, the Internet and the Web&amp;quot;&quot;/&gt;&lt;property id=&quot;20307&quot; value=&quot;315&quot;/&gt;&lt;/object&gt;&lt;object type=&quot;3&quot; unique_id=&quot;81593&quot;&gt;&lt;property id=&quot;20148&quot; value=&quot;5&quot;/&gt;&lt;property id=&quot;20300&quot; value=&quot;Slide 5 - &amp;quot;1.1  Introduction&amp;quot;&quot;/&gt;&lt;property id=&quot;20307&quot; value=&quot;317&quot;/&gt;&lt;/object&gt;&lt;object type=&quot;3&quot; unique_id=&quot;81594&quot;&gt;&lt;property id=&quot;20148&quot; value=&quot;5&quot;/&gt;&lt;property id=&quot;20300&quot; value=&quot;Slide 6 - &amp;quot;1.2  Hardware and Software&amp;quot;&quot;/&gt;&lt;property id=&quot;20307&quot; value=&quot;318&quot;/&gt;&lt;/object&gt;&lt;object type=&quot;3&quot; unique_id=&quot;81595&quot;&gt;&lt;property id=&quot;20148&quot; value=&quot;5&quot;/&gt;&lt;property id=&quot;20300&quot; value=&quot;Slide 7 - &amp;quot;1.2  Hardware and Software (Cont.)&amp;quot;&quot;/&gt;&lt;property id=&quot;20307&quot; value=&quot;319&quot;/&gt;&lt;/object&gt;&lt;object type=&quot;3&quot; unique_id=&quot;81596&quot;&gt;&lt;property id=&quot;20148&quot; value=&quot;5&quot;/&gt;&lt;property id=&quot;20300&quot; value=&quot;Slide 8 - &amp;quot;1.2  Hardware and Software (Cont.)&amp;quot;&quot;/&gt;&lt;property id=&quot;20307&quot; value=&quot;320&quot;/&gt;&lt;/object&gt;&lt;object type=&quot;3&quot; unique_id=&quot;81597&quot;&gt;&lt;property id=&quot;20148&quot; value=&quot;5&quot;/&gt;&lt;property id=&quot;20300&quot; value=&quot;Slide 9 - &amp;quot;1.2.1  Moore’s Law&amp;quot;&quot;/&gt;&lt;property id=&quot;20307&quot; value=&quot;321&quot;/&gt;&lt;/object&gt;&lt;object type=&quot;3&quot; unique_id=&quot;81598&quot;&gt;&lt;property id=&quot;20148&quot; value=&quot;5&quot;/&gt;&lt;property id=&quot;20300&quot; value=&quot;Slide 10 - &amp;quot;1.2.1  Moore’s Law (Cont.)&amp;quot;&quot;/&gt;&lt;property id=&quot;20307&quot; value=&quot;322&quot;/&gt;&lt;/object&gt;&lt;object type=&quot;3&quot; unique_id=&quot;81599&quot;&gt;&lt;property id=&quot;20148&quot; value=&quot;5&quot;/&gt;&lt;property id=&quot;20300&quot; value=&quot;Slide 11 - &amp;quot;1.2.1  Moore’s Law (Cont.)&amp;quot;&quot;/&gt;&lt;property id=&quot;20307&quot; value=&quot;323&quot;/&gt;&lt;/object&gt;&lt;object type=&quot;3&quot; unique_id=&quot;81600&quot;&gt;&lt;property id=&quot;20148&quot; value=&quot;5&quot;/&gt;&lt;property id=&quot;20300&quot; value=&quot;Slide 12 - &amp;quot;1.2.2  Computer Organization&amp;quot;&quot;/&gt;&lt;property id=&quot;20307&quot; value=&quot;324&quot;/&gt;&lt;/object&gt;&lt;object type=&quot;3&quot; unique_id=&quot;81601&quot;&gt;&lt;property id=&quot;20148&quot; value=&quot;5&quot;/&gt;&lt;property id=&quot;20300&quot; value=&quot;Slide 18 - &amp;quot;1.3  Data Hierarchy&amp;quot;&quot;/&gt;&lt;property id=&quot;20307&quot; value=&quot;325&quot;/&gt;&lt;/object&gt;&lt;object type=&quot;3&quot; unique_id=&quot;81602&quot;&gt;&lt;property id=&quot;20148&quot; value=&quot;5&quot;/&gt;&lt;property id=&quot;20300&quot; value=&quot;Slide 20 - &amp;quot;1.3  Data Hierarchy&amp;quot;&quot;/&gt;&lt;property id=&quot;20307&quot; value=&quot;326&quot;/&gt;&lt;/object&gt;&lt;object type=&quot;3&quot; unique_id=&quot;81603&quot;&gt;&lt;property id=&quot;20148&quot; value=&quot;5&quot;/&gt;&lt;property id=&quot;20300&quot; value=&quot;Slide 21 - &amp;quot;1.3  Data Hierarchy&amp;quot;&quot;/&gt;&lt;property id=&quot;20307&quot; value=&quot;327&quot;/&gt;&lt;/object&gt;&lt;object type=&quot;3&quot; unique_id=&quot;81604&quot;&gt;&lt;property id=&quot;20148&quot; value=&quot;5&quot;/&gt;&lt;property id=&quot;20300&quot; value=&quot;Slide 22 - &amp;quot;1.3  Data Hierarchy&amp;quot;&quot;/&gt;&lt;property id=&quot;20307&quot; value=&quot;328&quot;/&gt;&lt;/object&gt;&lt;object type=&quot;3&quot; unique_id=&quot;81605&quot;&gt;&lt;property id=&quot;20148&quot; value=&quot;5&quot;/&gt;&lt;property id=&quot;20300&quot; value=&quot;Slide 24 - &amp;quot;1.4  Machine Languages, Assembly Languages and High-Level Languages&amp;quot;&quot;/&gt;&lt;property id=&quot;20307&quot; value=&quot;335&quot;/&gt;&lt;/object&gt;&lt;object type=&quot;3&quot; unique_id=&quot;81606&quot;&gt;&lt;property id=&quot;20148&quot; value=&quot;5&quot;/&gt;&lt;property id=&quot;20300&quot; value=&quot;Slide 25 - &amp;quot;1.4  Machine Languages, Assembly Languages and High-Level Languages&amp;quot;&quot;/&gt;&lt;property id=&quot;20307&quot; value=&quot;336&quot;/&gt;&lt;/object&gt;&lt;object type=&quot;3&quot; unique_id=&quot;81607&quot;&gt;&lt;property id=&quot;20148&quot; value=&quot;5&quot;/&gt;&lt;property id=&quot;20300&quot; value=&quot;Slide 26 - &amp;quot;1.5  The C Programming Language&amp;quot;&quot;/&gt;&lt;property id=&quot;20307&quot; value=&quot;337&quot;/&gt;&lt;/object&gt;&lt;object type=&quot;3&quot; unique_id=&quot;81608&quot;&gt;&lt;property id=&quot;20148&quot; value=&quot;5&quot;/&gt;&lt;property id=&quot;20300&quot; value=&quot;Slide 27 - &amp;quot;1.5  The C Programming Language (Cont.)&amp;quot;&quot;/&gt;&lt;property id=&quot;20307&quot; value=&quot;338&quot;/&gt;&lt;/object&gt;&lt;object type=&quot;3&quot; unique_id=&quot;81609&quot;&gt;&lt;property id=&quot;20148&quot; value=&quot;5&quot;/&gt;&lt;property id=&quot;20300&quot; value=&quot;Slide 28 - &amp;quot;1.5  The C Programming Language (Cont.)&amp;quot;&quot;/&gt;&lt;property id=&quot;20307&quot; value=&quot;339&quot;/&gt;&lt;/object&gt;&lt;object type=&quot;3&quot; unique_id=&quot;81610&quot;&gt;&lt;property id=&quot;20148&quot; value=&quot;5&quot;/&gt;&lt;property id=&quot;20300&quot; value=&quot;Slide 32 - &amp;quot;1.6  C Standard Library&amp;quot;&quot;/&gt;&lt;property id=&quot;20307&quot; value=&quot;340&quot;/&gt;&lt;/object&gt;&lt;object type=&quot;3&quot; unique_id=&quot;81611&quot;&gt;&lt;property id=&quot;20148&quot; value=&quot;5&quot;/&gt;&lt;property id=&quot;20300&quot; value=&quot;Slide 33 - &amp;quot;1.6  C Standard Library (Cont.)&amp;quot;&quot;/&gt;&lt;property id=&quot;20307&quot; value=&quot;341&quot;/&gt;&lt;/object&gt;&lt;object type=&quot;3&quot; unique_id=&quot;81612&quot;&gt;&lt;property id=&quot;20148&quot; value=&quot;5&quot;/&gt;&lt;property id=&quot;20300&quot; value=&quot;Slide 34 - &amp;quot;1.6  C Standard Library (Cont.)&amp;quot;&quot;/&gt;&lt;property id=&quot;20307&quot; value=&quot;342&quot;/&gt;&lt;/object&gt;&lt;object type=&quot;3&quot; unique_id=&quot;81613&quot;&gt;&lt;property id=&quot;20148&quot; value=&quot;5&quot;/&gt;&lt;property id=&quot;20300&quot; value=&quot;Slide 37 - &amp;quot;1.7  C++ and Other C-Based Languages&amp;quot;&quot;/&gt;&lt;property id=&quot;20307&quot; value=&quot;343&quot;/&gt;&lt;/object&gt;&lt;object type=&quot;3&quot; unique_id=&quot;81614&quot;&gt;&lt;property id=&quot;20148&quot; value=&quot;5&quot;/&gt;&lt;property id=&quot;20300&quot; value=&quot;Slide 38 - &amp;quot;1.7  C++ and Other C-Based Languages (Cont.)&amp;quot;&quot;/&gt;&lt;property id=&quot;20307&quot; value=&quot;344&quot;/&gt;&lt;/object&gt;&lt;object type=&quot;3&quot; unique_id=&quot;81615&quot;&gt;&lt;property id=&quot;20148&quot; value=&quot;5&quot;/&gt;&lt;property id=&quot;20300&quot; value=&quot;Slide 42 - &amp;quot;1.8  Object Technology&amp;quot;&quot;/&gt;&lt;property id=&quot;20307&quot; value=&quot;345&quot;/&gt;&lt;/object&gt;&lt;object type=&quot;3&quot; unique_id=&quot;81616&quot;&gt;&lt;property id=&quot;20148&quot; value=&quot;5&quot;/&gt;&lt;property id=&quot;20300&quot; value=&quot;Slide 43 - &amp;quot;1.8  Object Technology&amp;quot;&quot;/&gt;&lt;property id=&quot;20307&quot; value=&quot;346&quot;/&gt;&lt;/object&gt;&lt;object type=&quot;3&quot; unique_id=&quot;81617&quot;&gt;&lt;property id=&quot;20148&quot; value=&quot;5&quot;/&gt;&lt;property id=&quot;20300&quot; value=&quot;Slide 44 - &amp;quot;1.8  Object Technology (cont.)&amp;quot;&quot;/&gt;&lt;property id=&quot;20307&quot; value=&quot;347&quot;/&gt;&lt;/object&gt;&lt;object type=&quot;3&quot; unique_id=&quot;81618&quot;&gt;&lt;property id=&quot;20148&quot; value=&quot;5&quot;/&gt;&lt;property id=&quot;20300&quot; value=&quot;Slide 45 - &amp;quot;1.8  Object Technology (cont.)&amp;quot;&quot;/&gt;&lt;property id=&quot;20307&quot; value=&quot;348&quot;/&gt;&lt;/object&gt;&lt;object type=&quot;3&quot; unique_id=&quot;81619&quot;&gt;&lt;property id=&quot;20148&quot; value=&quot;5&quot;/&gt;&lt;property id=&quot;20300&quot; value=&quot;Slide 46 - &amp;quot;1.8  Object Technology (cont.)&amp;quot;&quot;/&gt;&lt;property id=&quot;20307&quot; value=&quot;349&quot;/&gt;&lt;/object&gt;&lt;object type=&quot;3&quot; unique_id=&quot;81620&quot;&gt;&lt;property id=&quot;20148&quot; value=&quot;5&quot;/&gt;&lt;property id=&quot;20300&quot; value=&quot;Slide 47 - &amp;quot;1.8  Object Technology (cont.)&amp;quot;&quot;/&gt;&lt;property id=&quot;20307&quot; value=&quot;350&quot;/&gt;&lt;/object&gt;&lt;object type=&quot;3&quot; unique_id=&quot;81621&quot;&gt;&lt;property id=&quot;20148&quot; value=&quot;5&quot;/&gt;&lt;property id=&quot;20300&quot; value=&quot;Slide 48 - &amp;quot;1.8  Object Technology (cont.)&amp;quot;&quot;/&gt;&lt;property id=&quot;20307&quot; value=&quot;351&quot;/&gt;&lt;/object&gt;&lt;object type=&quot;3&quot; unique_id=&quot;81622&quot;&gt;&lt;property id=&quot;20148&quot; value=&quot;5&quot;/&gt;&lt;property id=&quot;20300&quot; value=&quot;Slide 49 - &amp;quot;1.8  Object Technology (cont.)&amp;quot;&quot;/&gt;&lt;property id=&quot;20307&quot; value=&quot;352&quot;/&gt;&lt;/object&gt;&lt;object type=&quot;3&quot; unique_id=&quot;81623&quot;&gt;&lt;property id=&quot;20148&quot; value=&quot;5&quot;/&gt;&lt;property id=&quot;20300&quot; value=&quot;Slide 50 - &amp;quot;1.8  Object Technology (cont.)&amp;quot;&quot;/&gt;&lt;property id=&quot;20307&quot; value=&quot;353&quot;/&gt;&lt;/object&gt;&lt;object type=&quot;3&quot; unique_id=&quot;81624&quot;&gt;&lt;property id=&quot;20148&quot; value=&quot;5&quot;/&gt;&lt;property id=&quot;20300&quot; value=&quot;Slide 51 - &amp;quot;1.8  Object Technology (cont.)&amp;quot;&quot;/&gt;&lt;property id=&quot;20307&quot; value=&quot;354&quot;/&gt;&lt;/object&gt;&lt;object type=&quot;3&quot; unique_id=&quot;81625&quot;&gt;&lt;property id=&quot;20148&quot; value=&quot;5&quot;/&gt;&lt;property id=&quot;20300&quot; value=&quot;Slide 53 - &amp;quot;1.9  Typical C Program Development Environment&amp;quot;&quot;/&gt;&lt;property id=&quot;20307&quot; value=&quot;355&quot;/&gt;&lt;/object&gt;&lt;object type=&quot;3&quot; unique_id=&quot;81626&quot;&gt;&lt;property id=&quot;20148&quot; value=&quot;5&quot;/&gt;&lt;property id=&quot;20300&quot; value=&quot;Slide 54 - &amp;quot;1.9  Typical C Program Development Environment (Cont.)&amp;quot;&quot;/&gt;&lt;property id=&quot;20307&quot; value=&quot;356&quot;/&gt;&lt;/object&gt;&lt;object type=&quot;3&quot; unique_id=&quot;81627&quot;&gt;&lt;property id=&quot;20148&quot; value=&quot;5&quot;/&gt;&lt;property id=&quot;20300&quot; value=&quot;Slide 55 - &amp;quot;1.9  Phase 1: Creating a Program&amp;quot;&quot;/&gt;&lt;property id=&quot;20307&quot; value=&quot;357&quot;/&gt;&lt;/object&gt;&lt;object type=&quot;3&quot; unique_id=&quot;81628&quot;&gt;&lt;property id=&quot;20148&quot; value=&quot;5&quot;/&gt;&lt;property id=&quot;20300&quot; value=&quot;Slide 56 - &amp;quot;1.9  Phases 2 and 3: Preprocessing and Compiling a C Program&amp;quot;&quot;/&gt;&lt;property id=&quot;20307&quot; value=&quot;358&quot;/&gt;&lt;/object&gt;&lt;object type=&quot;3&quot; unique_id=&quot;81629&quot;&gt;&lt;property id=&quot;20148&quot; value=&quot;5&quot;/&gt;&lt;property id=&quot;20300&quot; value=&quot;Slide 57 - &amp;quot;1.9  Phases 2 and 3: Preprocessing and Compiling a C Program (Cont.)&amp;quot;&quot;/&gt;&lt;property id=&quot;20307&quot; value=&quot;359&quot;/&gt;&lt;/object&gt;&lt;object type=&quot;3&quot; unique_id=&quot;81630&quot;&gt;&lt;property id=&quot;20148&quot; value=&quot;5&quot;/&gt;&lt;property id=&quot;20300&quot; value=&quot;Slide 60 - &amp;quot;1.9  Phase 4: Linking&amp;quot;&quot;/&gt;&lt;property id=&quot;20307&quot; value=&quot;360&quot;/&gt;&lt;/object&gt;&lt;object type=&quot;3&quot; unique_id=&quot;81631&quot;&gt;&lt;property id=&quot;20148&quot; value=&quot;5&quot;/&gt;&lt;property id=&quot;20300&quot; value=&quot;Slide 61 - &amp;quot;1.9  Phase 4: Linking (Cont.)&amp;quot;&quot;/&gt;&lt;property id=&quot;20307&quot; value=&quot;361&quot;/&gt;&lt;/object&gt;&lt;object type=&quot;3&quot; unique_id=&quot;81632&quot;&gt;&lt;property id=&quot;20148&quot; value=&quot;5&quot;/&gt;&lt;property id=&quot;20300&quot; value=&quot;Slide 62 - &amp;quot;1.9  Phase 5: Loading&amp;quot;&quot;/&gt;&lt;property id=&quot;20307&quot; value=&quot;362&quot;/&gt;&lt;/object&gt;&lt;object type=&quot;3&quot; unique_id=&quot;81633&quot;&gt;&lt;property id=&quot;20148&quot; value=&quot;5&quot;/&gt;&lt;property id=&quot;20300&quot; value=&quot;Slide 63 - &amp;quot;1.9  Phase 6: Execution&amp;quot;&quot;/&gt;&lt;property id=&quot;20307&quot; value=&quot;363&quot;/&gt;&lt;/object&gt;&lt;object type=&quot;3&quot; unique_id=&quot;81634&quot;&gt;&lt;property id=&quot;20148&quot; value=&quot;5&quot;/&gt;&lt;property id=&quot;20300&quot; value=&quot;Slide 64 - &amp;quot;1.9  Problems That May Occur at Execution Time&amp;quot;&quot;/&gt;&lt;property id=&quot;20307&quot; value=&quot;364&quot;/&gt;&lt;/object&gt;&lt;object type=&quot;3&quot; unique_id=&quot;84695&quot;&gt;&lt;property id=&quot;20148&quot; value=&quot;5&quot;/&gt;&lt;property id=&quot;20300&quot; value=&quot;Slide 66 - &amp;quot;1.9  Standard Input, Standard Output and Standard Error Streams&amp;quot;&quot;/&gt;&lt;property id=&quot;20307&quot; value=&quot;365&quot;/&gt;&lt;/object&gt;&lt;object type=&quot;3&quot; unique_id=&quot;84696&quot;&gt;&lt;property id=&quot;20148&quot; value=&quot;5&quot;/&gt;&lt;property id=&quot;20300&quot; value=&quot;Slide 67 - &amp;quot;1.9  Standard Input, Standard Output and Standard Error Streams (Cont.)&amp;quot;&quot;/&gt;&lt;property id=&quot;20307&quot; value=&quot;366&quot;/&gt;&lt;/object&gt;&lt;object type=&quot;3&quot; unique_id=&quot;84697&quot;&gt;&lt;property id=&quot;20148&quot; value=&quot;5&quot;/&gt;&lt;property id=&quot;20300&quot; value=&quot;Slide 68 - &amp;quot;1.10  Test-Driving a C Application in Windows, Linux and Mac OS X&amp;quot;&quot;/&gt;&lt;property id=&quot;20307&quot; value=&quot;367&quot;/&gt;&lt;/object&gt;&lt;object type=&quot;3&quot; unique_id=&quot;84698&quot;&gt;&lt;property id=&quot;20148&quot; value=&quot;5&quot;/&gt;&lt;property id=&quot;20300&quot; value=&quot;Slide 69 - &amp;quot;1.10  Test-Driving a C Application in Windows, Linux and Mac OS X (Cont.)&amp;quot;&quot;/&gt;&lt;property id=&quot;20307&quot; value=&quot;368&quot;/&gt;&lt;/object&gt;&lt;object type=&quot;3&quot; unique_id=&quot;84699&quot;&gt;&lt;property id=&quot;20148&quot; value=&quot;5&quot;/&gt;&lt;property id=&quot;20300&quot; value=&quot;Slide 70 - &amp;quot;1.10.1  Running a C Application from the Windows Command Prompt&amp;quot;&quot;/&gt;&lt;property id=&quot;20307&quot; value=&quot;369&quot;/&gt;&lt;/object&gt;&lt;object type=&quot;3&quot; unique_id=&quot;84700&quot;&gt;&lt;property id=&quot;20148&quot; value=&quot;5&quot;/&gt;&lt;property id=&quot;20300&quot; value=&quot;Slide 78 - &amp;quot;1.10.2  Running a C Application Using GNU C with Linux&amp;quot;&quot;/&gt;&lt;property id=&quot;20307&quot; value=&quot;370&quot;/&gt;&lt;/object&gt;&lt;object type=&quot;3&quot; unique_id=&quot;84701&quot;&gt;&lt;property id=&quot;20148&quot; value=&quot;5&quot;/&gt;&lt;property id=&quot;20300&quot; value=&quot;Slide 87 - &amp;quot;1.11.3  Running a C Application Using the Teminal on Mac OS X&amp;quot;&quot;/&gt;&lt;property id=&quot;20307&quot; value=&quot;372&quot;/&gt;&lt;/object&gt;&lt;object type=&quot;3&quot; unique_id=&quot;84702&quot;&gt;&lt;property id=&quot;20148&quot; value=&quot;5&quot;/&gt;&lt;property id=&quot;20300&quot; value=&quot;Slide 96 - &amp;quot;1.11  Operating Systems&amp;quot;&quot;/&gt;&lt;property id=&quot;20307&quot; value=&quot;373&quot;/&gt;&lt;/object&gt;&lt;object type=&quot;3&quot; unique_id=&quot;84703&quot;&gt;&lt;property id=&quot;20148&quot; value=&quot;5&quot;/&gt;&lt;property id=&quot;20300&quot; value=&quot;Slide 97 - &amp;quot;1.11.1 Windows—A Proprietary Operating System&amp;quot;&quot;/&gt;&lt;property id=&quot;20307&quot; value=&quot;374&quot;/&gt;&lt;/object&gt;&lt;object type=&quot;3&quot; unique_id=&quot;84704&quot;&gt;&lt;property id=&quot;20148&quot; value=&quot;5&quot;/&gt;&lt;property id=&quot;20300&quot; value=&quot;Slide 98 - &amp;quot;1.11.2 Linux—An Open-Source Operating System&amp;quot;&quot;/&gt;&lt;property id=&quot;20307&quot; value=&quot;375&quot;/&gt;&lt;/object&gt;&lt;object type=&quot;3&quot; unique_id=&quot;84705&quot;&gt;&lt;property id=&quot;20148&quot; value=&quot;5&quot;/&gt;&lt;property id=&quot;20300&quot; value=&quot;Slide 99 - &amp;quot;1.11.2 Linux—An Open-Source Operating System&amp;quot;&quot;/&gt;&lt;property id=&quot;20307&quot; value=&quot;376&quot;/&gt;&lt;/object&gt;&lt;object type=&quot;3&quot; unique_id=&quot;84706&quot;&gt;&lt;property id=&quot;20148&quot; value=&quot;5&quot;/&gt;&lt;property id=&quot;20300&quot; value=&quot;Slide 100 - &amp;quot;1.11.3 Apple’s Mac OS X; Apple’s iOS for iPhone®, iPad® and iPod Touch® Devices&amp;quot;&quot;/&gt;&lt;property id=&quot;20307&quot; value=&quot;377&quot;/&gt;&lt;/object&gt;&lt;object type=&quot;3&quot; unique_id=&quot;84707&quot;&gt;&lt;property id=&quot;20148&quot; value=&quot;5&quot;/&gt;&lt;property id=&quot;20300&quot; value=&quot;Slide 101 - &amp;quot;1.11.3 Apple’s Mac OS X; Apple’s iOS for iPhone®, iPad® and iPod Touch® Devices&amp;quot;&quot;/&gt;&lt;property id=&quot;20307&quot; value=&quot;378&quot;/&gt;&lt;/object&gt;&lt;object type=&quot;3&quot; unique_id=&quot;84708&quot;&gt;&lt;property id=&quot;20148&quot; value=&quot;5&quot;/&gt;&lt;property id=&quot;20300&quot; value=&quot;Slide 102 - &amp;quot;1.11.4 Google’s Android&amp;quot;&quot;/&gt;&lt;property id=&quot;20307&quot; value=&quot;379&quot;/&gt;&lt;/object&gt;&lt;object type=&quot;3&quot; unique_id=&quot;84709&quot;&gt;&lt;property id=&quot;20148&quot; value=&quot;5&quot;/&gt;&lt;property id=&quot;20300&quot; value=&quot;Slide 103 - &amp;quot;1.12 The Internet and the World Wide Web&amp;quot;&quot;/&gt;&lt;property id=&quot;20307&quot; value=&quot;380&quot;/&gt;&lt;/object&gt;&lt;object type=&quot;3&quot; unique_id=&quot;84710&quot;&gt;&lt;property id=&quot;20148&quot; value=&quot;5&quot;/&gt;&lt;property id=&quot;20300&quot; value=&quot;Slide 104 - &amp;quot;1.12 The Internet and the World Wide Web (Cont.)&amp;quot;&quot;/&gt;&lt;property id=&quot;20307&quot; value=&quot;382&quot;/&gt;&lt;/object&gt;&lt;object type=&quot;3&quot; unique_id=&quot;84711&quot;&gt;&lt;property id=&quot;20148&quot; value=&quot;5&quot;/&gt;&lt;property id=&quot;20300&quot; value=&quot;Slide 105 - &amp;quot;1.12 The Internet and the World Wide Web (Cont.)&amp;quot;&quot;/&gt;&lt;property id=&quot;20307&quot; value=&quot;384&quot;/&gt;&lt;/object&gt;&lt;object type=&quot;3&quot; unique_id=&quot;84712&quot;&gt;&lt;property id=&quot;20148&quot; value=&quot;5&quot;/&gt;&lt;property id=&quot;20300&quot; value=&quot;Slide 106 - &amp;quot;1.12 The Internet and the World Wide Web (Cont.)&amp;quot;&quot;/&gt;&lt;property id=&quot;20307&quot; value=&quot;388&quot;/&gt;&lt;/object&gt;&lt;object type=&quot;3&quot; unique_id=&quot;84713&quot;&gt;&lt;property id=&quot;20148&quot; value=&quot;5&quot;/&gt;&lt;property id=&quot;20300&quot; value=&quot;Slide 111 - &amp;quot;1.13 Some Key Software Development Terminology&amp;quot;&quot;/&gt;&lt;property id=&quot;20307&quot; value=&quot;389&quot;/&gt;&lt;/object&gt;&lt;object type=&quot;3&quot; unique_id=&quot;84714&quot;&gt;&lt;property id=&quot;20148&quot; value=&quot;5&quot;/&gt;&lt;property id=&quot;20300&quot; value=&quot;Slide 117 - &amp;quot;1.14  Keeping Up-to-Date with Information Technologies&amp;quot;&quot;/&gt;&lt;property id=&quot;20307&quot; value=&quot;39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htp8_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chtp8_10</Template>
  <TotalTime>34755</TotalTime>
  <Words>636</Words>
  <Application>Microsoft Office PowerPoint</Application>
  <PresentationFormat>宽屏</PresentationFormat>
  <Paragraphs>103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Cambria Math</vt:lpstr>
      <vt:lpstr>Segoe Print</vt:lpstr>
      <vt:lpstr>Times New Roman</vt:lpstr>
      <vt:lpstr>Wingdings</vt:lpstr>
      <vt:lpstr>Wingdings 3</vt:lpstr>
      <vt:lpstr>chtp8_07</vt:lpstr>
      <vt:lpstr>PowerPoint 演示文稿</vt:lpstr>
      <vt:lpstr>大纲</vt:lpstr>
      <vt:lpstr>课程简介</vt:lpstr>
      <vt:lpstr>PowerPoint 演示文稿</vt:lpstr>
      <vt:lpstr>PowerPoint 演示文稿</vt:lpstr>
      <vt:lpstr>PowerPoint 演示文稿</vt:lpstr>
      <vt:lpstr>课程目标</vt:lpstr>
      <vt:lpstr>课程主要内容</vt:lpstr>
      <vt:lpstr>教材及参考书</vt:lpstr>
      <vt:lpstr>成绩评定</vt:lpstr>
      <vt:lpstr>作业及实验要求</vt:lpstr>
      <vt:lpstr>课堂纪律要求</vt:lpstr>
      <vt:lpstr>课后作业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wangm</cp:lastModifiedBy>
  <cp:revision>804</cp:revision>
  <dcterms:created xsi:type="dcterms:W3CDTF">2015-04-27T18:37:45Z</dcterms:created>
  <dcterms:modified xsi:type="dcterms:W3CDTF">2021-03-02T04:57:18Z</dcterms:modified>
</cp:coreProperties>
</file>