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76"/>
  </p:notesMasterIdLst>
  <p:sldIdLst>
    <p:sldId id="256" r:id="rId2"/>
    <p:sldId id="411" r:id="rId3"/>
    <p:sldId id="412"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8" r:id="rId18"/>
    <p:sldId id="427" r:id="rId19"/>
    <p:sldId id="429" r:id="rId20"/>
    <p:sldId id="430" r:id="rId21"/>
    <p:sldId id="431" r:id="rId22"/>
    <p:sldId id="432" r:id="rId23"/>
    <p:sldId id="433" r:id="rId24"/>
    <p:sldId id="435" r:id="rId25"/>
    <p:sldId id="434" r:id="rId26"/>
    <p:sldId id="436"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62" r:id="rId50"/>
    <p:sldId id="463" r:id="rId51"/>
    <p:sldId id="464" r:id="rId52"/>
    <p:sldId id="459" r:id="rId53"/>
    <p:sldId id="460" r:id="rId54"/>
    <p:sldId id="465" r:id="rId55"/>
    <p:sldId id="466" r:id="rId56"/>
    <p:sldId id="468" r:id="rId57"/>
    <p:sldId id="467" r:id="rId58"/>
    <p:sldId id="469" r:id="rId59"/>
    <p:sldId id="470" r:id="rId60"/>
    <p:sldId id="471" r:id="rId61"/>
    <p:sldId id="474" r:id="rId62"/>
    <p:sldId id="478" r:id="rId63"/>
    <p:sldId id="473" r:id="rId64"/>
    <p:sldId id="475" r:id="rId65"/>
    <p:sldId id="477" r:id="rId66"/>
    <p:sldId id="476" r:id="rId67"/>
    <p:sldId id="479" r:id="rId68"/>
    <p:sldId id="481" r:id="rId69"/>
    <p:sldId id="480" r:id="rId70"/>
    <p:sldId id="482" r:id="rId71"/>
    <p:sldId id="483" r:id="rId72"/>
    <p:sldId id="484" r:id="rId73"/>
    <p:sldId id="413" r:id="rId74"/>
    <p:sldId id="321" r:id="rId75"/>
  </p:sldIdLst>
  <p:sldSz cx="12192000" cy="6858000"/>
  <p:notesSz cx="6858000" cy="9144000"/>
  <p:photoAlbum/>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m" initials="w" lastIdx="1" clrIdx="0">
    <p:extLst>
      <p:ext uri="{19B8F6BF-5375-455C-9EA6-DF929625EA0E}">
        <p15:presenceInfo xmlns:p15="http://schemas.microsoft.com/office/powerpoint/2012/main" userId="wang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9933FF"/>
    <a:srgbClr val="006699"/>
    <a:srgbClr val="0000CC"/>
    <a:srgbClr val="990033"/>
    <a:srgbClr val="0033CC"/>
    <a:srgbClr val="996833"/>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1875" autoAdjust="0"/>
  </p:normalViewPr>
  <p:slideViewPr>
    <p:cSldViewPr>
      <p:cViewPr varScale="1">
        <p:scale>
          <a:sx n="73" d="100"/>
          <a:sy n="73" d="100"/>
        </p:scale>
        <p:origin x="829" y="4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40000"/>
              </a:lnSpc>
              <a:buClr>
                <a:srgbClr val="990033"/>
              </a:buClr>
              <a:buSzPct val="95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622300" indent="-265113">
              <a:lnSpc>
                <a:spcPct val="140000"/>
              </a:lnSpc>
              <a:defRPr sz="2200">
                <a:latin typeface="等线 Light" panose="02010600030101010101" pitchFamily="2" charset="-122"/>
                <a:ea typeface="等线 Light" panose="02010600030101010101" pitchFamily="2" charset="-122"/>
              </a:defRPr>
            </a:lvl2pPr>
            <a:lvl3pPr marL="812800" indent="-190500">
              <a:lnSpc>
                <a:spcPct val="14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667000"/>
            <a:ext cx="12204440" cy="12192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FF0000"/>
                </a:solidFill>
                <a:latin typeface="等线" panose="02010600030101010101" pitchFamily="2" charset="-122"/>
                <a:ea typeface="等线" panose="02010600030101010101" pitchFamily="2" charset="-122"/>
              </a:rPr>
              <a:t>第</a:t>
            </a:r>
            <a:r>
              <a:rPr lang="en-US" altLang="zh-CN" sz="6000" dirty="0">
                <a:solidFill>
                  <a:srgbClr val="FF0000"/>
                </a:solidFill>
                <a:latin typeface="等线" panose="02010600030101010101" pitchFamily="2" charset="-122"/>
                <a:ea typeface="等线" panose="02010600030101010101" pitchFamily="2" charset="-122"/>
              </a:rPr>
              <a:t>11</a:t>
            </a:r>
            <a:r>
              <a:rPr lang="zh-CN" altLang="en-US" sz="6000" dirty="0">
                <a:solidFill>
                  <a:srgbClr val="FF0000"/>
                </a:solidFill>
                <a:latin typeface="等线" panose="02010600030101010101" pitchFamily="2" charset="-122"/>
                <a:ea typeface="等线" panose="02010600030101010101" pitchFamily="2" charset="-122"/>
              </a:rPr>
              <a:t>章 并发控制</a:t>
            </a:r>
            <a:endParaRPr lang="en-US" altLang="zh-CN" sz="60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并发操作带来数据不一致性</a:t>
            </a:r>
            <a:endParaRPr lang="en-US" altLang="zh-CN" u="sng" dirty="0">
              <a:solidFill>
                <a:srgbClr val="FF0000"/>
              </a:solidFill>
            </a:endParaRPr>
          </a:p>
          <a:p>
            <a:pPr marL="0" indent="0">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1</a:t>
            </a:r>
            <a:r>
              <a:rPr lang="zh-CN" altLang="en-US" dirty="0">
                <a:solidFill>
                  <a:srgbClr val="0000FF"/>
                </a:solidFill>
              </a:rPr>
              <a:t>1.1</a:t>
            </a:r>
            <a:r>
              <a:rPr lang="en-US" altLang="zh-CN" dirty="0">
                <a:solidFill>
                  <a:srgbClr val="0000FF"/>
                </a:solidFill>
              </a:rPr>
              <a:t>]</a:t>
            </a:r>
            <a:r>
              <a:rPr lang="zh-CN" altLang="en-US" dirty="0">
                <a:solidFill>
                  <a:srgbClr val="0000FF"/>
                </a:solidFill>
              </a:rPr>
              <a:t>飞机订票系统中的一个活动序列 </a:t>
            </a:r>
          </a:p>
          <a:p>
            <a:pPr lvl="1">
              <a:lnSpc>
                <a:spcPct val="150000"/>
              </a:lnSpc>
              <a:buNone/>
            </a:pPr>
            <a:r>
              <a:rPr lang="zh-CN" altLang="en-US" dirty="0"/>
              <a:t>① 甲售票点</a:t>
            </a:r>
            <a:r>
              <a:rPr lang="en-US" altLang="zh-CN" dirty="0"/>
              <a:t>(</a:t>
            </a:r>
            <a:r>
              <a:rPr lang="zh-CN" altLang="en-US" dirty="0"/>
              <a:t>事务</a:t>
            </a:r>
            <a:r>
              <a:rPr lang="en-US" altLang="zh-CN" dirty="0"/>
              <a:t>T</a:t>
            </a:r>
            <a:r>
              <a:rPr lang="en-US" altLang="zh-CN" baseline="-25000" dirty="0"/>
              <a:t>1</a:t>
            </a:r>
            <a:r>
              <a:rPr lang="en-US" altLang="zh-CN" dirty="0"/>
              <a:t>)</a:t>
            </a:r>
            <a:r>
              <a:rPr lang="zh-CN" altLang="en-US" dirty="0"/>
              <a:t>读出某航班的机票余额</a:t>
            </a:r>
            <a:r>
              <a:rPr lang="en-US" altLang="zh-CN" dirty="0"/>
              <a:t>A</a:t>
            </a:r>
            <a:r>
              <a:rPr lang="zh-CN" altLang="en-US" dirty="0"/>
              <a:t>，设</a:t>
            </a:r>
            <a:r>
              <a:rPr lang="en-US" altLang="zh-CN" dirty="0"/>
              <a:t>A=16</a:t>
            </a:r>
            <a:r>
              <a:rPr lang="zh-CN" altLang="en-US" dirty="0"/>
              <a:t>；</a:t>
            </a:r>
          </a:p>
          <a:p>
            <a:pPr lvl="1">
              <a:lnSpc>
                <a:spcPct val="150000"/>
              </a:lnSpc>
              <a:buNone/>
            </a:pPr>
            <a:r>
              <a:rPr lang="zh-CN" altLang="en-US" dirty="0"/>
              <a:t>② 乙售票点</a:t>
            </a:r>
            <a:r>
              <a:rPr lang="en-US" altLang="zh-CN" dirty="0"/>
              <a:t>(</a:t>
            </a:r>
            <a:r>
              <a:rPr lang="zh-CN" altLang="en-US" dirty="0"/>
              <a:t>事务</a:t>
            </a:r>
            <a:r>
              <a:rPr lang="en-US" altLang="zh-CN" dirty="0"/>
              <a:t>T</a:t>
            </a:r>
            <a:r>
              <a:rPr lang="en-US" altLang="zh-CN" baseline="-25000" dirty="0"/>
              <a:t>2</a:t>
            </a:r>
            <a:r>
              <a:rPr lang="en-US" altLang="zh-CN" dirty="0"/>
              <a:t>)</a:t>
            </a:r>
            <a:r>
              <a:rPr lang="zh-CN" altLang="en-US" dirty="0"/>
              <a:t>读出同一航班的机票余额</a:t>
            </a:r>
            <a:r>
              <a:rPr lang="en-US" altLang="zh-CN" dirty="0"/>
              <a:t>A</a:t>
            </a:r>
            <a:r>
              <a:rPr lang="zh-CN" altLang="en-US" dirty="0"/>
              <a:t>，也为</a:t>
            </a:r>
            <a:r>
              <a:rPr lang="en-US" altLang="zh-CN" dirty="0"/>
              <a:t>16</a:t>
            </a:r>
            <a:r>
              <a:rPr lang="zh-CN" altLang="en-US" dirty="0"/>
              <a:t>；</a:t>
            </a:r>
          </a:p>
          <a:p>
            <a:pPr lvl="1">
              <a:lnSpc>
                <a:spcPct val="150000"/>
              </a:lnSpc>
              <a:buNone/>
            </a:pPr>
            <a:r>
              <a:rPr lang="zh-CN" altLang="en-US" dirty="0"/>
              <a:t>③ 甲售票点卖出一张机票，修改余额</a:t>
            </a:r>
            <a:r>
              <a:rPr lang="en-US" altLang="zh-CN" dirty="0"/>
              <a:t>A←A-1</a:t>
            </a:r>
            <a:r>
              <a:rPr lang="zh-CN" altLang="en-US" dirty="0"/>
              <a:t>，所以</a:t>
            </a:r>
            <a:r>
              <a:rPr lang="en-US" altLang="zh-CN" dirty="0"/>
              <a:t>A</a:t>
            </a:r>
            <a:r>
              <a:rPr lang="zh-CN" altLang="en-US" dirty="0"/>
              <a:t>为</a:t>
            </a:r>
            <a:r>
              <a:rPr lang="en-US" altLang="zh-CN" dirty="0"/>
              <a:t>15</a:t>
            </a:r>
            <a:r>
              <a:rPr lang="zh-CN" altLang="en-US" dirty="0"/>
              <a:t>，把</a:t>
            </a:r>
            <a:r>
              <a:rPr lang="en-US" altLang="zh-CN" dirty="0"/>
              <a:t>A</a:t>
            </a:r>
            <a:r>
              <a:rPr lang="zh-CN" altLang="en-US" dirty="0"/>
              <a:t>写回数据库；</a:t>
            </a:r>
          </a:p>
          <a:p>
            <a:pPr lvl="1">
              <a:lnSpc>
                <a:spcPct val="150000"/>
              </a:lnSpc>
              <a:buNone/>
            </a:pPr>
            <a:r>
              <a:rPr lang="zh-CN" altLang="en-US" dirty="0"/>
              <a:t>④ 乙售票点也卖出一张机票，修改余额</a:t>
            </a:r>
            <a:r>
              <a:rPr lang="en-US" altLang="zh-CN" dirty="0"/>
              <a:t>A←A-1</a:t>
            </a:r>
            <a:r>
              <a:rPr lang="zh-CN" altLang="en-US" dirty="0"/>
              <a:t>，所以</a:t>
            </a:r>
            <a:r>
              <a:rPr lang="en-US" altLang="zh-CN" dirty="0"/>
              <a:t>A</a:t>
            </a:r>
            <a:r>
              <a:rPr lang="zh-CN" altLang="en-US" dirty="0"/>
              <a:t>为</a:t>
            </a:r>
            <a:r>
              <a:rPr lang="en-US" altLang="zh-CN" dirty="0"/>
              <a:t>15</a:t>
            </a:r>
            <a:r>
              <a:rPr lang="zh-CN" altLang="en-US" dirty="0"/>
              <a:t>，把</a:t>
            </a:r>
            <a:r>
              <a:rPr lang="en-US" altLang="zh-CN" dirty="0"/>
              <a:t>A</a:t>
            </a:r>
            <a:r>
              <a:rPr lang="zh-CN" altLang="en-US" dirty="0"/>
              <a:t>写回数据库 </a:t>
            </a:r>
          </a:p>
          <a:p>
            <a:pPr lvl="1"/>
            <a:r>
              <a:rPr lang="zh-CN" altLang="en-US" dirty="0"/>
              <a:t>结果明明卖出两张机票，数据库中机票余额只减少</a:t>
            </a:r>
            <a:r>
              <a:rPr lang="en-US" altLang="zh-CN" dirty="0"/>
              <a:t>1 </a:t>
            </a:r>
          </a:p>
          <a:p>
            <a:pPr marL="357187" lvl="1" indent="0">
              <a:buNone/>
            </a:pPr>
            <a:r>
              <a:rPr lang="zh-CN" altLang="en-US" dirty="0"/>
              <a:t>这种情况称为</a:t>
            </a:r>
            <a:r>
              <a:rPr lang="zh-CN" altLang="en-US" dirty="0">
                <a:solidFill>
                  <a:srgbClr val="FF0000"/>
                </a:solidFill>
              </a:rPr>
              <a:t>数据库的不一致性</a:t>
            </a:r>
            <a:r>
              <a:rPr lang="zh-CN" altLang="en-US" dirty="0"/>
              <a:t>，是</a:t>
            </a:r>
            <a:r>
              <a:rPr lang="zh-CN" altLang="en-US" dirty="0">
                <a:solidFill>
                  <a:srgbClr val="FF0000"/>
                </a:solidFill>
              </a:rPr>
              <a:t>由并发操作引起</a:t>
            </a:r>
            <a:r>
              <a:rPr lang="zh-CN" altLang="en-US" dirty="0"/>
              <a:t>的。</a:t>
            </a:r>
          </a:p>
          <a:p>
            <a:pPr lvl="1"/>
            <a:r>
              <a:rPr lang="zh-CN" altLang="en-US" dirty="0"/>
              <a:t>在并发操作情况下，对</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两个事务的操作序列的调度是随机的</a:t>
            </a:r>
            <a:endParaRPr lang="en-US" altLang="zh-CN" dirty="0"/>
          </a:p>
          <a:p>
            <a:pPr lvl="1"/>
            <a:r>
              <a:rPr lang="zh-CN" altLang="en-US" dirty="0"/>
              <a:t>若按上面的调度序列执行，</a:t>
            </a:r>
            <a:r>
              <a:rPr lang="en-US" altLang="zh-CN" dirty="0"/>
              <a:t>T</a:t>
            </a:r>
            <a:r>
              <a:rPr lang="en-US" altLang="zh-CN" baseline="-25000" dirty="0"/>
              <a:t>1</a:t>
            </a:r>
            <a:r>
              <a:rPr lang="zh-CN" altLang="en-US" dirty="0"/>
              <a:t>事务的修改就被丢失</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344866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0000CC"/>
                </a:solidFill>
              </a:rPr>
              <a:t>并发操作带来的数据不一致性表现</a:t>
            </a:r>
            <a:r>
              <a:rPr lang="zh-CN" altLang="en-US" dirty="0">
                <a:solidFill>
                  <a:srgbClr val="FF0000"/>
                </a:solidFill>
              </a:rPr>
              <a:t>：</a:t>
            </a:r>
            <a:endParaRPr lang="en-US" altLang="zh-CN" dirty="0">
              <a:solidFill>
                <a:srgbClr val="FF0000"/>
              </a:solidFill>
            </a:endParaRPr>
          </a:p>
          <a:p>
            <a:pPr lvl="1"/>
            <a:r>
              <a:rPr lang="zh-CN" altLang="en-US" dirty="0"/>
              <a:t>由于两个事务</a:t>
            </a:r>
            <a:r>
              <a:rPr lang="en-US" altLang="zh-CN" dirty="0"/>
              <a:t>T1</a:t>
            </a:r>
            <a:r>
              <a:rPr lang="zh-CN" altLang="en-US" dirty="0"/>
              <a:t>、</a:t>
            </a:r>
            <a:r>
              <a:rPr lang="en-US" altLang="zh-CN" dirty="0"/>
              <a:t>T2</a:t>
            </a:r>
            <a:r>
              <a:rPr lang="zh-CN" altLang="en-US" dirty="0"/>
              <a:t>的读写操作组合不同可将数据不一致分为以下</a:t>
            </a:r>
            <a:r>
              <a:rPr lang="en-US" altLang="zh-CN" dirty="0"/>
              <a:t>3</a:t>
            </a:r>
            <a:r>
              <a:rPr lang="zh-CN" altLang="en-US" dirty="0"/>
              <a:t>种情况，即（</a:t>
            </a:r>
            <a:r>
              <a:rPr lang="en-US" altLang="zh-CN" dirty="0"/>
              <a:t>T1</a:t>
            </a:r>
            <a:r>
              <a:rPr lang="zh-CN" altLang="en-US" dirty="0"/>
              <a:t>写，</a:t>
            </a:r>
            <a:r>
              <a:rPr lang="en-US" altLang="zh-CN" dirty="0"/>
              <a:t>T2</a:t>
            </a:r>
            <a:r>
              <a:rPr lang="zh-CN" altLang="en-US" dirty="0"/>
              <a:t>写）、（</a:t>
            </a:r>
            <a:r>
              <a:rPr lang="en-US" altLang="zh-CN" dirty="0"/>
              <a:t> T1</a:t>
            </a:r>
            <a:r>
              <a:rPr lang="zh-CN" altLang="en-US" dirty="0"/>
              <a:t>读，</a:t>
            </a:r>
            <a:r>
              <a:rPr lang="en-US" altLang="zh-CN" dirty="0"/>
              <a:t>T2</a:t>
            </a:r>
            <a:r>
              <a:rPr lang="zh-CN" altLang="en-US" dirty="0"/>
              <a:t>写）、（</a:t>
            </a:r>
            <a:r>
              <a:rPr lang="en-US" altLang="zh-CN" dirty="0"/>
              <a:t> T1</a:t>
            </a:r>
            <a:r>
              <a:rPr lang="zh-CN" altLang="en-US" dirty="0"/>
              <a:t>写，</a:t>
            </a:r>
            <a:r>
              <a:rPr lang="en-US" altLang="zh-CN" dirty="0"/>
              <a:t>T2</a:t>
            </a:r>
            <a:r>
              <a:rPr lang="zh-CN" altLang="en-US" dirty="0"/>
              <a:t>读）</a:t>
            </a:r>
          </a:p>
          <a:p>
            <a:pPr marL="1004887" lvl="2" indent="-457200">
              <a:buFont typeface="+mj-ea"/>
              <a:buAutoNum type="circleNumDbPlain"/>
            </a:pPr>
            <a:r>
              <a:rPr lang="zh-CN" altLang="en-US" dirty="0">
                <a:solidFill>
                  <a:srgbClr val="0000CC"/>
                </a:solidFill>
              </a:rPr>
              <a:t>丢失修改</a:t>
            </a:r>
            <a:r>
              <a:rPr lang="en-US" altLang="zh-CN" dirty="0">
                <a:solidFill>
                  <a:srgbClr val="0000CC"/>
                </a:solidFill>
              </a:rPr>
              <a:t>(lost update)                      </a:t>
            </a:r>
            <a:r>
              <a:rPr lang="en-US" altLang="zh-CN" dirty="0">
                <a:solidFill>
                  <a:srgbClr val="9933FF"/>
                </a:solidFill>
              </a:rPr>
              <a:t>//</a:t>
            </a:r>
            <a:r>
              <a:rPr lang="zh-CN" altLang="en-US" dirty="0">
                <a:solidFill>
                  <a:srgbClr val="9933FF"/>
                </a:solidFill>
              </a:rPr>
              <a:t> </a:t>
            </a:r>
            <a:r>
              <a:rPr lang="en-US" altLang="zh-CN" dirty="0">
                <a:solidFill>
                  <a:srgbClr val="9933FF"/>
                </a:solidFill>
              </a:rPr>
              <a:t>(T1</a:t>
            </a:r>
            <a:r>
              <a:rPr lang="zh-CN" altLang="en-US" dirty="0">
                <a:solidFill>
                  <a:srgbClr val="9933FF"/>
                </a:solidFill>
              </a:rPr>
              <a:t>写，</a:t>
            </a:r>
            <a:r>
              <a:rPr lang="en-US" altLang="zh-CN" dirty="0">
                <a:solidFill>
                  <a:srgbClr val="9933FF"/>
                </a:solidFill>
              </a:rPr>
              <a:t>T2</a:t>
            </a:r>
            <a:r>
              <a:rPr lang="zh-CN" altLang="en-US" dirty="0">
                <a:solidFill>
                  <a:srgbClr val="9933FF"/>
                </a:solidFill>
              </a:rPr>
              <a:t>写</a:t>
            </a:r>
            <a:r>
              <a:rPr lang="en-US" altLang="zh-CN" dirty="0">
                <a:solidFill>
                  <a:srgbClr val="9933FF"/>
                </a:solidFill>
              </a:rPr>
              <a:t>)</a:t>
            </a:r>
            <a:r>
              <a:rPr lang="zh-CN" altLang="en-US" dirty="0">
                <a:solidFill>
                  <a:srgbClr val="9933FF"/>
                </a:solidFill>
              </a:rPr>
              <a:t>情形</a:t>
            </a:r>
            <a:endParaRPr lang="en-US" altLang="zh-CN" dirty="0">
              <a:solidFill>
                <a:srgbClr val="9933FF"/>
              </a:solidFill>
            </a:endParaRPr>
          </a:p>
          <a:p>
            <a:pPr marL="1004887" lvl="2" indent="-457200">
              <a:buFont typeface="+mj-ea"/>
              <a:buAutoNum type="circleNumDbPlain"/>
            </a:pPr>
            <a:r>
              <a:rPr lang="zh-CN" altLang="en-US" dirty="0">
                <a:solidFill>
                  <a:srgbClr val="0000CC"/>
                </a:solidFill>
              </a:rPr>
              <a:t>不可重复读</a:t>
            </a:r>
            <a:r>
              <a:rPr lang="en-US" altLang="zh-CN" dirty="0">
                <a:solidFill>
                  <a:srgbClr val="0000CC"/>
                </a:solidFill>
              </a:rPr>
              <a:t>(non-repeatable read)</a:t>
            </a:r>
            <a:r>
              <a:rPr lang="en-US" altLang="zh-CN" dirty="0">
                <a:solidFill>
                  <a:srgbClr val="9933FF"/>
                </a:solidFill>
              </a:rPr>
              <a:t>   //</a:t>
            </a:r>
            <a:r>
              <a:rPr lang="zh-CN" altLang="en-US" dirty="0">
                <a:solidFill>
                  <a:srgbClr val="9933FF"/>
                </a:solidFill>
              </a:rPr>
              <a:t> </a:t>
            </a:r>
            <a:r>
              <a:rPr lang="en-US" altLang="zh-CN" dirty="0">
                <a:solidFill>
                  <a:srgbClr val="9933FF"/>
                </a:solidFill>
              </a:rPr>
              <a:t>(T1</a:t>
            </a:r>
            <a:r>
              <a:rPr lang="zh-CN" altLang="en-US" dirty="0">
                <a:solidFill>
                  <a:srgbClr val="9933FF"/>
                </a:solidFill>
              </a:rPr>
              <a:t>读，</a:t>
            </a:r>
            <a:r>
              <a:rPr lang="en-US" altLang="zh-CN" dirty="0">
                <a:solidFill>
                  <a:srgbClr val="9933FF"/>
                </a:solidFill>
              </a:rPr>
              <a:t>T2</a:t>
            </a:r>
            <a:r>
              <a:rPr lang="zh-CN" altLang="en-US" dirty="0">
                <a:solidFill>
                  <a:srgbClr val="9933FF"/>
                </a:solidFill>
              </a:rPr>
              <a:t>写</a:t>
            </a:r>
            <a:r>
              <a:rPr lang="en-US" altLang="zh-CN" dirty="0">
                <a:solidFill>
                  <a:srgbClr val="9933FF"/>
                </a:solidFill>
              </a:rPr>
              <a:t>)</a:t>
            </a:r>
            <a:r>
              <a:rPr lang="zh-CN" altLang="en-US" dirty="0">
                <a:solidFill>
                  <a:srgbClr val="9933FF"/>
                </a:solidFill>
              </a:rPr>
              <a:t>情形</a:t>
            </a:r>
            <a:endParaRPr lang="en-US" altLang="zh-CN" dirty="0">
              <a:solidFill>
                <a:srgbClr val="0000CC"/>
              </a:solidFill>
            </a:endParaRPr>
          </a:p>
          <a:p>
            <a:pPr marL="1004887" lvl="2" indent="-457200">
              <a:buFont typeface="+mj-ea"/>
              <a:buAutoNum type="circleNumDbPlain"/>
            </a:pPr>
            <a:r>
              <a:rPr lang="zh-CN" altLang="en-US" dirty="0">
                <a:solidFill>
                  <a:srgbClr val="0000CC"/>
                </a:solidFill>
              </a:rPr>
              <a:t>读</a:t>
            </a:r>
            <a:r>
              <a:rPr lang="zh-CN" altLang="en-US" dirty="0">
                <a:solidFill>
                  <a:srgbClr val="0000CC"/>
                </a:solidFill>
                <a:latin typeface="+mn-ea"/>
                <a:ea typeface="+mn-ea"/>
              </a:rPr>
              <a:t>“脏”</a:t>
            </a:r>
            <a:r>
              <a:rPr lang="zh-CN" altLang="en-US" dirty="0">
                <a:solidFill>
                  <a:srgbClr val="0000CC"/>
                </a:solidFill>
              </a:rPr>
              <a:t>数据</a:t>
            </a:r>
            <a:r>
              <a:rPr lang="en-US" altLang="zh-CN" dirty="0">
                <a:solidFill>
                  <a:srgbClr val="0000CC"/>
                </a:solidFill>
              </a:rPr>
              <a:t>(dirty read)                 </a:t>
            </a:r>
            <a:r>
              <a:rPr lang="en-US" altLang="zh-CN" dirty="0">
                <a:solidFill>
                  <a:srgbClr val="9933FF"/>
                </a:solidFill>
              </a:rPr>
              <a:t>//</a:t>
            </a:r>
            <a:r>
              <a:rPr lang="zh-CN" altLang="en-US" dirty="0">
                <a:solidFill>
                  <a:srgbClr val="9933FF"/>
                </a:solidFill>
              </a:rPr>
              <a:t> </a:t>
            </a:r>
            <a:r>
              <a:rPr lang="en-US" altLang="zh-CN" dirty="0">
                <a:solidFill>
                  <a:srgbClr val="9933FF"/>
                </a:solidFill>
              </a:rPr>
              <a:t>(T1</a:t>
            </a:r>
            <a:r>
              <a:rPr lang="zh-CN" altLang="en-US" dirty="0">
                <a:solidFill>
                  <a:srgbClr val="9933FF"/>
                </a:solidFill>
              </a:rPr>
              <a:t>写，</a:t>
            </a:r>
            <a:r>
              <a:rPr lang="en-US" altLang="zh-CN" dirty="0">
                <a:solidFill>
                  <a:srgbClr val="9933FF"/>
                </a:solidFill>
              </a:rPr>
              <a:t>T2</a:t>
            </a:r>
            <a:r>
              <a:rPr lang="zh-CN" altLang="en-US" dirty="0">
                <a:solidFill>
                  <a:srgbClr val="9933FF"/>
                </a:solidFill>
              </a:rPr>
              <a:t>读</a:t>
            </a:r>
            <a:r>
              <a:rPr lang="en-US" altLang="zh-CN" dirty="0">
                <a:solidFill>
                  <a:srgbClr val="9933FF"/>
                </a:solidFill>
              </a:rPr>
              <a:t>)</a:t>
            </a:r>
            <a:r>
              <a:rPr lang="zh-CN" altLang="en-US" dirty="0">
                <a:solidFill>
                  <a:srgbClr val="9933FF"/>
                </a:solidFill>
              </a:rPr>
              <a:t>情形</a:t>
            </a:r>
            <a:endParaRPr lang="en-US" altLang="zh-CN" sz="1500" dirty="0"/>
          </a:p>
          <a:p>
            <a:pPr marL="357187" lvl="1" indent="0">
              <a:buNone/>
            </a:pPr>
            <a:endParaRPr lang="en-US" altLang="zh-CN" sz="900" dirty="0">
              <a:solidFill>
                <a:srgbClr val="FF0000"/>
              </a:solidFill>
            </a:endParaRPr>
          </a:p>
          <a:p>
            <a:pPr lvl="1"/>
            <a:r>
              <a:rPr lang="zh-CN" altLang="en-US" dirty="0">
                <a:solidFill>
                  <a:srgbClr val="FF0000"/>
                </a:solidFill>
              </a:rPr>
              <a:t>注：两个事务的读</a:t>
            </a:r>
            <a:r>
              <a:rPr lang="en-US" altLang="zh-CN" dirty="0">
                <a:solidFill>
                  <a:srgbClr val="FF0000"/>
                </a:solidFill>
              </a:rPr>
              <a:t>-</a:t>
            </a:r>
            <a:r>
              <a:rPr lang="zh-CN" altLang="en-US" dirty="0">
                <a:solidFill>
                  <a:srgbClr val="FF0000"/>
                </a:solidFill>
              </a:rPr>
              <a:t>读操作不会导致数据的不一致性，应排除，故只有</a:t>
            </a:r>
            <a:r>
              <a:rPr lang="en-US" altLang="zh-CN" dirty="0">
                <a:solidFill>
                  <a:srgbClr val="FF0000"/>
                </a:solidFill>
              </a:rPr>
              <a:t>3</a:t>
            </a:r>
            <a:r>
              <a:rPr lang="zh-CN" altLang="en-US" dirty="0">
                <a:solidFill>
                  <a:srgbClr val="FF0000"/>
                </a:solidFill>
              </a:rPr>
              <a:t>种情形</a:t>
            </a:r>
            <a:endParaRPr lang="en-US" altLang="zh-CN" dirty="0">
              <a:solidFill>
                <a:srgbClr val="FF0000"/>
              </a:solidFill>
            </a:endParaRPr>
          </a:p>
          <a:p>
            <a:r>
              <a:rPr lang="zh-CN" altLang="en-US" dirty="0">
                <a:solidFill>
                  <a:srgbClr val="0000CC"/>
                </a:solidFill>
              </a:rPr>
              <a:t>记号：</a:t>
            </a:r>
            <a:endParaRPr lang="en-US" altLang="zh-CN" dirty="0">
              <a:solidFill>
                <a:srgbClr val="0000CC"/>
              </a:solidFill>
            </a:endParaRPr>
          </a:p>
          <a:p>
            <a:pPr lvl="1"/>
            <a:r>
              <a:rPr lang="en-US" altLang="zh-CN" dirty="0"/>
              <a:t>R(x)</a:t>
            </a:r>
            <a:r>
              <a:rPr lang="zh-CN" altLang="en-US" dirty="0"/>
              <a:t>：事务读数据</a:t>
            </a:r>
            <a:r>
              <a:rPr lang="en-US" altLang="zh-CN" dirty="0"/>
              <a:t>x</a:t>
            </a:r>
            <a:r>
              <a:rPr lang="zh-CN" altLang="en-US" dirty="0"/>
              <a:t>；</a:t>
            </a:r>
            <a:endParaRPr lang="en-US" altLang="zh-CN" dirty="0"/>
          </a:p>
          <a:p>
            <a:pPr lvl="1"/>
            <a:r>
              <a:rPr lang="en-US" altLang="zh-CN" dirty="0"/>
              <a:t>W(x)</a:t>
            </a:r>
            <a:r>
              <a:rPr lang="zh-CN" altLang="en-US" dirty="0"/>
              <a:t>：事务写数据</a:t>
            </a:r>
            <a:r>
              <a:rPr lang="en-US" altLang="zh-CN" dirty="0"/>
              <a:t>x</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214881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丢失修改</a:t>
            </a:r>
          </a:p>
        </p:txBody>
      </p:sp>
      <p:sp>
        <p:nvSpPr>
          <p:cNvPr id="3" name="内容占位符 2"/>
          <p:cNvSpPr>
            <a:spLocks noGrp="1"/>
          </p:cNvSpPr>
          <p:nvPr>
            <p:ph idx="1"/>
          </p:nvPr>
        </p:nvSpPr>
        <p:spPr/>
        <p:txBody>
          <a:bodyPr/>
          <a:lstStyle/>
          <a:p>
            <a:r>
              <a:rPr lang="zh-CN" altLang="en-US" u="sng" dirty="0">
                <a:solidFill>
                  <a:srgbClr val="FF0000"/>
                </a:solidFill>
              </a:rPr>
              <a:t>丢失修改</a:t>
            </a:r>
            <a:r>
              <a:rPr lang="zh-CN" altLang="en-US" dirty="0"/>
              <a:t>是指两个事务</a:t>
            </a:r>
            <a:r>
              <a:rPr lang="en-US" altLang="zh-CN" dirty="0">
                <a:solidFill>
                  <a:srgbClr val="FF0000"/>
                </a:solidFill>
              </a:rPr>
              <a:t>T</a:t>
            </a:r>
            <a:r>
              <a:rPr lang="en-US" altLang="zh-CN" baseline="-25000" dirty="0">
                <a:solidFill>
                  <a:srgbClr val="FF0000"/>
                </a:solidFill>
              </a:rPr>
              <a:t>1</a:t>
            </a:r>
            <a:r>
              <a:rPr lang="zh-CN" altLang="en-US" dirty="0"/>
              <a:t>和</a:t>
            </a:r>
            <a:r>
              <a:rPr lang="en-US" altLang="zh-CN" dirty="0">
                <a:solidFill>
                  <a:srgbClr val="FF0000"/>
                </a:solidFill>
              </a:rPr>
              <a:t>T</a:t>
            </a:r>
            <a:r>
              <a:rPr lang="en-US" altLang="zh-CN" baseline="-25000" dirty="0">
                <a:solidFill>
                  <a:srgbClr val="FF0000"/>
                </a:solidFill>
              </a:rPr>
              <a:t>2</a:t>
            </a:r>
            <a:r>
              <a:rPr lang="zh-CN" altLang="en-US" dirty="0"/>
              <a:t>读入同一数据并</a:t>
            </a:r>
            <a:r>
              <a:rPr lang="zh-CN" altLang="en-US" dirty="0">
                <a:solidFill>
                  <a:srgbClr val="FF0000"/>
                </a:solidFill>
              </a:rPr>
              <a:t>修改</a:t>
            </a:r>
            <a:r>
              <a:rPr lang="zh-CN" altLang="en-US" dirty="0"/>
              <a:t>，</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p>
          <a:p>
            <a:pPr lvl="1"/>
            <a:r>
              <a:rPr lang="en-US" altLang="zh-CN" dirty="0"/>
              <a:t>[</a:t>
            </a:r>
            <a:r>
              <a:rPr lang="zh-CN" altLang="en-US" dirty="0"/>
              <a:t>例</a:t>
            </a:r>
            <a:r>
              <a:rPr lang="en-US" altLang="zh-CN" dirty="0"/>
              <a:t>11.1]</a:t>
            </a:r>
            <a:r>
              <a:rPr lang="zh-CN" altLang="en-US" dirty="0"/>
              <a:t>的飞机订票即属此类</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graphicFrame>
        <p:nvGraphicFramePr>
          <p:cNvPr id="5" name="Group 3"/>
          <p:cNvGraphicFramePr>
            <a:graphicFrameLocks/>
          </p:cNvGraphicFramePr>
          <p:nvPr>
            <p:extLst>
              <p:ext uri="{D42A27DB-BD31-4B8C-83A1-F6EECF244321}">
                <p14:modId xmlns:p14="http://schemas.microsoft.com/office/powerpoint/2010/main" val="3509704653"/>
              </p:ext>
            </p:extLst>
          </p:nvPr>
        </p:nvGraphicFramePr>
        <p:xfrm>
          <a:off x="3429000" y="2971800"/>
          <a:ext cx="4343400" cy="3147991"/>
        </p:xfrm>
        <a:graphic>
          <a:graphicData uri="http://schemas.openxmlformats.org/drawingml/2006/table">
            <a:tbl>
              <a:tblPr>
                <a:tableStyleId>{5940675A-B579-460E-94D1-54222C63F5DA}</a:tableStyleId>
              </a:tblPr>
              <a:tblGrid>
                <a:gridCol w="2084782">
                  <a:extLst>
                    <a:ext uri="{9D8B030D-6E8A-4147-A177-3AD203B41FA5}">
                      <a16:colId xmlns:a16="http://schemas.microsoft.com/office/drawing/2014/main" val="20000"/>
                    </a:ext>
                  </a:extLst>
                </a:gridCol>
                <a:gridCol w="2258618">
                  <a:extLst>
                    <a:ext uri="{9D8B030D-6E8A-4147-A177-3AD203B41FA5}">
                      <a16:colId xmlns:a16="http://schemas.microsoft.com/office/drawing/2014/main" val="20001"/>
                    </a:ext>
                  </a:extLst>
                </a:gridCol>
              </a:tblGrid>
              <a:tr h="365551">
                <a:tc>
                  <a:txBody>
                    <a:bodyPr/>
                    <a:lstStyle/>
                    <a:p>
                      <a:pPr marL="342900" marR="0" lvl="0" indent="-342900" algn="ctr" defTabSz="914400" rtl="0" eaLnBrk="1" fontAlgn="base" latinLnBrk="0" hangingPunct="1">
                        <a:lnSpc>
                          <a:spcPct val="13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FF0000"/>
                          </a:solidFill>
                          <a:effectLst/>
                          <a:latin typeface="等线" panose="02010600030101010101" pitchFamily="2" charset="-122"/>
                          <a:ea typeface="等线" panose="02010600030101010101" pitchFamily="2" charset="-122"/>
                        </a:rPr>
                        <a:t>T</a:t>
                      </a:r>
                      <a:r>
                        <a:rPr kumimoji="0" lang="en-US" sz="2400" b="1" u="none" strike="noStrike" cap="none" normalizeH="0" baseline="-30000" dirty="0">
                          <a:ln>
                            <a:noFill/>
                          </a:ln>
                          <a:solidFill>
                            <a:srgbClr val="FF0000"/>
                          </a:solidFill>
                          <a:effectLst/>
                          <a:latin typeface="等线" panose="02010600030101010101" pitchFamily="2" charset="-122"/>
                          <a:ea typeface="等线" panose="02010600030101010101" pitchFamily="2" charset="-122"/>
                        </a:rPr>
                        <a:t>1</a:t>
                      </a:r>
                      <a:endParaRPr kumimoji="0" lang="en-US"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3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FF0000"/>
                          </a:solidFill>
                          <a:effectLst/>
                          <a:latin typeface="等线" panose="02010600030101010101" pitchFamily="2" charset="-122"/>
                          <a:ea typeface="等线" panose="02010600030101010101" pitchFamily="2" charset="-122"/>
                        </a:rPr>
                        <a:t>T</a:t>
                      </a:r>
                      <a:r>
                        <a:rPr kumimoji="0" lang="en-US" sz="2400" b="1" u="none" strike="noStrike" cap="none" normalizeH="0" baseline="-30000" dirty="0">
                          <a:ln>
                            <a:noFill/>
                          </a:ln>
                          <a:solidFill>
                            <a:srgbClr val="FF0000"/>
                          </a:solidFill>
                          <a:effectLst/>
                          <a:latin typeface="等线" panose="02010600030101010101" pitchFamily="2" charset="-122"/>
                          <a:ea typeface="等线" panose="02010600030101010101" pitchFamily="2" charset="-122"/>
                        </a:rPr>
                        <a:t>2</a:t>
                      </a:r>
                      <a:endParaRPr kumimoji="0" lang="en-US" sz="2400" b="1" i="0" u="none" strike="noStrike" cap="none" normalizeH="0" baseline="0" dirty="0">
                        <a:ln>
                          <a:noFill/>
                        </a:ln>
                        <a:solidFill>
                          <a:srgbClr val="FF0000"/>
                        </a:solidFill>
                        <a:effectLst/>
                        <a:latin typeface="等线" panose="02010600030101010101" pitchFamily="2" charset="-122"/>
                        <a:ea typeface="等线"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8864">
                <a:tc>
                  <a:txBody>
                    <a:bodyPr/>
                    <a:lstStyle/>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defRPr/>
                      </a:pP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a:t>
                      </a:r>
                      <a:r>
                        <a:rPr kumimoji="0" lang="en-US" altLang="zh-CN"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① </a:t>
                      </a: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R(A)=16</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3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8864">
                <a:tc>
                  <a:txBody>
                    <a:bodyPr/>
                    <a:lstStyle/>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pP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defRPr/>
                      </a:pP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a:t>
                      </a:r>
                      <a:r>
                        <a:rPr kumimoji="0" lang="en-US" altLang="zh-CN"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② </a:t>
                      </a: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R(A)=16</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7728">
                <a:tc>
                  <a:txBody>
                    <a:bodyPr/>
                    <a:lstStyle/>
                    <a:p>
                      <a:pPr marL="0" marR="0" lvl="0" indent="0" algn="l" defTabSz="914400" rtl="0" eaLnBrk="1" fontAlgn="base" latinLnBrk="0" hangingPunct="1">
                        <a:lnSpc>
                          <a:spcPct val="130000"/>
                        </a:lnSpc>
                        <a:spcBef>
                          <a:spcPct val="0"/>
                        </a:spcBef>
                        <a:spcAft>
                          <a:spcPct val="0"/>
                        </a:spcAft>
                        <a:buClrTx/>
                        <a:buSzPct val="100000"/>
                        <a:buFont typeface="Arial" pitchFamily="34" charset="0"/>
                        <a:buNone/>
                        <a:tabLst/>
                        <a:defRPr/>
                      </a:pPr>
                      <a:r>
                        <a:rPr kumimoji="0" lang="en-US" altLang="zh-CN"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③ </a:t>
                      </a: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A ← A-1</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pP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W(A)=15</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3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77728">
                <a:tc>
                  <a:txBody>
                    <a:bodyPr/>
                    <a:lstStyle/>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pP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defRPr/>
                      </a:pP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a:t>
                      </a:r>
                      <a:r>
                        <a:rPr kumimoji="0" lang="en-US" altLang="zh-CN"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④ </a:t>
                      </a: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A ← A-1</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p>
                      <a:pPr marL="342900" marR="0" lvl="0" indent="-342900" algn="l" defTabSz="914400" rtl="0" eaLnBrk="1" fontAlgn="base" latinLnBrk="0" hangingPunct="1">
                        <a:lnSpc>
                          <a:spcPct val="130000"/>
                        </a:lnSpc>
                        <a:spcBef>
                          <a:spcPct val="0"/>
                        </a:spcBef>
                        <a:spcAft>
                          <a:spcPct val="0"/>
                        </a:spcAft>
                        <a:buClrTx/>
                        <a:buSzPct val="100000"/>
                        <a:buFont typeface="Arial" pitchFamily="34" charset="0"/>
                        <a:buNone/>
                        <a:tabLst/>
                      </a:pPr>
                      <a:r>
                        <a:rPr kumimoji="0" lang="en-US" sz="200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rPr>
                        <a:t>      W(A)=15</a:t>
                      </a:r>
                      <a:endParaRPr kumimoji="0" lang="en-US" sz="20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205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不可重复读</a:t>
            </a:r>
          </a:p>
        </p:txBody>
      </p:sp>
      <p:sp>
        <p:nvSpPr>
          <p:cNvPr id="3" name="内容占位符 2"/>
          <p:cNvSpPr>
            <a:spLocks noGrp="1"/>
          </p:cNvSpPr>
          <p:nvPr>
            <p:ph idx="1"/>
          </p:nvPr>
        </p:nvSpPr>
        <p:spPr/>
        <p:txBody>
          <a:bodyPr/>
          <a:lstStyle/>
          <a:p>
            <a:pPr algn="just"/>
            <a:r>
              <a:rPr lang="zh-CN" altLang="en-US" u="sng" dirty="0">
                <a:solidFill>
                  <a:srgbClr val="FF0000"/>
                </a:solidFill>
              </a:rPr>
              <a:t>不可重复读</a:t>
            </a:r>
            <a:r>
              <a:rPr lang="zh-CN" altLang="en-US" dirty="0"/>
              <a:t>是指事务</a:t>
            </a:r>
            <a:r>
              <a:rPr lang="en-US" altLang="zh-CN" dirty="0"/>
              <a:t>T</a:t>
            </a:r>
            <a:r>
              <a:rPr lang="en-US" altLang="zh-CN" baseline="-25000" dirty="0"/>
              <a:t>1</a:t>
            </a:r>
            <a:r>
              <a:rPr lang="zh-CN" altLang="en-US" dirty="0">
                <a:solidFill>
                  <a:srgbClr val="FF0000"/>
                </a:solidFill>
              </a:rPr>
              <a:t>读</a:t>
            </a:r>
            <a:r>
              <a:rPr lang="zh-CN" altLang="en-US" dirty="0"/>
              <a:t>取数据后，事务</a:t>
            </a:r>
            <a:r>
              <a:rPr lang="en-US" altLang="zh-CN" dirty="0"/>
              <a:t>T</a:t>
            </a:r>
            <a:r>
              <a:rPr lang="en-US" altLang="zh-CN" baseline="-25000" dirty="0"/>
              <a:t>2 </a:t>
            </a:r>
            <a:r>
              <a:rPr lang="zh-CN" altLang="en-US" dirty="0"/>
              <a:t>执行</a:t>
            </a:r>
            <a:r>
              <a:rPr lang="zh-CN" altLang="en-US" dirty="0">
                <a:solidFill>
                  <a:srgbClr val="FF0000"/>
                </a:solidFill>
              </a:rPr>
              <a:t>更新</a:t>
            </a:r>
            <a:r>
              <a:rPr lang="zh-CN" altLang="en-US" dirty="0"/>
              <a:t>操作，使</a:t>
            </a:r>
            <a:r>
              <a:rPr lang="en-US" altLang="zh-CN" dirty="0"/>
              <a:t>T</a:t>
            </a:r>
            <a:r>
              <a:rPr lang="en-US" altLang="zh-CN" baseline="-25000" dirty="0"/>
              <a:t>1</a:t>
            </a:r>
            <a:r>
              <a:rPr lang="zh-CN" altLang="en-US" dirty="0"/>
              <a:t>无法再现前一次读取结果。</a:t>
            </a:r>
            <a:endParaRPr lang="en-US" altLang="zh-CN" dirty="0"/>
          </a:p>
          <a:p>
            <a:pPr algn="just"/>
            <a:r>
              <a:rPr lang="zh-CN" altLang="en-US" dirty="0">
                <a:solidFill>
                  <a:srgbClr val="0000FF"/>
                </a:solidFill>
              </a:rPr>
              <a:t>不可重复读包括三种情况</a:t>
            </a:r>
            <a:r>
              <a:rPr lang="zh-CN" altLang="en-US" dirty="0"/>
              <a:t>：</a:t>
            </a:r>
            <a:endParaRPr lang="en-US" altLang="zh-CN" dirty="0"/>
          </a:p>
          <a:p>
            <a:pPr marL="814387" lvl="1" indent="-457200" algn="just">
              <a:buFont typeface="+mj-lt"/>
              <a:buAutoNum type="arabicPeriod"/>
            </a:pPr>
            <a:r>
              <a:rPr lang="zh-CN" altLang="en-US" dirty="0"/>
              <a:t>事务</a:t>
            </a:r>
            <a:r>
              <a:rPr lang="en-US" altLang="zh-CN" dirty="0"/>
              <a:t>T</a:t>
            </a:r>
            <a:r>
              <a:rPr lang="en-US" altLang="zh-CN" baseline="-25000" dirty="0"/>
              <a:t>1</a:t>
            </a:r>
            <a:r>
              <a:rPr lang="zh-CN" altLang="en-US" dirty="0"/>
              <a:t>读取某一数据后，</a:t>
            </a:r>
            <a:r>
              <a:rPr lang="zh-CN" altLang="en-US" dirty="0">
                <a:solidFill>
                  <a:srgbClr val="FF00FF"/>
                </a:solidFill>
              </a:rPr>
              <a:t>事务</a:t>
            </a:r>
            <a:r>
              <a:rPr lang="en-US" altLang="zh-CN" dirty="0">
                <a:solidFill>
                  <a:srgbClr val="FF00FF"/>
                </a:solidFill>
              </a:rPr>
              <a:t>T</a:t>
            </a:r>
            <a:r>
              <a:rPr lang="en-US" altLang="zh-CN" baseline="-25000" dirty="0">
                <a:solidFill>
                  <a:srgbClr val="FF00FF"/>
                </a:solidFill>
              </a:rPr>
              <a:t>2</a:t>
            </a:r>
            <a:r>
              <a:rPr lang="zh-CN" altLang="en-US" dirty="0">
                <a:solidFill>
                  <a:srgbClr val="FF00FF"/>
                </a:solidFill>
              </a:rPr>
              <a:t>对其做了修改</a:t>
            </a:r>
            <a:r>
              <a:rPr lang="en-US" altLang="zh-CN" dirty="0">
                <a:solidFill>
                  <a:srgbClr val="FF00FF"/>
                </a:solidFill>
              </a:rPr>
              <a:t>(update)</a:t>
            </a:r>
            <a:r>
              <a:rPr lang="zh-CN" altLang="en-US" dirty="0"/>
              <a:t>，当事务</a:t>
            </a:r>
            <a:r>
              <a:rPr lang="en-US" altLang="zh-CN" dirty="0"/>
              <a:t>T</a:t>
            </a:r>
            <a:r>
              <a:rPr lang="en-US" altLang="zh-CN" baseline="-25000" dirty="0"/>
              <a:t>1</a:t>
            </a:r>
            <a:r>
              <a:rPr lang="zh-CN" altLang="en-US" dirty="0"/>
              <a:t>再次读该数据时，得到与前一次不同的值；</a:t>
            </a:r>
            <a:endParaRPr lang="en-US" altLang="zh-CN" dirty="0"/>
          </a:p>
          <a:p>
            <a:pPr marL="814387" lvl="1" indent="-457200" algn="just">
              <a:buFont typeface="+mj-lt"/>
              <a:buAutoNum type="arabicPeriod"/>
            </a:pPr>
            <a:r>
              <a:rPr lang="zh-CN" altLang="en-US" sz="2000" dirty="0"/>
              <a:t>事务</a:t>
            </a:r>
            <a:r>
              <a:rPr lang="en-US" altLang="zh-CN" sz="2000" dirty="0"/>
              <a:t>T</a:t>
            </a:r>
            <a:r>
              <a:rPr lang="en-US" altLang="zh-CN" sz="2000" baseline="-25000" dirty="0"/>
              <a:t>1</a:t>
            </a:r>
            <a:r>
              <a:rPr lang="zh-CN" altLang="en-US" sz="2000" dirty="0"/>
              <a:t>按一定条件从数据库中读取了某些数据记录后，</a:t>
            </a:r>
            <a:r>
              <a:rPr lang="zh-CN" altLang="en-US" sz="2000" dirty="0">
                <a:solidFill>
                  <a:srgbClr val="FF00FF"/>
                </a:solidFill>
              </a:rPr>
              <a:t>事务</a:t>
            </a:r>
            <a:r>
              <a:rPr lang="en-US" altLang="zh-CN" sz="2000" dirty="0">
                <a:solidFill>
                  <a:srgbClr val="FF00FF"/>
                </a:solidFill>
              </a:rPr>
              <a:t>T</a:t>
            </a:r>
            <a:r>
              <a:rPr lang="en-US" altLang="zh-CN" sz="2000" baseline="-25000" dirty="0">
                <a:solidFill>
                  <a:srgbClr val="FF00FF"/>
                </a:solidFill>
              </a:rPr>
              <a:t>2</a:t>
            </a:r>
            <a:r>
              <a:rPr lang="zh-CN" altLang="en-US" sz="2000" dirty="0">
                <a:solidFill>
                  <a:srgbClr val="FF00FF"/>
                </a:solidFill>
              </a:rPr>
              <a:t>删除</a:t>
            </a:r>
            <a:r>
              <a:rPr lang="en-US" altLang="zh-CN" sz="2000" dirty="0">
                <a:solidFill>
                  <a:srgbClr val="FF00FF"/>
                </a:solidFill>
              </a:rPr>
              <a:t>(delete)</a:t>
            </a:r>
            <a:r>
              <a:rPr lang="zh-CN" altLang="en-US" sz="2000" dirty="0">
                <a:solidFill>
                  <a:srgbClr val="FF00FF"/>
                </a:solidFill>
              </a:rPr>
              <a:t>了其中部分记录</a:t>
            </a:r>
            <a:r>
              <a:rPr lang="zh-CN" altLang="en-US" sz="2000" dirty="0"/>
              <a:t>，当</a:t>
            </a:r>
            <a:r>
              <a:rPr lang="en-US" altLang="zh-CN" sz="2000" dirty="0"/>
              <a:t>T</a:t>
            </a:r>
            <a:r>
              <a:rPr lang="en-US" altLang="zh-CN" sz="2000" baseline="-25000" dirty="0"/>
              <a:t>1</a:t>
            </a:r>
            <a:r>
              <a:rPr lang="zh-CN" altLang="en-US" sz="2000" dirty="0"/>
              <a:t>再次按相同条件读取数据时，发现某些记录神秘地消失了。 </a:t>
            </a:r>
          </a:p>
          <a:p>
            <a:pPr marL="814387" lvl="1" indent="-457200" algn="just">
              <a:buFont typeface="+mj-lt"/>
              <a:buAutoNum type="arabicPeriod"/>
            </a:pPr>
            <a:r>
              <a:rPr lang="zh-CN" altLang="en-US" sz="2000" dirty="0"/>
              <a:t>事务</a:t>
            </a:r>
            <a:r>
              <a:rPr lang="en-US" altLang="zh-CN" sz="2000" dirty="0"/>
              <a:t>T</a:t>
            </a:r>
            <a:r>
              <a:rPr lang="en-US" altLang="zh-CN" sz="2000" baseline="-25000" dirty="0"/>
              <a:t>1</a:t>
            </a:r>
            <a:r>
              <a:rPr lang="zh-CN" altLang="en-US" sz="2000" dirty="0"/>
              <a:t>按一定条件从数据库中读取某些数据记录后，</a:t>
            </a:r>
            <a:r>
              <a:rPr lang="zh-CN" altLang="en-US" sz="2000" dirty="0">
                <a:solidFill>
                  <a:srgbClr val="FF00FF"/>
                </a:solidFill>
              </a:rPr>
              <a:t>事务</a:t>
            </a:r>
            <a:r>
              <a:rPr lang="en-US" altLang="zh-CN" sz="2000" dirty="0">
                <a:solidFill>
                  <a:srgbClr val="FF00FF"/>
                </a:solidFill>
              </a:rPr>
              <a:t>T</a:t>
            </a:r>
            <a:r>
              <a:rPr lang="en-US" altLang="zh-CN" sz="2000" baseline="-25000" dirty="0">
                <a:solidFill>
                  <a:srgbClr val="FF00FF"/>
                </a:solidFill>
              </a:rPr>
              <a:t>2</a:t>
            </a:r>
            <a:r>
              <a:rPr lang="zh-CN" altLang="en-US" sz="2000" dirty="0">
                <a:solidFill>
                  <a:srgbClr val="FF00FF"/>
                </a:solidFill>
              </a:rPr>
              <a:t>插入</a:t>
            </a:r>
            <a:r>
              <a:rPr lang="en-US" altLang="zh-CN" sz="2000" dirty="0">
                <a:solidFill>
                  <a:srgbClr val="FF00FF"/>
                </a:solidFill>
              </a:rPr>
              <a:t>(insert)</a:t>
            </a:r>
            <a:r>
              <a:rPr lang="zh-CN" altLang="en-US" sz="2000" dirty="0">
                <a:solidFill>
                  <a:srgbClr val="FF00FF"/>
                </a:solidFill>
              </a:rPr>
              <a:t>了一些记录</a:t>
            </a:r>
            <a:r>
              <a:rPr lang="zh-CN" altLang="en-US" sz="2000" dirty="0"/>
              <a:t>，当</a:t>
            </a:r>
            <a:r>
              <a:rPr lang="en-US" altLang="zh-CN" sz="2000" dirty="0"/>
              <a:t>T</a:t>
            </a:r>
            <a:r>
              <a:rPr lang="en-US" altLang="zh-CN" sz="2000" baseline="-25000" dirty="0"/>
              <a:t>1</a:t>
            </a:r>
            <a:r>
              <a:rPr lang="zh-CN" altLang="en-US" sz="2000" dirty="0"/>
              <a:t>再次按相同条件读取数据时，发现多了一些记录。</a:t>
            </a:r>
          </a:p>
          <a:p>
            <a:pPr lvl="1" algn="just"/>
            <a:r>
              <a:rPr lang="zh-CN" altLang="en-US" sz="2000" dirty="0"/>
              <a:t>后两种不可重复读有时也称为</a:t>
            </a:r>
            <a:r>
              <a:rPr lang="zh-CN" altLang="en-US" sz="2000" dirty="0">
                <a:solidFill>
                  <a:srgbClr val="FF00FF"/>
                </a:solidFill>
              </a:rPr>
              <a:t>幻影</a:t>
            </a:r>
            <a:r>
              <a:rPr lang="zh-CN" altLang="en-US" sz="2000" dirty="0"/>
              <a:t>（</a:t>
            </a:r>
            <a:r>
              <a:rPr lang="en-US" altLang="zh-CN" sz="2000" dirty="0"/>
              <a:t>Phantom Row</a:t>
            </a:r>
            <a:r>
              <a:rPr lang="zh-CN" altLang="en-US" sz="2000" dirty="0"/>
              <a:t>）现象</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01296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graphicFrame>
        <p:nvGraphicFramePr>
          <p:cNvPr id="5" name="Group 4"/>
          <p:cNvGraphicFramePr>
            <a:graphicFrameLocks noGrp="1"/>
          </p:cNvGraphicFramePr>
          <p:nvPr>
            <p:ph sz="half" idx="4294967295"/>
            <p:extLst>
              <p:ext uri="{D42A27DB-BD31-4B8C-83A1-F6EECF244321}">
                <p14:modId xmlns:p14="http://schemas.microsoft.com/office/powerpoint/2010/main" val="3779368649"/>
              </p:ext>
            </p:extLst>
          </p:nvPr>
        </p:nvGraphicFramePr>
        <p:xfrm>
          <a:off x="1361454" y="762000"/>
          <a:ext cx="4572000" cy="5181680"/>
        </p:xfrm>
        <a:graphic>
          <a:graphicData uri="http://schemas.openxmlformats.org/drawingml/2006/table">
            <a:tbl>
              <a:tblPr/>
              <a:tblGrid>
                <a:gridCol w="2286915">
                  <a:extLst>
                    <a:ext uri="{9D8B030D-6E8A-4147-A177-3AD203B41FA5}">
                      <a16:colId xmlns:a16="http://schemas.microsoft.com/office/drawing/2014/main" val="20000"/>
                    </a:ext>
                  </a:extLst>
                </a:gridCol>
                <a:gridCol w="2285085">
                  <a:extLst>
                    <a:ext uri="{9D8B030D-6E8A-4147-A177-3AD203B41FA5}">
                      <a16:colId xmlns:a16="http://schemas.microsoft.com/office/drawing/2014/main" val="20001"/>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600" b="0" i="0" u="none" strike="noStrike" cap="none" normalizeH="0" baseline="0" dirty="0">
                          <a:ln>
                            <a:noFill/>
                          </a:ln>
                          <a:solidFill>
                            <a:srgbClr val="0000CC"/>
                          </a:solidFill>
                          <a:effectLst/>
                          <a:latin typeface="等线" panose="02010600030101010101" pitchFamily="2" charset="-122"/>
                          <a:ea typeface="等线" panose="02010600030101010101" pitchFamily="2" charset="-122"/>
                          <a:cs typeface="Times New Roman" pitchFamily="18" charset="0"/>
                        </a:rPr>
                        <a:t>T</a:t>
                      </a:r>
                      <a:r>
                        <a:rPr kumimoji="0" lang="en-US" sz="2600" b="0" i="0" u="none" strike="noStrike" cap="none" normalizeH="0" baseline="-30000" dirty="0">
                          <a:ln>
                            <a:noFill/>
                          </a:ln>
                          <a:solidFill>
                            <a:srgbClr val="0000CC"/>
                          </a:solidFill>
                          <a:effectLst/>
                          <a:latin typeface="等线" panose="02010600030101010101" pitchFamily="2" charset="-122"/>
                          <a:ea typeface="等线" panose="02010600030101010101" pitchFamily="2" charset="-122"/>
                          <a:cs typeface="Times New Roman" pitchFamily="18" charset="0"/>
                        </a:rPr>
                        <a:t>1</a:t>
                      </a:r>
                      <a:endParaRPr kumimoji="0" lang="en-US" sz="2600" b="0" i="0" u="none" strike="noStrike" cap="none" normalizeH="0" baseline="0" dirty="0">
                        <a:ln>
                          <a:noFill/>
                        </a:ln>
                        <a:solidFill>
                          <a:srgbClr val="0000CC"/>
                        </a:solidFill>
                        <a:effectLst/>
                        <a:latin typeface="等线" panose="02010600030101010101" pitchFamily="2" charset="-122"/>
                        <a:ea typeface="等线" panose="02010600030101010101" pitchFamily="2" charset="-122"/>
                        <a:cs typeface="Times New Roman" pitchFamily="18"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600" b="0" i="0" u="none" strike="noStrike" cap="none" normalizeH="0" baseline="0" dirty="0">
                          <a:ln>
                            <a:noFill/>
                          </a:ln>
                          <a:solidFill>
                            <a:srgbClr val="0000CC"/>
                          </a:solidFill>
                          <a:effectLst/>
                          <a:latin typeface="等线" panose="02010600030101010101" pitchFamily="2" charset="-122"/>
                          <a:ea typeface="等线" panose="02010600030101010101" pitchFamily="2" charset="-122"/>
                          <a:cs typeface="Times New Roman" pitchFamily="18" charset="0"/>
                        </a:rPr>
                        <a:t>T</a:t>
                      </a:r>
                      <a:r>
                        <a:rPr kumimoji="0" lang="en-US" sz="2600" b="0" i="0" u="none" strike="noStrike" cap="none" normalizeH="0" baseline="-30000" dirty="0">
                          <a:ln>
                            <a:noFill/>
                          </a:ln>
                          <a:solidFill>
                            <a:srgbClr val="0000CC"/>
                          </a:solidFill>
                          <a:effectLst/>
                          <a:latin typeface="等线" panose="02010600030101010101" pitchFamily="2" charset="-122"/>
                          <a:ea typeface="等线" panose="02010600030101010101" pitchFamily="2" charset="-122"/>
                          <a:cs typeface="Times New Roman" pitchFamily="18" charset="0"/>
                        </a:rPr>
                        <a:t>2</a:t>
                      </a:r>
                      <a:endParaRPr kumimoji="0" lang="en-US" sz="2600" b="0" i="0" u="none" strike="noStrike" cap="none" normalizeH="0" baseline="0" dirty="0">
                        <a:ln>
                          <a:noFill/>
                        </a:ln>
                        <a:solidFill>
                          <a:srgbClr val="0000CC"/>
                        </a:solidFill>
                        <a:effectLst/>
                        <a:latin typeface="等线" panose="02010600030101010101" pitchFamily="2" charset="-122"/>
                        <a:ea typeface="等线" panose="02010600030101010101"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①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R(B)=100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a:t>
                      </a:r>
                      <a:r>
                        <a:rPr kumimoji="0" lang="zh-CN" alt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求和</a:t>
                      </a: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=150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②</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R(B)=100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B←B*2</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W</a:t>
                      </a: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(B)=200</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③  R(A)=50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R(B)=200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a:t>
                      </a:r>
                      <a:r>
                        <a:rPr kumimoji="0" lang="zh-CN" alt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求和</a:t>
                      </a: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=250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a:t>
                      </a:r>
                      <a:r>
                        <a:rPr kumimoji="0" lang="zh-CN" alt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验算不对</a:t>
                      </a:r>
                      <a:r>
                        <a:rPr kumimoji="0" lang="en-US"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4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Rectangle 3"/>
          <p:cNvSpPr txBox="1">
            <a:spLocks noChangeArrowheads="1"/>
          </p:cNvSpPr>
          <p:nvPr/>
        </p:nvSpPr>
        <p:spPr>
          <a:xfrm>
            <a:off x="6096000" y="1600200"/>
            <a:ext cx="5410200" cy="3136860"/>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zh-CN" sz="2200" b="0" dirty="0">
                <a:solidFill>
                  <a:srgbClr val="990033"/>
                </a:solidFill>
                <a:latin typeface="等线 Light" panose="02010600030101010101" pitchFamily="2" charset="-122"/>
                <a:ea typeface="等线 Light" panose="02010600030101010101" pitchFamily="2" charset="-122"/>
              </a:rPr>
              <a:t>T</a:t>
            </a:r>
            <a:r>
              <a:rPr lang="en-US" altLang="zh-CN" sz="2200" b="0" baseline="-25000" dirty="0">
                <a:solidFill>
                  <a:srgbClr val="990033"/>
                </a:solidFill>
                <a:latin typeface="等线 Light" panose="02010600030101010101" pitchFamily="2" charset="-122"/>
                <a:ea typeface="等线 Light" panose="02010600030101010101" pitchFamily="2" charset="-122"/>
              </a:rPr>
              <a:t>1</a:t>
            </a:r>
            <a:r>
              <a:rPr lang="zh-CN" altLang="en-US" sz="2200" b="0" dirty="0">
                <a:solidFill>
                  <a:srgbClr val="990033"/>
                </a:solidFill>
                <a:latin typeface="等线 Light" panose="02010600030101010101" pitchFamily="2" charset="-122"/>
                <a:ea typeface="等线 Light" panose="02010600030101010101" pitchFamily="2" charset="-122"/>
              </a:rPr>
              <a:t>读取</a:t>
            </a:r>
            <a:r>
              <a:rPr lang="en-US" altLang="zh-CN" sz="2200" b="0" dirty="0">
                <a:solidFill>
                  <a:srgbClr val="990033"/>
                </a:solidFill>
                <a:latin typeface="等线 Light" panose="02010600030101010101" pitchFamily="2" charset="-122"/>
                <a:ea typeface="等线 Light" panose="02010600030101010101" pitchFamily="2" charset="-122"/>
              </a:rPr>
              <a:t>B=100</a:t>
            </a:r>
            <a:r>
              <a:rPr lang="zh-CN" altLang="en-US" sz="2200" b="0" dirty="0">
                <a:solidFill>
                  <a:srgbClr val="990033"/>
                </a:solidFill>
                <a:latin typeface="等线 Light" panose="02010600030101010101" pitchFamily="2" charset="-122"/>
                <a:ea typeface="等线 Light" panose="02010600030101010101" pitchFamily="2" charset="-122"/>
              </a:rPr>
              <a:t>进行运算</a:t>
            </a:r>
          </a:p>
          <a:p>
            <a:pPr>
              <a:buFont typeface="Arial" panose="020B0604020202020204" pitchFamily="34" charset="0"/>
              <a:buChar char="•"/>
            </a:pPr>
            <a:r>
              <a:rPr lang="en-US" altLang="zh-CN" sz="2200" b="0" dirty="0">
                <a:solidFill>
                  <a:srgbClr val="990033"/>
                </a:solidFill>
                <a:latin typeface="等线 Light" panose="02010600030101010101" pitchFamily="2" charset="-122"/>
                <a:ea typeface="等线 Light" panose="02010600030101010101" pitchFamily="2" charset="-122"/>
              </a:rPr>
              <a:t>T</a:t>
            </a:r>
            <a:r>
              <a:rPr lang="en-US" altLang="zh-CN" sz="2200" b="0" baseline="-25000" dirty="0">
                <a:solidFill>
                  <a:srgbClr val="990033"/>
                </a:solidFill>
                <a:latin typeface="等线 Light" panose="02010600030101010101" pitchFamily="2" charset="-122"/>
                <a:ea typeface="等线 Light" panose="02010600030101010101" pitchFamily="2" charset="-122"/>
              </a:rPr>
              <a:t>2</a:t>
            </a:r>
            <a:r>
              <a:rPr lang="zh-CN" altLang="en-US" sz="2200" b="0" dirty="0">
                <a:solidFill>
                  <a:srgbClr val="990033"/>
                </a:solidFill>
                <a:latin typeface="等线 Light" panose="02010600030101010101" pitchFamily="2" charset="-122"/>
                <a:ea typeface="等线 Light" panose="02010600030101010101" pitchFamily="2" charset="-122"/>
              </a:rPr>
              <a:t>读取同一数据</a:t>
            </a:r>
            <a:r>
              <a:rPr lang="en-US" altLang="zh-CN" sz="2200" b="0" dirty="0">
                <a:solidFill>
                  <a:srgbClr val="990033"/>
                </a:solidFill>
                <a:latin typeface="等线 Light" panose="02010600030101010101" pitchFamily="2" charset="-122"/>
                <a:ea typeface="等线 Light" panose="02010600030101010101" pitchFamily="2" charset="-122"/>
              </a:rPr>
              <a:t>B</a:t>
            </a:r>
            <a:r>
              <a:rPr lang="zh-CN" altLang="en-US" sz="2200" b="0" dirty="0">
                <a:solidFill>
                  <a:srgbClr val="990033"/>
                </a:solidFill>
                <a:latin typeface="等线 Light" panose="02010600030101010101" pitchFamily="2" charset="-122"/>
                <a:ea typeface="等线 Light" panose="02010600030101010101" pitchFamily="2" charset="-122"/>
              </a:rPr>
              <a:t>，对其进行修改后将</a:t>
            </a:r>
            <a:r>
              <a:rPr lang="en-US" altLang="zh-CN" sz="2200" b="0" dirty="0">
                <a:solidFill>
                  <a:srgbClr val="990033"/>
                </a:solidFill>
                <a:latin typeface="等线 Light" panose="02010600030101010101" pitchFamily="2" charset="-122"/>
                <a:ea typeface="等线 Light" panose="02010600030101010101" pitchFamily="2" charset="-122"/>
              </a:rPr>
              <a:t>B=200</a:t>
            </a:r>
            <a:r>
              <a:rPr lang="zh-CN" altLang="en-US" sz="2200" b="0" dirty="0">
                <a:solidFill>
                  <a:srgbClr val="990033"/>
                </a:solidFill>
                <a:latin typeface="等线 Light" panose="02010600030101010101" pitchFamily="2" charset="-122"/>
                <a:ea typeface="等线 Light" panose="02010600030101010101" pitchFamily="2" charset="-122"/>
              </a:rPr>
              <a:t>写回数据库。</a:t>
            </a:r>
          </a:p>
          <a:p>
            <a:pPr>
              <a:buFont typeface="Arial" panose="020B0604020202020204" pitchFamily="34" charset="0"/>
              <a:buChar char="•"/>
            </a:pPr>
            <a:r>
              <a:rPr lang="en-US" altLang="zh-CN" sz="2200" b="0" dirty="0">
                <a:solidFill>
                  <a:srgbClr val="990033"/>
                </a:solidFill>
                <a:latin typeface="等线 Light" panose="02010600030101010101" pitchFamily="2" charset="-122"/>
                <a:ea typeface="等线 Light" panose="02010600030101010101" pitchFamily="2" charset="-122"/>
              </a:rPr>
              <a:t>T</a:t>
            </a:r>
            <a:r>
              <a:rPr lang="en-US" altLang="zh-CN" sz="2200" b="0" baseline="-25000" dirty="0">
                <a:solidFill>
                  <a:srgbClr val="990033"/>
                </a:solidFill>
                <a:latin typeface="等线 Light" panose="02010600030101010101" pitchFamily="2" charset="-122"/>
                <a:ea typeface="等线 Light" panose="02010600030101010101" pitchFamily="2" charset="-122"/>
              </a:rPr>
              <a:t>1</a:t>
            </a:r>
            <a:r>
              <a:rPr lang="zh-CN" altLang="en-US" sz="2200" b="0" dirty="0">
                <a:solidFill>
                  <a:srgbClr val="990033"/>
                </a:solidFill>
                <a:latin typeface="等线 Light" panose="02010600030101010101" pitchFamily="2" charset="-122"/>
                <a:ea typeface="等线 Light" panose="02010600030101010101" pitchFamily="2" charset="-122"/>
              </a:rPr>
              <a:t>为了对读取值校对重读</a:t>
            </a:r>
            <a:r>
              <a:rPr lang="en-US" altLang="zh-CN" sz="2200" b="0" dirty="0">
                <a:solidFill>
                  <a:srgbClr val="990033"/>
                </a:solidFill>
                <a:latin typeface="等线 Light" panose="02010600030101010101" pitchFamily="2" charset="-122"/>
                <a:ea typeface="等线 Light" panose="02010600030101010101" pitchFamily="2" charset="-122"/>
              </a:rPr>
              <a:t>B</a:t>
            </a:r>
            <a:r>
              <a:rPr lang="zh-CN" altLang="en-US" sz="2200" b="0" dirty="0">
                <a:solidFill>
                  <a:srgbClr val="990033"/>
                </a:solidFill>
                <a:latin typeface="等线 Light" panose="02010600030101010101" pitchFamily="2" charset="-122"/>
                <a:ea typeface="等线 Light" panose="02010600030101010101" pitchFamily="2" charset="-122"/>
              </a:rPr>
              <a:t>，</a:t>
            </a:r>
            <a:r>
              <a:rPr lang="en-US" altLang="zh-CN" sz="2200" b="0" dirty="0">
                <a:solidFill>
                  <a:srgbClr val="990033"/>
                </a:solidFill>
                <a:latin typeface="等线 Light" panose="02010600030101010101" pitchFamily="2" charset="-122"/>
                <a:ea typeface="等线 Light" panose="02010600030101010101" pitchFamily="2" charset="-122"/>
              </a:rPr>
              <a:t>B</a:t>
            </a:r>
            <a:r>
              <a:rPr lang="zh-CN" altLang="en-US" sz="2200" b="0" dirty="0">
                <a:solidFill>
                  <a:srgbClr val="990033"/>
                </a:solidFill>
                <a:latin typeface="等线 Light" panose="02010600030101010101" pitchFamily="2" charset="-122"/>
                <a:ea typeface="等线 Light" panose="02010600030101010101" pitchFamily="2" charset="-122"/>
              </a:rPr>
              <a:t>已为</a:t>
            </a:r>
            <a:r>
              <a:rPr lang="en-US" altLang="zh-CN" sz="2200" b="0" dirty="0">
                <a:solidFill>
                  <a:srgbClr val="990033"/>
                </a:solidFill>
                <a:latin typeface="等线 Light" panose="02010600030101010101" pitchFamily="2" charset="-122"/>
                <a:ea typeface="等线 Light" panose="02010600030101010101" pitchFamily="2" charset="-122"/>
              </a:rPr>
              <a:t>200</a:t>
            </a:r>
            <a:r>
              <a:rPr lang="zh-CN" altLang="en-US" sz="2200" b="0" dirty="0">
                <a:solidFill>
                  <a:srgbClr val="990033"/>
                </a:solidFill>
                <a:latin typeface="等线 Light" panose="02010600030101010101" pitchFamily="2" charset="-122"/>
                <a:ea typeface="等线 Light" panose="02010600030101010101" pitchFamily="2" charset="-122"/>
              </a:rPr>
              <a:t>，与第一次读取值不一致 </a:t>
            </a:r>
          </a:p>
        </p:txBody>
      </p:sp>
      <p:sp>
        <p:nvSpPr>
          <p:cNvPr id="7" name="Text Box 177"/>
          <p:cNvSpPr txBox="1">
            <a:spLocks noChangeArrowheads="1"/>
          </p:cNvSpPr>
          <p:nvPr/>
        </p:nvSpPr>
        <p:spPr bwMode="auto">
          <a:xfrm>
            <a:off x="2743200" y="6074361"/>
            <a:ext cx="18085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b="1" dirty="0">
                <a:solidFill>
                  <a:srgbClr val="C00000"/>
                </a:solidFill>
                <a:latin typeface="等线 Light" panose="02010600030101010101" pitchFamily="2" charset="-122"/>
                <a:ea typeface="等线 Light" panose="02010600030101010101" pitchFamily="2" charset="-122"/>
              </a:rPr>
              <a:t>不可重复读 </a:t>
            </a:r>
          </a:p>
        </p:txBody>
      </p:sp>
    </p:spTree>
    <p:extLst>
      <p:ext uri="{BB962C8B-B14F-4D97-AF65-F5344CB8AC3E}">
        <p14:creationId xmlns:p14="http://schemas.microsoft.com/office/powerpoint/2010/main" val="50717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读“脏”数据</a:t>
            </a:r>
          </a:p>
        </p:txBody>
      </p:sp>
      <p:sp>
        <p:nvSpPr>
          <p:cNvPr id="3" name="内容占位符 2"/>
          <p:cNvSpPr>
            <a:spLocks noGrp="1"/>
          </p:cNvSpPr>
          <p:nvPr>
            <p:ph idx="1"/>
          </p:nvPr>
        </p:nvSpPr>
        <p:spPr/>
        <p:txBody>
          <a:bodyPr/>
          <a:lstStyle/>
          <a:p>
            <a:pPr algn="just">
              <a:lnSpc>
                <a:spcPct val="160000"/>
              </a:lnSpc>
            </a:pPr>
            <a:r>
              <a:rPr lang="zh-CN" altLang="en-US" u="sng" dirty="0">
                <a:solidFill>
                  <a:srgbClr val="FF0000"/>
                </a:solidFill>
              </a:rPr>
              <a:t>读“脏”数据</a:t>
            </a:r>
            <a:r>
              <a:rPr lang="zh-CN" altLang="en-US" dirty="0"/>
              <a:t>是指事务</a:t>
            </a:r>
            <a:r>
              <a:rPr lang="en-US" altLang="zh-CN" dirty="0"/>
              <a:t>T</a:t>
            </a:r>
            <a:r>
              <a:rPr lang="en-US" altLang="zh-CN" baseline="-25000" dirty="0"/>
              <a:t>1</a:t>
            </a:r>
            <a:r>
              <a:rPr lang="zh-CN" altLang="en-US" dirty="0"/>
              <a:t>修改某一数据，并将其写回磁盘，事务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r>
              <a:rPr lang="en-US" altLang="zh-CN" dirty="0"/>
              <a:t>T</a:t>
            </a:r>
            <a:r>
              <a:rPr lang="en-US" altLang="zh-CN" baseline="-25000" dirty="0"/>
              <a:t>2</a:t>
            </a:r>
            <a:r>
              <a:rPr lang="zh-CN" altLang="en-US" dirty="0"/>
              <a:t>读到的数据就为</a:t>
            </a:r>
            <a:r>
              <a:rPr lang="zh-CN" altLang="en-US" dirty="0">
                <a:solidFill>
                  <a:srgbClr val="FF0000"/>
                </a:solidFill>
              </a:rPr>
              <a:t>“脏”数据</a:t>
            </a:r>
            <a:r>
              <a:rPr lang="zh-CN" altLang="en-US" dirty="0"/>
              <a:t>，即</a:t>
            </a:r>
            <a:r>
              <a:rPr lang="zh-CN" altLang="en-US" dirty="0">
                <a:solidFill>
                  <a:srgbClr val="FF0000"/>
                </a:solidFill>
              </a:rPr>
              <a:t>不正确的数据</a:t>
            </a:r>
            <a:r>
              <a:rPr lang="zh-CN" altLang="en-US" dirty="0"/>
              <a:t>。</a:t>
            </a:r>
            <a:endParaRPr lang="en-US" altLang="zh-CN" dirty="0"/>
          </a:p>
          <a:p>
            <a:pPr algn="just">
              <a:lnSpc>
                <a:spcPct val="160000"/>
              </a:lnSpc>
            </a:pP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graphicFrame>
        <p:nvGraphicFramePr>
          <p:cNvPr id="5" name="Group 3"/>
          <p:cNvGraphicFramePr>
            <a:graphicFrameLocks/>
          </p:cNvGraphicFramePr>
          <p:nvPr>
            <p:extLst>
              <p:ext uri="{D42A27DB-BD31-4B8C-83A1-F6EECF244321}">
                <p14:modId xmlns:p14="http://schemas.microsoft.com/office/powerpoint/2010/main" val="3634725786"/>
              </p:ext>
            </p:extLst>
          </p:nvPr>
        </p:nvGraphicFramePr>
        <p:xfrm>
          <a:off x="2819400" y="3841229"/>
          <a:ext cx="3810000" cy="2847197"/>
        </p:xfrm>
        <a:graphic>
          <a:graphicData uri="http://schemas.openxmlformats.org/drawingml/2006/table">
            <a:tbl>
              <a:tblPr/>
              <a:tblGrid>
                <a:gridCol w="2138749">
                  <a:extLst>
                    <a:ext uri="{9D8B030D-6E8A-4147-A177-3AD203B41FA5}">
                      <a16:colId xmlns:a16="http://schemas.microsoft.com/office/drawing/2014/main" val="20000"/>
                    </a:ext>
                  </a:extLst>
                </a:gridCol>
                <a:gridCol w="1671251">
                  <a:extLst>
                    <a:ext uri="{9D8B030D-6E8A-4147-A177-3AD203B41FA5}">
                      <a16:colId xmlns:a16="http://schemas.microsoft.com/office/drawing/2014/main" val="20001"/>
                    </a:ext>
                  </a:extLst>
                </a:gridCol>
              </a:tblGrid>
              <a:tr h="42737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T</a:t>
                      </a:r>
                      <a:r>
                        <a:rPr kumimoji="0" lang="en-US" sz="2000" b="0" i="0" u="none" strike="noStrike" cap="none" normalizeH="0" baseline="-30000" dirty="0">
                          <a:ln>
                            <a:noFill/>
                          </a:ln>
                          <a:solidFill>
                            <a:srgbClr val="0000FF"/>
                          </a:solidFill>
                          <a:effectLst/>
                          <a:latin typeface="Times New Roman" pitchFamily="18" charset="0"/>
                          <a:ea typeface="宋体" pitchFamily="2" charset="-122"/>
                          <a:cs typeface="Times New Roman" pitchFamily="18" charset="0"/>
                        </a:rPr>
                        <a:t>1</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T</a:t>
                      </a:r>
                      <a:r>
                        <a:rPr kumimoji="0" lang="en-US" sz="2000" b="0" i="0" u="none" strike="noStrike" cap="none" normalizeH="0" baseline="-30000" dirty="0">
                          <a:ln>
                            <a:noFill/>
                          </a:ln>
                          <a:solidFill>
                            <a:srgbClr val="0000FF"/>
                          </a:solidFill>
                          <a:effectLst/>
                          <a:latin typeface="Times New Roman" pitchFamily="18" charset="0"/>
                          <a:ea typeface="宋体" pitchFamily="2" charset="-122"/>
                          <a:cs typeface="Times New Roman" pitchFamily="18" charset="0"/>
                        </a:rPr>
                        <a:t>2</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①   R(C)=100</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C←C*2</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96134">
                <a:tc>
                  <a:txBody>
                    <a:bodyPr/>
                    <a:lstStyle/>
                    <a:p>
                      <a:pPr marL="266700" marR="0" lvl="0" indent="-2667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W(C)=200</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a:ln>
                          <a:noFill/>
                        </a:ln>
                        <a:solidFill>
                          <a:srgbClr val="0000FF"/>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9613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defRPr/>
                      </a:pPr>
                      <a:r>
                        <a:rPr kumimoji="0" lang="en-US" altLang="zh-CN" sz="2000" b="0" i="0" u="none" strike="noStrike" cap="none" normalizeH="0" baseline="0" dirty="0">
                          <a:ln>
                            <a:noFill/>
                          </a:ln>
                          <a:solidFill>
                            <a:srgbClr val="0000FF"/>
                          </a:solidFill>
                          <a:effectLst/>
                          <a:latin typeface="Times New Roman" pitchFamily="18" charset="0"/>
                          <a:ea typeface="+mn-ea"/>
                          <a:cs typeface="Times New Roman" pitchFamily="18" charset="0"/>
                        </a:rPr>
                        <a:t>② </a:t>
                      </a: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R(C)=200</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83483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③  ROLLBACK</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   C</a:t>
                      </a:r>
                      <a:r>
                        <a:rPr kumimoji="0" lang="zh-CN" alt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恢复为</a:t>
                      </a:r>
                      <a:r>
                        <a:rPr kumimoji="0" lang="en-US" sz="2000" b="0"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100</a:t>
                      </a:r>
                      <a:endParaRPr kumimoji="0" lang="en-US" sz="2000" b="0" i="0" u="none" strike="noStrike" cap="none" normalizeH="0" baseline="0" dirty="0">
                        <a:ln>
                          <a:noFill/>
                        </a:ln>
                        <a:solidFill>
                          <a:srgbClr val="0000FF"/>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0" i="0" u="none" strike="noStrike" cap="none" normalizeH="0" baseline="0" dirty="0">
                        <a:ln>
                          <a:noFill/>
                        </a:ln>
                        <a:solidFill>
                          <a:srgbClr val="0000FF"/>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Text Box 182"/>
          <p:cNvSpPr txBox="1">
            <a:spLocks noChangeArrowheads="1"/>
          </p:cNvSpPr>
          <p:nvPr/>
        </p:nvSpPr>
        <p:spPr bwMode="auto">
          <a:xfrm>
            <a:off x="6858000" y="3788713"/>
            <a:ext cx="4193804"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buSzPct val="85000"/>
              <a:buFont typeface="Arial" panose="020B0604020202020204" pitchFamily="34" charset="0"/>
              <a:buChar char="•"/>
            </a:pPr>
            <a:r>
              <a:rPr lang="en-US" altLang="zh-CN" dirty="0">
                <a:solidFill>
                  <a:srgbClr val="9933FF"/>
                </a:solidFill>
                <a:latin typeface="等线 Light" panose="02010600030101010101" pitchFamily="2" charset="-122"/>
                <a:ea typeface="等线 Light" panose="02010600030101010101" pitchFamily="2" charset="-122"/>
              </a:rPr>
              <a:t>T</a:t>
            </a:r>
            <a:r>
              <a:rPr lang="en-US" altLang="zh-CN" baseline="-25000" dirty="0">
                <a:solidFill>
                  <a:srgbClr val="9933FF"/>
                </a:solidFill>
                <a:latin typeface="等线 Light" panose="02010600030101010101" pitchFamily="2" charset="-122"/>
                <a:ea typeface="等线 Light" panose="02010600030101010101" pitchFamily="2" charset="-122"/>
              </a:rPr>
              <a:t>1</a:t>
            </a:r>
            <a:r>
              <a:rPr lang="zh-CN" altLang="en-US" dirty="0">
                <a:solidFill>
                  <a:srgbClr val="9933FF"/>
                </a:solidFill>
                <a:latin typeface="等线 Light" panose="02010600030101010101" pitchFamily="2" charset="-122"/>
                <a:ea typeface="等线 Light" panose="02010600030101010101" pitchFamily="2" charset="-122"/>
              </a:rPr>
              <a:t>将</a:t>
            </a:r>
            <a:r>
              <a:rPr lang="en-US" altLang="zh-CN" dirty="0">
                <a:solidFill>
                  <a:srgbClr val="9933FF"/>
                </a:solidFill>
                <a:latin typeface="等线 Light" panose="02010600030101010101" pitchFamily="2" charset="-122"/>
                <a:ea typeface="等线 Light" panose="02010600030101010101" pitchFamily="2" charset="-122"/>
              </a:rPr>
              <a:t>C</a:t>
            </a:r>
            <a:r>
              <a:rPr lang="zh-CN" altLang="en-US" dirty="0">
                <a:solidFill>
                  <a:srgbClr val="9933FF"/>
                </a:solidFill>
                <a:latin typeface="等线 Light" panose="02010600030101010101" pitchFamily="2" charset="-122"/>
                <a:ea typeface="等线 Light" panose="02010600030101010101" pitchFamily="2" charset="-122"/>
              </a:rPr>
              <a:t>值修改为</a:t>
            </a:r>
            <a:r>
              <a:rPr lang="en-US" altLang="zh-CN" dirty="0">
                <a:solidFill>
                  <a:srgbClr val="9933FF"/>
                </a:solidFill>
                <a:latin typeface="等线 Light" panose="02010600030101010101" pitchFamily="2" charset="-122"/>
                <a:ea typeface="等线 Light" panose="02010600030101010101" pitchFamily="2" charset="-122"/>
              </a:rPr>
              <a:t>200</a:t>
            </a:r>
            <a:r>
              <a:rPr lang="zh-CN" altLang="en-US" dirty="0">
                <a:solidFill>
                  <a:srgbClr val="9933FF"/>
                </a:solidFill>
                <a:latin typeface="等线 Light" panose="02010600030101010101" pitchFamily="2" charset="-122"/>
                <a:ea typeface="等线 Light" panose="02010600030101010101" pitchFamily="2" charset="-122"/>
              </a:rPr>
              <a:t>，</a:t>
            </a:r>
            <a:r>
              <a:rPr lang="en-US" altLang="zh-CN" dirty="0">
                <a:solidFill>
                  <a:srgbClr val="9933FF"/>
                </a:solidFill>
                <a:latin typeface="等线 Light" panose="02010600030101010101" pitchFamily="2" charset="-122"/>
                <a:ea typeface="等线 Light" panose="02010600030101010101" pitchFamily="2" charset="-122"/>
              </a:rPr>
              <a:t>T</a:t>
            </a:r>
            <a:r>
              <a:rPr lang="en-US" altLang="zh-CN" baseline="-25000" dirty="0">
                <a:solidFill>
                  <a:srgbClr val="9933FF"/>
                </a:solidFill>
                <a:latin typeface="等线 Light" panose="02010600030101010101" pitchFamily="2" charset="-122"/>
                <a:ea typeface="等线 Light" panose="02010600030101010101" pitchFamily="2" charset="-122"/>
              </a:rPr>
              <a:t>2</a:t>
            </a:r>
            <a:r>
              <a:rPr lang="zh-CN" altLang="en-US" dirty="0">
                <a:solidFill>
                  <a:srgbClr val="9933FF"/>
                </a:solidFill>
                <a:latin typeface="等线 Light" panose="02010600030101010101" pitchFamily="2" charset="-122"/>
                <a:ea typeface="等线 Light" panose="02010600030101010101" pitchFamily="2" charset="-122"/>
              </a:rPr>
              <a:t>读到</a:t>
            </a:r>
            <a:r>
              <a:rPr lang="en-US" altLang="zh-CN" dirty="0">
                <a:solidFill>
                  <a:srgbClr val="9933FF"/>
                </a:solidFill>
                <a:latin typeface="等线 Light" panose="02010600030101010101" pitchFamily="2" charset="-122"/>
                <a:ea typeface="等线 Light" panose="02010600030101010101" pitchFamily="2" charset="-122"/>
              </a:rPr>
              <a:t>C</a:t>
            </a:r>
            <a:r>
              <a:rPr lang="zh-CN" altLang="en-US" dirty="0">
                <a:solidFill>
                  <a:srgbClr val="9933FF"/>
                </a:solidFill>
                <a:latin typeface="等线 Light" panose="02010600030101010101" pitchFamily="2" charset="-122"/>
                <a:ea typeface="等线 Light" panose="02010600030101010101" pitchFamily="2" charset="-122"/>
              </a:rPr>
              <a:t>为</a:t>
            </a:r>
            <a:r>
              <a:rPr lang="en-US" altLang="zh-CN" dirty="0">
                <a:solidFill>
                  <a:srgbClr val="9933FF"/>
                </a:solidFill>
                <a:latin typeface="等线 Light" panose="02010600030101010101" pitchFamily="2" charset="-122"/>
                <a:ea typeface="等线 Light" panose="02010600030101010101" pitchFamily="2" charset="-122"/>
              </a:rPr>
              <a:t>200</a:t>
            </a:r>
          </a:p>
          <a:p>
            <a:pPr eaLnBrk="1" hangingPunct="1">
              <a:lnSpc>
                <a:spcPct val="150000"/>
              </a:lnSpc>
              <a:buSzPct val="85000"/>
              <a:buFont typeface="Arial" panose="020B0604020202020204" pitchFamily="34" charset="0"/>
              <a:buChar char="•"/>
            </a:pPr>
            <a:r>
              <a:rPr lang="en-US" altLang="zh-CN" dirty="0">
                <a:solidFill>
                  <a:srgbClr val="9933FF"/>
                </a:solidFill>
                <a:latin typeface="等线 Light" panose="02010600030101010101" pitchFamily="2" charset="-122"/>
                <a:ea typeface="等线 Light" panose="02010600030101010101" pitchFamily="2" charset="-122"/>
              </a:rPr>
              <a:t>T</a:t>
            </a:r>
            <a:r>
              <a:rPr lang="en-US" altLang="zh-CN" baseline="-25000" dirty="0">
                <a:solidFill>
                  <a:srgbClr val="9933FF"/>
                </a:solidFill>
                <a:latin typeface="等线 Light" panose="02010600030101010101" pitchFamily="2" charset="-122"/>
                <a:ea typeface="等线 Light" panose="02010600030101010101" pitchFamily="2" charset="-122"/>
              </a:rPr>
              <a:t>1</a:t>
            </a:r>
            <a:r>
              <a:rPr lang="zh-CN" altLang="en-US" dirty="0">
                <a:solidFill>
                  <a:srgbClr val="9933FF"/>
                </a:solidFill>
                <a:latin typeface="等线 Light" panose="02010600030101010101" pitchFamily="2" charset="-122"/>
                <a:ea typeface="等线 Light" panose="02010600030101010101" pitchFamily="2" charset="-122"/>
              </a:rPr>
              <a:t>由于某种原因撤销，其修改作废，</a:t>
            </a:r>
            <a:r>
              <a:rPr lang="en-US" altLang="zh-CN" dirty="0">
                <a:solidFill>
                  <a:srgbClr val="9933FF"/>
                </a:solidFill>
                <a:latin typeface="等线 Light" panose="02010600030101010101" pitchFamily="2" charset="-122"/>
                <a:ea typeface="等线 Light" panose="02010600030101010101" pitchFamily="2" charset="-122"/>
              </a:rPr>
              <a:t>C</a:t>
            </a:r>
            <a:r>
              <a:rPr lang="zh-CN" altLang="en-US" dirty="0">
                <a:solidFill>
                  <a:srgbClr val="9933FF"/>
                </a:solidFill>
                <a:latin typeface="等线 Light" panose="02010600030101010101" pitchFamily="2" charset="-122"/>
                <a:ea typeface="等线 Light" panose="02010600030101010101" pitchFamily="2" charset="-122"/>
              </a:rPr>
              <a:t>恢复原值</a:t>
            </a:r>
            <a:r>
              <a:rPr lang="en-US" altLang="zh-CN" dirty="0">
                <a:solidFill>
                  <a:srgbClr val="9933FF"/>
                </a:solidFill>
                <a:latin typeface="等线 Light" panose="02010600030101010101" pitchFamily="2" charset="-122"/>
                <a:ea typeface="等线 Light" panose="02010600030101010101" pitchFamily="2" charset="-122"/>
              </a:rPr>
              <a:t>100</a:t>
            </a:r>
          </a:p>
          <a:p>
            <a:pPr eaLnBrk="1" hangingPunct="1">
              <a:lnSpc>
                <a:spcPct val="150000"/>
              </a:lnSpc>
              <a:buSzPct val="85000"/>
              <a:buFont typeface="Arial" panose="020B0604020202020204" pitchFamily="34" charset="0"/>
              <a:buChar char="•"/>
            </a:pPr>
            <a:r>
              <a:rPr lang="zh-CN" altLang="en-US" dirty="0">
                <a:solidFill>
                  <a:srgbClr val="9933FF"/>
                </a:solidFill>
                <a:latin typeface="等线 Light" panose="02010600030101010101" pitchFamily="2" charset="-122"/>
                <a:ea typeface="等线 Light" panose="02010600030101010101" pitchFamily="2" charset="-122"/>
              </a:rPr>
              <a:t>这时</a:t>
            </a:r>
            <a:r>
              <a:rPr lang="en-US" altLang="zh-CN" dirty="0">
                <a:solidFill>
                  <a:srgbClr val="9933FF"/>
                </a:solidFill>
                <a:latin typeface="等线 Light" panose="02010600030101010101" pitchFamily="2" charset="-122"/>
                <a:ea typeface="等线 Light" panose="02010600030101010101" pitchFamily="2" charset="-122"/>
              </a:rPr>
              <a:t>T</a:t>
            </a:r>
            <a:r>
              <a:rPr lang="en-US" altLang="zh-CN" baseline="-25000" dirty="0">
                <a:solidFill>
                  <a:srgbClr val="9933FF"/>
                </a:solidFill>
                <a:latin typeface="等线 Light" panose="02010600030101010101" pitchFamily="2" charset="-122"/>
                <a:ea typeface="等线 Light" panose="02010600030101010101" pitchFamily="2" charset="-122"/>
              </a:rPr>
              <a:t>2</a:t>
            </a:r>
            <a:r>
              <a:rPr lang="zh-CN" altLang="en-US" dirty="0">
                <a:solidFill>
                  <a:srgbClr val="9933FF"/>
                </a:solidFill>
                <a:latin typeface="等线 Light" panose="02010600030101010101" pitchFamily="2" charset="-122"/>
                <a:ea typeface="等线 Light" panose="02010600030101010101" pitchFamily="2" charset="-122"/>
              </a:rPr>
              <a:t>读到的</a:t>
            </a:r>
            <a:r>
              <a:rPr lang="en-US" altLang="zh-CN" dirty="0">
                <a:solidFill>
                  <a:srgbClr val="9933FF"/>
                </a:solidFill>
                <a:latin typeface="等线 Light" panose="02010600030101010101" pitchFamily="2" charset="-122"/>
                <a:ea typeface="等线 Light" panose="02010600030101010101" pitchFamily="2" charset="-122"/>
              </a:rPr>
              <a:t>C</a:t>
            </a:r>
            <a:r>
              <a:rPr lang="zh-CN" altLang="en-US" dirty="0">
                <a:solidFill>
                  <a:srgbClr val="9933FF"/>
                </a:solidFill>
                <a:latin typeface="等线 Light" panose="02010600030101010101" pitchFamily="2" charset="-122"/>
                <a:ea typeface="等线 Light" panose="02010600030101010101" pitchFamily="2" charset="-122"/>
              </a:rPr>
              <a:t>为</a:t>
            </a:r>
            <a:r>
              <a:rPr lang="en-US" altLang="zh-CN" dirty="0">
                <a:solidFill>
                  <a:srgbClr val="9933FF"/>
                </a:solidFill>
                <a:latin typeface="等线 Light" panose="02010600030101010101" pitchFamily="2" charset="-122"/>
                <a:ea typeface="等线 Light" panose="02010600030101010101" pitchFamily="2" charset="-122"/>
              </a:rPr>
              <a:t>200</a:t>
            </a:r>
            <a:r>
              <a:rPr lang="zh-CN" altLang="en-US" dirty="0">
                <a:solidFill>
                  <a:srgbClr val="9933FF"/>
                </a:solidFill>
                <a:latin typeface="等线 Light" panose="02010600030101010101" pitchFamily="2" charset="-122"/>
                <a:ea typeface="等线 Light" panose="02010600030101010101" pitchFamily="2" charset="-122"/>
              </a:rPr>
              <a:t>，与数据库内容不一致，就是“脏”数据 </a:t>
            </a:r>
          </a:p>
        </p:txBody>
      </p:sp>
    </p:spTree>
    <p:extLst>
      <p:ext uri="{BB962C8B-B14F-4D97-AF65-F5344CB8AC3E}">
        <p14:creationId xmlns:p14="http://schemas.microsoft.com/office/powerpoint/2010/main" val="323915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lnSpcReduction="10000"/>
          </a:bodyPr>
          <a:lstStyle/>
          <a:p>
            <a:r>
              <a:rPr lang="zh-CN" altLang="en-US" dirty="0">
                <a:solidFill>
                  <a:srgbClr val="0000CC"/>
                </a:solidFill>
              </a:rPr>
              <a:t>并发控制机制就是利用正确的方式调度并发操作</a:t>
            </a:r>
            <a:r>
              <a:rPr lang="zh-CN" altLang="en-US" dirty="0"/>
              <a:t>，</a:t>
            </a:r>
            <a:r>
              <a:rPr lang="zh-CN" altLang="en-US" dirty="0">
                <a:solidFill>
                  <a:srgbClr val="0000CC"/>
                </a:solidFill>
              </a:rPr>
              <a:t>使一个用户事务的执行不受其他事务的干扰，从而避免造成数据的不一致性</a:t>
            </a:r>
            <a:r>
              <a:rPr lang="zh-CN" altLang="en-US" dirty="0"/>
              <a:t>。</a:t>
            </a:r>
            <a:endParaRPr lang="en-US" altLang="zh-CN" dirty="0"/>
          </a:p>
          <a:p>
            <a:r>
              <a:rPr lang="zh-CN" altLang="zh-CN" dirty="0"/>
              <a:t>对数据库的应用有时允许某些不一致性，例如有些统计工作涉及数据量很大，读到一些“脏”数据对统计精度没什么影响，可以降低对一致性的要求以减少系统开销 </a:t>
            </a:r>
            <a:endParaRPr lang="en-US" altLang="zh-CN" dirty="0"/>
          </a:p>
          <a:p>
            <a:r>
              <a:rPr lang="zh-CN" altLang="en-US" dirty="0">
                <a:solidFill>
                  <a:srgbClr val="FF0000"/>
                </a:solidFill>
              </a:rPr>
              <a:t>并发控制的主要技术</a:t>
            </a:r>
            <a:endParaRPr lang="en-US" altLang="zh-CN" dirty="0">
              <a:solidFill>
                <a:srgbClr val="FF0000"/>
              </a:solidFill>
            </a:endParaRPr>
          </a:p>
          <a:p>
            <a:pPr marL="814387" lvl="1" indent="-457200">
              <a:lnSpc>
                <a:spcPct val="170000"/>
              </a:lnSpc>
              <a:buFont typeface="+mj-lt"/>
              <a:buAutoNum type="arabicPeriod"/>
            </a:pPr>
            <a:r>
              <a:rPr lang="zh-CN" altLang="en-US" dirty="0">
                <a:solidFill>
                  <a:srgbClr val="0000FF"/>
                </a:solidFill>
              </a:rPr>
              <a:t>封锁</a:t>
            </a:r>
            <a:r>
              <a:rPr lang="en-US" altLang="zh-CN" dirty="0">
                <a:solidFill>
                  <a:srgbClr val="0000FF"/>
                </a:solidFill>
              </a:rPr>
              <a:t>(Locking)</a:t>
            </a:r>
          </a:p>
          <a:p>
            <a:pPr marL="814387" lvl="1" indent="-457200">
              <a:lnSpc>
                <a:spcPct val="170000"/>
              </a:lnSpc>
              <a:buFont typeface="+mj-lt"/>
              <a:buAutoNum type="arabicPeriod"/>
            </a:pPr>
            <a:r>
              <a:rPr lang="zh-CN" altLang="en-US" dirty="0">
                <a:solidFill>
                  <a:srgbClr val="0000FF"/>
                </a:solidFill>
              </a:rPr>
              <a:t>时间戳</a:t>
            </a:r>
            <a:r>
              <a:rPr lang="en-US" altLang="zh-CN" dirty="0">
                <a:solidFill>
                  <a:srgbClr val="0000FF"/>
                </a:solidFill>
              </a:rPr>
              <a:t>(Timestamp)</a:t>
            </a:r>
          </a:p>
          <a:p>
            <a:pPr marL="814387" lvl="1" indent="-457200">
              <a:lnSpc>
                <a:spcPct val="170000"/>
              </a:lnSpc>
              <a:buFont typeface="+mj-lt"/>
              <a:buAutoNum type="arabicPeriod"/>
            </a:pPr>
            <a:r>
              <a:rPr lang="zh-CN" altLang="en-US" dirty="0">
                <a:solidFill>
                  <a:srgbClr val="0000FF"/>
                </a:solidFill>
              </a:rPr>
              <a:t>乐观控制法</a:t>
            </a:r>
            <a:endParaRPr lang="en-US" altLang="zh-CN" dirty="0">
              <a:solidFill>
                <a:srgbClr val="0000FF"/>
              </a:solidFill>
            </a:endParaRPr>
          </a:p>
          <a:p>
            <a:pPr marL="814387" lvl="1" indent="-457200">
              <a:lnSpc>
                <a:spcPct val="170000"/>
              </a:lnSpc>
              <a:buFont typeface="+mj-lt"/>
              <a:buAutoNum type="arabicPeriod"/>
            </a:pPr>
            <a:r>
              <a:rPr lang="zh-CN" altLang="en-US" dirty="0">
                <a:solidFill>
                  <a:srgbClr val="0000FF"/>
                </a:solidFill>
              </a:rPr>
              <a:t>多版本并发控制</a:t>
            </a:r>
            <a:r>
              <a:rPr lang="en-US" altLang="zh-CN" dirty="0">
                <a:solidFill>
                  <a:srgbClr val="0000FF"/>
                </a:solidFill>
              </a:rPr>
              <a:t>(MVCC)</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426153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rgbClr val="FF0000"/>
                </a:solidFill>
              </a:rPr>
              <a:t>封锁</a:t>
            </a:r>
            <a:endParaRPr lang="en-US" altLang="zh-CN" dirty="0">
              <a:solidFill>
                <a:srgbClr val="FF0000"/>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12799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a:t>
            </a:r>
          </a:p>
        </p:txBody>
      </p:sp>
      <p:sp>
        <p:nvSpPr>
          <p:cNvPr id="3" name="内容占位符 2"/>
          <p:cNvSpPr>
            <a:spLocks noGrp="1"/>
          </p:cNvSpPr>
          <p:nvPr>
            <p:ph idx="1"/>
          </p:nvPr>
        </p:nvSpPr>
        <p:spPr/>
        <p:txBody>
          <a:bodyPr/>
          <a:lstStyle/>
          <a:p>
            <a:r>
              <a:rPr lang="zh-CN" altLang="en-US" dirty="0"/>
              <a:t>封锁是实现并发控制的一个非常重要的技术。</a:t>
            </a:r>
            <a:endParaRPr lang="en-US" altLang="zh-CN" dirty="0"/>
          </a:p>
          <a:p>
            <a:r>
              <a:rPr lang="zh-CN" altLang="en-US" dirty="0"/>
              <a:t>所谓</a:t>
            </a:r>
            <a:r>
              <a:rPr lang="zh-CN" altLang="en-US" u="sng" dirty="0">
                <a:solidFill>
                  <a:srgbClr val="FF0000"/>
                </a:solidFill>
              </a:rPr>
              <a:t>封锁</a:t>
            </a:r>
            <a:r>
              <a:rPr lang="zh-CN" altLang="en-US" dirty="0"/>
              <a:t>就是</a:t>
            </a:r>
            <a:r>
              <a:rPr lang="zh-CN" altLang="en-US" dirty="0">
                <a:solidFill>
                  <a:srgbClr val="0000CC"/>
                </a:solidFill>
              </a:rPr>
              <a:t>事务</a:t>
            </a:r>
            <a:r>
              <a:rPr lang="en-US" altLang="zh-CN" dirty="0">
                <a:solidFill>
                  <a:srgbClr val="0000CC"/>
                </a:solidFill>
              </a:rPr>
              <a:t>T</a:t>
            </a:r>
            <a:r>
              <a:rPr lang="zh-CN" altLang="en-US" dirty="0">
                <a:solidFill>
                  <a:srgbClr val="0000CC"/>
                </a:solidFill>
              </a:rPr>
              <a:t>在对某个数据对象（如表、记录）操作之前，先向系统发出请求，对其加锁</a:t>
            </a:r>
            <a:r>
              <a:rPr lang="zh-CN" altLang="en-US" dirty="0"/>
              <a:t>。</a:t>
            </a:r>
            <a:endParaRPr lang="en-US" altLang="zh-CN" dirty="0"/>
          </a:p>
          <a:p>
            <a:pPr lvl="1"/>
            <a:r>
              <a:rPr lang="zh-CN" altLang="en-US" sz="2400" dirty="0"/>
              <a:t>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a:t>
            </a:r>
            <a:r>
              <a:rPr lang="zh-CN" altLang="en-US" sz="2400" dirty="0">
                <a:solidFill>
                  <a:srgbClr val="FF0000"/>
                </a:solidFill>
              </a:rPr>
              <a:t>不能更新此数据对象</a:t>
            </a:r>
            <a:r>
              <a:rPr lang="zh-CN" altLang="en-US" sz="2400" dirty="0"/>
              <a:t>。</a:t>
            </a:r>
            <a:endParaRPr lang="en-US" altLang="zh-CN" dirty="0"/>
          </a:p>
          <a:p>
            <a:r>
              <a:rPr lang="zh-CN" altLang="en-US" dirty="0"/>
              <a:t>确切的控制由</a:t>
            </a:r>
            <a:r>
              <a:rPr lang="zh-CN" altLang="en-US" u="sng" dirty="0">
                <a:solidFill>
                  <a:srgbClr val="FF0000"/>
                </a:solidFill>
              </a:rPr>
              <a:t>封锁的类型</a:t>
            </a:r>
            <a:r>
              <a:rPr lang="zh-CN" altLang="en-US" dirty="0"/>
              <a:t>决定。</a:t>
            </a:r>
            <a:endParaRPr lang="en-US" altLang="zh-CN" dirty="0"/>
          </a:p>
          <a:p>
            <a:r>
              <a:rPr lang="zh-CN" altLang="en-US" u="sng" dirty="0">
                <a:solidFill>
                  <a:srgbClr val="FF0000"/>
                </a:solidFill>
              </a:rPr>
              <a:t>基本的封锁类型</a:t>
            </a:r>
            <a:endParaRPr lang="en-US" altLang="zh-CN" u="sng" dirty="0">
              <a:solidFill>
                <a:srgbClr val="FF0000"/>
              </a:solidFill>
            </a:endParaRPr>
          </a:p>
          <a:p>
            <a:pPr lvl="1"/>
            <a:r>
              <a:rPr lang="zh-CN" altLang="en-US" dirty="0">
                <a:solidFill>
                  <a:srgbClr val="0000FF"/>
                </a:solidFill>
              </a:rPr>
              <a:t>排他锁（</a:t>
            </a:r>
            <a:r>
              <a:rPr lang="en-US" altLang="zh-CN" dirty="0">
                <a:solidFill>
                  <a:srgbClr val="0000FF"/>
                </a:solidFill>
              </a:rPr>
              <a:t>exclusive locks</a:t>
            </a:r>
            <a:r>
              <a:rPr lang="zh-CN" altLang="en-US" dirty="0">
                <a:solidFill>
                  <a:srgbClr val="0000FF"/>
                </a:solidFill>
              </a:rPr>
              <a:t>，简称</a:t>
            </a:r>
            <a:r>
              <a:rPr lang="en-US" altLang="zh-CN" dirty="0">
                <a:solidFill>
                  <a:srgbClr val="0000FF"/>
                </a:solidFill>
              </a:rPr>
              <a:t>X</a:t>
            </a:r>
            <a:r>
              <a:rPr lang="zh-CN" altLang="en-US" dirty="0">
                <a:solidFill>
                  <a:srgbClr val="0000FF"/>
                </a:solidFill>
              </a:rPr>
              <a:t>锁）</a:t>
            </a:r>
            <a:endParaRPr lang="en-US" altLang="zh-CN" dirty="0">
              <a:solidFill>
                <a:srgbClr val="0000FF"/>
              </a:solidFill>
            </a:endParaRPr>
          </a:p>
          <a:p>
            <a:pPr lvl="1"/>
            <a:r>
              <a:rPr lang="zh-CN" altLang="en-US" dirty="0">
                <a:solidFill>
                  <a:srgbClr val="0000FF"/>
                </a:solidFill>
              </a:rPr>
              <a:t>共享锁（</a:t>
            </a:r>
            <a:r>
              <a:rPr lang="en-US" altLang="zh-CN" dirty="0">
                <a:solidFill>
                  <a:srgbClr val="0000FF"/>
                </a:solidFill>
              </a:rPr>
              <a:t>share locks</a:t>
            </a:r>
            <a:r>
              <a:rPr lang="zh-CN" altLang="en-US" dirty="0">
                <a:solidFill>
                  <a:srgbClr val="0000FF"/>
                </a:solidFill>
              </a:rPr>
              <a:t>，简称</a:t>
            </a:r>
            <a:r>
              <a:rPr lang="en-US" altLang="zh-CN" dirty="0">
                <a:solidFill>
                  <a:srgbClr val="0000FF"/>
                </a:solidFill>
              </a:rPr>
              <a:t>S</a:t>
            </a:r>
            <a:r>
              <a:rPr lang="zh-CN" altLang="en-US" dirty="0">
                <a:solidFill>
                  <a:srgbClr val="0000FF"/>
                </a:solidFill>
              </a:rPr>
              <a:t>锁）</a:t>
            </a:r>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187261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排他锁（写锁）</a:t>
            </a:r>
            <a:endParaRPr lang="en-US" altLang="zh-CN" u="sng" dirty="0">
              <a:solidFill>
                <a:srgbClr val="FF0000"/>
              </a:solidFill>
            </a:endParaRPr>
          </a:p>
          <a:p>
            <a:pPr lvl="1"/>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a:t>
            </a:r>
          </a:p>
          <a:p>
            <a:pPr marL="357187" lvl="1" indent="0">
              <a:buNone/>
            </a:pPr>
            <a:endParaRPr lang="en-US" altLang="zh-CN" sz="1100" dirty="0"/>
          </a:p>
          <a:p>
            <a:r>
              <a:rPr lang="zh-CN" altLang="en-US" u="sng" dirty="0">
                <a:solidFill>
                  <a:srgbClr val="FF0000"/>
                </a:solidFill>
              </a:rPr>
              <a:t>共享锁（读锁）</a:t>
            </a:r>
            <a:endParaRPr lang="en-US" altLang="zh-CN" u="sng" dirty="0">
              <a:solidFill>
                <a:srgbClr val="FF0000"/>
              </a:solidFill>
            </a:endParaRPr>
          </a:p>
          <a:p>
            <a:pPr lvl="1"/>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lvl="1"/>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70794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本章目标</a:t>
            </a:r>
          </a:p>
        </p:txBody>
      </p:sp>
      <p:sp>
        <p:nvSpPr>
          <p:cNvPr id="3" name="内容占位符 2"/>
          <p:cNvSpPr>
            <a:spLocks noGrp="1"/>
          </p:cNvSpPr>
          <p:nvPr>
            <p:ph idx="1"/>
          </p:nvPr>
        </p:nvSpPr>
        <p:spPr/>
        <p:txBody>
          <a:bodyPr>
            <a:normAutofit fontScale="92500"/>
          </a:bodyPr>
          <a:lstStyle/>
          <a:p>
            <a:r>
              <a:rPr lang="zh-CN" altLang="en-US" sz="3000" dirty="0">
                <a:solidFill>
                  <a:srgbClr val="FF0000"/>
                </a:solidFill>
              </a:rPr>
              <a:t>完成本章的学习，你应该能够</a:t>
            </a:r>
            <a:endParaRPr lang="en-US" altLang="zh-CN" sz="3000" dirty="0">
              <a:solidFill>
                <a:srgbClr val="FF0000"/>
              </a:solidFill>
            </a:endParaRPr>
          </a:p>
          <a:p>
            <a:pPr lvl="1"/>
            <a:r>
              <a:rPr lang="zh-CN" altLang="en-US" dirty="0"/>
              <a:t>理解多用户数据库并发控制的重要性</a:t>
            </a:r>
            <a:endParaRPr lang="en-US" altLang="zh-CN" dirty="0"/>
          </a:p>
          <a:p>
            <a:pPr lvl="1"/>
            <a:r>
              <a:rPr lang="zh-CN" altLang="en-US" dirty="0"/>
              <a:t>理解并掌握丢失修改、不可重复读、读“脏”数据的含义及三级封锁协议解决原理</a:t>
            </a:r>
            <a:endParaRPr lang="en-US" altLang="zh-CN" dirty="0"/>
          </a:p>
          <a:p>
            <a:pPr lvl="1"/>
            <a:r>
              <a:rPr lang="zh-CN" altLang="en-US" sz="2400" dirty="0"/>
              <a:t>理解并掌握调度的概念并能够根据并发调度写出调度序列</a:t>
            </a:r>
            <a:endParaRPr lang="en-US" altLang="zh-CN" sz="2400" dirty="0"/>
          </a:p>
          <a:p>
            <a:pPr lvl="1"/>
            <a:r>
              <a:rPr lang="zh-CN" altLang="en-US" sz="2400" dirty="0"/>
              <a:t>理解并掌握封锁的概念</a:t>
            </a:r>
            <a:endParaRPr lang="en-US" altLang="zh-CN" sz="2400" dirty="0"/>
          </a:p>
          <a:p>
            <a:pPr lvl="1"/>
            <a:r>
              <a:rPr lang="zh-CN" altLang="en-US" sz="2400" dirty="0"/>
              <a:t>掌握</a:t>
            </a:r>
            <a:r>
              <a:rPr lang="en-US" altLang="zh-CN" sz="2400" dirty="0"/>
              <a:t>S</a:t>
            </a:r>
            <a:r>
              <a:rPr lang="zh-CN" altLang="en-US" sz="2400" dirty="0"/>
              <a:t>锁、</a:t>
            </a:r>
            <a:r>
              <a:rPr lang="en-US" altLang="zh-CN" sz="2400" dirty="0"/>
              <a:t>X</a:t>
            </a:r>
            <a:r>
              <a:rPr lang="zh-CN" altLang="en-US" sz="2400" dirty="0"/>
              <a:t>锁、</a:t>
            </a:r>
            <a:r>
              <a:rPr lang="en-US" altLang="zh-CN" sz="2400" dirty="0"/>
              <a:t>SIX</a:t>
            </a:r>
            <a:r>
              <a:rPr lang="zh-CN" altLang="en-US" sz="2400" dirty="0"/>
              <a:t>锁、</a:t>
            </a:r>
            <a:r>
              <a:rPr lang="en-US" altLang="zh-CN" sz="2400" dirty="0"/>
              <a:t>IX</a:t>
            </a:r>
            <a:r>
              <a:rPr lang="zh-CN" altLang="en-US" sz="2400" dirty="0"/>
              <a:t>锁、</a:t>
            </a:r>
            <a:r>
              <a:rPr lang="en-US" altLang="zh-CN" sz="2400" dirty="0"/>
              <a:t>IS</a:t>
            </a:r>
            <a:r>
              <a:rPr lang="zh-CN" altLang="en-US" sz="2400" dirty="0"/>
              <a:t>锁的特点及应用</a:t>
            </a:r>
            <a:endParaRPr lang="en-US" altLang="zh-CN" sz="2400" dirty="0"/>
          </a:p>
          <a:p>
            <a:pPr lvl="1"/>
            <a:r>
              <a:rPr lang="zh-CN" altLang="en-US" sz="2400" dirty="0"/>
              <a:t>掌握活锁和死锁的概念、特点及解决途径</a:t>
            </a:r>
            <a:endParaRPr lang="en-US" altLang="zh-CN" sz="2400" dirty="0"/>
          </a:p>
          <a:p>
            <a:pPr lvl="1"/>
            <a:r>
              <a:rPr lang="zh-CN" altLang="en-US" sz="2400" dirty="0"/>
              <a:t>知道如何判断一个并发调度是正确的、可串行化的、冲突可串行化</a:t>
            </a:r>
            <a:endParaRPr lang="en-US" altLang="zh-CN" sz="2400" dirty="0"/>
          </a:p>
          <a:p>
            <a:pPr lvl="1"/>
            <a:r>
              <a:rPr lang="zh-CN" altLang="en-US" sz="2400" dirty="0"/>
              <a:t>知道如何判断一个并发调度满足两段锁协议</a:t>
            </a:r>
            <a:endParaRPr lang="en-US" altLang="zh-CN" sz="2400" dirty="0"/>
          </a:p>
          <a:p>
            <a:pPr lvl="1"/>
            <a:r>
              <a:rPr lang="zh-CN" altLang="en-US" sz="2400" dirty="0"/>
              <a:t>理解并掌握封锁粒度的选择及多粒度封锁协议的应用</a:t>
            </a:r>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24440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1600200"/>
          </a:xfrm>
        </p:spPr>
        <p:txBody>
          <a:bodyPr/>
          <a:lstStyle/>
          <a:p>
            <a:r>
              <a:rPr lang="zh-CN" altLang="en-US" u="sng" dirty="0">
                <a:solidFill>
                  <a:srgbClr val="FF0000"/>
                </a:solidFill>
              </a:rPr>
              <a:t>锁的相容矩阵（</a:t>
            </a:r>
            <a:r>
              <a:rPr lang="en-US" altLang="zh-CN" u="sng" dirty="0">
                <a:solidFill>
                  <a:srgbClr val="FF0000"/>
                </a:solidFill>
              </a:rPr>
              <a:t>compatibility matrix</a:t>
            </a:r>
            <a:r>
              <a:rPr lang="zh-CN" altLang="en-US" u="sng" dirty="0">
                <a:solidFill>
                  <a:srgbClr val="FF0000"/>
                </a:solidFill>
              </a:rPr>
              <a:t>）</a:t>
            </a:r>
            <a:endParaRPr lang="en-US" altLang="zh-CN" u="sng" dirty="0">
              <a:solidFill>
                <a:srgbClr val="FF0000"/>
              </a:solidFill>
            </a:endParaRPr>
          </a:p>
          <a:p>
            <a:pPr lvl="1"/>
            <a:r>
              <a:rPr lang="zh-CN" altLang="en-US" dirty="0"/>
              <a:t>用于表示排他锁和共享锁的控制方式</a:t>
            </a: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116303897"/>
              </p:ext>
            </p:extLst>
          </p:nvPr>
        </p:nvGraphicFramePr>
        <p:xfrm>
          <a:off x="1066800" y="2286000"/>
          <a:ext cx="7467600" cy="29042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9342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3200" b="1" baseline="-25000" dirty="0">
                        <a:solidFill>
                          <a:srgbClr val="0000CC"/>
                        </a:solidFill>
                        <a:latin typeface="等线 Light" panose="02010600030101010101" pitchFamily="2" charset="-122"/>
                        <a:ea typeface="等线 Light" panose="02010600030101010101" pitchFamily="2" charset="-122"/>
                      </a:endParaRPr>
                    </a:p>
                  </a:txBody>
                  <a:tcPr marL="91430" marR="91430" marT="45716" marB="45716">
                    <a:lnTlToBr w="12700" cap="flat" cmpd="sng" algn="ctr">
                      <a:solidFill>
                        <a:schemeClr val="tx1"/>
                      </a:solidFill>
                      <a:prstDash val="solid"/>
                      <a:round/>
                      <a:headEnd type="none" w="med" len="med"/>
                      <a:tailEnd type="none" w="med" len="med"/>
                    </a:lnTlToBr>
                  </a:tcPr>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X</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S</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_</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extLst>
                  <a:ext uri="{0D108BD9-81ED-4DB2-BD59-A6C34878D82A}">
                    <a16:rowId xmlns:a16="http://schemas.microsoft.com/office/drawing/2014/main" val="10000"/>
                  </a:ext>
                </a:extLst>
              </a:tr>
              <a:tr h="656663">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X</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N</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N</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extLst>
                  <a:ext uri="{0D108BD9-81ED-4DB2-BD59-A6C34878D82A}">
                    <a16:rowId xmlns:a16="http://schemas.microsoft.com/office/drawing/2014/main" val="10001"/>
                  </a:ext>
                </a:extLst>
              </a:tr>
              <a:tr h="656663">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S</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N</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extLst>
                  <a:ext uri="{0D108BD9-81ED-4DB2-BD59-A6C34878D82A}">
                    <a16:rowId xmlns:a16="http://schemas.microsoft.com/office/drawing/2014/main" val="10002"/>
                  </a:ext>
                </a:extLst>
              </a:tr>
              <a:tr h="656663">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_</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tc>
                  <a:txBody>
                    <a:bodyPr/>
                    <a:lstStyle/>
                    <a:p>
                      <a:pPr algn="ctr"/>
                      <a:r>
                        <a:rPr lang="en-US" altLang="zh-CN" sz="3200" dirty="0">
                          <a:solidFill>
                            <a:srgbClr val="0000CC"/>
                          </a:solidFill>
                          <a:latin typeface="等线 Light" panose="02010600030101010101" pitchFamily="2" charset="-122"/>
                          <a:ea typeface="等线 Light" panose="02010600030101010101" pitchFamily="2" charset="-122"/>
                        </a:rPr>
                        <a:t>Y</a:t>
                      </a:r>
                      <a:endParaRPr lang="zh-CN" altLang="en-US" sz="3200" b="1" dirty="0">
                        <a:solidFill>
                          <a:srgbClr val="0000CC"/>
                        </a:solidFill>
                        <a:latin typeface="等线 Light" panose="02010600030101010101" pitchFamily="2" charset="-122"/>
                        <a:ea typeface="等线 Light" panose="02010600030101010101" pitchFamily="2" charset="-122"/>
                      </a:endParaRPr>
                    </a:p>
                  </a:txBody>
                  <a:tcPr marL="91430" marR="91430" marT="45716" marB="45716"/>
                </a:tc>
                <a:extLst>
                  <a:ext uri="{0D108BD9-81ED-4DB2-BD59-A6C34878D82A}">
                    <a16:rowId xmlns:a16="http://schemas.microsoft.com/office/drawing/2014/main" val="10003"/>
                  </a:ext>
                </a:extLst>
              </a:tr>
            </a:tbl>
          </a:graphicData>
        </a:graphic>
      </p:graphicFrame>
      <p:sp>
        <p:nvSpPr>
          <p:cNvPr id="8" name="文本框 7"/>
          <p:cNvSpPr txBox="1"/>
          <p:nvPr/>
        </p:nvSpPr>
        <p:spPr>
          <a:xfrm>
            <a:off x="2057400" y="2382011"/>
            <a:ext cx="914400" cy="461665"/>
          </a:xfrm>
          <a:prstGeom prst="rect">
            <a:avLst/>
          </a:prstGeom>
          <a:noFill/>
        </p:spPr>
        <p:txBody>
          <a:bodyPr wrap="square" rtlCol="0">
            <a:spAutoFit/>
          </a:bodyPr>
          <a:lstStyle/>
          <a:p>
            <a:pPr algn="ctr"/>
            <a:r>
              <a:rPr lang="en-US" altLang="zh-CN" sz="2400" dirty="0">
                <a:solidFill>
                  <a:srgbClr val="FF0000"/>
                </a:solidFill>
                <a:latin typeface="等线" panose="02010600030101010101" pitchFamily="2" charset="-122"/>
                <a:ea typeface="等线" panose="02010600030101010101" pitchFamily="2" charset="-122"/>
              </a:rPr>
              <a:t>T2</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9" name="文本框 8"/>
          <p:cNvSpPr txBox="1"/>
          <p:nvPr/>
        </p:nvSpPr>
        <p:spPr>
          <a:xfrm>
            <a:off x="1066800" y="2612843"/>
            <a:ext cx="914400" cy="461665"/>
          </a:xfrm>
          <a:prstGeom prst="rect">
            <a:avLst/>
          </a:prstGeom>
          <a:noFill/>
        </p:spPr>
        <p:txBody>
          <a:bodyPr wrap="square" rtlCol="0">
            <a:spAutoFit/>
          </a:bodyPr>
          <a:lstStyle/>
          <a:p>
            <a:pPr algn="ctr"/>
            <a:r>
              <a:rPr lang="en-US" altLang="zh-CN" sz="2400" dirty="0">
                <a:solidFill>
                  <a:srgbClr val="FF0000"/>
                </a:solidFill>
                <a:latin typeface="等线" panose="02010600030101010101" pitchFamily="2" charset="-122"/>
                <a:ea typeface="等线" panose="02010600030101010101" pitchFamily="2" charset="-122"/>
              </a:rPr>
              <a:t>T1</a:t>
            </a:r>
            <a:endParaRPr lang="zh-CN" altLang="en-US" sz="2400" dirty="0">
              <a:solidFill>
                <a:srgbClr val="FF0000"/>
              </a:solidFill>
              <a:latin typeface="等线" panose="02010600030101010101" pitchFamily="2" charset="-122"/>
              <a:ea typeface="等线" panose="02010600030101010101" pitchFamily="2" charset="-122"/>
            </a:endParaRPr>
          </a:p>
        </p:txBody>
      </p:sp>
      <p:sp>
        <p:nvSpPr>
          <p:cNvPr id="10" name="文本框 9"/>
          <p:cNvSpPr txBox="1"/>
          <p:nvPr/>
        </p:nvSpPr>
        <p:spPr>
          <a:xfrm>
            <a:off x="8590808" y="3074508"/>
            <a:ext cx="2686792" cy="1015663"/>
          </a:xfrm>
          <a:prstGeom prst="rect">
            <a:avLst/>
          </a:prstGeom>
          <a:noFill/>
        </p:spPr>
        <p:txBody>
          <a:bodyPr wrap="square" rtlCol="0">
            <a:spAutoFit/>
          </a:bodyPr>
          <a:lstStyle/>
          <a:p>
            <a:pPr>
              <a:lnSpc>
                <a:spcPct val="150000"/>
              </a:lnSpc>
            </a:pPr>
            <a:r>
              <a:rPr lang="en-US" altLang="zh-CN" sz="2000" dirty="0">
                <a:solidFill>
                  <a:srgbClr val="6600CC"/>
                </a:solidFill>
                <a:latin typeface="等线 Light" panose="02010600030101010101" pitchFamily="2" charset="-122"/>
                <a:ea typeface="等线 Light" panose="02010600030101010101" pitchFamily="2" charset="-122"/>
              </a:rPr>
              <a:t>Y=Yes</a:t>
            </a:r>
            <a:r>
              <a:rPr lang="zh-CN" altLang="en-US" sz="2000" dirty="0">
                <a:solidFill>
                  <a:srgbClr val="6600CC"/>
                </a:solidFill>
                <a:latin typeface="等线 Light" panose="02010600030101010101" pitchFamily="2" charset="-122"/>
                <a:ea typeface="等线 Light" panose="02010600030101010101" pitchFamily="2" charset="-122"/>
              </a:rPr>
              <a:t>，相容的请求</a:t>
            </a:r>
            <a:endParaRPr lang="en-US" altLang="zh-CN" sz="2000" dirty="0">
              <a:solidFill>
                <a:srgbClr val="6600CC"/>
              </a:solidFill>
              <a:latin typeface="等线 Light" panose="02010600030101010101" pitchFamily="2" charset="-122"/>
              <a:ea typeface="等线 Light" panose="02010600030101010101" pitchFamily="2" charset="-122"/>
            </a:endParaRPr>
          </a:p>
          <a:p>
            <a:pPr>
              <a:lnSpc>
                <a:spcPct val="150000"/>
              </a:lnSpc>
            </a:pPr>
            <a:r>
              <a:rPr lang="en-US" altLang="zh-CN" sz="2000" dirty="0">
                <a:solidFill>
                  <a:srgbClr val="6600CC"/>
                </a:solidFill>
                <a:latin typeface="等线 Light" panose="02010600030101010101" pitchFamily="2" charset="-122"/>
                <a:ea typeface="等线 Light" panose="02010600030101010101" pitchFamily="2" charset="-122"/>
              </a:rPr>
              <a:t>N=No</a:t>
            </a:r>
            <a:r>
              <a:rPr lang="zh-CN" altLang="en-US" sz="2000" dirty="0">
                <a:solidFill>
                  <a:srgbClr val="6600CC"/>
                </a:solidFill>
                <a:latin typeface="等线 Light" panose="02010600030101010101" pitchFamily="2" charset="-122"/>
                <a:ea typeface="等线 Light" panose="02010600030101010101" pitchFamily="2" charset="-122"/>
              </a:rPr>
              <a:t>，不相容的请求</a:t>
            </a:r>
          </a:p>
        </p:txBody>
      </p:sp>
    </p:spTree>
    <p:extLst>
      <p:ext uri="{BB962C8B-B14F-4D97-AF65-F5344CB8AC3E}">
        <p14:creationId xmlns:p14="http://schemas.microsoft.com/office/powerpoint/2010/main" val="358431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a:t>
            </a:r>
            <a:endParaRPr lang="en-US" altLang="zh-CN" dirty="0">
              <a:solidFill>
                <a:schemeClr val="bg1">
                  <a:lumMod val="75000"/>
                </a:schemeClr>
              </a:solidFill>
            </a:endParaRPr>
          </a:p>
          <a:p>
            <a:pPr>
              <a:lnSpc>
                <a:spcPct val="150000"/>
              </a:lnSpc>
            </a:pPr>
            <a:r>
              <a:rPr lang="zh-CN" altLang="en-US" dirty="0">
                <a:solidFill>
                  <a:srgbClr val="FF0000"/>
                </a:solidFill>
              </a:rPr>
              <a:t>封锁协议</a:t>
            </a:r>
            <a:endParaRPr lang="en-US" altLang="zh-CN" dirty="0">
              <a:solidFill>
                <a:srgbClr val="FF0000"/>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219552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封锁协议</a:t>
            </a:r>
          </a:p>
        </p:txBody>
      </p:sp>
      <p:sp>
        <p:nvSpPr>
          <p:cNvPr id="3" name="内容占位符 2"/>
          <p:cNvSpPr>
            <a:spLocks noGrp="1"/>
          </p:cNvSpPr>
          <p:nvPr>
            <p:ph idx="1"/>
          </p:nvPr>
        </p:nvSpPr>
        <p:spPr/>
        <p:txBody>
          <a:bodyPr/>
          <a:lstStyle/>
          <a:p>
            <a:r>
              <a:rPr lang="zh-CN" altLang="en-US" dirty="0">
                <a:solidFill>
                  <a:srgbClr val="0000FF"/>
                </a:solidFill>
              </a:rPr>
              <a:t>什么是封锁协议</a:t>
            </a:r>
          </a:p>
          <a:p>
            <a:pPr lvl="1"/>
            <a:r>
              <a:rPr lang="zh-CN" altLang="en-US" dirty="0"/>
              <a:t>在运用</a:t>
            </a:r>
            <a:r>
              <a:rPr lang="en-US" altLang="zh-CN" dirty="0"/>
              <a:t>X</a:t>
            </a:r>
            <a:r>
              <a:rPr lang="zh-CN" altLang="en-US" dirty="0"/>
              <a:t>锁和</a:t>
            </a:r>
            <a:r>
              <a:rPr lang="en-US" altLang="zh-CN" dirty="0"/>
              <a:t>S</a:t>
            </a:r>
            <a:r>
              <a:rPr lang="zh-CN" altLang="en-US" dirty="0"/>
              <a:t>锁对数据对象加锁时，需要约定一些规则，</a:t>
            </a:r>
            <a:r>
              <a:rPr lang="zh-CN" altLang="en-US" u="sng" dirty="0">
                <a:solidFill>
                  <a:srgbClr val="FF0000"/>
                </a:solidFill>
              </a:rPr>
              <a:t>这些规则为封锁协议</a:t>
            </a:r>
            <a:r>
              <a:rPr lang="zh-CN" altLang="en-US" dirty="0"/>
              <a:t>。</a:t>
            </a:r>
            <a:endParaRPr lang="en-US" altLang="zh-CN" dirty="0"/>
          </a:p>
          <a:p>
            <a:pPr lvl="2"/>
            <a:r>
              <a:rPr lang="zh-CN" altLang="en-US" dirty="0">
                <a:solidFill>
                  <a:srgbClr val="FF0000"/>
                </a:solidFill>
              </a:rPr>
              <a:t>何时申请</a:t>
            </a:r>
            <a:r>
              <a:rPr lang="en-US" altLang="zh-CN" dirty="0"/>
              <a:t>X</a:t>
            </a:r>
            <a:r>
              <a:rPr lang="zh-CN" altLang="en-US" dirty="0"/>
              <a:t>锁或</a:t>
            </a:r>
            <a:r>
              <a:rPr lang="en-US" altLang="zh-CN" dirty="0"/>
              <a:t>S</a:t>
            </a:r>
            <a:r>
              <a:rPr lang="zh-CN" altLang="en-US" dirty="0"/>
              <a:t>锁</a:t>
            </a:r>
          </a:p>
          <a:p>
            <a:pPr lvl="2"/>
            <a:r>
              <a:rPr lang="zh-CN" altLang="en-US" dirty="0">
                <a:solidFill>
                  <a:srgbClr val="FF0000"/>
                </a:solidFill>
              </a:rPr>
              <a:t>持锁时间</a:t>
            </a:r>
          </a:p>
          <a:p>
            <a:pPr lvl="2"/>
            <a:r>
              <a:rPr lang="zh-CN" altLang="en-US" dirty="0">
                <a:solidFill>
                  <a:srgbClr val="FF0000"/>
                </a:solidFill>
              </a:rPr>
              <a:t>何时释放</a:t>
            </a:r>
            <a:endParaRPr lang="en-US" altLang="zh-CN" dirty="0">
              <a:solidFill>
                <a:srgbClr val="FF0000"/>
              </a:solidFill>
            </a:endParaRPr>
          </a:p>
          <a:p>
            <a:pPr marL="622300" lvl="2" indent="0">
              <a:buNone/>
            </a:pPr>
            <a:endParaRPr lang="en-US" altLang="zh-CN" sz="1100" dirty="0">
              <a:solidFill>
                <a:srgbClr val="FF0000"/>
              </a:solidFill>
            </a:endParaRPr>
          </a:p>
          <a:p>
            <a:r>
              <a:rPr lang="zh-CN" altLang="en-US" dirty="0"/>
              <a:t>对封锁方式规定不同的规则，就形成了各种不同的封锁协议，它们分别在不同的程度上为并发操作的正确调度提供一定的保证。</a:t>
            </a:r>
            <a:endParaRPr lang="en-US" altLang="zh-CN" dirty="0"/>
          </a:p>
          <a:p>
            <a:pPr marL="0" indent="0">
              <a:buNone/>
            </a:pPr>
            <a:endParaRPr lang="en-US" altLang="zh-CN" sz="800" dirty="0"/>
          </a:p>
          <a:p>
            <a:r>
              <a:rPr lang="zh-CN" altLang="en-US" dirty="0"/>
              <a:t>本节介绍</a:t>
            </a:r>
            <a:r>
              <a:rPr lang="zh-CN" altLang="en-US" u="sng" dirty="0">
                <a:solidFill>
                  <a:srgbClr val="FF0000"/>
                </a:solidFill>
              </a:rPr>
              <a:t>三级封锁协议</a:t>
            </a:r>
            <a:endParaRPr lang="en-US" altLang="zh-CN"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242469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一级封锁协议</a:t>
            </a:r>
            <a:endParaRPr lang="en-US" altLang="zh-CN" u="sng" dirty="0">
              <a:solidFill>
                <a:srgbClr val="FF0000"/>
              </a:solidFill>
            </a:endParaRPr>
          </a:p>
          <a:p>
            <a:pPr lvl="1"/>
            <a:r>
              <a:rPr lang="zh-CN" altLang="en-US" dirty="0">
                <a:solidFill>
                  <a:srgbClr val="FF0000"/>
                </a:solidFill>
              </a:rPr>
              <a:t>一级封锁协议</a:t>
            </a:r>
            <a:r>
              <a:rPr lang="zh-CN" altLang="en-US" dirty="0"/>
              <a:t>是指，</a:t>
            </a:r>
            <a:r>
              <a:rPr lang="zh-CN" altLang="en-US" dirty="0">
                <a:solidFill>
                  <a:srgbClr val="0000FF"/>
                </a:solidFill>
              </a:rPr>
              <a:t>事务</a:t>
            </a:r>
            <a:r>
              <a:rPr lang="en-US" altLang="zh-CN" dirty="0">
                <a:solidFill>
                  <a:srgbClr val="0000FF"/>
                </a:solidFill>
              </a:rPr>
              <a:t>T</a:t>
            </a:r>
            <a:r>
              <a:rPr lang="zh-CN" altLang="en-US" dirty="0">
                <a:solidFill>
                  <a:srgbClr val="0000FF"/>
                </a:solidFill>
              </a:rPr>
              <a:t>在修改数据</a:t>
            </a:r>
            <a:r>
              <a:rPr lang="en-US" altLang="zh-CN" dirty="0">
                <a:solidFill>
                  <a:srgbClr val="0000FF"/>
                </a:solidFill>
              </a:rPr>
              <a:t>R</a:t>
            </a:r>
            <a:r>
              <a:rPr lang="zh-CN" altLang="en-US" dirty="0">
                <a:solidFill>
                  <a:srgbClr val="0000FF"/>
                </a:solidFill>
              </a:rPr>
              <a:t>之前必须先对其加</a:t>
            </a:r>
            <a:r>
              <a:rPr lang="en-US" altLang="zh-CN" dirty="0">
                <a:solidFill>
                  <a:srgbClr val="FF0000"/>
                </a:solidFill>
              </a:rPr>
              <a:t>X</a:t>
            </a:r>
            <a:r>
              <a:rPr lang="zh-CN" altLang="en-US" dirty="0">
                <a:solidFill>
                  <a:srgbClr val="FF0000"/>
                </a:solidFill>
              </a:rPr>
              <a:t>锁</a:t>
            </a:r>
            <a:r>
              <a:rPr lang="zh-CN" altLang="en-US" dirty="0"/>
              <a:t>，</a:t>
            </a:r>
            <a:r>
              <a:rPr lang="zh-CN" altLang="en-US" dirty="0">
                <a:solidFill>
                  <a:srgbClr val="0000FF"/>
                </a:solidFill>
              </a:rPr>
              <a:t>直到事务结束才释放</a:t>
            </a:r>
            <a:r>
              <a:rPr lang="zh-CN" altLang="en-US" dirty="0"/>
              <a:t>。事务结束包括正常结束（</a:t>
            </a:r>
            <a:r>
              <a:rPr lang="en-US" altLang="zh-CN" dirty="0"/>
              <a:t>COMMIT</a:t>
            </a:r>
            <a:r>
              <a:rPr lang="zh-CN" altLang="en-US" dirty="0"/>
              <a:t>）和非正常结束（</a:t>
            </a:r>
            <a:r>
              <a:rPr lang="en-US" altLang="zh-CN" dirty="0"/>
              <a:t>ROLLBACK</a:t>
            </a:r>
            <a:r>
              <a:rPr lang="zh-CN" altLang="en-US" dirty="0"/>
              <a:t>）</a:t>
            </a:r>
            <a:endParaRPr lang="en-US" altLang="zh-CN" dirty="0"/>
          </a:p>
          <a:p>
            <a:pPr marL="357187" lvl="1" indent="0">
              <a:buNone/>
            </a:pPr>
            <a:endParaRPr lang="en-US" altLang="zh-CN" sz="1100" dirty="0"/>
          </a:p>
          <a:p>
            <a:r>
              <a:rPr lang="zh-CN" altLang="en-US" dirty="0"/>
              <a:t>一级封锁协议可</a:t>
            </a:r>
            <a:r>
              <a:rPr lang="zh-CN" altLang="en-US" dirty="0">
                <a:solidFill>
                  <a:srgbClr val="FF0000"/>
                </a:solidFill>
              </a:rPr>
              <a:t>防止丢失修改</a:t>
            </a:r>
            <a:r>
              <a:rPr lang="zh-CN" altLang="en-US" dirty="0"/>
              <a:t>，并</a:t>
            </a:r>
            <a:r>
              <a:rPr lang="zh-CN" altLang="en-US" dirty="0">
                <a:solidFill>
                  <a:srgbClr val="FF0000"/>
                </a:solidFill>
              </a:rPr>
              <a:t>保证事务</a:t>
            </a:r>
            <a:r>
              <a:rPr lang="en-US" altLang="zh-CN" dirty="0">
                <a:solidFill>
                  <a:srgbClr val="FF0000"/>
                </a:solidFill>
              </a:rPr>
              <a:t>T</a:t>
            </a:r>
            <a:r>
              <a:rPr lang="zh-CN" altLang="en-US" dirty="0">
                <a:solidFill>
                  <a:srgbClr val="FF0000"/>
                </a:solidFill>
              </a:rPr>
              <a:t>是可恢复的。</a:t>
            </a:r>
            <a:endParaRPr lang="en-US" altLang="zh-CN" dirty="0">
              <a:solidFill>
                <a:srgbClr val="FF0000"/>
              </a:solidFill>
            </a:endParaRPr>
          </a:p>
          <a:p>
            <a:pPr marL="0" indent="0">
              <a:buNone/>
            </a:pPr>
            <a:endParaRPr lang="en-US" altLang="zh-CN" sz="1100" dirty="0">
              <a:solidFill>
                <a:srgbClr val="FF0000"/>
              </a:solidFill>
            </a:endParaRPr>
          </a:p>
          <a:p>
            <a:r>
              <a:rPr lang="zh-CN" altLang="en-US" dirty="0"/>
              <a:t>在一级封锁协议中，如果</a:t>
            </a:r>
            <a:r>
              <a:rPr lang="zh-CN" altLang="en-US" dirty="0">
                <a:solidFill>
                  <a:srgbClr val="FF0000"/>
                </a:solidFill>
              </a:rPr>
              <a:t>仅仅是读数据不对其进行修改</a:t>
            </a:r>
            <a:r>
              <a:rPr lang="zh-CN" altLang="en-US" dirty="0"/>
              <a:t>，是</a:t>
            </a:r>
            <a:r>
              <a:rPr lang="zh-CN" altLang="en-US" dirty="0">
                <a:solidFill>
                  <a:srgbClr val="FF0000"/>
                </a:solidFill>
              </a:rPr>
              <a:t>不需要加锁</a:t>
            </a:r>
            <a:r>
              <a:rPr lang="zh-CN" altLang="en-US" dirty="0"/>
              <a:t>的，所以它</a:t>
            </a:r>
            <a:r>
              <a:rPr lang="zh-CN" altLang="en-US" dirty="0">
                <a:solidFill>
                  <a:srgbClr val="FF0000"/>
                </a:solidFill>
              </a:rPr>
              <a:t>不能保证可重复读和不读“脏”数据</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76764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2264285584"/>
              </p:ext>
            </p:extLst>
          </p:nvPr>
        </p:nvGraphicFramePr>
        <p:xfrm>
          <a:off x="1447800" y="611429"/>
          <a:ext cx="3937000" cy="5607816"/>
        </p:xfrm>
        <a:graphic>
          <a:graphicData uri="http://schemas.openxmlformats.org/drawingml/2006/table">
            <a:tbl>
              <a:tblPr>
                <a:tableStyleId>{2D5ABB26-0587-4C30-8999-92F81FD0307C}</a:tableStyleId>
              </a:tblPr>
              <a:tblGrid>
                <a:gridCol w="1955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8061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0000FF"/>
                          </a:solidFill>
                          <a:effectLst/>
                        </a:rPr>
                        <a:t>T</a:t>
                      </a:r>
                      <a:r>
                        <a:rPr kumimoji="0" lang="en-US" sz="2400" b="1" u="none" strike="noStrike" cap="none" normalizeH="0" baseline="-30000" dirty="0">
                          <a:ln>
                            <a:noFill/>
                          </a:ln>
                          <a:solidFill>
                            <a:srgbClr val="0000FF"/>
                          </a:solidFill>
                          <a:effectLst/>
                        </a:rPr>
                        <a:t>1</a:t>
                      </a:r>
                      <a:endParaRPr kumimoji="0" lang="en-US" sz="24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b="1" u="none" strike="noStrike" cap="none" normalizeH="0" baseline="0" dirty="0">
                          <a:ln>
                            <a:noFill/>
                          </a:ln>
                          <a:solidFill>
                            <a:srgbClr val="0000FF"/>
                          </a:solidFill>
                          <a:effectLst/>
                        </a:rPr>
                        <a:t>T</a:t>
                      </a:r>
                      <a:r>
                        <a:rPr kumimoji="0" lang="en-US" sz="2400" b="1" u="none" strike="noStrike" cap="none" normalizeH="0" baseline="-30000" dirty="0">
                          <a:ln>
                            <a:noFill/>
                          </a:ln>
                          <a:solidFill>
                            <a:srgbClr val="0000FF"/>
                          </a:solidFill>
                          <a:effectLst/>
                        </a:rPr>
                        <a:t>2</a:t>
                      </a:r>
                      <a:endParaRPr kumimoji="0" lang="en-US" sz="24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①    </a:t>
                      </a:r>
                      <a:r>
                        <a:rPr kumimoji="0" lang="en-US" sz="2000" u="none" strike="noStrike" cap="none" normalizeH="0" baseline="0" dirty="0" err="1">
                          <a:ln>
                            <a:noFill/>
                          </a:ln>
                          <a:effectLst/>
                          <a:latin typeface="等线 Light" panose="02010600030101010101" pitchFamily="2" charset="-122"/>
                          <a:ea typeface="等线 Light" panose="02010600030101010101" pitchFamily="2" charset="-122"/>
                        </a:rPr>
                        <a:t>Xlock</a:t>
                      </a: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A</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②    R(A)=16</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Xlock A</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③    A←A-1</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W(A)=15</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Commit</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a:t>
                      </a:r>
                      <a:r>
                        <a:rPr kumimoji="0" lang="en-US" sz="200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rPr>
                        <a:t>Unlock A</a:t>
                      </a:r>
                      <a:endParaRPr kumimoji="0" lang="en-US" sz="2000" b="1" i="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④</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u="none" strike="noStrike" cap="none" normalizeH="0" baseline="0" dirty="0">
                          <a:ln>
                            <a:noFill/>
                          </a:ln>
                          <a:effectLst/>
                          <a:latin typeface="等线 Light" panose="02010600030101010101" pitchFamily="2" charset="-122"/>
                          <a:ea typeface="等线 Light" panose="02010600030101010101" pitchFamily="2" charset="-122"/>
                        </a:rPr>
                        <a:t>获得</a:t>
                      </a:r>
                      <a:r>
                        <a:rPr kumimoji="0" lang="en-US" sz="2000" u="none" strike="noStrike" cap="none" normalizeH="0" baseline="0" dirty="0" err="1">
                          <a:ln>
                            <a:noFill/>
                          </a:ln>
                          <a:effectLst/>
                          <a:latin typeface="等线 Light" panose="02010600030101010101" pitchFamily="2" charset="-122"/>
                          <a:ea typeface="等线 Light" panose="02010600030101010101" pitchFamily="2" charset="-122"/>
                        </a:rPr>
                        <a:t>Xlock</a:t>
                      </a: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A</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R(A)=15</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A←A-1</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8061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⑤</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W(A)=14</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Commit</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3806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rPr>
                        <a:t>Unlock A</a:t>
                      </a:r>
                      <a:endParaRPr kumimoji="0" lang="en-US" sz="2000" b="1" i="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cs typeface="Times New Roman" pitchFamily="18"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6" name="Text Box 241"/>
          <p:cNvSpPr txBox="1">
            <a:spLocks noChangeArrowheads="1"/>
          </p:cNvSpPr>
          <p:nvPr/>
        </p:nvSpPr>
        <p:spPr bwMode="auto">
          <a:xfrm>
            <a:off x="1997870" y="6219245"/>
            <a:ext cx="2376487" cy="430213"/>
          </a:xfrm>
          <a:prstGeom prst="rect">
            <a:avLst/>
          </a:prstGeom>
          <a:noFill/>
          <a:ln>
            <a:noFill/>
          </a:ln>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200" b="1" dirty="0">
                <a:solidFill>
                  <a:srgbClr val="C00000"/>
                </a:solidFill>
                <a:latin typeface="等线 Light" panose="02010600030101010101" pitchFamily="2" charset="-122"/>
                <a:ea typeface="等线 Light" panose="02010600030101010101" pitchFamily="2" charset="-122"/>
              </a:rPr>
              <a:t>没有丢失修改</a:t>
            </a:r>
          </a:p>
        </p:txBody>
      </p:sp>
      <p:sp>
        <p:nvSpPr>
          <p:cNvPr id="8" name="Text Box 240"/>
          <p:cNvSpPr txBox="1">
            <a:spLocks noChangeArrowheads="1"/>
          </p:cNvSpPr>
          <p:nvPr/>
        </p:nvSpPr>
        <p:spPr bwMode="auto">
          <a:xfrm>
            <a:off x="5638800" y="1676399"/>
            <a:ext cx="533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spcBef>
                <a:spcPct val="50000"/>
              </a:spcBef>
              <a:buSzPct val="100000"/>
              <a:buFont typeface="Arial" panose="020B0604020202020204" pitchFamily="34" charset="0"/>
              <a:buChar char="•"/>
            </a:pPr>
            <a:r>
              <a:rPr lang="zh-CN" altLang="en-US" sz="2000" dirty="0">
                <a:solidFill>
                  <a:srgbClr val="6600CC"/>
                </a:solidFill>
                <a:latin typeface="等线 Light" panose="02010600030101010101" pitchFamily="2" charset="-122"/>
                <a:ea typeface="等线 Light" panose="02010600030101010101" pitchFamily="2" charset="-122"/>
              </a:rPr>
              <a:t>事务</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1</a:t>
            </a:r>
            <a:r>
              <a:rPr lang="zh-CN" altLang="en-US" sz="2000" dirty="0">
                <a:solidFill>
                  <a:srgbClr val="6600CC"/>
                </a:solidFill>
                <a:latin typeface="等线 Light" panose="02010600030101010101" pitchFamily="2" charset="-122"/>
                <a:ea typeface="等线 Light" panose="02010600030101010101" pitchFamily="2" charset="-122"/>
              </a:rPr>
              <a:t>在读</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进行修改之前先对</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加</a:t>
            </a:r>
            <a:r>
              <a:rPr lang="en-US" altLang="zh-CN" sz="2000" dirty="0">
                <a:solidFill>
                  <a:srgbClr val="6600CC"/>
                </a:solidFill>
                <a:latin typeface="等线 Light" panose="02010600030101010101" pitchFamily="2" charset="-122"/>
                <a:ea typeface="等线 Light" panose="02010600030101010101" pitchFamily="2" charset="-122"/>
              </a:rPr>
              <a:t>X</a:t>
            </a:r>
            <a:r>
              <a:rPr lang="zh-CN" altLang="en-US" sz="2000" dirty="0">
                <a:solidFill>
                  <a:srgbClr val="6600CC"/>
                </a:solidFill>
                <a:latin typeface="等线 Light" panose="02010600030101010101" pitchFamily="2" charset="-122"/>
                <a:ea typeface="等线 Light" panose="02010600030101010101" pitchFamily="2" charset="-122"/>
              </a:rPr>
              <a:t>锁</a:t>
            </a:r>
          </a:p>
          <a:p>
            <a:pPr eaLnBrk="1" hangingPunct="1">
              <a:lnSpc>
                <a:spcPct val="150000"/>
              </a:lnSpc>
              <a:spcBef>
                <a:spcPct val="50000"/>
              </a:spcBef>
              <a:buSzPct val="100000"/>
              <a:buFont typeface="Arial" panose="020B0604020202020204" pitchFamily="34" charset="0"/>
              <a:buChar char="•"/>
            </a:pPr>
            <a:r>
              <a:rPr lang="zh-CN" altLang="en-US" sz="2000" dirty="0">
                <a:solidFill>
                  <a:srgbClr val="6600CC"/>
                </a:solidFill>
                <a:latin typeface="等线 Light" panose="02010600030101010101" pitchFamily="2" charset="-122"/>
                <a:ea typeface="等线 Light" panose="02010600030101010101" pitchFamily="2" charset="-122"/>
              </a:rPr>
              <a:t>当</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2</a:t>
            </a:r>
            <a:r>
              <a:rPr lang="zh-CN" altLang="en-US" sz="2000" dirty="0">
                <a:solidFill>
                  <a:srgbClr val="6600CC"/>
                </a:solidFill>
                <a:latin typeface="等线 Light" panose="02010600030101010101" pitchFamily="2" charset="-122"/>
                <a:ea typeface="等线 Light" panose="02010600030101010101" pitchFamily="2" charset="-122"/>
              </a:rPr>
              <a:t>再请求对</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加</a:t>
            </a:r>
            <a:r>
              <a:rPr lang="en-US" altLang="zh-CN" sz="2000" dirty="0">
                <a:solidFill>
                  <a:srgbClr val="6600CC"/>
                </a:solidFill>
                <a:latin typeface="等线 Light" panose="02010600030101010101" pitchFamily="2" charset="-122"/>
                <a:ea typeface="等线 Light" panose="02010600030101010101" pitchFamily="2" charset="-122"/>
              </a:rPr>
              <a:t>X</a:t>
            </a:r>
            <a:r>
              <a:rPr lang="zh-CN" altLang="en-US" sz="2000" dirty="0">
                <a:solidFill>
                  <a:srgbClr val="6600CC"/>
                </a:solidFill>
                <a:latin typeface="等线 Light" panose="02010600030101010101" pitchFamily="2" charset="-122"/>
                <a:ea typeface="等线 Light" panose="02010600030101010101" pitchFamily="2" charset="-122"/>
              </a:rPr>
              <a:t>锁时被拒绝</a:t>
            </a:r>
          </a:p>
          <a:p>
            <a:pPr eaLnBrk="1" hangingPunct="1">
              <a:lnSpc>
                <a:spcPct val="150000"/>
              </a:lnSpc>
              <a:spcBef>
                <a:spcPct val="50000"/>
              </a:spcBef>
              <a:buSzPct val="100000"/>
              <a:buFont typeface="Arial" panose="020B0604020202020204" pitchFamily="34" charset="0"/>
              <a:buChar char="•"/>
            </a:pP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2</a:t>
            </a:r>
            <a:r>
              <a:rPr lang="zh-CN" altLang="en-US" sz="2000" dirty="0">
                <a:solidFill>
                  <a:srgbClr val="6600CC"/>
                </a:solidFill>
                <a:latin typeface="等线 Light" panose="02010600030101010101" pitchFamily="2" charset="-122"/>
                <a:ea typeface="等线 Light" panose="02010600030101010101" pitchFamily="2" charset="-122"/>
              </a:rPr>
              <a:t>只能等待</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1</a:t>
            </a:r>
            <a:r>
              <a:rPr lang="zh-CN" altLang="en-US" sz="2000" dirty="0">
                <a:solidFill>
                  <a:srgbClr val="6600CC"/>
                </a:solidFill>
                <a:latin typeface="等线 Light" panose="02010600030101010101" pitchFamily="2" charset="-122"/>
                <a:ea typeface="等线 Light" panose="02010600030101010101" pitchFamily="2" charset="-122"/>
              </a:rPr>
              <a:t>释放</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上的锁后获得对</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的</a:t>
            </a:r>
            <a:r>
              <a:rPr lang="en-US" altLang="zh-CN" sz="2000" dirty="0">
                <a:solidFill>
                  <a:srgbClr val="6600CC"/>
                </a:solidFill>
                <a:latin typeface="等线 Light" panose="02010600030101010101" pitchFamily="2" charset="-122"/>
                <a:ea typeface="等线 Light" panose="02010600030101010101" pitchFamily="2" charset="-122"/>
              </a:rPr>
              <a:t>X</a:t>
            </a:r>
            <a:r>
              <a:rPr lang="zh-CN" altLang="en-US" sz="2000" dirty="0">
                <a:solidFill>
                  <a:srgbClr val="6600CC"/>
                </a:solidFill>
                <a:latin typeface="等线 Light" panose="02010600030101010101" pitchFamily="2" charset="-122"/>
                <a:ea typeface="等线 Light" panose="02010600030101010101" pitchFamily="2" charset="-122"/>
              </a:rPr>
              <a:t>锁</a:t>
            </a:r>
          </a:p>
          <a:p>
            <a:pPr eaLnBrk="1" hangingPunct="1">
              <a:lnSpc>
                <a:spcPct val="150000"/>
              </a:lnSpc>
              <a:spcBef>
                <a:spcPct val="50000"/>
              </a:spcBef>
              <a:buSzPct val="100000"/>
              <a:buFont typeface="Arial" panose="020B0604020202020204" pitchFamily="34" charset="0"/>
              <a:buChar char="•"/>
            </a:pPr>
            <a:r>
              <a:rPr lang="zh-CN" altLang="en-US" sz="2000" dirty="0">
                <a:solidFill>
                  <a:srgbClr val="6600CC"/>
                </a:solidFill>
                <a:latin typeface="等线 Light" panose="02010600030101010101" pitchFamily="2" charset="-122"/>
                <a:ea typeface="等线 Light" panose="02010600030101010101" pitchFamily="2" charset="-122"/>
              </a:rPr>
              <a:t>这时</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2</a:t>
            </a:r>
            <a:r>
              <a:rPr lang="zh-CN" altLang="en-US" sz="2000" dirty="0">
                <a:solidFill>
                  <a:srgbClr val="6600CC"/>
                </a:solidFill>
                <a:latin typeface="等线 Light" panose="02010600030101010101" pitchFamily="2" charset="-122"/>
                <a:ea typeface="等线 Light" panose="02010600030101010101" pitchFamily="2" charset="-122"/>
              </a:rPr>
              <a:t>读到的</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已经是</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1</a:t>
            </a:r>
            <a:r>
              <a:rPr lang="zh-CN" altLang="en-US" sz="2000" dirty="0">
                <a:solidFill>
                  <a:srgbClr val="6600CC"/>
                </a:solidFill>
                <a:latin typeface="等线 Light" panose="02010600030101010101" pitchFamily="2" charset="-122"/>
                <a:ea typeface="等线 Light" panose="02010600030101010101" pitchFamily="2" charset="-122"/>
              </a:rPr>
              <a:t>更新过的值</a:t>
            </a:r>
            <a:r>
              <a:rPr lang="en-US" altLang="zh-CN" sz="2000" dirty="0">
                <a:solidFill>
                  <a:srgbClr val="6600CC"/>
                </a:solidFill>
                <a:latin typeface="等线 Light" panose="02010600030101010101" pitchFamily="2" charset="-122"/>
                <a:ea typeface="等线 Light" panose="02010600030101010101" pitchFamily="2" charset="-122"/>
              </a:rPr>
              <a:t>15</a:t>
            </a:r>
          </a:p>
          <a:p>
            <a:pPr eaLnBrk="1" hangingPunct="1">
              <a:lnSpc>
                <a:spcPct val="150000"/>
              </a:lnSpc>
              <a:spcBef>
                <a:spcPct val="50000"/>
              </a:spcBef>
              <a:buSzPct val="100000"/>
              <a:buFont typeface="Arial" panose="020B0604020202020204" pitchFamily="34" charset="0"/>
              <a:buChar char="•"/>
            </a:pP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2</a:t>
            </a:r>
            <a:r>
              <a:rPr lang="zh-CN" altLang="en-US" sz="2000" dirty="0">
                <a:solidFill>
                  <a:srgbClr val="6600CC"/>
                </a:solidFill>
                <a:latin typeface="等线 Light" panose="02010600030101010101" pitchFamily="2" charset="-122"/>
                <a:ea typeface="等线 Light" panose="02010600030101010101" pitchFamily="2" charset="-122"/>
              </a:rPr>
              <a:t>按此新的</a:t>
            </a:r>
            <a:r>
              <a:rPr lang="en-US" altLang="zh-CN" sz="2000" dirty="0">
                <a:solidFill>
                  <a:srgbClr val="6600CC"/>
                </a:solidFill>
                <a:latin typeface="等线 Light" panose="02010600030101010101" pitchFamily="2" charset="-122"/>
                <a:ea typeface="等线 Light" panose="02010600030101010101" pitchFamily="2" charset="-122"/>
              </a:rPr>
              <a:t>A</a:t>
            </a:r>
            <a:r>
              <a:rPr lang="zh-CN" altLang="en-US" sz="2000" dirty="0">
                <a:solidFill>
                  <a:srgbClr val="6600CC"/>
                </a:solidFill>
                <a:latin typeface="等线 Light" panose="02010600030101010101" pitchFamily="2" charset="-122"/>
                <a:ea typeface="等线 Light" panose="02010600030101010101" pitchFamily="2" charset="-122"/>
              </a:rPr>
              <a:t>值进行运算，并将结果值</a:t>
            </a:r>
            <a:r>
              <a:rPr lang="en-US" altLang="zh-CN" sz="2000" dirty="0">
                <a:solidFill>
                  <a:srgbClr val="6600CC"/>
                </a:solidFill>
                <a:latin typeface="等线 Light" panose="02010600030101010101" pitchFamily="2" charset="-122"/>
                <a:ea typeface="等线 Light" panose="02010600030101010101" pitchFamily="2" charset="-122"/>
              </a:rPr>
              <a:t>A=14</a:t>
            </a:r>
            <a:r>
              <a:rPr lang="zh-CN" altLang="en-US" sz="2000" dirty="0">
                <a:solidFill>
                  <a:srgbClr val="6600CC"/>
                </a:solidFill>
                <a:latin typeface="等线 Light" panose="02010600030101010101" pitchFamily="2" charset="-122"/>
                <a:ea typeface="等线 Light" panose="02010600030101010101" pitchFamily="2" charset="-122"/>
              </a:rPr>
              <a:t>写回到磁盘。避免了丢失</a:t>
            </a:r>
            <a:r>
              <a:rPr lang="en-US" altLang="zh-CN" sz="2000" dirty="0">
                <a:solidFill>
                  <a:srgbClr val="6600CC"/>
                </a:solidFill>
                <a:latin typeface="等线 Light" panose="02010600030101010101" pitchFamily="2" charset="-122"/>
                <a:ea typeface="等线 Light" panose="02010600030101010101" pitchFamily="2" charset="-122"/>
              </a:rPr>
              <a:t>T</a:t>
            </a:r>
            <a:r>
              <a:rPr lang="en-US" altLang="zh-CN" sz="2000" baseline="-25000" dirty="0">
                <a:solidFill>
                  <a:srgbClr val="6600CC"/>
                </a:solidFill>
                <a:latin typeface="等线 Light" panose="02010600030101010101" pitchFamily="2" charset="-122"/>
                <a:ea typeface="等线 Light" panose="02010600030101010101" pitchFamily="2" charset="-122"/>
              </a:rPr>
              <a:t>1</a:t>
            </a:r>
            <a:r>
              <a:rPr lang="zh-CN" altLang="en-US" sz="2000" dirty="0">
                <a:solidFill>
                  <a:srgbClr val="6600CC"/>
                </a:solidFill>
                <a:latin typeface="等线 Light" panose="02010600030101010101" pitchFamily="2" charset="-122"/>
                <a:ea typeface="等线 Light" panose="02010600030101010101" pitchFamily="2" charset="-122"/>
              </a:rPr>
              <a:t>的更新。</a:t>
            </a:r>
          </a:p>
        </p:txBody>
      </p:sp>
    </p:spTree>
    <p:extLst>
      <p:ext uri="{BB962C8B-B14F-4D97-AF65-F5344CB8AC3E}">
        <p14:creationId xmlns:p14="http://schemas.microsoft.com/office/powerpoint/2010/main" val="369407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u="sng" dirty="0">
                <a:solidFill>
                  <a:srgbClr val="FF0000"/>
                </a:solidFill>
              </a:rPr>
              <a:t>二级封锁协议</a:t>
            </a:r>
            <a:endParaRPr lang="en-US" altLang="zh-CN" u="sng" dirty="0">
              <a:solidFill>
                <a:srgbClr val="FF0000"/>
              </a:solidFill>
            </a:endParaRPr>
          </a:p>
          <a:p>
            <a:pPr lvl="1">
              <a:lnSpc>
                <a:spcPct val="150000"/>
              </a:lnSpc>
            </a:pPr>
            <a:r>
              <a:rPr lang="zh-CN" altLang="en-US" dirty="0">
                <a:solidFill>
                  <a:srgbClr val="FF0000"/>
                </a:solidFill>
              </a:rPr>
              <a:t>二级封锁协议</a:t>
            </a:r>
            <a:r>
              <a:rPr lang="zh-CN" altLang="en-US" dirty="0"/>
              <a:t>是指，在一级封锁协议基础上</a:t>
            </a:r>
            <a:r>
              <a:rPr lang="zh-CN" altLang="en-US" dirty="0">
                <a:solidFill>
                  <a:srgbClr val="0000FF"/>
                </a:solidFill>
              </a:rPr>
              <a:t>增加事务</a:t>
            </a:r>
            <a:r>
              <a:rPr lang="en-US" altLang="zh-CN" dirty="0">
                <a:solidFill>
                  <a:srgbClr val="0000FF"/>
                </a:solidFill>
              </a:rPr>
              <a:t>T</a:t>
            </a:r>
            <a:r>
              <a:rPr lang="zh-CN" altLang="en-US" dirty="0"/>
              <a:t>在读取数据</a:t>
            </a:r>
            <a:r>
              <a:rPr lang="en-US" altLang="zh-CN" dirty="0"/>
              <a:t>R</a:t>
            </a:r>
            <a:r>
              <a:rPr lang="zh-CN" altLang="en-US" dirty="0"/>
              <a:t>之前</a:t>
            </a:r>
            <a:r>
              <a:rPr lang="zh-CN" altLang="en-US" dirty="0">
                <a:solidFill>
                  <a:srgbClr val="FF0000"/>
                </a:solidFill>
              </a:rPr>
              <a:t>必须先对其加</a:t>
            </a:r>
            <a:r>
              <a:rPr lang="en-US" altLang="zh-CN" dirty="0">
                <a:solidFill>
                  <a:srgbClr val="FF0000"/>
                </a:solidFill>
              </a:rPr>
              <a:t>S</a:t>
            </a:r>
            <a:r>
              <a:rPr lang="zh-CN" altLang="en-US" dirty="0">
                <a:solidFill>
                  <a:srgbClr val="FF0000"/>
                </a:solidFill>
              </a:rPr>
              <a:t>锁</a:t>
            </a:r>
            <a:r>
              <a:rPr lang="zh-CN" altLang="en-US" dirty="0"/>
              <a:t>，</a:t>
            </a:r>
            <a:r>
              <a:rPr lang="zh-CN" altLang="en-US" u="sng" dirty="0">
                <a:solidFill>
                  <a:srgbClr val="FF0000"/>
                </a:solidFill>
              </a:rPr>
              <a:t>读完后即可释放</a:t>
            </a:r>
            <a:r>
              <a:rPr lang="en-US" altLang="zh-CN" u="sng" dirty="0">
                <a:solidFill>
                  <a:srgbClr val="FF0000"/>
                </a:solidFill>
              </a:rPr>
              <a:t>S</a:t>
            </a:r>
            <a:r>
              <a:rPr lang="zh-CN" altLang="en-US" u="sng" dirty="0">
                <a:solidFill>
                  <a:srgbClr val="FF0000"/>
                </a:solidFill>
              </a:rPr>
              <a:t>锁</a:t>
            </a:r>
            <a:r>
              <a:rPr lang="zh-CN" altLang="en-US" dirty="0"/>
              <a:t>。</a:t>
            </a:r>
            <a:endParaRPr lang="en-US" altLang="zh-CN" dirty="0"/>
          </a:p>
          <a:p>
            <a:pPr marL="357187" lvl="1" indent="0">
              <a:lnSpc>
                <a:spcPct val="150000"/>
              </a:lnSpc>
              <a:buNone/>
            </a:pPr>
            <a:endParaRPr lang="en-US" altLang="zh-CN" sz="1000" dirty="0"/>
          </a:p>
          <a:p>
            <a:pPr>
              <a:lnSpc>
                <a:spcPct val="150000"/>
              </a:lnSpc>
            </a:pPr>
            <a:r>
              <a:rPr lang="zh-CN" altLang="en-US" dirty="0"/>
              <a:t>二级封锁协议可防止</a:t>
            </a:r>
            <a:r>
              <a:rPr lang="zh-CN" altLang="en-US" dirty="0">
                <a:solidFill>
                  <a:srgbClr val="FF0000"/>
                </a:solidFill>
              </a:rPr>
              <a:t>丢失修改</a:t>
            </a:r>
            <a:r>
              <a:rPr lang="zh-CN" altLang="en-US" dirty="0"/>
              <a:t>和</a:t>
            </a:r>
            <a:r>
              <a:rPr lang="zh-CN" altLang="en-US" dirty="0">
                <a:solidFill>
                  <a:srgbClr val="FF0000"/>
                </a:solidFill>
              </a:rPr>
              <a:t>读“脏”数据</a:t>
            </a:r>
            <a:r>
              <a:rPr lang="zh-CN" altLang="en-US" dirty="0"/>
              <a:t>。</a:t>
            </a:r>
            <a:endParaRPr lang="en-US" altLang="zh-CN" dirty="0"/>
          </a:p>
          <a:p>
            <a:pPr marL="0" indent="0">
              <a:lnSpc>
                <a:spcPct val="150000"/>
              </a:lnSpc>
              <a:buNone/>
            </a:pPr>
            <a:endParaRPr lang="en-US" altLang="zh-CN" sz="1200" dirty="0"/>
          </a:p>
          <a:p>
            <a:pPr>
              <a:lnSpc>
                <a:spcPct val="150000"/>
              </a:lnSpc>
            </a:pPr>
            <a:r>
              <a:rPr lang="zh-CN" altLang="en-US" dirty="0"/>
              <a:t>在二级封锁协议中，由于读完数据后即可释放</a:t>
            </a:r>
            <a:r>
              <a:rPr lang="en-US" altLang="zh-CN" dirty="0"/>
              <a:t>S</a:t>
            </a:r>
            <a:r>
              <a:rPr lang="zh-CN" altLang="en-US" dirty="0"/>
              <a:t>锁，所以它</a:t>
            </a:r>
            <a:r>
              <a:rPr lang="zh-CN" altLang="en-US" dirty="0">
                <a:solidFill>
                  <a:srgbClr val="FF0000"/>
                </a:solidFill>
              </a:rPr>
              <a:t>不能保证可重复读</a:t>
            </a:r>
            <a:r>
              <a:rPr lang="zh-CN" altLang="en-US" dirty="0"/>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349161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
        <p:nvSpPr>
          <p:cNvPr id="6" name="Text Box 241"/>
          <p:cNvSpPr txBox="1">
            <a:spLocks noChangeArrowheads="1"/>
          </p:cNvSpPr>
          <p:nvPr/>
        </p:nvSpPr>
        <p:spPr bwMode="auto">
          <a:xfrm>
            <a:off x="2374900" y="6107733"/>
            <a:ext cx="2209800" cy="430213"/>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200" b="1" dirty="0">
                <a:solidFill>
                  <a:srgbClr val="C00000"/>
                </a:solidFill>
                <a:latin typeface="等线 Light" panose="02010600030101010101" pitchFamily="2" charset="-122"/>
                <a:ea typeface="等线 Light" panose="02010600030101010101" pitchFamily="2" charset="-122"/>
              </a:rPr>
              <a:t>不读“脏”数据</a:t>
            </a:r>
            <a:endParaRPr lang="zh-CN" altLang="zh-CN" sz="2200" b="1" dirty="0">
              <a:solidFill>
                <a:srgbClr val="C00000"/>
              </a:solidFill>
              <a:latin typeface="等线 Light" panose="02010600030101010101" pitchFamily="2" charset="-122"/>
              <a:ea typeface="等线 Light" panose="02010600030101010101" pitchFamily="2" charset="-122"/>
            </a:endParaRPr>
          </a:p>
        </p:txBody>
      </p:sp>
      <p:graphicFrame>
        <p:nvGraphicFramePr>
          <p:cNvPr id="7" name="Group 3"/>
          <p:cNvGraphicFramePr>
            <a:graphicFrameLocks noGrp="1"/>
          </p:cNvGraphicFramePr>
          <p:nvPr>
            <p:ph idx="4294967295"/>
            <p:extLst>
              <p:ext uri="{D42A27DB-BD31-4B8C-83A1-F6EECF244321}">
                <p14:modId xmlns:p14="http://schemas.microsoft.com/office/powerpoint/2010/main" val="2959464423"/>
              </p:ext>
            </p:extLst>
          </p:nvPr>
        </p:nvGraphicFramePr>
        <p:xfrm>
          <a:off x="1524000" y="499413"/>
          <a:ext cx="4114799" cy="5608320"/>
        </p:xfrm>
        <a:graphic>
          <a:graphicData uri="http://schemas.openxmlformats.org/drawingml/2006/table">
            <a:tbl>
              <a:tblPr>
                <a:tableStyleId>{5940675A-B579-460E-94D1-54222C63F5DA}</a:tableStyleId>
              </a:tblPr>
              <a:tblGrid>
                <a:gridCol w="2057400">
                  <a:extLst>
                    <a:ext uri="{9D8B030D-6E8A-4147-A177-3AD203B41FA5}">
                      <a16:colId xmlns:a16="http://schemas.microsoft.com/office/drawing/2014/main" val="20000"/>
                    </a:ext>
                  </a:extLst>
                </a:gridCol>
                <a:gridCol w="2057399">
                  <a:extLst>
                    <a:ext uri="{9D8B030D-6E8A-4147-A177-3AD203B41FA5}">
                      <a16:colId xmlns:a16="http://schemas.microsoft.com/office/drawing/2014/main" val="20001"/>
                    </a:ext>
                  </a:extLst>
                </a:gridCol>
              </a:tblGrid>
              <a:tr h="38825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u="none" strike="noStrike" cap="none" normalizeH="0" baseline="0" dirty="0">
                          <a:ln>
                            <a:noFill/>
                          </a:ln>
                          <a:solidFill>
                            <a:srgbClr val="0000FF"/>
                          </a:solidFill>
                          <a:effectLst/>
                          <a:latin typeface="等线" panose="02010600030101010101" pitchFamily="2" charset="-122"/>
                          <a:ea typeface="等线" panose="02010600030101010101" pitchFamily="2" charset="-122"/>
                        </a:rPr>
                        <a:t>T</a:t>
                      </a:r>
                      <a:r>
                        <a:rPr kumimoji="0" lang="en-US" sz="2400" u="none" strike="noStrike" cap="none" normalizeH="0" baseline="-30000" dirty="0">
                          <a:ln>
                            <a:noFill/>
                          </a:ln>
                          <a:solidFill>
                            <a:srgbClr val="0000FF"/>
                          </a:solidFill>
                          <a:effectLst/>
                          <a:latin typeface="等线" panose="02010600030101010101" pitchFamily="2" charset="-122"/>
                          <a:ea typeface="等线" panose="02010600030101010101" pitchFamily="2" charset="-122"/>
                        </a:rPr>
                        <a:t>1</a:t>
                      </a:r>
                      <a:endParaRPr kumimoji="0" lang="en-US" sz="2400" b="1" i="0" u="none" strike="noStrike" cap="none" normalizeH="0" baseline="0" dirty="0">
                        <a:ln>
                          <a:noFill/>
                        </a:ln>
                        <a:solidFill>
                          <a:srgbClr val="0000FF"/>
                        </a:solidFill>
                        <a:effectLst/>
                        <a:latin typeface="等线" panose="02010600030101010101" pitchFamily="2" charset="-122"/>
                        <a:ea typeface="等线"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400" u="none" strike="noStrike" cap="none" normalizeH="0" baseline="0" dirty="0">
                          <a:ln>
                            <a:noFill/>
                          </a:ln>
                          <a:solidFill>
                            <a:srgbClr val="0000FF"/>
                          </a:solidFill>
                          <a:effectLst/>
                          <a:latin typeface="等线" panose="02010600030101010101" pitchFamily="2" charset="-122"/>
                          <a:ea typeface="等线" panose="02010600030101010101" pitchFamily="2" charset="-122"/>
                        </a:rPr>
                        <a:t>T</a:t>
                      </a:r>
                      <a:r>
                        <a:rPr kumimoji="0" lang="en-US" sz="2400" u="none" strike="noStrike" cap="none" normalizeH="0" baseline="-30000" dirty="0">
                          <a:ln>
                            <a:noFill/>
                          </a:ln>
                          <a:solidFill>
                            <a:srgbClr val="0000FF"/>
                          </a:solidFill>
                          <a:effectLst/>
                          <a:latin typeface="等线" panose="02010600030101010101" pitchFamily="2" charset="-122"/>
                          <a:ea typeface="等线" panose="02010600030101010101" pitchFamily="2" charset="-122"/>
                        </a:rPr>
                        <a:t>2</a:t>
                      </a:r>
                      <a:endParaRPr kumimoji="0" lang="en-US" sz="2400" b="1" i="0" u="none" strike="noStrike" cap="none" normalizeH="0" baseline="0" dirty="0">
                        <a:ln>
                          <a:noFill/>
                        </a:ln>
                        <a:solidFill>
                          <a:srgbClr val="0000FF"/>
                        </a:solidFill>
                        <a:effectLst/>
                        <a:latin typeface="等线" panose="02010600030101010101" pitchFamily="2" charset="-122"/>
                        <a:ea typeface="等线"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① </a:t>
                      </a:r>
                      <a:r>
                        <a:rPr kumimoji="0" lang="en-US" sz="2000" u="none" strike="noStrike" cap="none" normalizeH="0" baseline="0" dirty="0" err="1">
                          <a:ln>
                            <a:noFill/>
                          </a:ln>
                          <a:effectLst/>
                          <a:latin typeface="等线 Light" panose="02010600030101010101" pitchFamily="2" charset="-122"/>
                          <a:ea typeface="等线 Light" panose="02010600030101010101" pitchFamily="2" charset="-122"/>
                        </a:rPr>
                        <a:t>Xlock</a:t>
                      </a: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C</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R(C)=100</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C←C*2</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W(C)=200</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②</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err="1">
                          <a:ln>
                            <a:noFill/>
                          </a:ln>
                          <a:effectLst/>
                          <a:latin typeface="等线 Light" panose="02010600030101010101" pitchFamily="2" charset="-122"/>
                          <a:ea typeface="等线 Light" panose="02010600030101010101" pitchFamily="2" charset="-122"/>
                        </a:rPr>
                        <a:t>Slock</a:t>
                      </a: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C</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③ROLLBACK</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    (C</a:t>
                      </a:r>
                      <a:r>
                        <a:rPr kumimoji="0" lang="zh-CN" altLang="en-US" sz="2000" u="none" strike="noStrike" cap="none" normalizeH="0" baseline="0">
                          <a:ln>
                            <a:noFill/>
                          </a:ln>
                          <a:effectLst/>
                          <a:latin typeface="等线 Light" panose="02010600030101010101" pitchFamily="2" charset="-122"/>
                          <a:ea typeface="等线 Light" panose="02010600030101010101" pitchFamily="2" charset="-122"/>
                        </a:rPr>
                        <a:t>恢复为</a:t>
                      </a:r>
                      <a:r>
                        <a:rPr kumimoji="0" lang="en-US" sz="2000" u="none" strike="noStrike" cap="none" normalizeH="0" baseline="0">
                          <a:ln>
                            <a:noFill/>
                          </a:ln>
                          <a:effectLst/>
                          <a:latin typeface="等线 Light" panose="02010600030101010101" pitchFamily="2" charset="-122"/>
                          <a:ea typeface="等线 Light" panose="02010600030101010101" pitchFamily="2" charset="-122"/>
                        </a:rPr>
                        <a:t>100)</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    Unlock C</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2000" u="none" strike="noStrike" cap="none" normalizeH="0" baseline="0" dirty="0">
                          <a:ln>
                            <a:noFill/>
                          </a:ln>
                          <a:effectLst/>
                          <a:latin typeface="等线 Light" panose="02010600030101010101" pitchFamily="2" charset="-122"/>
                          <a:ea typeface="等线 Light" panose="02010600030101010101" pitchFamily="2" charset="-122"/>
                        </a:rPr>
                        <a:t>等待</a:t>
                      </a:r>
                      <a:endParaRPr kumimoji="0" lang="zh-CN"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④</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2000" u="none" strike="noStrike" cap="none" normalizeH="0" baseline="0" dirty="0">
                          <a:ln>
                            <a:noFill/>
                          </a:ln>
                          <a:effectLst/>
                          <a:latin typeface="等线 Light" panose="02010600030101010101" pitchFamily="2" charset="-122"/>
                          <a:ea typeface="等线 Light" panose="02010600030101010101" pitchFamily="2" charset="-122"/>
                        </a:rPr>
                        <a:t>获得</a:t>
                      </a:r>
                      <a:r>
                        <a:rPr kumimoji="0" lang="en-US" sz="2000" u="none" strike="noStrike" cap="none" normalizeH="0" baseline="0" dirty="0" err="1">
                          <a:ln>
                            <a:noFill/>
                          </a:ln>
                          <a:effectLst/>
                          <a:latin typeface="等线 Light" panose="02010600030101010101" pitchFamily="2" charset="-122"/>
                          <a:ea typeface="等线 Light" panose="02010600030101010101" pitchFamily="2" charset="-122"/>
                        </a:rPr>
                        <a:t>Slock</a:t>
                      </a: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 C</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R(C)=100</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8002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a:ln>
                            <a:noFill/>
                          </a:ln>
                          <a:effectLst/>
                          <a:latin typeface="等线 Light" panose="02010600030101010101" pitchFamily="2" charset="-122"/>
                          <a:ea typeface="等线 Light" panose="02010600030101010101" pitchFamily="2" charset="-122"/>
                        </a:rPr>
                        <a:t>⑤</a:t>
                      </a:r>
                      <a:endParaRPr kumimoji="0" lang="en-US"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effectLst/>
                          <a:latin typeface="等线 Light" panose="02010600030101010101" pitchFamily="2" charset="-122"/>
                          <a:ea typeface="等线 Light" panose="02010600030101010101" pitchFamily="2" charset="-122"/>
                        </a:rPr>
                        <a:t>Commit C</a:t>
                      </a:r>
                      <a:endParaRPr kumimoji="0" lang="en-US" sz="20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8002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20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00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rPr>
                        <a:t>Unlock C</a:t>
                      </a:r>
                      <a:endParaRPr kumimoji="0" lang="en-US" sz="2000" b="1" i="0" u="none" strike="noStrike" cap="none" normalizeH="0" baseline="0" dirty="0">
                        <a:ln>
                          <a:noFill/>
                        </a:ln>
                        <a:solidFill>
                          <a:srgbClr val="FF0000"/>
                        </a:solidFill>
                        <a:effectLst/>
                        <a:latin typeface="等线 Light" panose="02010600030101010101" pitchFamily="2" charset="-122"/>
                        <a:ea typeface="等线 Light" panose="02010600030101010101"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
        <p:nvSpPr>
          <p:cNvPr id="8" name="Text Box 225"/>
          <p:cNvSpPr txBox="1">
            <a:spLocks noChangeArrowheads="1"/>
          </p:cNvSpPr>
          <p:nvPr/>
        </p:nvSpPr>
        <p:spPr bwMode="auto">
          <a:xfrm>
            <a:off x="5791200" y="1600200"/>
            <a:ext cx="51816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buSzPct val="100000"/>
              <a:buFont typeface="Arial" panose="020B0604020202020204" pitchFamily="34" charset="0"/>
              <a:buChar char="•"/>
            </a:pPr>
            <a:r>
              <a:rPr lang="zh-CN" altLang="en-US" dirty="0">
                <a:solidFill>
                  <a:srgbClr val="6600CC"/>
                </a:solidFill>
                <a:latin typeface="等线 Light" panose="02010600030101010101" pitchFamily="2" charset="-122"/>
                <a:ea typeface="等线 Light" panose="02010600030101010101" pitchFamily="2" charset="-122"/>
              </a:rPr>
              <a:t>事务</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在对</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进行修改之前，先对</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加</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锁，修改其值后写回磁盘</a:t>
            </a:r>
          </a:p>
          <a:p>
            <a:pPr eaLnBrk="1" hangingPunct="1">
              <a:lnSpc>
                <a:spcPct val="150000"/>
              </a:lnSpc>
              <a:buSzPct val="100000"/>
              <a:buFont typeface="Arial" panose="020B0604020202020204" pitchFamily="34" charset="0"/>
              <a:buChar char="•"/>
            </a:pP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请求在</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上加</a:t>
            </a:r>
            <a:r>
              <a:rPr lang="en-US" altLang="zh-CN" dirty="0">
                <a:solidFill>
                  <a:srgbClr val="6600CC"/>
                </a:solidFill>
                <a:latin typeface="等线 Light" panose="02010600030101010101" pitchFamily="2" charset="-122"/>
                <a:ea typeface="等线 Light" panose="02010600030101010101" pitchFamily="2" charset="-122"/>
              </a:rPr>
              <a:t>S</a:t>
            </a:r>
            <a:r>
              <a:rPr lang="zh-CN" altLang="en-US" dirty="0">
                <a:solidFill>
                  <a:srgbClr val="6600CC"/>
                </a:solidFill>
                <a:latin typeface="等线 Light" panose="02010600030101010101" pitchFamily="2" charset="-122"/>
                <a:ea typeface="等线 Light" panose="02010600030101010101" pitchFamily="2" charset="-122"/>
              </a:rPr>
              <a:t>锁，因</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已在</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上加了</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只能等待</a:t>
            </a:r>
          </a:p>
          <a:p>
            <a:pPr eaLnBrk="1" hangingPunct="1">
              <a:lnSpc>
                <a:spcPct val="150000"/>
              </a:lnSpc>
              <a:buSzPct val="100000"/>
              <a:buFont typeface="Arial" panose="020B0604020202020204" pitchFamily="34" charset="0"/>
              <a:buChar char="•"/>
            </a:pP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因某种原因被撤销，</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恢复为原值</a:t>
            </a:r>
            <a:r>
              <a:rPr lang="en-US" altLang="zh-CN" dirty="0">
                <a:solidFill>
                  <a:srgbClr val="6600CC"/>
                </a:solidFill>
                <a:latin typeface="等线 Light" panose="02010600030101010101" pitchFamily="2" charset="-122"/>
                <a:ea typeface="等线 Light" panose="02010600030101010101" pitchFamily="2" charset="-122"/>
              </a:rPr>
              <a:t>100</a:t>
            </a:r>
          </a:p>
          <a:p>
            <a:pPr eaLnBrk="1" hangingPunct="1">
              <a:lnSpc>
                <a:spcPct val="150000"/>
              </a:lnSpc>
              <a:buSzPct val="100000"/>
              <a:buFont typeface="Arial" panose="020B0604020202020204" pitchFamily="34" charset="0"/>
              <a:buChar char="•"/>
            </a:pP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释放</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上的</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锁后</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获得</a:t>
            </a:r>
            <a:r>
              <a:rPr lang="en-US" altLang="zh-CN" dirty="0">
                <a:solidFill>
                  <a:srgbClr val="6600CC"/>
                </a:solidFill>
                <a:latin typeface="等线 Light" panose="02010600030101010101" pitchFamily="2" charset="-122"/>
                <a:ea typeface="等线 Light" panose="02010600030101010101" pitchFamily="2" charset="-122"/>
              </a:rPr>
              <a:t>C</a:t>
            </a:r>
            <a:r>
              <a:rPr lang="zh-CN" altLang="en-US" dirty="0">
                <a:solidFill>
                  <a:srgbClr val="6600CC"/>
                </a:solidFill>
                <a:latin typeface="等线 Light" panose="02010600030101010101" pitchFamily="2" charset="-122"/>
                <a:ea typeface="等线 Light" panose="02010600030101010101" pitchFamily="2" charset="-122"/>
              </a:rPr>
              <a:t>上的</a:t>
            </a:r>
            <a:r>
              <a:rPr lang="en-US" altLang="zh-CN" dirty="0">
                <a:solidFill>
                  <a:srgbClr val="6600CC"/>
                </a:solidFill>
                <a:latin typeface="等线 Light" panose="02010600030101010101" pitchFamily="2" charset="-122"/>
                <a:ea typeface="等线 Light" panose="02010600030101010101" pitchFamily="2" charset="-122"/>
              </a:rPr>
              <a:t>S</a:t>
            </a:r>
            <a:r>
              <a:rPr lang="zh-CN" altLang="en-US" dirty="0">
                <a:solidFill>
                  <a:srgbClr val="6600CC"/>
                </a:solidFill>
                <a:latin typeface="等线 Light" panose="02010600030101010101" pitchFamily="2" charset="-122"/>
                <a:ea typeface="等线 Light" panose="02010600030101010101" pitchFamily="2" charset="-122"/>
              </a:rPr>
              <a:t>锁，读</a:t>
            </a:r>
            <a:r>
              <a:rPr lang="en-US" altLang="zh-CN" dirty="0">
                <a:solidFill>
                  <a:srgbClr val="6600CC"/>
                </a:solidFill>
                <a:latin typeface="等线 Light" panose="02010600030101010101" pitchFamily="2" charset="-122"/>
                <a:ea typeface="等线 Light" panose="02010600030101010101" pitchFamily="2" charset="-122"/>
              </a:rPr>
              <a:t>C=100</a:t>
            </a:r>
            <a:r>
              <a:rPr lang="zh-CN" altLang="en-US" dirty="0">
                <a:solidFill>
                  <a:srgbClr val="6600CC"/>
                </a:solidFill>
                <a:latin typeface="等线 Light" panose="02010600030101010101" pitchFamily="2" charset="-122"/>
                <a:ea typeface="等线 Light" panose="02010600030101010101" pitchFamily="2" charset="-122"/>
              </a:rPr>
              <a:t>。避免了</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读“脏”数据</a:t>
            </a:r>
          </a:p>
        </p:txBody>
      </p:sp>
    </p:spTree>
    <p:extLst>
      <p:ext uri="{BB962C8B-B14F-4D97-AF65-F5344CB8AC3E}">
        <p14:creationId xmlns:p14="http://schemas.microsoft.com/office/powerpoint/2010/main" val="151889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u="sng" dirty="0">
                <a:solidFill>
                  <a:srgbClr val="FF0000"/>
                </a:solidFill>
              </a:rPr>
              <a:t>三级封锁协议</a:t>
            </a:r>
            <a:endParaRPr lang="en-US" altLang="zh-CN" u="sng" dirty="0">
              <a:solidFill>
                <a:srgbClr val="FF0000"/>
              </a:solidFill>
            </a:endParaRPr>
          </a:p>
          <a:p>
            <a:pPr lvl="1">
              <a:lnSpc>
                <a:spcPct val="150000"/>
              </a:lnSpc>
            </a:pPr>
            <a:r>
              <a:rPr lang="zh-CN" altLang="en-US" dirty="0">
                <a:solidFill>
                  <a:srgbClr val="FF0000"/>
                </a:solidFill>
              </a:rPr>
              <a:t>三级封锁协议</a:t>
            </a:r>
            <a:r>
              <a:rPr lang="zh-CN" altLang="en-US" dirty="0"/>
              <a:t>是指，在一级封锁协议基础上</a:t>
            </a:r>
            <a:r>
              <a:rPr lang="zh-CN" altLang="en-US" dirty="0">
                <a:solidFill>
                  <a:srgbClr val="0000FF"/>
                </a:solidFill>
              </a:rPr>
              <a:t>增加事务</a:t>
            </a:r>
            <a:r>
              <a:rPr lang="en-US" altLang="zh-CN" dirty="0">
                <a:solidFill>
                  <a:srgbClr val="0000FF"/>
                </a:solidFill>
              </a:rPr>
              <a:t>T</a:t>
            </a:r>
            <a:r>
              <a:rPr lang="zh-CN" altLang="en-US" dirty="0"/>
              <a:t>在读取数据</a:t>
            </a:r>
            <a:r>
              <a:rPr lang="en-US" altLang="zh-CN" dirty="0"/>
              <a:t>R</a:t>
            </a:r>
            <a:r>
              <a:rPr lang="zh-CN" altLang="en-US" dirty="0"/>
              <a:t>之前</a:t>
            </a:r>
            <a:r>
              <a:rPr lang="zh-CN" altLang="en-US" dirty="0">
                <a:solidFill>
                  <a:srgbClr val="FF0000"/>
                </a:solidFill>
              </a:rPr>
              <a:t>必须先对其加</a:t>
            </a:r>
            <a:r>
              <a:rPr lang="en-US" altLang="zh-CN" dirty="0">
                <a:solidFill>
                  <a:srgbClr val="FF0000"/>
                </a:solidFill>
              </a:rPr>
              <a:t>S</a:t>
            </a:r>
            <a:r>
              <a:rPr lang="zh-CN" altLang="en-US" dirty="0">
                <a:solidFill>
                  <a:srgbClr val="FF0000"/>
                </a:solidFill>
              </a:rPr>
              <a:t>锁</a:t>
            </a:r>
            <a:r>
              <a:rPr lang="zh-CN" altLang="en-US" dirty="0"/>
              <a:t>，</a:t>
            </a:r>
            <a:r>
              <a:rPr lang="zh-CN" altLang="en-US" u="sng" dirty="0">
                <a:solidFill>
                  <a:srgbClr val="FF0000"/>
                </a:solidFill>
              </a:rPr>
              <a:t>直到事务结束才释放</a:t>
            </a:r>
            <a:r>
              <a:rPr lang="en-US" altLang="zh-CN" dirty="0"/>
              <a:t>S</a:t>
            </a:r>
            <a:r>
              <a:rPr lang="zh-CN" altLang="en-US" dirty="0"/>
              <a:t>锁。</a:t>
            </a:r>
            <a:endParaRPr lang="en-US" altLang="zh-CN" dirty="0"/>
          </a:p>
          <a:p>
            <a:pPr marL="357187" lvl="1" indent="0">
              <a:lnSpc>
                <a:spcPct val="150000"/>
              </a:lnSpc>
              <a:buNone/>
            </a:pPr>
            <a:endParaRPr lang="en-US" altLang="zh-CN" sz="1000" dirty="0"/>
          </a:p>
          <a:p>
            <a:pPr>
              <a:lnSpc>
                <a:spcPct val="150000"/>
              </a:lnSpc>
            </a:pPr>
            <a:r>
              <a:rPr lang="zh-CN" altLang="en-US" dirty="0"/>
              <a:t>三级封锁协议可防止</a:t>
            </a:r>
            <a:r>
              <a:rPr lang="zh-CN" altLang="en-US" dirty="0">
                <a:solidFill>
                  <a:srgbClr val="FF0000"/>
                </a:solidFill>
              </a:rPr>
              <a:t>丢失修改</a:t>
            </a:r>
            <a:r>
              <a:rPr lang="zh-CN" altLang="en-US" dirty="0"/>
              <a:t>、</a:t>
            </a:r>
            <a:r>
              <a:rPr lang="zh-CN" altLang="en-US" dirty="0">
                <a:solidFill>
                  <a:srgbClr val="FF0000"/>
                </a:solidFill>
              </a:rPr>
              <a:t>读“脏”数据</a:t>
            </a:r>
            <a:r>
              <a:rPr lang="zh-CN" altLang="en-US" dirty="0"/>
              <a:t>和</a:t>
            </a:r>
            <a:r>
              <a:rPr lang="zh-CN" altLang="en-US" dirty="0">
                <a:solidFill>
                  <a:srgbClr val="FF0000"/>
                </a:solidFill>
              </a:rPr>
              <a:t>不可重复读</a:t>
            </a:r>
            <a:r>
              <a:rPr lang="zh-CN" altLang="en-US" dirty="0"/>
              <a:t>。</a:t>
            </a:r>
            <a:endParaRPr lang="en-US" altLang="zh-CN" dirty="0"/>
          </a:p>
          <a:p>
            <a:pPr marL="0" indent="0">
              <a:lnSpc>
                <a:spcPct val="150000"/>
              </a:lnSpc>
              <a:buNone/>
            </a:pPr>
            <a:endParaRPr lang="en-US" altLang="zh-CN" sz="12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spTree>
    <p:extLst>
      <p:ext uri="{BB962C8B-B14F-4D97-AF65-F5344CB8AC3E}">
        <p14:creationId xmlns:p14="http://schemas.microsoft.com/office/powerpoint/2010/main" val="3629328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2036455834"/>
              </p:ext>
            </p:extLst>
          </p:nvPr>
        </p:nvGraphicFramePr>
        <p:xfrm>
          <a:off x="1066800" y="25400"/>
          <a:ext cx="3384054" cy="6705600"/>
        </p:xfrm>
        <a:graphic>
          <a:graphicData uri="http://schemas.openxmlformats.org/drawingml/2006/table">
            <a:tbl>
              <a:tblPr/>
              <a:tblGrid>
                <a:gridCol w="1658293">
                  <a:extLst>
                    <a:ext uri="{9D8B030D-6E8A-4147-A177-3AD203B41FA5}">
                      <a16:colId xmlns:a16="http://schemas.microsoft.com/office/drawing/2014/main" val="20000"/>
                    </a:ext>
                  </a:extLst>
                </a:gridCol>
                <a:gridCol w="1725761">
                  <a:extLst>
                    <a:ext uri="{9D8B030D-6E8A-4147-A177-3AD203B41FA5}">
                      <a16:colId xmlns:a16="http://schemas.microsoft.com/office/drawing/2014/main" val="20001"/>
                    </a:ext>
                  </a:extLst>
                </a:gridCol>
              </a:tblGrid>
              <a:tr h="29828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T</a:t>
                      </a:r>
                      <a:r>
                        <a:rPr kumimoji="0" lang="en-US" sz="1600" b="1" i="0" u="none" strike="noStrike" cap="none" normalizeH="0" baseline="-3000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1</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T</a:t>
                      </a:r>
                      <a:r>
                        <a:rPr kumimoji="0" lang="en-US" sz="1600" b="1" i="0" u="none" strike="noStrike" cap="none" normalizeH="0" baseline="-3000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①  Slock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Slock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a:t>
                      </a:r>
                      <a:r>
                        <a:rPr kumimoji="0" lang="zh-CN" altLang="en-US"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求和</a:t>
                      </a:r>
                      <a:r>
                        <a:rPr kumimoji="0" lang="en-US"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19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②</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55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③  R(A)=50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55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R(B)=100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860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a:t>
                      </a:r>
                      <a:r>
                        <a:rPr kumimoji="0" lang="zh-CN" alt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求和</a:t>
                      </a: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=150</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Commit</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Unlock A</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      Unlock B</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④</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获得</a:t>
                      </a: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6194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⑤</a:t>
                      </a: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619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600" b="0"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0"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6" name="Text Box 773"/>
          <p:cNvSpPr txBox="1">
            <a:spLocks noChangeArrowheads="1"/>
          </p:cNvSpPr>
          <p:nvPr/>
        </p:nvSpPr>
        <p:spPr bwMode="auto">
          <a:xfrm>
            <a:off x="5181600" y="1670040"/>
            <a:ext cx="5257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buSzPct val="100000"/>
              <a:buFont typeface="Arial" panose="020B0604020202020204" pitchFamily="34" charset="0"/>
              <a:buChar char="•"/>
            </a:pPr>
            <a:r>
              <a:rPr lang="zh-CN" altLang="en-US" dirty="0">
                <a:solidFill>
                  <a:srgbClr val="6600CC"/>
                </a:solidFill>
                <a:latin typeface="等线 Light" panose="02010600030101010101" pitchFamily="2" charset="-122"/>
                <a:ea typeface="等线 Light" panose="02010600030101010101" pitchFamily="2" charset="-122"/>
              </a:rPr>
              <a:t>事务</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在读</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之前，先对</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加</a:t>
            </a:r>
            <a:r>
              <a:rPr lang="en-US" altLang="zh-CN" dirty="0">
                <a:solidFill>
                  <a:srgbClr val="6600CC"/>
                </a:solidFill>
                <a:latin typeface="等线 Light" panose="02010600030101010101" pitchFamily="2" charset="-122"/>
                <a:ea typeface="等线 Light" panose="02010600030101010101" pitchFamily="2" charset="-122"/>
              </a:rPr>
              <a:t>S</a:t>
            </a:r>
            <a:r>
              <a:rPr lang="zh-CN" altLang="en-US" dirty="0">
                <a:solidFill>
                  <a:srgbClr val="6600CC"/>
                </a:solidFill>
                <a:latin typeface="等线 Light" panose="02010600030101010101" pitchFamily="2" charset="-122"/>
                <a:ea typeface="等线 Light" panose="02010600030101010101" pitchFamily="2" charset="-122"/>
              </a:rPr>
              <a:t>锁</a:t>
            </a:r>
          </a:p>
          <a:p>
            <a:pPr eaLnBrk="1" hangingPunct="1">
              <a:lnSpc>
                <a:spcPct val="150000"/>
              </a:lnSpc>
              <a:buSzPct val="100000"/>
              <a:buFont typeface="Arial" panose="020B0604020202020204" pitchFamily="34" charset="0"/>
              <a:buChar char="•"/>
            </a:pPr>
            <a:r>
              <a:rPr lang="zh-CN" altLang="en-US" dirty="0">
                <a:solidFill>
                  <a:srgbClr val="6600CC"/>
                </a:solidFill>
                <a:latin typeface="等线 Light" panose="02010600030101010101" pitchFamily="2" charset="-122"/>
                <a:ea typeface="等线 Light" panose="02010600030101010101" pitchFamily="2" charset="-122"/>
              </a:rPr>
              <a:t>其他事务只能再对</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加</a:t>
            </a:r>
            <a:r>
              <a:rPr lang="en-US" altLang="zh-CN" dirty="0">
                <a:solidFill>
                  <a:srgbClr val="6600CC"/>
                </a:solidFill>
                <a:latin typeface="等线 Light" panose="02010600030101010101" pitchFamily="2" charset="-122"/>
                <a:ea typeface="等线 Light" panose="02010600030101010101" pitchFamily="2" charset="-122"/>
              </a:rPr>
              <a:t>S</a:t>
            </a:r>
            <a:r>
              <a:rPr lang="zh-CN" altLang="en-US" dirty="0">
                <a:solidFill>
                  <a:srgbClr val="6600CC"/>
                </a:solidFill>
                <a:latin typeface="等线 Light" panose="02010600030101010101" pitchFamily="2" charset="-122"/>
                <a:ea typeface="等线 Light" panose="02010600030101010101" pitchFamily="2" charset="-122"/>
              </a:rPr>
              <a:t>锁，而不能加</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锁，即其他事务只能读</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，而不能修改</a:t>
            </a:r>
          </a:p>
          <a:p>
            <a:pPr eaLnBrk="1" hangingPunct="1">
              <a:lnSpc>
                <a:spcPct val="150000"/>
              </a:lnSpc>
              <a:buSzPct val="100000"/>
              <a:buFont typeface="Arial" panose="020B0604020202020204" pitchFamily="34" charset="0"/>
              <a:buChar char="•"/>
            </a:pPr>
            <a:r>
              <a:rPr lang="zh-CN" altLang="en-US" dirty="0">
                <a:solidFill>
                  <a:srgbClr val="6600CC"/>
                </a:solidFill>
                <a:latin typeface="等线 Light" panose="02010600030101010101" pitchFamily="2" charset="-122"/>
                <a:ea typeface="等线 Light" panose="02010600030101010101" pitchFamily="2" charset="-122"/>
              </a:rPr>
              <a:t>当</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为修改</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而申请对</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的</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锁时被拒绝只能等待</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释放</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上的锁</a:t>
            </a:r>
          </a:p>
          <a:p>
            <a:pPr eaLnBrk="1" hangingPunct="1">
              <a:lnSpc>
                <a:spcPct val="150000"/>
              </a:lnSpc>
              <a:buSzPct val="100000"/>
              <a:buFont typeface="Arial" panose="020B0604020202020204" pitchFamily="34" charset="0"/>
              <a:buChar char="•"/>
            </a:pP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为验算再读</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，这时读出的</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仍是</a:t>
            </a:r>
            <a:r>
              <a:rPr lang="en-US" altLang="zh-CN" dirty="0">
                <a:solidFill>
                  <a:srgbClr val="6600CC"/>
                </a:solidFill>
                <a:latin typeface="等线 Light" panose="02010600030101010101" pitchFamily="2" charset="-122"/>
                <a:ea typeface="等线 Light" panose="02010600030101010101" pitchFamily="2" charset="-122"/>
              </a:rPr>
              <a:t>100</a:t>
            </a:r>
            <a:r>
              <a:rPr lang="zh-CN" altLang="en-US" dirty="0">
                <a:solidFill>
                  <a:srgbClr val="6600CC"/>
                </a:solidFill>
                <a:latin typeface="等线 Light" panose="02010600030101010101" pitchFamily="2" charset="-122"/>
                <a:ea typeface="等线 Light" panose="02010600030101010101" pitchFamily="2" charset="-122"/>
              </a:rPr>
              <a:t>，求和结果仍为</a:t>
            </a:r>
            <a:r>
              <a:rPr lang="en-US" altLang="zh-CN" dirty="0">
                <a:solidFill>
                  <a:srgbClr val="6600CC"/>
                </a:solidFill>
                <a:latin typeface="等线 Light" panose="02010600030101010101" pitchFamily="2" charset="-122"/>
                <a:ea typeface="等线 Light" panose="02010600030101010101" pitchFamily="2" charset="-122"/>
              </a:rPr>
              <a:t>150</a:t>
            </a:r>
            <a:r>
              <a:rPr lang="zh-CN" altLang="en-US" dirty="0">
                <a:solidFill>
                  <a:srgbClr val="6600CC"/>
                </a:solidFill>
                <a:latin typeface="等线 Light" panose="02010600030101010101" pitchFamily="2" charset="-122"/>
                <a:ea typeface="等线 Light" panose="02010600030101010101" pitchFamily="2" charset="-122"/>
              </a:rPr>
              <a:t>，即可重复读</a:t>
            </a:r>
          </a:p>
          <a:p>
            <a:pPr eaLnBrk="1" hangingPunct="1">
              <a:lnSpc>
                <a:spcPct val="150000"/>
              </a:lnSpc>
              <a:buSzPct val="100000"/>
              <a:buFont typeface="Arial" panose="020B0604020202020204" pitchFamily="34" charset="0"/>
              <a:buChar char="•"/>
            </a:pP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1</a:t>
            </a:r>
            <a:r>
              <a:rPr lang="zh-CN" altLang="en-US" dirty="0">
                <a:solidFill>
                  <a:srgbClr val="6600CC"/>
                </a:solidFill>
                <a:latin typeface="等线 Light" panose="02010600030101010101" pitchFamily="2" charset="-122"/>
                <a:ea typeface="等线 Light" panose="02010600030101010101" pitchFamily="2" charset="-122"/>
              </a:rPr>
              <a:t>结束才释放</a:t>
            </a:r>
            <a:r>
              <a:rPr lang="en-US" altLang="zh-CN" dirty="0">
                <a:solidFill>
                  <a:srgbClr val="6600CC"/>
                </a:solidFill>
                <a:latin typeface="等线 Light" panose="02010600030101010101" pitchFamily="2" charset="-122"/>
                <a:ea typeface="等线 Light" panose="02010600030101010101" pitchFamily="2" charset="-122"/>
              </a:rPr>
              <a:t>A</a:t>
            </a:r>
            <a:r>
              <a:rPr lang="zh-CN" altLang="en-US" dirty="0">
                <a:solidFill>
                  <a:srgbClr val="6600CC"/>
                </a:solidFill>
                <a:latin typeface="等线 Light" panose="02010600030101010101" pitchFamily="2" charset="-122"/>
                <a:ea typeface="等线 Light" panose="02010600030101010101" pitchFamily="2" charset="-122"/>
              </a:rPr>
              <a:t>，</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上的</a:t>
            </a:r>
            <a:r>
              <a:rPr lang="en-US" altLang="zh-CN" dirty="0">
                <a:solidFill>
                  <a:srgbClr val="6600CC"/>
                </a:solidFill>
                <a:latin typeface="等线 Light" panose="02010600030101010101" pitchFamily="2" charset="-122"/>
                <a:ea typeface="等线 Light" panose="02010600030101010101" pitchFamily="2" charset="-122"/>
              </a:rPr>
              <a:t>S</a:t>
            </a:r>
            <a:r>
              <a:rPr lang="zh-CN" altLang="en-US" dirty="0">
                <a:solidFill>
                  <a:srgbClr val="6600CC"/>
                </a:solidFill>
                <a:latin typeface="等线 Light" panose="02010600030101010101" pitchFamily="2" charset="-122"/>
                <a:ea typeface="等线 Light" panose="02010600030101010101" pitchFamily="2" charset="-122"/>
              </a:rPr>
              <a:t>锁。</a:t>
            </a:r>
            <a:r>
              <a:rPr lang="en-US" altLang="zh-CN" dirty="0">
                <a:solidFill>
                  <a:srgbClr val="6600CC"/>
                </a:solidFill>
                <a:latin typeface="等线 Light" panose="02010600030101010101" pitchFamily="2" charset="-122"/>
                <a:ea typeface="等线 Light" panose="02010600030101010101" pitchFamily="2" charset="-122"/>
              </a:rPr>
              <a:t>T</a:t>
            </a:r>
            <a:r>
              <a:rPr lang="en-US" altLang="zh-CN" baseline="-25000" dirty="0">
                <a:solidFill>
                  <a:srgbClr val="6600CC"/>
                </a:solidFill>
                <a:latin typeface="等线 Light" panose="02010600030101010101" pitchFamily="2" charset="-122"/>
                <a:ea typeface="等线 Light" panose="02010600030101010101" pitchFamily="2" charset="-122"/>
              </a:rPr>
              <a:t>2</a:t>
            </a:r>
            <a:r>
              <a:rPr lang="zh-CN" altLang="en-US" dirty="0">
                <a:solidFill>
                  <a:srgbClr val="6600CC"/>
                </a:solidFill>
                <a:latin typeface="等线 Light" panose="02010600030101010101" pitchFamily="2" charset="-122"/>
                <a:ea typeface="等线 Light" panose="02010600030101010101" pitchFamily="2" charset="-122"/>
              </a:rPr>
              <a:t>才获得对</a:t>
            </a:r>
            <a:r>
              <a:rPr lang="en-US" altLang="zh-CN" dirty="0">
                <a:solidFill>
                  <a:srgbClr val="6600CC"/>
                </a:solidFill>
                <a:latin typeface="等线 Light" panose="02010600030101010101" pitchFamily="2" charset="-122"/>
                <a:ea typeface="等线 Light" panose="02010600030101010101" pitchFamily="2" charset="-122"/>
              </a:rPr>
              <a:t>B</a:t>
            </a:r>
            <a:r>
              <a:rPr lang="zh-CN" altLang="en-US" dirty="0">
                <a:solidFill>
                  <a:srgbClr val="6600CC"/>
                </a:solidFill>
                <a:latin typeface="等线 Light" panose="02010600030101010101" pitchFamily="2" charset="-122"/>
                <a:ea typeface="等线 Light" panose="02010600030101010101" pitchFamily="2" charset="-122"/>
              </a:rPr>
              <a:t>的</a:t>
            </a:r>
            <a:r>
              <a:rPr lang="en-US" altLang="zh-CN" dirty="0">
                <a:solidFill>
                  <a:srgbClr val="6600CC"/>
                </a:solidFill>
                <a:latin typeface="等线 Light" panose="02010600030101010101" pitchFamily="2" charset="-122"/>
                <a:ea typeface="等线 Light" panose="02010600030101010101" pitchFamily="2" charset="-122"/>
              </a:rPr>
              <a:t>X</a:t>
            </a:r>
            <a:r>
              <a:rPr lang="zh-CN" altLang="en-US" dirty="0">
                <a:solidFill>
                  <a:srgbClr val="6600CC"/>
                </a:solidFill>
                <a:latin typeface="等线 Light" panose="02010600030101010101" pitchFamily="2" charset="-122"/>
                <a:ea typeface="等线 Light" panose="02010600030101010101" pitchFamily="2" charset="-122"/>
              </a:rPr>
              <a:t>锁 </a:t>
            </a:r>
          </a:p>
        </p:txBody>
      </p:sp>
      <p:sp>
        <p:nvSpPr>
          <p:cNvPr id="7" name="Text Box 241"/>
          <p:cNvSpPr txBox="1">
            <a:spLocks noChangeArrowheads="1"/>
          </p:cNvSpPr>
          <p:nvPr/>
        </p:nvSpPr>
        <p:spPr bwMode="auto">
          <a:xfrm>
            <a:off x="6781800" y="990600"/>
            <a:ext cx="1875423" cy="461665"/>
          </a:xfrm>
          <a:prstGeom prst="rect">
            <a:avLst/>
          </a:prstGeom>
          <a:noFill/>
          <a:ln>
            <a:noFill/>
          </a:ln>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400" dirty="0">
                <a:solidFill>
                  <a:srgbClr val="FF0000"/>
                </a:solidFill>
                <a:latin typeface="等线" panose="02010600030101010101" pitchFamily="2" charset="-122"/>
                <a:ea typeface="等线" panose="02010600030101010101" pitchFamily="2" charset="-122"/>
              </a:rPr>
              <a:t>可重复读</a:t>
            </a:r>
          </a:p>
        </p:txBody>
      </p:sp>
    </p:spTree>
    <p:extLst>
      <p:ext uri="{BB962C8B-B14F-4D97-AF65-F5344CB8AC3E}">
        <p14:creationId xmlns:p14="http://schemas.microsoft.com/office/powerpoint/2010/main" val="46591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三级封锁协议的主要区别</a:t>
            </a:r>
            <a:endParaRPr lang="en-US" altLang="zh-CN" u="sng" dirty="0">
              <a:solidFill>
                <a:srgbClr val="FF0000"/>
              </a:solidFill>
            </a:endParaRPr>
          </a:p>
          <a:p>
            <a:pPr lvl="1"/>
            <a:r>
              <a:rPr lang="zh-CN" altLang="en-US" dirty="0"/>
              <a:t>在于什么操作需要申请封锁</a:t>
            </a:r>
            <a:endParaRPr lang="en-US" altLang="zh-CN" dirty="0"/>
          </a:p>
          <a:p>
            <a:pPr lvl="1"/>
            <a:r>
              <a:rPr lang="zh-CN" altLang="en-US" dirty="0"/>
              <a:t>何时释放锁（即持锁时间）</a:t>
            </a:r>
            <a:endParaRPr lang="en-US" altLang="zh-CN" dirty="0"/>
          </a:p>
          <a:p>
            <a:pPr marL="357187" lvl="1" indent="0">
              <a:buNone/>
            </a:pPr>
            <a:endParaRPr lang="en-US" altLang="zh-CN" sz="800" dirty="0"/>
          </a:p>
          <a:p>
            <a:r>
              <a:rPr lang="zh-CN" altLang="zh-CN" dirty="0">
                <a:solidFill>
                  <a:srgbClr val="FF0000"/>
                </a:solidFill>
              </a:rPr>
              <a:t>不同的封锁协议使事务达到的一致性级别不同</a:t>
            </a:r>
            <a:endParaRPr lang="en-US" altLang="zh-CN" dirty="0">
              <a:solidFill>
                <a:srgbClr val="FF0000"/>
              </a:solidFill>
            </a:endParaRPr>
          </a:p>
          <a:p>
            <a:pPr lvl="1"/>
            <a:r>
              <a:rPr lang="zh-CN" altLang="zh-CN" dirty="0"/>
              <a:t>封锁协议级别越高，一致性程度越高</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629432843"/>
              </p:ext>
            </p:extLst>
          </p:nvPr>
        </p:nvGraphicFramePr>
        <p:xfrm>
          <a:off x="1155701" y="4305590"/>
          <a:ext cx="8640763" cy="2112023"/>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389057">
                <a:tc rowSpan="2">
                  <a:txBody>
                    <a:bodyPr/>
                    <a:lstStyle/>
                    <a:p>
                      <a:pPr algn="just">
                        <a:spcAft>
                          <a:spcPts val="0"/>
                        </a:spcAft>
                      </a:pPr>
                      <a:r>
                        <a:rPr lang="en-US" sz="1800" b="0" kern="100" dirty="0">
                          <a:solidFill>
                            <a:srgbClr val="0000FF"/>
                          </a:solidFill>
                          <a:effectLst/>
                          <a:latin typeface="等线 Light" panose="02010600030101010101" pitchFamily="2" charset="-122"/>
                          <a:ea typeface="等线 Light" panose="02010600030101010101" pitchFamily="2" charset="-122"/>
                        </a:rPr>
                        <a:t> </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p>
                      <a:pPr algn="just">
                        <a:spcAft>
                          <a:spcPts val="0"/>
                        </a:spcAft>
                      </a:pPr>
                      <a:r>
                        <a:rPr lang="en-US" sz="1800" b="0" kern="100" dirty="0">
                          <a:solidFill>
                            <a:srgbClr val="0000FF"/>
                          </a:solidFill>
                          <a:effectLst/>
                          <a:latin typeface="等线 Light" panose="02010600030101010101" pitchFamily="2" charset="-122"/>
                          <a:ea typeface="等线 Light" panose="02010600030101010101" pitchFamily="2" charset="-122"/>
                        </a:rPr>
                        <a:t> </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spcAft>
                          <a:spcPts val="0"/>
                        </a:spcAft>
                      </a:pPr>
                      <a:r>
                        <a:rPr lang="en-US" sz="1800" b="0" kern="100" dirty="0">
                          <a:solidFill>
                            <a:srgbClr val="0000FF"/>
                          </a:solidFill>
                          <a:effectLst/>
                          <a:latin typeface="等线 Light" panose="02010600030101010101" pitchFamily="2" charset="-122"/>
                          <a:ea typeface="等线 Light" panose="02010600030101010101" pitchFamily="2" charset="-122"/>
                        </a:rPr>
                        <a:t>X</a:t>
                      </a:r>
                      <a:r>
                        <a:rPr lang="zh-CN" sz="1800" b="0" kern="100" dirty="0">
                          <a:solidFill>
                            <a:srgbClr val="0000FF"/>
                          </a:solidFill>
                          <a:effectLst/>
                          <a:latin typeface="等线 Light" panose="02010600030101010101" pitchFamily="2" charset="-122"/>
                          <a:ea typeface="等线 Light" panose="02010600030101010101" pitchFamily="2" charset="-122"/>
                        </a:rPr>
                        <a:t>锁</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S</a:t>
                      </a:r>
                      <a:r>
                        <a:rPr lang="zh-CN" sz="1800" b="0" kern="100">
                          <a:solidFill>
                            <a:srgbClr val="0000FF"/>
                          </a:solidFill>
                          <a:effectLst/>
                          <a:latin typeface="等线 Light" panose="02010600030101010101" pitchFamily="2" charset="-122"/>
                          <a:ea typeface="等线 Light" panose="02010600030101010101" pitchFamily="2" charset="-122"/>
                        </a:rPr>
                        <a:t>锁</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3">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一致性保证</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5795">
                <a:tc vMerge="1">
                  <a:txBody>
                    <a:bodyPr/>
                    <a:lstStyle/>
                    <a:p>
                      <a:pPr algn="just">
                        <a:spcAft>
                          <a:spcPts val="0"/>
                        </a:spcAft>
                      </a:pPr>
                      <a:endParaRPr lang="zh-CN" sz="1800" b="1" kern="100" dirty="0">
                        <a:solidFill>
                          <a:srgbClr val="0000FF"/>
                        </a:solidFill>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dirty="0">
                          <a:solidFill>
                            <a:srgbClr val="0000FF"/>
                          </a:solidFill>
                          <a:effectLst/>
                          <a:latin typeface="等线 Light" panose="02010600030101010101" pitchFamily="2" charset="-122"/>
                          <a:ea typeface="等线 Light" panose="02010600030101010101" pitchFamily="2" charset="-122"/>
                        </a:rPr>
                        <a:t>操作结束释放</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事务结束释放</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操作结束释放</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事务结束释放</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不丢失</a:t>
                      </a:r>
                    </a:p>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修改</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不读“脏”数据</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可重复</a:t>
                      </a:r>
                    </a:p>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读</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9057">
                <a:tc>
                  <a:txBody>
                    <a:bodyPr/>
                    <a:lstStyle/>
                    <a:p>
                      <a:pPr algn="just">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一级封锁协议</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9057">
                <a:tc>
                  <a:txBody>
                    <a:bodyPr/>
                    <a:lstStyle/>
                    <a:p>
                      <a:pPr algn="just">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二级封锁协议</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dirty="0">
                          <a:solidFill>
                            <a:srgbClr val="0000FF"/>
                          </a:solidFill>
                          <a:effectLst/>
                          <a:latin typeface="等线 Light" panose="02010600030101010101" pitchFamily="2" charset="-122"/>
                          <a:ea typeface="等线 Light" panose="02010600030101010101" pitchFamily="2" charset="-122"/>
                        </a:rPr>
                        <a:t> </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9057">
                <a:tc>
                  <a:txBody>
                    <a:bodyPr/>
                    <a:lstStyle/>
                    <a:p>
                      <a:pPr algn="just">
                        <a:spcAft>
                          <a:spcPts val="0"/>
                        </a:spcAft>
                      </a:pPr>
                      <a:r>
                        <a:rPr lang="zh-CN" sz="1800" b="0" kern="100" dirty="0">
                          <a:solidFill>
                            <a:srgbClr val="0000FF"/>
                          </a:solidFill>
                          <a:effectLst/>
                          <a:latin typeface="等线 Light" panose="02010600030101010101" pitchFamily="2" charset="-122"/>
                          <a:ea typeface="等线 Light" panose="02010600030101010101" pitchFamily="2" charset="-122"/>
                        </a:rPr>
                        <a:t>三级封锁协议</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dirty="0">
                          <a:solidFill>
                            <a:srgbClr val="0000FF"/>
                          </a:solidFill>
                          <a:effectLst/>
                          <a:latin typeface="等线 Light" panose="02010600030101010101" pitchFamily="2" charset="-122"/>
                          <a:ea typeface="等线 Light" panose="02010600030101010101" pitchFamily="2" charset="-122"/>
                        </a:rPr>
                        <a:t> </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800" b="0" kern="100">
                          <a:solidFill>
                            <a:srgbClr val="0000FF"/>
                          </a:solidFill>
                          <a:effectLst/>
                          <a:latin typeface="等线 Light" panose="02010600030101010101" pitchFamily="2" charset="-122"/>
                          <a:ea typeface="等线 Light" panose="02010600030101010101" pitchFamily="2" charset="-122"/>
                        </a:rPr>
                        <a:t> </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a:solidFill>
                            <a:srgbClr val="0000FF"/>
                          </a:solidFill>
                          <a:effectLst/>
                          <a:latin typeface="等线 Light" panose="02010600030101010101" pitchFamily="2" charset="-122"/>
                          <a:ea typeface="等线 Light" panose="02010600030101010101" pitchFamily="2" charset="-122"/>
                        </a:rPr>
                        <a:t>√</a:t>
                      </a:r>
                      <a:endParaRPr lang="zh-CN" sz="1800" b="0" kern="10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1800" b="0" kern="100" dirty="0">
                          <a:solidFill>
                            <a:srgbClr val="0000FF"/>
                          </a:solidFill>
                          <a:effectLst/>
                          <a:latin typeface="等线 Light" panose="02010600030101010101" pitchFamily="2" charset="-122"/>
                          <a:ea typeface="等线 Light" panose="02010600030101010101" pitchFamily="2" charset="-122"/>
                        </a:rPr>
                        <a:t>√</a:t>
                      </a:r>
                      <a:endParaRPr lang="zh-CN" sz="1800" b="0" kern="100" dirty="0">
                        <a:solidFill>
                          <a:srgbClr val="0000FF"/>
                        </a:solidFill>
                        <a:effectLst/>
                        <a:latin typeface="等线 Light" panose="02010600030101010101" pitchFamily="2" charset="-122"/>
                        <a:ea typeface="等线 Light" panose="02010600030101010101" pitchFamily="2" charset="-122"/>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Rectangle 4"/>
          <p:cNvSpPr>
            <a:spLocks noChangeArrowheads="1"/>
          </p:cNvSpPr>
          <p:nvPr/>
        </p:nvSpPr>
        <p:spPr bwMode="auto">
          <a:xfrm>
            <a:off x="3048000" y="3810000"/>
            <a:ext cx="4856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zh-CN" sz="2000" dirty="0">
                <a:solidFill>
                  <a:srgbClr val="C00000"/>
                </a:solidFill>
                <a:latin typeface="等线 Light" panose="02010600030101010101" pitchFamily="2" charset="-122"/>
                <a:ea typeface="等线 Light" panose="02010600030101010101" pitchFamily="2" charset="-122"/>
                <a:cs typeface="Times New Roman" pitchFamily="18" charset="0"/>
              </a:rPr>
              <a:t>表</a:t>
            </a:r>
            <a:r>
              <a:rPr lang="en-US" altLang="zh-CN" sz="2000" dirty="0">
                <a:solidFill>
                  <a:srgbClr val="C00000"/>
                </a:solidFill>
                <a:latin typeface="等线 Light" panose="02010600030101010101" pitchFamily="2" charset="-122"/>
                <a:ea typeface="等线 Light" panose="02010600030101010101" pitchFamily="2" charset="-122"/>
                <a:cs typeface="Times New Roman" pitchFamily="18" charset="0"/>
              </a:rPr>
              <a:t>11.1  </a:t>
            </a:r>
            <a:r>
              <a:rPr lang="zh-CN" altLang="en-US" sz="2000" dirty="0">
                <a:solidFill>
                  <a:srgbClr val="C00000"/>
                </a:solidFill>
                <a:latin typeface="等线 Light" panose="02010600030101010101" pitchFamily="2" charset="-122"/>
                <a:ea typeface="等线 Light" panose="02010600030101010101" pitchFamily="2" charset="-122"/>
                <a:cs typeface="Times New Roman" pitchFamily="18" charset="0"/>
              </a:rPr>
              <a:t>不同级别的封锁协议和一致性保证</a:t>
            </a:r>
            <a:endParaRPr lang="zh-CN" altLang="en-US" sz="2000" dirty="0">
              <a:solidFill>
                <a:srgbClr val="C00000"/>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177638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10000"/>
          </a:bodyPr>
          <a:lstStyle/>
          <a:p>
            <a:r>
              <a:rPr lang="zh-CN" altLang="en-US" dirty="0">
                <a:solidFill>
                  <a:srgbClr val="FF0000"/>
                </a:solidFill>
              </a:rPr>
              <a:t>背景</a:t>
            </a:r>
            <a:endParaRPr lang="en-US" altLang="zh-CN" dirty="0">
              <a:solidFill>
                <a:srgbClr val="FF0000"/>
              </a:solidFill>
            </a:endParaRPr>
          </a:p>
          <a:p>
            <a:r>
              <a:rPr lang="zh-CN" altLang="en-US" dirty="0">
                <a:solidFill>
                  <a:schemeClr val="bg1">
                    <a:lumMod val="75000"/>
                  </a:schemeClr>
                </a:solidFill>
              </a:rPr>
              <a:t>并发控制概述</a:t>
            </a:r>
            <a:endParaRPr lang="en-US" altLang="zh-CN" dirty="0">
              <a:solidFill>
                <a:schemeClr val="bg1">
                  <a:lumMod val="75000"/>
                </a:schemeClr>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818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rgbClr val="FF0000"/>
                </a:solidFill>
              </a:rPr>
              <a:t>活锁和死锁</a:t>
            </a:r>
            <a:endParaRPr lang="en-US" altLang="zh-CN" dirty="0">
              <a:solidFill>
                <a:srgbClr val="FF0000"/>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Tree>
    <p:extLst>
      <p:ext uri="{BB962C8B-B14F-4D97-AF65-F5344CB8AC3E}">
        <p14:creationId xmlns:p14="http://schemas.microsoft.com/office/powerpoint/2010/main" val="4241731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活锁和死锁</a:t>
            </a:r>
          </a:p>
        </p:txBody>
      </p:sp>
      <p:sp>
        <p:nvSpPr>
          <p:cNvPr id="3" name="内容占位符 2"/>
          <p:cNvSpPr>
            <a:spLocks noGrp="1"/>
          </p:cNvSpPr>
          <p:nvPr>
            <p:ph idx="1"/>
          </p:nvPr>
        </p:nvSpPr>
        <p:spPr/>
        <p:txBody>
          <a:bodyPr>
            <a:normAutofit/>
          </a:bodyPr>
          <a:lstStyle/>
          <a:p>
            <a:r>
              <a:rPr lang="zh-CN" altLang="en-US" u="sng" dirty="0">
                <a:solidFill>
                  <a:srgbClr val="FF0000"/>
                </a:solidFill>
              </a:rPr>
              <a:t>活锁</a:t>
            </a:r>
            <a:endParaRPr lang="en-US" altLang="zh-CN" u="sng" dirty="0">
              <a:solidFill>
                <a:srgbClr val="FF0000"/>
              </a:solidFill>
            </a:endParaRPr>
          </a:p>
          <a:p>
            <a:pPr lvl="1"/>
            <a:r>
              <a:rPr lang="zh-CN" altLang="en-US" dirty="0"/>
              <a:t>事务</a:t>
            </a:r>
            <a:r>
              <a:rPr lang="en-US" altLang="zh-CN" dirty="0"/>
              <a:t>T1</a:t>
            </a:r>
            <a:r>
              <a:rPr lang="zh-CN" altLang="en-US" dirty="0"/>
              <a:t>封锁了数据</a:t>
            </a:r>
            <a:r>
              <a:rPr lang="en-US" altLang="zh-CN" dirty="0"/>
              <a:t>R</a:t>
            </a:r>
          </a:p>
          <a:p>
            <a:pPr lvl="1"/>
            <a:r>
              <a:rPr lang="zh-CN" altLang="en-US" dirty="0"/>
              <a:t>事务</a:t>
            </a:r>
            <a:r>
              <a:rPr lang="en-US" altLang="zh-CN" dirty="0"/>
              <a:t>T2</a:t>
            </a:r>
            <a:r>
              <a:rPr lang="zh-CN" altLang="en-US" dirty="0"/>
              <a:t>又请求封锁</a:t>
            </a:r>
            <a:r>
              <a:rPr lang="en-US" altLang="zh-CN" dirty="0"/>
              <a:t>R</a:t>
            </a:r>
            <a:r>
              <a:rPr lang="zh-CN" altLang="en-US" dirty="0"/>
              <a:t>，于是</a:t>
            </a:r>
            <a:r>
              <a:rPr lang="en-US" altLang="zh-CN" dirty="0"/>
              <a:t>T2</a:t>
            </a:r>
            <a:r>
              <a:rPr lang="zh-CN" altLang="en-US" dirty="0"/>
              <a:t>等待。</a:t>
            </a:r>
          </a:p>
          <a:p>
            <a:pPr lvl="1"/>
            <a:r>
              <a:rPr lang="en-US" altLang="zh-CN" dirty="0"/>
              <a:t>T3</a:t>
            </a:r>
            <a:r>
              <a:rPr lang="zh-CN" altLang="en-US" dirty="0"/>
              <a:t>也请求封锁</a:t>
            </a:r>
            <a:r>
              <a:rPr lang="en-US" altLang="zh-CN" dirty="0"/>
              <a:t>R</a:t>
            </a:r>
            <a:r>
              <a:rPr lang="zh-CN" altLang="en-US" dirty="0"/>
              <a:t>，当</a:t>
            </a:r>
            <a:r>
              <a:rPr lang="en-US" altLang="zh-CN" dirty="0"/>
              <a:t>T1</a:t>
            </a:r>
            <a:r>
              <a:rPr lang="zh-CN" altLang="en-US" dirty="0"/>
              <a:t>释放了</a:t>
            </a:r>
            <a:r>
              <a:rPr lang="en-US" altLang="zh-CN" dirty="0"/>
              <a:t>R</a:t>
            </a:r>
            <a:r>
              <a:rPr lang="zh-CN" altLang="en-US" dirty="0"/>
              <a:t>上的封锁之后系统首先批准了</a:t>
            </a:r>
            <a:r>
              <a:rPr lang="en-US" altLang="zh-CN" dirty="0"/>
              <a:t>T3</a:t>
            </a:r>
            <a:r>
              <a:rPr lang="zh-CN" altLang="en-US" dirty="0"/>
              <a:t>的请求，</a:t>
            </a:r>
            <a:r>
              <a:rPr lang="en-US" altLang="zh-CN" dirty="0"/>
              <a:t>T2</a:t>
            </a:r>
            <a:r>
              <a:rPr lang="zh-CN" altLang="en-US" dirty="0"/>
              <a:t>仍然等待。</a:t>
            </a:r>
          </a:p>
          <a:p>
            <a:pPr lvl="1"/>
            <a:r>
              <a:rPr lang="en-US" altLang="zh-CN" dirty="0"/>
              <a:t>T4</a:t>
            </a:r>
            <a:r>
              <a:rPr lang="zh-CN" altLang="en-US" dirty="0"/>
              <a:t>又请求封锁</a:t>
            </a:r>
            <a:r>
              <a:rPr lang="en-US" altLang="zh-CN" dirty="0"/>
              <a:t>R</a:t>
            </a:r>
            <a:r>
              <a:rPr lang="zh-CN" altLang="en-US" dirty="0"/>
              <a:t>，当</a:t>
            </a:r>
            <a:r>
              <a:rPr lang="en-US" altLang="zh-CN" dirty="0"/>
              <a:t>T3</a:t>
            </a:r>
            <a:r>
              <a:rPr lang="zh-CN" altLang="en-US" dirty="0"/>
              <a:t>释放了</a:t>
            </a:r>
            <a:r>
              <a:rPr lang="en-US" altLang="zh-CN" dirty="0"/>
              <a:t>R</a:t>
            </a:r>
            <a:r>
              <a:rPr lang="zh-CN" altLang="en-US" dirty="0"/>
              <a:t>上的封锁之后系统又批准了</a:t>
            </a:r>
            <a:r>
              <a:rPr lang="en-US" altLang="zh-CN" dirty="0"/>
              <a:t>T4</a:t>
            </a:r>
            <a:r>
              <a:rPr lang="zh-CN" altLang="en-US" dirty="0"/>
              <a:t>的请求</a:t>
            </a:r>
            <a:r>
              <a:rPr lang="en-US" altLang="zh-CN" dirty="0"/>
              <a:t>……</a:t>
            </a:r>
          </a:p>
          <a:p>
            <a:pPr lvl="1"/>
            <a:r>
              <a:rPr lang="en-US" altLang="zh-CN" dirty="0"/>
              <a:t>T2</a:t>
            </a:r>
            <a:r>
              <a:rPr lang="zh-CN" altLang="en-US" dirty="0"/>
              <a:t>有</a:t>
            </a:r>
            <a:r>
              <a:rPr lang="zh-CN" altLang="en-US" dirty="0">
                <a:solidFill>
                  <a:srgbClr val="FF0000"/>
                </a:solidFill>
              </a:rPr>
              <a:t>可能永远等待</a:t>
            </a:r>
            <a:r>
              <a:rPr lang="zh-CN" altLang="en-US" dirty="0"/>
              <a:t>，这就是</a:t>
            </a:r>
            <a:r>
              <a:rPr lang="zh-CN" altLang="en-US" dirty="0">
                <a:solidFill>
                  <a:srgbClr val="0000FF"/>
                </a:solidFill>
              </a:rPr>
              <a:t>活锁的情形</a:t>
            </a:r>
            <a:endParaRPr lang="en-US" altLang="zh-CN" dirty="0">
              <a:solidFill>
                <a:srgbClr val="0000FF"/>
              </a:solidFill>
            </a:endParaRPr>
          </a:p>
          <a:p>
            <a:pPr marL="357187" lvl="1" indent="0">
              <a:buNone/>
            </a:pPr>
            <a:r>
              <a:rPr lang="zh-CN" altLang="en-US" sz="900" dirty="0">
                <a:solidFill>
                  <a:srgbClr val="0000FF"/>
                </a:solidFill>
              </a:rPr>
              <a:t> </a:t>
            </a:r>
            <a:endParaRPr lang="en-US" altLang="zh-CN" sz="900" dirty="0"/>
          </a:p>
          <a:p>
            <a:r>
              <a:rPr lang="zh-CN" altLang="en-US" dirty="0">
                <a:solidFill>
                  <a:srgbClr val="FF0000"/>
                </a:solidFill>
              </a:rPr>
              <a:t>避免活锁</a:t>
            </a:r>
            <a:r>
              <a:rPr lang="zh-CN" altLang="en-US" dirty="0"/>
              <a:t>的简单方法：</a:t>
            </a:r>
            <a:r>
              <a:rPr lang="zh-CN" altLang="en-US" u="sng" dirty="0">
                <a:solidFill>
                  <a:srgbClr val="FF0000"/>
                </a:solidFill>
              </a:rPr>
              <a:t>采用先来先服务的策略</a:t>
            </a:r>
            <a:endParaRPr lang="en-US" altLang="zh-CN" u="sng" dirty="0">
              <a:solidFill>
                <a:srgbClr val="FF0000"/>
              </a:solidFill>
            </a:endParaRPr>
          </a:p>
          <a:p>
            <a:pPr lvl="1" algn="just">
              <a:lnSpc>
                <a:spcPct val="170000"/>
              </a:lnSpc>
            </a:pPr>
            <a:r>
              <a:rPr lang="zh-CN" altLang="en-US" dirty="0"/>
              <a:t>当多个事务请求封锁同一数据对象时，封锁子系统按请求封锁的先后次序对事务排队，数据对象上的锁一旦释放就批准申请队列中第一个事务获得锁。</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2783454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581468405"/>
              </p:ext>
            </p:extLst>
          </p:nvPr>
        </p:nvGraphicFramePr>
        <p:xfrm>
          <a:off x="1661789" y="596899"/>
          <a:ext cx="7619999" cy="5452062"/>
        </p:xfrm>
        <a:graphic>
          <a:graphicData uri="http://schemas.openxmlformats.org/drawingml/2006/table">
            <a:tbl>
              <a:tblPr>
                <a:effectLst/>
                <a:tableStyleId>{5C22544A-7EE6-4342-B048-85BDC9FD1C3A}</a:tableStyleId>
              </a:tblPr>
              <a:tblGrid>
                <a:gridCol w="1568989">
                  <a:extLst>
                    <a:ext uri="{9D8B030D-6E8A-4147-A177-3AD203B41FA5}">
                      <a16:colId xmlns:a16="http://schemas.microsoft.com/office/drawing/2014/main" val="20000"/>
                    </a:ext>
                  </a:extLst>
                </a:gridCol>
                <a:gridCol w="2016066">
                  <a:extLst>
                    <a:ext uri="{9D8B030D-6E8A-4147-A177-3AD203B41FA5}">
                      <a16:colId xmlns:a16="http://schemas.microsoft.com/office/drawing/2014/main" val="20001"/>
                    </a:ext>
                  </a:extLst>
                </a:gridCol>
                <a:gridCol w="2017472">
                  <a:extLst>
                    <a:ext uri="{9D8B030D-6E8A-4147-A177-3AD203B41FA5}">
                      <a16:colId xmlns:a16="http://schemas.microsoft.com/office/drawing/2014/main" val="20002"/>
                    </a:ext>
                  </a:extLst>
                </a:gridCol>
                <a:gridCol w="2017472">
                  <a:extLst>
                    <a:ext uri="{9D8B030D-6E8A-4147-A177-3AD203B41FA5}">
                      <a16:colId xmlns:a16="http://schemas.microsoft.com/office/drawing/2014/main" val="20003"/>
                    </a:ext>
                  </a:extLst>
                </a:gridCol>
              </a:tblGrid>
              <a:tr h="457200">
                <a:tc>
                  <a:txBody>
                    <a:bodyPr/>
                    <a:lstStyle/>
                    <a:p>
                      <a:pPr algn="ctr">
                        <a:spcAft>
                          <a:spcPts val="0"/>
                        </a:spcAft>
                      </a:pPr>
                      <a:r>
                        <a:rPr lang="en-US" sz="2400" b="1" kern="100" dirty="0">
                          <a:solidFill>
                            <a:srgbClr val="0000FF"/>
                          </a:solidFill>
                          <a:effectLst/>
                          <a:latin typeface="等线 Light" panose="02010600030101010101" pitchFamily="2" charset="-122"/>
                          <a:ea typeface="等线 Light" panose="02010600030101010101" pitchFamily="2" charset="-122"/>
                        </a:rPr>
                        <a:t>T</a:t>
                      </a:r>
                      <a:r>
                        <a:rPr lang="en-US" sz="2400" b="1" kern="100" baseline="-25000" dirty="0">
                          <a:solidFill>
                            <a:srgbClr val="0000FF"/>
                          </a:solidFill>
                          <a:effectLst/>
                          <a:latin typeface="等线 Light" panose="02010600030101010101" pitchFamily="2" charset="-122"/>
                          <a:ea typeface="等线 Light" panose="02010600030101010101" pitchFamily="2" charset="-122"/>
                        </a:rPr>
                        <a:t>1</a:t>
                      </a:r>
                      <a:endParaRPr lang="zh-CN" sz="24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1" kern="100" dirty="0">
                          <a:solidFill>
                            <a:srgbClr val="0000FF"/>
                          </a:solidFill>
                          <a:effectLst/>
                          <a:latin typeface="等线 Light" panose="02010600030101010101" pitchFamily="2" charset="-122"/>
                          <a:ea typeface="等线 Light" panose="02010600030101010101" pitchFamily="2" charset="-122"/>
                        </a:rPr>
                        <a:t>T</a:t>
                      </a:r>
                      <a:r>
                        <a:rPr lang="en-US" sz="2400" b="1" kern="100" baseline="-25000" dirty="0">
                          <a:solidFill>
                            <a:srgbClr val="0000FF"/>
                          </a:solidFill>
                          <a:effectLst/>
                          <a:latin typeface="等线 Light" panose="02010600030101010101" pitchFamily="2" charset="-122"/>
                          <a:ea typeface="等线 Light" panose="02010600030101010101" pitchFamily="2" charset="-122"/>
                        </a:rPr>
                        <a:t>2</a:t>
                      </a:r>
                      <a:endParaRPr lang="zh-CN" sz="24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1" kern="100" dirty="0">
                          <a:solidFill>
                            <a:srgbClr val="0000FF"/>
                          </a:solidFill>
                          <a:effectLst/>
                          <a:latin typeface="等线 Light" panose="02010600030101010101" pitchFamily="2" charset="-122"/>
                          <a:ea typeface="等线 Light" panose="02010600030101010101" pitchFamily="2" charset="-122"/>
                        </a:rPr>
                        <a:t>T</a:t>
                      </a:r>
                      <a:r>
                        <a:rPr lang="en-US" sz="2400" b="1" kern="100" baseline="-25000" dirty="0">
                          <a:solidFill>
                            <a:srgbClr val="0000FF"/>
                          </a:solidFill>
                          <a:effectLst/>
                          <a:latin typeface="等线 Light" panose="02010600030101010101" pitchFamily="2" charset="-122"/>
                          <a:ea typeface="等线 Light" panose="02010600030101010101" pitchFamily="2" charset="-122"/>
                        </a:rPr>
                        <a:t>3</a:t>
                      </a:r>
                      <a:endParaRPr lang="zh-CN" sz="24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1" kern="100" dirty="0">
                          <a:solidFill>
                            <a:srgbClr val="0000FF"/>
                          </a:solidFill>
                          <a:effectLst/>
                          <a:latin typeface="等线 Light" panose="02010600030101010101" pitchFamily="2" charset="-122"/>
                          <a:ea typeface="等线 Light" panose="02010600030101010101" pitchFamily="2" charset="-122"/>
                        </a:rPr>
                        <a:t>T</a:t>
                      </a:r>
                      <a:r>
                        <a:rPr lang="en-US" sz="2400" b="1" kern="100" baseline="-25000" dirty="0">
                          <a:solidFill>
                            <a:srgbClr val="0000FF"/>
                          </a:solidFill>
                          <a:effectLst/>
                          <a:latin typeface="等线 Light" panose="02010600030101010101" pitchFamily="2" charset="-122"/>
                          <a:ea typeface="等线 Light" panose="02010600030101010101" pitchFamily="2" charset="-122"/>
                        </a:rPr>
                        <a:t>4</a:t>
                      </a:r>
                      <a:endParaRPr lang="zh-CN" sz="24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69039">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zh-CN" alt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zh-CN" alt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57098">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357098">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3570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357098">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Unlock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357098">
                <a:tc>
                  <a:txBody>
                    <a:bodyPr/>
                    <a:lstStyle/>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357098">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a:solidFill>
                            <a:srgbClr val="0000FF"/>
                          </a:solidFill>
                          <a:effectLst/>
                          <a:latin typeface="等线 Light" panose="02010600030101010101" pitchFamily="2" charset="-122"/>
                          <a:ea typeface="等线 Light" panose="02010600030101010101" pitchFamily="2" charset="-122"/>
                        </a:rPr>
                        <a:t>•</a:t>
                      </a:r>
                      <a:endParaRPr lang="zh-CN" sz="2000" b="1" kern="10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357098">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a:solidFill>
                            <a:srgbClr val="0000FF"/>
                          </a:solidFill>
                          <a:effectLst/>
                          <a:latin typeface="等线 Light" panose="02010600030101010101" pitchFamily="2" charset="-122"/>
                          <a:ea typeface="等线 Light" panose="02010600030101010101" pitchFamily="2" charset="-122"/>
                        </a:rPr>
                        <a:t>Unlock</a:t>
                      </a:r>
                      <a:endParaRPr lang="zh-CN" sz="2000" b="1" kern="10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357098">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000" b="1" kern="100" dirty="0">
                          <a:solidFill>
                            <a:srgbClr val="0000FF"/>
                          </a:solidFill>
                          <a:effectLst/>
                          <a:latin typeface="等线 Light" panose="02010600030101010101" pitchFamily="2" charset="-122"/>
                          <a:ea typeface="等线 Light" panose="02010600030101010101" pitchFamily="2" charset="-122"/>
                        </a:rPr>
                        <a:t>Lock R</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1069039">
                <a:tc>
                  <a:txBody>
                    <a:bodyPr/>
                    <a:lstStyle/>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等待</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000" b="1" kern="100" dirty="0">
                          <a:solidFill>
                            <a:srgbClr val="0000FF"/>
                          </a:solidFill>
                          <a:effectLst/>
                          <a:latin typeface="等线 Light" panose="02010600030101010101" pitchFamily="2" charset="-122"/>
                          <a:ea typeface="等线 Light" panose="02010600030101010101" pitchFamily="2" charset="-122"/>
                        </a:rPr>
                        <a:t>•</a:t>
                      </a:r>
                      <a:endParaRPr lang="en-US" altLang="zh-CN" sz="2000" b="1" kern="100" dirty="0">
                        <a:solidFill>
                          <a:srgbClr val="0000FF"/>
                        </a:solidFill>
                        <a:effectLst/>
                        <a:latin typeface="等线 Light" panose="02010600030101010101" pitchFamily="2" charset="-122"/>
                        <a:ea typeface="等线 Light" panose="02010600030101010101" pitchFamily="2" charset="-122"/>
                      </a:endParaRPr>
                    </a:p>
                    <a:p>
                      <a:pPr algn="ctr">
                        <a:spcAft>
                          <a:spcPts val="0"/>
                        </a:spcAft>
                      </a:pPr>
                      <a:endParaRPr lang="zh-CN" sz="2000" b="1"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6" name="Text Box 5"/>
          <p:cNvSpPr txBox="1">
            <a:spLocks noChangeArrowheads="1"/>
          </p:cNvSpPr>
          <p:nvPr/>
        </p:nvSpPr>
        <p:spPr bwMode="auto">
          <a:xfrm>
            <a:off x="4800600" y="6161380"/>
            <a:ext cx="885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dirty="0">
                <a:solidFill>
                  <a:srgbClr val="FF0000"/>
                </a:solidFill>
                <a:latin typeface="等线" panose="02010600030101010101" pitchFamily="2" charset="-122"/>
                <a:ea typeface="等线" panose="02010600030101010101" pitchFamily="2" charset="-122"/>
              </a:rPr>
              <a:t>活</a:t>
            </a:r>
            <a:r>
              <a:rPr lang="en-US" altLang="zh-CN" sz="2400" dirty="0">
                <a:solidFill>
                  <a:srgbClr val="FF0000"/>
                </a:solidFill>
                <a:latin typeface="等线" panose="02010600030101010101" pitchFamily="2" charset="-122"/>
                <a:ea typeface="等线" panose="02010600030101010101" pitchFamily="2" charset="-122"/>
              </a:rPr>
              <a:t> </a:t>
            </a:r>
            <a:r>
              <a:rPr lang="zh-CN" altLang="zh-CN" sz="2400" dirty="0">
                <a:solidFill>
                  <a:srgbClr val="FF0000"/>
                </a:solidFill>
                <a:latin typeface="等线" panose="02010600030101010101" pitchFamily="2" charset="-122"/>
                <a:ea typeface="等线" panose="02010600030101010101" pitchFamily="2" charset="-122"/>
              </a:rPr>
              <a:t>锁</a:t>
            </a:r>
          </a:p>
        </p:txBody>
      </p:sp>
    </p:spTree>
    <p:extLst>
      <p:ext uri="{BB962C8B-B14F-4D97-AF65-F5344CB8AC3E}">
        <p14:creationId xmlns:p14="http://schemas.microsoft.com/office/powerpoint/2010/main" val="179550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死锁</a:t>
            </a:r>
            <a:endParaRPr lang="en-US" altLang="zh-CN" u="sng" dirty="0">
              <a:solidFill>
                <a:srgbClr val="FF0000"/>
              </a:solidFill>
            </a:endParaRPr>
          </a:p>
          <a:p>
            <a:pPr lvl="1"/>
            <a:r>
              <a:rPr lang="zh-CN" altLang="en-US" dirty="0"/>
              <a:t>事务</a:t>
            </a:r>
            <a:r>
              <a:rPr lang="en-US" altLang="zh-CN" dirty="0"/>
              <a:t>T1</a:t>
            </a:r>
            <a:r>
              <a:rPr lang="zh-CN" altLang="en-US" dirty="0"/>
              <a:t>封锁了数据</a:t>
            </a:r>
            <a:r>
              <a:rPr lang="en-US" altLang="zh-CN" dirty="0"/>
              <a:t>R1</a:t>
            </a:r>
          </a:p>
          <a:p>
            <a:pPr lvl="1"/>
            <a:r>
              <a:rPr lang="en-US" altLang="zh-CN" dirty="0"/>
              <a:t>T2</a:t>
            </a:r>
            <a:r>
              <a:rPr lang="zh-CN" altLang="en-US" dirty="0"/>
              <a:t>封锁了数据</a:t>
            </a:r>
            <a:r>
              <a:rPr lang="en-US" altLang="zh-CN" dirty="0"/>
              <a:t>R2</a:t>
            </a:r>
          </a:p>
          <a:p>
            <a:pPr lvl="1"/>
            <a:r>
              <a:rPr lang="en-US" altLang="zh-CN" dirty="0"/>
              <a:t>T1</a:t>
            </a:r>
            <a:r>
              <a:rPr lang="zh-CN" altLang="en-US" dirty="0"/>
              <a:t>又请求封锁</a:t>
            </a:r>
            <a:r>
              <a:rPr lang="en-US" altLang="zh-CN" dirty="0"/>
              <a:t>R2</a:t>
            </a:r>
            <a:r>
              <a:rPr lang="zh-CN" altLang="en-US" dirty="0"/>
              <a:t>，因</a:t>
            </a:r>
            <a:r>
              <a:rPr lang="en-US" altLang="zh-CN" dirty="0"/>
              <a:t>T2</a:t>
            </a:r>
            <a:r>
              <a:rPr lang="zh-CN" altLang="en-US" dirty="0"/>
              <a:t>已封锁了</a:t>
            </a:r>
            <a:r>
              <a:rPr lang="en-US" altLang="zh-CN" dirty="0"/>
              <a:t>R2</a:t>
            </a:r>
            <a:r>
              <a:rPr lang="zh-CN" altLang="en-US" dirty="0"/>
              <a:t>，于是</a:t>
            </a:r>
            <a:r>
              <a:rPr lang="en-US" altLang="zh-CN" dirty="0"/>
              <a:t>T1</a:t>
            </a:r>
            <a:r>
              <a:rPr lang="zh-CN" altLang="en-US" dirty="0"/>
              <a:t>等待</a:t>
            </a:r>
            <a:r>
              <a:rPr lang="en-US" altLang="zh-CN" dirty="0"/>
              <a:t>T2</a:t>
            </a:r>
            <a:r>
              <a:rPr lang="zh-CN" altLang="en-US" dirty="0"/>
              <a:t>释放</a:t>
            </a:r>
            <a:r>
              <a:rPr lang="en-US" altLang="zh-CN" dirty="0"/>
              <a:t>R2</a:t>
            </a:r>
            <a:r>
              <a:rPr lang="zh-CN" altLang="en-US" dirty="0"/>
              <a:t>上的锁</a:t>
            </a:r>
          </a:p>
          <a:p>
            <a:pPr lvl="1"/>
            <a:r>
              <a:rPr lang="zh-CN" altLang="en-US" dirty="0"/>
              <a:t>接着</a:t>
            </a:r>
            <a:r>
              <a:rPr lang="en-US" altLang="zh-CN" dirty="0"/>
              <a:t>T2</a:t>
            </a:r>
            <a:r>
              <a:rPr lang="zh-CN" altLang="en-US" dirty="0"/>
              <a:t>又申请封锁</a:t>
            </a:r>
            <a:r>
              <a:rPr lang="en-US" altLang="zh-CN" dirty="0"/>
              <a:t>R1</a:t>
            </a:r>
            <a:r>
              <a:rPr lang="zh-CN" altLang="en-US" dirty="0"/>
              <a:t>，因</a:t>
            </a:r>
            <a:r>
              <a:rPr lang="en-US" altLang="zh-CN" dirty="0"/>
              <a:t>T1</a:t>
            </a:r>
            <a:r>
              <a:rPr lang="zh-CN" altLang="en-US" dirty="0"/>
              <a:t>已封锁了</a:t>
            </a:r>
            <a:r>
              <a:rPr lang="en-US" altLang="zh-CN" dirty="0"/>
              <a:t>R1</a:t>
            </a:r>
            <a:r>
              <a:rPr lang="zh-CN" altLang="en-US" dirty="0"/>
              <a:t>，</a:t>
            </a:r>
            <a:r>
              <a:rPr lang="en-US" altLang="zh-CN" dirty="0"/>
              <a:t>T2</a:t>
            </a:r>
            <a:r>
              <a:rPr lang="zh-CN" altLang="en-US" dirty="0"/>
              <a:t>也只能等待</a:t>
            </a:r>
            <a:r>
              <a:rPr lang="en-US" altLang="zh-CN" dirty="0"/>
              <a:t>T1</a:t>
            </a:r>
            <a:r>
              <a:rPr lang="zh-CN" altLang="en-US" dirty="0"/>
              <a:t>释放</a:t>
            </a:r>
            <a:r>
              <a:rPr lang="en-US" altLang="zh-CN" dirty="0"/>
              <a:t>R1</a:t>
            </a:r>
            <a:r>
              <a:rPr lang="zh-CN" altLang="en-US" dirty="0"/>
              <a:t>上的锁</a:t>
            </a:r>
          </a:p>
          <a:p>
            <a:pPr lvl="1"/>
            <a:r>
              <a:rPr lang="zh-CN" altLang="en-US" dirty="0"/>
              <a:t>这样</a:t>
            </a:r>
            <a:r>
              <a:rPr lang="en-US" altLang="zh-CN" dirty="0"/>
              <a:t>T1</a:t>
            </a:r>
            <a:r>
              <a:rPr lang="zh-CN" altLang="en-US" dirty="0"/>
              <a:t>在等待</a:t>
            </a:r>
            <a:r>
              <a:rPr lang="en-US" altLang="zh-CN" dirty="0"/>
              <a:t>T2</a:t>
            </a:r>
            <a:r>
              <a:rPr lang="zh-CN" altLang="en-US" dirty="0"/>
              <a:t>，而</a:t>
            </a:r>
            <a:r>
              <a:rPr lang="en-US" altLang="zh-CN" dirty="0"/>
              <a:t>T2</a:t>
            </a:r>
            <a:r>
              <a:rPr lang="zh-CN" altLang="en-US" dirty="0"/>
              <a:t>又在等待</a:t>
            </a:r>
            <a:r>
              <a:rPr lang="en-US" altLang="zh-CN" dirty="0"/>
              <a:t>T1</a:t>
            </a:r>
            <a:r>
              <a:rPr lang="zh-CN" altLang="en-US" dirty="0"/>
              <a:t>，</a:t>
            </a:r>
            <a:r>
              <a:rPr lang="en-US" altLang="zh-CN" dirty="0"/>
              <a:t>T1</a:t>
            </a:r>
            <a:r>
              <a:rPr lang="zh-CN" altLang="en-US" dirty="0"/>
              <a:t>和</a:t>
            </a:r>
            <a:r>
              <a:rPr lang="en-US" altLang="zh-CN" dirty="0"/>
              <a:t>T2</a:t>
            </a:r>
            <a:r>
              <a:rPr lang="zh-CN" altLang="en-US" dirty="0"/>
              <a:t>两个事务永远不能结束，形成</a:t>
            </a:r>
            <a:r>
              <a:rPr lang="zh-CN" altLang="en-US" dirty="0">
                <a:solidFill>
                  <a:srgbClr val="FF0000"/>
                </a:solidFill>
              </a:rPr>
              <a:t>死锁</a:t>
            </a:r>
          </a:p>
          <a:p>
            <a:pPr marL="357187" lvl="1" indent="0">
              <a:buNone/>
            </a:pPr>
            <a:endParaRPr lang="en-US" altLang="zh-CN" sz="1100" dirty="0"/>
          </a:p>
          <a:p>
            <a:r>
              <a:rPr lang="zh-CN" altLang="en-US" dirty="0"/>
              <a:t>数据库中</a:t>
            </a:r>
            <a:r>
              <a:rPr lang="zh-CN" altLang="en-US" dirty="0">
                <a:solidFill>
                  <a:srgbClr val="FF0000"/>
                </a:solidFill>
              </a:rPr>
              <a:t>解决死锁问题的两类主要方法</a:t>
            </a:r>
            <a:r>
              <a:rPr lang="zh-CN" altLang="en-US" dirty="0"/>
              <a:t>：</a:t>
            </a:r>
            <a:endParaRPr lang="en-US" altLang="zh-CN" dirty="0"/>
          </a:p>
          <a:p>
            <a:pPr marL="814387" lvl="1" indent="-457200">
              <a:buFont typeface="+mj-lt"/>
              <a:buAutoNum type="arabicPeriod"/>
            </a:pPr>
            <a:r>
              <a:rPr lang="zh-CN" altLang="en-US" dirty="0">
                <a:solidFill>
                  <a:srgbClr val="0000FF"/>
                </a:solidFill>
              </a:rPr>
              <a:t>预防死锁；</a:t>
            </a:r>
            <a:endParaRPr lang="en-US" altLang="zh-CN" dirty="0">
              <a:solidFill>
                <a:srgbClr val="0000FF"/>
              </a:solidFill>
            </a:endParaRPr>
          </a:p>
          <a:p>
            <a:pPr marL="814387" lvl="1" indent="-457200">
              <a:buFont typeface="+mj-lt"/>
              <a:buAutoNum type="arabicPeriod"/>
            </a:pPr>
            <a:r>
              <a:rPr lang="zh-CN" altLang="en-US" dirty="0">
                <a:solidFill>
                  <a:srgbClr val="0000FF"/>
                </a:solidFill>
              </a:rPr>
              <a:t>允许发生死锁，但定期</a:t>
            </a:r>
            <a:r>
              <a:rPr lang="zh-CN" altLang="en-US" dirty="0">
                <a:solidFill>
                  <a:srgbClr val="FF0000"/>
                </a:solidFill>
              </a:rPr>
              <a:t>诊断死锁</a:t>
            </a:r>
            <a:r>
              <a:rPr lang="zh-CN" altLang="en-US" dirty="0">
                <a:solidFill>
                  <a:srgbClr val="0000FF"/>
                </a:solidFill>
              </a:rPr>
              <a:t>；若有则</a:t>
            </a:r>
            <a:r>
              <a:rPr lang="zh-CN" altLang="en-US" dirty="0">
                <a:solidFill>
                  <a:srgbClr val="FF0000"/>
                </a:solidFill>
              </a:rPr>
              <a:t>解除</a:t>
            </a: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Tree>
    <p:extLst>
      <p:ext uri="{BB962C8B-B14F-4D97-AF65-F5344CB8AC3E}">
        <p14:creationId xmlns:p14="http://schemas.microsoft.com/office/powerpoint/2010/main" val="3690024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
        <p:nvSpPr>
          <p:cNvPr id="5" name="Text Box 5"/>
          <p:cNvSpPr txBox="1">
            <a:spLocks noChangeArrowheads="1"/>
          </p:cNvSpPr>
          <p:nvPr/>
        </p:nvSpPr>
        <p:spPr bwMode="auto">
          <a:xfrm>
            <a:off x="4472311" y="6061661"/>
            <a:ext cx="8851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en-US" sz="2400" dirty="0">
                <a:solidFill>
                  <a:srgbClr val="C00000"/>
                </a:solidFill>
                <a:latin typeface="等线" panose="02010600030101010101" pitchFamily="2" charset="-122"/>
                <a:ea typeface="等线" panose="02010600030101010101" pitchFamily="2" charset="-122"/>
              </a:rPr>
              <a:t>死</a:t>
            </a:r>
            <a:r>
              <a:rPr lang="zh-CN" altLang="zh-CN" sz="2400" dirty="0">
                <a:solidFill>
                  <a:srgbClr val="C00000"/>
                </a:solidFill>
                <a:latin typeface="等线" panose="02010600030101010101" pitchFamily="2" charset="-122"/>
                <a:ea typeface="等线" panose="02010600030101010101" pitchFamily="2" charset="-122"/>
              </a:rPr>
              <a:t> 锁</a:t>
            </a:r>
          </a:p>
        </p:txBody>
      </p:sp>
      <p:graphicFrame>
        <p:nvGraphicFramePr>
          <p:cNvPr id="6" name="表格 5"/>
          <p:cNvGraphicFramePr>
            <a:graphicFrameLocks noGrp="1"/>
          </p:cNvGraphicFramePr>
          <p:nvPr>
            <p:extLst>
              <p:ext uri="{D42A27DB-BD31-4B8C-83A1-F6EECF244321}">
                <p14:modId xmlns:p14="http://schemas.microsoft.com/office/powerpoint/2010/main" val="2379604456"/>
              </p:ext>
            </p:extLst>
          </p:nvPr>
        </p:nvGraphicFramePr>
        <p:xfrm>
          <a:off x="2438400" y="609600"/>
          <a:ext cx="4953000" cy="5374056"/>
        </p:xfrm>
        <a:graphic>
          <a:graphicData uri="http://schemas.openxmlformats.org/drawingml/2006/table">
            <a:tbl>
              <a:tblPr>
                <a:tableStyleId>{5C22544A-7EE6-4342-B048-85BDC9FD1C3A}</a:tableStyleId>
              </a:tblPr>
              <a:tblGrid>
                <a:gridCol w="2514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457200">
                <a:tc>
                  <a:txBody>
                    <a:bodyPr/>
                    <a:lstStyle/>
                    <a:p>
                      <a:pPr algn="ctr">
                        <a:spcAft>
                          <a:spcPts val="0"/>
                        </a:spcAft>
                      </a:pPr>
                      <a:r>
                        <a:rPr lang="en-US" sz="2400" b="0" kern="100" dirty="0">
                          <a:solidFill>
                            <a:srgbClr val="0000FF"/>
                          </a:solidFill>
                          <a:effectLst/>
                          <a:latin typeface="等线" panose="02010600030101010101" pitchFamily="2" charset="-122"/>
                          <a:ea typeface="等线" panose="02010600030101010101" pitchFamily="2" charset="-122"/>
                        </a:rPr>
                        <a:t>T</a:t>
                      </a:r>
                      <a:r>
                        <a:rPr lang="en-US" sz="2400" b="0" kern="100" baseline="-25000" dirty="0">
                          <a:solidFill>
                            <a:srgbClr val="0000FF"/>
                          </a:solidFill>
                          <a:effectLst/>
                          <a:latin typeface="等线" panose="02010600030101010101" pitchFamily="2" charset="-122"/>
                          <a:ea typeface="等线" panose="02010600030101010101" pitchFamily="2" charset="-122"/>
                        </a:rPr>
                        <a:t>1</a:t>
                      </a:r>
                      <a:endParaRPr lang="zh-CN" sz="2400" b="0" kern="100" dirty="0">
                        <a:solidFill>
                          <a:srgbClr val="0000FF"/>
                        </a:solidFill>
                        <a:effectLst/>
                        <a:latin typeface="等线" panose="02010600030101010101" pitchFamily="2" charset="-122"/>
                        <a:ea typeface="等线"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spcAft>
                          <a:spcPts val="0"/>
                        </a:spcAft>
                      </a:pPr>
                      <a:r>
                        <a:rPr lang="en-US" sz="2400" b="0" kern="100" dirty="0">
                          <a:solidFill>
                            <a:srgbClr val="0000FF"/>
                          </a:solidFill>
                          <a:effectLst/>
                          <a:latin typeface="等线" panose="02010600030101010101" pitchFamily="2" charset="-122"/>
                          <a:ea typeface="等线" panose="02010600030101010101" pitchFamily="2" charset="-122"/>
                        </a:rPr>
                        <a:t>T</a:t>
                      </a:r>
                      <a:r>
                        <a:rPr lang="en-US" sz="2400" b="0" kern="100" baseline="-25000" dirty="0">
                          <a:solidFill>
                            <a:srgbClr val="0000FF"/>
                          </a:solidFill>
                          <a:effectLst/>
                          <a:latin typeface="等线" panose="02010600030101010101" pitchFamily="2" charset="-122"/>
                          <a:ea typeface="等线" panose="02010600030101010101" pitchFamily="2" charset="-122"/>
                        </a:rPr>
                        <a:t>2</a:t>
                      </a:r>
                      <a:endParaRPr lang="zh-CN" sz="2400" b="0" kern="100" dirty="0">
                        <a:solidFill>
                          <a:srgbClr val="0000FF"/>
                        </a:solidFill>
                        <a:effectLst/>
                        <a:latin typeface="等线" panose="02010600030101010101" pitchFamily="2" charset="-122"/>
                        <a:ea typeface="等线"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81288">
                <a:tc>
                  <a:txBody>
                    <a:bodyPr/>
                    <a:lstStyle/>
                    <a:p>
                      <a:pPr algn="ctr">
                        <a:spcAft>
                          <a:spcPts val="0"/>
                        </a:spcAft>
                      </a:pPr>
                      <a:r>
                        <a:rPr lang="en-US" altLang="zh-CN" sz="2400" b="0" kern="100" dirty="0">
                          <a:solidFill>
                            <a:srgbClr val="0000FF"/>
                          </a:solidFill>
                          <a:effectLst/>
                          <a:latin typeface="等线 Light" panose="02010600030101010101" pitchFamily="2" charset="-122"/>
                          <a:ea typeface="等线 Light" panose="02010600030101010101" pitchFamily="2" charset="-122"/>
                        </a:rPr>
                        <a:t>L</a:t>
                      </a:r>
                      <a:r>
                        <a:rPr lang="en-US" sz="2400" b="0" kern="100" dirty="0">
                          <a:solidFill>
                            <a:srgbClr val="0000FF"/>
                          </a:solidFill>
                          <a:effectLst/>
                          <a:latin typeface="等线 Light" panose="02010600030101010101" pitchFamily="2" charset="-122"/>
                          <a:ea typeface="等线 Light" panose="02010600030101010101" pitchFamily="2" charset="-122"/>
                        </a:rPr>
                        <a:t>ock R</a:t>
                      </a:r>
                      <a:r>
                        <a:rPr lang="en-US" sz="2400" b="0" kern="100" baseline="-25000" dirty="0">
                          <a:solidFill>
                            <a:srgbClr val="0000FF"/>
                          </a:solidFill>
                          <a:effectLst/>
                          <a:latin typeface="等线 Light" panose="02010600030101010101" pitchFamily="2" charset="-122"/>
                          <a:ea typeface="等线 Light" panose="02010600030101010101" pitchFamily="2" charset="-122"/>
                        </a:rPr>
                        <a:t>1</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tc>
                  <a:txBody>
                    <a:bodyPr/>
                    <a:lstStyle/>
                    <a:p>
                      <a:pPr algn="ctr">
                        <a:spcAft>
                          <a:spcPts val="0"/>
                        </a:spcAft>
                      </a:pPr>
                      <a:r>
                        <a:rPr lang="zh-CN" sz="2400" b="0" kern="100" dirty="0">
                          <a:solidFill>
                            <a:srgbClr val="0000FF"/>
                          </a:solidFill>
                          <a:effectLst/>
                          <a:latin typeface="等线 Light" panose="02010600030101010101" pitchFamily="2" charset="-122"/>
                          <a:ea typeface="等线 Light" panose="02010600030101010101" pitchFamily="2" charset="-122"/>
                        </a:rPr>
                        <a:t>•</a:t>
                      </a:r>
                      <a:endParaRPr lang="en-US" altLang="zh-CN" sz="2400" b="0"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等线 Light" panose="02010600030101010101" pitchFamily="2" charset="-122"/>
                          <a:ea typeface="等线 Light" panose="02010600030101010101" pitchFamily="2" charset="-122"/>
                        </a:rPr>
                        <a:t>•</a:t>
                      </a:r>
                      <a:endParaRPr lang="en-US" altLang="zh-CN" sz="2400" b="0" kern="100" dirty="0">
                        <a:solidFill>
                          <a:srgbClr val="0000FF"/>
                        </a:solidFill>
                        <a:effectLst/>
                        <a:latin typeface="等线 Light" panose="02010600030101010101" pitchFamily="2" charset="-122"/>
                        <a:ea typeface="等线 Light"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等线 Light" panose="02010600030101010101" pitchFamily="2" charset="-122"/>
                          <a:ea typeface="等线 Light" panose="02010600030101010101" pitchFamily="2" charset="-122"/>
                        </a:rPr>
                        <a:t>•</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27096">
                <a:tc>
                  <a:txBody>
                    <a:bodyPr/>
                    <a:lstStyle/>
                    <a:p>
                      <a:pPr algn="ctr">
                        <a:spcAft>
                          <a:spcPts val="0"/>
                        </a:spcAft>
                      </a:pPr>
                      <a:r>
                        <a:rPr lang="zh-CN" sz="2400" b="0" kern="100" dirty="0">
                          <a:solidFill>
                            <a:srgbClr val="0000FF"/>
                          </a:solidFill>
                          <a:effectLst/>
                          <a:latin typeface="等线 Light" panose="02010600030101010101" pitchFamily="2" charset="-122"/>
                          <a:ea typeface="等线 Light" panose="02010600030101010101" pitchFamily="2" charset="-122"/>
                        </a:rPr>
                        <a:t>•</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400" b="0" kern="100" dirty="0">
                          <a:solidFill>
                            <a:srgbClr val="0000FF"/>
                          </a:solidFill>
                          <a:effectLst/>
                          <a:latin typeface="等线 Light" panose="02010600030101010101" pitchFamily="2" charset="-122"/>
                          <a:ea typeface="等线 Light" panose="02010600030101010101" pitchFamily="2" charset="-122"/>
                        </a:rPr>
                        <a:t>Lock R</a:t>
                      </a:r>
                      <a:r>
                        <a:rPr lang="en-US" sz="2400" b="0" kern="100" baseline="-25000" dirty="0">
                          <a:solidFill>
                            <a:srgbClr val="0000FF"/>
                          </a:solidFill>
                          <a:effectLst/>
                          <a:latin typeface="等线 Light" panose="02010600030101010101" pitchFamily="2" charset="-122"/>
                          <a:ea typeface="等线 Light" panose="02010600030101010101" pitchFamily="2" charset="-122"/>
                        </a:rPr>
                        <a:t>2</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2"/>
                  </a:ext>
                </a:extLst>
              </a:tr>
              <a:tr h="408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等线 Light" panose="02010600030101010101" pitchFamily="2" charset="-122"/>
                          <a:ea typeface="等线 Light" panose="02010600030101010101" pitchFamily="2" charset="-122"/>
                        </a:rPr>
                        <a:t>•</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等线 Light" panose="02010600030101010101" pitchFamily="2" charset="-122"/>
                          <a:ea typeface="等线 Light" panose="02010600030101010101" pitchFamily="2" charset="-122"/>
                        </a:rPr>
                        <a:t>•</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327096">
                <a:tc>
                  <a:txBody>
                    <a:bodyPr/>
                    <a:lstStyle/>
                    <a:p>
                      <a:pPr algn="ctr">
                        <a:spcAft>
                          <a:spcPts val="0"/>
                        </a:spcAft>
                      </a:pPr>
                      <a:r>
                        <a:rPr lang="en-US" sz="2400" b="0" kern="100" dirty="0">
                          <a:solidFill>
                            <a:srgbClr val="0000FF"/>
                          </a:solidFill>
                          <a:effectLst/>
                          <a:latin typeface="等线 Light" panose="02010600030101010101" pitchFamily="2" charset="-122"/>
                          <a:ea typeface="等线 Light" panose="02010600030101010101" pitchFamily="2" charset="-122"/>
                        </a:rPr>
                        <a:t>Lock R</a:t>
                      </a:r>
                      <a:r>
                        <a:rPr lang="en-US" sz="2400" b="0" kern="100" baseline="-25000" dirty="0">
                          <a:solidFill>
                            <a:srgbClr val="0000FF"/>
                          </a:solidFill>
                          <a:effectLst/>
                          <a:latin typeface="等线 Light" panose="02010600030101010101" pitchFamily="2" charset="-122"/>
                          <a:ea typeface="等线 Light" panose="02010600030101010101" pitchFamily="2" charset="-122"/>
                        </a:rPr>
                        <a:t>2</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327096">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327096">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346585">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en-US" sz="2400" b="0" kern="100">
                          <a:solidFill>
                            <a:srgbClr val="0000FF"/>
                          </a:solidFill>
                          <a:effectLst/>
                          <a:latin typeface="等线 Light" panose="02010600030101010101" pitchFamily="2" charset="-122"/>
                          <a:ea typeface="等线 Light" panose="02010600030101010101" pitchFamily="2" charset="-122"/>
                        </a:rPr>
                        <a:t>Lock R</a:t>
                      </a:r>
                      <a:r>
                        <a:rPr lang="en-US" sz="2400" b="0" kern="100" baseline="-25000">
                          <a:solidFill>
                            <a:srgbClr val="0000FF"/>
                          </a:solidFill>
                          <a:effectLst/>
                          <a:latin typeface="等线 Light" panose="02010600030101010101" pitchFamily="2" charset="-122"/>
                          <a:ea typeface="等线 Light" panose="02010600030101010101" pitchFamily="2" charset="-122"/>
                        </a:rPr>
                        <a:t>1</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7"/>
                  </a:ext>
                </a:extLst>
              </a:tr>
              <a:tr h="327096">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8"/>
                  </a:ext>
                </a:extLst>
              </a:tr>
              <a:tr h="327096">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spcAft>
                          <a:spcPts val="0"/>
                        </a:spcAft>
                      </a:pPr>
                      <a:r>
                        <a:rPr lang="zh-CN" sz="2400" b="0" kern="100">
                          <a:solidFill>
                            <a:srgbClr val="0000FF"/>
                          </a:solidFill>
                          <a:effectLst/>
                          <a:latin typeface="等线 Light" panose="02010600030101010101" pitchFamily="2" charset="-122"/>
                          <a:ea typeface="等线 Light" panose="02010600030101010101" pitchFamily="2" charset="-122"/>
                        </a:rPr>
                        <a:t>等待</a:t>
                      </a:r>
                      <a:endParaRPr lang="zh-CN" sz="2400" b="0" kern="10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9"/>
                  </a:ext>
                </a:extLst>
              </a:tr>
              <a:tr h="850386">
                <a:tc>
                  <a:txBody>
                    <a:bodyPr/>
                    <a:lstStyle/>
                    <a:p>
                      <a:pPr algn="ctr">
                        <a:spcAft>
                          <a:spcPts val="0"/>
                        </a:spcAft>
                      </a:pPr>
                      <a:r>
                        <a:rPr lang="en-US" sz="2400" b="0" kern="100" dirty="0">
                          <a:solidFill>
                            <a:srgbClr val="0000FF"/>
                          </a:solidFill>
                          <a:effectLst/>
                          <a:latin typeface="等线 Light" panose="02010600030101010101" pitchFamily="2" charset="-122"/>
                          <a:ea typeface="等线 Light" panose="02010600030101010101" pitchFamily="2" charset="-122"/>
                        </a:rPr>
                        <a:t> </a:t>
                      </a:r>
                      <a:endParaRPr lang="zh-CN" sz="2400" b="0" kern="100" dirty="0">
                        <a:solidFill>
                          <a:srgbClr val="0000FF"/>
                        </a:solidFill>
                        <a:effectLst/>
                        <a:latin typeface="等线 Light" panose="02010600030101010101" pitchFamily="2" charset="-122"/>
                        <a:ea typeface="等线 Light" panose="02010600030101010101" pitchFamily="2" charset="-122"/>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tc>
                  <a:txBody>
                    <a:bodyPr/>
                    <a:lstStyle/>
                    <a:p>
                      <a:pPr algn="ctr">
                        <a:spcAft>
                          <a:spcPts val="0"/>
                        </a:spcAft>
                      </a:pPr>
                      <a:r>
                        <a:rPr lang="zh-CN" sz="2400" b="0" kern="100" dirty="0">
                          <a:solidFill>
                            <a:srgbClr val="0000FF"/>
                          </a:solidFill>
                          <a:effectLst/>
                          <a:latin typeface="等线 Light" panose="02010600030101010101" pitchFamily="2" charset="-122"/>
                          <a:ea typeface="等线 Light" panose="02010600030101010101" pitchFamily="2" charset="-122"/>
                        </a:rPr>
                        <a:t>•</a:t>
                      </a:r>
                      <a:endParaRPr lang="en-US" altLang="zh-CN" sz="2400" b="0" kern="100" dirty="0">
                        <a:solidFill>
                          <a:srgbClr val="0000FF"/>
                        </a:solidFill>
                        <a:effectLst/>
                        <a:latin typeface="等线 Light" panose="02010600030101010101" pitchFamily="2" charset="-122"/>
                        <a:ea typeface="等线 Light" panose="02010600030101010101" pitchFamily="2" charset="-122"/>
                      </a:endParaRPr>
                    </a:p>
                    <a:p>
                      <a:pPr marL="0" marR="0" lvl="0" indent="0" algn="ctr" defTabSz="514350" rtl="0" eaLnBrk="1" fontAlgn="auto" latinLnBrk="0" hangingPunct="1">
                        <a:lnSpc>
                          <a:spcPct val="100000"/>
                        </a:lnSpc>
                        <a:spcBef>
                          <a:spcPts val="0"/>
                        </a:spcBef>
                        <a:spcAft>
                          <a:spcPts val="0"/>
                        </a:spcAft>
                        <a:buClrTx/>
                        <a:buSzTx/>
                        <a:buFontTx/>
                        <a:buNone/>
                        <a:tabLst/>
                        <a:defRPr/>
                      </a:pPr>
                      <a:r>
                        <a:rPr lang="zh-CN" altLang="zh-CN" sz="2400" b="0" kern="100" dirty="0">
                          <a:solidFill>
                            <a:srgbClr val="0000FF"/>
                          </a:solidFill>
                          <a:effectLst/>
                          <a:latin typeface="等线 Light" panose="02010600030101010101" pitchFamily="2" charset="-122"/>
                          <a:ea typeface="等线 Light" panose="02010600030101010101" pitchFamily="2" charset="-122"/>
                        </a:rPr>
                        <a:t>•</a:t>
                      </a: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25714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死锁的预防</a:t>
            </a:r>
            <a:endParaRPr lang="en-US" altLang="zh-CN" u="sng" dirty="0">
              <a:solidFill>
                <a:srgbClr val="FF0000"/>
              </a:solidFill>
            </a:endParaRPr>
          </a:p>
          <a:p>
            <a:pPr lvl="1"/>
            <a:r>
              <a:rPr lang="zh-CN" altLang="en-US" dirty="0"/>
              <a:t>在数据库中，</a:t>
            </a:r>
            <a:r>
              <a:rPr lang="zh-CN" altLang="zh-CN" sz="2000" dirty="0"/>
              <a:t>产生死锁的原因是两个或多个事务都已封锁了一些数据对象，然后又都请求对已为其他事务封锁的数据对象加锁，从而出现死等待</a:t>
            </a:r>
            <a:endParaRPr lang="en-US" altLang="zh-CN" sz="2000" dirty="0"/>
          </a:p>
          <a:p>
            <a:pPr lvl="1"/>
            <a:r>
              <a:rPr lang="zh-CN" altLang="en-US" sz="2000" dirty="0"/>
              <a:t>防止死锁的</a:t>
            </a:r>
            <a:r>
              <a:rPr lang="zh-CN" altLang="zh-CN" sz="2000" dirty="0"/>
              <a:t>发生就是要破坏产生死锁的条件</a:t>
            </a:r>
            <a:endParaRPr lang="en-US" altLang="zh-CN" sz="2000" dirty="0"/>
          </a:p>
          <a:p>
            <a:pPr marL="357187" lvl="1" indent="0">
              <a:buNone/>
            </a:pPr>
            <a:endParaRPr lang="en-US" altLang="zh-CN" sz="900" dirty="0"/>
          </a:p>
          <a:p>
            <a:r>
              <a:rPr lang="zh-CN" altLang="en-US" sz="2400" u="sng" dirty="0">
                <a:solidFill>
                  <a:srgbClr val="FF0000"/>
                </a:solidFill>
              </a:rPr>
              <a:t>预防死锁的方法</a:t>
            </a:r>
            <a:endParaRPr lang="en-US" altLang="zh-CN" sz="900" u="sng" dirty="0">
              <a:solidFill>
                <a:srgbClr val="FF0000"/>
              </a:solidFill>
            </a:endParaRPr>
          </a:p>
          <a:p>
            <a:pPr lvl="1"/>
            <a:r>
              <a:rPr lang="zh-CN" altLang="en-US" dirty="0">
                <a:solidFill>
                  <a:srgbClr val="0000FF"/>
                </a:solidFill>
              </a:rPr>
              <a:t>一次封锁法</a:t>
            </a:r>
            <a:endParaRPr lang="en-US" altLang="zh-CN" dirty="0">
              <a:solidFill>
                <a:srgbClr val="0000FF"/>
              </a:solidFill>
            </a:endParaRPr>
          </a:p>
          <a:p>
            <a:pPr lvl="1"/>
            <a:r>
              <a:rPr lang="zh-CN" altLang="en-US" dirty="0">
                <a:solidFill>
                  <a:srgbClr val="0000FF"/>
                </a:solidFill>
              </a:rPr>
              <a:t>顺序封锁法</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186791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一次封锁法</a:t>
            </a:r>
            <a:endParaRPr lang="en-US" altLang="zh-CN" dirty="0">
              <a:solidFill>
                <a:srgbClr val="FF0000"/>
              </a:solidFill>
            </a:endParaRPr>
          </a:p>
          <a:p>
            <a:pPr lvl="1"/>
            <a:r>
              <a:rPr lang="zh-CN" altLang="en-US" dirty="0"/>
              <a:t>要求每个事务必须一次将所有要使用的数据全部加锁，否则就不能继续执行</a:t>
            </a:r>
          </a:p>
          <a:p>
            <a:pPr lvl="1"/>
            <a:r>
              <a:rPr lang="zh-CN" altLang="en-US" dirty="0"/>
              <a:t>在活锁的例子中，如果事务</a:t>
            </a:r>
            <a:r>
              <a:rPr lang="en-US" altLang="zh-CN" dirty="0"/>
              <a:t>T1</a:t>
            </a:r>
            <a:r>
              <a:rPr lang="zh-CN" altLang="en-US" dirty="0"/>
              <a:t>将数据对象</a:t>
            </a:r>
            <a:r>
              <a:rPr lang="en-US" altLang="zh-CN" dirty="0"/>
              <a:t>R1</a:t>
            </a:r>
            <a:r>
              <a:rPr lang="zh-CN" altLang="en-US" dirty="0"/>
              <a:t>和</a:t>
            </a:r>
            <a:r>
              <a:rPr lang="en-US" altLang="zh-CN" dirty="0"/>
              <a:t>R2</a:t>
            </a:r>
            <a:r>
              <a:rPr lang="zh-CN" altLang="en-US" dirty="0"/>
              <a:t>一次加锁，</a:t>
            </a:r>
            <a:r>
              <a:rPr lang="en-US" altLang="zh-CN" dirty="0"/>
              <a:t> T1</a:t>
            </a:r>
            <a:r>
              <a:rPr lang="zh-CN" altLang="en-US" dirty="0"/>
              <a:t>就可以执行下去，而</a:t>
            </a:r>
            <a:r>
              <a:rPr lang="en-US" altLang="zh-CN" dirty="0"/>
              <a:t>T2</a:t>
            </a:r>
            <a:r>
              <a:rPr lang="zh-CN" altLang="en-US" dirty="0"/>
              <a:t>等待。</a:t>
            </a:r>
            <a:r>
              <a:rPr lang="en-US" altLang="zh-CN" dirty="0"/>
              <a:t> T1</a:t>
            </a:r>
            <a:r>
              <a:rPr lang="zh-CN" altLang="en-US" dirty="0"/>
              <a:t>执行完后释放</a:t>
            </a:r>
            <a:r>
              <a:rPr lang="en-US" altLang="zh-CN" dirty="0"/>
              <a:t>R1</a:t>
            </a:r>
            <a:r>
              <a:rPr lang="zh-CN" altLang="en-US" dirty="0"/>
              <a:t>、</a:t>
            </a:r>
            <a:r>
              <a:rPr lang="en-US" altLang="zh-CN" dirty="0"/>
              <a:t>R2</a:t>
            </a:r>
            <a:r>
              <a:rPr lang="zh-CN" altLang="en-US" dirty="0"/>
              <a:t>上的锁，</a:t>
            </a:r>
            <a:r>
              <a:rPr lang="en-US" altLang="zh-CN" dirty="0"/>
              <a:t> T2</a:t>
            </a:r>
            <a:r>
              <a:rPr lang="zh-CN" altLang="en-US" dirty="0"/>
              <a:t>继续执行，这样就不会发生死锁。</a:t>
            </a:r>
            <a:endParaRPr lang="en-US" altLang="zh-CN" dirty="0"/>
          </a:p>
          <a:p>
            <a:pPr marL="357187" lvl="1" indent="0">
              <a:buNone/>
            </a:pPr>
            <a:endParaRPr lang="en-US" altLang="zh-CN" sz="900" dirty="0"/>
          </a:p>
          <a:p>
            <a:r>
              <a:rPr lang="zh-CN" altLang="en-US" dirty="0">
                <a:solidFill>
                  <a:srgbClr val="FF0000"/>
                </a:solidFill>
              </a:rPr>
              <a:t>一次封锁存在的问题：</a:t>
            </a:r>
            <a:endParaRPr lang="en-US" altLang="zh-CN" dirty="0">
              <a:solidFill>
                <a:srgbClr val="FF0000"/>
              </a:solidFill>
            </a:endParaRPr>
          </a:p>
          <a:p>
            <a:pPr marL="814387" lvl="1" indent="-457200">
              <a:buFont typeface="+mj-lt"/>
              <a:buAutoNum type="arabicPeriod"/>
            </a:pPr>
            <a:r>
              <a:rPr lang="zh-CN" altLang="en-US" dirty="0">
                <a:solidFill>
                  <a:srgbClr val="0000FF"/>
                </a:solidFill>
              </a:rPr>
              <a:t>降低了系统的并发度</a:t>
            </a:r>
            <a:endParaRPr lang="en-US" altLang="zh-CN" dirty="0">
              <a:solidFill>
                <a:srgbClr val="0000FF"/>
              </a:solidFill>
            </a:endParaRPr>
          </a:p>
          <a:p>
            <a:pPr lvl="2"/>
            <a:r>
              <a:rPr lang="zh-CN" altLang="en-US" dirty="0"/>
              <a:t>一次就将以后要用到的全部数据加锁，扩大了封锁的范围，降低了系统的并发度</a:t>
            </a:r>
            <a:endParaRPr lang="en-US" altLang="zh-CN" dirty="0"/>
          </a:p>
          <a:p>
            <a:pPr marL="814387" lvl="1" indent="-457200">
              <a:buFont typeface="+mj-lt"/>
              <a:buAutoNum type="arabicPeriod"/>
            </a:pPr>
            <a:r>
              <a:rPr lang="zh-CN" altLang="zh-CN" dirty="0">
                <a:solidFill>
                  <a:srgbClr val="0000FF"/>
                </a:solidFill>
              </a:rPr>
              <a:t>难于事先精确确定封锁对象</a:t>
            </a:r>
          </a:p>
          <a:p>
            <a:pPr lvl="2"/>
            <a:r>
              <a:rPr lang="zh-CN" altLang="en-US" dirty="0"/>
              <a:t>数据库中的数据不断变化，原先不要求封锁的数据在执行过程中可能会变成封锁对象，因此</a:t>
            </a:r>
            <a:r>
              <a:rPr lang="zh-CN" altLang="en-US" dirty="0">
                <a:solidFill>
                  <a:srgbClr val="FF0000"/>
                </a:solidFill>
              </a:rPr>
              <a:t>事先很难精确地确定每个事务所要封锁的数据对象</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204883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顺序封锁法</a:t>
            </a:r>
            <a:endParaRPr lang="en-US" altLang="zh-CN" dirty="0">
              <a:solidFill>
                <a:srgbClr val="FF0000"/>
              </a:solidFill>
            </a:endParaRPr>
          </a:p>
          <a:p>
            <a:pPr lvl="1"/>
            <a:r>
              <a:rPr lang="zh-CN" altLang="en-US" dirty="0"/>
              <a:t>顺序封锁法是预先对数据对象规定一个封锁顺序，所有事务都按这个顺序实行封锁</a:t>
            </a:r>
          </a:p>
          <a:p>
            <a:pPr lvl="1"/>
            <a:r>
              <a:rPr lang="zh-CN" altLang="en-US" dirty="0"/>
              <a:t>例子：在</a:t>
            </a:r>
            <a:r>
              <a:rPr lang="en-US" altLang="zh-CN" dirty="0"/>
              <a:t>B</a:t>
            </a:r>
            <a:r>
              <a:rPr lang="zh-CN" altLang="en-US" dirty="0"/>
              <a:t>树结构的索引中，可规定封锁的顺序必须从根结点开始，然后是下一级的子结点，逐级封锁。</a:t>
            </a:r>
            <a:endParaRPr lang="en-US" altLang="zh-CN" dirty="0"/>
          </a:p>
          <a:p>
            <a:pPr marL="357187" lvl="1" indent="0">
              <a:buNone/>
            </a:pPr>
            <a:endParaRPr lang="en-US" altLang="zh-CN" sz="900" dirty="0"/>
          </a:p>
          <a:p>
            <a:r>
              <a:rPr lang="zh-CN" altLang="en-US" dirty="0">
                <a:solidFill>
                  <a:srgbClr val="FF0000"/>
                </a:solidFill>
              </a:rPr>
              <a:t>顺序封锁存在的问题：</a:t>
            </a:r>
            <a:endParaRPr lang="en-US" altLang="zh-CN" dirty="0">
              <a:solidFill>
                <a:srgbClr val="FF0000"/>
              </a:solidFill>
            </a:endParaRPr>
          </a:p>
          <a:p>
            <a:pPr marL="814387" lvl="1" indent="-457200">
              <a:buFont typeface="+mj-lt"/>
              <a:buAutoNum type="arabicPeriod"/>
            </a:pPr>
            <a:r>
              <a:rPr lang="zh-CN" altLang="en-US" dirty="0">
                <a:solidFill>
                  <a:srgbClr val="0000FF"/>
                </a:solidFill>
              </a:rPr>
              <a:t>维护成本高</a:t>
            </a:r>
            <a:endParaRPr lang="en-US" altLang="zh-CN" dirty="0">
              <a:solidFill>
                <a:srgbClr val="0000FF"/>
              </a:solidFill>
            </a:endParaRPr>
          </a:p>
          <a:p>
            <a:pPr lvl="2"/>
            <a:r>
              <a:rPr lang="zh-CN" altLang="en-US" dirty="0"/>
              <a:t>因为数据库中封锁的数据对象极多，且变化频率高，因此维护的成本高</a:t>
            </a:r>
            <a:endParaRPr lang="en-US" altLang="zh-CN" dirty="0"/>
          </a:p>
          <a:p>
            <a:pPr marL="814387" lvl="1" indent="-457200">
              <a:buFont typeface="+mj-lt"/>
              <a:buAutoNum type="arabicPeriod"/>
            </a:pPr>
            <a:r>
              <a:rPr lang="zh-CN" altLang="en-US" dirty="0">
                <a:solidFill>
                  <a:srgbClr val="0000FF"/>
                </a:solidFill>
              </a:rPr>
              <a:t>难以实现</a:t>
            </a:r>
            <a:endParaRPr lang="en-US" altLang="zh-CN" dirty="0">
              <a:solidFill>
                <a:srgbClr val="0000FF"/>
              </a:solidFill>
            </a:endParaRPr>
          </a:p>
          <a:p>
            <a:pPr lvl="2"/>
            <a:r>
              <a:rPr lang="zh-CN" altLang="en-US" dirty="0"/>
              <a:t>因为事务的封锁请求可以随着事务的执行而动态地决定，很难事先确定每一个事务要封锁哪些对象，因此也就</a:t>
            </a:r>
            <a:r>
              <a:rPr lang="zh-CN" altLang="en-US" dirty="0">
                <a:solidFill>
                  <a:srgbClr val="FF00FF"/>
                </a:solidFill>
              </a:rPr>
              <a:t>很难按规定的顺序去施加封锁</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4135028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0000FF"/>
                </a:solidFill>
              </a:rPr>
              <a:t>操作系统中广为采用的预防死锁的策略并不太适合数据库的特点</a:t>
            </a:r>
          </a:p>
          <a:p>
            <a:r>
              <a:rPr lang="zh-CN" altLang="en-US" u="sng" dirty="0">
                <a:solidFill>
                  <a:srgbClr val="FF0000"/>
                </a:solidFill>
              </a:rPr>
              <a:t>诊断并解除死锁</a:t>
            </a:r>
            <a:r>
              <a:rPr lang="zh-CN" altLang="en-US" dirty="0">
                <a:solidFill>
                  <a:srgbClr val="0000FF"/>
                </a:solidFill>
              </a:rPr>
              <a:t>是</a:t>
            </a:r>
            <a:r>
              <a:rPr lang="en-US" altLang="zh-CN" dirty="0">
                <a:solidFill>
                  <a:srgbClr val="0000FF"/>
                </a:solidFill>
              </a:rPr>
              <a:t>DBMS</a:t>
            </a:r>
            <a:r>
              <a:rPr lang="zh-CN" altLang="en-US" dirty="0">
                <a:solidFill>
                  <a:srgbClr val="0000FF"/>
                </a:solidFill>
              </a:rPr>
              <a:t>普遍采用的方法</a:t>
            </a:r>
            <a:endParaRPr lang="en-US" altLang="zh-CN" dirty="0">
              <a:solidFill>
                <a:srgbClr val="0000FF"/>
              </a:solidFill>
            </a:endParaRPr>
          </a:p>
          <a:p>
            <a:pPr lvl="1"/>
            <a:r>
              <a:rPr lang="zh-CN" altLang="en-US" dirty="0">
                <a:solidFill>
                  <a:srgbClr val="0000FF"/>
                </a:solidFill>
              </a:rPr>
              <a:t>超时法</a:t>
            </a:r>
            <a:endParaRPr lang="en-US" altLang="zh-CN" dirty="0">
              <a:solidFill>
                <a:srgbClr val="0000FF"/>
              </a:solidFill>
            </a:endParaRPr>
          </a:p>
          <a:p>
            <a:pPr lvl="1"/>
            <a:r>
              <a:rPr lang="zh-CN" altLang="en-US" dirty="0">
                <a:solidFill>
                  <a:srgbClr val="0000FF"/>
                </a:solidFill>
              </a:rPr>
              <a:t>等待图法</a:t>
            </a:r>
            <a:endParaRPr lang="en-US" altLang="zh-CN" dirty="0">
              <a:solidFill>
                <a:srgbClr val="0000FF"/>
              </a:solidFill>
            </a:endParaRPr>
          </a:p>
          <a:p>
            <a:r>
              <a:rPr lang="zh-CN" altLang="en-US" u="sng" dirty="0">
                <a:solidFill>
                  <a:srgbClr val="FF0000"/>
                </a:solidFill>
              </a:rPr>
              <a:t>超时法</a:t>
            </a:r>
            <a:endParaRPr lang="en-US" altLang="zh-CN" u="sng" dirty="0">
              <a:solidFill>
                <a:srgbClr val="FF0000"/>
              </a:solidFill>
            </a:endParaRPr>
          </a:p>
          <a:p>
            <a:pPr lvl="1"/>
            <a:r>
              <a:rPr lang="zh-CN" altLang="en-US" dirty="0"/>
              <a:t>如果一个事务的等待时间超过了规定的时限，就认为发生了死锁</a:t>
            </a:r>
          </a:p>
          <a:p>
            <a:pPr lvl="1"/>
            <a:r>
              <a:rPr lang="zh-CN" altLang="en-US" dirty="0">
                <a:solidFill>
                  <a:srgbClr val="0000FF"/>
                </a:solidFill>
              </a:rPr>
              <a:t>优点</a:t>
            </a:r>
            <a:r>
              <a:rPr lang="zh-CN" altLang="en-US" dirty="0"/>
              <a:t>：实现简单</a:t>
            </a:r>
            <a:endParaRPr lang="en-US" altLang="zh-CN" dirty="0"/>
          </a:p>
          <a:p>
            <a:pPr lvl="1"/>
            <a:r>
              <a:rPr lang="zh-CN" altLang="en-US" dirty="0">
                <a:solidFill>
                  <a:srgbClr val="0000FF"/>
                </a:solidFill>
              </a:rPr>
              <a:t>缺点</a:t>
            </a:r>
            <a:r>
              <a:rPr lang="zh-CN" altLang="en-US" dirty="0"/>
              <a:t>：</a:t>
            </a:r>
            <a:endParaRPr lang="en-US" altLang="zh-CN" dirty="0"/>
          </a:p>
          <a:p>
            <a:pPr lvl="2"/>
            <a:r>
              <a:rPr lang="zh-CN" altLang="en-US" dirty="0"/>
              <a:t>可能误判；</a:t>
            </a:r>
            <a:endParaRPr lang="en-US" altLang="zh-CN" dirty="0"/>
          </a:p>
          <a:p>
            <a:pPr lvl="2"/>
            <a:r>
              <a:rPr lang="zh-CN" altLang="en-US" dirty="0"/>
              <a:t>若时限设置过长，死锁发生后不容易发现</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43469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28601"/>
            <a:ext cx="11277600" cy="6451238"/>
          </a:xfrm>
        </p:spPr>
        <p:txBody>
          <a:bodyPr>
            <a:normAutofit lnSpcReduction="10000"/>
          </a:bodyPr>
          <a:lstStyle/>
          <a:p>
            <a:r>
              <a:rPr lang="zh-CN" altLang="en-US" u="sng" dirty="0">
                <a:solidFill>
                  <a:srgbClr val="FF0000"/>
                </a:solidFill>
              </a:rPr>
              <a:t>等待图法</a:t>
            </a:r>
            <a:endParaRPr lang="en-US" altLang="zh-CN" u="sng" dirty="0">
              <a:solidFill>
                <a:srgbClr val="FF0000"/>
              </a:solidFill>
            </a:endParaRPr>
          </a:p>
          <a:p>
            <a:pPr lvl="1"/>
            <a:r>
              <a:rPr lang="zh-CN" altLang="en-US" dirty="0">
                <a:solidFill>
                  <a:srgbClr val="0000FF"/>
                </a:solidFill>
              </a:rPr>
              <a:t>用事务等待图动态反映所有事务的等待情况</a:t>
            </a:r>
            <a:endParaRPr lang="zh-CN" altLang="en-US" sz="1800" dirty="0">
              <a:solidFill>
                <a:srgbClr val="0000FF"/>
              </a:solidFill>
            </a:endParaRPr>
          </a:p>
          <a:p>
            <a:pPr lvl="2"/>
            <a:r>
              <a:rPr lang="zh-CN" altLang="en-US" u="sng" dirty="0">
                <a:solidFill>
                  <a:srgbClr val="FF0000"/>
                </a:solidFill>
              </a:rPr>
              <a:t>事务等待图</a:t>
            </a:r>
            <a:r>
              <a:rPr lang="zh-CN" altLang="en-US" dirty="0"/>
              <a:t>是一个有向图</a:t>
            </a:r>
            <a:r>
              <a:rPr lang="en-US" altLang="zh-CN" dirty="0"/>
              <a:t>G=(T</a:t>
            </a:r>
            <a:r>
              <a:rPr lang="zh-CN" altLang="en-US" dirty="0"/>
              <a:t>，</a:t>
            </a:r>
            <a:r>
              <a:rPr lang="en-US" altLang="zh-CN" dirty="0"/>
              <a:t>U)</a:t>
            </a:r>
            <a:r>
              <a:rPr lang="zh-CN" altLang="en-US" dirty="0"/>
              <a:t>，</a:t>
            </a:r>
            <a:r>
              <a:rPr lang="en-US" altLang="zh-CN" dirty="0"/>
              <a:t>T</a:t>
            </a:r>
            <a:r>
              <a:rPr lang="zh-CN" altLang="en-US" dirty="0"/>
              <a:t>为结点的集合，每个结点表示正运行的事务；</a:t>
            </a:r>
            <a:r>
              <a:rPr lang="en-US" altLang="zh-CN" dirty="0"/>
              <a:t>U</a:t>
            </a:r>
            <a:r>
              <a:rPr lang="zh-CN" altLang="en-US" dirty="0"/>
              <a:t>为边的集合，每条边表示事务等待的情况。若</a:t>
            </a:r>
            <a:r>
              <a:rPr lang="en-US" altLang="zh-CN" dirty="0"/>
              <a:t>T1</a:t>
            </a:r>
            <a:r>
              <a:rPr lang="zh-CN" altLang="en-US" dirty="0"/>
              <a:t>等待</a:t>
            </a:r>
            <a:r>
              <a:rPr lang="en-US" altLang="zh-CN" dirty="0"/>
              <a:t>T2</a:t>
            </a:r>
            <a:r>
              <a:rPr lang="zh-CN" altLang="en-US" dirty="0"/>
              <a:t>，则</a:t>
            </a:r>
            <a:r>
              <a:rPr lang="en-US" altLang="zh-CN" dirty="0"/>
              <a:t>T1</a:t>
            </a:r>
            <a:r>
              <a:rPr lang="zh-CN" altLang="en-US" dirty="0"/>
              <a:t>、</a:t>
            </a:r>
            <a:r>
              <a:rPr lang="en-US" altLang="zh-CN" dirty="0"/>
              <a:t>T2</a:t>
            </a:r>
            <a:r>
              <a:rPr lang="zh-CN" altLang="en-US" dirty="0"/>
              <a:t>之间画一条有向边，从</a:t>
            </a:r>
            <a:r>
              <a:rPr lang="en-US" altLang="zh-CN" dirty="0"/>
              <a:t>T1</a:t>
            </a:r>
            <a:r>
              <a:rPr lang="zh-CN" altLang="en-US" dirty="0"/>
              <a:t>指向</a:t>
            </a:r>
            <a:r>
              <a:rPr lang="en-US" altLang="zh-CN" dirty="0"/>
              <a:t>T2</a:t>
            </a:r>
          </a:p>
          <a:p>
            <a:pPr lvl="2"/>
            <a:endParaRPr lang="en-US" altLang="zh-CN" dirty="0"/>
          </a:p>
          <a:p>
            <a:pPr lvl="2"/>
            <a:endParaRPr lang="en-US" altLang="zh-CN" dirty="0"/>
          </a:p>
          <a:p>
            <a:pPr lvl="2"/>
            <a:endParaRPr lang="en-US" altLang="zh-CN" dirty="0"/>
          </a:p>
          <a:p>
            <a:pPr marL="622300" lvl="2" indent="0">
              <a:buNone/>
            </a:pPr>
            <a:endParaRPr lang="en-US" altLang="zh-CN" dirty="0"/>
          </a:p>
          <a:p>
            <a:pPr lvl="2"/>
            <a:r>
              <a:rPr lang="zh-CN" altLang="en-US" dirty="0">
                <a:solidFill>
                  <a:srgbClr val="0000FF"/>
                </a:solidFill>
              </a:rPr>
              <a:t>并发控制子系统周期性地（比如每隔数秒）生成事务等待图，并进行检测。如果发现图中存在回路，则表示系统中出现了死锁。</a:t>
            </a:r>
            <a:endParaRPr lang="en-US" altLang="zh-CN" dirty="0">
              <a:solidFill>
                <a:srgbClr val="0000FF"/>
              </a:solidFill>
            </a:endParaRPr>
          </a:p>
          <a:p>
            <a:r>
              <a:rPr lang="zh-CN" altLang="en-US" dirty="0">
                <a:solidFill>
                  <a:srgbClr val="FF0000"/>
                </a:solidFill>
              </a:rPr>
              <a:t>解除死锁</a:t>
            </a:r>
            <a:endParaRPr lang="en-US" altLang="zh-CN" dirty="0">
              <a:solidFill>
                <a:srgbClr val="FF0000"/>
              </a:solidFill>
            </a:endParaRPr>
          </a:p>
          <a:p>
            <a:pPr lvl="1"/>
            <a:r>
              <a:rPr lang="zh-CN" altLang="en-US" sz="1900" dirty="0"/>
              <a:t>选择一个处理死锁代价最小的事务，将其撤消，释放此事务持有的所有的锁，使其它事务得以继续运行下去</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543420532"/>
              </p:ext>
            </p:extLst>
          </p:nvPr>
        </p:nvGraphicFramePr>
        <p:xfrm>
          <a:off x="3505200" y="2292164"/>
          <a:ext cx="4733924" cy="1678176"/>
        </p:xfrm>
        <a:graphic>
          <a:graphicData uri="http://schemas.openxmlformats.org/presentationml/2006/ole">
            <mc:AlternateContent xmlns:mc="http://schemas.openxmlformats.org/markup-compatibility/2006">
              <mc:Choice xmlns:v="urn:schemas-microsoft-com:vml" Requires="v">
                <p:oleObj name="Picture" r:id="rId2" imgW="2246376" imgH="713232" progId="Word.Picture.8">
                  <p:embed/>
                </p:oleObj>
              </mc:Choice>
              <mc:Fallback>
                <p:oleObj name="Picture" r:id="rId2" imgW="2246376" imgH="713232" progId="Word.Picture.8">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292164"/>
                        <a:ext cx="4733924" cy="1678176"/>
                      </a:xfrm>
                      <a:prstGeom prst="rect">
                        <a:avLst/>
                      </a:prstGeom>
                      <a:noFill/>
                      <a:ln>
                        <a:noFill/>
                      </a:ln>
                    </p:spPr>
                  </p:pic>
                </p:oleObj>
              </mc:Fallback>
            </mc:AlternateContent>
          </a:graphicData>
        </a:graphic>
      </p:graphicFrame>
      <p:sp>
        <p:nvSpPr>
          <p:cNvPr id="6" name="Text Box 5"/>
          <p:cNvSpPr txBox="1">
            <a:spLocks noChangeArrowheads="1"/>
          </p:cNvSpPr>
          <p:nvPr/>
        </p:nvSpPr>
        <p:spPr bwMode="auto">
          <a:xfrm>
            <a:off x="4800600" y="3491215"/>
            <a:ext cx="17263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b="1" dirty="0">
                <a:solidFill>
                  <a:srgbClr val="C00000"/>
                </a:solidFill>
                <a:latin typeface="等线 Light" panose="02010600030101010101" pitchFamily="2" charset="-122"/>
                <a:ea typeface="等线 Light" panose="02010600030101010101" pitchFamily="2" charset="-122"/>
              </a:rPr>
              <a:t>事务等待图</a:t>
            </a:r>
          </a:p>
        </p:txBody>
      </p:sp>
    </p:spTree>
    <p:extLst>
      <p:ext uri="{BB962C8B-B14F-4D97-AF65-F5344CB8AC3E}">
        <p14:creationId xmlns:p14="http://schemas.microsoft.com/office/powerpoint/2010/main" val="166160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normAutofit fontScale="92500"/>
          </a:bodyPr>
          <a:lstStyle/>
          <a:p>
            <a:r>
              <a:rPr lang="zh-CN" altLang="en-US" u="sng" dirty="0">
                <a:solidFill>
                  <a:srgbClr val="FF0000"/>
                </a:solidFill>
              </a:rPr>
              <a:t>多用户数据库系统</a:t>
            </a:r>
            <a:endParaRPr lang="en-US" altLang="zh-CN" u="sng" dirty="0">
              <a:solidFill>
                <a:srgbClr val="FF0000"/>
              </a:solidFill>
            </a:endParaRPr>
          </a:p>
          <a:p>
            <a:pPr lvl="1"/>
            <a:r>
              <a:rPr lang="zh-CN" altLang="en-US" dirty="0"/>
              <a:t>即允许多个用户同时使用一个数据库的数据库系统</a:t>
            </a:r>
            <a:endParaRPr lang="en-US" altLang="zh-CN" dirty="0"/>
          </a:p>
          <a:p>
            <a:pPr lvl="1"/>
            <a:r>
              <a:rPr lang="zh-CN" altLang="en-US" dirty="0"/>
              <a:t>例：飞机订票数据库系统、银行数据库系统</a:t>
            </a:r>
            <a:endParaRPr lang="en-US" altLang="zh-CN" dirty="0"/>
          </a:p>
          <a:p>
            <a:pPr lvl="1"/>
            <a:r>
              <a:rPr lang="zh-CN" altLang="en-US" dirty="0">
                <a:solidFill>
                  <a:srgbClr val="FF0000"/>
                </a:solidFill>
              </a:rPr>
              <a:t>特点</a:t>
            </a:r>
            <a:r>
              <a:rPr lang="zh-CN" altLang="en-US" dirty="0">
                <a:solidFill>
                  <a:srgbClr val="0000FF"/>
                </a:solidFill>
              </a:rPr>
              <a:t>：</a:t>
            </a:r>
            <a:endParaRPr lang="en-US" altLang="zh-CN" dirty="0">
              <a:solidFill>
                <a:srgbClr val="0000FF"/>
              </a:solidFill>
            </a:endParaRPr>
          </a:p>
          <a:p>
            <a:pPr lvl="2"/>
            <a:r>
              <a:rPr lang="zh-CN" altLang="en-US" dirty="0"/>
              <a:t>在同一时刻并发运行的事务数可达数百上千个</a:t>
            </a:r>
            <a:endParaRPr lang="en-US" altLang="zh-CN" sz="900" dirty="0"/>
          </a:p>
          <a:p>
            <a:r>
              <a:rPr lang="zh-CN" altLang="en-US" dirty="0">
                <a:solidFill>
                  <a:srgbClr val="FF0000"/>
                </a:solidFill>
              </a:rPr>
              <a:t>事务的串行执行</a:t>
            </a:r>
            <a:endParaRPr lang="en-US" altLang="zh-CN" dirty="0">
              <a:solidFill>
                <a:srgbClr val="FF0000"/>
              </a:solidFill>
            </a:endParaRPr>
          </a:p>
          <a:p>
            <a:pPr lvl="1"/>
            <a:r>
              <a:rPr lang="zh-CN" altLang="en-US" dirty="0">
                <a:solidFill>
                  <a:srgbClr val="0000CC"/>
                </a:solidFill>
              </a:rPr>
              <a:t>即每个时刻只有一个事务运行，其他事务必须等到                                                  这个事务结束以后方能运行</a:t>
            </a:r>
            <a:endParaRPr lang="en-US" altLang="zh-CN" dirty="0">
              <a:solidFill>
                <a:srgbClr val="0000CC"/>
              </a:solidFill>
            </a:endParaRPr>
          </a:p>
          <a:p>
            <a:r>
              <a:rPr lang="zh-CN" altLang="en-US" dirty="0"/>
              <a:t>如果事务串行执行，则许多系统资源将处于空闲状态，因此为了充分利用系统资源，发挥数据库共享资源的特点，应该允许多个事务并行执行。</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grpSp>
        <p:nvGrpSpPr>
          <p:cNvPr id="5" name="组合 4"/>
          <p:cNvGrpSpPr/>
          <p:nvPr/>
        </p:nvGrpSpPr>
        <p:grpSpPr>
          <a:xfrm>
            <a:off x="8153400" y="2095427"/>
            <a:ext cx="2045753" cy="3008337"/>
            <a:chOff x="6229820" y="1700213"/>
            <a:chExt cx="2816874" cy="3652750"/>
          </a:xfrm>
        </p:grpSpPr>
        <p:sp>
          <p:nvSpPr>
            <p:cNvPr id="6" name="Line 4"/>
            <p:cNvSpPr>
              <a:spLocks noChangeShapeType="1"/>
            </p:cNvSpPr>
            <p:nvPr/>
          </p:nvSpPr>
          <p:spPr bwMode="auto">
            <a:xfrm>
              <a:off x="7518400" y="1700213"/>
              <a:ext cx="0" cy="30241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7518400" y="314007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7518400" y="407670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7"/>
            <p:cNvSpPr txBox="1">
              <a:spLocks noChangeArrowheads="1"/>
            </p:cNvSpPr>
            <p:nvPr/>
          </p:nvSpPr>
          <p:spPr bwMode="auto">
            <a:xfrm>
              <a:off x="7505700" y="22701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a:latin typeface="Times New Roman" pitchFamily="18" charset="0"/>
                </a:rPr>
                <a:t>T1</a:t>
              </a:r>
            </a:p>
          </p:txBody>
        </p:sp>
        <p:sp>
          <p:nvSpPr>
            <p:cNvPr id="10" name="Text Box 8"/>
            <p:cNvSpPr txBox="1">
              <a:spLocks noChangeArrowheads="1"/>
            </p:cNvSpPr>
            <p:nvPr/>
          </p:nvSpPr>
          <p:spPr bwMode="auto">
            <a:xfrm>
              <a:off x="7524750" y="32845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T2</a:t>
              </a:r>
            </a:p>
          </p:txBody>
        </p:sp>
        <p:sp>
          <p:nvSpPr>
            <p:cNvPr id="11" name="Text Box 9"/>
            <p:cNvSpPr txBox="1">
              <a:spLocks noChangeArrowheads="1"/>
            </p:cNvSpPr>
            <p:nvPr/>
          </p:nvSpPr>
          <p:spPr bwMode="auto">
            <a:xfrm>
              <a:off x="7524750" y="41481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dirty="0">
                  <a:latin typeface="Times New Roman" pitchFamily="18" charset="0"/>
                </a:rPr>
                <a:t>T3</a:t>
              </a:r>
            </a:p>
          </p:txBody>
        </p:sp>
        <p:sp>
          <p:nvSpPr>
            <p:cNvPr id="12" name="Text Box 10"/>
            <p:cNvSpPr txBox="1">
              <a:spLocks noChangeArrowheads="1"/>
            </p:cNvSpPr>
            <p:nvPr/>
          </p:nvSpPr>
          <p:spPr bwMode="auto">
            <a:xfrm>
              <a:off x="6229820" y="4941888"/>
              <a:ext cx="2816874" cy="4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dirty="0">
                  <a:solidFill>
                    <a:srgbClr val="9933FF"/>
                  </a:solidFill>
                  <a:latin typeface="Times New Roman" pitchFamily="18" charset="0"/>
                </a:rPr>
                <a:t>事务的串行执行方式</a:t>
              </a:r>
            </a:p>
          </p:txBody>
        </p:sp>
      </p:grpSp>
      <p:sp>
        <p:nvSpPr>
          <p:cNvPr id="13" name="右箭头 12"/>
          <p:cNvSpPr/>
          <p:nvPr/>
        </p:nvSpPr>
        <p:spPr>
          <a:xfrm rot="20326886">
            <a:off x="7658100" y="4112450"/>
            <a:ext cx="990600" cy="30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8551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rgbClr val="FF0000"/>
                </a:solidFill>
              </a:rPr>
              <a:t>并发调度的可串行性</a:t>
            </a:r>
            <a:endParaRPr lang="en-US" altLang="zh-CN" dirty="0">
              <a:solidFill>
                <a:srgbClr val="FF0000"/>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145053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并发调度的可串行性</a:t>
            </a:r>
          </a:p>
        </p:txBody>
      </p:sp>
      <p:sp>
        <p:nvSpPr>
          <p:cNvPr id="3" name="内容占位符 2"/>
          <p:cNvSpPr>
            <a:spLocks noGrp="1"/>
          </p:cNvSpPr>
          <p:nvPr>
            <p:ph idx="1"/>
          </p:nvPr>
        </p:nvSpPr>
        <p:spPr/>
        <p:txBody>
          <a:bodyPr/>
          <a:lstStyle/>
          <a:p>
            <a:r>
              <a:rPr lang="zh-CN" altLang="en-US" dirty="0"/>
              <a:t>数据库管理系统对并发事务不同的调度可能会产生不同的结果</a:t>
            </a:r>
          </a:p>
          <a:p>
            <a:r>
              <a:rPr lang="zh-CN" altLang="en-US" dirty="0">
                <a:solidFill>
                  <a:srgbClr val="FF0000"/>
                </a:solidFill>
              </a:rPr>
              <a:t>什么调度是正确的？</a:t>
            </a:r>
            <a:endParaRPr lang="en-US" altLang="zh-CN" dirty="0">
              <a:solidFill>
                <a:srgbClr val="FF0000"/>
              </a:solidFill>
            </a:endParaRPr>
          </a:p>
          <a:p>
            <a:pPr lvl="1"/>
            <a:r>
              <a:rPr lang="zh-CN" altLang="en-US" dirty="0">
                <a:solidFill>
                  <a:srgbClr val="0000FF"/>
                </a:solidFill>
              </a:rPr>
              <a:t>串行调度</a:t>
            </a:r>
            <a:endParaRPr lang="en-US" altLang="zh-CN" dirty="0">
              <a:solidFill>
                <a:srgbClr val="0000FF"/>
              </a:solidFill>
            </a:endParaRPr>
          </a:p>
          <a:p>
            <a:pPr lvl="1"/>
            <a:r>
              <a:rPr lang="zh-CN" altLang="en-US" dirty="0">
                <a:solidFill>
                  <a:srgbClr val="0000FF"/>
                </a:solidFill>
              </a:rPr>
              <a:t>可串行化调度</a:t>
            </a:r>
            <a:endParaRPr lang="en-US" altLang="zh-CN" dirty="0">
              <a:solidFill>
                <a:srgbClr val="0000FF"/>
              </a:solidFill>
            </a:endParaRPr>
          </a:p>
          <a:p>
            <a:r>
              <a:rPr lang="zh-CN" altLang="en-US" u="sng" dirty="0">
                <a:solidFill>
                  <a:srgbClr val="FF0000"/>
                </a:solidFill>
              </a:rPr>
              <a:t>可串行化</a:t>
            </a:r>
            <a:r>
              <a:rPr lang="en-US" altLang="zh-CN" u="sng" dirty="0">
                <a:solidFill>
                  <a:srgbClr val="FF0000"/>
                </a:solidFill>
              </a:rPr>
              <a:t>(serializable)</a:t>
            </a:r>
            <a:r>
              <a:rPr lang="zh-CN" altLang="en-US" u="sng" dirty="0">
                <a:solidFill>
                  <a:srgbClr val="FF0000"/>
                </a:solidFill>
              </a:rPr>
              <a:t>调度</a:t>
            </a:r>
            <a:endParaRPr lang="en-US" altLang="zh-CN" dirty="0">
              <a:solidFill>
                <a:srgbClr val="0000FF"/>
              </a:solidFill>
            </a:endParaRPr>
          </a:p>
          <a:p>
            <a:pPr lvl="1"/>
            <a:r>
              <a:rPr lang="zh-CN" altLang="en-US" dirty="0">
                <a:solidFill>
                  <a:srgbClr val="0000FF"/>
                </a:solidFill>
              </a:rPr>
              <a:t>多个事务的并发执行是正确的，当且仅当其结果</a:t>
            </a:r>
            <a:r>
              <a:rPr lang="zh-CN" altLang="en-US" dirty="0"/>
              <a:t>与</a:t>
            </a:r>
            <a:r>
              <a:rPr lang="zh-CN" altLang="en-US" dirty="0">
                <a:solidFill>
                  <a:srgbClr val="0000FF"/>
                </a:solidFill>
              </a:rPr>
              <a:t>按</a:t>
            </a:r>
            <a:r>
              <a:rPr lang="zh-CN" altLang="en-US" dirty="0">
                <a:solidFill>
                  <a:srgbClr val="FF0000"/>
                </a:solidFill>
              </a:rPr>
              <a:t>某一次序串行</a:t>
            </a:r>
            <a:r>
              <a:rPr lang="zh-CN" altLang="en-US" dirty="0">
                <a:solidFill>
                  <a:srgbClr val="0000FF"/>
                </a:solidFill>
              </a:rPr>
              <a:t>地执行这些事务时的结果相同</a:t>
            </a:r>
            <a:r>
              <a:rPr lang="zh-CN" altLang="en-US" dirty="0"/>
              <a:t>，称这种调度策略为</a:t>
            </a:r>
            <a:r>
              <a:rPr lang="zh-CN" altLang="en-US" dirty="0">
                <a:solidFill>
                  <a:srgbClr val="0000FF"/>
                </a:solidFill>
              </a:rPr>
              <a:t>可串行化</a:t>
            </a:r>
            <a:r>
              <a:rPr lang="en-US" altLang="zh-CN" dirty="0">
                <a:solidFill>
                  <a:srgbClr val="0000FF"/>
                </a:solidFill>
              </a:rPr>
              <a:t>(serializable)</a:t>
            </a:r>
            <a:r>
              <a:rPr lang="zh-CN" altLang="en-US" dirty="0">
                <a:solidFill>
                  <a:srgbClr val="0000FF"/>
                </a:solidFill>
              </a:rPr>
              <a:t>调度</a:t>
            </a:r>
            <a:endParaRPr lang="en-US" altLang="zh-CN" dirty="0">
              <a:solidFill>
                <a:srgbClr val="0000FF"/>
              </a:solidFill>
            </a:endParaRPr>
          </a:p>
          <a:p>
            <a:r>
              <a:rPr lang="zh-CN" altLang="en-US" dirty="0">
                <a:solidFill>
                  <a:srgbClr val="0000FF"/>
                </a:solidFill>
              </a:rPr>
              <a:t>可串行性</a:t>
            </a:r>
            <a:r>
              <a:rPr lang="en-US" altLang="zh-CN" dirty="0">
                <a:solidFill>
                  <a:srgbClr val="0000FF"/>
                </a:solidFill>
              </a:rPr>
              <a:t>(</a:t>
            </a:r>
            <a:r>
              <a:rPr lang="en-US" altLang="zh-CN" dirty="0" err="1">
                <a:solidFill>
                  <a:srgbClr val="0000FF"/>
                </a:solidFill>
              </a:rPr>
              <a:t>serializability</a:t>
            </a:r>
            <a:r>
              <a:rPr lang="en-US" altLang="zh-CN" dirty="0">
                <a:solidFill>
                  <a:srgbClr val="0000FF"/>
                </a:solidFill>
              </a:rPr>
              <a:t>)</a:t>
            </a:r>
            <a:r>
              <a:rPr lang="zh-CN" altLang="en-US" dirty="0">
                <a:solidFill>
                  <a:srgbClr val="0000FF"/>
                </a:solidFill>
              </a:rPr>
              <a:t>是并发事务正确调度的准则</a:t>
            </a:r>
            <a:endParaRPr lang="en-US" altLang="zh-CN" dirty="0">
              <a:solidFill>
                <a:srgbClr val="0000FF"/>
              </a:solidFill>
            </a:endParaRPr>
          </a:p>
          <a:p>
            <a:pPr lvl="1"/>
            <a:r>
              <a:rPr lang="zh-CN" altLang="en-US" dirty="0"/>
              <a:t>一个给定的并发调度，当且仅当它是可串行化的，才认为是正确调度 </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3050422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11.2] </a:t>
            </a:r>
            <a:r>
              <a:rPr lang="zh-CN" altLang="en-US" dirty="0"/>
              <a:t>现在有两个事务，分别包含下列操作：</a:t>
            </a:r>
            <a:endParaRPr lang="en-US" altLang="zh-CN" dirty="0"/>
          </a:p>
          <a:p>
            <a:pPr lvl="1"/>
            <a:r>
              <a:rPr lang="zh-CN" altLang="en-US" dirty="0">
                <a:solidFill>
                  <a:srgbClr val="0000FF"/>
                </a:solidFill>
              </a:rPr>
              <a:t>事务</a:t>
            </a:r>
            <a:r>
              <a:rPr lang="en-US" altLang="zh-CN" dirty="0">
                <a:solidFill>
                  <a:srgbClr val="0000FF"/>
                </a:solidFill>
              </a:rPr>
              <a:t>T1</a:t>
            </a:r>
            <a:r>
              <a:rPr lang="zh-CN" altLang="en-US" dirty="0">
                <a:solidFill>
                  <a:srgbClr val="0000FF"/>
                </a:solidFill>
              </a:rPr>
              <a:t>：读</a:t>
            </a:r>
            <a:r>
              <a:rPr lang="en-US" altLang="zh-CN" dirty="0">
                <a:solidFill>
                  <a:srgbClr val="0000FF"/>
                </a:solidFill>
              </a:rPr>
              <a:t>B</a:t>
            </a:r>
            <a:r>
              <a:rPr lang="zh-CN" altLang="en-US" dirty="0">
                <a:solidFill>
                  <a:srgbClr val="0000FF"/>
                </a:solidFill>
              </a:rPr>
              <a:t>；</a:t>
            </a:r>
            <a:r>
              <a:rPr lang="en-US" altLang="zh-CN" dirty="0">
                <a:solidFill>
                  <a:srgbClr val="0000FF"/>
                </a:solidFill>
              </a:rPr>
              <a:t>A=B+1</a:t>
            </a:r>
            <a:r>
              <a:rPr lang="zh-CN" altLang="en-US" dirty="0">
                <a:solidFill>
                  <a:srgbClr val="0000FF"/>
                </a:solidFill>
              </a:rPr>
              <a:t>；写回</a:t>
            </a:r>
            <a:r>
              <a:rPr lang="en-US" altLang="zh-CN" dirty="0">
                <a:solidFill>
                  <a:srgbClr val="0000FF"/>
                </a:solidFill>
              </a:rPr>
              <a:t>A</a:t>
            </a:r>
          </a:p>
          <a:p>
            <a:pPr lvl="1"/>
            <a:r>
              <a:rPr lang="zh-CN" altLang="en-US" dirty="0">
                <a:solidFill>
                  <a:srgbClr val="0000FF"/>
                </a:solidFill>
              </a:rPr>
              <a:t>事务</a:t>
            </a:r>
            <a:r>
              <a:rPr lang="en-US" altLang="zh-CN" dirty="0">
                <a:solidFill>
                  <a:srgbClr val="0000FF"/>
                </a:solidFill>
              </a:rPr>
              <a:t>T2</a:t>
            </a:r>
            <a:r>
              <a:rPr lang="zh-CN" altLang="en-US" dirty="0">
                <a:solidFill>
                  <a:srgbClr val="0000FF"/>
                </a:solidFill>
              </a:rPr>
              <a:t>：读</a:t>
            </a:r>
            <a:r>
              <a:rPr lang="en-US" altLang="zh-CN" dirty="0">
                <a:solidFill>
                  <a:srgbClr val="0000FF"/>
                </a:solidFill>
              </a:rPr>
              <a:t>A</a:t>
            </a:r>
            <a:r>
              <a:rPr lang="zh-CN" altLang="en-US" dirty="0">
                <a:solidFill>
                  <a:srgbClr val="0000FF"/>
                </a:solidFill>
              </a:rPr>
              <a:t>；</a:t>
            </a:r>
            <a:r>
              <a:rPr lang="en-US" altLang="zh-CN" dirty="0">
                <a:solidFill>
                  <a:srgbClr val="0000FF"/>
                </a:solidFill>
              </a:rPr>
              <a:t>B=A+1</a:t>
            </a:r>
            <a:r>
              <a:rPr lang="zh-CN" altLang="en-US" dirty="0">
                <a:solidFill>
                  <a:srgbClr val="0000FF"/>
                </a:solidFill>
              </a:rPr>
              <a:t>；写回</a:t>
            </a:r>
            <a:r>
              <a:rPr lang="en-US" altLang="zh-CN" dirty="0">
                <a:solidFill>
                  <a:srgbClr val="0000FF"/>
                </a:solidFill>
              </a:rPr>
              <a:t>B</a:t>
            </a:r>
          </a:p>
          <a:p>
            <a:pPr marL="357187" lvl="1" indent="0">
              <a:buNone/>
            </a:pPr>
            <a:r>
              <a:rPr lang="zh-CN" altLang="en-US" dirty="0">
                <a:solidFill>
                  <a:srgbClr val="FF0000"/>
                </a:solidFill>
              </a:rPr>
              <a:t>假设</a:t>
            </a:r>
            <a:r>
              <a:rPr lang="en-US" altLang="zh-CN" dirty="0">
                <a:solidFill>
                  <a:srgbClr val="FF0000"/>
                </a:solidFill>
              </a:rPr>
              <a:t>A</a:t>
            </a:r>
            <a:r>
              <a:rPr lang="zh-CN" altLang="en-US" dirty="0">
                <a:solidFill>
                  <a:srgbClr val="FF0000"/>
                </a:solidFill>
              </a:rPr>
              <a:t>、</a:t>
            </a:r>
            <a:r>
              <a:rPr lang="en-US" altLang="zh-CN" dirty="0">
                <a:solidFill>
                  <a:srgbClr val="FF0000"/>
                </a:solidFill>
              </a:rPr>
              <a:t>B</a:t>
            </a:r>
            <a:r>
              <a:rPr lang="zh-CN" altLang="en-US" dirty="0">
                <a:solidFill>
                  <a:srgbClr val="FF0000"/>
                </a:solidFill>
              </a:rPr>
              <a:t>的初值均为</a:t>
            </a:r>
            <a:r>
              <a:rPr lang="en-US" altLang="zh-CN" dirty="0">
                <a:solidFill>
                  <a:srgbClr val="FF0000"/>
                </a:solidFill>
              </a:rPr>
              <a:t>2</a:t>
            </a:r>
            <a:r>
              <a:rPr lang="zh-CN" altLang="en-US" dirty="0">
                <a:solidFill>
                  <a:srgbClr val="FF0000"/>
                </a:solidFill>
              </a:rPr>
              <a:t>。按</a:t>
            </a:r>
            <a:r>
              <a:rPr lang="en-US" altLang="zh-CN" dirty="0">
                <a:solidFill>
                  <a:srgbClr val="FF0000"/>
                </a:solidFill>
              </a:rPr>
              <a:t>T1</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T2</a:t>
            </a:r>
            <a:r>
              <a:rPr lang="zh-CN" altLang="en-US" dirty="0">
                <a:solidFill>
                  <a:srgbClr val="FF0000"/>
                </a:solidFill>
              </a:rPr>
              <a:t>次序执行结果为</a:t>
            </a:r>
            <a:r>
              <a:rPr lang="en-US" altLang="zh-CN" dirty="0">
                <a:solidFill>
                  <a:srgbClr val="FF0000"/>
                </a:solidFill>
              </a:rPr>
              <a:t>A=3</a:t>
            </a:r>
            <a:r>
              <a:rPr lang="zh-CN" altLang="en-US" dirty="0">
                <a:solidFill>
                  <a:srgbClr val="FF0000"/>
                </a:solidFill>
              </a:rPr>
              <a:t>，</a:t>
            </a:r>
            <a:r>
              <a:rPr lang="en-US" altLang="zh-CN" dirty="0">
                <a:solidFill>
                  <a:srgbClr val="FF0000"/>
                </a:solidFill>
              </a:rPr>
              <a:t>B=4</a:t>
            </a:r>
            <a:r>
              <a:rPr lang="zh-CN" altLang="en-US" dirty="0">
                <a:solidFill>
                  <a:srgbClr val="FF0000"/>
                </a:solidFill>
              </a:rPr>
              <a:t>；按</a:t>
            </a:r>
            <a:r>
              <a:rPr lang="en-US" altLang="zh-CN" dirty="0">
                <a:solidFill>
                  <a:srgbClr val="FF0000"/>
                </a:solidFill>
              </a:rPr>
              <a:t>T2</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T1</a:t>
            </a:r>
            <a:r>
              <a:rPr lang="zh-CN" altLang="en-US" dirty="0">
                <a:solidFill>
                  <a:srgbClr val="FF0000"/>
                </a:solidFill>
              </a:rPr>
              <a:t>次序执行结果为</a:t>
            </a:r>
            <a:r>
              <a:rPr lang="en-US" altLang="zh-CN" dirty="0">
                <a:solidFill>
                  <a:srgbClr val="FF0000"/>
                </a:solidFill>
              </a:rPr>
              <a:t>A=4</a:t>
            </a:r>
            <a:r>
              <a:rPr lang="zh-CN" altLang="en-US" dirty="0">
                <a:solidFill>
                  <a:srgbClr val="FF0000"/>
                </a:solidFill>
              </a:rPr>
              <a:t>，</a:t>
            </a:r>
            <a:r>
              <a:rPr lang="en-US" altLang="zh-CN" dirty="0">
                <a:solidFill>
                  <a:srgbClr val="FF0000"/>
                </a:solidFill>
              </a:rPr>
              <a:t>B=3</a:t>
            </a:r>
            <a:r>
              <a:rPr lang="zh-CN" altLang="en-US" dirty="0"/>
              <a:t>。</a:t>
            </a:r>
            <a:endParaRPr lang="en-US" altLang="zh-CN" dirty="0"/>
          </a:p>
          <a:p>
            <a:pPr marL="357187" lvl="1" indent="0">
              <a:buNone/>
            </a:pPr>
            <a:endParaRPr lang="en-US" altLang="zh-CN" sz="1100" dirty="0"/>
          </a:p>
          <a:p>
            <a:r>
              <a:rPr lang="zh-CN" altLang="en-US" dirty="0">
                <a:solidFill>
                  <a:srgbClr val="0000FF"/>
                </a:solidFill>
              </a:rPr>
              <a:t>总结：如何判断一个</a:t>
            </a:r>
            <a:r>
              <a:rPr lang="en-US" altLang="zh-CN" dirty="0">
                <a:solidFill>
                  <a:srgbClr val="0000FF"/>
                </a:solidFill>
              </a:rPr>
              <a:t>n</a:t>
            </a:r>
            <a:r>
              <a:rPr lang="zh-CN" altLang="en-US" dirty="0">
                <a:solidFill>
                  <a:srgbClr val="0000FF"/>
                </a:solidFill>
              </a:rPr>
              <a:t>个并发事务的调度是正确的调度？</a:t>
            </a:r>
            <a:endParaRPr lang="en-US" altLang="zh-CN" dirty="0">
              <a:solidFill>
                <a:srgbClr val="0000FF"/>
              </a:solidFill>
            </a:endParaRPr>
          </a:p>
          <a:p>
            <a:pPr marL="814387" lvl="1" indent="-457200">
              <a:buFont typeface="+mj-lt"/>
              <a:buAutoNum type="arabicPeriod"/>
            </a:pPr>
            <a:r>
              <a:rPr lang="zh-CN" altLang="en-US" dirty="0"/>
              <a:t>计算出这</a:t>
            </a:r>
            <a:r>
              <a:rPr lang="en-US" altLang="zh-CN" dirty="0"/>
              <a:t>n</a:t>
            </a:r>
            <a:r>
              <a:rPr lang="zh-CN" altLang="en-US" dirty="0"/>
              <a:t>个事务的所有串行组合调度的结果，共有</a:t>
            </a:r>
            <a:r>
              <a:rPr lang="en-US" altLang="zh-CN" b="1" dirty="0">
                <a:solidFill>
                  <a:srgbClr val="FF0000"/>
                </a:solidFill>
              </a:rPr>
              <a:t>n</a:t>
            </a:r>
            <a:r>
              <a:rPr lang="zh-CN" altLang="en-US" b="1" dirty="0">
                <a:solidFill>
                  <a:srgbClr val="FF0000"/>
                </a:solidFill>
              </a:rPr>
              <a:t>！</a:t>
            </a:r>
            <a:r>
              <a:rPr lang="zh-CN" altLang="en-US" dirty="0"/>
              <a:t>次计算；</a:t>
            </a:r>
            <a:endParaRPr lang="en-US" altLang="zh-CN" dirty="0"/>
          </a:p>
          <a:p>
            <a:pPr marL="814387" lvl="1" indent="-457200">
              <a:buFont typeface="+mj-lt"/>
              <a:buAutoNum type="arabicPeriod"/>
            </a:pPr>
            <a:r>
              <a:rPr lang="zh-CN" altLang="en-US" dirty="0"/>
              <a:t>计算待判断调度的结果。若与之前某个串行调度的结果相同，则该调度为正确的调度，否则不是正确的调度。</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804482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3882272732"/>
              </p:ext>
            </p:extLst>
          </p:nvPr>
        </p:nvGraphicFramePr>
        <p:xfrm>
          <a:off x="331912" y="228600"/>
          <a:ext cx="2487488" cy="5616625"/>
        </p:xfrm>
        <a:graphic>
          <a:graphicData uri="http://schemas.openxmlformats.org/drawingml/2006/table">
            <a:tbl>
              <a:tblPr/>
              <a:tblGrid>
                <a:gridCol w="1225048">
                  <a:extLst>
                    <a:ext uri="{9D8B030D-6E8A-4147-A177-3AD203B41FA5}">
                      <a16:colId xmlns:a16="http://schemas.microsoft.com/office/drawing/2014/main" val="20000"/>
                    </a:ext>
                  </a:extLst>
                </a:gridCol>
                <a:gridCol w="1262440">
                  <a:extLst>
                    <a:ext uri="{9D8B030D-6E8A-4147-A177-3AD203B41FA5}">
                      <a16:colId xmlns:a16="http://schemas.microsoft.com/office/drawing/2014/main" val="20001"/>
                    </a:ext>
                  </a:extLst>
                </a:gridCol>
              </a:tblGrid>
              <a:tr h="4270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7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11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7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17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011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23" marB="4572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B</a:t>
                      </a:r>
                    </a:p>
                  </a:txBody>
                  <a:tcPr marT="45723" marB="4572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6" name="Group 3"/>
          <p:cNvGraphicFramePr>
            <a:graphicFrameLocks noGrp="1"/>
          </p:cNvGraphicFramePr>
          <p:nvPr>
            <p:ph idx="4294967295"/>
            <p:extLst>
              <p:ext uri="{D42A27DB-BD31-4B8C-83A1-F6EECF244321}">
                <p14:modId xmlns:p14="http://schemas.microsoft.com/office/powerpoint/2010/main" val="3203020707"/>
              </p:ext>
            </p:extLst>
          </p:nvPr>
        </p:nvGraphicFramePr>
        <p:xfrm>
          <a:off x="3048000" y="228600"/>
          <a:ext cx="2514600" cy="5616628"/>
        </p:xfrm>
        <a:graphic>
          <a:graphicData uri="http://schemas.openxmlformats.org/drawingml/2006/table">
            <a:tbl>
              <a:tblPr/>
              <a:tblGrid>
                <a:gridCol w="1256253">
                  <a:extLst>
                    <a:ext uri="{9D8B030D-6E8A-4147-A177-3AD203B41FA5}">
                      <a16:colId xmlns:a16="http://schemas.microsoft.com/office/drawing/2014/main" val="20000"/>
                    </a:ext>
                  </a:extLst>
                </a:gridCol>
                <a:gridCol w="1258347">
                  <a:extLst>
                    <a:ext uri="{9D8B030D-6E8A-4147-A177-3AD203B41FA5}">
                      <a16:colId xmlns:a16="http://schemas.microsoft.com/office/drawing/2014/main" val="20001"/>
                    </a:ext>
                  </a:extLst>
                </a:gridCol>
              </a:tblGrid>
              <a:tr h="3934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X=R(A)=2</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B=X+1=3</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Slock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Y=R(B)=3</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A=Y+1=4</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T="45712" marB="45712"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T="45712" marB="45712"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7" name="Group 3"/>
          <p:cNvGraphicFramePr>
            <a:graphicFrameLocks noGrp="1"/>
          </p:cNvGraphicFramePr>
          <p:nvPr>
            <p:ph idx="4294967295"/>
            <p:extLst>
              <p:ext uri="{D42A27DB-BD31-4B8C-83A1-F6EECF244321}">
                <p14:modId xmlns:p14="http://schemas.microsoft.com/office/powerpoint/2010/main" val="2190249239"/>
              </p:ext>
            </p:extLst>
          </p:nvPr>
        </p:nvGraphicFramePr>
        <p:xfrm>
          <a:off x="5715000" y="228595"/>
          <a:ext cx="2540000" cy="5616630"/>
        </p:xfrm>
        <a:graphic>
          <a:graphicData uri="http://schemas.openxmlformats.org/drawingml/2006/table">
            <a:tbl>
              <a:tblPr/>
              <a:tblGrid>
                <a:gridCol w="1244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44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1</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T</a:t>
                      </a:r>
                      <a:r>
                        <a:rPr kumimoji="0" lang="en-US" sz="1800" b="0" i="0" u="none" strike="noStrike" cap="none" normalizeH="0" baseline="-30000" dirty="0">
                          <a:ln>
                            <a:noFill/>
                          </a:ln>
                          <a:solidFill>
                            <a:srgbClr val="C00000"/>
                          </a:solidFill>
                          <a:effectLst/>
                          <a:latin typeface="+mn-ea"/>
                          <a:ea typeface="+mn-ea"/>
                          <a:cs typeface="Times New Roman" pitchFamily="18" charset="0"/>
                        </a:rPr>
                        <a:t>2</a:t>
                      </a:r>
                      <a:endParaRPr kumimoji="0" lang="en-US" sz="1800" b="0" i="0" u="none" strike="noStrike" cap="none" normalizeH="0" baseline="0" dirty="0">
                        <a:ln>
                          <a:noFill/>
                        </a:ln>
                        <a:solidFill>
                          <a:srgbClr val="C00000"/>
                        </a:solidFill>
                        <a:effectLst/>
                        <a:latin typeface="+mn-ea"/>
                        <a:ea typeface="+mn-ea"/>
                        <a:cs typeface="Times New Roman"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Y=R(B)=2</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Slock</a:t>
                      </a:r>
                      <a:r>
                        <a:rPr kumimoji="0" lang="en-US" sz="1800" b="0" i="0" u="none" strike="noStrike" cap="none" normalizeH="0" baseline="0" dirty="0">
                          <a:ln>
                            <a:noFill/>
                          </a:ln>
                          <a:solidFill>
                            <a:srgbClr val="C00000"/>
                          </a:solidFill>
                          <a:effectLst/>
                          <a:latin typeface="+mn-ea"/>
                          <a:ea typeface="+mn-ea"/>
                          <a:cs typeface="Times New Roman" pitchFamily="18" charset="0"/>
                        </a:rPr>
                        <a:t>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X=R(A)=2</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Unlock B</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Xlock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C00000"/>
                          </a:solidFill>
                          <a:effectLst/>
                          <a:latin typeface="+mn-ea"/>
                          <a:ea typeface="+mn-ea"/>
                          <a:cs typeface="Times New Roman" pitchFamily="18" charset="0"/>
                        </a:rPr>
                        <a:t>A=Y+1=3</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C00000"/>
                          </a:solidFill>
                          <a:effectLst/>
                          <a:latin typeface="+mn-ea"/>
                          <a:ea typeface="+mn-ea"/>
                          <a:cs typeface="Times New Roman" pitchFamily="18" charset="0"/>
                        </a:rPr>
                        <a:t>Xlock</a:t>
                      </a:r>
                      <a:r>
                        <a:rPr kumimoji="0" lang="en-US" sz="1800" b="0" i="0" u="none" strike="noStrike" cap="none" normalizeH="0" baseline="0" dirty="0">
                          <a:ln>
                            <a:noFill/>
                          </a:ln>
                          <a:solidFill>
                            <a:srgbClr val="C00000"/>
                          </a:solidFill>
                          <a:effectLst/>
                          <a:latin typeface="+mn-ea"/>
                          <a:ea typeface="+mn-ea"/>
                          <a:cs typeface="Times New Roman" pitchFamily="18" charset="0"/>
                        </a:rPr>
                        <a:t>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B=X+1=3</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W(B)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444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cs typeface="Times New Roman" pitchFamily="18" charset="0"/>
                        </a:rPr>
                        <a:t>Unlock A</a:t>
                      </a: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444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C00000"/>
                        </a:solidFill>
                        <a:effectLst/>
                        <a:latin typeface="+mn-ea"/>
                        <a:ea typeface="+mn-ea"/>
                      </a:endParaRPr>
                    </a:p>
                  </a:txBody>
                  <a:tcPr marL="91426" marR="91426" marT="45703" marB="4570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C00000"/>
                          </a:solidFill>
                          <a:effectLst/>
                          <a:latin typeface="+mn-ea"/>
                          <a:ea typeface="+mn-ea"/>
                        </a:rPr>
                        <a:t>Unlock B</a:t>
                      </a:r>
                    </a:p>
                  </a:txBody>
                  <a:tcPr marL="91426" marR="91426" marT="45703" marB="4570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8" name="Group 3"/>
          <p:cNvGraphicFramePr>
            <a:graphicFrameLocks noGrp="1"/>
          </p:cNvGraphicFramePr>
          <p:nvPr>
            <p:ph idx="4294967295"/>
            <p:extLst>
              <p:ext uri="{D42A27DB-BD31-4B8C-83A1-F6EECF244321}">
                <p14:modId xmlns:p14="http://schemas.microsoft.com/office/powerpoint/2010/main" val="2538208037"/>
              </p:ext>
            </p:extLst>
          </p:nvPr>
        </p:nvGraphicFramePr>
        <p:xfrm>
          <a:off x="8394700" y="228595"/>
          <a:ext cx="2755900" cy="5616625"/>
        </p:xfrm>
        <a:graphic>
          <a:graphicData uri="http://schemas.openxmlformats.org/drawingml/2006/table">
            <a:tbl>
              <a:tblPr/>
              <a:tblGrid>
                <a:gridCol w="1316021">
                  <a:extLst>
                    <a:ext uri="{9D8B030D-6E8A-4147-A177-3AD203B41FA5}">
                      <a16:colId xmlns:a16="http://schemas.microsoft.com/office/drawing/2014/main" val="20000"/>
                    </a:ext>
                  </a:extLst>
                </a:gridCol>
                <a:gridCol w="1439879">
                  <a:extLst>
                    <a:ext uri="{9D8B030D-6E8A-4147-A177-3AD203B41FA5}">
                      <a16:colId xmlns:a16="http://schemas.microsoft.com/office/drawing/2014/main" val="20001"/>
                    </a:ext>
                  </a:extLst>
                </a:gridCol>
              </a:tblGrid>
              <a:tr h="39344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1</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T</a:t>
                      </a:r>
                      <a:r>
                        <a:rPr kumimoji="0" lang="en-US" sz="1800" b="0" i="0" u="none" strike="noStrike" cap="none" normalizeH="0" baseline="-30000" dirty="0">
                          <a:ln>
                            <a:noFill/>
                          </a:ln>
                          <a:solidFill>
                            <a:srgbClr val="0000FF"/>
                          </a:solidFill>
                          <a:effectLst/>
                          <a:latin typeface="+mn-ea"/>
                          <a:ea typeface="+mn-ea"/>
                          <a:cs typeface="Times New Roman" pitchFamily="18" charset="0"/>
                        </a:rPr>
                        <a:t>2</a:t>
                      </a:r>
                      <a:endParaRPr kumimoji="0" lang="en-US" sz="1800" b="0" i="0" u="none" strike="noStrike" cap="none" normalizeH="0" baseline="0" dirty="0">
                        <a:ln>
                          <a:noFill/>
                        </a:ln>
                        <a:solidFill>
                          <a:srgbClr val="0000FF"/>
                        </a:solidFill>
                        <a:effectLst/>
                        <a:latin typeface="+mn-ea"/>
                        <a:ea typeface="+mn-ea"/>
                        <a:cs typeface="Times New Roman"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Y=R(B)=2</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B</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Xlock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Slock</a:t>
                      </a:r>
                      <a:r>
                        <a:rPr kumimoji="0" lang="en-US" sz="1800" b="0" i="0" u="none" strike="noStrike" cap="none" normalizeH="0" baseline="0" dirty="0">
                          <a:ln>
                            <a:noFill/>
                          </a:ln>
                          <a:solidFill>
                            <a:srgbClr val="0000FF"/>
                          </a:solidFill>
                          <a:effectLst/>
                          <a:latin typeface="+mn-ea"/>
                          <a:ea typeface="+mn-ea"/>
                          <a:cs typeface="Times New Roman" pitchFamily="18" charset="0"/>
                        </a:rPr>
                        <a:t>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A=Y+1=3</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W(A)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8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0000FF"/>
                          </a:solidFill>
                          <a:effectLst/>
                          <a:latin typeface="+mn-ea"/>
                          <a:ea typeface="+mn-ea"/>
                          <a:cs typeface="Times New Roman" pitchFamily="18" charset="0"/>
                        </a:rPr>
                        <a:t>Unlock A</a:t>
                      </a: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dirty="0">
                          <a:ln>
                            <a:noFill/>
                          </a:ln>
                          <a:solidFill>
                            <a:srgbClr val="0000FF"/>
                          </a:solidFill>
                          <a:effectLst/>
                          <a:latin typeface="+mn-ea"/>
                          <a:ea typeface="+mn-ea"/>
                          <a:cs typeface="Times New Roman" pitchFamily="18" charset="0"/>
                        </a:rPr>
                        <a:t>等待</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X=R(A)=3</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Unlock A</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0000FF"/>
                          </a:solidFill>
                          <a:effectLst/>
                          <a:latin typeface="+mn-ea"/>
                          <a:ea typeface="+mn-ea"/>
                          <a:cs typeface="Times New Roman" pitchFamily="18" charset="0"/>
                        </a:rPr>
                        <a:t>Xlock</a:t>
                      </a:r>
                      <a:r>
                        <a:rPr kumimoji="0" lang="en-US" sz="1800" b="0" i="0" u="none" strike="noStrike" cap="none" normalizeH="0" baseline="0" dirty="0">
                          <a:ln>
                            <a:noFill/>
                          </a:ln>
                          <a:solidFill>
                            <a:srgbClr val="0000FF"/>
                          </a:solidFill>
                          <a:effectLst/>
                          <a:latin typeface="+mn-ea"/>
                          <a:ea typeface="+mn-ea"/>
                          <a:cs typeface="Times New Roman" pitchFamily="18" charset="0"/>
                        </a:rPr>
                        <a:t>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B=X+1=4</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cs typeface="Times New Roman" pitchFamily="18" charset="0"/>
                        </a:rPr>
                        <a:t>W(B)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7308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800" b="0" i="0" u="none" strike="noStrike" cap="none" normalizeH="0" baseline="0" dirty="0">
                        <a:ln>
                          <a:noFill/>
                        </a:ln>
                        <a:solidFill>
                          <a:srgbClr val="0000FF"/>
                        </a:solidFill>
                        <a:effectLst/>
                        <a:latin typeface="+mn-ea"/>
                        <a:ea typeface="+mn-ea"/>
                      </a:endParaRPr>
                    </a:p>
                  </a:txBody>
                  <a:tcPr marL="91452" marR="91452" marT="45713" marB="45713" horzOverflow="overflow">
                    <a:lnL w="31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0000FF"/>
                          </a:solidFill>
                          <a:effectLst/>
                          <a:latin typeface="+mn-ea"/>
                          <a:ea typeface="+mn-ea"/>
                        </a:rPr>
                        <a:t>Unlock B</a:t>
                      </a:r>
                    </a:p>
                  </a:txBody>
                  <a:tcPr marL="91452" marR="91452" marT="45713" marB="45713" horzOverflow="overflow">
                    <a:lnL w="1270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9" name="文本框 8"/>
          <p:cNvSpPr txBox="1"/>
          <p:nvPr/>
        </p:nvSpPr>
        <p:spPr>
          <a:xfrm>
            <a:off x="457200" y="5983560"/>
            <a:ext cx="2133600" cy="369332"/>
          </a:xfrm>
          <a:prstGeom prst="rect">
            <a:avLst/>
          </a:prstGeom>
          <a:noFill/>
        </p:spPr>
        <p:txBody>
          <a:bodyPr wrap="square" rtlCol="0">
            <a:spAutoFit/>
          </a:bodyPr>
          <a:lstStyle/>
          <a:p>
            <a:pPr algn="ctr"/>
            <a:r>
              <a:rPr lang="en-US" altLang="zh-CN" dirty="0">
                <a:solidFill>
                  <a:srgbClr val="C00000"/>
                </a:solidFill>
              </a:rPr>
              <a:t>(a)</a:t>
            </a:r>
            <a:r>
              <a:rPr lang="zh-CN" altLang="en-US" dirty="0">
                <a:solidFill>
                  <a:srgbClr val="C00000"/>
                </a:solidFill>
              </a:rPr>
              <a:t>串行调度</a:t>
            </a:r>
          </a:p>
        </p:txBody>
      </p:sp>
      <p:sp>
        <p:nvSpPr>
          <p:cNvPr id="10" name="文本框 9"/>
          <p:cNvSpPr txBox="1"/>
          <p:nvPr/>
        </p:nvSpPr>
        <p:spPr>
          <a:xfrm>
            <a:off x="3238500" y="5983560"/>
            <a:ext cx="2133600" cy="369332"/>
          </a:xfrm>
          <a:prstGeom prst="rect">
            <a:avLst/>
          </a:prstGeom>
          <a:noFill/>
        </p:spPr>
        <p:txBody>
          <a:bodyPr wrap="square" rtlCol="0">
            <a:spAutoFit/>
          </a:bodyPr>
          <a:lstStyle/>
          <a:p>
            <a:pPr algn="ctr"/>
            <a:r>
              <a:rPr lang="en-US" altLang="zh-CN" dirty="0">
                <a:solidFill>
                  <a:srgbClr val="C00000"/>
                </a:solidFill>
              </a:rPr>
              <a:t>(b)</a:t>
            </a:r>
            <a:r>
              <a:rPr lang="zh-CN" altLang="en-US" dirty="0">
                <a:solidFill>
                  <a:srgbClr val="C00000"/>
                </a:solidFill>
              </a:rPr>
              <a:t>串行调度</a:t>
            </a:r>
          </a:p>
        </p:txBody>
      </p:sp>
      <p:sp>
        <p:nvSpPr>
          <p:cNvPr id="11" name="文本框 10"/>
          <p:cNvSpPr txBox="1"/>
          <p:nvPr/>
        </p:nvSpPr>
        <p:spPr>
          <a:xfrm>
            <a:off x="5715000" y="5983560"/>
            <a:ext cx="2540000" cy="369332"/>
          </a:xfrm>
          <a:prstGeom prst="rect">
            <a:avLst/>
          </a:prstGeom>
          <a:noFill/>
        </p:spPr>
        <p:txBody>
          <a:bodyPr wrap="square" rtlCol="0">
            <a:spAutoFit/>
          </a:bodyPr>
          <a:lstStyle/>
          <a:p>
            <a:pPr algn="ctr"/>
            <a:r>
              <a:rPr lang="en-US" altLang="zh-CN" dirty="0">
                <a:solidFill>
                  <a:srgbClr val="0000FF"/>
                </a:solidFill>
              </a:rPr>
              <a:t>(c)</a:t>
            </a:r>
            <a:r>
              <a:rPr lang="zh-CN" altLang="en-US" dirty="0">
                <a:solidFill>
                  <a:srgbClr val="0000FF"/>
                </a:solidFill>
              </a:rPr>
              <a:t>不可串行化的调度</a:t>
            </a:r>
          </a:p>
        </p:txBody>
      </p:sp>
      <p:sp>
        <p:nvSpPr>
          <p:cNvPr id="12" name="文本框 11"/>
          <p:cNvSpPr txBox="1"/>
          <p:nvPr/>
        </p:nvSpPr>
        <p:spPr>
          <a:xfrm>
            <a:off x="8394700" y="5983560"/>
            <a:ext cx="2755900" cy="369332"/>
          </a:xfrm>
          <a:prstGeom prst="rect">
            <a:avLst/>
          </a:prstGeom>
          <a:noFill/>
        </p:spPr>
        <p:txBody>
          <a:bodyPr wrap="square" rtlCol="0">
            <a:spAutoFit/>
          </a:bodyPr>
          <a:lstStyle/>
          <a:p>
            <a:pPr algn="ctr"/>
            <a:r>
              <a:rPr lang="en-US" altLang="zh-CN" dirty="0">
                <a:solidFill>
                  <a:srgbClr val="C00000"/>
                </a:solidFill>
              </a:rPr>
              <a:t>(d)</a:t>
            </a:r>
            <a:r>
              <a:rPr lang="zh-CN" altLang="en-US" dirty="0">
                <a:solidFill>
                  <a:srgbClr val="C00000"/>
                </a:solidFill>
              </a:rPr>
              <a:t>可串行化的调度</a:t>
            </a:r>
          </a:p>
        </p:txBody>
      </p:sp>
      <p:sp>
        <p:nvSpPr>
          <p:cNvPr id="13" name="矩形 12"/>
          <p:cNvSpPr/>
          <p:nvPr/>
        </p:nvSpPr>
        <p:spPr>
          <a:xfrm>
            <a:off x="3950807" y="6355784"/>
            <a:ext cx="3185487" cy="369332"/>
          </a:xfrm>
          <a:prstGeom prst="rect">
            <a:avLst/>
          </a:prstGeom>
        </p:spPr>
        <p:txBody>
          <a:bodyPr wrap="none">
            <a:spAutoFit/>
          </a:bodyPr>
          <a:lstStyle/>
          <a:p>
            <a:r>
              <a:rPr lang="zh-CN" altLang="en-US" b="1" dirty="0">
                <a:solidFill>
                  <a:srgbClr val="9933FF"/>
                </a:solidFill>
                <a:latin typeface="等线 Light" panose="02010600030101010101" pitchFamily="2" charset="-122"/>
                <a:ea typeface="等线 Light" panose="02010600030101010101" pitchFamily="2" charset="-122"/>
              </a:rPr>
              <a:t>图：两个并发事务不同的调度</a:t>
            </a:r>
          </a:p>
        </p:txBody>
      </p:sp>
    </p:spTree>
    <p:extLst>
      <p:ext uri="{BB962C8B-B14F-4D97-AF65-F5344CB8AC3E}">
        <p14:creationId xmlns:p14="http://schemas.microsoft.com/office/powerpoint/2010/main" val="1596245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609600" y="927100"/>
            <a:ext cx="11007107" cy="2286000"/>
          </a:xfrm>
        </p:spPr>
        <p:txBody>
          <a:bodyPr/>
          <a:lstStyle/>
          <a:p>
            <a:pPr>
              <a:lnSpc>
                <a:spcPct val="120000"/>
              </a:lnSpc>
            </a:pPr>
            <a:r>
              <a:rPr lang="zh-CN" altLang="en-US" dirty="0"/>
              <a:t>现在有两个事务，分别包含下列操作：</a:t>
            </a:r>
            <a:endParaRPr lang="en-US" altLang="zh-CN" dirty="0"/>
          </a:p>
          <a:p>
            <a:pPr lvl="1">
              <a:lnSpc>
                <a:spcPct val="120000"/>
              </a:lnSpc>
            </a:pPr>
            <a:r>
              <a:rPr lang="zh-CN" altLang="en-US" dirty="0">
                <a:solidFill>
                  <a:srgbClr val="0000FF"/>
                </a:solidFill>
              </a:rPr>
              <a:t>事务</a:t>
            </a:r>
            <a:r>
              <a:rPr lang="en-US" altLang="zh-CN" dirty="0">
                <a:solidFill>
                  <a:srgbClr val="0000FF"/>
                </a:solidFill>
              </a:rPr>
              <a:t>T1</a:t>
            </a:r>
            <a:r>
              <a:rPr lang="zh-CN" altLang="en-US" dirty="0">
                <a:solidFill>
                  <a:srgbClr val="0000FF"/>
                </a:solidFill>
              </a:rPr>
              <a:t>：读</a:t>
            </a:r>
            <a:r>
              <a:rPr lang="en-US" altLang="zh-CN" dirty="0">
                <a:solidFill>
                  <a:srgbClr val="0000FF"/>
                </a:solidFill>
              </a:rPr>
              <a:t>X</a:t>
            </a:r>
            <a:r>
              <a:rPr lang="zh-CN" altLang="en-US" dirty="0">
                <a:solidFill>
                  <a:srgbClr val="0000FF"/>
                </a:solidFill>
              </a:rPr>
              <a:t>；</a:t>
            </a:r>
            <a:r>
              <a:rPr lang="en-US" altLang="zh-CN" dirty="0">
                <a:solidFill>
                  <a:srgbClr val="0000FF"/>
                </a:solidFill>
              </a:rPr>
              <a:t>X=X-N</a:t>
            </a:r>
            <a:r>
              <a:rPr lang="zh-CN" altLang="en-US" dirty="0">
                <a:solidFill>
                  <a:srgbClr val="0000FF"/>
                </a:solidFill>
              </a:rPr>
              <a:t>；写回</a:t>
            </a:r>
            <a:r>
              <a:rPr lang="en-US" altLang="zh-CN" dirty="0">
                <a:solidFill>
                  <a:srgbClr val="0000FF"/>
                </a:solidFill>
              </a:rPr>
              <a:t>X</a:t>
            </a:r>
            <a:r>
              <a:rPr lang="zh-CN" altLang="en-US" dirty="0">
                <a:solidFill>
                  <a:srgbClr val="0000FF"/>
                </a:solidFill>
              </a:rPr>
              <a:t>；读</a:t>
            </a:r>
            <a:r>
              <a:rPr lang="en-US" altLang="zh-CN" dirty="0">
                <a:solidFill>
                  <a:srgbClr val="0000FF"/>
                </a:solidFill>
              </a:rPr>
              <a:t>Y</a:t>
            </a:r>
            <a:r>
              <a:rPr lang="zh-CN" altLang="en-US" dirty="0">
                <a:solidFill>
                  <a:srgbClr val="0000FF"/>
                </a:solidFill>
              </a:rPr>
              <a:t>；</a:t>
            </a:r>
            <a:r>
              <a:rPr lang="en-US" altLang="zh-CN" dirty="0">
                <a:solidFill>
                  <a:srgbClr val="0000FF"/>
                </a:solidFill>
              </a:rPr>
              <a:t>Y=Y+N</a:t>
            </a:r>
            <a:r>
              <a:rPr lang="zh-CN" altLang="en-US" dirty="0">
                <a:solidFill>
                  <a:srgbClr val="0000FF"/>
                </a:solidFill>
              </a:rPr>
              <a:t>；写回</a:t>
            </a:r>
            <a:r>
              <a:rPr lang="en-US" altLang="zh-CN" dirty="0">
                <a:solidFill>
                  <a:srgbClr val="0000FF"/>
                </a:solidFill>
              </a:rPr>
              <a:t>Y</a:t>
            </a:r>
            <a:r>
              <a:rPr lang="zh-CN" altLang="en-US" dirty="0">
                <a:solidFill>
                  <a:srgbClr val="0000FF"/>
                </a:solidFill>
              </a:rPr>
              <a:t>；</a:t>
            </a:r>
            <a:endParaRPr lang="en-US" altLang="zh-CN" dirty="0">
              <a:solidFill>
                <a:srgbClr val="0000FF"/>
              </a:solidFill>
            </a:endParaRPr>
          </a:p>
          <a:p>
            <a:pPr lvl="1">
              <a:lnSpc>
                <a:spcPct val="120000"/>
              </a:lnSpc>
            </a:pPr>
            <a:r>
              <a:rPr lang="zh-CN" altLang="en-US" dirty="0">
                <a:solidFill>
                  <a:srgbClr val="0000FF"/>
                </a:solidFill>
              </a:rPr>
              <a:t>事务</a:t>
            </a:r>
            <a:r>
              <a:rPr lang="en-US" altLang="zh-CN" dirty="0">
                <a:solidFill>
                  <a:srgbClr val="0000FF"/>
                </a:solidFill>
              </a:rPr>
              <a:t>T2</a:t>
            </a:r>
            <a:r>
              <a:rPr lang="zh-CN" altLang="en-US" dirty="0">
                <a:solidFill>
                  <a:srgbClr val="0000FF"/>
                </a:solidFill>
              </a:rPr>
              <a:t>：读</a:t>
            </a:r>
            <a:r>
              <a:rPr lang="en-US" altLang="zh-CN" dirty="0">
                <a:solidFill>
                  <a:srgbClr val="0000FF"/>
                </a:solidFill>
              </a:rPr>
              <a:t>X</a:t>
            </a:r>
            <a:r>
              <a:rPr lang="zh-CN" altLang="en-US" dirty="0">
                <a:solidFill>
                  <a:srgbClr val="0000FF"/>
                </a:solidFill>
              </a:rPr>
              <a:t>；</a:t>
            </a:r>
            <a:r>
              <a:rPr lang="en-US" altLang="zh-CN" dirty="0">
                <a:solidFill>
                  <a:srgbClr val="0000FF"/>
                </a:solidFill>
              </a:rPr>
              <a:t>X=X+M</a:t>
            </a:r>
            <a:r>
              <a:rPr lang="zh-CN" altLang="en-US" dirty="0">
                <a:solidFill>
                  <a:srgbClr val="0000FF"/>
                </a:solidFill>
              </a:rPr>
              <a:t>；写回</a:t>
            </a:r>
            <a:r>
              <a:rPr lang="en-US" altLang="zh-CN" dirty="0">
                <a:solidFill>
                  <a:srgbClr val="0000FF"/>
                </a:solidFill>
              </a:rPr>
              <a:t>X</a:t>
            </a:r>
          </a:p>
          <a:p>
            <a:pPr marL="357187" lvl="1" indent="0">
              <a:lnSpc>
                <a:spcPct val="120000"/>
              </a:lnSpc>
              <a:buNone/>
            </a:pPr>
            <a:r>
              <a:rPr lang="zh-CN" altLang="en-US" dirty="0">
                <a:solidFill>
                  <a:srgbClr val="FF0000"/>
                </a:solidFill>
              </a:rPr>
              <a:t>假设</a:t>
            </a:r>
            <a:r>
              <a:rPr lang="en-US" altLang="zh-CN" dirty="0">
                <a:solidFill>
                  <a:srgbClr val="FF0000"/>
                </a:solidFill>
              </a:rPr>
              <a:t>X=90</a:t>
            </a:r>
            <a:r>
              <a:rPr lang="zh-CN" altLang="en-US" dirty="0">
                <a:solidFill>
                  <a:srgbClr val="FF0000"/>
                </a:solidFill>
              </a:rPr>
              <a:t>，</a:t>
            </a:r>
            <a:r>
              <a:rPr lang="en-US" altLang="zh-CN" dirty="0">
                <a:solidFill>
                  <a:srgbClr val="FF0000"/>
                </a:solidFill>
              </a:rPr>
              <a:t>Y=90</a:t>
            </a:r>
            <a:r>
              <a:rPr lang="zh-CN" altLang="en-US" dirty="0">
                <a:solidFill>
                  <a:srgbClr val="FF0000"/>
                </a:solidFill>
              </a:rPr>
              <a:t>，</a:t>
            </a:r>
            <a:r>
              <a:rPr lang="en-US" altLang="zh-CN" dirty="0">
                <a:solidFill>
                  <a:srgbClr val="FF0000"/>
                </a:solidFill>
              </a:rPr>
              <a:t>M=2</a:t>
            </a:r>
            <a:r>
              <a:rPr lang="zh-CN" altLang="en-US" dirty="0">
                <a:solidFill>
                  <a:srgbClr val="FF0000"/>
                </a:solidFill>
              </a:rPr>
              <a:t>，</a:t>
            </a:r>
            <a:r>
              <a:rPr lang="en-US" altLang="zh-CN" dirty="0">
                <a:solidFill>
                  <a:srgbClr val="FF0000"/>
                </a:solidFill>
              </a:rPr>
              <a:t>N=3</a:t>
            </a:r>
            <a:r>
              <a:rPr lang="zh-CN" altLang="en-US" dirty="0">
                <a:solidFill>
                  <a:srgbClr val="FF0000"/>
                </a:solidFill>
              </a:rPr>
              <a:t>。请判断以下两个调度是否正确。</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297313677"/>
              </p:ext>
            </p:extLst>
          </p:nvPr>
        </p:nvGraphicFramePr>
        <p:xfrm>
          <a:off x="1600200" y="2989097"/>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rPr>
                        <a:t>T1</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rPr>
                        <a:t>T2</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t>X=X-N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X=X+M</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r>
                        <a:rPr lang="en-US" altLang="zh-CN" sz="1800" dirty="0"/>
                        <a:t>R(Y)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t>Y=Y+N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t>W(Y)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20668744"/>
              </p:ext>
            </p:extLst>
          </p:nvPr>
        </p:nvGraphicFramePr>
        <p:xfrm>
          <a:off x="4724400" y="2989097"/>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rPr>
                        <a:t>T1</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rPr>
                        <a:t>T2</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t>X=X-N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X=X+M</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R(Y)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t>Y=Y+N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t>W(Y)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45271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lnSpcReduction="10000"/>
          </a:bodyPr>
          <a:lstStyle/>
          <a:p>
            <a:r>
              <a:rPr lang="zh-CN" altLang="en-US" dirty="0">
                <a:solidFill>
                  <a:srgbClr val="FF0000"/>
                </a:solidFill>
              </a:rPr>
              <a:t>正确的调度</a:t>
            </a:r>
            <a:r>
              <a:rPr lang="zh-CN" altLang="en-US" dirty="0">
                <a:solidFill>
                  <a:srgbClr val="FF0000"/>
                </a:solidFill>
                <a:latin typeface="Cambria Math" panose="02040503050406030204" pitchFamily="18" charset="0"/>
              </a:rPr>
              <a:t>⇔</a:t>
            </a:r>
            <a:r>
              <a:rPr lang="zh-CN" altLang="en-US" dirty="0">
                <a:solidFill>
                  <a:srgbClr val="FF0000"/>
                </a:solidFill>
              </a:rPr>
              <a:t>可串行化调度</a:t>
            </a:r>
            <a:r>
              <a:rPr lang="zh-CN" altLang="en-US" dirty="0">
                <a:solidFill>
                  <a:srgbClr val="0000FF"/>
                </a:solidFill>
              </a:rPr>
              <a:t>，问题：</a:t>
            </a:r>
            <a:r>
              <a:rPr lang="zh-CN" altLang="en-US" dirty="0">
                <a:solidFill>
                  <a:srgbClr val="FF0000"/>
                </a:solidFill>
              </a:rPr>
              <a:t>如何判断调度是可串行化的？</a:t>
            </a:r>
            <a:endParaRPr lang="en-US" altLang="zh-CN" dirty="0">
              <a:solidFill>
                <a:srgbClr val="FF0000"/>
              </a:solidFill>
            </a:endParaRPr>
          </a:p>
          <a:p>
            <a:pPr lvl="1"/>
            <a:r>
              <a:rPr lang="zh-CN" altLang="en-US" dirty="0"/>
              <a:t>穷举方法对于大量并发调度存在的情况下判断其是否正确在实际中不可行</a:t>
            </a:r>
            <a:endParaRPr lang="en-US" altLang="zh-CN" dirty="0"/>
          </a:p>
          <a:p>
            <a:pPr lvl="1"/>
            <a:r>
              <a:rPr lang="zh-CN" altLang="en-US" dirty="0"/>
              <a:t>冲突可串行化调度是一类重要的、实际可行的、</a:t>
            </a:r>
            <a:r>
              <a:rPr lang="zh-CN" altLang="en-US" dirty="0">
                <a:solidFill>
                  <a:srgbClr val="FF0000"/>
                </a:solidFill>
              </a:rPr>
              <a:t>充分非必要的正确调度</a:t>
            </a:r>
            <a:endParaRPr lang="en-US" altLang="zh-CN" dirty="0">
              <a:solidFill>
                <a:srgbClr val="FF0000"/>
              </a:solidFill>
            </a:endParaRPr>
          </a:p>
          <a:p>
            <a:r>
              <a:rPr lang="zh-CN" altLang="en-US" u="sng" dirty="0">
                <a:solidFill>
                  <a:srgbClr val="FF0000"/>
                </a:solidFill>
              </a:rPr>
              <a:t>冲突可串行化调度</a:t>
            </a:r>
            <a:endParaRPr lang="en-US" altLang="zh-CN" u="sng" dirty="0">
              <a:solidFill>
                <a:srgbClr val="FF0000"/>
              </a:solidFill>
            </a:endParaRPr>
          </a:p>
          <a:p>
            <a:pPr lvl="1"/>
            <a:r>
              <a:rPr lang="zh-CN" altLang="en-US" dirty="0"/>
              <a:t>考虑一个含有分别属于</a:t>
            </a:r>
            <a:r>
              <a:rPr lang="en-US" altLang="zh-CN" dirty="0" err="1"/>
              <a:t>T</a:t>
            </a:r>
            <a:r>
              <a:rPr lang="en-US" altLang="zh-CN" i="1" baseline="-25000" dirty="0" err="1">
                <a:latin typeface="Times New Roman" pitchFamily="18" charset="0"/>
                <a:cs typeface="Times New Roman" pitchFamily="18" charset="0"/>
              </a:rPr>
              <a:t>i</a:t>
            </a:r>
            <a:r>
              <a:rPr lang="zh-CN" altLang="en-US" dirty="0"/>
              <a:t>与</a:t>
            </a:r>
            <a:r>
              <a:rPr lang="en-US" altLang="zh-CN" dirty="0" err="1"/>
              <a:t>T</a:t>
            </a:r>
            <a:r>
              <a:rPr lang="en-US" altLang="zh-CN" i="1" baseline="-25000" dirty="0" err="1">
                <a:latin typeface="Times New Roman" pitchFamily="18" charset="0"/>
                <a:cs typeface="Times New Roman" pitchFamily="18" charset="0"/>
              </a:rPr>
              <a:t>j</a:t>
            </a:r>
            <a:r>
              <a:rPr lang="zh-CN" altLang="en-US" dirty="0"/>
              <a:t>的两条连续指令</a:t>
            </a:r>
            <a:r>
              <a:rPr lang="en-US" altLang="zh-CN"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i</a:t>
            </a:r>
            <a:r>
              <a:rPr lang="zh-CN" altLang="en-US" dirty="0"/>
              <a:t>与</a:t>
            </a:r>
            <a:r>
              <a:rPr lang="en-US" altLang="zh-CN" dirty="0" err="1">
                <a:latin typeface="Times New Roman" pitchFamily="18" charset="0"/>
                <a:cs typeface="Times New Roman" pitchFamily="18" charset="0"/>
              </a:rPr>
              <a:t>I</a:t>
            </a:r>
            <a:r>
              <a:rPr lang="en-US" altLang="zh-CN" i="1" baseline="-25000" dirty="0" err="1">
                <a:latin typeface="Times New Roman" pitchFamily="18" charset="0"/>
                <a:cs typeface="Times New Roman" pitchFamily="18" charset="0"/>
              </a:rPr>
              <a:t>j</a:t>
            </a:r>
            <a:r>
              <a:rPr lang="zh-CN" altLang="en-US" dirty="0"/>
              <a:t>（</a:t>
            </a:r>
            <a:r>
              <a:rPr lang="en-US" altLang="zh-CN" i="1" dirty="0" err="1">
                <a:latin typeface="Times New Roman" pitchFamily="18" charset="0"/>
                <a:cs typeface="Times New Roman" pitchFamily="18" charset="0"/>
              </a:rPr>
              <a:t>i</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j</a:t>
            </a:r>
            <a:r>
              <a:rPr lang="zh-CN" altLang="en-US" dirty="0"/>
              <a:t>）的调度</a:t>
            </a:r>
            <a:r>
              <a:rPr lang="en-US" altLang="zh-CN" dirty="0"/>
              <a:t>S</a:t>
            </a:r>
            <a:r>
              <a:rPr lang="zh-CN" altLang="en-US" dirty="0"/>
              <a:t>，如果</a:t>
            </a:r>
            <a:r>
              <a:rPr lang="en-US" altLang="zh-CN"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i</a:t>
            </a:r>
            <a:r>
              <a:rPr lang="zh-CN" altLang="en-US" dirty="0"/>
              <a:t>与</a:t>
            </a:r>
            <a:r>
              <a:rPr lang="en-US" altLang="zh-CN" dirty="0" err="1">
                <a:latin typeface="Times New Roman" pitchFamily="18" charset="0"/>
                <a:cs typeface="Times New Roman" pitchFamily="18" charset="0"/>
              </a:rPr>
              <a:t>I</a:t>
            </a:r>
            <a:r>
              <a:rPr lang="en-US" altLang="zh-CN" i="1" baseline="-25000" dirty="0" err="1">
                <a:latin typeface="Times New Roman" pitchFamily="18" charset="0"/>
                <a:cs typeface="Times New Roman" pitchFamily="18" charset="0"/>
              </a:rPr>
              <a:t>j</a:t>
            </a:r>
            <a:r>
              <a:rPr lang="zh-CN" altLang="en-US" dirty="0"/>
              <a:t>引用不同的数据项，则交换</a:t>
            </a:r>
            <a:r>
              <a:rPr lang="en-US" altLang="zh-CN"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i</a:t>
            </a:r>
            <a:r>
              <a:rPr lang="zh-CN" altLang="en-US" dirty="0"/>
              <a:t>与</a:t>
            </a:r>
            <a:r>
              <a:rPr lang="en-US" altLang="zh-CN" dirty="0" err="1">
                <a:latin typeface="Times New Roman" pitchFamily="18" charset="0"/>
                <a:cs typeface="Times New Roman" pitchFamily="18" charset="0"/>
              </a:rPr>
              <a:t>I</a:t>
            </a:r>
            <a:r>
              <a:rPr lang="en-US" altLang="zh-CN" i="1" baseline="-25000" dirty="0" err="1">
                <a:latin typeface="Times New Roman" pitchFamily="18" charset="0"/>
                <a:cs typeface="Times New Roman" pitchFamily="18" charset="0"/>
              </a:rPr>
              <a:t>j</a:t>
            </a:r>
            <a:r>
              <a:rPr lang="zh-CN" altLang="en-US" dirty="0"/>
              <a:t>不会影响调度中任何指令的结果。如果</a:t>
            </a:r>
            <a:r>
              <a:rPr lang="en-US" altLang="zh-CN" dirty="0">
                <a:latin typeface="Times New Roman" pitchFamily="18" charset="0"/>
                <a:cs typeface="Times New Roman" pitchFamily="18" charset="0"/>
              </a:rPr>
              <a:t>I</a:t>
            </a:r>
            <a:r>
              <a:rPr lang="en-US" altLang="zh-CN" i="1" baseline="-25000" dirty="0">
                <a:latin typeface="Times New Roman" pitchFamily="18" charset="0"/>
                <a:cs typeface="Times New Roman" pitchFamily="18" charset="0"/>
              </a:rPr>
              <a:t>i</a:t>
            </a:r>
            <a:r>
              <a:rPr lang="zh-CN" altLang="en-US" dirty="0"/>
              <a:t>与</a:t>
            </a:r>
            <a:r>
              <a:rPr lang="en-US" altLang="zh-CN" dirty="0" err="1">
                <a:latin typeface="Times New Roman" pitchFamily="18" charset="0"/>
                <a:cs typeface="Times New Roman" pitchFamily="18" charset="0"/>
              </a:rPr>
              <a:t>I</a:t>
            </a:r>
            <a:r>
              <a:rPr lang="en-US" altLang="zh-CN" i="1" baseline="-25000" dirty="0" err="1">
                <a:latin typeface="Times New Roman" pitchFamily="18" charset="0"/>
                <a:cs typeface="Times New Roman" pitchFamily="18" charset="0"/>
              </a:rPr>
              <a:t>j</a:t>
            </a:r>
            <a:r>
              <a:rPr lang="zh-CN" altLang="en-US" dirty="0"/>
              <a:t>引用相同的数据项，在两者的顺序是重要的。</a:t>
            </a:r>
            <a:endParaRPr lang="en-US" altLang="zh-CN" dirty="0"/>
          </a:p>
          <a:p>
            <a:pPr marL="990600" lvl="1" indent="-368300">
              <a:buFont typeface="+mj-ea"/>
              <a:buAutoNum type="circleNumDbPlain"/>
            </a:pPr>
            <a:r>
              <a:rPr lang="en-US" altLang="zh-CN" dirty="0">
                <a:solidFill>
                  <a:srgbClr val="0000FF"/>
                </a:solidFill>
                <a:latin typeface="Times New Roman" pitchFamily="18" charset="0"/>
                <a:cs typeface="Times New Roman" pitchFamily="18" charset="0"/>
              </a:rPr>
              <a:t>I</a:t>
            </a:r>
            <a:r>
              <a:rPr lang="en-US" altLang="zh-CN" i="1" baseline="-25000" dirty="0">
                <a:solidFill>
                  <a:srgbClr val="0000FF"/>
                </a:solidFill>
                <a:latin typeface="Times New Roman" pitchFamily="18" charset="0"/>
                <a:cs typeface="Times New Roman" pitchFamily="18" charset="0"/>
              </a:rPr>
              <a:t>i </a:t>
            </a:r>
            <a:r>
              <a:rPr lang="en-US" altLang="zh-CN" dirty="0">
                <a:solidFill>
                  <a:srgbClr val="0000FF"/>
                </a:solidFill>
              </a:rPr>
              <a:t>=read(Q)</a:t>
            </a:r>
            <a:r>
              <a:rPr lang="zh-CN" altLang="en-US" dirty="0">
                <a:solidFill>
                  <a:srgbClr val="0000FF"/>
                </a:solidFill>
              </a:rPr>
              <a:t>，</a:t>
            </a:r>
            <a:r>
              <a:rPr lang="en-US" altLang="zh-CN" dirty="0" err="1">
                <a:solidFill>
                  <a:srgbClr val="0000FF"/>
                </a:solidFill>
                <a:latin typeface="Times New Roman" pitchFamily="18" charset="0"/>
                <a:cs typeface="Times New Roman" pitchFamily="18" charset="0"/>
              </a:rPr>
              <a:t>I</a:t>
            </a:r>
            <a:r>
              <a:rPr lang="en-US" altLang="zh-CN" i="1" baseline="-25000" dirty="0" err="1">
                <a:solidFill>
                  <a:srgbClr val="0000FF"/>
                </a:solidFill>
                <a:latin typeface="Times New Roman" pitchFamily="18" charset="0"/>
                <a:cs typeface="Times New Roman" pitchFamily="18" charset="0"/>
              </a:rPr>
              <a:t>j</a:t>
            </a:r>
            <a:r>
              <a:rPr lang="en-US" altLang="zh-CN" i="1" baseline="-25000" dirty="0">
                <a:solidFill>
                  <a:srgbClr val="0000FF"/>
                </a:solidFill>
                <a:latin typeface="Times New Roman" pitchFamily="18" charset="0"/>
                <a:cs typeface="Times New Roman" pitchFamily="18" charset="0"/>
              </a:rPr>
              <a:t> </a:t>
            </a:r>
            <a:r>
              <a:rPr lang="en-US" altLang="zh-CN" dirty="0">
                <a:solidFill>
                  <a:srgbClr val="0000FF"/>
                </a:solidFill>
              </a:rPr>
              <a:t>= read(Q)</a:t>
            </a:r>
          </a:p>
          <a:p>
            <a:pPr marL="990600" lvl="1" indent="-368300">
              <a:buFont typeface="+mj-ea"/>
              <a:buAutoNum type="circleNumDbPlain"/>
            </a:pPr>
            <a:r>
              <a:rPr lang="en-US" altLang="zh-CN" dirty="0">
                <a:solidFill>
                  <a:srgbClr val="0000FF"/>
                </a:solidFill>
                <a:latin typeface="Times New Roman" pitchFamily="18" charset="0"/>
                <a:cs typeface="Times New Roman" pitchFamily="18" charset="0"/>
              </a:rPr>
              <a:t>I</a:t>
            </a:r>
            <a:r>
              <a:rPr lang="en-US" altLang="zh-CN" i="1" baseline="-25000" dirty="0">
                <a:solidFill>
                  <a:srgbClr val="0000FF"/>
                </a:solidFill>
                <a:latin typeface="Times New Roman" pitchFamily="18" charset="0"/>
                <a:cs typeface="Times New Roman" pitchFamily="18" charset="0"/>
              </a:rPr>
              <a:t>i </a:t>
            </a:r>
            <a:r>
              <a:rPr lang="en-US" altLang="zh-CN" dirty="0">
                <a:solidFill>
                  <a:srgbClr val="0000FF"/>
                </a:solidFill>
              </a:rPr>
              <a:t>=read(Q)</a:t>
            </a:r>
            <a:r>
              <a:rPr lang="zh-CN" altLang="en-US" dirty="0">
                <a:solidFill>
                  <a:srgbClr val="0000FF"/>
                </a:solidFill>
              </a:rPr>
              <a:t>，</a:t>
            </a:r>
            <a:r>
              <a:rPr lang="en-US" altLang="zh-CN" dirty="0" err="1">
                <a:solidFill>
                  <a:srgbClr val="0000FF"/>
                </a:solidFill>
                <a:latin typeface="Times New Roman" pitchFamily="18" charset="0"/>
                <a:cs typeface="Times New Roman" pitchFamily="18" charset="0"/>
              </a:rPr>
              <a:t>I</a:t>
            </a:r>
            <a:r>
              <a:rPr lang="en-US" altLang="zh-CN" i="1" baseline="-25000" dirty="0" err="1">
                <a:solidFill>
                  <a:srgbClr val="0000FF"/>
                </a:solidFill>
                <a:latin typeface="Times New Roman" pitchFamily="18" charset="0"/>
                <a:cs typeface="Times New Roman" pitchFamily="18" charset="0"/>
              </a:rPr>
              <a:t>j</a:t>
            </a:r>
            <a:r>
              <a:rPr lang="en-US" altLang="zh-CN" i="1" baseline="-25000" dirty="0">
                <a:solidFill>
                  <a:srgbClr val="0000FF"/>
                </a:solidFill>
                <a:latin typeface="Times New Roman" pitchFamily="18" charset="0"/>
                <a:cs typeface="Times New Roman" pitchFamily="18" charset="0"/>
              </a:rPr>
              <a:t> </a:t>
            </a:r>
            <a:r>
              <a:rPr lang="en-US" altLang="zh-CN" dirty="0">
                <a:solidFill>
                  <a:srgbClr val="0000FF"/>
                </a:solidFill>
              </a:rPr>
              <a:t>= write(Q)</a:t>
            </a:r>
          </a:p>
          <a:p>
            <a:pPr marL="990600" lvl="1" indent="-368300">
              <a:buFont typeface="+mj-ea"/>
              <a:buAutoNum type="circleNumDbPlain"/>
            </a:pPr>
            <a:r>
              <a:rPr lang="en-US" altLang="zh-CN" dirty="0">
                <a:solidFill>
                  <a:srgbClr val="0000FF"/>
                </a:solidFill>
                <a:latin typeface="Times New Roman" pitchFamily="18" charset="0"/>
                <a:cs typeface="Times New Roman" pitchFamily="18" charset="0"/>
              </a:rPr>
              <a:t>I</a:t>
            </a:r>
            <a:r>
              <a:rPr lang="en-US" altLang="zh-CN" i="1" baseline="-25000" dirty="0">
                <a:solidFill>
                  <a:srgbClr val="0000FF"/>
                </a:solidFill>
                <a:latin typeface="Times New Roman" pitchFamily="18" charset="0"/>
                <a:cs typeface="Times New Roman" pitchFamily="18" charset="0"/>
              </a:rPr>
              <a:t>i </a:t>
            </a:r>
            <a:r>
              <a:rPr lang="en-US" altLang="zh-CN" dirty="0">
                <a:solidFill>
                  <a:srgbClr val="0000FF"/>
                </a:solidFill>
              </a:rPr>
              <a:t>=write (Q)</a:t>
            </a:r>
            <a:r>
              <a:rPr lang="zh-CN" altLang="en-US" dirty="0">
                <a:solidFill>
                  <a:srgbClr val="0000FF"/>
                </a:solidFill>
              </a:rPr>
              <a:t>，</a:t>
            </a:r>
            <a:r>
              <a:rPr lang="en-US" altLang="zh-CN" dirty="0" err="1">
                <a:solidFill>
                  <a:srgbClr val="0000FF"/>
                </a:solidFill>
                <a:latin typeface="Times New Roman" pitchFamily="18" charset="0"/>
                <a:cs typeface="Times New Roman" pitchFamily="18" charset="0"/>
              </a:rPr>
              <a:t>I</a:t>
            </a:r>
            <a:r>
              <a:rPr lang="en-US" altLang="zh-CN" i="1" baseline="-25000" dirty="0" err="1">
                <a:solidFill>
                  <a:srgbClr val="0000FF"/>
                </a:solidFill>
                <a:latin typeface="Times New Roman" pitchFamily="18" charset="0"/>
                <a:cs typeface="Times New Roman" pitchFamily="18" charset="0"/>
              </a:rPr>
              <a:t>j</a:t>
            </a:r>
            <a:r>
              <a:rPr lang="en-US" altLang="zh-CN" i="1" baseline="-25000" dirty="0">
                <a:solidFill>
                  <a:srgbClr val="0000FF"/>
                </a:solidFill>
                <a:latin typeface="Times New Roman" pitchFamily="18" charset="0"/>
                <a:cs typeface="Times New Roman" pitchFamily="18" charset="0"/>
              </a:rPr>
              <a:t> </a:t>
            </a:r>
            <a:r>
              <a:rPr lang="en-US" altLang="zh-CN" dirty="0">
                <a:solidFill>
                  <a:srgbClr val="0000FF"/>
                </a:solidFill>
              </a:rPr>
              <a:t>= read (Q)</a:t>
            </a:r>
          </a:p>
          <a:p>
            <a:pPr marL="990600" lvl="1" indent="-368300">
              <a:buFont typeface="+mj-ea"/>
              <a:buAutoNum type="circleNumDbPlain"/>
            </a:pPr>
            <a:r>
              <a:rPr lang="en-US" altLang="zh-CN" dirty="0">
                <a:solidFill>
                  <a:srgbClr val="0000FF"/>
                </a:solidFill>
                <a:latin typeface="Times New Roman" pitchFamily="18" charset="0"/>
                <a:cs typeface="Times New Roman" pitchFamily="18" charset="0"/>
              </a:rPr>
              <a:t>I</a:t>
            </a:r>
            <a:r>
              <a:rPr lang="en-US" altLang="zh-CN" i="1" baseline="-25000" dirty="0">
                <a:solidFill>
                  <a:srgbClr val="0000FF"/>
                </a:solidFill>
                <a:latin typeface="Times New Roman" pitchFamily="18" charset="0"/>
                <a:cs typeface="Times New Roman" pitchFamily="18" charset="0"/>
              </a:rPr>
              <a:t>i </a:t>
            </a:r>
            <a:r>
              <a:rPr lang="en-US" altLang="zh-CN" dirty="0">
                <a:solidFill>
                  <a:srgbClr val="0000FF"/>
                </a:solidFill>
              </a:rPr>
              <a:t>=write(Q)</a:t>
            </a:r>
            <a:r>
              <a:rPr lang="zh-CN" altLang="en-US" dirty="0">
                <a:solidFill>
                  <a:srgbClr val="0000FF"/>
                </a:solidFill>
              </a:rPr>
              <a:t>，</a:t>
            </a:r>
            <a:r>
              <a:rPr lang="en-US" altLang="zh-CN" dirty="0" err="1">
                <a:solidFill>
                  <a:srgbClr val="0000FF"/>
                </a:solidFill>
                <a:latin typeface="Times New Roman" pitchFamily="18" charset="0"/>
                <a:cs typeface="Times New Roman" pitchFamily="18" charset="0"/>
              </a:rPr>
              <a:t>I</a:t>
            </a:r>
            <a:r>
              <a:rPr lang="en-US" altLang="zh-CN" i="1" baseline="-25000" dirty="0" err="1">
                <a:solidFill>
                  <a:srgbClr val="0000FF"/>
                </a:solidFill>
                <a:latin typeface="Times New Roman" pitchFamily="18" charset="0"/>
                <a:cs typeface="Times New Roman" pitchFamily="18" charset="0"/>
              </a:rPr>
              <a:t>j</a:t>
            </a:r>
            <a:r>
              <a:rPr lang="en-US" altLang="zh-CN" i="1" baseline="-25000" dirty="0">
                <a:solidFill>
                  <a:srgbClr val="0000FF"/>
                </a:solidFill>
                <a:latin typeface="Times New Roman" pitchFamily="18" charset="0"/>
                <a:cs typeface="Times New Roman" pitchFamily="18" charset="0"/>
              </a:rPr>
              <a:t> </a:t>
            </a:r>
            <a:r>
              <a:rPr lang="en-US" altLang="zh-CN" dirty="0">
                <a:solidFill>
                  <a:srgbClr val="0000FF"/>
                </a:solidFill>
              </a:rPr>
              <a:t>= write(Q)</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
        <p:nvSpPr>
          <p:cNvPr id="5" name="矩形 4"/>
          <p:cNvSpPr/>
          <p:nvPr/>
        </p:nvSpPr>
        <p:spPr>
          <a:xfrm>
            <a:off x="5257800" y="4749272"/>
            <a:ext cx="5895604" cy="1499128"/>
          </a:xfrm>
          <a:prstGeom prst="rect">
            <a:avLst/>
          </a:prstGeom>
          <a:ln w="3175">
            <a:solidFill>
              <a:schemeClr val="tx1"/>
            </a:solidFill>
          </a:ln>
        </p:spPr>
        <p:txBody>
          <a:bodyPr wrap="square">
            <a:spAutoFit/>
          </a:bodyPr>
          <a:lstStyle/>
          <a:p>
            <a:pPr marL="177800" indent="-177800">
              <a:lnSpc>
                <a:spcPct val="130000"/>
              </a:lnSpc>
              <a:buFont typeface="Arial" panose="020B0604020202020204" pitchFamily="34" charset="0"/>
              <a:buChar char="•"/>
              <a:defRPr/>
            </a:pPr>
            <a:r>
              <a:rPr lang="zh-CN" altLang="en-US" dirty="0">
                <a:solidFill>
                  <a:srgbClr val="3333CC"/>
                </a:solidFill>
                <a:latin typeface="Arial" charset="0"/>
              </a:rPr>
              <a:t>只有在</a:t>
            </a:r>
            <a:r>
              <a:rPr lang="en-US" altLang="zh-CN" dirty="0">
                <a:solidFill>
                  <a:srgbClr val="3333CC"/>
                </a:solidFill>
                <a:latin typeface="Times New Roman"/>
                <a:cs typeface="Times New Roman"/>
              </a:rPr>
              <a:t>I</a:t>
            </a:r>
            <a:r>
              <a:rPr lang="en-US" altLang="zh-CN" i="1" baseline="-25000" dirty="0">
                <a:solidFill>
                  <a:srgbClr val="3333CC"/>
                </a:solidFill>
                <a:latin typeface="Times New Roman" pitchFamily="18" charset="0"/>
                <a:cs typeface="Times New Roman" pitchFamily="18" charset="0"/>
              </a:rPr>
              <a:t>i</a:t>
            </a:r>
            <a:r>
              <a:rPr lang="zh-CN" altLang="en-US" dirty="0">
                <a:solidFill>
                  <a:srgbClr val="3333CC"/>
                </a:solidFill>
                <a:latin typeface="Arial" charset="0"/>
              </a:rPr>
              <a:t>与</a:t>
            </a:r>
            <a:r>
              <a:rPr lang="en-US" altLang="zh-CN" dirty="0" err="1">
                <a:solidFill>
                  <a:srgbClr val="3333CC"/>
                </a:solidFill>
                <a:latin typeface="Times New Roman"/>
                <a:cs typeface="Times New Roman"/>
              </a:rPr>
              <a:t>I</a:t>
            </a:r>
            <a:r>
              <a:rPr lang="en-US" altLang="zh-CN" i="1" baseline="-25000" dirty="0" err="1">
                <a:solidFill>
                  <a:srgbClr val="3333CC"/>
                </a:solidFill>
                <a:latin typeface="Times New Roman" pitchFamily="18" charset="0"/>
                <a:cs typeface="Times New Roman" pitchFamily="18" charset="0"/>
              </a:rPr>
              <a:t>j</a:t>
            </a:r>
            <a:r>
              <a:rPr lang="zh-CN" altLang="en-US" dirty="0">
                <a:solidFill>
                  <a:srgbClr val="3333CC"/>
                </a:solidFill>
                <a:latin typeface="Arial" charset="0"/>
              </a:rPr>
              <a:t>全为</a:t>
            </a:r>
            <a:r>
              <a:rPr lang="en-US" altLang="zh-CN" dirty="0">
                <a:solidFill>
                  <a:srgbClr val="3333CC"/>
                </a:solidFill>
                <a:latin typeface="Arial" charset="0"/>
              </a:rPr>
              <a:t>read</a:t>
            </a:r>
            <a:r>
              <a:rPr lang="zh-CN" altLang="en-US" dirty="0">
                <a:solidFill>
                  <a:srgbClr val="3333CC"/>
                </a:solidFill>
                <a:latin typeface="Arial" charset="0"/>
              </a:rPr>
              <a:t>指令时，两条指令的执行顺序才是无关紧要的。</a:t>
            </a:r>
            <a:endParaRPr lang="en-US" altLang="zh-CN" dirty="0">
              <a:solidFill>
                <a:srgbClr val="3333CC"/>
              </a:solidFill>
              <a:latin typeface="Arial" charset="0"/>
            </a:endParaRPr>
          </a:p>
          <a:p>
            <a:pPr marL="177800" indent="-177800">
              <a:lnSpc>
                <a:spcPct val="130000"/>
              </a:lnSpc>
              <a:buFont typeface="Arial" panose="020B0604020202020204" pitchFamily="34" charset="0"/>
              <a:buChar char="•"/>
              <a:defRPr/>
            </a:pPr>
            <a:r>
              <a:rPr lang="zh-CN" altLang="en-US" dirty="0">
                <a:solidFill>
                  <a:srgbClr val="3333CC"/>
                </a:solidFill>
                <a:latin typeface="Arial" charset="0"/>
              </a:rPr>
              <a:t>当</a:t>
            </a:r>
            <a:r>
              <a:rPr lang="en-US" altLang="zh-CN" dirty="0">
                <a:solidFill>
                  <a:srgbClr val="3333CC"/>
                </a:solidFill>
                <a:latin typeface="Times New Roman"/>
                <a:cs typeface="Times New Roman"/>
              </a:rPr>
              <a:t>I</a:t>
            </a:r>
            <a:r>
              <a:rPr lang="en-US" altLang="zh-CN" i="1" baseline="-25000" dirty="0">
                <a:solidFill>
                  <a:srgbClr val="3333CC"/>
                </a:solidFill>
                <a:latin typeface="Times New Roman" pitchFamily="18" charset="0"/>
                <a:cs typeface="Times New Roman" pitchFamily="18" charset="0"/>
              </a:rPr>
              <a:t>i</a:t>
            </a:r>
            <a:r>
              <a:rPr lang="zh-CN" altLang="en-US" dirty="0">
                <a:solidFill>
                  <a:srgbClr val="3333CC"/>
                </a:solidFill>
                <a:latin typeface="Arial" charset="0"/>
              </a:rPr>
              <a:t>与</a:t>
            </a:r>
            <a:r>
              <a:rPr lang="en-US" altLang="zh-CN" dirty="0" err="1">
                <a:solidFill>
                  <a:srgbClr val="3333CC"/>
                </a:solidFill>
                <a:latin typeface="Times New Roman"/>
                <a:cs typeface="Times New Roman"/>
              </a:rPr>
              <a:t>I</a:t>
            </a:r>
            <a:r>
              <a:rPr lang="en-US" altLang="zh-CN" i="1" baseline="-25000" dirty="0" err="1">
                <a:solidFill>
                  <a:srgbClr val="3333CC"/>
                </a:solidFill>
                <a:latin typeface="Times New Roman" pitchFamily="18" charset="0"/>
                <a:cs typeface="Times New Roman" pitchFamily="18" charset="0"/>
              </a:rPr>
              <a:t>j</a:t>
            </a:r>
            <a:r>
              <a:rPr lang="zh-CN" altLang="en-US" dirty="0">
                <a:solidFill>
                  <a:srgbClr val="3333CC"/>
                </a:solidFill>
                <a:latin typeface="Arial" charset="0"/>
              </a:rPr>
              <a:t>是不同事务对相同数据项的操作，且其中至少有一个是</a:t>
            </a:r>
            <a:r>
              <a:rPr lang="en-US" altLang="zh-CN" dirty="0">
                <a:solidFill>
                  <a:srgbClr val="3333CC"/>
                </a:solidFill>
                <a:latin typeface="Arial" charset="0"/>
              </a:rPr>
              <a:t>write</a:t>
            </a:r>
            <a:r>
              <a:rPr lang="zh-CN" altLang="en-US" dirty="0">
                <a:solidFill>
                  <a:srgbClr val="3333CC"/>
                </a:solidFill>
                <a:latin typeface="Arial" charset="0"/>
              </a:rPr>
              <a:t>指令时，则称是</a:t>
            </a:r>
            <a:r>
              <a:rPr lang="en-US" altLang="zh-CN" dirty="0">
                <a:solidFill>
                  <a:srgbClr val="3333CC"/>
                </a:solidFill>
                <a:latin typeface="Times New Roman"/>
                <a:cs typeface="Times New Roman"/>
              </a:rPr>
              <a:t>I</a:t>
            </a:r>
            <a:r>
              <a:rPr lang="en-US" altLang="zh-CN" i="1" baseline="-25000" dirty="0">
                <a:solidFill>
                  <a:srgbClr val="3333CC"/>
                </a:solidFill>
                <a:latin typeface="Times New Roman" pitchFamily="18" charset="0"/>
                <a:cs typeface="Times New Roman" pitchFamily="18" charset="0"/>
              </a:rPr>
              <a:t>i</a:t>
            </a:r>
            <a:r>
              <a:rPr lang="zh-CN" altLang="en-US" dirty="0">
                <a:solidFill>
                  <a:srgbClr val="3333CC"/>
                </a:solidFill>
                <a:latin typeface="Arial" charset="0"/>
              </a:rPr>
              <a:t>与</a:t>
            </a:r>
            <a:r>
              <a:rPr lang="en-US" altLang="zh-CN" dirty="0" err="1">
                <a:solidFill>
                  <a:srgbClr val="3333CC"/>
                </a:solidFill>
                <a:latin typeface="Times New Roman"/>
                <a:cs typeface="Times New Roman"/>
              </a:rPr>
              <a:t>I</a:t>
            </a:r>
            <a:r>
              <a:rPr lang="en-US" altLang="zh-CN" i="1" baseline="-25000" dirty="0" err="1">
                <a:solidFill>
                  <a:srgbClr val="3333CC"/>
                </a:solidFill>
                <a:latin typeface="Times New Roman" pitchFamily="18" charset="0"/>
                <a:cs typeface="Times New Roman" pitchFamily="18" charset="0"/>
              </a:rPr>
              <a:t>j</a:t>
            </a:r>
            <a:r>
              <a:rPr lang="en-US" altLang="zh-CN" i="1" baseline="-25000" dirty="0">
                <a:solidFill>
                  <a:srgbClr val="3333CC"/>
                </a:solidFill>
                <a:latin typeface="Times New Roman" pitchFamily="18" charset="0"/>
                <a:cs typeface="Times New Roman" pitchFamily="18" charset="0"/>
              </a:rPr>
              <a:t> </a:t>
            </a:r>
            <a:r>
              <a:rPr lang="zh-CN" altLang="en-US" dirty="0">
                <a:solidFill>
                  <a:srgbClr val="FF3300"/>
                </a:solidFill>
                <a:latin typeface="Arial" charset="0"/>
              </a:rPr>
              <a:t>冲突</a:t>
            </a:r>
            <a:r>
              <a:rPr lang="en-US" altLang="zh-CN" dirty="0">
                <a:solidFill>
                  <a:srgbClr val="FF3300"/>
                </a:solidFill>
                <a:latin typeface="Arial" charset="0"/>
              </a:rPr>
              <a:t>(conflict)</a:t>
            </a:r>
            <a:r>
              <a:rPr lang="zh-CN" altLang="en-US" dirty="0">
                <a:solidFill>
                  <a:srgbClr val="FF3300"/>
                </a:solidFill>
                <a:latin typeface="Arial" charset="0"/>
              </a:rPr>
              <a:t>的</a:t>
            </a:r>
            <a:endParaRPr lang="zh-CN" altLang="en-US" dirty="0"/>
          </a:p>
        </p:txBody>
      </p:sp>
      <p:sp>
        <p:nvSpPr>
          <p:cNvPr id="6" name="右大括号 5"/>
          <p:cNvSpPr/>
          <p:nvPr/>
        </p:nvSpPr>
        <p:spPr>
          <a:xfrm>
            <a:off x="4876800" y="4648200"/>
            <a:ext cx="228600" cy="17440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26300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lnSpcReduction="10000"/>
          </a:bodyPr>
          <a:lstStyle/>
          <a:p>
            <a:r>
              <a:rPr lang="zh-CN" altLang="en-US" u="sng" dirty="0">
                <a:solidFill>
                  <a:srgbClr val="FF0000"/>
                </a:solidFill>
              </a:rPr>
              <a:t>冲突操作</a:t>
            </a:r>
            <a:r>
              <a:rPr lang="zh-CN" altLang="en-US" dirty="0"/>
              <a:t>是指</a:t>
            </a:r>
            <a:r>
              <a:rPr lang="zh-CN" altLang="en-US" dirty="0">
                <a:solidFill>
                  <a:srgbClr val="0000FF"/>
                </a:solidFill>
              </a:rPr>
              <a:t>不同的事务对同一数据的</a:t>
            </a:r>
            <a:r>
              <a:rPr lang="zh-CN" altLang="en-US" dirty="0">
                <a:solidFill>
                  <a:srgbClr val="FF0000"/>
                </a:solidFill>
              </a:rPr>
              <a:t>读写</a:t>
            </a:r>
            <a:r>
              <a:rPr lang="zh-CN" altLang="en-US" dirty="0">
                <a:solidFill>
                  <a:srgbClr val="0000FF"/>
                </a:solidFill>
              </a:rPr>
              <a:t>操作和</a:t>
            </a:r>
            <a:r>
              <a:rPr lang="zh-CN" altLang="en-US" dirty="0">
                <a:solidFill>
                  <a:srgbClr val="FF0000"/>
                </a:solidFill>
              </a:rPr>
              <a:t>写写</a:t>
            </a:r>
            <a:r>
              <a:rPr lang="zh-CN" altLang="en-US" dirty="0">
                <a:solidFill>
                  <a:srgbClr val="0000FF"/>
                </a:solidFill>
              </a:rPr>
              <a:t>操作</a:t>
            </a:r>
            <a:r>
              <a:rPr lang="zh-CN" altLang="en-US" dirty="0"/>
              <a:t>。</a:t>
            </a:r>
            <a:endParaRPr lang="en-US" altLang="zh-CN" dirty="0"/>
          </a:p>
          <a:p>
            <a:pPr lvl="1"/>
            <a:r>
              <a:rPr lang="en-US" altLang="zh-CN" dirty="0" err="1"/>
              <a:t>R</a:t>
            </a:r>
            <a:r>
              <a:rPr lang="en-US" altLang="zh-CN" baseline="-25000" dirty="0" err="1"/>
              <a:t>i</a:t>
            </a:r>
            <a:r>
              <a:rPr lang="en-US" altLang="zh-CN" dirty="0"/>
              <a:t>(x)</a:t>
            </a:r>
            <a:r>
              <a:rPr lang="zh-CN" altLang="en-US" dirty="0"/>
              <a:t>与</a:t>
            </a:r>
            <a:r>
              <a:rPr lang="en-US" altLang="zh-CN" dirty="0" err="1"/>
              <a:t>W</a:t>
            </a:r>
            <a:r>
              <a:rPr lang="en-US" altLang="zh-CN" baseline="-25000" dirty="0" err="1"/>
              <a:t>j</a:t>
            </a:r>
            <a:r>
              <a:rPr lang="en-US" altLang="zh-CN" dirty="0"/>
              <a:t>(x)	     /* </a:t>
            </a:r>
            <a:r>
              <a:rPr lang="zh-CN" altLang="en-US" dirty="0"/>
              <a:t>事务</a:t>
            </a:r>
            <a:r>
              <a:rPr lang="en-US" altLang="zh-CN" dirty="0" err="1"/>
              <a:t>T</a:t>
            </a:r>
            <a:r>
              <a:rPr lang="en-US" altLang="zh-CN" baseline="-25000" dirty="0" err="1"/>
              <a:t>i</a:t>
            </a:r>
            <a:r>
              <a:rPr lang="zh-CN" altLang="en-US" dirty="0"/>
              <a:t>读</a:t>
            </a:r>
            <a:r>
              <a:rPr lang="en-US" altLang="zh-CN" dirty="0"/>
              <a:t>x</a:t>
            </a:r>
            <a:r>
              <a:rPr lang="zh-CN" altLang="en-US" dirty="0"/>
              <a:t>，</a:t>
            </a:r>
            <a:r>
              <a:rPr lang="en-US" altLang="zh-CN" dirty="0" err="1"/>
              <a:t>T</a:t>
            </a:r>
            <a:r>
              <a:rPr lang="en-US" altLang="zh-CN" baseline="-25000" dirty="0" err="1"/>
              <a:t>j</a:t>
            </a:r>
            <a:r>
              <a:rPr lang="zh-CN" altLang="en-US" dirty="0"/>
              <a:t>写</a:t>
            </a:r>
            <a:r>
              <a:rPr lang="en-US" altLang="zh-CN" dirty="0"/>
              <a:t>x</a:t>
            </a:r>
            <a:r>
              <a:rPr lang="zh-CN" altLang="en-US" dirty="0"/>
              <a:t>，其中</a:t>
            </a:r>
            <a:r>
              <a:rPr lang="en-US" altLang="zh-CN" dirty="0" err="1"/>
              <a:t>i≠j</a:t>
            </a:r>
            <a:r>
              <a:rPr lang="en-US" altLang="zh-CN" dirty="0"/>
              <a:t> */</a:t>
            </a:r>
          </a:p>
          <a:p>
            <a:pPr lvl="1"/>
            <a:r>
              <a:rPr lang="en-US" altLang="zh-CN" dirty="0"/>
              <a:t>W</a:t>
            </a:r>
            <a:r>
              <a:rPr lang="en-US" altLang="zh-CN" baseline="-25000" dirty="0"/>
              <a:t>i</a:t>
            </a:r>
            <a:r>
              <a:rPr lang="en-US" altLang="zh-CN" dirty="0"/>
              <a:t>(x)</a:t>
            </a:r>
            <a:r>
              <a:rPr lang="zh-CN" altLang="en-US" dirty="0"/>
              <a:t>与</a:t>
            </a:r>
            <a:r>
              <a:rPr lang="en-US" altLang="zh-CN" dirty="0" err="1"/>
              <a:t>W</a:t>
            </a:r>
            <a:r>
              <a:rPr lang="en-US" altLang="zh-CN" baseline="-25000" dirty="0" err="1"/>
              <a:t>j</a:t>
            </a:r>
            <a:r>
              <a:rPr lang="en-US" altLang="zh-CN" dirty="0"/>
              <a:t>(x)    /* </a:t>
            </a:r>
            <a:r>
              <a:rPr lang="zh-CN" altLang="en-US" dirty="0"/>
              <a:t>事务</a:t>
            </a:r>
            <a:r>
              <a:rPr lang="en-US" altLang="zh-CN" dirty="0" err="1"/>
              <a:t>T</a:t>
            </a:r>
            <a:r>
              <a:rPr lang="en-US" altLang="zh-CN" baseline="-25000" dirty="0" err="1"/>
              <a:t>i</a:t>
            </a:r>
            <a:r>
              <a:rPr lang="zh-CN" altLang="en-US" dirty="0"/>
              <a:t>写</a:t>
            </a:r>
            <a:r>
              <a:rPr lang="en-US" altLang="zh-CN" dirty="0"/>
              <a:t>x</a:t>
            </a:r>
            <a:r>
              <a:rPr lang="zh-CN" altLang="en-US" dirty="0"/>
              <a:t>，</a:t>
            </a:r>
            <a:r>
              <a:rPr lang="en-US" altLang="zh-CN" dirty="0" err="1"/>
              <a:t>T</a:t>
            </a:r>
            <a:r>
              <a:rPr lang="en-US" altLang="zh-CN" baseline="-25000" dirty="0" err="1"/>
              <a:t>j</a:t>
            </a:r>
            <a:r>
              <a:rPr lang="zh-CN" altLang="en-US" dirty="0"/>
              <a:t>写</a:t>
            </a:r>
            <a:r>
              <a:rPr lang="en-US" altLang="zh-CN" dirty="0"/>
              <a:t>x</a:t>
            </a:r>
            <a:r>
              <a:rPr lang="zh-CN" altLang="en-US" dirty="0"/>
              <a:t>，其中</a:t>
            </a:r>
            <a:r>
              <a:rPr lang="en-US" altLang="zh-CN" dirty="0" err="1"/>
              <a:t>i≠j</a:t>
            </a:r>
            <a:r>
              <a:rPr lang="en-US" altLang="zh-CN" dirty="0"/>
              <a:t> */</a:t>
            </a:r>
          </a:p>
          <a:p>
            <a:r>
              <a:rPr lang="zh-CN" altLang="en-US" dirty="0">
                <a:solidFill>
                  <a:srgbClr val="FF0000"/>
                </a:solidFill>
              </a:rPr>
              <a:t>其他操作</a:t>
            </a:r>
            <a:r>
              <a:rPr lang="zh-CN" altLang="en-US" dirty="0"/>
              <a:t>是不冲突操作</a:t>
            </a:r>
            <a:endParaRPr lang="en-US" altLang="zh-CN" dirty="0"/>
          </a:p>
          <a:p>
            <a:pPr lvl="1"/>
            <a:r>
              <a:rPr lang="zh-CN" altLang="en-US" dirty="0"/>
              <a:t>事务对不同数据的操作；同一事务对同一数据的</a:t>
            </a:r>
            <a:r>
              <a:rPr lang="zh-CN" altLang="en-US" dirty="0">
                <a:solidFill>
                  <a:srgbClr val="FF0000"/>
                </a:solidFill>
              </a:rPr>
              <a:t>读读</a:t>
            </a:r>
            <a:r>
              <a:rPr lang="zh-CN" altLang="en-US" dirty="0"/>
              <a:t>操作</a:t>
            </a:r>
            <a:endParaRPr lang="en-US" altLang="zh-CN" sz="900" dirty="0"/>
          </a:p>
          <a:p>
            <a:r>
              <a:rPr lang="zh-CN" altLang="en-US" dirty="0">
                <a:solidFill>
                  <a:srgbClr val="0000FF"/>
                </a:solidFill>
              </a:rPr>
              <a:t>不同事务的冲突操作和同一事务的两个操作是</a:t>
            </a:r>
            <a:r>
              <a:rPr lang="zh-CN" altLang="en-US" dirty="0">
                <a:solidFill>
                  <a:srgbClr val="FF0000"/>
                </a:solidFill>
              </a:rPr>
              <a:t>不能交换</a:t>
            </a:r>
            <a:r>
              <a:rPr lang="en-US" altLang="zh-CN" dirty="0">
                <a:solidFill>
                  <a:srgbClr val="FF0000"/>
                </a:solidFill>
              </a:rPr>
              <a:t>(swap)</a:t>
            </a:r>
            <a:r>
              <a:rPr lang="zh-CN" altLang="en-US" dirty="0">
                <a:solidFill>
                  <a:srgbClr val="0000FF"/>
                </a:solidFill>
              </a:rPr>
              <a:t>的</a:t>
            </a:r>
            <a:r>
              <a:rPr lang="zh-CN" altLang="en-US" dirty="0"/>
              <a:t>。</a:t>
            </a:r>
            <a:endParaRPr lang="en-US" altLang="zh-CN" dirty="0"/>
          </a:p>
          <a:p>
            <a:r>
              <a:rPr lang="zh-CN" altLang="en-US" u="sng" dirty="0">
                <a:solidFill>
                  <a:srgbClr val="FF0000"/>
                </a:solidFill>
              </a:rPr>
              <a:t>冲突可串行化调度</a:t>
            </a:r>
            <a:endParaRPr lang="en-US" altLang="zh-CN" u="sng" dirty="0">
              <a:solidFill>
                <a:srgbClr val="FF0000"/>
              </a:solidFill>
            </a:endParaRPr>
          </a:p>
          <a:p>
            <a:pPr lvl="1"/>
            <a:r>
              <a:rPr lang="zh-CN" altLang="en-US" dirty="0"/>
              <a:t>一个调度</a:t>
            </a:r>
            <a:r>
              <a:rPr lang="en-US" altLang="zh-CN" dirty="0" err="1"/>
              <a:t>Sc</a:t>
            </a:r>
            <a:r>
              <a:rPr lang="zh-CN" altLang="en-US" dirty="0"/>
              <a:t>在保证冲突操作的次序不变的情况下，通过交换两个事务不冲突操作的次序得到另一个调度</a:t>
            </a:r>
            <a:r>
              <a:rPr lang="en-US" altLang="zh-CN" dirty="0" err="1"/>
              <a:t>Sc</a:t>
            </a:r>
            <a:r>
              <a:rPr lang="en-US" altLang="zh-CN" dirty="0"/>
              <a:t>’</a:t>
            </a:r>
            <a:r>
              <a:rPr lang="zh-CN" altLang="en-US" dirty="0"/>
              <a:t>，如果</a:t>
            </a:r>
            <a:r>
              <a:rPr lang="en-US" altLang="zh-CN" dirty="0" err="1"/>
              <a:t>Sc</a:t>
            </a:r>
            <a:r>
              <a:rPr lang="en-US" altLang="zh-CN" dirty="0"/>
              <a:t>’</a:t>
            </a:r>
            <a:r>
              <a:rPr lang="zh-CN" altLang="en-US" dirty="0"/>
              <a:t>是串行的，称调度</a:t>
            </a:r>
            <a:r>
              <a:rPr lang="en-US" altLang="zh-CN" dirty="0" err="1"/>
              <a:t>Sc</a:t>
            </a:r>
            <a:r>
              <a:rPr lang="zh-CN" altLang="en-US" dirty="0"/>
              <a:t>是</a:t>
            </a:r>
            <a:r>
              <a:rPr lang="zh-CN" altLang="en-US" dirty="0">
                <a:solidFill>
                  <a:srgbClr val="FF00FF"/>
                </a:solidFill>
              </a:rPr>
              <a:t>冲突可串行化</a:t>
            </a:r>
            <a:r>
              <a:rPr lang="zh-CN" altLang="en-US" dirty="0"/>
              <a:t>的调度</a:t>
            </a:r>
            <a:endParaRPr lang="en-US" altLang="zh-CN" dirty="0"/>
          </a:p>
          <a:p>
            <a:pPr lvl="1"/>
            <a:r>
              <a:rPr lang="zh-CN" altLang="en-US" dirty="0">
                <a:solidFill>
                  <a:srgbClr val="FF0000"/>
                </a:solidFill>
              </a:rPr>
              <a:t>若一个调度是冲突可串行化，则一定是可串行化的调度</a:t>
            </a:r>
            <a:endParaRPr lang="en-US" altLang="zh-CN" dirty="0">
              <a:solidFill>
                <a:srgbClr val="FF0000"/>
              </a:solidFill>
            </a:endParaRPr>
          </a:p>
          <a:p>
            <a:pPr lvl="1"/>
            <a:r>
              <a:rPr lang="zh-CN" altLang="en-US" dirty="0"/>
              <a:t>可用这个方法来</a:t>
            </a:r>
            <a:r>
              <a:rPr lang="zh-CN" altLang="en-US" dirty="0">
                <a:solidFill>
                  <a:srgbClr val="0000FF"/>
                </a:solidFill>
              </a:rPr>
              <a:t>判断一个调度是否是冲突可串行化</a:t>
            </a:r>
            <a:r>
              <a:rPr lang="zh-CN" altLang="en-US" dirty="0"/>
              <a:t>的。</a:t>
            </a: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4005266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例</a:t>
            </a:r>
            <a:r>
              <a:rPr lang="en-US" altLang="zh-CN" dirty="0"/>
              <a:t>11.3] </a:t>
            </a:r>
            <a:r>
              <a:rPr lang="zh-CN" altLang="zh-CN" dirty="0"/>
              <a:t>今有调度</a:t>
            </a:r>
            <a:r>
              <a:rPr lang="en-US" altLang="zh-CN" sz="2400" dirty="0"/>
              <a:t>Sc</a:t>
            </a:r>
            <a:r>
              <a:rPr lang="en-US" altLang="zh-CN" sz="2400" baseline="-25000" dirty="0"/>
              <a:t>1</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sp>
        <p:nvSpPr>
          <p:cNvPr id="5" name="矩形 4"/>
          <p:cNvSpPr/>
          <p:nvPr/>
        </p:nvSpPr>
        <p:spPr>
          <a:xfrm>
            <a:off x="2438400" y="1600200"/>
            <a:ext cx="7127272" cy="523220"/>
          </a:xfrm>
          <a:prstGeom prst="rect">
            <a:avLst/>
          </a:prstGeom>
        </p:spPr>
        <p:txBody>
          <a:bodyPr wrap="none">
            <a:spAutoFit/>
          </a:bodyPr>
          <a:lstStyle/>
          <a:p>
            <a:pPr>
              <a:buNone/>
            </a:pPr>
            <a:r>
              <a:rPr lang="en-US" altLang="zh-CN" sz="2800" dirty="0"/>
              <a:t>Sc</a:t>
            </a:r>
            <a:r>
              <a:rPr lang="en-US" altLang="zh-CN" sz="2800" baseline="-25000" dirty="0"/>
              <a:t>1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6" name="矩形 5"/>
          <p:cNvSpPr/>
          <p:nvPr/>
        </p:nvSpPr>
        <p:spPr>
          <a:xfrm>
            <a:off x="2438400" y="3199861"/>
            <a:ext cx="6909264" cy="480131"/>
          </a:xfrm>
          <a:prstGeom prst="rect">
            <a:avLst/>
          </a:prstGeom>
        </p:spPr>
        <p:txBody>
          <a:bodyPr wrap="none">
            <a:spAutoFit/>
          </a:bodyPr>
          <a:lstStyle/>
          <a:p>
            <a:pPr>
              <a:lnSpc>
                <a:spcPct val="90000"/>
              </a:lnSpc>
              <a:buNone/>
            </a:pPr>
            <a:r>
              <a:rPr lang="en-US" altLang="zh-CN" sz="2800" dirty="0"/>
              <a:t>Sc</a:t>
            </a:r>
            <a:r>
              <a:rPr lang="en-US" altLang="zh-CN" sz="2800" baseline="-25000" dirty="0"/>
              <a:t>2 </a:t>
            </a:r>
            <a:r>
              <a:rPr lang="en-US" altLang="zh-CN" sz="2800" dirty="0"/>
              <a:t>= r</a:t>
            </a:r>
            <a:r>
              <a:rPr lang="en-US" altLang="zh-CN" sz="2800" baseline="-25000" dirty="0"/>
              <a:t>1</a:t>
            </a:r>
            <a:r>
              <a:rPr lang="en-US" altLang="zh-CN" sz="2800" dirty="0"/>
              <a:t>(A)w</a:t>
            </a:r>
            <a:r>
              <a:rPr lang="en-US" altLang="zh-CN" sz="2800" baseline="-25000" dirty="0"/>
              <a:t>1</a:t>
            </a:r>
            <a:r>
              <a:rPr lang="en-US" altLang="zh-CN" sz="2800" dirty="0"/>
              <a:t>(A) </a:t>
            </a:r>
            <a:r>
              <a:rPr lang="en-US" altLang="zh-CN" sz="2800" dirty="0">
                <a:solidFill>
                  <a:srgbClr val="336600"/>
                </a:solidFill>
              </a:rPr>
              <a:t>r</a:t>
            </a:r>
            <a:r>
              <a:rPr lang="en-US" altLang="zh-CN" sz="2800" baseline="-25000" dirty="0">
                <a:solidFill>
                  <a:srgbClr val="336600"/>
                </a:solidFill>
              </a:rPr>
              <a:t>1</a:t>
            </a:r>
            <a:r>
              <a:rPr lang="en-US" altLang="zh-CN" sz="2800" dirty="0">
                <a:solidFill>
                  <a:srgbClr val="336600"/>
                </a:solidFill>
              </a:rPr>
              <a:t>(B)w</a:t>
            </a:r>
            <a:r>
              <a:rPr lang="en-US" altLang="zh-CN" sz="2800" baseline="-25000" dirty="0">
                <a:solidFill>
                  <a:srgbClr val="336600"/>
                </a:solidFill>
              </a:rPr>
              <a:t>1</a:t>
            </a:r>
            <a:r>
              <a:rPr lang="en-US" altLang="zh-CN" sz="2800" dirty="0">
                <a:solidFill>
                  <a:srgbClr val="336600"/>
                </a:solidFill>
              </a:rPr>
              <a:t>(B) </a:t>
            </a:r>
            <a:r>
              <a:rPr lang="en-US" altLang="zh-CN" sz="2800" dirty="0">
                <a:solidFill>
                  <a:srgbClr val="DB0D3E"/>
                </a:solidFill>
              </a:rPr>
              <a:t>r</a:t>
            </a:r>
            <a:r>
              <a:rPr lang="en-US" altLang="zh-CN" sz="2800" baseline="-25000" dirty="0">
                <a:solidFill>
                  <a:srgbClr val="DB0D3E"/>
                </a:solidFill>
              </a:rPr>
              <a:t>2</a:t>
            </a:r>
            <a:r>
              <a:rPr lang="en-US" altLang="zh-CN" sz="2800" dirty="0">
                <a:solidFill>
                  <a:srgbClr val="DB0D3E"/>
                </a:solidFill>
              </a:rPr>
              <a:t>(A)w</a:t>
            </a:r>
            <a:r>
              <a:rPr lang="en-US" altLang="zh-CN" sz="2800" baseline="-25000" dirty="0">
                <a:solidFill>
                  <a:srgbClr val="DB0D3E"/>
                </a:solidFill>
              </a:rPr>
              <a:t>2</a:t>
            </a:r>
            <a:r>
              <a:rPr lang="en-US" altLang="zh-CN" sz="2800" dirty="0">
                <a:solidFill>
                  <a:srgbClr val="DB0D3E"/>
                </a:solidFill>
              </a:rPr>
              <a:t>(A)</a:t>
            </a:r>
            <a:r>
              <a:rPr lang="en-US" altLang="zh-CN" sz="2800" dirty="0"/>
              <a:t>r</a:t>
            </a:r>
            <a:r>
              <a:rPr lang="en-US" altLang="zh-CN" sz="2800" baseline="-25000" dirty="0"/>
              <a:t>2</a:t>
            </a:r>
            <a:r>
              <a:rPr lang="en-US" altLang="zh-CN" sz="2800" dirty="0"/>
              <a:t>(B)w</a:t>
            </a:r>
            <a:r>
              <a:rPr lang="en-US" altLang="zh-CN" sz="2800" baseline="-25000" dirty="0"/>
              <a:t>2</a:t>
            </a:r>
            <a:r>
              <a:rPr lang="en-US" altLang="zh-CN" sz="2800" dirty="0"/>
              <a:t>(B)</a:t>
            </a:r>
          </a:p>
        </p:txBody>
      </p:sp>
      <p:sp>
        <p:nvSpPr>
          <p:cNvPr id="7" name="AutoShape 8"/>
          <p:cNvSpPr>
            <a:spLocks/>
          </p:cNvSpPr>
          <p:nvPr/>
        </p:nvSpPr>
        <p:spPr bwMode="auto">
          <a:xfrm rot="16200000">
            <a:off x="5407443" y="1556411"/>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8" name="AutoShape 8"/>
          <p:cNvSpPr>
            <a:spLocks/>
          </p:cNvSpPr>
          <p:nvPr/>
        </p:nvSpPr>
        <p:spPr bwMode="auto">
          <a:xfrm rot="16200000">
            <a:off x="6962716" y="1556410"/>
            <a:ext cx="314980" cy="1438812"/>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9" name="AutoShape 3"/>
          <p:cNvSpPr>
            <a:spLocks/>
          </p:cNvSpPr>
          <p:nvPr/>
        </p:nvSpPr>
        <p:spPr bwMode="auto">
          <a:xfrm rot="16200000">
            <a:off x="4583620" y="2366596"/>
            <a:ext cx="381000" cy="3020439"/>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0" name="AutoShape 3"/>
          <p:cNvSpPr>
            <a:spLocks/>
          </p:cNvSpPr>
          <p:nvPr/>
        </p:nvSpPr>
        <p:spPr bwMode="auto">
          <a:xfrm rot="16200000">
            <a:off x="7583215" y="2430327"/>
            <a:ext cx="381000" cy="2892976"/>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1" name="Line 5"/>
          <p:cNvSpPr>
            <a:spLocks noChangeShapeType="1"/>
          </p:cNvSpPr>
          <p:nvPr/>
        </p:nvSpPr>
        <p:spPr bwMode="auto">
          <a:xfrm flipH="1">
            <a:off x="5638800" y="2416021"/>
            <a:ext cx="1481406" cy="783839"/>
          </a:xfrm>
          <a:prstGeom prst="line">
            <a:avLst/>
          </a:prstGeom>
          <a:noFill/>
          <a:ln w="9525">
            <a:solidFill>
              <a:srgbClr val="33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
          <p:cNvSpPr>
            <a:spLocks noChangeShapeType="1"/>
          </p:cNvSpPr>
          <p:nvPr/>
        </p:nvSpPr>
        <p:spPr bwMode="auto">
          <a:xfrm>
            <a:off x="5564933" y="2436182"/>
            <a:ext cx="1369267" cy="763678"/>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文本框 12"/>
          <p:cNvSpPr txBox="1"/>
          <p:nvPr/>
        </p:nvSpPr>
        <p:spPr>
          <a:xfrm>
            <a:off x="4114800" y="4191000"/>
            <a:ext cx="1524000" cy="461665"/>
          </a:xfrm>
          <a:prstGeom prst="rect">
            <a:avLst/>
          </a:prstGeom>
          <a:noFill/>
        </p:spPr>
        <p:txBody>
          <a:bodyPr wrap="square" rtlCol="0">
            <a:spAutoFit/>
          </a:bodyPr>
          <a:lstStyle/>
          <a:p>
            <a:pPr algn="ctr"/>
            <a:r>
              <a:rPr lang="en-US" altLang="zh-CN" sz="2400" dirty="0">
                <a:solidFill>
                  <a:srgbClr val="0000FF"/>
                </a:solidFill>
              </a:rPr>
              <a:t>T1</a:t>
            </a:r>
            <a:endParaRPr lang="zh-CN" altLang="en-US" sz="2400" dirty="0">
              <a:solidFill>
                <a:srgbClr val="0000FF"/>
              </a:solidFill>
            </a:endParaRPr>
          </a:p>
        </p:txBody>
      </p:sp>
      <p:sp>
        <p:nvSpPr>
          <p:cNvPr id="14" name="文本框 13"/>
          <p:cNvSpPr txBox="1"/>
          <p:nvPr/>
        </p:nvSpPr>
        <p:spPr>
          <a:xfrm>
            <a:off x="7077612" y="4148984"/>
            <a:ext cx="1524000" cy="461665"/>
          </a:xfrm>
          <a:prstGeom prst="rect">
            <a:avLst/>
          </a:prstGeom>
          <a:noFill/>
        </p:spPr>
        <p:txBody>
          <a:bodyPr wrap="square" rtlCol="0">
            <a:spAutoFit/>
          </a:bodyPr>
          <a:lstStyle/>
          <a:p>
            <a:pPr algn="ctr"/>
            <a:r>
              <a:rPr lang="en-US" altLang="zh-CN" sz="2400" dirty="0">
                <a:solidFill>
                  <a:srgbClr val="0000FF"/>
                </a:solidFill>
              </a:rPr>
              <a:t>T2</a:t>
            </a:r>
            <a:endParaRPr lang="zh-CN" altLang="en-US" sz="2400" dirty="0">
              <a:solidFill>
                <a:srgbClr val="0000FF"/>
              </a:solidFill>
            </a:endParaRPr>
          </a:p>
        </p:txBody>
      </p:sp>
      <p:sp>
        <p:nvSpPr>
          <p:cNvPr id="15" name="矩形 14"/>
          <p:cNvSpPr/>
          <p:nvPr/>
        </p:nvSpPr>
        <p:spPr>
          <a:xfrm>
            <a:off x="789733" y="5075454"/>
            <a:ext cx="9550400" cy="452432"/>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zh-CN" sz="2600" dirty="0">
                <a:solidFill>
                  <a:srgbClr val="990099"/>
                </a:solidFill>
              </a:rPr>
              <a:t>Sc</a:t>
            </a:r>
            <a:r>
              <a:rPr lang="en-US" altLang="zh-CN" sz="2600" baseline="-25000" dirty="0">
                <a:solidFill>
                  <a:srgbClr val="990099"/>
                </a:solidFill>
              </a:rPr>
              <a:t>2</a:t>
            </a:r>
            <a:r>
              <a:rPr lang="zh-CN" altLang="en-US" sz="2600" dirty="0">
                <a:solidFill>
                  <a:srgbClr val="990099"/>
                </a:solidFill>
              </a:rPr>
              <a:t>等价于一个串行调度</a:t>
            </a:r>
            <a:r>
              <a:rPr lang="en-US" altLang="zh-CN" sz="2600" dirty="0">
                <a:solidFill>
                  <a:srgbClr val="990099"/>
                </a:solidFill>
              </a:rPr>
              <a:t>T1</a:t>
            </a:r>
            <a:r>
              <a:rPr lang="zh-CN" altLang="en-US" sz="2600" dirty="0">
                <a:solidFill>
                  <a:srgbClr val="990099"/>
                </a:solidFill>
              </a:rPr>
              <a:t>，</a:t>
            </a:r>
            <a:r>
              <a:rPr lang="en-US" altLang="zh-CN" sz="2600" dirty="0">
                <a:solidFill>
                  <a:srgbClr val="990099"/>
                </a:solidFill>
              </a:rPr>
              <a:t>T2</a:t>
            </a:r>
            <a:r>
              <a:rPr lang="zh-CN" altLang="en-US" sz="2600" dirty="0">
                <a:solidFill>
                  <a:srgbClr val="990099"/>
                </a:solidFill>
              </a:rPr>
              <a:t>。所以</a:t>
            </a:r>
            <a:r>
              <a:rPr lang="en-US" altLang="zh-CN" sz="2600" dirty="0">
                <a:solidFill>
                  <a:srgbClr val="990099"/>
                </a:solidFill>
              </a:rPr>
              <a:t>Sc</a:t>
            </a:r>
            <a:r>
              <a:rPr lang="en-US" altLang="zh-CN" sz="2600" baseline="-25000" dirty="0">
                <a:solidFill>
                  <a:srgbClr val="990099"/>
                </a:solidFill>
              </a:rPr>
              <a:t>1</a:t>
            </a:r>
            <a:r>
              <a:rPr lang="zh-CN" altLang="en-US" sz="2600" dirty="0">
                <a:solidFill>
                  <a:srgbClr val="990099"/>
                </a:solidFill>
              </a:rPr>
              <a:t>冲突可串行化的调度</a:t>
            </a:r>
          </a:p>
        </p:txBody>
      </p:sp>
    </p:spTree>
    <p:extLst>
      <p:ext uri="{BB962C8B-B14F-4D97-AF65-F5344CB8AC3E}">
        <p14:creationId xmlns:p14="http://schemas.microsoft.com/office/powerpoint/2010/main" val="12173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sz="2800" dirty="0"/>
              <a:t>冲突可串行化调度是可串行化调度的</a:t>
            </a:r>
            <a:r>
              <a:rPr lang="zh-CN" altLang="en-US" sz="2800" dirty="0">
                <a:solidFill>
                  <a:srgbClr val="FF0000"/>
                </a:solidFill>
              </a:rPr>
              <a:t>充分条件</a:t>
            </a:r>
            <a:r>
              <a:rPr lang="zh-CN" altLang="en-US" sz="2800" dirty="0"/>
              <a:t>，</a:t>
            </a:r>
            <a:r>
              <a:rPr lang="zh-CN" altLang="en-US" sz="2800" dirty="0">
                <a:solidFill>
                  <a:srgbClr val="FF0000"/>
                </a:solidFill>
              </a:rPr>
              <a:t>不是必要条件</a:t>
            </a:r>
            <a:r>
              <a:rPr lang="zh-CN" altLang="en-US" sz="2800" dirty="0"/>
              <a:t>。还有不满足冲突可串行化条件的可串行化调度。</a:t>
            </a:r>
            <a:endParaRPr lang="en-US" altLang="zh-CN" sz="2800" dirty="0"/>
          </a:p>
          <a:p>
            <a:pPr marL="0" indent="0">
              <a:buNone/>
            </a:pPr>
            <a:endParaRPr lang="en-US" altLang="zh-CN" sz="1050" dirty="0"/>
          </a:p>
          <a:p>
            <a:r>
              <a:rPr lang="zh-CN" altLang="en-US" sz="2800" dirty="0"/>
              <a:t> </a:t>
            </a:r>
            <a:r>
              <a:rPr lang="en-US" altLang="zh-CN" sz="2800" dirty="0">
                <a:solidFill>
                  <a:srgbClr val="0000FF"/>
                </a:solidFill>
              </a:rPr>
              <a:t>[</a:t>
            </a:r>
            <a:r>
              <a:rPr lang="zh-CN" altLang="en-US" sz="2800" dirty="0">
                <a:solidFill>
                  <a:srgbClr val="0000FF"/>
                </a:solidFill>
              </a:rPr>
              <a:t>例</a:t>
            </a:r>
            <a:r>
              <a:rPr lang="en-US" altLang="zh-CN" sz="2800" dirty="0">
                <a:solidFill>
                  <a:srgbClr val="0000FF"/>
                </a:solidFill>
              </a:rPr>
              <a:t>11.4] </a:t>
            </a:r>
            <a:r>
              <a:rPr lang="zh-CN" altLang="en-US" sz="2800" dirty="0">
                <a:solidFill>
                  <a:srgbClr val="0000FF"/>
                </a:solidFill>
              </a:rPr>
              <a:t>有三个事务</a:t>
            </a:r>
            <a:r>
              <a:rPr lang="en-US" altLang="zh-CN" sz="2800" dirty="0">
                <a:solidFill>
                  <a:srgbClr val="0000FF"/>
                </a:solidFill>
              </a:rPr>
              <a:t>T</a:t>
            </a:r>
            <a:r>
              <a:rPr lang="en-US" altLang="zh-CN" sz="2800" baseline="-25000" dirty="0">
                <a:solidFill>
                  <a:srgbClr val="0000FF"/>
                </a:solidFill>
              </a:rPr>
              <a:t>1</a:t>
            </a:r>
            <a:r>
              <a:rPr lang="en-US" altLang="zh-CN" sz="2800" dirty="0">
                <a:solidFill>
                  <a:srgbClr val="0000FF"/>
                </a:solidFill>
              </a:rPr>
              <a:t>=W</a:t>
            </a:r>
            <a:r>
              <a:rPr lang="en-US" altLang="zh-CN" sz="2800" baseline="-25000" dirty="0">
                <a:solidFill>
                  <a:srgbClr val="0000FF"/>
                </a:solidFill>
              </a:rPr>
              <a:t>1</a:t>
            </a:r>
            <a:r>
              <a:rPr lang="en-US" altLang="zh-CN" sz="2800" dirty="0">
                <a:solidFill>
                  <a:srgbClr val="0000FF"/>
                </a:solidFill>
              </a:rPr>
              <a:t>(Y)W</a:t>
            </a:r>
            <a:r>
              <a:rPr lang="en-US" altLang="zh-CN" sz="2800" baseline="-25000" dirty="0">
                <a:solidFill>
                  <a:srgbClr val="0000FF"/>
                </a:solidFill>
              </a:rPr>
              <a:t>1</a:t>
            </a:r>
            <a:r>
              <a:rPr lang="en-US" altLang="zh-CN" sz="2800" dirty="0">
                <a:solidFill>
                  <a:srgbClr val="0000FF"/>
                </a:solidFill>
              </a:rPr>
              <a:t>(X)</a:t>
            </a:r>
            <a:r>
              <a:rPr lang="zh-CN" altLang="en-US" sz="2800" dirty="0">
                <a:solidFill>
                  <a:srgbClr val="0000FF"/>
                </a:solidFill>
              </a:rPr>
              <a:t>，</a:t>
            </a:r>
            <a:r>
              <a:rPr lang="en-US" altLang="zh-CN" sz="2800" dirty="0">
                <a:solidFill>
                  <a:srgbClr val="0000FF"/>
                </a:solidFill>
              </a:rPr>
              <a:t>T</a:t>
            </a:r>
            <a:r>
              <a:rPr lang="en-US" altLang="zh-CN" sz="2800" baseline="-25000" dirty="0">
                <a:solidFill>
                  <a:srgbClr val="0000FF"/>
                </a:solidFill>
              </a:rPr>
              <a:t>2</a:t>
            </a:r>
            <a:r>
              <a:rPr lang="en-US" altLang="zh-CN" sz="2800" dirty="0">
                <a:solidFill>
                  <a:srgbClr val="0000FF"/>
                </a:solidFill>
              </a:rPr>
              <a:t>=W</a:t>
            </a:r>
            <a:r>
              <a:rPr lang="en-US" altLang="zh-CN" sz="2800" baseline="-25000" dirty="0">
                <a:solidFill>
                  <a:srgbClr val="0000FF"/>
                </a:solidFill>
              </a:rPr>
              <a:t>2</a:t>
            </a:r>
            <a:r>
              <a:rPr lang="en-US" altLang="zh-CN" sz="2800" dirty="0">
                <a:solidFill>
                  <a:srgbClr val="0000FF"/>
                </a:solidFill>
              </a:rPr>
              <a:t>(Y)W</a:t>
            </a:r>
            <a:r>
              <a:rPr lang="en-US" altLang="zh-CN" sz="2800" baseline="-25000" dirty="0">
                <a:solidFill>
                  <a:srgbClr val="0000FF"/>
                </a:solidFill>
              </a:rPr>
              <a:t>2</a:t>
            </a:r>
            <a:r>
              <a:rPr lang="en-US" altLang="zh-CN" sz="2800" dirty="0">
                <a:solidFill>
                  <a:srgbClr val="0000FF"/>
                </a:solidFill>
              </a:rPr>
              <a:t>(X)</a:t>
            </a:r>
            <a:r>
              <a:rPr lang="zh-CN" altLang="en-US" sz="2800" dirty="0">
                <a:solidFill>
                  <a:srgbClr val="0000FF"/>
                </a:solidFill>
              </a:rPr>
              <a:t>，</a:t>
            </a:r>
            <a:r>
              <a:rPr lang="en-US" altLang="zh-CN" sz="2800" dirty="0">
                <a:solidFill>
                  <a:srgbClr val="0000FF"/>
                </a:solidFill>
              </a:rPr>
              <a:t>T</a:t>
            </a:r>
            <a:r>
              <a:rPr lang="en-US" altLang="zh-CN" sz="2800" baseline="-25000" dirty="0">
                <a:solidFill>
                  <a:srgbClr val="0000FF"/>
                </a:solidFill>
              </a:rPr>
              <a:t>3</a:t>
            </a:r>
            <a:r>
              <a:rPr lang="en-US" altLang="zh-CN" sz="2800" dirty="0">
                <a:solidFill>
                  <a:srgbClr val="0000FF"/>
                </a:solidFill>
              </a:rPr>
              <a:t>=W</a:t>
            </a:r>
            <a:r>
              <a:rPr lang="en-US" altLang="zh-CN" sz="2800" baseline="-25000" dirty="0">
                <a:solidFill>
                  <a:srgbClr val="0000FF"/>
                </a:solidFill>
              </a:rPr>
              <a:t>3</a:t>
            </a:r>
            <a:r>
              <a:rPr lang="en-US" altLang="zh-CN" sz="2800" dirty="0">
                <a:solidFill>
                  <a:srgbClr val="0000FF"/>
                </a:solidFill>
              </a:rPr>
              <a:t>(X)</a:t>
            </a:r>
          </a:p>
          <a:p>
            <a:pPr lvl="1"/>
            <a:r>
              <a:rPr lang="zh-CN" altLang="en-US" sz="2400" dirty="0"/>
              <a:t>调度</a:t>
            </a:r>
            <a:r>
              <a:rPr lang="en-US" altLang="zh-CN" sz="2400" dirty="0"/>
              <a:t>L</a:t>
            </a:r>
            <a:r>
              <a:rPr lang="en-US" altLang="zh-CN" sz="2400" baseline="-25000" dirty="0"/>
              <a:t>1</a:t>
            </a:r>
            <a:r>
              <a:rPr lang="en-US" altLang="zh-CN" sz="2400" dirty="0"/>
              <a:t>=W</a:t>
            </a:r>
            <a:r>
              <a:rPr lang="en-US" altLang="zh-CN" sz="2400" baseline="-25000" dirty="0"/>
              <a:t>1</a:t>
            </a:r>
            <a:r>
              <a:rPr lang="en-US" altLang="zh-CN" sz="2400" dirty="0"/>
              <a:t>(Y)W</a:t>
            </a:r>
            <a:r>
              <a:rPr lang="en-US" altLang="zh-CN" sz="2400" baseline="-25000" dirty="0"/>
              <a:t>1</a:t>
            </a:r>
            <a:r>
              <a:rPr lang="en-US" altLang="zh-CN" sz="2400" dirty="0"/>
              <a:t>(X)W</a:t>
            </a:r>
            <a:r>
              <a:rPr lang="en-US" altLang="zh-CN" sz="2400" baseline="-25000" dirty="0"/>
              <a:t>2</a:t>
            </a:r>
            <a:r>
              <a:rPr lang="en-US" altLang="zh-CN" sz="2400" dirty="0"/>
              <a:t>(Y)W</a:t>
            </a:r>
            <a:r>
              <a:rPr lang="en-US" altLang="zh-CN" sz="2400" baseline="-25000" dirty="0"/>
              <a:t>2</a:t>
            </a:r>
            <a:r>
              <a:rPr lang="en-US" altLang="zh-CN" sz="2400" dirty="0"/>
              <a:t>(X) W</a:t>
            </a:r>
            <a:r>
              <a:rPr lang="en-US" altLang="zh-CN" sz="2400" baseline="-25000" dirty="0"/>
              <a:t>3</a:t>
            </a:r>
            <a:r>
              <a:rPr lang="en-US" altLang="zh-CN" sz="2400" dirty="0"/>
              <a:t>(X)</a:t>
            </a:r>
            <a:r>
              <a:rPr lang="zh-CN" altLang="en-US" sz="2400" dirty="0"/>
              <a:t>是一个串行调度</a:t>
            </a:r>
            <a:endParaRPr lang="en-US" altLang="zh-CN" sz="2400" dirty="0"/>
          </a:p>
          <a:p>
            <a:pPr lvl="1"/>
            <a:r>
              <a:rPr lang="zh-CN" altLang="en-US" sz="2400" dirty="0"/>
              <a:t>调度</a:t>
            </a:r>
            <a:r>
              <a:rPr lang="en-US" altLang="zh-CN" sz="2400" dirty="0"/>
              <a:t>L</a:t>
            </a:r>
            <a:r>
              <a:rPr lang="en-US" altLang="zh-CN" sz="2400" baseline="-25000" dirty="0"/>
              <a:t>2</a:t>
            </a:r>
            <a:r>
              <a:rPr lang="en-US" altLang="zh-CN" sz="2400" dirty="0"/>
              <a:t>=W</a:t>
            </a:r>
            <a:r>
              <a:rPr lang="en-US" altLang="zh-CN" sz="2400" baseline="-25000" dirty="0"/>
              <a:t>1</a:t>
            </a:r>
            <a:r>
              <a:rPr lang="en-US" altLang="zh-CN" sz="2400" dirty="0"/>
              <a:t>(Y)W</a:t>
            </a:r>
            <a:r>
              <a:rPr lang="en-US" altLang="zh-CN" sz="2400" baseline="-25000" dirty="0"/>
              <a:t>2</a:t>
            </a:r>
            <a:r>
              <a:rPr lang="en-US" altLang="zh-CN" sz="2400" dirty="0"/>
              <a:t>(Y)W</a:t>
            </a:r>
            <a:r>
              <a:rPr lang="en-US" altLang="zh-CN" sz="2400" baseline="-25000" dirty="0"/>
              <a:t>2</a:t>
            </a:r>
            <a:r>
              <a:rPr lang="en-US" altLang="zh-CN" sz="2400" dirty="0"/>
              <a:t>(X)W</a:t>
            </a:r>
            <a:r>
              <a:rPr lang="en-US" altLang="zh-CN" sz="2400" baseline="-25000" dirty="0"/>
              <a:t>1</a:t>
            </a:r>
            <a:r>
              <a:rPr lang="en-US" altLang="zh-CN" sz="2400" dirty="0"/>
              <a:t>(X)W</a:t>
            </a:r>
            <a:r>
              <a:rPr lang="en-US" altLang="zh-CN" sz="2400" baseline="-25000" dirty="0"/>
              <a:t>3</a:t>
            </a:r>
            <a:r>
              <a:rPr lang="en-US" altLang="zh-CN" sz="2400" dirty="0"/>
              <a:t>(X)</a:t>
            </a:r>
            <a:r>
              <a:rPr lang="zh-CN" altLang="en-US" sz="2400" dirty="0"/>
              <a:t>不满足冲突可串行化</a:t>
            </a:r>
            <a:r>
              <a:rPr lang="zh-CN" altLang="en-US" sz="2400" dirty="0">
                <a:solidFill>
                  <a:srgbClr val="FF0000"/>
                </a:solidFill>
              </a:rPr>
              <a:t>（为什么？）</a:t>
            </a:r>
            <a:r>
              <a:rPr lang="zh-CN" altLang="en-US" sz="2400" dirty="0"/>
              <a:t>。但是调度</a:t>
            </a:r>
            <a:r>
              <a:rPr lang="en-US" altLang="zh-CN" sz="2400" dirty="0"/>
              <a:t>L</a:t>
            </a:r>
            <a:r>
              <a:rPr lang="en-US" altLang="zh-CN" sz="2400" baseline="-25000" dirty="0"/>
              <a:t>2</a:t>
            </a:r>
            <a:r>
              <a:rPr lang="zh-CN" altLang="en-US" sz="2400" dirty="0"/>
              <a:t>是可串行化的，因为</a:t>
            </a:r>
            <a:r>
              <a:rPr lang="en-US" altLang="zh-CN" sz="2400" dirty="0"/>
              <a:t>L</a:t>
            </a:r>
            <a:r>
              <a:rPr lang="en-US" altLang="zh-CN" sz="2400" baseline="-25000" dirty="0"/>
              <a:t>2</a:t>
            </a:r>
            <a:r>
              <a:rPr lang="zh-CN" altLang="en-US" sz="2400" dirty="0"/>
              <a:t>执行的结果与调度</a:t>
            </a:r>
            <a:r>
              <a:rPr lang="en-US" altLang="zh-CN" sz="2400" dirty="0"/>
              <a:t>L</a:t>
            </a:r>
            <a:r>
              <a:rPr lang="en-US" altLang="zh-CN" sz="2400" baseline="-25000" dirty="0"/>
              <a:t>1</a:t>
            </a:r>
            <a:r>
              <a:rPr lang="zh-CN" altLang="en-US" sz="2400" dirty="0"/>
              <a:t>相同，</a:t>
            </a:r>
            <a:r>
              <a:rPr lang="en-US" altLang="zh-CN" sz="2400" dirty="0"/>
              <a:t>Y</a:t>
            </a:r>
            <a:r>
              <a:rPr lang="zh-CN" altLang="en-US" sz="2400" dirty="0"/>
              <a:t>的值都等于</a:t>
            </a:r>
            <a:r>
              <a:rPr lang="en-US" altLang="zh-CN" sz="2400" dirty="0"/>
              <a:t>T</a:t>
            </a:r>
            <a:r>
              <a:rPr lang="en-US" altLang="zh-CN" sz="2400" baseline="-25000" dirty="0"/>
              <a:t>2</a:t>
            </a:r>
            <a:r>
              <a:rPr lang="zh-CN" altLang="en-US" sz="2400" dirty="0"/>
              <a:t>的值，</a:t>
            </a:r>
            <a:r>
              <a:rPr lang="en-US" altLang="zh-CN" sz="2400" dirty="0"/>
              <a:t>X</a:t>
            </a:r>
            <a:r>
              <a:rPr lang="zh-CN" altLang="en-US" sz="2400" dirty="0"/>
              <a:t>的值都等于</a:t>
            </a:r>
            <a:r>
              <a:rPr lang="en-US" altLang="zh-CN" sz="2400" dirty="0"/>
              <a:t>T</a:t>
            </a:r>
            <a:r>
              <a:rPr lang="en-US" altLang="zh-CN" sz="2400" baseline="-25000" dirty="0"/>
              <a:t>3</a:t>
            </a:r>
            <a:r>
              <a:rPr lang="zh-CN" altLang="en-US" sz="2400" dirty="0"/>
              <a:t>的值。</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4204531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fontScale="92500" lnSpcReduction="10000"/>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判断以下两个调度是否为冲突可串行化调度？</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sz="3200" dirty="0">
              <a:solidFill>
                <a:srgbClr val="0000FF"/>
              </a:solidFill>
            </a:endParaRPr>
          </a:p>
          <a:p>
            <a:endParaRPr lang="en-US" altLang="zh-CN" dirty="0">
              <a:solidFill>
                <a:srgbClr val="0000FF"/>
              </a:solidFill>
            </a:endParaRPr>
          </a:p>
          <a:p>
            <a:endParaRPr lang="en-US" altLang="zh-CN" sz="3200" dirty="0">
              <a:solidFill>
                <a:srgbClr val="0000FF"/>
              </a:solidFill>
            </a:endParaRPr>
          </a:p>
          <a:p>
            <a:endParaRPr lang="en-US" altLang="zh-CN" dirty="0">
              <a:solidFill>
                <a:srgbClr val="0000FF"/>
              </a:solidFill>
            </a:endParaRPr>
          </a:p>
          <a:p>
            <a:pPr marL="0" indent="0">
              <a:buNone/>
            </a:pPr>
            <a:r>
              <a:rPr lang="en-US" altLang="zh-CN" dirty="0">
                <a:solidFill>
                  <a:srgbClr val="0000FF"/>
                </a:solidFill>
              </a:rPr>
              <a:t> [</a:t>
            </a:r>
            <a:r>
              <a:rPr lang="zh-CN" altLang="en-US" dirty="0">
                <a:solidFill>
                  <a:srgbClr val="0000FF"/>
                </a:solidFill>
              </a:rPr>
              <a:t>解</a:t>
            </a:r>
            <a:r>
              <a:rPr lang="en-US" altLang="zh-CN" dirty="0">
                <a:solidFill>
                  <a:srgbClr val="0000FF"/>
                </a:solidFill>
              </a:rPr>
              <a:t>]</a:t>
            </a:r>
            <a:r>
              <a:rPr lang="zh-CN" altLang="en-US" dirty="0">
                <a:solidFill>
                  <a:srgbClr val="0000FF"/>
                </a:solidFill>
              </a:rPr>
              <a:t>：首先将两个调度分别改写成：</a:t>
            </a:r>
            <a:endParaRPr lang="en-US" altLang="zh-CN" dirty="0">
              <a:solidFill>
                <a:srgbClr val="0000FF"/>
              </a:solidFill>
            </a:endParaRPr>
          </a:p>
          <a:p>
            <a:pPr lvl="1"/>
            <a:r>
              <a:rPr lang="en-US" altLang="zh-CN" dirty="0">
                <a:solidFill>
                  <a:srgbClr val="0000FF"/>
                </a:solidFill>
              </a:rPr>
              <a:t>R1(X)R2(X)W1(X)R1(Y)W2(X)W1(Y)    </a:t>
            </a:r>
            <a:r>
              <a:rPr lang="en-US" altLang="zh-CN" dirty="0">
                <a:solidFill>
                  <a:srgbClr val="FF0000"/>
                </a:solidFill>
                <a:latin typeface="Cambria Math" panose="02040503050406030204" pitchFamily="18" charset="0"/>
                <a:ea typeface="Cambria Math" panose="02040503050406030204" pitchFamily="18" charset="0"/>
              </a:rPr>
              <a:t>⇒ </a:t>
            </a:r>
            <a:r>
              <a:rPr lang="zh-CN" altLang="en-US" dirty="0">
                <a:solidFill>
                  <a:srgbClr val="FF0000"/>
                </a:solidFill>
                <a:latin typeface="Cambria Math" panose="02040503050406030204" pitchFamily="18" charset="0"/>
                <a:ea typeface="Cambria Math" panose="02040503050406030204" pitchFamily="18" charset="0"/>
              </a:rPr>
              <a:t>不是冲突可串行化调度</a:t>
            </a:r>
            <a:endParaRPr lang="en-US" altLang="zh-CN" dirty="0">
              <a:solidFill>
                <a:srgbClr val="FF0000"/>
              </a:solidFill>
            </a:endParaRPr>
          </a:p>
          <a:p>
            <a:pPr lvl="1"/>
            <a:r>
              <a:rPr lang="en-US" altLang="zh-CN" dirty="0">
                <a:solidFill>
                  <a:srgbClr val="0000FF"/>
                </a:solidFill>
              </a:rPr>
              <a:t>R1(X) W1(X)R2(X)W2(X)R1(Y) W1(Y)</a:t>
            </a:r>
            <a:r>
              <a:rPr lang="en-US" altLang="zh-CN" dirty="0">
                <a:solidFill>
                  <a:srgbClr val="FF0000"/>
                </a:solidFill>
                <a:latin typeface="Cambria Math" panose="02040503050406030204" pitchFamily="18" charset="0"/>
                <a:ea typeface="Cambria Math" panose="02040503050406030204" pitchFamily="18" charset="0"/>
              </a:rPr>
              <a:t>   ⇒ </a:t>
            </a:r>
            <a:r>
              <a:rPr lang="zh-CN" altLang="en-US" dirty="0">
                <a:solidFill>
                  <a:srgbClr val="FF0000"/>
                </a:solidFill>
                <a:latin typeface="Cambria Math" panose="02040503050406030204" pitchFamily="18" charset="0"/>
                <a:ea typeface="Cambria Math" panose="02040503050406030204" pitchFamily="18" charset="0"/>
              </a:rPr>
              <a:t>是冲突可串行化调度</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529612002"/>
              </p:ext>
            </p:extLst>
          </p:nvPr>
        </p:nvGraphicFramePr>
        <p:xfrm>
          <a:off x="2895600" y="1167253"/>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rPr>
                        <a:t>T1</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rPr>
                        <a:t>T2</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t>X=X-N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X=X+M</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r>
                        <a:rPr lang="en-US" altLang="zh-CN" sz="1800" dirty="0"/>
                        <a:t>R(Y)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t>Y=Y+N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t>W(Y)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80344546"/>
              </p:ext>
            </p:extLst>
          </p:nvPr>
        </p:nvGraphicFramePr>
        <p:xfrm>
          <a:off x="6019800" y="1167253"/>
          <a:ext cx="2743200" cy="36271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1003519640"/>
                    </a:ext>
                  </a:extLst>
                </a:gridCol>
                <a:gridCol w="1371600">
                  <a:extLst>
                    <a:ext uri="{9D8B030D-6E8A-4147-A177-3AD203B41FA5}">
                      <a16:colId xmlns:a16="http://schemas.microsoft.com/office/drawing/2014/main" val="3824157322"/>
                    </a:ext>
                  </a:extLst>
                </a:gridCol>
              </a:tblGrid>
              <a:tr h="259666">
                <a:tc>
                  <a:txBody>
                    <a:bodyPr/>
                    <a:lstStyle/>
                    <a:p>
                      <a:pPr algn="ctr"/>
                      <a:r>
                        <a:rPr lang="en-US" altLang="zh-CN" sz="1600" dirty="0">
                          <a:solidFill>
                            <a:srgbClr val="0000FF"/>
                          </a:solidFill>
                        </a:rPr>
                        <a:t>T1</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dirty="0">
                          <a:solidFill>
                            <a:srgbClr val="0000FF"/>
                          </a:solidFill>
                        </a:rPr>
                        <a:t>T2</a:t>
                      </a:r>
                      <a:endParaRPr lang="zh-CN" altLang="en-US" sz="1600" dirty="0">
                        <a:solidFill>
                          <a:srgbClr val="0000FF"/>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136518"/>
                  </a:ext>
                </a:extLst>
              </a:tr>
              <a:tr h="283272">
                <a:tc>
                  <a:txBody>
                    <a:bodyPr/>
                    <a:lstStyle/>
                    <a:p>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623567"/>
                  </a:ext>
                </a:extLst>
              </a:tr>
              <a:tr h="283272">
                <a:tc>
                  <a:txBody>
                    <a:bodyPr/>
                    <a:lstStyle/>
                    <a:p>
                      <a:r>
                        <a:rPr lang="en-US" altLang="zh-CN" sz="1800" dirty="0"/>
                        <a:t>X=X-N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412645"/>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5677127"/>
                  </a:ext>
                </a:extLst>
              </a:tr>
              <a:tr h="283272">
                <a:tc>
                  <a:txBody>
                    <a:bodyPr/>
                    <a:lstStyle/>
                    <a:p>
                      <a:endParaRPr lang="zh-CN" altLang="en-US" sz="18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R(X)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235"/>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X=X+M</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397230"/>
                  </a:ext>
                </a:extLst>
              </a:tr>
              <a:tr h="283272">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W(X)</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3509990"/>
                  </a:ext>
                </a:extLst>
              </a:tr>
              <a:tr h="283272">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altLang="zh-CN" sz="1800" dirty="0"/>
                        <a:t>R(Y)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2082403"/>
                  </a:ext>
                </a:extLst>
              </a:tr>
              <a:tr h="283272">
                <a:tc>
                  <a:txBody>
                    <a:bodyPr/>
                    <a:lstStyle/>
                    <a:p>
                      <a:r>
                        <a:rPr lang="en-US" altLang="zh-CN" sz="1800" dirty="0"/>
                        <a:t>Y=Y+N</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985819"/>
                  </a:ext>
                </a:extLst>
              </a:tr>
              <a:tr h="283272">
                <a:tc>
                  <a:txBody>
                    <a:bodyPr/>
                    <a:lstStyle/>
                    <a:p>
                      <a:r>
                        <a:rPr lang="en-US" altLang="zh-CN" sz="1800" dirty="0"/>
                        <a:t>W(Y)</a:t>
                      </a:r>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516412"/>
                  </a:ext>
                </a:extLst>
              </a:tr>
            </a:tbl>
          </a:graphicData>
        </a:graphic>
      </p:graphicFrame>
    </p:spTree>
    <p:extLst>
      <p:ext uri="{BB962C8B-B14F-4D97-AF65-F5344CB8AC3E}">
        <p14:creationId xmlns:p14="http://schemas.microsoft.com/office/powerpoint/2010/main" val="366947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事务的并行执行</a:t>
            </a:r>
            <a:endParaRPr lang="en-US" altLang="zh-CN" dirty="0">
              <a:solidFill>
                <a:srgbClr val="FF0000"/>
              </a:solidFill>
            </a:endParaRPr>
          </a:p>
          <a:p>
            <a:pPr lvl="1"/>
            <a:r>
              <a:rPr lang="zh-CN" altLang="en-US" dirty="0">
                <a:solidFill>
                  <a:srgbClr val="0000CC"/>
                </a:solidFill>
              </a:rPr>
              <a:t>交叉并发方式</a:t>
            </a:r>
            <a:r>
              <a:rPr lang="zh-CN" altLang="en-US" dirty="0"/>
              <a:t>（单处理机系统）</a:t>
            </a:r>
            <a:endParaRPr lang="en-US" altLang="zh-CN" dirty="0"/>
          </a:p>
          <a:p>
            <a:pPr lvl="2"/>
            <a:r>
              <a:rPr lang="zh-CN" altLang="en-US" dirty="0"/>
              <a:t>并行事务的并行操作轮流交叉运行</a:t>
            </a:r>
          </a:p>
          <a:p>
            <a:pPr lvl="2"/>
            <a:r>
              <a:rPr lang="zh-CN" altLang="en-US" dirty="0"/>
              <a:t>并行事务并没有真正地并行运行，但能够减少处理机的空闲时间，                                   提高系统的效率</a:t>
            </a:r>
            <a:endParaRPr lang="en-US" altLang="zh-CN" dirty="0"/>
          </a:p>
          <a:p>
            <a:pPr marL="622300" lvl="2" indent="0">
              <a:buNone/>
            </a:pPr>
            <a:endParaRPr lang="en-US" altLang="zh-CN" sz="1100" dirty="0"/>
          </a:p>
          <a:p>
            <a:pPr lvl="1"/>
            <a:r>
              <a:rPr lang="zh-CN" altLang="en-US" dirty="0">
                <a:solidFill>
                  <a:srgbClr val="0000CC"/>
                </a:solidFill>
              </a:rPr>
              <a:t>同时并发方式</a:t>
            </a:r>
            <a:r>
              <a:rPr lang="zh-CN" altLang="en-US" dirty="0"/>
              <a:t>（多处理机系统）</a:t>
            </a:r>
            <a:endParaRPr lang="en-US" altLang="zh-CN" dirty="0">
              <a:solidFill>
                <a:srgbClr val="0000CC"/>
              </a:solidFill>
            </a:endParaRPr>
          </a:p>
          <a:p>
            <a:pPr lvl="2"/>
            <a:r>
              <a:rPr lang="zh-CN" altLang="en-US" dirty="0"/>
              <a:t>每个处理机可以运行一个事务，多个处理机可以同时运行多个事务，实现多个事务真正的并行运行</a:t>
            </a:r>
          </a:p>
          <a:p>
            <a:pPr lvl="2"/>
            <a:r>
              <a:rPr lang="zh-CN" altLang="en-US" dirty="0"/>
              <a:t>最理想的并发方式，但受制于硬件环境</a:t>
            </a:r>
            <a:endParaRPr lang="en-US" altLang="zh-CN" dirty="0"/>
          </a:p>
          <a:p>
            <a:pPr marL="622300" lvl="2" indent="0">
              <a:buNone/>
            </a:pPr>
            <a:endParaRPr lang="en-US" altLang="zh-CN" sz="900" dirty="0"/>
          </a:p>
          <a:p>
            <a:r>
              <a:rPr lang="zh-CN" altLang="en-US" dirty="0">
                <a:solidFill>
                  <a:srgbClr val="0000CC"/>
                </a:solidFill>
              </a:rPr>
              <a:t>本章讨论的数据库系统并发控制技术是以单处理机系统为基础的 </a:t>
            </a:r>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762000"/>
            <a:ext cx="2286000" cy="3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96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sz="2800" u="sng" dirty="0">
                <a:solidFill>
                  <a:srgbClr val="0000FF"/>
                </a:solidFill>
              </a:rPr>
              <a:t>冲突可串行化调度的判断</a:t>
            </a:r>
            <a:r>
              <a:rPr lang="zh-CN" altLang="en-US" sz="2800" dirty="0">
                <a:solidFill>
                  <a:srgbClr val="0000FF"/>
                </a:solidFill>
                <a:sym typeface="Symbol" panose="05050102010706020507" pitchFamily="18" charset="2"/>
              </a:rPr>
              <a:t></a:t>
            </a:r>
            <a:r>
              <a:rPr lang="zh-CN" altLang="en-US" sz="2800" dirty="0">
                <a:solidFill>
                  <a:srgbClr val="FF0000"/>
                </a:solidFill>
              </a:rPr>
              <a:t>优先图</a:t>
            </a:r>
            <a:r>
              <a:rPr lang="en-US" altLang="zh-CN" sz="2800" dirty="0">
                <a:solidFill>
                  <a:srgbClr val="FF0000"/>
                </a:solidFill>
              </a:rPr>
              <a:t>(precedence graph)</a:t>
            </a:r>
            <a:r>
              <a:rPr lang="zh-CN" altLang="en-US" sz="2800" dirty="0">
                <a:solidFill>
                  <a:srgbClr val="FF0000"/>
                </a:solidFill>
              </a:rPr>
              <a:t>算法</a:t>
            </a:r>
            <a:endParaRPr lang="en-US" altLang="zh-CN" sz="2800" u="sng" dirty="0">
              <a:solidFill>
                <a:srgbClr val="FF0000"/>
              </a:solidFill>
            </a:endParaRPr>
          </a:p>
          <a:p>
            <a:pPr marL="814387" lvl="1" indent="-457200">
              <a:buFont typeface="+mj-lt"/>
              <a:buAutoNum type="arabicPeriod"/>
            </a:pPr>
            <a:r>
              <a:rPr lang="zh-CN" altLang="en-US" sz="2400" dirty="0">
                <a:solidFill>
                  <a:srgbClr val="FF0000"/>
                </a:solidFill>
              </a:rPr>
              <a:t>构造一个有向图</a:t>
            </a:r>
            <a:r>
              <a:rPr lang="en-US" altLang="zh-CN" sz="2400" dirty="0">
                <a:solidFill>
                  <a:srgbClr val="FF0000"/>
                </a:solidFill>
              </a:rPr>
              <a:t>G=(N, E)</a:t>
            </a:r>
            <a:r>
              <a:rPr lang="zh-CN" altLang="en-US" sz="2400" dirty="0"/>
              <a:t>，其中</a:t>
            </a:r>
            <a:endParaRPr lang="en-US" altLang="zh-CN" sz="2400" dirty="0"/>
          </a:p>
          <a:p>
            <a:pPr lvl="2"/>
            <a:r>
              <a:rPr lang="en-US" altLang="zh-CN" sz="2400" dirty="0"/>
              <a:t>N={ T1, T2,…, </a:t>
            </a:r>
            <a:r>
              <a:rPr lang="en-US" altLang="zh-CN" sz="2400" dirty="0" err="1"/>
              <a:t>Tn</a:t>
            </a:r>
            <a:r>
              <a:rPr lang="en-US" altLang="zh-CN" sz="2400" dirty="0"/>
              <a:t> }</a:t>
            </a:r>
            <a:r>
              <a:rPr lang="zh-CN" altLang="en-US" sz="2400" dirty="0"/>
              <a:t>，</a:t>
            </a:r>
            <a:r>
              <a:rPr lang="en-US" altLang="zh-CN" sz="2400" dirty="0" err="1"/>
              <a:t>Ti</a:t>
            </a:r>
            <a:r>
              <a:rPr lang="zh-CN" altLang="en-US" sz="2400" dirty="0"/>
              <a:t>（</a:t>
            </a:r>
            <a:r>
              <a:rPr lang="en-US" altLang="zh-CN" sz="2400" dirty="0"/>
              <a:t>I = 1, 2, …, n</a:t>
            </a:r>
            <a:r>
              <a:rPr lang="zh-CN" altLang="en-US" sz="2400" dirty="0"/>
              <a:t>）表示事务</a:t>
            </a:r>
            <a:r>
              <a:rPr lang="en-US" altLang="zh-CN" sz="2400" dirty="0" err="1"/>
              <a:t>Ti</a:t>
            </a:r>
            <a:r>
              <a:rPr lang="zh-CN" altLang="en-US" sz="2400" dirty="0"/>
              <a:t>对应的结点；</a:t>
            </a:r>
            <a:endParaRPr lang="en-US" altLang="zh-CN" sz="2400" dirty="0"/>
          </a:p>
          <a:p>
            <a:pPr lvl="2"/>
            <a:r>
              <a:rPr lang="en-US" altLang="zh-CN" sz="2400" dirty="0"/>
              <a:t>E</a:t>
            </a:r>
            <a:r>
              <a:rPr lang="zh-CN" altLang="en-US" sz="2400" dirty="0"/>
              <a:t>为不同结点之间有向边的集合。</a:t>
            </a:r>
            <a:endParaRPr lang="en-US" altLang="zh-CN" sz="2400" dirty="0"/>
          </a:p>
          <a:p>
            <a:pPr lvl="2"/>
            <a:r>
              <a:rPr lang="zh-CN" altLang="en-US" sz="2400" dirty="0"/>
              <a:t>有向边</a:t>
            </a:r>
            <a:r>
              <a:rPr lang="en-US" altLang="zh-CN" sz="2400" dirty="0" err="1"/>
              <a:t>e</a:t>
            </a:r>
            <a:r>
              <a:rPr lang="en-US" altLang="zh-CN" sz="2400" baseline="-25000" dirty="0" err="1"/>
              <a:t>ij</a:t>
            </a:r>
            <a:r>
              <a:rPr lang="zh-CN" altLang="en-US" sz="2400" dirty="0"/>
              <a:t>：</a:t>
            </a:r>
            <a:r>
              <a:rPr lang="en-US" altLang="zh-CN" sz="2400" dirty="0" err="1"/>
              <a:t>Ti</a:t>
            </a:r>
            <a:r>
              <a:rPr lang="en-US" altLang="zh-CN" sz="2400" dirty="0"/>
              <a:t> </a:t>
            </a:r>
            <a:r>
              <a:rPr lang="en-US" altLang="zh-CN" sz="2400" dirty="0">
                <a:latin typeface="Cambria Math" panose="02040503050406030204" pitchFamily="18" charset="0"/>
                <a:ea typeface="Cambria Math" panose="02040503050406030204" pitchFamily="18" charset="0"/>
              </a:rPr>
              <a:t>→</a:t>
            </a:r>
            <a:r>
              <a:rPr lang="en-US" altLang="zh-CN" sz="2400" dirty="0" err="1"/>
              <a:t>Tj</a:t>
            </a:r>
            <a:r>
              <a:rPr lang="zh-CN" altLang="en-US" sz="2400" dirty="0"/>
              <a:t>的定义如下：</a:t>
            </a:r>
            <a:endParaRPr lang="en-US" altLang="zh-CN" sz="2400" dirty="0"/>
          </a:p>
          <a:p>
            <a:pPr lvl="2" indent="0">
              <a:buNone/>
            </a:pPr>
            <a:r>
              <a:rPr lang="zh-CN" altLang="en-US" sz="2400" dirty="0"/>
              <a:t> 如果出现以下任一种情形，则结点</a:t>
            </a:r>
            <a:r>
              <a:rPr lang="en-US" altLang="zh-CN" sz="2400" dirty="0" err="1"/>
              <a:t>Ti</a:t>
            </a:r>
            <a:r>
              <a:rPr lang="zh-CN" altLang="en-US" sz="2400" dirty="0"/>
              <a:t>到结点</a:t>
            </a:r>
            <a:r>
              <a:rPr lang="en-US" altLang="zh-CN" sz="2400" dirty="0" err="1"/>
              <a:t>Tj</a:t>
            </a:r>
            <a:r>
              <a:rPr lang="zh-CN" altLang="en-US" sz="2400" dirty="0"/>
              <a:t>（</a:t>
            </a:r>
            <a:r>
              <a:rPr lang="en-US" altLang="zh-CN" sz="2400" dirty="0" err="1"/>
              <a:t>i≠j</a:t>
            </a:r>
            <a:r>
              <a:rPr lang="zh-CN" altLang="en-US" sz="2400" dirty="0"/>
              <a:t>）之间存在一条有向边</a:t>
            </a:r>
            <a:endParaRPr lang="en-US" altLang="zh-CN" sz="2400" dirty="0"/>
          </a:p>
          <a:p>
            <a:pPr lvl="2" indent="0">
              <a:buFont typeface="等线 Light" panose="02010600030101010101" pitchFamily="2" charset="-122"/>
              <a:buChar char="–"/>
            </a:pPr>
            <a:r>
              <a:rPr lang="en-US" altLang="zh-CN" sz="2400" dirty="0"/>
              <a:t> </a:t>
            </a:r>
            <a:r>
              <a:rPr lang="en-US" altLang="zh-CN" sz="2400" dirty="0">
                <a:solidFill>
                  <a:srgbClr val="0000FF"/>
                </a:solidFill>
              </a:rPr>
              <a:t>Wi(X)</a:t>
            </a:r>
            <a:r>
              <a:rPr lang="en-US" altLang="zh-CN" sz="2400" dirty="0" err="1">
                <a:solidFill>
                  <a:srgbClr val="0000FF"/>
                </a:solidFill>
              </a:rPr>
              <a:t>Rj</a:t>
            </a:r>
            <a:r>
              <a:rPr lang="en-US" altLang="zh-CN" sz="2400" dirty="0">
                <a:solidFill>
                  <a:srgbClr val="0000FF"/>
                </a:solidFill>
              </a:rPr>
              <a:t>(X)</a:t>
            </a:r>
            <a:r>
              <a:rPr lang="zh-CN" altLang="en-US" sz="2400" dirty="0">
                <a:solidFill>
                  <a:srgbClr val="0000FF"/>
                </a:solidFill>
              </a:rPr>
              <a:t>，</a:t>
            </a:r>
            <a:r>
              <a:rPr lang="en-US" altLang="zh-CN" sz="2400" dirty="0" err="1">
                <a:solidFill>
                  <a:srgbClr val="0000FF"/>
                </a:solidFill>
              </a:rPr>
              <a:t>Ri</a:t>
            </a:r>
            <a:r>
              <a:rPr lang="en-US" altLang="zh-CN" sz="2400" dirty="0">
                <a:solidFill>
                  <a:srgbClr val="0000FF"/>
                </a:solidFill>
              </a:rPr>
              <a:t>(X)</a:t>
            </a:r>
            <a:r>
              <a:rPr lang="en-US" altLang="zh-CN" sz="2400" dirty="0" err="1">
                <a:solidFill>
                  <a:srgbClr val="0000FF"/>
                </a:solidFill>
              </a:rPr>
              <a:t>Wj</a:t>
            </a:r>
            <a:r>
              <a:rPr lang="en-US" altLang="zh-CN" sz="2400" dirty="0">
                <a:solidFill>
                  <a:srgbClr val="0000FF"/>
                </a:solidFill>
              </a:rPr>
              <a:t>(X)</a:t>
            </a:r>
            <a:r>
              <a:rPr lang="zh-CN" altLang="en-US" sz="2400" dirty="0">
                <a:solidFill>
                  <a:srgbClr val="0000FF"/>
                </a:solidFill>
              </a:rPr>
              <a:t>，</a:t>
            </a:r>
            <a:r>
              <a:rPr lang="en-US" altLang="zh-CN" sz="2400" dirty="0">
                <a:solidFill>
                  <a:srgbClr val="0000FF"/>
                </a:solidFill>
              </a:rPr>
              <a:t>Wi(X)</a:t>
            </a:r>
            <a:r>
              <a:rPr lang="en-US" altLang="zh-CN" sz="2400" dirty="0" err="1">
                <a:solidFill>
                  <a:srgbClr val="0000FF"/>
                </a:solidFill>
              </a:rPr>
              <a:t>Wj</a:t>
            </a:r>
            <a:r>
              <a:rPr lang="en-US" altLang="zh-CN" sz="2400" dirty="0">
                <a:solidFill>
                  <a:srgbClr val="0000FF"/>
                </a:solidFill>
              </a:rPr>
              <a:t>(X)</a:t>
            </a:r>
          </a:p>
          <a:p>
            <a:pPr lvl="2" indent="0">
              <a:buNone/>
            </a:pPr>
            <a:endParaRPr lang="en-US" altLang="zh-CN" sz="1200" dirty="0">
              <a:solidFill>
                <a:srgbClr val="0000FF"/>
              </a:solidFill>
            </a:endParaRPr>
          </a:p>
          <a:p>
            <a:pPr marL="869950" lvl="1" indent="-514350">
              <a:buFont typeface="+mj-lt"/>
              <a:buAutoNum type="arabicPeriod"/>
            </a:pPr>
            <a:r>
              <a:rPr lang="zh-CN" altLang="en-US" sz="2600" dirty="0">
                <a:solidFill>
                  <a:srgbClr val="FF0000"/>
                </a:solidFill>
              </a:rPr>
              <a:t>该调度为冲突可串行化调度的充分必要条件为有向图</a:t>
            </a:r>
            <a:r>
              <a:rPr lang="en-US" altLang="zh-CN" sz="2600" dirty="0">
                <a:solidFill>
                  <a:srgbClr val="FF0000"/>
                </a:solidFill>
              </a:rPr>
              <a:t>G</a:t>
            </a:r>
            <a:r>
              <a:rPr lang="zh-CN" altLang="en-US" sz="2600" dirty="0">
                <a:solidFill>
                  <a:srgbClr val="FF0000"/>
                </a:solidFill>
              </a:rPr>
              <a:t>不存在回路</a:t>
            </a:r>
            <a:endParaRPr lang="en-US" altLang="zh-CN" sz="2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1918087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solidFill>
                  <a:srgbClr val="0000FF"/>
                </a:solidFill>
              </a:rPr>
              <a:t>利用优先图算法判定以下调度是否为冲突可串行化调度</a:t>
            </a:r>
            <a:r>
              <a:rPr lang="zh-CN" altLang="en-US" dirty="0"/>
              <a:t>？</a:t>
            </a:r>
            <a:endParaRPr lang="en-US" altLang="zh-CN" dirty="0"/>
          </a:p>
          <a:p>
            <a:pPr lvl="1"/>
            <a:r>
              <a:rPr lang="en-US" altLang="zh-CN" dirty="0"/>
              <a:t>R1(X)R2(X)W1(X)R1(Y)W2(X)W1(Y)</a:t>
            </a:r>
          </a:p>
          <a:p>
            <a:pPr lvl="1"/>
            <a:r>
              <a:rPr lang="en-US" altLang="zh-CN" dirty="0"/>
              <a:t>R1(X) W1(X)R2(X)W2(X)R1(Y) W1(Y)</a:t>
            </a:r>
          </a:p>
          <a:p>
            <a:pPr lvl="1"/>
            <a:endParaRPr lang="en-US" altLang="zh-CN" dirty="0"/>
          </a:p>
          <a:p>
            <a:r>
              <a:rPr lang="zh-CN" altLang="en-US" sz="3200" dirty="0">
                <a:solidFill>
                  <a:srgbClr val="FF0000"/>
                </a:solidFill>
              </a:rPr>
              <a:t>课堂练习</a:t>
            </a:r>
            <a:endParaRPr lang="en-US" altLang="zh-CN" sz="3200" dirty="0">
              <a:solidFill>
                <a:srgbClr val="FF0000"/>
              </a:solidFill>
            </a:endParaRPr>
          </a:p>
          <a:p>
            <a:pPr marL="357187" lvl="1" indent="0">
              <a:buNone/>
            </a:pPr>
            <a:r>
              <a:rPr lang="zh-CN" altLang="en-US" sz="2800" dirty="0">
                <a:solidFill>
                  <a:srgbClr val="0000FF"/>
                </a:solidFill>
              </a:rPr>
              <a:t>画出以下的调度的优先图，并判断是否为冲突可串行化调度？</a:t>
            </a:r>
            <a:endParaRPr lang="en-US" altLang="zh-CN" sz="2800" dirty="0">
              <a:solidFill>
                <a:srgbClr val="0000FF"/>
              </a:solidFill>
            </a:endParaRPr>
          </a:p>
          <a:p>
            <a:pPr marL="814387" lvl="1" indent="-457200">
              <a:buFont typeface="+mj-ea"/>
              <a:buAutoNum type="circleNumDbPlain"/>
            </a:pPr>
            <a:r>
              <a:rPr lang="en-US" altLang="zh-CN" sz="2400" dirty="0">
                <a:solidFill>
                  <a:srgbClr val="0000FF"/>
                </a:solidFill>
              </a:rPr>
              <a:t>r1 (X); r3 (X); w1(X); r2(X); w3(X)</a:t>
            </a:r>
          </a:p>
          <a:p>
            <a:pPr marL="814387" lvl="1" indent="-457200">
              <a:buFont typeface="+mj-ea"/>
              <a:buAutoNum type="circleNumDbPlain"/>
            </a:pPr>
            <a:r>
              <a:rPr lang="en-US" altLang="zh-CN" sz="2400" dirty="0">
                <a:solidFill>
                  <a:srgbClr val="0000FF"/>
                </a:solidFill>
              </a:rPr>
              <a:t>r3 (X); r2 (X); w3(X); r1(X); w1(X)</a:t>
            </a:r>
            <a:endParaRPr lang="zh-CN" altLang="zh-CN" sz="24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913619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rgbClr val="FF0000"/>
                </a:solidFill>
              </a:rPr>
              <a:t>两段锁协议</a:t>
            </a:r>
            <a:endParaRPr lang="en-US" altLang="zh-CN" dirty="0">
              <a:solidFill>
                <a:srgbClr val="FF0000"/>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51</a:t>
            </a:fld>
            <a:endParaRPr lang="en-US" dirty="0"/>
          </a:p>
        </p:txBody>
      </p:sp>
    </p:spTree>
    <p:extLst>
      <p:ext uri="{BB962C8B-B14F-4D97-AF65-F5344CB8AC3E}">
        <p14:creationId xmlns:p14="http://schemas.microsoft.com/office/powerpoint/2010/main" val="3650221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两段锁协议</a:t>
            </a:r>
          </a:p>
        </p:txBody>
      </p:sp>
      <p:sp>
        <p:nvSpPr>
          <p:cNvPr id="3" name="内容占位符 2"/>
          <p:cNvSpPr>
            <a:spLocks noGrp="1"/>
          </p:cNvSpPr>
          <p:nvPr>
            <p:ph idx="1"/>
          </p:nvPr>
        </p:nvSpPr>
        <p:spPr/>
        <p:txBody>
          <a:bodyPr>
            <a:normAutofit fontScale="92500" lnSpcReduction="10000"/>
          </a:bodyPr>
          <a:lstStyle/>
          <a:p>
            <a:r>
              <a:rPr lang="zh-CN" altLang="en-US" dirty="0"/>
              <a:t>为了保证并发调度的正确性，</a:t>
            </a:r>
            <a:r>
              <a:rPr lang="en-US" altLang="zh-CN" dirty="0"/>
              <a:t>DBMS</a:t>
            </a:r>
            <a:r>
              <a:rPr lang="zh-CN" altLang="en-US" dirty="0"/>
              <a:t>的并发控制机制必须提供一定的手段来保证调度是可串行化的。</a:t>
            </a:r>
            <a:endParaRPr lang="en-US" altLang="zh-CN" dirty="0"/>
          </a:p>
          <a:p>
            <a:pPr lvl="1"/>
            <a:r>
              <a:rPr lang="zh-CN" altLang="en-US" dirty="0"/>
              <a:t>之前的方法理论上可行，但实际运用中不可行</a:t>
            </a:r>
            <a:endParaRPr lang="en-US" altLang="zh-CN" sz="1050" dirty="0"/>
          </a:p>
          <a:p>
            <a:r>
              <a:rPr lang="zh-CN" altLang="en-US" dirty="0"/>
              <a:t>目前</a:t>
            </a:r>
            <a:r>
              <a:rPr lang="en-US" altLang="zh-CN" dirty="0"/>
              <a:t>DBMS</a:t>
            </a:r>
            <a:r>
              <a:rPr lang="zh-CN" altLang="en-US" dirty="0"/>
              <a:t>普遍采用</a:t>
            </a:r>
            <a:r>
              <a:rPr lang="zh-CN" altLang="en-US" u="sng" dirty="0">
                <a:solidFill>
                  <a:srgbClr val="FF0000"/>
                </a:solidFill>
              </a:rPr>
              <a:t>两段锁协议</a:t>
            </a:r>
            <a:r>
              <a:rPr lang="zh-CN" altLang="en-US" dirty="0"/>
              <a:t>（</a:t>
            </a:r>
            <a:r>
              <a:rPr lang="en-US" altLang="zh-CN" dirty="0"/>
              <a:t>Two-phase Locking, 2PL</a:t>
            </a:r>
            <a:r>
              <a:rPr lang="zh-CN" altLang="en-US" dirty="0"/>
              <a:t>）实现并发调度的可串行性，从而保证调度的正确性。</a:t>
            </a:r>
            <a:endParaRPr lang="en-US" altLang="zh-CN" sz="1050" dirty="0"/>
          </a:p>
          <a:p>
            <a:r>
              <a:rPr lang="zh-CN" altLang="en-US" u="sng" dirty="0">
                <a:solidFill>
                  <a:srgbClr val="FF0000"/>
                </a:solidFill>
              </a:rPr>
              <a:t>两段锁协议</a:t>
            </a:r>
            <a:r>
              <a:rPr lang="zh-CN" altLang="en-US" dirty="0"/>
              <a:t>是</a:t>
            </a:r>
            <a:r>
              <a:rPr lang="zh-CN" altLang="en-US" dirty="0">
                <a:solidFill>
                  <a:srgbClr val="0000FF"/>
                </a:solidFill>
              </a:rPr>
              <a:t>指</a:t>
            </a:r>
            <a:r>
              <a:rPr lang="zh-CN" altLang="en-US" dirty="0">
                <a:solidFill>
                  <a:srgbClr val="FF0000"/>
                </a:solidFill>
              </a:rPr>
              <a:t>每个事务</a:t>
            </a:r>
            <a:r>
              <a:rPr lang="zh-CN" altLang="en-US" dirty="0">
                <a:solidFill>
                  <a:srgbClr val="0000FF"/>
                </a:solidFill>
              </a:rPr>
              <a:t>必须分为</a:t>
            </a:r>
            <a:r>
              <a:rPr lang="zh-CN" altLang="en-US" dirty="0">
                <a:solidFill>
                  <a:srgbClr val="FF0000"/>
                </a:solidFill>
              </a:rPr>
              <a:t>两个阶段</a:t>
            </a:r>
            <a:r>
              <a:rPr lang="zh-CN" altLang="en-US" dirty="0">
                <a:solidFill>
                  <a:srgbClr val="0000FF"/>
                </a:solidFill>
              </a:rPr>
              <a:t>对数据项进行</a:t>
            </a:r>
            <a:r>
              <a:rPr lang="zh-CN" altLang="en-US" dirty="0">
                <a:solidFill>
                  <a:srgbClr val="FF0000"/>
                </a:solidFill>
              </a:rPr>
              <a:t>加锁</a:t>
            </a:r>
            <a:r>
              <a:rPr lang="zh-CN" altLang="en-US" dirty="0">
                <a:solidFill>
                  <a:srgbClr val="0000FF"/>
                </a:solidFill>
              </a:rPr>
              <a:t>和</a:t>
            </a:r>
            <a:r>
              <a:rPr lang="zh-CN" altLang="en-US" dirty="0">
                <a:solidFill>
                  <a:srgbClr val="FF0000"/>
                </a:solidFill>
              </a:rPr>
              <a:t>解锁</a:t>
            </a:r>
            <a:r>
              <a:rPr lang="zh-CN" altLang="en-US" dirty="0"/>
              <a:t>。</a:t>
            </a:r>
            <a:endParaRPr lang="en-US" altLang="zh-CN" dirty="0"/>
          </a:p>
          <a:p>
            <a:pPr lvl="1"/>
            <a:r>
              <a:rPr lang="zh-CN" altLang="en-US" dirty="0"/>
              <a:t>在对任何数据进行读、写操作之前，首先要申请并获得对该数据的封锁；</a:t>
            </a:r>
            <a:endParaRPr lang="en-US" altLang="zh-CN" dirty="0"/>
          </a:p>
          <a:p>
            <a:pPr lvl="1"/>
            <a:r>
              <a:rPr lang="zh-CN" altLang="en-US" dirty="0"/>
              <a:t>在释放一个封锁之后，事务不再申请和获得对任何其他封锁。</a:t>
            </a:r>
            <a:endParaRPr lang="en-US" altLang="zh-CN" dirty="0"/>
          </a:p>
          <a:p>
            <a:r>
              <a:rPr lang="zh-CN" altLang="en-US" u="sng" dirty="0">
                <a:solidFill>
                  <a:srgbClr val="FF0000"/>
                </a:solidFill>
              </a:rPr>
              <a:t>结论</a:t>
            </a:r>
            <a:r>
              <a:rPr lang="zh-CN" altLang="en-US" dirty="0">
                <a:solidFill>
                  <a:srgbClr val="FF0000"/>
                </a:solidFill>
              </a:rPr>
              <a:t>：</a:t>
            </a:r>
            <a:r>
              <a:rPr lang="zh-CN" altLang="en-US" dirty="0">
                <a:solidFill>
                  <a:srgbClr val="0000FF"/>
                </a:solidFill>
              </a:rPr>
              <a:t>若并发执行的所有事务都遵守两段锁协议，则对这些事务的任何并发调度都是可串行化的</a:t>
            </a:r>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spTree>
    <p:extLst>
      <p:ext uri="{BB962C8B-B14F-4D97-AF65-F5344CB8AC3E}">
        <p14:creationId xmlns:p14="http://schemas.microsoft.com/office/powerpoint/2010/main" val="3511796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两段”锁的含义是，事务分为两个阶段</a:t>
            </a:r>
            <a:endParaRPr lang="en-US" altLang="zh-CN" dirty="0"/>
          </a:p>
          <a:p>
            <a:pPr lvl="1"/>
            <a:r>
              <a:rPr lang="zh-CN" altLang="en-US" dirty="0">
                <a:solidFill>
                  <a:srgbClr val="0000FF"/>
                </a:solidFill>
              </a:rPr>
              <a:t>第一阶段</a:t>
            </a:r>
            <a:r>
              <a:rPr lang="zh-CN" altLang="en-US" dirty="0">
                <a:solidFill>
                  <a:srgbClr val="FF0000"/>
                </a:solidFill>
              </a:rPr>
              <a:t>获得封锁</a:t>
            </a:r>
            <a:r>
              <a:rPr lang="zh-CN" altLang="en-US" dirty="0">
                <a:solidFill>
                  <a:srgbClr val="0000FF"/>
                </a:solidFill>
              </a:rPr>
              <a:t>，也称为扩展阶段</a:t>
            </a:r>
            <a:r>
              <a:rPr lang="en-US" altLang="zh-CN" dirty="0">
                <a:solidFill>
                  <a:srgbClr val="0000FF"/>
                </a:solidFill>
              </a:rPr>
              <a:t>(growing phase)</a:t>
            </a:r>
          </a:p>
          <a:p>
            <a:pPr lvl="2"/>
            <a:r>
              <a:rPr lang="zh-CN" altLang="en-US" dirty="0"/>
              <a:t>事务可以申请获得任何数据项上的任何类型的锁，但是不能释放任何锁</a:t>
            </a:r>
            <a:endParaRPr lang="en-US" altLang="zh-CN" dirty="0"/>
          </a:p>
          <a:p>
            <a:pPr lvl="1"/>
            <a:r>
              <a:rPr lang="zh-CN" altLang="en-US" dirty="0">
                <a:solidFill>
                  <a:srgbClr val="0000FF"/>
                </a:solidFill>
              </a:rPr>
              <a:t>第二阶段</a:t>
            </a:r>
            <a:r>
              <a:rPr lang="zh-CN" altLang="en-US" dirty="0">
                <a:solidFill>
                  <a:srgbClr val="FF0000"/>
                </a:solidFill>
              </a:rPr>
              <a:t>释放封锁</a:t>
            </a:r>
            <a:r>
              <a:rPr lang="zh-CN" altLang="en-US" dirty="0">
                <a:solidFill>
                  <a:srgbClr val="0000FF"/>
                </a:solidFill>
              </a:rPr>
              <a:t>，也称为收缩阶段</a:t>
            </a:r>
            <a:r>
              <a:rPr lang="en-US" altLang="zh-CN" dirty="0">
                <a:solidFill>
                  <a:srgbClr val="0000FF"/>
                </a:solidFill>
              </a:rPr>
              <a:t>(shrinking phase)</a:t>
            </a:r>
          </a:p>
          <a:p>
            <a:pPr lvl="2"/>
            <a:r>
              <a:rPr lang="zh-CN" altLang="en-US" dirty="0"/>
              <a:t>事务可以释放任何数据项上的任何类型的锁，但是不能再申请任何锁</a:t>
            </a:r>
            <a:endParaRPr lang="en-US" altLang="zh-CN" dirty="0"/>
          </a:p>
          <a:p>
            <a:pPr marL="622300" lvl="2" indent="0">
              <a:buNone/>
            </a:pPr>
            <a:endParaRPr lang="en-US" altLang="zh-CN" sz="900" dirty="0"/>
          </a:p>
          <a:p>
            <a:pPr lvl="1"/>
            <a:r>
              <a:rPr lang="zh-CN" altLang="en-US" dirty="0"/>
              <a:t>例如，</a:t>
            </a:r>
            <a:r>
              <a:rPr lang="zh-CN" altLang="en-US" sz="2000" dirty="0"/>
              <a:t>事务</a:t>
            </a:r>
            <a:r>
              <a:rPr lang="en-US" altLang="zh-CN" sz="2000" dirty="0" err="1"/>
              <a:t>T</a:t>
            </a:r>
            <a:r>
              <a:rPr lang="en-US" altLang="zh-CN" sz="2000" i="1" baseline="-25000" dirty="0" err="1"/>
              <a:t>i</a:t>
            </a:r>
            <a:r>
              <a:rPr lang="zh-CN" altLang="en-US" sz="2000" dirty="0"/>
              <a:t>遵守两段锁协议，其封锁序列是</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
        <p:nvSpPr>
          <p:cNvPr id="5" name="矩形 4"/>
          <p:cNvSpPr/>
          <p:nvPr/>
        </p:nvSpPr>
        <p:spPr>
          <a:xfrm>
            <a:off x="1143000" y="3926231"/>
            <a:ext cx="8905002" cy="538609"/>
          </a:xfrm>
          <a:prstGeom prst="rect">
            <a:avLst/>
          </a:prstGeom>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B  Unlock A  Unlock C</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grpSp>
        <p:nvGrpSpPr>
          <p:cNvPr id="12" name="组合 11"/>
          <p:cNvGrpSpPr/>
          <p:nvPr/>
        </p:nvGrpSpPr>
        <p:grpSpPr>
          <a:xfrm>
            <a:off x="1143000" y="4464840"/>
            <a:ext cx="8610600" cy="792493"/>
            <a:chOff x="1143000" y="4464840"/>
            <a:chExt cx="8610600" cy="792493"/>
          </a:xfrm>
        </p:grpSpPr>
        <p:sp>
          <p:nvSpPr>
            <p:cNvPr id="7" name="右大括号 6"/>
            <p:cNvSpPr/>
            <p:nvPr/>
          </p:nvSpPr>
          <p:spPr>
            <a:xfrm rot="5400000">
              <a:off x="2907873" y="2699967"/>
              <a:ext cx="366852" cy="3896598"/>
            </a:xfrm>
            <a:prstGeom prst="rightBrace">
              <a:avLst>
                <a:gd name="adj1" fmla="val 0"/>
                <a:gd name="adj2" fmla="val 506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rot="5400000">
              <a:off x="7360374" y="2438466"/>
              <a:ext cx="366852" cy="441960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2486005" y="4857223"/>
              <a:ext cx="1210588" cy="400110"/>
            </a:xfrm>
            <a:prstGeom prst="rect">
              <a:avLst/>
            </a:prstGeom>
          </p:spPr>
          <p:txBody>
            <a:bodyPr wrap="none">
              <a:spAutoFit/>
            </a:bodyPr>
            <a:lstStyle/>
            <a:p>
              <a:r>
                <a:rPr lang="zh-CN" altLang="en-US" sz="2000" dirty="0">
                  <a:solidFill>
                    <a:srgbClr val="FF0000"/>
                  </a:solidFill>
                </a:rPr>
                <a:t>扩展阶段</a:t>
              </a:r>
            </a:p>
          </p:txBody>
        </p:sp>
        <p:sp>
          <p:nvSpPr>
            <p:cNvPr id="10" name="矩形 9"/>
            <p:cNvSpPr/>
            <p:nvPr/>
          </p:nvSpPr>
          <p:spPr>
            <a:xfrm>
              <a:off x="6934200" y="4857223"/>
              <a:ext cx="1210588" cy="400110"/>
            </a:xfrm>
            <a:prstGeom prst="rect">
              <a:avLst/>
            </a:prstGeom>
          </p:spPr>
          <p:txBody>
            <a:bodyPr wrap="none">
              <a:spAutoFit/>
            </a:bodyPr>
            <a:lstStyle/>
            <a:p>
              <a:r>
                <a:rPr lang="zh-CN" altLang="en-US" sz="2000" dirty="0">
                  <a:solidFill>
                    <a:srgbClr val="FF0000"/>
                  </a:solidFill>
                </a:rPr>
                <a:t>收缩阶段</a:t>
              </a:r>
            </a:p>
          </p:txBody>
        </p:sp>
      </p:grpSp>
      <p:sp>
        <p:nvSpPr>
          <p:cNvPr id="11" name="矩形 10"/>
          <p:cNvSpPr/>
          <p:nvPr/>
        </p:nvSpPr>
        <p:spPr>
          <a:xfrm>
            <a:off x="1118493" y="5427268"/>
            <a:ext cx="8751114" cy="538609"/>
          </a:xfrm>
          <a:prstGeom prst="rect">
            <a:avLst/>
          </a:prstGeom>
          <a:ln w="3175">
            <a:solidFill>
              <a:schemeClr val="tx1"/>
            </a:solidFill>
          </a:ln>
        </p:spPr>
        <p:txBody>
          <a:bodyPr wrap="none">
            <a:spAutoFit/>
          </a:bodyPr>
          <a:lstStyle/>
          <a:p>
            <a:pPr>
              <a:lnSpc>
                <a:spcPct val="160000"/>
              </a:lnSpc>
              <a:buFont typeface="Wingdings" pitchFamily="2" charset="2"/>
              <a:buNone/>
            </a:pP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A  Unlock A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Slock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B  </a:t>
            </a:r>
            <a:r>
              <a:rPr lang="en-US" altLang="zh-CN" sz="2000" b="1" dirty="0" err="1">
                <a:solidFill>
                  <a:srgbClr val="0000FF"/>
                </a:solidFill>
                <a:latin typeface="Courier New" panose="02070309020205020404" pitchFamily="49" charset="0"/>
                <a:ea typeface="等线 Light" panose="02010600030101010101" pitchFamily="2" charset="-122"/>
                <a:cs typeface="Courier New" panose="02070309020205020404" pitchFamily="49" charset="0"/>
              </a:rPr>
              <a:t>Xlock</a:t>
            </a:r>
            <a:r>
              <a:rPr lang="en-US" altLang="zh-CN"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 C  Unlock C  Unlock B</a:t>
            </a:r>
            <a:r>
              <a:rPr lang="zh-CN" altLang="en-US" sz="2000" b="1" dirty="0">
                <a:solidFill>
                  <a:srgbClr val="0000FF"/>
                </a:solidFill>
                <a:latin typeface="Courier New" panose="02070309020205020404" pitchFamily="49" charset="0"/>
                <a:ea typeface="等线 Light" panose="02010600030101010101" pitchFamily="2" charset="-122"/>
                <a:cs typeface="Courier New" panose="02070309020205020404" pitchFamily="49" charset="0"/>
              </a:rPr>
              <a:t>；</a:t>
            </a:r>
          </a:p>
        </p:txBody>
      </p:sp>
      <p:sp>
        <p:nvSpPr>
          <p:cNvPr id="13" name="矩形 12"/>
          <p:cNvSpPr/>
          <p:nvPr/>
        </p:nvSpPr>
        <p:spPr>
          <a:xfrm>
            <a:off x="3595934" y="6053935"/>
            <a:ext cx="3796232" cy="369332"/>
          </a:xfrm>
          <a:prstGeom prst="rect">
            <a:avLst/>
          </a:prstGeom>
        </p:spPr>
        <p:txBody>
          <a:bodyPr wrap="none">
            <a:spAutoFit/>
          </a:bodyPr>
          <a:lstStyle/>
          <a:p>
            <a:r>
              <a:rPr lang="zh-CN" altLang="en-US" dirty="0">
                <a:solidFill>
                  <a:srgbClr val="6600CC"/>
                </a:solidFill>
              </a:rPr>
              <a:t>事务</a:t>
            </a:r>
            <a:r>
              <a:rPr lang="en-US" altLang="zh-CN" dirty="0" err="1">
                <a:solidFill>
                  <a:srgbClr val="6600CC"/>
                </a:solidFill>
              </a:rPr>
              <a:t>T</a:t>
            </a:r>
            <a:r>
              <a:rPr lang="en-US" altLang="zh-CN" i="1" baseline="-25000" dirty="0" err="1">
                <a:solidFill>
                  <a:srgbClr val="6600CC"/>
                </a:solidFill>
              </a:rPr>
              <a:t>j</a:t>
            </a:r>
            <a:r>
              <a:rPr lang="zh-CN" altLang="en-US" dirty="0">
                <a:solidFill>
                  <a:srgbClr val="6600CC"/>
                </a:solidFill>
              </a:rPr>
              <a:t>不遵守两段锁协议的封锁序列</a:t>
            </a:r>
          </a:p>
        </p:txBody>
      </p:sp>
    </p:spTree>
    <p:extLst>
      <p:ext uri="{BB962C8B-B14F-4D97-AF65-F5344CB8AC3E}">
        <p14:creationId xmlns:p14="http://schemas.microsoft.com/office/powerpoint/2010/main" val="2579394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graphicFrame>
        <p:nvGraphicFramePr>
          <p:cNvPr id="5" name="Group 3"/>
          <p:cNvGraphicFramePr>
            <a:graphicFrameLocks noGrp="1"/>
          </p:cNvGraphicFramePr>
          <p:nvPr>
            <p:ph idx="4294967295"/>
            <p:extLst>
              <p:ext uri="{D42A27DB-BD31-4B8C-83A1-F6EECF244321}">
                <p14:modId xmlns:p14="http://schemas.microsoft.com/office/powerpoint/2010/main" val="599709721"/>
              </p:ext>
            </p:extLst>
          </p:nvPr>
        </p:nvGraphicFramePr>
        <p:xfrm>
          <a:off x="533400" y="121244"/>
          <a:ext cx="3429001" cy="6533848"/>
        </p:xfrm>
        <a:graphic>
          <a:graphicData uri="http://schemas.openxmlformats.org/drawingml/2006/table">
            <a:tbl>
              <a:tblPr>
                <a:tableStyleId>{5940675A-B579-460E-94D1-54222C63F5DA}</a:tableStyleId>
              </a:tblPr>
              <a:tblGrid>
                <a:gridCol w="1676400">
                  <a:extLst>
                    <a:ext uri="{9D8B030D-6E8A-4147-A177-3AD203B41FA5}">
                      <a16:colId xmlns:a16="http://schemas.microsoft.com/office/drawing/2014/main" val="20000"/>
                    </a:ext>
                  </a:extLst>
                </a:gridCol>
                <a:gridCol w="1752601">
                  <a:extLst>
                    <a:ext uri="{9D8B030D-6E8A-4147-A177-3AD203B41FA5}">
                      <a16:colId xmlns:a16="http://schemas.microsoft.com/office/drawing/2014/main" val="20001"/>
                    </a:ext>
                  </a:extLst>
                </a:gridCol>
              </a:tblGrid>
              <a:tr h="403560">
                <a:tc>
                  <a:txBody>
                    <a:bodyPr/>
                    <a:lstStyle/>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p>
                      <a:pPr marL="0" marR="0" lvl="0" indent="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事务</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T</a:t>
                      </a:r>
                      <a:r>
                        <a:rPr kumimoji="0" lang="en-US" sz="1800" u="none" strike="noStrike" cap="none" normalizeH="0" baseline="-30000" dirty="0">
                          <a:ln>
                            <a:noFill/>
                          </a:ln>
                          <a:solidFill>
                            <a:srgbClr val="0000FF"/>
                          </a:solidFill>
                          <a:effectLst/>
                          <a:latin typeface="等线 Light" panose="02010600030101010101" pitchFamily="2" charset="-122"/>
                          <a:ea typeface="等线 Light" panose="02010600030101010101" pitchFamily="2" charset="-122"/>
                        </a:rPr>
                        <a:t>1</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alt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tabLst/>
                      </a:pPr>
                      <a:r>
                        <a:rPr kumimoji="0" lang="zh-CN" alt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事务</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T</a:t>
                      </a:r>
                      <a:r>
                        <a:rPr kumimoji="0" lang="en-US" sz="1800" u="none" strike="noStrike" cap="none" normalizeH="0" baseline="-30000" dirty="0">
                          <a:ln>
                            <a:noFill/>
                          </a:ln>
                          <a:solidFill>
                            <a:srgbClr val="0000FF"/>
                          </a:solidFill>
                          <a:effectLst/>
                          <a:latin typeface="等线 Light" panose="02010600030101010101" pitchFamily="2" charset="-122"/>
                          <a:ea typeface="等线 Light" panose="02010600030101010101" pitchFamily="2" charset="-122"/>
                        </a:rPr>
                        <a:t>2</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2522">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endPar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Slock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A</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R(A)=260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Slock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C</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R(C)=300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Xlock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A</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W(A)=160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Xlock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C</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W(C)=250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Slock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A</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Slock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B</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等待</a:t>
                      </a:r>
                      <a:endParaRPr kumimoji="0" 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R(B)=1000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等待</a:t>
                      </a:r>
                      <a:endParaRPr kumimoji="0" 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Xlock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B</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等待</a:t>
                      </a:r>
                      <a:endParaRPr kumimoji="0" 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a:ln>
                            <a:noFill/>
                          </a:ln>
                          <a:solidFill>
                            <a:srgbClr val="0000FF"/>
                          </a:solidFill>
                          <a:effectLst/>
                          <a:latin typeface="等线 Light" panose="02010600030101010101" pitchFamily="2" charset="-122"/>
                          <a:ea typeface="等线 Light" panose="02010600030101010101" pitchFamily="2" charset="-122"/>
                        </a:rPr>
                        <a:t>W(B)=1100</a:t>
                      </a:r>
                      <a:endParaRPr kumimoji="0" lang="en-US" sz="18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a:t>
                      </a:r>
                      <a:r>
                        <a:rPr kumimoji="0" lang="zh-CN" alt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等待</a:t>
                      </a:r>
                      <a:endParaRPr kumimoji="0" lang="zh-CN" alt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Unlock  A</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zh-CN"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等待</a:t>
                      </a:r>
                      <a:endParaRPr kumimoji="0" 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R(A)=160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err="1">
                          <a:ln>
                            <a:noFill/>
                          </a:ln>
                          <a:solidFill>
                            <a:srgbClr val="0000FF"/>
                          </a:solidFill>
                          <a:effectLst/>
                          <a:latin typeface="等线 Light" panose="02010600030101010101" pitchFamily="2" charset="-122"/>
                          <a:ea typeface="等线 Light" panose="02010600030101010101" pitchFamily="2" charset="-122"/>
                        </a:rPr>
                        <a:t>Xlock</a:t>
                      </a: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  A</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313940">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Unlock  B</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W(A)=210</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13940">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tabLst/>
                      </a:pPr>
                      <a:endParaRPr kumimoji="0" lang="zh-CN" altLang="zh-CN"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tabLst/>
                      </a:pPr>
                      <a:r>
                        <a:rPr kumimoji="0" lang="en-US" sz="180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rPr>
                        <a:t>Unlock  C </a:t>
                      </a:r>
                      <a:endParaRPr kumimoji="0" lang="en-US" sz="1800" b="1" i="0" u="none" strike="noStrike" cap="none" normalizeH="0" baseline="0" dirty="0">
                        <a:ln>
                          <a:noFill/>
                        </a:ln>
                        <a:solidFill>
                          <a:srgbClr val="0000FF"/>
                        </a:solidFill>
                        <a:effectLst/>
                        <a:latin typeface="等线 Light" panose="02010600030101010101" pitchFamily="2" charset="-122"/>
                        <a:ea typeface="等线 Light" panose="02010600030101010101" pitchFamily="2" charset="-122"/>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bl>
          </a:graphicData>
        </a:graphic>
      </p:graphicFrame>
      <p:sp>
        <p:nvSpPr>
          <p:cNvPr id="7" name="文本框 6"/>
          <p:cNvSpPr txBox="1"/>
          <p:nvPr/>
        </p:nvSpPr>
        <p:spPr>
          <a:xfrm>
            <a:off x="5410199" y="2858017"/>
            <a:ext cx="5994400" cy="430887"/>
          </a:xfrm>
          <a:prstGeom prst="rect">
            <a:avLst/>
          </a:prstGeom>
          <a:noFill/>
        </p:spPr>
        <p:txBody>
          <a:bodyPr wrap="square" rtlCol="0">
            <a:spAutoFit/>
          </a:bodyPr>
          <a:lstStyle/>
          <a:p>
            <a:pPr>
              <a:tabLst>
                <a:tab pos="990600" algn="l"/>
              </a:tabLst>
            </a:pPr>
            <a:r>
              <a:rPr lang="en-US" altLang="zh-CN" sz="2200" dirty="0">
                <a:solidFill>
                  <a:srgbClr val="0000FF"/>
                </a:solidFill>
                <a:latin typeface="等线 Light" panose="02010600030101010101" pitchFamily="2" charset="-122"/>
                <a:ea typeface="等线 Light" panose="02010600030101010101" pitchFamily="2" charset="-122"/>
              </a:rPr>
              <a:t>L1=R1(A)R2(C)W1(A)W2(C)R1(B)W1(B)R2(A)W2(A)</a:t>
            </a:r>
            <a:endParaRPr lang="zh-CN" altLang="en-US" sz="2200" dirty="0">
              <a:solidFill>
                <a:srgbClr val="0000FF"/>
              </a:solidFill>
              <a:latin typeface="等线 Light" panose="02010600030101010101" pitchFamily="2" charset="-122"/>
              <a:ea typeface="等线 Light" panose="02010600030101010101" pitchFamily="2" charset="-122"/>
            </a:endParaRPr>
          </a:p>
        </p:txBody>
      </p:sp>
      <p:sp>
        <p:nvSpPr>
          <p:cNvPr id="8" name="文本框 7"/>
          <p:cNvSpPr txBox="1"/>
          <p:nvPr/>
        </p:nvSpPr>
        <p:spPr>
          <a:xfrm>
            <a:off x="5410199" y="4345194"/>
            <a:ext cx="5994400" cy="430887"/>
          </a:xfrm>
          <a:prstGeom prst="rect">
            <a:avLst/>
          </a:prstGeom>
          <a:noFill/>
        </p:spPr>
        <p:txBody>
          <a:bodyPr wrap="square" rtlCol="0">
            <a:spAutoFit/>
          </a:bodyPr>
          <a:lstStyle/>
          <a:p>
            <a:pPr>
              <a:tabLst>
                <a:tab pos="990600" algn="l"/>
              </a:tabLst>
            </a:pPr>
            <a:r>
              <a:rPr lang="en-US" altLang="zh-CN" sz="2200" dirty="0">
                <a:solidFill>
                  <a:srgbClr val="0000FF"/>
                </a:solidFill>
                <a:latin typeface="等线 Light" panose="02010600030101010101" pitchFamily="2" charset="-122"/>
                <a:ea typeface="等线 Light" panose="02010600030101010101" pitchFamily="2" charset="-122"/>
              </a:rPr>
              <a:t>L2=R1(A)W1(A)R1(B)W1(B)R2(C)W2(C)R2(A)W2(A)</a:t>
            </a:r>
            <a:endParaRPr lang="zh-CN" altLang="en-US" sz="2200" dirty="0">
              <a:solidFill>
                <a:srgbClr val="0000FF"/>
              </a:solidFill>
              <a:latin typeface="等线 Light" panose="02010600030101010101" pitchFamily="2" charset="-122"/>
              <a:ea typeface="等线 Light" panose="02010600030101010101" pitchFamily="2" charset="-122"/>
            </a:endParaRPr>
          </a:p>
        </p:txBody>
      </p:sp>
      <p:grpSp>
        <p:nvGrpSpPr>
          <p:cNvPr id="12" name="组合 11"/>
          <p:cNvGrpSpPr/>
          <p:nvPr/>
        </p:nvGrpSpPr>
        <p:grpSpPr>
          <a:xfrm>
            <a:off x="4038600" y="2590800"/>
            <a:ext cx="1219200" cy="577910"/>
            <a:chOff x="4191000" y="1398953"/>
            <a:chExt cx="1219200" cy="577910"/>
          </a:xfrm>
        </p:grpSpPr>
        <p:sp>
          <p:nvSpPr>
            <p:cNvPr id="6" name="右箭头 5"/>
            <p:cNvSpPr/>
            <p:nvPr/>
          </p:nvSpPr>
          <p:spPr>
            <a:xfrm>
              <a:off x="4191000" y="1786363"/>
              <a:ext cx="12192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267200" y="1398953"/>
              <a:ext cx="990600" cy="400110"/>
            </a:xfrm>
            <a:prstGeom prst="rect">
              <a:avLst/>
            </a:prstGeom>
            <a:noFill/>
          </p:spPr>
          <p:txBody>
            <a:bodyPr wrap="square" rtlCol="0">
              <a:spAutoFit/>
            </a:bodyPr>
            <a:lstStyle/>
            <a:p>
              <a:pPr algn="ctr"/>
              <a:r>
                <a:rPr lang="zh-CN" altLang="en-US" sz="2000" dirty="0">
                  <a:solidFill>
                    <a:srgbClr val="FF0000"/>
                  </a:solidFill>
                  <a:latin typeface="等线 Light" panose="02010600030101010101" pitchFamily="2" charset="-122"/>
                  <a:ea typeface="等线 Light" panose="02010600030101010101" pitchFamily="2" charset="-122"/>
                </a:rPr>
                <a:t>调度</a:t>
              </a:r>
              <a:r>
                <a:rPr lang="en-US" altLang="zh-CN" sz="2000" dirty="0">
                  <a:solidFill>
                    <a:srgbClr val="FF0000"/>
                  </a:solidFill>
                  <a:latin typeface="等线 Light" panose="02010600030101010101" pitchFamily="2" charset="-122"/>
                  <a:ea typeface="等线 Light" panose="02010600030101010101" pitchFamily="2" charset="-122"/>
                </a:rPr>
                <a:t>L1</a:t>
              </a:r>
              <a:endParaRPr lang="zh-CN" altLang="en-US" sz="2000" dirty="0">
                <a:solidFill>
                  <a:srgbClr val="FF0000"/>
                </a:solidFill>
                <a:latin typeface="等线 Light" panose="02010600030101010101" pitchFamily="2" charset="-122"/>
                <a:ea typeface="等线 Light" panose="02010600030101010101" pitchFamily="2" charset="-122"/>
              </a:endParaRPr>
            </a:p>
          </p:txBody>
        </p:sp>
      </p:grpSp>
      <p:grpSp>
        <p:nvGrpSpPr>
          <p:cNvPr id="13" name="组合 12"/>
          <p:cNvGrpSpPr/>
          <p:nvPr/>
        </p:nvGrpSpPr>
        <p:grpSpPr>
          <a:xfrm>
            <a:off x="8153400" y="3506994"/>
            <a:ext cx="1155700" cy="838200"/>
            <a:chOff x="8305800" y="2315147"/>
            <a:chExt cx="1155700" cy="838200"/>
          </a:xfrm>
        </p:grpSpPr>
        <p:sp>
          <p:nvSpPr>
            <p:cNvPr id="9" name="下箭头 8"/>
            <p:cNvSpPr/>
            <p:nvPr/>
          </p:nvSpPr>
          <p:spPr>
            <a:xfrm>
              <a:off x="8305800" y="2315147"/>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70900" y="2449355"/>
              <a:ext cx="990600" cy="400110"/>
            </a:xfrm>
            <a:prstGeom prst="rect">
              <a:avLst/>
            </a:prstGeom>
            <a:noFill/>
          </p:spPr>
          <p:txBody>
            <a:bodyPr wrap="square" rtlCol="0">
              <a:spAutoFit/>
            </a:bodyPr>
            <a:lstStyle/>
            <a:p>
              <a:pPr algn="ctr"/>
              <a:r>
                <a:rPr lang="zh-CN" altLang="en-US" sz="2000" dirty="0">
                  <a:solidFill>
                    <a:srgbClr val="FF0000"/>
                  </a:solidFill>
                  <a:latin typeface="等线 Light" panose="02010600030101010101" pitchFamily="2" charset="-122"/>
                  <a:ea typeface="等线 Light" panose="02010600030101010101" pitchFamily="2" charset="-122"/>
                </a:rPr>
                <a:t>调度</a:t>
              </a:r>
              <a:r>
                <a:rPr lang="en-US" altLang="zh-CN" sz="2000" dirty="0">
                  <a:solidFill>
                    <a:srgbClr val="FF0000"/>
                  </a:solidFill>
                  <a:latin typeface="等线 Light" panose="02010600030101010101" pitchFamily="2" charset="-122"/>
                  <a:ea typeface="等线 Light" panose="02010600030101010101" pitchFamily="2" charset="-122"/>
                </a:rPr>
                <a:t>L2</a:t>
              </a:r>
              <a:endParaRPr lang="zh-CN" altLang="en-US" sz="2000" dirty="0">
                <a:solidFill>
                  <a:srgbClr val="FF0000"/>
                </a:solidFill>
                <a:latin typeface="等线 Light" panose="02010600030101010101" pitchFamily="2" charset="-122"/>
                <a:ea typeface="等线 Light" panose="02010600030101010101" pitchFamily="2" charset="-122"/>
              </a:endParaRPr>
            </a:p>
          </p:txBody>
        </p:sp>
      </p:grpSp>
      <p:sp>
        <p:nvSpPr>
          <p:cNvPr id="14" name="文本框 13"/>
          <p:cNvSpPr txBox="1"/>
          <p:nvPr/>
        </p:nvSpPr>
        <p:spPr>
          <a:xfrm>
            <a:off x="4495800" y="198667"/>
            <a:ext cx="6705600" cy="2123658"/>
          </a:xfrm>
          <a:prstGeom prst="rect">
            <a:avLst/>
          </a:prstGeom>
          <a:noFill/>
          <a:ln w="3175">
            <a:solidFill>
              <a:schemeClr val="tx1"/>
            </a:solidFill>
          </a:ln>
        </p:spPr>
        <p:txBody>
          <a:bodyPr wrap="square" rtlCol="0">
            <a:spAutoFit/>
          </a:bodyPr>
          <a:lstStyle/>
          <a:p>
            <a:pPr marL="177800" indent="-177800">
              <a:lnSpc>
                <a:spcPct val="150000"/>
              </a:lnSpc>
              <a:buFont typeface="Arial" panose="020B0604020202020204" pitchFamily="34" charset="0"/>
              <a:buChar char="•"/>
            </a:pPr>
            <a:r>
              <a:rPr lang="zh-CN" altLang="en-US" sz="2400" dirty="0">
                <a:solidFill>
                  <a:srgbClr val="FF0000"/>
                </a:solidFill>
                <a:latin typeface="等线 Light" panose="02010600030101010101" pitchFamily="2" charset="-122"/>
                <a:ea typeface="等线 Light" panose="02010600030101010101" pitchFamily="2" charset="-122"/>
              </a:rPr>
              <a:t>事务</a:t>
            </a:r>
            <a:r>
              <a:rPr lang="en-US" altLang="zh-CN" sz="2400" dirty="0">
                <a:solidFill>
                  <a:srgbClr val="FF0000"/>
                </a:solidFill>
                <a:latin typeface="等线 Light" panose="02010600030101010101" pitchFamily="2" charset="-122"/>
                <a:ea typeface="等线 Light" panose="02010600030101010101" pitchFamily="2" charset="-122"/>
              </a:rPr>
              <a:t>T1</a:t>
            </a:r>
            <a:r>
              <a:rPr lang="zh-CN" altLang="en-US" sz="2400" dirty="0">
                <a:solidFill>
                  <a:srgbClr val="FF0000"/>
                </a:solidFill>
                <a:latin typeface="等线 Light" panose="02010600030101010101" pitchFamily="2" charset="-122"/>
                <a:ea typeface="等线 Light" panose="02010600030101010101" pitchFamily="2" charset="-122"/>
              </a:rPr>
              <a:t>的封锁序列</a:t>
            </a:r>
            <a:r>
              <a:rPr lang="zh-CN" altLang="en-US" sz="2400" dirty="0">
                <a:latin typeface="等线 Light" panose="02010600030101010101" pitchFamily="2" charset="-122"/>
                <a:ea typeface="等线 Light" panose="02010600030101010101" pitchFamily="2" charset="-122"/>
              </a:rPr>
              <a:t>：</a:t>
            </a:r>
            <a:endParaRPr lang="en-US" altLang="zh-CN" sz="2400" dirty="0">
              <a:latin typeface="等线 Light" panose="02010600030101010101" pitchFamily="2" charset="-122"/>
              <a:ea typeface="等线 Light" panose="02010600030101010101" pitchFamily="2" charset="-122"/>
            </a:endParaRPr>
          </a:p>
          <a:p>
            <a:pPr algn="ctr">
              <a:lnSpc>
                <a:spcPct val="150000"/>
              </a:lnSpc>
            </a:pP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A   </a:t>
            </a: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dirty="0">
                <a:solidFill>
                  <a:srgbClr val="0000FF"/>
                </a:solidFill>
                <a:latin typeface="等线 Light" panose="02010600030101010101" pitchFamily="2" charset="-122"/>
                <a:ea typeface="等线 Light" panose="02010600030101010101" pitchFamily="2" charset="-122"/>
              </a:rPr>
              <a:t> A   </a:t>
            </a: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B   </a:t>
            </a: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dirty="0">
                <a:solidFill>
                  <a:srgbClr val="0000FF"/>
                </a:solidFill>
                <a:latin typeface="等线 Light" panose="02010600030101010101" pitchFamily="2" charset="-122"/>
                <a:ea typeface="等线 Light" panose="02010600030101010101" pitchFamily="2" charset="-122"/>
              </a:rPr>
              <a:t> B   Unlock A  Unlock B</a:t>
            </a:r>
            <a:endParaRPr lang="en-US" altLang="zh-CN" sz="2400" dirty="0">
              <a:solidFill>
                <a:srgbClr val="6600CC"/>
              </a:solidFill>
              <a:latin typeface="等线 Light" panose="02010600030101010101" pitchFamily="2" charset="-122"/>
              <a:ea typeface="等线 Light" panose="02010600030101010101" pitchFamily="2" charset="-122"/>
            </a:endParaRPr>
          </a:p>
          <a:p>
            <a:pPr marL="177800" indent="-177800">
              <a:lnSpc>
                <a:spcPct val="150000"/>
              </a:lnSpc>
              <a:buFont typeface="Arial" panose="020B0604020202020204" pitchFamily="34" charset="0"/>
              <a:buChar char="•"/>
            </a:pPr>
            <a:r>
              <a:rPr lang="zh-CN" altLang="en-US" sz="2400" dirty="0">
                <a:solidFill>
                  <a:srgbClr val="FF0000"/>
                </a:solidFill>
                <a:latin typeface="等线 Light" panose="02010600030101010101" pitchFamily="2" charset="-122"/>
                <a:ea typeface="等线 Light" panose="02010600030101010101" pitchFamily="2" charset="-122"/>
              </a:rPr>
              <a:t>事务</a:t>
            </a:r>
            <a:r>
              <a:rPr lang="en-US" altLang="zh-CN" sz="2400" dirty="0">
                <a:solidFill>
                  <a:srgbClr val="FF0000"/>
                </a:solidFill>
                <a:latin typeface="等线 Light" panose="02010600030101010101" pitchFamily="2" charset="-122"/>
                <a:ea typeface="等线 Light" panose="02010600030101010101" pitchFamily="2" charset="-122"/>
              </a:rPr>
              <a:t>T2</a:t>
            </a:r>
            <a:r>
              <a:rPr lang="zh-CN" altLang="en-US" sz="2400" dirty="0">
                <a:solidFill>
                  <a:srgbClr val="FF0000"/>
                </a:solidFill>
                <a:latin typeface="等线 Light" panose="02010600030101010101" pitchFamily="2" charset="-122"/>
                <a:ea typeface="等线 Light" panose="02010600030101010101" pitchFamily="2" charset="-122"/>
              </a:rPr>
              <a:t>的封锁序列</a:t>
            </a:r>
            <a:r>
              <a:rPr lang="zh-CN" altLang="en-US" sz="2400" dirty="0">
                <a:solidFill>
                  <a:srgbClr val="6600CC"/>
                </a:solidFill>
                <a:latin typeface="等线 Light" panose="02010600030101010101" pitchFamily="2" charset="-122"/>
                <a:ea typeface="等线 Light" panose="02010600030101010101" pitchFamily="2" charset="-122"/>
              </a:rPr>
              <a:t>：</a:t>
            </a:r>
            <a:endParaRPr lang="en-US" altLang="zh-CN" sz="2400" dirty="0">
              <a:solidFill>
                <a:srgbClr val="6600CC"/>
              </a:solidFill>
              <a:latin typeface="等线 Light" panose="02010600030101010101" pitchFamily="2" charset="-122"/>
              <a:ea typeface="等线 Light" panose="02010600030101010101" pitchFamily="2" charset="-122"/>
            </a:endParaRPr>
          </a:p>
          <a:p>
            <a:pPr algn="ctr">
              <a:lnSpc>
                <a:spcPct val="150000"/>
              </a:lnSpc>
            </a:pP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C   </a:t>
            </a: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dirty="0">
                <a:solidFill>
                  <a:srgbClr val="0000FF"/>
                </a:solidFill>
                <a:latin typeface="等线 Light" panose="02010600030101010101" pitchFamily="2" charset="-122"/>
                <a:ea typeface="等线 Light" panose="02010600030101010101" pitchFamily="2" charset="-122"/>
              </a:rPr>
              <a:t> C   </a:t>
            </a: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A   </a:t>
            </a: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dirty="0">
                <a:solidFill>
                  <a:srgbClr val="0000FF"/>
                </a:solidFill>
                <a:latin typeface="等线 Light" panose="02010600030101010101" pitchFamily="2" charset="-122"/>
                <a:ea typeface="等线 Light" panose="02010600030101010101" pitchFamily="2" charset="-122"/>
              </a:rPr>
              <a:t> A   Unlock C</a:t>
            </a:r>
            <a:endParaRPr lang="en-US" altLang="zh-CN" sz="2000" dirty="0">
              <a:latin typeface="等线 Light" panose="02010600030101010101" pitchFamily="2" charset="-122"/>
              <a:ea typeface="等线 Light" panose="02010600030101010101" pitchFamily="2" charset="-122"/>
            </a:endParaRPr>
          </a:p>
        </p:txBody>
      </p:sp>
      <p:sp>
        <p:nvSpPr>
          <p:cNvPr id="15" name="文本框 14"/>
          <p:cNvSpPr txBox="1"/>
          <p:nvPr/>
        </p:nvSpPr>
        <p:spPr>
          <a:xfrm>
            <a:off x="6997699" y="5425634"/>
            <a:ext cx="2603501" cy="523220"/>
          </a:xfrm>
          <a:prstGeom prst="rect">
            <a:avLst/>
          </a:prstGeom>
          <a:noFill/>
        </p:spPr>
        <p:txBody>
          <a:bodyPr wrap="square" rtlCol="0">
            <a:spAutoFit/>
          </a:bodyPr>
          <a:lstStyle/>
          <a:p>
            <a:pPr algn="ctr"/>
            <a:r>
              <a:rPr lang="zh-CN" altLang="en-US" sz="2800" dirty="0">
                <a:solidFill>
                  <a:srgbClr val="FF0000"/>
                </a:solidFill>
                <a:latin typeface="等线 Light" panose="02010600030101010101" pitchFamily="2" charset="-122"/>
                <a:ea typeface="等线 Light" panose="02010600030101010101" pitchFamily="2" charset="-122"/>
              </a:rPr>
              <a:t>可串行化调度</a:t>
            </a:r>
          </a:p>
        </p:txBody>
      </p:sp>
      <p:sp>
        <p:nvSpPr>
          <p:cNvPr id="16" name="上箭头 15"/>
          <p:cNvSpPr/>
          <p:nvPr/>
        </p:nvSpPr>
        <p:spPr>
          <a:xfrm>
            <a:off x="8178800" y="4855906"/>
            <a:ext cx="152400" cy="5219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901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animBg="1"/>
      <p:bldP spid="15"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两段锁协议与防止死锁的一次封锁法</a:t>
            </a:r>
            <a:endParaRPr lang="en-US" altLang="zh-CN" dirty="0">
              <a:solidFill>
                <a:srgbClr val="FF0000"/>
              </a:solidFill>
            </a:endParaRPr>
          </a:p>
          <a:p>
            <a:pPr lvl="1"/>
            <a:r>
              <a:rPr lang="zh-CN" altLang="en-US" dirty="0"/>
              <a:t>一次封锁法要求每个事务必须一次将所有要使用的数据全部加锁，否则就不能继续执行，因此一次封锁法遵守两段锁协议</a:t>
            </a:r>
          </a:p>
          <a:p>
            <a:pPr lvl="1"/>
            <a:r>
              <a:rPr lang="zh-CN" altLang="en-US" dirty="0"/>
              <a:t>但是两段锁协议并不要求事务必须一次将所有要使用的数据全部加锁，因此遵守两段锁协议的事务可能发生死锁</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286307832"/>
              </p:ext>
            </p:extLst>
          </p:nvPr>
        </p:nvGraphicFramePr>
        <p:xfrm>
          <a:off x="2133600" y="3366554"/>
          <a:ext cx="3124200" cy="3169472"/>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29116">
                <a:tc>
                  <a:txBody>
                    <a:bodyPr/>
                    <a:lstStyle/>
                    <a:p>
                      <a:pPr algn="ctr"/>
                      <a:r>
                        <a:rPr lang="zh-CN" altLang="en-US" sz="2000" dirty="0">
                          <a:solidFill>
                            <a:srgbClr val="0000FF"/>
                          </a:solidFill>
                          <a:latin typeface="等线 Light" panose="02010600030101010101" pitchFamily="2" charset="-122"/>
                          <a:ea typeface="等线 Light" panose="02010600030101010101" pitchFamily="2" charset="-122"/>
                        </a:rPr>
                        <a:t>事务</a:t>
                      </a:r>
                      <a:r>
                        <a:rPr lang="en-US" altLang="zh-CN" sz="2000" dirty="0">
                          <a:solidFill>
                            <a:srgbClr val="0000FF"/>
                          </a:solidFill>
                          <a:latin typeface="等线 Light" panose="02010600030101010101" pitchFamily="2" charset="-122"/>
                          <a:ea typeface="等线 Light" panose="02010600030101010101" pitchFamily="2" charset="-122"/>
                        </a:rPr>
                        <a:t>T</a:t>
                      </a:r>
                      <a:r>
                        <a:rPr lang="en-US" altLang="zh-CN" sz="2000" baseline="-25000" dirty="0">
                          <a:solidFill>
                            <a:srgbClr val="0000FF"/>
                          </a:solidFill>
                          <a:latin typeface="等线 Light" panose="02010600030101010101" pitchFamily="2" charset="-122"/>
                          <a:ea typeface="等线 Light" panose="02010600030101010101" pitchFamily="2" charset="-122"/>
                        </a:rPr>
                        <a:t>1</a:t>
                      </a:r>
                      <a:endParaRPr lang="zh-CN" altLang="en-US" sz="2000" b="1" baseline="-25000"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solidFill>
                            <a:srgbClr val="0000FF"/>
                          </a:solidFill>
                          <a:latin typeface="等线 Light" panose="02010600030101010101" pitchFamily="2" charset="-122"/>
                          <a:ea typeface="等线 Light" panose="02010600030101010101" pitchFamily="2" charset="-122"/>
                        </a:rPr>
                        <a:t>事务</a:t>
                      </a:r>
                      <a:r>
                        <a:rPr lang="en-US" altLang="zh-CN" sz="2000" dirty="0">
                          <a:solidFill>
                            <a:srgbClr val="0000FF"/>
                          </a:solidFill>
                          <a:latin typeface="等线 Light" panose="02010600030101010101" pitchFamily="2" charset="-122"/>
                          <a:ea typeface="等线 Light" panose="02010600030101010101" pitchFamily="2" charset="-122"/>
                        </a:rPr>
                        <a:t>T</a:t>
                      </a:r>
                      <a:r>
                        <a:rPr lang="en-US" altLang="zh-CN" sz="2000" baseline="-25000" dirty="0">
                          <a:solidFill>
                            <a:srgbClr val="0000FF"/>
                          </a:solidFill>
                          <a:latin typeface="等线 Light" panose="02010600030101010101" pitchFamily="2" charset="-122"/>
                          <a:ea typeface="等线 Light" panose="02010600030101010101" pitchFamily="2" charset="-122"/>
                        </a:rPr>
                        <a:t>2</a:t>
                      </a:r>
                      <a:endParaRPr lang="zh-CN" altLang="en-US" sz="2000" b="1" baseline="-25000"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9116">
                <a:tc>
                  <a:txBody>
                    <a:bodyPr/>
                    <a:lstStyle/>
                    <a:p>
                      <a:pPr algn="ct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B</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9116">
                <a:tc>
                  <a:txBody>
                    <a:bodyPr/>
                    <a:lstStyle/>
                    <a:p>
                      <a:pPr algn="ctr"/>
                      <a:r>
                        <a:rPr lang="en-US" altLang="zh-CN" sz="2000" dirty="0">
                          <a:solidFill>
                            <a:srgbClr val="0000FF"/>
                          </a:solidFill>
                          <a:latin typeface="等线 Light" panose="02010600030101010101" pitchFamily="2" charset="-122"/>
                          <a:ea typeface="等线 Light" panose="02010600030101010101" pitchFamily="2" charset="-122"/>
                        </a:rPr>
                        <a:t>R(B)=2</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116">
                <a:tc>
                  <a:txBody>
                    <a:bodyPr/>
                    <a:lstStyle/>
                    <a:p>
                      <a:pPr algn="ct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err="1">
                          <a:solidFill>
                            <a:srgbClr val="0000FF"/>
                          </a:solidFill>
                          <a:latin typeface="等线 Light" panose="02010600030101010101" pitchFamily="2" charset="-122"/>
                          <a:ea typeface="等线 Light" panose="02010600030101010101" pitchFamily="2" charset="-122"/>
                        </a:rPr>
                        <a:t>Slock</a:t>
                      </a:r>
                      <a:r>
                        <a:rPr lang="en-US" altLang="zh-CN" sz="2000" dirty="0">
                          <a:solidFill>
                            <a:srgbClr val="0000FF"/>
                          </a:solidFill>
                          <a:latin typeface="等线 Light" panose="02010600030101010101" pitchFamily="2" charset="-122"/>
                          <a:ea typeface="等线 Light" panose="02010600030101010101" pitchFamily="2" charset="-122"/>
                        </a:rPr>
                        <a:t> A</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9116">
                <a:tc>
                  <a:txBody>
                    <a:bodyPr/>
                    <a:lstStyle/>
                    <a:p>
                      <a:pPr algn="ctr"/>
                      <a:endParaRPr lang="zh-CN" altLang="en-US" sz="2000" b="1">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solidFill>
                            <a:srgbClr val="0000FF"/>
                          </a:solidFill>
                          <a:latin typeface="等线 Light" panose="02010600030101010101" pitchFamily="2" charset="-122"/>
                          <a:ea typeface="等线 Light" panose="02010600030101010101" pitchFamily="2" charset="-122"/>
                        </a:rPr>
                        <a:t>R(A)=2</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9116">
                <a:tc>
                  <a:txBody>
                    <a:bodyPr/>
                    <a:lstStyle/>
                    <a:p>
                      <a:pPr algn="ct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baseline="0" dirty="0">
                          <a:solidFill>
                            <a:srgbClr val="0000FF"/>
                          </a:solidFill>
                          <a:latin typeface="等线 Light" panose="02010600030101010101" pitchFamily="2" charset="-122"/>
                          <a:ea typeface="等线 Light" panose="02010600030101010101" pitchFamily="2" charset="-122"/>
                        </a:rPr>
                        <a:t> A</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9116">
                <a:tc>
                  <a:txBody>
                    <a:bodyPr/>
                    <a:lstStyle/>
                    <a:p>
                      <a:pPr algn="ctr"/>
                      <a:r>
                        <a:rPr lang="zh-CN" altLang="en-US" sz="2000" dirty="0">
                          <a:solidFill>
                            <a:srgbClr val="0000FF"/>
                          </a:solidFill>
                          <a:latin typeface="等线 Light" panose="02010600030101010101" pitchFamily="2" charset="-122"/>
                          <a:ea typeface="等线 Light" panose="02010600030101010101" pitchFamily="2" charset="-122"/>
                        </a:rPr>
                        <a:t>等待</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err="1">
                          <a:solidFill>
                            <a:srgbClr val="0000FF"/>
                          </a:solidFill>
                          <a:latin typeface="等线 Light" panose="02010600030101010101" pitchFamily="2" charset="-122"/>
                          <a:ea typeface="等线 Light" panose="02010600030101010101" pitchFamily="2" charset="-122"/>
                        </a:rPr>
                        <a:t>Xlock</a:t>
                      </a:r>
                      <a:r>
                        <a:rPr lang="en-US" altLang="zh-CN" sz="2000" baseline="0" dirty="0">
                          <a:solidFill>
                            <a:srgbClr val="0000FF"/>
                          </a:solidFill>
                          <a:latin typeface="等线 Light" panose="02010600030101010101" pitchFamily="2" charset="-122"/>
                          <a:ea typeface="等线 Light" panose="02010600030101010101" pitchFamily="2" charset="-122"/>
                        </a:rPr>
                        <a:t> A</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9116">
                <a:tc>
                  <a:txBody>
                    <a:bodyPr/>
                    <a:lstStyle/>
                    <a:p>
                      <a:pPr algn="ctr"/>
                      <a:r>
                        <a:rPr lang="zh-CN" altLang="en-US" sz="2000" dirty="0">
                          <a:solidFill>
                            <a:srgbClr val="0000FF"/>
                          </a:solidFill>
                          <a:latin typeface="等线 Light" panose="02010600030101010101" pitchFamily="2" charset="-122"/>
                          <a:ea typeface="等线 Light" panose="02010600030101010101" pitchFamily="2" charset="-122"/>
                        </a:rPr>
                        <a:t>等待</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solidFill>
                            <a:srgbClr val="0000FF"/>
                          </a:solidFill>
                          <a:latin typeface="等线 Light" panose="02010600030101010101" pitchFamily="2" charset="-122"/>
                          <a:ea typeface="等线 Light" panose="02010600030101010101" pitchFamily="2" charset="-122"/>
                        </a:rPr>
                        <a:t>等待</a:t>
                      </a:r>
                      <a:endParaRPr lang="zh-CN" altLang="en-US" sz="2000" b="1" dirty="0">
                        <a:solidFill>
                          <a:srgbClr val="0000FF"/>
                        </a:solidFill>
                        <a:latin typeface="等线 Light" panose="02010600030101010101" pitchFamily="2" charset="-122"/>
                        <a:ea typeface="等线 Light" panose="02010600030101010101" pitchFamily="2" charset="-122"/>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左箭头 5"/>
          <p:cNvSpPr/>
          <p:nvPr/>
        </p:nvSpPr>
        <p:spPr>
          <a:xfrm rot="20485981" flipV="1">
            <a:off x="5440080" y="4185164"/>
            <a:ext cx="994072" cy="2198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91515" y="3771854"/>
            <a:ext cx="1723570" cy="523220"/>
          </a:xfrm>
          <a:prstGeom prst="rect">
            <a:avLst/>
          </a:prstGeom>
          <a:noFill/>
        </p:spPr>
        <p:txBody>
          <a:bodyPr wrap="square" rtlCol="0">
            <a:spAutoFit/>
          </a:bodyPr>
          <a:lstStyle/>
          <a:p>
            <a:pPr algn="ctr"/>
            <a:r>
              <a:rPr lang="zh-CN" altLang="en-US" sz="2800" dirty="0">
                <a:solidFill>
                  <a:srgbClr val="FF0000"/>
                </a:solidFill>
                <a:latin typeface="黑体" panose="02010609060101010101" pitchFamily="49" charset="-122"/>
                <a:ea typeface="黑体" panose="02010609060101010101" pitchFamily="49" charset="-122"/>
              </a:rPr>
              <a:t>发生死锁</a:t>
            </a:r>
          </a:p>
        </p:txBody>
      </p:sp>
    </p:spTree>
    <p:extLst>
      <p:ext uri="{BB962C8B-B14F-4D97-AF65-F5344CB8AC3E}">
        <p14:creationId xmlns:p14="http://schemas.microsoft.com/office/powerpoint/2010/main" val="58976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可串行化调度小结</a:t>
            </a:r>
          </a:p>
        </p:txBody>
      </p:sp>
      <p:sp>
        <p:nvSpPr>
          <p:cNvPr id="3" name="内容占位符 2"/>
          <p:cNvSpPr>
            <a:spLocks noGrp="1"/>
          </p:cNvSpPr>
          <p:nvPr>
            <p:ph idx="1"/>
          </p:nvPr>
        </p:nvSpPr>
        <p:spPr>
          <a:xfrm>
            <a:off x="595085" y="914400"/>
            <a:ext cx="11007107" cy="5621626"/>
          </a:xfrm>
        </p:spPr>
        <p:txBody>
          <a:bodyPr>
            <a:normAutofit/>
          </a:bodyPr>
          <a:lstStyle/>
          <a:p>
            <a:r>
              <a:rPr lang="zh-CN" altLang="en-US" dirty="0">
                <a:solidFill>
                  <a:srgbClr val="0000FF"/>
                </a:solidFill>
              </a:rPr>
              <a:t>正确的调度 </a:t>
            </a:r>
            <a:r>
              <a:rPr lang="zh-CN" altLang="en-US" dirty="0">
                <a:solidFill>
                  <a:srgbClr val="0000FF"/>
                </a:solidFill>
                <a:latin typeface="Cambria Math" panose="02040503050406030204" pitchFamily="18" charset="0"/>
              </a:rPr>
              <a:t>⇔ </a:t>
            </a:r>
            <a:r>
              <a:rPr lang="zh-CN" altLang="en-US" dirty="0">
                <a:solidFill>
                  <a:srgbClr val="0000FF"/>
                </a:solidFill>
              </a:rPr>
              <a:t>可串行化调度（</a:t>
            </a:r>
            <a:r>
              <a:rPr lang="zh-CN" altLang="en-US" dirty="0">
                <a:solidFill>
                  <a:srgbClr val="FF0000"/>
                </a:solidFill>
              </a:rPr>
              <a:t>正确的调度 </a:t>
            </a:r>
            <a:r>
              <a:rPr lang="zh-CN" altLang="en-US" dirty="0">
                <a:solidFill>
                  <a:srgbClr val="FF0000"/>
                </a:solidFill>
                <a:latin typeface="Cambria Math" panose="02040503050406030204" pitchFamily="18" charset="0"/>
              </a:rPr>
              <a:t>⇔ </a:t>
            </a:r>
            <a:r>
              <a:rPr lang="zh-CN" altLang="en-US" dirty="0">
                <a:solidFill>
                  <a:srgbClr val="FF0000"/>
                </a:solidFill>
              </a:rPr>
              <a:t>串行调度 正确吗？</a:t>
            </a:r>
            <a:r>
              <a:rPr lang="zh-CN" altLang="en-US" dirty="0">
                <a:solidFill>
                  <a:srgbClr val="0000FF"/>
                </a:solidFill>
              </a:rPr>
              <a:t>）</a:t>
            </a:r>
            <a:endParaRPr lang="en-US" altLang="zh-CN" dirty="0">
              <a:solidFill>
                <a:srgbClr val="0000FF"/>
              </a:solidFill>
            </a:endParaRPr>
          </a:p>
          <a:p>
            <a:pPr marL="0" indent="0">
              <a:buNone/>
            </a:pPr>
            <a:endParaRPr lang="en-US" altLang="zh-CN" sz="900" dirty="0"/>
          </a:p>
          <a:p>
            <a:r>
              <a:rPr lang="zh-CN" altLang="en-US" dirty="0"/>
              <a:t>两类可串行化调度的</a:t>
            </a:r>
            <a:r>
              <a:rPr lang="zh-CN" altLang="en-US" dirty="0">
                <a:solidFill>
                  <a:srgbClr val="FF0000"/>
                </a:solidFill>
              </a:rPr>
              <a:t>充分非必要条件</a:t>
            </a:r>
            <a:endParaRPr lang="en-US" altLang="zh-CN" dirty="0">
              <a:solidFill>
                <a:srgbClr val="FF0000"/>
              </a:solidFill>
            </a:endParaRPr>
          </a:p>
          <a:p>
            <a:pPr lvl="1"/>
            <a:r>
              <a:rPr lang="zh-CN" altLang="en-US" dirty="0">
                <a:solidFill>
                  <a:srgbClr val="0000FF"/>
                </a:solidFill>
              </a:rPr>
              <a:t>冲突可串行化调度</a:t>
            </a:r>
            <a:endParaRPr lang="en-US" altLang="zh-CN" dirty="0">
              <a:solidFill>
                <a:srgbClr val="0000FF"/>
              </a:solidFill>
            </a:endParaRPr>
          </a:p>
          <a:p>
            <a:pPr lvl="1"/>
            <a:r>
              <a:rPr lang="zh-CN" altLang="en-US" dirty="0">
                <a:solidFill>
                  <a:srgbClr val="0000FF"/>
                </a:solidFill>
              </a:rPr>
              <a:t>遵守两段锁协议的调度</a:t>
            </a:r>
            <a:endParaRPr lang="en-US" altLang="zh-CN" dirty="0">
              <a:solidFill>
                <a:srgbClr val="0000FF"/>
              </a:solidFill>
            </a:endParaRPr>
          </a:p>
          <a:p>
            <a:pPr marL="357187" lvl="1" indent="0">
              <a:buNone/>
            </a:pPr>
            <a:endParaRPr lang="en-US" altLang="zh-CN" sz="900" dirty="0">
              <a:solidFill>
                <a:srgbClr val="0000FF"/>
              </a:solidFill>
            </a:endParaRPr>
          </a:p>
          <a:p>
            <a:r>
              <a:rPr lang="zh-CN" altLang="en-US" dirty="0">
                <a:solidFill>
                  <a:srgbClr val="0000FF"/>
                </a:solidFill>
              </a:rPr>
              <a:t>判定冲突可串行化调度的方法</a:t>
            </a:r>
            <a:endParaRPr lang="en-US" altLang="zh-CN" dirty="0">
              <a:solidFill>
                <a:srgbClr val="0000FF"/>
              </a:solidFill>
            </a:endParaRPr>
          </a:p>
          <a:p>
            <a:pPr lvl="1"/>
            <a:r>
              <a:rPr lang="zh-CN" altLang="en-US" dirty="0">
                <a:solidFill>
                  <a:srgbClr val="FF0000"/>
                </a:solidFill>
              </a:rPr>
              <a:t>优先图算法</a:t>
            </a:r>
            <a:endParaRPr lang="en-US" altLang="zh-CN" dirty="0">
              <a:solidFill>
                <a:srgbClr val="FF0000"/>
              </a:solidFill>
            </a:endParaRPr>
          </a:p>
          <a:p>
            <a:pPr lvl="1"/>
            <a:r>
              <a:rPr lang="zh-CN" altLang="en-US" dirty="0"/>
              <a:t>利用该算法可以很容易地构造冲突可串行化调度的例子</a:t>
            </a:r>
            <a:endParaRPr lang="en-US" altLang="zh-CN" dirty="0"/>
          </a:p>
          <a:p>
            <a:pPr marL="357187" lvl="1" indent="0">
              <a:buNone/>
            </a:pPr>
            <a:endParaRPr lang="en-US" altLang="zh-CN" sz="900" dirty="0"/>
          </a:p>
          <a:p>
            <a:r>
              <a:rPr lang="zh-CN" altLang="en-US" dirty="0">
                <a:solidFill>
                  <a:srgbClr val="0000FF"/>
                </a:solidFill>
              </a:rPr>
              <a:t>遵守两段锁协议可能发生死锁</a:t>
            </a:r>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878721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并发控制概述</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rgbClr val="FF0000"/>
                </a:solidFill>
              </a:rPr>
              <a:t>封锁的粒度</a:t>
            </a:r>
            <a:endParaRPr lang="en-US" altLang="zh-CN" dirty="0">
              <a:solidFill>
                <a:srgbClr val="FF0000"/>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57</a:t>
            </a:fld>
            <a:endParaRPr lang="en-US" dirty="0"/>
          </a:p>
        </p:txBody>
      </p:sp>
    </p:spTree>
    <p:extLst>
      <p:ext uri="{BB962C8B-B14F-4D97-AF65-F5344CB8AC3E}">
        <p14:creationId xmlns:p14="http://schemas.microsoft.com/office/powerpoint/2010/main" val="244353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封锁的粒度</a:t>
            </a:r>
          </a:p>
        </p:txBody>
      </p:sp>
      <p:sp>
        <p:nvSpPr>
          <p:cNvPr id="3" name="内容占位符 2"/>
          <p:cNvSpPr>
            <a:spLocks noGrp="1"/>
          </p:cNvSpPr>
          <p:nvPr>
            <p:ph idx="1"/>
          </p:nvPr>
        </p:nvSpPr>
        <p:spPr/>
        <p:txBody>
          <a:bodyPr/>
          <a:lstStyle/>
          <a:p>
            <a:r>
              <a:rPr lang="zh-CN" altLang="en-US" dirty="0">
                <a:solidFill>
                  <a:srgbClr val="FF0000"/>
                </a:solidFill>
              </a:rPr>
              <a:t>封锁粒度（</a:t>
            </a:r>
            <a:r>
              <a:rPr lang="en-US" altLang="zh-CN" dirty="0">
                <a:solidFill>
                  <a:srgbClr val="FF0000"/>
                </a:solidFill>
              </a:rPr>
              <a:t>granularity</a:t>
            </a:r>
            <a:r>
              <a:rPr lang="zh-CN" altLang="en-US" dirty="0">
                <a:solidFill>
                  <a:srgbClr val="FF0000"/>
                </a:solidFill>
              </a:rPr>
              <a:t>）</a:t>
            </a:r>
            <a:endParaRPr lang="en-US" altLang="zh-CN" dirty="0">
              <a:solidFill>
                <a:srgbClr val="FF0000"/>
              </a:solidFill>
            </a:endParaRPr>
          </a:p>
          <a:p>
            <a:pPr lvl="1"/>
            <a:r>
              <a:rPr lang="zh-CN" altLang="en-US" dirty="0">
                <a:solidFill>
                  <a:srgbClr val="0000FF"/>
                </a:solidFill>
              </a:rPr>
              <a:t>指封锁对象的大小</a:t>
            </a:r>
            <a:endParaRPr lang="en-US" altLang="zh-CN" dirty="0">
              <a:solidFill>
                <a:srgbClr val="0000FF"/>
              </a:solidFill>
            </a:endParaRPr>
          </a:p>
          <a:p>
            <a:pPr lvl="1"/>
            <a:r>
              <a:rPr lang="zh-CN" altLang="en-US" dirty="0">
                <a:solidFill>
                  <a:srgbClr val="0000FF"/>
                </a:solidFill>
              </a:rPr>
              <a:t>粗粒度</a:t>
            </a:r>
            <a:r>
              <a:rPr lang="en-US" altLang="zh-CN" dirty="0">
                <a:solidFill>
                  <a:srgbClr val="0000FF"/>
                </a:solidFill>
              </a:rPr>
              <a:t>(coarse granularity)</a:t>
            </a:r>
            <a:r>
              <a:rPr lang="zh-CN" altLang="en-US" dirty="0">
                <a:solidFill>
                  <a:srgbClr val="0000FF"/>
                </a:solidFill>
              </a:rPr>
              <a:t> </a:t>
            </a:r>
            <a:r>
              <a:rPr lang="en-US" altLang="zh-CN" dirty="0">
                <a:solidFill>
                  <a:srgbClr val="0000FF"/>
                </a:solidFill>
              </a:rPr>
              <a:t>VS. </a:t>
            </a:r>
            <a:r>
              <a:rPr lang="zh-CN" altLang="en-US" dirty="0">
                <a:solidFill>
                  <a:srgbClr val="0000FF"/>
                </a:solidFill>
              </a:rPr>
              <a:t>细粒度</a:t>
            </a:r>
            <a:r>
              <a:rPr lang="en-US" altLang="zh-CN" dirty="0">
                <a:solidFill>
                  <a:srgbClr val="0000FF"/>
                </a:solidFill>
              </a:rPr>
              <a:t>(fine granularity)</a:t>
            </a:r>
            <a:r>
              <a:rPr lang="zh-CN" altLang="en-US" dirty="0">
                <a:solidFill>
                  <a:srgbClr val="0000FF"/>
                </a:solidFill>
              </a:rPr>
              <a:t> </a:t>
            </a:r>
            <a:endParaRPr lang="en-US" altLang="zh-CN" dirty="0">
              <a:solidFill>
                <a:srgbClr val="0000FF"/>
              </a:solidFill>
            </a:endParaRPr>
          </a:p>
          <a:p>
            <a:pPr marL="357187" lvl="1" indent="0">
              <a:buNone/>
            </a:pPr>
            <a:endParaRPr lang="en-US" altLang="zh-CN" sz="900" dirty="0">
              <a:solidFill>
                <a:srgbClr val="0000FF"/>
              </a:solidFill>
            </a:endParaRPr>
          </a:p>
          <a:p>
            <a:r>
              <a:rPr lang="zh-CN" altLang="en-US" dirty="0">
                <a:solidFill>
                  <a:srgbClr val="FF0000"/>
                </a:solidFill>
              </a:rPr>
              <a:t>封锁的对象</a:t>
            </a:r>
            <a:endParaRPr lang="en-US" altLang="zh-CN" dirty="0">
              <a:solidFill>
                <a:srgbClr val="FF0000"/>
              </a:solidFill>
            </a:endParaRPr>
          </a:p>
          <a:p>
            <a:pPr lvl="1"/>
            <a:r>
              <a:rPr lang="zh-CN" altLang="en-US" dirty="0">
                <a:solidFill>
                  <a:srgbClr val="0000FF"/>
                </a:solidFill>
              </a:rPr>
              <a:t>逻辑单元，物理单元</a:t>
            </a:r>
            <a:endParaRPr lang="en-US" altLang="zh-CN" dirty="0">
              <a:solidFill>
                <a:srgbClr val="0000FF"/>
              </a:solidFill>
            </a:endParaRPr>
          </a:p>
          <a:p>
            <a:pPr lvl="1"/>
            <a:r>
              <a:rPr lang="zh-CN" altLang="en-US" dirty="0">
                <a:solidFill>
                  <a:srgbClr val="0000FF"/>
                </a:solidFill>
              </a:rPr>
              <a:t>关系数据库中的逻辑单元</a:t>
            </a:r>
            <a:endParaRPr lang="en-US" altLang="zh-CN" dirty="0">
              <a:solidFill>
                <a:srgbClr val="0000FF"/>
              </a:solidFill>
            </a:endParaRPr>
          </a:p>
          <a:p>
            <a:pPr lvl="2"/>
            <a:r>
              <a:rPr lang="zh-CN" altLang="en-US" dirty="0"/>
              <a:t>属性值、属性值的集合、元组、关系、索引项、整个索引、整个数据库</a:t>
            </a:r>
            <a:endParaRPr lang="en-US" altLang="zh-CN" dirty="0"/>
          </a:p>
          <a:p>
            <a:pPr lvl="1"/>
            <a:r>
              <a:rPr lang="zh-CN" altLang="en-US" dirty="0">
                <a:solidFill>
                  <a:srgbClr val="0000FF"/>
                </a:solidFill>
              </a:rPr>
              <a:t>关系数据库中的物理单元</a:t>
            </a:r>
            <a:endParaRPr lang="en-US" altLang="zh-CN" dirty="0">
              <a:solidFill>
                <a:srgbClr val="0000FF"/>
              </a:solidFill>
            </a:endParaRPr>
          </a:p>
          <a:p>
            <a:pPr lvl="2"/>
            <a:r>
              <a:rPr lang="zh-CN" altLang="en-US" dirty="0"/>
              <a:t>页（数据页或索引页）、物理记录</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58</a:t>
            </a:fld>
            <a:endParaRPr lang="en-US" dirty="0"/>
          </a:p>
        </p:txBody>
      </p:sp>
    </p:spTree>
    <p:extLst>
      <p:ext uri="{BB962C8B-B14F-4D97-AF65-F5344CB8AC3E}">
        <p14:creationId xmlns:p14="http://schemas.microsoft.com/office/powerpoint/2010/main" val="327409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当多个用户并发地存取数据库时就会产生多个事务同时存取同一数据的情况。</a:t>
            </a:r>
            <a:endParaRPr lang="en-US" altLang="zh-CN" dirty="0"/>
          </a:p>
          <a:p>
            <a:pPr marL="0" indent="0">
              <a:buNone/>
            </a:pPr>
            <a:endParaRPr lang="en-US" altLang="zh-CN" sz="1100" dirty="0"/>
          </a:p>
          <a:p>
            <a:r>
              <a:rPr lang="zh-CN" altLang="en-US" dirty="0"/>
              <a:t>若对并发操作不加控制就可能会存取和存储不正确的数据，破坏事务的一致性和数据库的一致性。</a:t>
            </a:r>
            <a:endParaRPr lang="en-US" altLang="zh-CN" dirty="0"/>
          </a:p>
          <a:p>
            <a:pPr marL="0" indent="0">
              <a:buNone/>
            </a:pPr>
            <a:endParaRPr lang="en-US" altLang="zh-CN" sz="1100" dirty="0"/>
          </a:p>
          <a:p>
            <a:r>
              <a:rPr lang="zh-CN" altLang="en-US" dirty="0"/>
              <a:t>所以，</a:t>
            </a:r>
            <a:r>
              <a:rPr lang="en-US" altLang="zh-CN" dirty="0"/>
              <a:t>DBMS</a:t>
            </a:r>
            <a:r>
              <a:rPr lang="zh-CN" altLang="en-US" dirty="0"/>
              <a:t>必须提供并发控制机制。</a:t>
            </a:r>
            <a:endParaRPr lang="en-US" altLang="zh-CN" dirty="0"/>
          </a:p>
          <a:p>
            <a:pPr marL="0" indent="0">
              <a:buNone/>
            </a:pPr>
            <a:endParaRPr lang="en-US" altLang="zh-CN" sz="1100" dirty="0"/>
          </a:p>
          <a:p>
            <a:r>
              <a:rPr lang="zh-CN" altLang="en-US" dirty="0"/>
              <a:t>并发控制机制是衡量一个</a:t>
            </a:r>
            <a:r>
              <a:rPr lang="en-US" altLang="zh-CN" dirty="0"/>
              <a:t>DBMS</a:t>
            </a:r>
            <a:r>
              <a:rPr lang="zh-CN" altLang="en-US" dirty="0"/>
              <a:t>性能的重要标志之一</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Tree>
    <p:extLst>
      <p:ext uri="{BB962C8B-B14F-4D97-AF65-F5344CB8AC3E}">
        <p14:creationId xmlns:p14="http://schemas.microsoft.com/office/powerpoint/2010/main" val="807815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封锁粒度与系统的并发度和并发控制的开销密切相关</a:t>
            </a:r>
            <a:r>
              <a:rPr lang="zh-CN" altLang="en-US" dirty="0"/>
              <a:t>。</a:t>
            </a:r>
            <a:endParaRPr lang="en-US" altLang="zh-CN" dirty="0"/>
          </a:p>
          <a:p>
            <a:pPr lvl="1"/>
            <a:r>
              <a:rPr lang="zh-CN" altLang="en-US" dirty="0">
                <a:solidFill>
                  <a:srgbClr val="0000FF"/>
                </a:solidFill>
              </a:rPr>
              <a:t>封锁的粒度越大，数据库所能够封锁的数据单元就越少，并发度就越小，系统开销也越小；</a:t>
            </a:r>
          </a:p>
          <a:p>
            <a:pPr lvl="1"/>
            <a:r>
              <a:rPr lang="zh-CN" altLang="en-US" dirty="0">
                <a:solidFill>
                  <a:srgbClr val="0000FF"/>
                </a:solidFill>
              </a:rPr>
              <a:t>封锁的粒度越小，并发度较高，但系统开销也就越大。</a:t>
            </a:r>
            <a:endParaRPr lang="en-US" altLang="zh-CN" dirty="0">
              <a:solidFill>
                <a:srgbClr val="0000FF"/>
              </a:solidFill>
            </a:endParaRPr>
          </a:p>
          <a:p>
            <a:pPr marL="357187" lvl="1" indent="0">
              <a:buNone/>
            </a:pPr>
            <a:endParaRPr lang="zh-CN" altLang="en-US" sz="1050" dirty="0">
              <a:solidFill>
                <a:srgbClr val="0000FF"/>
              </a:solidFill>
            </a:endParaRPr>
          </a:p>
          <a:p>
            <a:pPr marL="357187" lvl="1" indent="0">
              <a:buNone/>
            </a:pPr>
            <a:r>
              <a:rPr lang="en-US" altLang="zh-CN" b="1" dirty="0">
                <a:solidFill>
                  <a:srgbClr val="FF0000"/>
                </a:solidFill>
              </a:rPr>
              <a:t>[</a:t>
            </a:r>
            <a:r>
              <a:rPr lang="zh-CN" altLang="en-US" b="1" dirty="0">
                <a:solidFill>
                  <a:srgbClr val="FF0000"/>
                </a:solidFill>
              </a:rPr>
              <a:t>示例</a:t>
            </a:r>
            <a:r>
              <a:rPr lang="en-US" altLang="zh-CN" b="1" dirty="0">
                <a:solidFill>
                  <a:srgbClr val="FF0000"/>
                </a:solidFill>
              </a:rPr>
              <a:t>]</a:t>
            </a:r>
            <a:r>
              <a:rPr lang="zh-CN" altLang="en-US" b="1" dirty="0">
                <a:solidFill>
                  <a:srgbClr val="FF0000"/>
                </a:solidFill>
              </a:rPr>
              <a:t>：</a:t>
            </a:r>
            <a:endParaRPr lang="en-US" altLang="zh-CN" b="1" dirty="0">
              <a:solidFill>
                <a:srgbClr val="FF0000"/>
              </a:solidFill>
            </a:endParaRPr>
          </a:p>
          <a:p>
            <a:pPr marL="814387" lvl="1" indent="-457200">
              <a:buFont typeface="+mj-ea"/>
              <a:buAutoNum type="circleNumDbPlain"/>
            </a:pPr>
            <a:r>
              <a:rPr lang="zh-CN" altLang="en-US" sz="2000" dirty="0"/>
              <a:t>若</a:t>
            </a:r>
            <a:r>
              <a:rPr lang="zh-CN" altLang="en-US" sz="2000" dirty="0">
                <a:solidFill>
                  <a:srgbClr val="FF0000"/>
                </a:solidFill>
              </a:rPr>
              <a:t>封锁粒度是数据页</a:t>
            </a:r>
            <a:r>
              <a:rPr lang="zh-CN" altLang="en-US" sz="2000" dirty="0"/>
              <a:t>，事务</a:t>
            </a:r>
            <a:r>
              <a:rPr lang="en-US" altLang="zh-CN" sz="2000" dirty="0"/>
              <a:t>T1</a:t>
            </a:r>
            <a:r>
              <a:rPr lang="zh-CN" altLang="en-US" sz="2000" dirty="0"/>
              <a:t>需要修改元组</a:t>
            </a:r>
            <a:r>
              <a:rPr lang="en-US" altLang="zh-CN" sz="2000" dirty="0"/>
              <a:t>L1</a:t>
            </a:r>
            <a:r>
              <a:rPr lang="zh-CN" altLang="en-US" sz="2000" dirty="0"/>
              <a:t>，则</a:t>
            </a:r>
            <a:r>
              <a:rPr lang="en-US" altLang="zh-CN" sz="2000" dirty="0"/>
              <a:t>T1</a:t>
            </a:r>
            <a:r>
              <a:rPr lang="zh-CN" altLang="en-US" sz="2000" dirty="0"/>
              <a:t>必须对包含</a:t>
            </a:r>
            <a:r>
              <a:rPr lang="en-US" altLang="zh-CN" sz="2000" dirty="0"/>
              <a:t>L1</a:t>
            </a:r>
            <a:r>
              <a:rPr lang="zh-CN" altLang="en-US" sz="2000" dirty="0"/>
              <a:t>的整个数据页</a:t>
            </a:r>
            <a:r>
              <a:rPr lang="en-US" altLang="zh-CN" sz="2000" dirty="0"/>
              <a:t>A</a:t>
            </a:r>
            <a:r>
              <a:rPr lang="zh-CN" altLang="en-US" sz="2000" dirty="0"/>
              <a:t>加锁。如果</a:t>
            </a:r>
            <a:r>
              <a:rPr lang="en-US" altLang="zh-CN" sz="2000" dirty="0"/>
              <a:t>T1</a:t>
            </a:r>
            <a:r>
              <a:rPr lang="zh-CN" altLang="en-US" sz="2000" dirty="0"/>
              <a:t>对</a:t>
            </a:r>
            <a:r>
              <a:rPr lang="en-US" altLang="zh-CN" sz="2000" dirty="0"/>
              <a:t>A</a:t>
            </a:r>
            <a:r>
              <a:rPr lang="zh-CN" altLang="en-US" sz="2000" dirty="0"/>
              <a:t>加锁后事务</a:t>
            </a:r>
            <a:r>
              <a:rPr lang="en-US" altLang="zh-CN" sz="2000" dirty="0"/>
              <a:t>T2</a:t>
            </a:r>
            <a:r>
              <a:rPr lang="zh-CN" altLang="en-US" sz="2000" dirty="0"/>
              <a:t>要修改</a:t>
            </a:r>
            <a:r>
              <a:rPr lang="en-US" altLang="zh-CN" sz="2000" dirty="0"/>
              <a:t>A</a:t>
            </a:r>
            <a:r>
              <a:rPr lang="zh-CN" altLang="en-US" sz="2000" dirty="0"/>
              <a:t>中元组</a:t>
            </a:r>
            <a:r>
              <a:rPr lang="en-US" altLang="zh-CN" sz="2000" dirty="0"/>
              <a:t>L2</a:t>
            </a:r>
            <a:r>
              <a:rPr lang="zh-CN" altLang="en-US" sz="2000" dirty="0"/>
              <a:t>，则</a:t>
            </a:r>
            <a:r>
              <a:rPr lang="en-US" altLang="zh-CN" sz="2000" dirty="0"/>
              <a:t>T2</a:t>
            </a:r>
            <a:r>
              <a:rPr lang="zh-CN" altLang="en-US" sz="2000" dirty="0"/>
              <a:t>被迫等待，直到</a:t>
            </a:r>
            <a:r>
              <a:rPr lang="en-US" altLang="zh-CN" sz="2000" dirty="0"/>
              <a:t>T1</a:t>
            </a:r>
            <a:r>
              <a:rPr lang="zh-CN" altLang="en-US" sz="2000" dirty="0"/>
              <a:t>释放</a:t>
            </a:r>
            <a:r>
              <a:rPr lang="en-US" altLang="zh-CN" sz="2000" dirty="0"/>
              <a:t>A</a:t>
            </a:r>
            <a:r>
              <a:rPr lang="zh-CN" altLang="en-US" sz="2000" dirty="0"/>
              <a:t>。</a:t>
            </a:r>
          </a:p>
          <a:p>
            <a:pPr marL="814387" lvl="1" indent="-457200">
              <a:buFont typeface="+mj-ea"/>
              <a:buAutoNum type="circleNumDbPlain"/>
            </a:pPr>
            <a:r>
              <a:rPr lang="zh-CN" altLang="en-US" sz="2000" dirty="0"/>
              <a:t>如果</a:t>
            </a:r>
            <a:r>
              <a:rPr lang="zh-CN" altLang="en-US" sz="2000" dirty="0">
                <a:solidFill>
                  <a:srgbClr val="FF0000"/>
                </a:solidFill>
              </a:rPr>
              <a:t>封锁粒度是元组</a:t>
            </a:r>
            <a:r>
              <a:rPr lang="zh-CN" altLang="en-US" sz="2000" dirty="0"/>
              <a:t>，则</a:t>
            </a:r>
            <a:r>
              <a:rPr lang="en-US" altLang="zh-CN" sz="2000" dirty="0"/>
              <a:t>T1</a:t>
            </a:r>
            <a:r>
              <a:rPr lang="zh-CN" altLang="en-US" sz="2000" dirty="0"/>
              <a:t>和</a:t>
            </a:r>
            <a:r>
              <a:rPr lang="en-US" altLang="zh-CN" sz="2000" dirty="0"/>
              <a:t>T2</a:t>
            </a:r>
            <a:r>
              <a:rPr lang="zh-CN" altLang="en-US" sz="2000" dirty="0"/>
              <a:t>可以同时对</a:t>
            </a:r>
            <a:r>
              <a:rPr lang="en-US" altLang="zh-CN" sz="2000" dirty="0"/>
              <a:t>L1</a:t>
            </a:r>
            <a:r>
              <a:rPr lang="zh-CN" altLang="en-US" sz="2000" dirty="0"/>
              <a:t>和</a:t>
            </a:r>
            <a:r>
              <a:rPr lang="en-US" altLang="zh-CN" sz="2000" dirty="0"/>
              <a:t>L2</a:t>
            </a:r>
            <a:r>
              <a:rPr lang="zh-CN" altLang="en-US" sz="2000" dirty="0"/>
              <a:t>加锁，不需要互相等待，提高了系统的并行度。</a:t>
            </a:r>
          </a:p>
          <a:p>
            <a:pPr marL="814387" lvl="1" indent="-457200">
              <a:buFont typeface="+mj-ea"/>
              <a:buAutoNum type="circleNumDbPlain"/>
            </a:pPr>
            <a:r>
              <a:rPr lang="zh-CN" altLang="en-US" sz="2000" dirty="0"/>
              <a:t>如果事务</a:t>
            </a:r>
            <a:r>
              <a:rPr lang="en-US" altLang="zh-CN" sz="2000" dirty="0"/>
              <a:t>T</a:t>
            </a:r>
            <a:r>
              <a:rPr lang="zh-CN" altLang="en-US" sz="2000" dirty="0"/>
              <a:t>需要</a:t>
            </a:r>
            <a:r>
              <a:rPr lang="zh-CN" altLang="en-US" sz="2000" dirty="0">
                <a:solidFill>
                  <a:srgbClr val="FF0000"/>
                </a:solidFill>
              </a:rPr>
              <a:t>读取整个表</a:t>
            </a:r>
            <a:r>
              <a:rPr lang="zh-CN" altLang="en-US" sz="2000" dirty="0"/>
              <a:t>，若封锁粒度是元组，</a:t>
            </a:r>
            <a:r>
              <a:rPr lang="en-US" altLang="zh-CN" sz="2000" dirty="0"/>
              <a:t>T</a:t>
            </a:r>
            <a:r>
              <a:rPr lang="zh-CN" altLang="en-US" sz="2000" dirty="0"/>
              <a:t>必须对表中的每一个元组加锁，开销极大。</a:t>
            </a:r>
          </a:p>
        </p:txBody>
      </p:sp>
      <p:sp>
        <p:nvSpPr>
          <p:cNvPr id="4" name="灯片编号占位符 3"/>
          <p:cNvSpPr>
            <a:spLocks noGrp="1"/>
          </p:cNvSpPr>
          <p:nvPr>
            <p:ph type="sldNum" sz="quarter" idx="12"/>
          </p:nvPr>
        </p:nvSpPr>
        <p:spPr/>
        <p:txBody>
          <a:bodyPr/>
          <a:lstStyle/>
          <a:p>
            <a:fld id="{E63F6D5D-9733-4D44-9C56-AEFEDD5A4BA7}" type="slidenum">
              <a:rPr lang="en-US" smtClean="0"/>
              <a:pPr/>
              <a:t>59</a:t>
            </a:fld>
            <a:endParaRPr lang="en-US" dirty="0"/>
          </a:p>
        </p:txBody>
      </p:sp>
    </p:spTree>
    <p:extLst>
      <p:ext uri="{BB962C8B-B14F-4D97-AF65-F5344CB8AC3E}">
        <p14:creationId xmlns:p14="http://schemas.microsoft.com/office/powerpoint/2010/main" val="121392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封锁粒度的选择</a:t>
            </a:r>
            <a:endParaRPr lang="en-US" altLang="zh-CN" dirty="0">
              <a:solidFill>
                <a:srgbClr val="FF0000"/>
              </a:solidFill>
            </a:endParaRPr>
          </a:p>
          <a:p>
            <a:pPr lvl="1"/>
            <a:r>
              <a:rPr lang="zh-CN" altLang="en-US" dirty="0"/>
              <a:t>选择封锁粒度时应同时考虑</a:t>
            </a:r>
            <a:r>
              <a:rPr lang="zh-CN" altLang="en-US" u="sng" dirty="0">
                <a:solidFill>
                  <a:srgbClr val="FF0000"/>
                </a:solidFill>
              </a:rPr>
              <a:t>封锁开销</a:t>
            </a:r>
            <a:r>
              <a:rPr lang="zh-CN" altLang="en-US" dirty="0"/>
              <a:t>和</a:t>
            </a:r>
            <a:r>
              <a:rPr lang="zh-CN" altLang="en-US" u="sng" dirty="0">
                <a:solidFill>
                  <a:srgbClr val="FF0000"/>
                </a:solidFill>
              </a:rPr>
              <a:t>并发度</a:t>
            </a:r>
            <a:r>
              <a:rPr lang="zh-CN" altLang="en-US" dirty="0"/>
              <a:t>两个因素</a:t>
            </a:r>
            <a:r>
              <a:rPr lang="en-US" altLang="zh-CN" dirty="0"/>
              <a:t>, </a:t>
            </a:r>
            <a:r>
              <a:rPr lang="zh-CN" altLang="en-US" dirty="0"/>
              <a:t>适当选择封锁粒度以求得最优效果。</a:t>
            </a:r>
            <a:endParaRPr lang="en-US" altLang="zh-CN" dirty="0"/>
          </a:p>
          <a:p>
            <a:pPr marL="357187" lvl="1" indent="0">
              <a:buNone/>
            </a:pPr>
            <a:endParaRPr lang="en-US" altLang="zh-CN" sz="900" dirty="0"/>
          </a:p>
          <a:p>
            <a:pPr marL="357187" lvl="1" indent="0">
              <a:buNone/>
            </a:pPr>
            <a:r>
              <a:rPr lang="zh-CN" altLang="en-US" b="1" dirty="0">
                <a:solidFill>
                  <a:srgbClr val="0000FF"/>
                </a:solidFill>
              </a:rPr>
              <a:t>一般考虑：</a:t>
            </a:r>
          </a:p>
          <a:p>
            <a:pPr lvl="1"/>
            <a:r>
              <a:rPr lang="zh-CN" altLang="en-US" dirty="0"/>
              <a:t>需要处理</a:t>
            </a:r>
            <a:r>
              <a:rPr lang="zh-CN" altLang="en-US" dirty="0">
                <a:solidFill>
                  <a:srgbClr val="FF0000"/>
                </a:solidFill>
              </a:rPr>
              <a:t>某个关系的大量元组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关系</a:t>
            </a:r>
            <a:r>
              <a:rPr lang="zh-CN" altLang="en-US" dirty="0"/>
              <a:t>为封锁粒度</a:t>
            </a:r>
            <a:endParaRPr lang="en-US" altLang="zh-CN" dirty="0"/>
          </a:p>
          <a:p>
            <a:pPr lvl="1"/>
            <a:r>
              <a:rPr lang="zh-CN" altLang="en-US" dirty="0"/>
              <a:t>需要处理</a:t>
            </a:r>
            <a:r>
              <a:rPr lang="zh-CN" altLang="en-US" dirty="0">
                <a:solidFill>
                  <a:srgbClr val="FF0000"/>
                </a:solidFill>
              </a:rPr>
              <a:t>多个关系的大量元组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数据库</a:t>
            </a:r>
            <a:r>
              <a:rPr lang="zh-CN" altLang="en-US" dirty="0"/>
              <a:t>为封锁粒度</a:t>
            </a:r>
            <a:endParaRPr lang="en-US" altLang="zh-CN" dirty="0"/>
          </a:p>
          <a:p>
            <a:pPr lvl="1"/>
            <a:r>
              <a:rPr lang="zh-CN" altLang="en-US" dirty="0"/>
              <a:t>只处理</a:t>
            </a:r>
            <a:r>
              <a:rPr lang="zh-CN" altLang="en-US" dirty="0">
                <a:solidFill>
                  <a:srgbClr val="FF0000"/>
                </a:solidFill>
              </a:rPr>
              <a:t>少量元组</a:t>
            </a:r>
            <a:r>
              <a:rPr lang="zh-CN" altLang="en-US" dirty="0"/>
              <a:t>的用户事务 </a:t>
            </a:r>
            <a:r>
              <a:rPr lang="en-US" altLang="zh-CN" dirty="0">
                <a:latin typeface="Script MT Bold" panose="03040602040607080904" pitchFamily="66" charset="0"/>
              </a:rPr>
              <a:t>— </a:t>
            </a:r>
            <a:r>
              <a:rPr lang="zh-CN" altLang="en-US" dirty="0"/>
              <a:t>以</a:t>
            </a:r>
            <a:r>
              <a:rPr lang="zh-CN" altLang="en-US" dirty="0">
                <a:solidFill>
                  <a:srgbClr val="FF0000"/>
                </a:solidFill>
              </a:rPr>
              <a:t>元组</a:t>
            </a:r>
            <a:r>
              <a:rPr lang="zh-CN" altLang="en-US" dirty="0"/>
              <a:t>为封锁粒度</a:t>
            </a:r>
          </a:p>
          <a:p>
            <a:pPr lvl="1"/>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60</a:t>
            </a:fld>
            <a:endParaRPr lang="en-US" dirty="0"/>
          </a:p>
        </p:txBody>
      </p:sp>
    </p:spTree>
    <p:extLst>
      <p:ext uri="{BB962C8B-B14F-4D97-AF65-F5344CB8AC3E}">
        <p14:creationId xmlns:p14="http://schemas.microsoft.com/office/powerpoint/2010/main" val="4200672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u="sng" dirty="0">
                <a:solidFill>
                  <a:srgbClr val="FF0000"/>
                </a:solidFill>
              </a:rPr>
              <a:t>多粒度封锁 </a:t>
            </a:r>
            <a:r>
              <a:rPr lang="en-US" altLang="zh-CN" dirty="0">
                <a:solidFill>
                  <a:srgbClr val="FF0000"/>
                </a:solidFill>
              </a:rPr>
              <a:t>(Multiple Granularity Locking)</a:t>
            </a:r>
          </a:p>
          <a:p>
            <a:pPr lvl="1"/>
            <a:r>
              <a:rPr lang="zh-CN" altLang="en-US" dirty="0">
                <a:solidFill>
                  <a:srgbClr val="0000FF"/>
                </a:solidFill>
              </a:rPr>
              <a:t>在封锁机制中，某些情况需要把</a:t>
            </a:r>
            <a:r>
              <a:rPr lang="zh-CN" altLang="en-US" dirty="0">
                <a:solidFill>
                  <a:srgbClr val="FF0000"/>
                </a:solidFill>
              </a:rPr>
              <a:t>多个数据项聚为一组</a:t>
            </a:r>
            <a:r>
              <a:rPr lang="zh-CN" altLang="en-US" dirty="0">
                <a:solidFill>
                  <a:srgbClr val="0000FF"/>
                </a:solidFill>
              </a:rPr>
              <a:t>，将它们作为一个</a:t>
            </a:r>
            <a:r>
              <a:rPr lang="zh-CN" altLang="en-US" dirty="0">
                <a:solidFill>
                  <a:srgbClr val="FF0000"/>
                </a:solidFill>
              </a:rPr>
              <a:t>同步单元</a:t>
            </a:r>
            <a:r>
              <a:rPr lang="zh-CN" altLang="en-US" dirty="0">
                <a:solidFill>
                  <a:srgbClr val="0000FF"/>
                </a:solidFill>
              </a:rPr>
              <a:t>，这样效果可能更好。</a:t>
            </a:r>
            <a:endParaRPr lang="en-US" altLang="zh-CN" dirty="0">
              <a:solidFill>
                <a:srgbClr val="0000FF"/>
              </a:solidFill>
            </a:endParaRPr>
          </a:p>
          <a:p>
            <a:pPr lvl="2"/>
            <a:r>
              <a:rPr lang="zh-CN" altLang="en-US" dirty="0"/>
              <a:t>例如，如果事务</a:t>
            </a:r>
            <a:r>
              <a:rPr lang="en-US" altLang="zh-CN" dirty="0" err="1"/>
              <a:t>Ti</a:t>
            </a:r>
            <a:r>
              <a:rPr lang="zh-CN" altLang="en-US" dirty="0"/>
              <a:t>需要访问整个数据库，而且使用一种封锁协议，则事务</a:t>
            </a:r>
            <a:r>
              <a:rPr lang="en-US" altLang="zh-CN" dirty="0" err="1"/>
              <a:t>Ti</a:t>
            </a:r>
            <a:r>
              <a:rPr lang="zh-CN" altLang="en-US" dirty="0"/>
              <a:t>必须给数据库中每个数据项加锁。显然，执行这些加锁操作是很费时的。要是</a:t>
            </a:r>
            <a:r>
              <a:rPr lang="en-US" altLang="zh-CN" dirty="0" err="1"/>
              <a:t>Ti</a:t>
            </a:r>
            <a:r>
              <a:rPr lang="zh-CN" altLang="en-US" dirty="0"/>
              <a:t>能够只发出一个封锁整个数据库的加锁请求，那会更好。</a:t>
            </a:r>
          </a:p>
          <a:p>
            <a:pPr lvl="2"/>
            <a:r>
              <a:rPr lang="zh-CN" altLang="en-US" dirty="0"/>
              <a:t>另一方面，如果事务</a:t>
            </a:r>
            <a:r>
              <a:rPr lang="en-US" altLang="zh-CN" dirty="0" err="1"/>
              <a:t>Tj</a:t>
            </a:r>
            <a:r>
              <a:rPr lang="zh-CN" altLang="en-US" dirty="0"/>
              <a:t>只需存取少量数据项，就不应要求给整个数据库加锁，否则并发性就丧失了。</a:t>
            </a:r>
          </a:p>
          <a:p>
            <a:pPr lvl="1"/>
            <a:r>
              <a:rPr lang="zh-CN" altLang="en-US" dirty="0"/>
              <a:t>所以我们需要一种允许系统定义</a:t>
            </a:r>
            <a:r>
              <a:rPr lang="zh-CN" altLang="en-US" u="sng" dirty="0">
                <a:solidFill>
                  <a:srgbClr val="FF0000"/>
                </a:solidFill>
              </a:rPr>
              <a:t>多级粒度</a:t>
            </a:r>
            <a:r>
              <a:rPr lang="zh-CN" altLang="en-US" dirty="0"/>
              <a:t>的机制，通过</a:t>
            </a:r>
            <a:r>
              <a:rPr lang="zh-CN" altLang="en-US" dirty="0">
                <a:solidFill>
                  <a:srgbClr val="0000FF"/>
                </a:solidFill>
              </a:rPr>
              <a:t>允许各种大小的数据项并定义数据粒度</a:t>
            </a:r>
            <a:r>
              <a:rPr lang="zh-CN" altLang="en-US" dirty="0"/>
              <a:t>的层次结构，其</a:t>
            </a:r>
            <a:r>
              <a:rPr lang="zh-CN" altLang="en-US" dirty="0">
                <a:solidFill>
                  <a:srgbClr val="0000FF"/>
                </a:solidFill>
              </a:rPr>
              <a:t>中小粒度数据项嵌套在大粒度数据项</a:t>
            </a:r>
            <a:r>
              <a:rPr lang="zh-CN" altLang="en-US" dirty="0"/>
              <a:t>中，我们就可以构造出这样的一种机制。</a:t>
            </a:r>
            <a:endParaRPr lang="en-US" altLang="zh-CN" dirty="0"/>
          </a:p>
          <a:p>
            <a:pPr lvl="1"/>
            <a:r>
              <a:rPr lang="zh-CN" altLang="en-US" dirty="0">
                <a:solidFill>
                  <a:srgbClr val="0000FF"/>
                </a:solidFill>
              </a:rPr>
              <a:t>在一个系统中同时支持</a:t>
            </a:r>
            <a:r>
              <a:rPr lang="zh-CN" altLang="en-US" dirty="0">
                <a:solidFill>
                  <a:srgbClr val="FF0000"/>
                </a:solidFill>
              </a:rPr>
              <a:t>多种封锁粒度</a:t>
            </a:r>
            <a:r>
              <a:rPr lang="zh-CN" altLang="en-US" dirty="0">
                <a:solidFill>
                  <a:srgbClr val="0000FF"/>
                </a:solidFill>
              </a:rPr>
              <a:t>供不同的事务选择的封锁方法称为</a:t>
            </a:r>
            <a:r>
              <a:rPr lang="zh-CN" altLang="en-US" dirty="0">
                <a:solidFill>
                  <a:srgbClr val="FF0000"/>
                </a:solidFill>
              </a:rPr>
              <a:t>多粒度封锁</a:t>
            </a:r>
            <a:r>
              <a:rPr lang="zh-CN" altLang="en-US" dirty="0"/>
              <a:t>。</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61</a:t>
            </a:fld>
            <a:endParaRPr lang="en-US" dirty="0"/>
          </a:p>
        </p:txBody>
      </p:sp>
    </p:spTree>
    <p:extLst>
      <p:ext uri="{BB962C8B-B14F-4D97-AF65-F5344CB8AC3E}">
        <p14:creationId xmlns:p14="http://schemas.microsoft.com/office/powerpoint/2010/main" val="2239445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30000"/>
              </a:lnSpc>
            </a:pPr>
            <a:r>
              <a:rPr lang="zh-CN" altLang="en-US" u="sng" dirty="0">
                <a:solidFill>
                  <a:srgbClr val="FF0000"/>
                </a:solidFill>
              </a:rPr>
              <a:t>多粒度树</a:t>
            </a:r>
            <a:endParaRPr lang="en-US" altLang="zh-CN" u="sng" dirty="0">
              <a:solidFill>
                <a:srgbClr val="FF0000"/>
              </a:solidFill>
            </a:endParaRPr>
          </a:p>
          <a:p>
            <a:pPr lvl="1">
              <a:lnSpc>
                <a:spcPct val="130000"/>
              </a:lnSpc>
              <a:spcBef>
                <a:spcPct val="60000"/>
              </a:spcBef>
            </a:pPr>
            <a:r>
              <a:rPr lang="zh-CN" altLang="en-US" dirty="0"/>
              <a:t>以</a:t>
            </a:r>
            <a:r>
              <a:rPr lang="zh-CN" altLang="en-US" dirty="0">
                <a:solidFill>
                  <a:srgbClr val="FF0000"/>
                </a:solidFill>
              </a:rPr>
              <a:t>树形结构</a:t>
            </a:r>
            <a:r>
              <a:rPr lang="zh-CN" altLang="en-US" dirty="0"/>
              <a:t>来表示多级封锁粒度</a:t>
            </a:r>
          </a:p>
          <a:p>
            <a:pPr lvl="1">
              <a:lnSpc>
                <a:spcPct val="130000"/>
              </a:lnSpc>
              <a:spcBef>
                <a:spcPct val="60000"/>
              </a:spcBef>
            </a:pPr>
            <a:r>
              <a:rPr lang="zh-CN" altLang="en-US" dirty="0">
                <a:solidFill>
                  <a:srgbClr val="FF0000"/>
                </a:solidFill>
              </a:rPr>
              <a:t>根结点</a:t>
            </a:r>
            <a:r>
              <a:rPr lang="zh-CN" altLang="en-US" dirty="0"/>
              <a:t>是</a:t>
            </a:r>
            <a:r>
              <a:rPr lang="zh-CN" altLang="en-US" dirty="0">
                <a:solidFill>
                  <a:srgbClr val="FF0000"/>
                </a:solidFill>
              </a:rPr>
              <a:t>整个数据库</a:t>
            </a:r>
            <a:r>
              <a:rPr lang="zh-CN" altLang="en-US" dirty="0"/>
              <a:t>，表示最大的数据粒度</a:t>
            </a:r>
          </a:p>
          <a:p>
            <a:pPr lvl="1">
              <a:lnSpc>
                <a:spcPct val="130000"/>
              </a:lnSpc>
              <a:spcBef>
                <a:spcPct val="60000"/>
              </a:spcBef>
            </a:pPr>
            <a:r>
              <a:rPr lang="zh-CN" altLang="en-US" dirty="0">
                <a:solidFill>
                  <a:srgbClr val="FF0000"/>
                </a:solidFill>
              </a:rPr>
              <a:t>叶结点</a:t>
            </a:r>
            <a:r>
              <a:rPr lang="zh-CN" altLang="en-US" dirty="0"/>
              <a:t>表示</a:t>
            </a:r>
            <a:r>
              <a:rPr lang="zh-CN" altLang="en-US" dirty="0">
                <a:solidFill>
                  <a:srgbClr val="FF0000"/>
                </a:solidFill>
              </a:rPr>
              <a:t>最小的数据粒度</a:t>
            </a:r>
          </a:p>
        </p:txBody>
      </p:sp>
      <p:sp>
        <p:nvSpPr>
          <p:cNvPr id="4" name="灯片编号占位符 3"/>
          <p:cNvSpPr>
            <a:spLocks noGrp="1"/>
          </p:cNvSpPr>
          <p:nvPr>
            <p:ph type="sldNum" sz="quarter" idx="12"/>
          </p:nvPr>
        </p:nvSpPr>
        <p:spPr/>
        <p:txBody>
          <a:bodyPr/>
          <a:lstStyle/>
          <a:p>
            <a:fld id="{E63F6D5D-9733-4D44-9C56-AEFEDD5A4BA7}" type="slidenum">
              <a:rPr lang="en-US" smtClean="0"/>
              <a:pPr/>
              <a:t>62</a:t>
            </a:fld>
            <a:endParaRPr lang="en-US" dirty="0"/>
          </a:p>
        </p:txBody>
      </p:sp>
      <p:sp>
        <p:nvSpPr>
          <p:cNvPr id="23" name="矩形 22"/>
          <p:cNvSpPr/>
          <p:nvPr/>
        </p:nvSpPr>
        <p:spPr>
          <a:xfrm>
            <a:off x="7467600" y="5427966"/>
            <a:ext cx="1723549" cy="461665"/>
          </a:xfrm>
          <a:prstGeom prst="rect">
            <a:avLst/>
          </a:prstGeom>
        </p:spPr>
        <p:txBody>
          <a:bodyPr wrap="none">
            <a:spAutoFit/>
          </a:bodyPr>
          <a:lstStyle/>
          <a:p>
            <a:r>
              <a:rPr lang="zh-CN" altLang="en-US" sz="2400" b="1" dirty="0">
                <a:solidFill>
                  <a:srgbClr val="0000FF"/>
                </a:solidFill>
                <a:latin typeface="等线 Light" panose="02010600030101010101" pitchFamily="2" charset="-122"/>
                <a:ea typeface="等线 Light" panose="02010600030101010101" pitchFamily="2" charset="-122"/>
              </a:rPr>
              <a:t>四</a:t>
            </a:r>
            <a:r>
              <a:rPr lang="zh-CN" altLang="zh-CN" sz="2400" b="1" dirty="0">
                <a:solidFill>
                  <a:srgbClr val="0000FF"/>
                </a:solidFill>
                <a:latin typeface="等线 Light" panose="02010600030101010101" pitchFamily="2" charset="-122"/>
                <a:ea typeface="等线 Light" panose="02010600030101010101" pitchFamily="2" charset="-122"/>
              </a:rPr>
              <a:t>级粒度树</a:t>
            </a:r>
            <a:endParaRPr lang="zh-CN" altLang="en-US" sz="2400" b="1" dirty="0">
              <a:solidFill>
                <a:srgbClr val="0000FF"/>
              </a:solidFill>
              <a:latin typeface="等线 Light" panose="02010600030101010101" pitchFamily="2" charset="-122"/>
              <a:ea typeface="等线 Light" panose="02010600030101010101" pitchFamily="2" charset="-122"/>
            </a:endParaRPr>
          </a:p>
        </p:txBody>
      </p:sp>
      <p:sp>
        <p:nvSpPr>
          <p:cNvPr id="58" name="矩形 57"/>
          <p:cNvSpPr/>
          <p:nvPr/>
        </p:nvSpPr>
        <p:spPr>
          <a:xfrm>
            <a:off x="2401666" y="5427966"/>
            <a:ext cx="1723549" cy="461665"/>
          </a:xfrm>
          <a:prstGeom prst="rect">
            <a:avLst/>
          </a:prstGeom>
        </p:spPr>
        <p:txBody>
          <a:bodyPr wrap="none">
            <a:spAutoFit/>
          </a:bodyPr>
          <a:lstStyle/>
          <a:p>
            <a:r>
              <a:rPr lang="zh-CN" altLang="zh-CN" sz="2400" b="1" dirty="0">
                <a:solidFill>
                  <a:srgbClr val="0000FF"/>
                </a:solidFill>
                <a:latin typeface="等线 Light" panose="02010600030101010101" pitchFamily="2" charset="-122"/>
                <a:ea typeface="等线 Light" panose="02010600030101010101" pitchFamily="2" charset="-122"/>
              </a:rPr>
              <a:t>三级粒度树</a:t>
            </a:r>
            <a:endParaRPr lang="zh-CN" altLang="en-US" sz="2400" b="1" dirty="0">
              <a:solidFill>
                <a:srgbClr val="0000FF"/>
              </a:solidFill>
              <a:latin typeface="等线 Light" panose="02010600030101010101" pitchFamily="2" charset="-122"/>
              <a:ea typeface="等线 Light" panose="02010600030101010101" pitchFamily="2" charset="-122"/>
            </a:endParaRP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541" y="2537578"/>
            <a:ext cx="5039659" cy="2846609"/>
          </a:xfrm>
          <a:prstGeom prst="rect">
            <a:avLst/>
          </a:prstGeom>
        </p:spPr>
      </p:pic>
      <p:pic>
        <p:nvPicPr>
          <p:cNvPr id="60" name="图片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388" y="3097359"/>
            <a:ext cx="4206106" cy="2223304"/>
          </a:xfrm>
          <a:prstGeom prst="rect">
            <a:avLst/>
          </a:prstGeom>
        </p:spPr>
      </p:pic>
    </p:spTree>
    <p:extLst>
      <p:ext uri="{BB962C8B-B14F-4D97-AF65-F5344CB8AC3E}">
        <p14:creationId xmlns:p14="http://schemas.microsoft.com/office/powerpoint/2010/main" val="169750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FF0000"/>
                </a:solidFill>
              </a:rPr>
              <a:t>多粒度封锁协议</a:t>
            </a:r>
            <a:endParaRPr lang="en-US" altLang="zh-CN" u="sng" dirty="0">
              <a:solidFill>
                <a:srgbClr val="FF0000"/>
              </a:solidFill>
            </a:endParaRPr>
          </a:p>
          <a:p>
            <a:pPr lvl="1">
              <a:spcBef>
                <a:spcPct val="60000"/>
              </a:spcBef>
            </a:pPr>
            <a:r>
              <a:rPr lang="zh-CN" altLang="en-US" dirty="0"/>
              <a:t>多粒度封锁协议允许</a:t>
            </a:r>
            <a:r>
              <a:rPr lang="zh-CN" altLang="zh-CN" dirty="0"/>
              <a:t>多粒度树中的每个结点被独立地加锁</a:t>
            </a:r>
            <a:r>
              <a:rPr lang="zh-CN" altLang="en-US" dirty="0"/>
              <a:t>。</a:t>
            </a:r>
            <a:endParaRPr lang="en-US" altLang="zh-CN" dirty="0"/>
          </a:p>
          <a:p>
            <a:pPr lvl="1">
              <a:spcBef>
                <a:spcPct val="60000"/>
              </a:spcBef>
            </a:pPr>
            <a:r>
              <a:rPr lang="zh-CN" altLang="zh-CN" dirty="0"/>
              <a:t>对一个结点加锁意味着这个结点的所有后裔结点也被加以同样类型的锁</a:t>
            </a:r>
            <a:endParaRPr lang="en-US" altLang="zh-CN" sz="900" dirty="0"/>
          </a:p>
          <a:p>
            <a:pPr>
              <a:spcBef>
                <a:spcPct val="60000"/>
              </a:spcBef>
            </a:pPr>
            <a:r>
              <a:rPr lang="zh-CN" altLang="en-US" dirty="0"/>
              <a:t>在多粒度封锁中一个数据对象可能以</a:t>
            </a:r>
            <a:r>
              <a:rPr lang="zh-CN" altLang="en-US" dirty="0">
                <a:solidFill>
                  <a:srgbClr val="FF0000"/>
                </a:solidFill>
              </a:rPr>
              <a:t>两种方式封锁</a:t>
            </a:r>
            <a:r>
              <a:rPr lang="zh-CN" altLang="en-US" dirty="0"/>
              <a:t>：</a:t>
            </a:r>
            <a:endParaRPr lang="en-US" altLang="zh-CN" dirty="0"/>
          </a:p>
          <a:p>
            <a:pPr lvl="1">
              <a:spcBef>
                <a:spcPct val="60000"/>
              </a:spcBef>
            </a:pPr>
            <a:r>
              <a:rPr lang="zh-CN" altLang="en-US" dirty="0">
                <a:solidFill>
                  <a:srgbClr val="0000FF"/>
                </a:solidFill>
              </a:rPr>
              <a:t>显式封锁和隐式封锁</a:t>
            </a:r>
            <a:endParaRPr lang="en-US" altLang="zh-CN" dirty="0">
              <a:solidFill>
                <a:srgbClr val="0000FF"/>
              </a:solidFill>
            </a:endParaRPr>
          </a:p>
          <a:p>
            <a:pPr lvl="2">
              <a:spcBef>
                <a:spcPct val="60000"/>
              </a:spcBef>
            </a:pPr>
            <a:r>
              <a:rPr lang="zh-CN" altLang="en-US" u="sng" dirty="0">
                <a:solidFill>
                  <a:srgbClr val="FF0000"/>
                </a:solidFill>
              </a:rPr>
              <a:t>显式封锁</a:t>
            </a:r>
            <a:r>
              <a:rPr lang="zh-CN" altLang="en-US" dirty="0"/>
              <a:t>是应事务的要求</a:t>
            </a:r>
            <a:r>
              <a:rPr lang="zh-CN" altLang="en-US" dirty="0">
                <a:solidFill>
                  <a:srgbClr val="FF0000"/>
                </a:solidFill>
              </a:rPr>
              <a:t>直接加到数据对象上的锁</a:t>
            </a:r>
            <a:r>
              <a:rPr lang="zh-CN" altLang="en-US" dirty="0"/>
              <a:t>；</a:t>
            </a:r>
            <a:endParaRPr lang="en-US" altLang="zh-CN" dirty="0"/>
          </a:p>
          <a:p>
            <a:pPr lvl="2">
              <a:spcBef>
                <a:spcPct val="60000"/>
              </a:spcBef>
            </a:pPr>
            <a:r>
              <a:rPr lang="zh-CN" altLang="en-US" u="sng" dirty="0">
                <a:solidFill>
                  <a:srgbClr val="FF0000"/>
                </a:solidFill>
              </a:rPr>
              <a:t>隐式封锁</a:t>
            </a:r>
            <a:r>
              <a:rPr lang="zh-CN" altLang="en-US" dirty="0"/>
              <a:t>是该数据对象</a:t>
            </a:r>
            <a:r>
              <a:rPr lang="zh-CN" altLang="en-US" dirty="0">
                <a:solidFill>
                  <a:srgbClr val="FF0000"/>
                </a:solidFill>
              </a:rPr>
              <a:t>没有被独立加锁</a:t>
            </a:r>
            <a:r>
              <a:rPr lang="zh-CN" altLang="en-US" dirty="0"/>
              <a:t>，是由于其</a:t>
            </a:r>
            <a:r>
              <a:rPr lang="zh-CN" altLang="en-US" dirty="0">
                <a:solidFill>
                  <a:srgbClr val="FF0000"/>
                </a:solidFill>
              </a:rPr>
              <a:t>上级结点加锁而使该数据对象加上了锁</a:t>
            </a:r>
            <a:endParaRPr lang="en-US" altLang="zh-CN" dirty="0">
              <a:solidFill>
                <a:srgbClr val="FF0000"/>
              </a:solidFill>
            </a:endParaRPr>
          </a:p>
          <a:p>
            <a:pPr lvl="1">
              <a:spcBef>
                <a:spcPct val="60000"/>
              </a:spcBef>
            </a:pPr>
            <a:r>
              <a:rPr lang="zh-CN" altLang="en-US" dirty="0">
                <a:solidFill>
                  <a:srgbClr val="0000FF"/>
                </a:solidFill>
              </a:rPr>
              <a:t>显式封锁和隐式封锁</a:t>
            </a:r>
            <a:r>
              <a:rPr lang="zh-CN" altLang="en-US" dirty="0"/>
              <a:t>的效果一样</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63</a:t>
            </a:fld>
            <a:endParaRPr lang="en-US" dirty="0"/>
          </a:p>
        </p:txBody>
      </p:sp>
    </p:spTree>
    <p:extLst>
      <p:ext uri="{BB962C8B-B14F-4D97-AF65-F5344CB8AC3E}">
        <p14:creationId xmlns:p14="http://schemas.microsoft.com/office/powerpoint/2010/main" val="133302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fontScale="92500"/>
          </a:bodyPr>
          <a:lstStyle/>
          <a:p>
            <a:r>
              <a:rPr lang="zh-CN" altLang="en-US" dirty="0">
                <a:solidFill>
                  <a:srgbClr val="0000FF"/>
                </a:solidFill>
              </a:rPr>
              <a:t>系统检查封锁冲突时不仅要</a:t>
            </a:r>
            <a:r>
              <a:rPr lang="zh-CN" altLang="en-US" dirty="0">
                <a:solidFill>
                  <a:srgbClr val="FF0000"/>
                </a:solidFill>
              </a:rPr>
              <a:t>检查显式封锁</a:t>
            </a:r>
            <a:r>
              <a:rPr lang="zh-CN" altLang="en-US" dirty="0">
                <a:solidFill>
                  <a:srgbClr val="0000FF"/>
                </a:solidFill>
              </a:rPr>
              <a:t>还要</a:t>
            </a:r>
            <a:r>
              <a:rPr lang="zh-CN" altLang="en-US" dirty="0">
                <a:solidFill>
                  <a:srgbClr val="FF0000"/>
                </a:solidFill>
              </a:rPr>
              <a:t>检查隐式封锁</a:t>
            </a:r>
            <a:r>
              <a:rPr lang="zh-CN" altLang="en-US" dirty="0"/>
              <a:t>。</a:t>
            </a:r>
            <a:endParaRPr lang="en-US" altLang="zh-CN" dirty="0"/>
          </a:p>
          <a:p>
            <a:pPr lvl="1"/>
            <a:r>
              <a:rPr lang="zh-CN" altLang="en-US" dirty="0"/>
              <a:t>例如事务</a:t>
            </a:r>
            <a:r>
              <a:rPr lang="en-US" altLang="zh-CN" dirty="0"/>
              <a:t>T</a:t>
            </a:r>
            <a:r>
              <a:rPr lang="zh-CN" altLang="en-US" dirty="0"/>
              <a:t>要对关系</a:t>
            </a:r>
            <a:r>
              <a:rPr lang="en-US" altLang="zh-CN" dirty="0"/>
              <a:t>R1</a:t>
            </a:r>
            <a:r>
              <a:rPr lang="zh-CN" altLang="en-US" dirty="0"/>
              <a:t>加</a:t>
            </a:r>
            <a:r>
              <a:rPr lang="en-US" altLang="zh-CN" dirty="0"/>
              <a:t>X</a:t>
            </a:r>
            <a:r>
              <a:rPr lang="zh-CN" altLang="en-US" dirty="0"/>
              <a:t>锁，系统必须搜索其上级结点数据库、关系</a:t>
            </a:r>
            <a:r>
              <a:rPr lang="en-US" altLang="zh-CN" dirty="0"/>
              <a:t>R1</a:t>
            </a:r>
            <a:r>
              <a:rPr lang="zh-CN" altLang="en-US" dirty="0"/>
              <a:t>以及</a:t>
            </a:r>
            <a:r>
              <a:rPr lang="en-US" altLang="zh-CN" dirty="0"/>
              <a:t>R1</a:t>
            </a:r>
            <a:r>
              <a:rPr lang="zh-CN" altLang="en-US" dirty="0"/>
              <a:t>的下级结点，即</a:t>
            </a:r>
            <a:r>
              <a:rPr lang="en-US" altLang="zh-CN" dirty="0"/>
              <a:t>R1</a:t>
            </a:r>
            <a:r>
              <a:rPr lang="zh-CN" altLang="en-US" dirty="0"/>
              <a:t>中的每一个元组，上下搜索。如果其中某一个数据对象已经加了不相容锁，则</a:t>
            </a:r>
            <a:r>
              <a:rPr lang="en-US" altLang="zh-CN" dirty="0"/>
              <a:t>T</a:t>
            </a:r>
            <a:r>
              <a:rPr lang="zh-CN" altLang="en-US" dirty="0"/>
              <a:t>必须等待。</a:t>
            </a:r>
            <a:endParaRPr lang="en-US" altLang="zh-CN" dirty="0"/>
          </a:p>
          <a:p>
            <a:pPr marL="357187" lvl="1" indent="0">
              <a:buNone/>
            </a:pPr>
            <a:endParaRPr lang="zh-CN" altLang="en-US" sz="900" dirty="0"/>
          </a:p>
          <a:p>
            <a:r>
              <a:rPr lang="zh-CN" altLang="en-US" dirty="0"/>
              <a:t>一般地，对某个数据对象加锁，系统要检查该数据对象上有无显式封锁与之冲突；再检查其所有上级结点，看本事务的显式封锁是否与该数据对象上的隐式封锁冲突（由于上级结点已加的封锁造成的）；看它们的显式封锁是否与本事务的隐式封锁（将加到下级结点的封锁）冲突。</a:t>
            </a:r>
            <a:endParaRPr lang="en-US" altLang="zh-CN" dirty="0"/>
          </a:p>
          <a:p>
            <a:pPr lvl="1"/>
            <a:r>
              <a:rPr lang="zh-CN" altLang="en-US" dirty="0">
                <a:solidFill>
                  <a:srgbClr val="FF0000"/>
                </a:solidFill>
              </a:rPr>
              <a:t>特点：检查方法效率很低！</a:t>
            </a:r>
            <a:endParaRPr lang="en-US" altLang="zh-CN" dirty="0">
              <a:solidFill>
                <a:srgbClr val="FF0000"/>
              </a:solidFill>
            </a:endParaRPr>
          </a:p>
          <a:p>
            <a:pPr lvl="1"/>
            <a:r>
              <a:rPr lang="zh-CN" altLang="en-US" dirty="0">
                <a:solidFill>
                  <a:srgbClr val="FF0000"/>
                </a:solidFill>
              </a:rPr>
              <a:t>解决方案：引入</a:t>
            </a:r>
            <a:r>
              <a:rPr lang="zh-CN" altLang="en-US" u="sng" dirty="0">
                <a:solidFill>
                  <a:srgbClr val="FF0000"/>
                </a:solidFill>
              </a:rPr>
              <a:t>意向锁</a:t>
            </a:r>
            <a:r>
              <a:rPr lang="zh-CN" altLang="en-US" dirty="0">
                <a:solidFill>
                  <a:srgbClr val="FF0000"/>
                </a:solidFill>
              </a:rPr>
              <a:t>（</a:t>
            </a:r>
            <a:r>
              <a:rPr lang="en-US" altLang="zh-CN" dirty="0">
                <a:solidFill>
                  <a:srgbClr val="FF0000"/>
                </a:solidFill>
              </a:rPr>
              <a:t>intention lock</a:t>
            </a:r>
            <a:r>
              <a:rPr lang="zh-CN" altLang="en-US" dirty="0">
                <a:solidFill>
                  <a:srgbClr val="FF0000"/>
                </a:solidFill>
              </a:rPr>
              <a:t>）</a:t>
            </a:r>
          </a:p>
          <a:p>
            <a:endParaRPr lang="en-US" altLang="zh-CN" dirty="0"/>
          </a:p>
          <a:p>
            <a:pPr lvl="1"/>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64</a:t>
            </a:fld>
            <a:endParaRPr lang="en-US" dirty="0"/>
          </a:p>
        </p:txBody>
      </p:sp>
    </p:spTree>
    <p:extLst>
      <p:ext uri="{BB962C8B-B14F-4D97-AF65-F5344CB8AC3E}">
        <p14:creationId xmlns:p14="http://schemas.microsoft.com/office/powerpoint/2010/main" val="48524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92500"/>
          </a:bodyPr>
          <a:lstStyle/>
          <a:p>
            <a:pPr>
              <a:lnSpc>
                <a:spcPct val="150000"/>
              </a:lnSpc>
            </a:pPr>
            <a:r>
              <a:rPr lang="zh-CN" altLang="en-US" sz="3000" u="sng" dirty="0">
                <a:solidFill>
                  <a:srgbClr val="FF0000"/>
                </a:solidFill>
              </a:rPr>
              <a:t>意向锁</a:t>
            </a:r>
            <a:endParaRPr lang="en-US" altLang="zh-CN" sz="3000" u="sng" dirty="0">
              <a:solidFill>
                <a:srgbClr val="FF0000"/>
              </a:solidFill>
            </a:endParaRPr>
          </a:p>
          <a:p>
            <a:pPr lvl="1">
              <a:lnSpc>
                <a:spcPct val="150000"/>
              </a:lnSpc>
            </a:pPr>
            <a:r>
              <a:rPr lang="zh-CN" altLang="en-US" dirty="0">
                <a:solidFill>
                  <a:srgbClr val="0000FF"/>
                </a:solidFill>
              </a:rPr>
              <a:t>意向锁的含义是如果对一个结点加意向锁，则说明该结点的下层结点正在被加锁</a:t>
            </a:r>
            <a:r>
              <a:rPr lang="zh-CN" altLang="en-US" dirty="0"/>
              <a:t>；</a:t>
            </a:r>
            <a:endParaRPr lang="en-US" altLang="zh-CN" dirty="0"/>
          </a:p>
          <a:p>
            <a:pPr lvl="1">
              <a:lnSpc>
                <a:spcPct val="150000"/>
              </a:lnSpc>
            </a:pPr>
            <a:r>
              <a:rPr lang="zh-CN" altLang="en-US" dirty="0">
                <a:solidFill>
                  <a:srgbClr val="FF0000"/>
                </a:solidFill>
              </a:rPr>
              <a:t>对任一结点加锁时，必须先对它的上层结点加意向锁</a:t>
            </a:r>
            <a:r>
              <a:rPr lang="zh-CN" altLang="en-US" dirty="0"/>
              <a:t>。</a:t>
            </a:r>
            <a:endParaRPr lang="en-US" altLang="zh-CN" dirty="0"/>
          </a:p>
          <a:p>
            <a:pPr lvl="1">
              <a:lnSpc>
                <a:spcPct val="150000"/>
              </a:lnSpc>
            </a:pPr>
            <a:r>
              <a:rPr lang="zh-CN" altLang="en-US" dirty="0"/>
              <a:t>有了意向锁，</a:t>
            </a:r>
            <a:r>
              <a:rPr lang="en-US" altLang="zh-CN" dirty="0"/>
              <a:t>DBMS</a:t>
            </a:r>
            <a:r>
              <a:rPr lang="zh-CN" altLang="en-US" dirty="0"/>
              <a:t>就无须逐个检查下一级结点的显式封锁。</a:t>
            </a:r>
            <a:endParaRPr lang="en-US" altLang="zh-CN" dirty="0"/>
          </a:p>
          <a:p>
            <a:pPr>
              <a:lnSpc>
                <a:spcPct val="150000"/>
              </a:lnSpc>
            </a:pPr>
            <a:r>
              <a:rPr lang="zh-CN" altLang="en-US" dirty="0">
                <a:solidFill>
                  <a:srgbClr val="0000FF"/>
                </a:solidFill>
              </a:rPr>
              <a:t>引进意向锁的目的就是为了提高对某个数据对象加锁时系统的检查效率</a:t>
            </a:r>
            <a:endParaRPr lang="en-US" altLang="zh-CN" dirty="0">
              <a:solidFill>
                <a:srgbClr val="0000FF"/>
              </a:solidFill>
            </a:endParaRPr>
          </a:p>
          <a:p>
            <a:pPr lvl="1">
              <a:lnSpc>
                <a:spcPct val="150000"/>
              </a:lnSpc>
            </a:pPr>
            <a:r>
              <a:rPr lang="zh-CN" altLang="en-US" dirty="0"/>
              <a:t>假设事务</a:t>
            </a:r>
            <a:r>
              <a:rPr lang="en-US" altLang="zh-CN" dirty="0" err="1"/>
              <a:t>Tk</a:t>
            </a:r>
            <a:r>
              <a:rPr lang="en-US" altLang="zh-CN" dirty="0"/>
              <a:t> </a:t>
            </a:r>
            <a:r>
              <a:rPr lang="zh-CN" altLang="en-US" dirty="0"/>
              <a:t>希望封锁整个数据库，为此它需要对树的根结点加锁，但这种请求不会成功。因为当前</a:t>
            </a:r>
            <a:r>
              <a:rPr lang="en-US" altLang="zh-CN" dirty="0" err="1"/>
              <a:t>Ti</a:t>
            </a:r>
            <a:r>
              <a:rPr lang="zh-CN" altLang="en-US" dirty="0"/>
              <a:t>在树的某部分持有锁。但是，系统是怎样判定根结点是否可以加锁呢？</a:t>
            </a:r>
          </a:p>
          <a:p>
            <a:pPr lvl="2">
              <a:lnSpc>
                <a:spcPct val="150000"/>
              </a:lnSpc>
            </a:pPr>
            <a:r>
              <a:rPr lang="zh-CN" altLang="en-US" dirty="0">
                <a:solidFill>
                  <a:srgbClr val="FF0000"/>
                </a:solidFill>
              </a:rPr>
              <a:t>方法</a:t>
            </a:r>
            <a:r>
              <a:rPr lang="en-US" altLang="zh-CN" dirty="0">
                <a:solidFill>
                  <a:srgbClr val="FF0000"/>
                </a:solidFill>
              </a:rPr>
              <a:t>1</a:t>
            </a:r>
            <a:r>
              <a:rPr lang="zh-CN" altLang="en-US" dirty="0">
                <a:solidFill>
                  <a:srgbClr val="0000FF"/>
                </a:solidFill>
              </a:rPr>
              <a:t>：</a:t>
            </a:r>
            <a:r>
              <a:rPr lang="zh-CN" altLang="en-US" dirty="0"/>
              <a:t>搜索整棵树，但这种方法破坏了多粒度封锁机制的初衷。</a:t>
            </a:r>
            <a:endParaRPr lang="en-US" altLang="zh-CN" dirty="0"/>
          </a:p>
          <a:p>
            <a:pPr lvl="2">
              <a:lnSpc>
                <a:spcPct val="150000"/>
              </a:lnSpc>
            </a:pPr>
            <a:r>
              <a:rPr lang="zh-CN" altLang="en-US" dirty="0">
                <a:solidFill>
                  <a:srgbClr val="FF0000"/>
                </a:solidFill>
              </a:rPr>
              <a:t>方法</a:t>
            </a:r>
            <a:r>
              <a:rPr lang="en-US" altLang="zh-CN" dirty="0">
                <a:solidFill>
                  <a:srgbClr val="FF0000"/>
                </a:solidFill>
              </a:rPr>
              <a:t>2</a:t>
            </a:r>
            <a:r>
              <a:rPr lang="zh-CN" altLang="en-US" dirty="0">
                <a:solidFill>
                  <a:srgbClr val="0000FF"/>
                </a:solidFill>
              </a:rPr>
              <a:t>：</a:t>
            </a:r>
            <a:r>
              <a:rPr lang="zh-CN" altLang="en-US" dirty="0"/>
              <a:t>引入意向锁。在一个结点显式加锁之前，该结点的全部祖先结点均加上了意向锁。因此，事务判定是否能够成功给一个结点加锁时不必去搜索整棵树。</a:t>
            </a:r>
            <a:r>
              <a:rPr lang="zh-CN" altLang="en-US" dirty="0">
                <a:solidFill>
                  <a:srgbClr val="0000FF"/>
                </a:solidFill>
              </a:rPr>
              <a:t>如，对任一元组加锁时，必须先对它所在的数据库和关系加意向锁</a:t>
            </a:r>
            <a:r>
              <a:rPr lang="zh-CN" altLang="en-US" dirty="0"/>
              <a:t>。</a:t>
            </a:r>
          </a:p>
        </p:txBody>
      </p:sp>
      <p:sp>
        <p:nvSpPr>
          <p:cNvPr id="4" name="灯片编号占位符 3"/>
          <p:cNvSpPr>
            <a:spLocks noGrp="1"/>
          </p:cNvSpPr>
          <p:nvPr>
            <p:ph type="sldNum" sz="quarter" idx="12"/>
          </p:nvPr>
        </p:nvSpPr>
        <p:spPr/>
        <p:txBody>
          <a:bodyPr/>
          <a:lstStyle/>
          <a:p>
            <a:fld id="{E63F6D5D-9733-4D44-9C56-AEFEDD5A4BA7}" type="slidenum">
              <a:rPr lang="en-US" smtClean="0"/>
              <a:pPr/>
              <a:t>65</a:t>
            </a:fld>
            <a:endParaRPr lang="en-US" dirty="0"/>
          </a:p>
        </p:txBody>
      </p:sp>
    </p:spTree>
    <p:extLst>
      <p:ext uri="{BB962C8B-B14F-4D97-AF65-F5344CB8AC3E}">
        <p14:creationId xmlns:p14="http://schemas.microsoft.com/office/powerpoint/2010/main" val="3130967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三种常用的意向锁</a:t>
            </a:r>
            <a:endParaRPr lang="en-US" altLang="zh-CN" dirty="0">
              <a:solidFill>
                <a:srgbClr val="FF0000"/>
              </a:solidFill>
            </a:endParaRPr>
          </a:p>
          <a:p>
            <a:pPr lvl="1"/>
            <a:r>
              <a:rPr lang="en-US" altLang="zh-CN" dirty="0">
                <a:solidFill>
                  <a:srgbClr val="0000FF"/>
                </a:solidFill>
              </a:rPr>
              <a:t>IS</a:t>
            </a:r>
            <a:r>
              <a:rPr lang="zh-CN" altLang="en-US" dirty="0">
                <a:solidFill>
                  <a:srgbClr val="0000FF"/>
                </a:solidFill>
              </a:rPr>
              <a:t>锁（意向共享锁</a:t>
            </a:r>
            <a:r>
              <a:rPr lang="en-US" altLang="zh-CN" dirty="0">
                <a:solidFill>
                  <a:srgbClr val="0000FF"/>
                </a:solidFill>
              </a:rPr>
              <a:t>, intent share lock</a:t>
            </a:r>
            <a:r>
              <a:rPr lang="zh-CN" altLang="en-US" dirty="0">
                <a:solidFill>
                  <a:srgbClr val="0000FF"/>
                </a:solidFill>
              </a:rPr>
              <a:t>）</a:t>
            </a:r>
            <a:endParaRPr lang="en-US" altLang="zh-CN" dirty="0">
              <a:solidFill>
                <a:srgbClr val="0000FF"/>
              </a:solidFill>
            </a:endParaRPr>
          </a:p>
          <a:p>
            <a:pPr lvl="2"/>
            <a:r>
              <a:rPr lang="zh-CN" altLang="en-US" dirty="0"/>
              <a:t>如果对一个数据对象加</a:t>
            </a:r>
            <a:r>
              <a:rPr lang="en-US" altLang="zh-CN" dirty="0"/>
              <a:t>IS</a:t>
            </a:r>
            <a:r>
              <a:rPr lang="zh-CN" altLang="en-US" dirty="0"/>
              <a:t>锁，表示它的后裔结点拟（意向）加</a:t>
            </a:r>
            <a:r>
              <a:rPr lang="en-US" altLang="zh-CN" dirty="0"/>
              <a:t>S</a:t>
            </a:r>
            <a:r>
              <a:rPr lang="zh-CN" altLang="en-US" dirty="0"/>
              <a:t>锁。</a:t>
            </a:r>
          </a:p>
          <a:p>
            <a:pPr lvl="2"/>
            <a:r>
              <a:rPr lang="zh-CN" altLang="en-US" dirty="0"/>
              <a:t>例如：事务</a:t>
            </a:r>
            <a:r>
              <a:rPr lang="en-US" altLang="zh-CN" dirty="0"/>
              <a:t>T1</a:t>
            </a:r>
            <a:r>
              <a:rPr lang="zh-CN" altLang="en-US" dirty="0"/>
              <a:t>要对</a:t>
            </a:r>
            <a:r>
              <a:rPr lang="en-US" altLang="zh-CN" dirty="0"/>
              <a:t>R1</a:t>
            </a:r>
            <a:r>
              <a:rPr lang="zh-CN" altLang="en-US" dirty="0"/>
              <a:t>中某个元组加</a:t>
            </a:r>
            <a:r>
              <a:rPr lang="en-US" altLang="zh-CN" dirty="0"/>
              <a:t>S</a:t>
            </a:r>
            <a:r>
              <a:rPr lang="zh-CN" altLang="en-US" dirty="0"/>
              <a:t>锁，则要首先对关系</a:t>
            </a:r>
            <a:r>
              <a:rPr lang="en-US" altLang="zh-CN" dirty="0"/>
              <a:t>R1</a:t>
            </a:r>
            <a:r>
              <a:rPr lang="zh-CN" altLang="en-US" dirty="0"/>
              <a:t>和数据库加</a:t>
            </a:r>
            <a:r>
              <a:rPr lang="en-US" altLang="zh-CN" dirty="0"/>
              <a:t>IS</a:t>
            </a:r>
            <a:r>
              <a:rPr lang="zh-CN" altLang="en-US" dirty="0"/>
              <a:t>锁</a:t>
            </a:r>
            <a:endParaRPr lang="en-US" altLang="zh-CN" dirty="0"/>
          </a:p>
          <a:p>
            <a:pPr lvl="1"/>
            <a:r>
              <a:rPr lang="en-US" altLang="zh-CN" dirty="0">
                <a:solidFill>
                  <a:srgbClr val="0000FF"/>
                </a:solidFill>
              </a:rPr>
              <a:t>IX</a:t>
            </a:r>
            <a:r>
              <a:rPr lang="zh-CN" altLang="en-US" dirty="0">
                <a:solidFill>
                  <a:srgbClr val="0000FF"/>
                </a:solidFill>
              </a:rPr>
              <a:t>锁（意向排他锁</a:t>
            </a:r>
            <a:r>
              <a:rPr lang="en-US" altLang="zh-CN" dirty="0">
                <a:solidFill>
                  <a:srgbClr val="0000FF"/>
                </a:solidFill>
              </a:rPr>
              <a:t>, intent exclusive lock</a:t>
            </a:r>
            <a:r>
              <a:rPr lang="zh-CN" altLang="en-US" dirty="0">
                <a:solidFill>
                  <a:srgbClr val="0000FF"/>
                </a:solidFill>
              </a:rPr>
              <a:t>）</a:t>
            </a:r>
            <a:endParaRPr lang="en-US" altLang="zh-CN" dirty="0"/>
          </a:p>
          <a:p>
            <a:pPr lvl="2"/>
            <a:r>
              <a:rPr lang="zh-CN" altLang="en-US" dirty="0"/>
              <a:t>如果对一个数据对象加</a:t>
            </a:r>
            <a:r>
              <a:rPr lang="en-US" altLang="zh-CN" dirty="0"/>
              <a:t>IX</a:t>
            </a:r>
            <a:r>
              <a:rPr lang="zh-CN" altLang="en-US" dirty="0"/>
              <a:t>锁，表示它的后裔结点拟（意向）加</a:t>
            </a:r>
            <a:r>
              <a:rPr lang="en-US" altLang="zh-CN" dirty="0"/>
              <a:t>X</a:t>
            </a:r>
            <a:r>
              <a:rPr lang="zh-CN" altLang="en-US" dirty="0"/>
              <a:t>锁。</a:t>
            </a:r>
          </a:p>
          <a:p>
            <a:pPr lvl="2"/>
            <a:r>
              <a:rPr lang="zh-CN" altLang="en-US" dirty="0"/>
              <a:t>例如：事务</a:t>
            </a:r>
            <a:r>
              <a:rPr lang="en-US" altLang="zh-CN" dirty="0"/>
              <a:t>T1</a:t>
            </a:r>
            <a:r>
              <a:rPr lang="zh-CN" altLang="en-US" dirty="0"/>
              <a:t>要对</a:t>
            </a:r>
            <a:r>
              <a:rPr lang="en-US" altLang="zh-CN" dirty="0"/>
              <a:t>R1</a:t>
            </a:r>
            <a:r>
              <a:rPr lang="zh-CN" altLang="en-US" dirty="0"/>
              <a:t>中某个元组加</a:t>
            </a:r>
            <a:r>
              <a:rPr lang="en-US" altLang="zh-CN" dirty="0"/>
              <a:t>X</a:t>
            </a:r>
            <a:r>
              <a:rPr lang="zh-CN" altLang="en-US" dirty="0"/>
              <a:t>锁，则要首先对关系</a:t>
            </a:r>
            <a:r>
              <a:rPr lang="en-US" altLang="zh-CN" dirty="0"/>
              <a:t>R1</a:t>
            </a:r>
            <a:r>
              <a:rPr lang="zh-CN" altLang="en-US" dirty="0"/>
              <a:t>和数据库加</a:t>
            </a:r>
            <a:r>
              <a:rPr lang="en-US" altLang="zh-CN" dirty="0"/>
              <a:t>IX</a:t>
            </a:r>
            <a:r>
              <a:rPr lang="zh-CN" altLang="en-US" dirty="0"/>
              <a:t>锁</a:t>
            </a:r>
            <a:endParaRPr lang="en-US" altLang="zh-CN" dirty="0"/>
          </a:p>
          <a:p>
            <a:pPr lvl="1"/>
            <a:r>
              <a:rPr lang="en-US" altLang="zh-CN" dirty="0">
                <a:solidFill>
                  <a:srgbClr val="0000FF"/>
                </a:solidFill>
              </a:rPr>
              <a:t>SIX</a:t>
            </a:r>
            <a:r>
              <a:rPr lang="zh-CN" altLang="en-US" dirty="0">
                <a:solidFill>
                  <a:srgbClr val="0000FF"/>
                </a:solidFill>
              </a:rPr>
              <a:t>锁（共享意向排他锁</a:t>
            </a:r>
            <a:r>
              <a:rPr lang="en-US" altLang="zh-CN" dirty="0">
                <a:solidFill>
                  <a:srgbClr val="0000FF"/>
                </a:solidFill>
              </a:rPr>
              <a:t>, share intent exclusive lock</a:t>
            </a:r>
            <a:r>
              <a:rPr lang="zh-CN" altLang="en-US" dirty="0">
                <a:solidFill>
                  <a:srgbClr val="0000FF"/>
                </a:solidFill>
              </a:rPr>
              <a:t>）</a:t>
            </a:r>
            <a:endParaRPr lang="en-US" altLang="zh-CN" dirty="0">
              <a:solidFill>
                <a:srgbClr val="0000FF"/>
              </a:solidFill>
            </a:endParaRPr>
          </a:p>
          <a:p>
            <a:pPr lvl="2"/>
            <a:r>
              <a:rPr lang="zh-CN" altLang="en-US" dirty="0"/>
              <a:t>如果对一个数据对象加</a:t>
            </a:r>
            <a:r>
              <a:rPr lang="en-US" altLang="zh-CN" dirty="0"/>
              <a:t>SIX</a:t>
            </a:r>
            <a:r>
              <a:rPr lang="zh-CN" altLang="en-US" dirty="0"/>
              <a:t>锁，表示对它加</a:t>
            </a:r>
            <a:r>
              <a:rPr lang="en-US" altLang="zh-CN" dirty="0"/>
              <a:t>S</a:t>
            </a:r>
            <a:r>
              <a:rPr lang="zh-CN" altLang="en-US" dirty="0"/>
              <a:t>锁，再加</a:t>
            </a:r>
            <a:r>
              <a:rPr lang="en-US" altLang="zh-CN" dirty="0"/>
              <a:t>IX</a:t>
            </a:r>
            <a:r>
              <a:rPr lang="zh-CN" altLang="en-US" dirty="0"/>
              <a:t>锁，即</a:t>
            </a:r>
            <a:r>
              <a:rPr lang="en-US" altLang="zh-CN" dirty="0"/>
              <a:t>SIX = S+IX</a:t>
            </a:r>
            <a:r>
              <a:rPr lang="zh-CN" altLang="en-US" dirty="0"/>
              <a:t>。</a:t>
            </a:r>
          </a:p>
          <a:p>
            <a:pPr lvl="2"/>
            <a:r>
              <a:rPr lang="zh-CN" altLang="en-US" dirty="0"/>
              <a:t>例：对某个表加</a:t>
            </a:r>
            <a:r>
              <a:rPr lang="en-US" altLang="zh-CN" dirty="0"/>
              <a:t>SIX</a:t>
            </a:r>
            <a:r>
              <a:rPr lang="zh-CN" altLang="en-US" dirty="0"/>
              <a:t>锁，则表示该事务要读整个表（所以要对该表加</a:t>
            </a:r>
            <a:r>
              <a:rPr lang="en-US" altLang="zh-CN" dirty="0"/>
              <a:t>S</a:t>
            </a:r>
            <a:r>
              <a:rPr lang="zh-CN" altLang="en-US" dirty="0"/>
              <a:t>锁），同时会更新个别元组（所以要对该表加</a:t>
            </a:r>
            <a:r>
              <a:rPr lang="en-US" altLang="zh-CN" dirty="0"/>
              <a:t>IX</a:t>
            </a:r>
            <a:r>
              <a:rPr lang="zh-CN" altLang="en-US" dirty="0"/>
              <a:t>锁）。</a:t>
            </a:r>
          </a:p>
        </p:txBody>
      </p:sp>
      <p:sp>
        <p:nvSpPr>
          <p:cNvPr id="4" name="灯片编号占位符 3"/>
          <p:cNvSpPr>
            <a:spLocks noGrp="1"/>
          </p:cNvSpPr>
          <p:nvPr>
            <p:ph type="sldNum" sz="quarter" idx="12"/>
          </p:nvPr>
        </p:nvSpPr>
        <p:spPr/>
        <p:txBody>
          <a:bodyPr/>
          <a:lstStyle/>
          <a:p>
            <a:fld id="{E63F6D5D-9733-4D44-9C56-AEFEDD5A4BA7}" type="slidenum">
              <a:rPr lang="en-US" smtClean="0"/>
              <a:pPr/>
              <a:t>66</a:t>
            </a:fld>
            <a:endParaRPr lang="en-US" dirty="0"/>
          </a:p>
        </p:txBody>
      </p:sp>
    </p:spTree>
    <p:extLst>
      <p:ext uri="{BB962C8B-B14F-4D97-AF65-F5344CB8AC3E}">
        <p14:creationId xmlns:p14="http://schemas.microsoft.com/office/powerpoint/2010/main" val="3355917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FF0000"/>
                </a:solidFill>
              </a:rPr>
              <a:t>意向锁的相容矩阵</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67</a:t>
            </a:fld>
            <a:endParaRPr lang="en-US" dirty="0"/>
          </a:p>
        </p:txBody>
      </p:sp>
      <p:pic>
        <p:nvPicPr>
          <p:cNvPr id="5" name="Picture 11" descr="未标题-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029"/>
          <a:stretch/>
        </p:blipFill>
        <p:spPr bwMode="auto">
          <a:xfrm>
            <a:off x="939284" y="1311394"/>
            <a:ext cx="6721943" cy="3581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extLst>
              <p:ext uri="{D42A27DB-BD31-4B8C-83A1-F6EECF244321}">
                <p14:modId xmlns:p14="http://schemas.microsoft.com/office/powerpoint/2010/main" val="2850304342"/>
              </p:ext>
            </p:extLst>
          </p:nvPr>
        </p:nvGraphicFramePr>
        <p:xfrm>
          <a:off x="7848600" y="1163484"/>
          <a:ext cx="2593605" cy="3780283"/>
        </p:xfrm>
        <a:graphic>
          <a:graphicData uri="http://schemas.openxmlformats.org/presentationml/2006/ole">
            <mc:AlternateContent xmlns:mc="http://schemas.openxmlformats.org/markup-compatibility/2006">
              <mc:Choice xmlns:v="urn:schemas-microsoft-com:vml" Requires="v">
                <p:oleObj r:id="rId3" imgW="10158730" imgH="14806349" progId="Photoshop.Image.7">
                  <p:embed/>
                </p:oleObj>
              </mc:Choice>
              <mc:Fallback>
                <p:oleObj r:id="rId3" imgW="10158730" imgH="14806349" progId="Photoshop.Image.7">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163484"/>
                        <a:ext cx="2593605" cy="3780283"/>
                      </a:xfrm>
                      <a:prstGeom prst="rect">
                        <a:avLst/>
                      </a:prstGeom>
                      <a:noFill/>
                      <a:ln>
                        <a:noFill/>
                      </a:ln>
                      <a:effectLst/>
                    </p:spPr>
                  </p:pic>
                </p:oleObj>
              </mc:Fallback>
            </mc:AlternateContent>
          </a:graphicData>
        </a:graphic>
      </p:graphicFrame>
      <p:sp>
        <p:nvSpPr>
          <p:cNvPr id="2" name="矩形 1"/>
          <p:cNvSpPr/>
          <p:nvPr/>
        </p:nvSpPr>
        <p:spPr>
          <a:xfrm>
            <a:off x="939283" y="5308145"/>
            <a:ext cx="6721941" cy="812530"/>
          </a:xfrm>
          <a:prstGeom prst="rect">
            <a:avLst/>
          </a:prstGeom>
          <a:ln w="3175">
            <a:solidFill>
              <a:schemeClr val="tx1"/>
            </a:solidFill>
          </a:ln>
        </p:spPr>
        <p:txBody>
          <a:bodyPr wrap="square">
            <a:spAutoFit/>
          </a:bodyPr>
          <a:lstStyle/>
          <a:p>
            <a:pPr marL="177800" indent="-177800">
              <a:lnSpc>
                <a:spcPct val="130000"/>
              </a:lnSpc>
              <a:buFont typeface="Arial" panose="020B0604020202020204" pitchFamily="34" charset="0"/>
              <a:buChar char="•"/>
            </a:pPr>
            <a:r>
              <a:rPr lang="zh-CN" altLang="en-US" dirty="0">
                <a:solidFill>
                  <a:srgbClr val="0000FF"/>
                </a:solidFill>
              </a:rPr>
              <a:t>锁的强度是指它对其他锁的排斥程度</a:t>
            </a:r>
            <a:endParaRPr lang="en-US" altLang="zh-CN" dirty="0">
              <a:solidFill>
                <a:srgbClr val="0000FF"/>
              </a:solidFill>
            </a:endParaRPr>
          </a:p>
          <a:p>
            <a:pPr marL="177800" indent="-177800">
              <a:lnSpc>
                <a:spcPct val="130000"/>
              </a:lnSpc>
              <a:buFont typeface="Arial" panose="020B0604020202020204" pitchFamily="34" charset="0"/>
              <a:buChar char="•"/>
            </a:pPr>
            <a:r>
              <a:rPr lang="zh-CN" altLang="en-US" dirty="0">
                <a:solidFill>
                  <a:srgbClr val="0000FF"/>
                </a:solidFill>
              </a:rPr>
              <a:t>一个事务在申请封锁时以强锁代替弱锁是安全的，反之则不然</a:t>
            </a:r>
          </a:p>
        </p:txBody>
      </p:sp>
      <p:sp>
        <p:nvSpPr>
          <p:cNvPr id="7" name="右箭头 6"/>
          <p:cNvSpPr/>
          <p:nvPr/>
        </p:nvSpPr>
        <p:spPr>
          <a:xfrm rot="19129291">
            <a:off x="7633045" y="5008445"/>
            <a:ext cx="569128" cy="128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8786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solidFill>
                  <a:srgbClr val="FF0000"/>
                </a:solidFill>
              </a:rPr>
              <a:t>具有意向锁的多粒度封锁方法</a:t>
            </a:r>
          </a:p>
          <a:p>
            <a:pPr lvl="1"/>
            <a:r>
              <a:rPr lang="zh-CN" altLang="en-US" dirty="0">
                <a:solidFill>
                  <a:srgbClr val="0000FF"/>
                </a:solidFill>
              </a:rPr>
              <a:t>申请封锁时应该按</a:t>
            </a:r>
            <a:r>
              <a:rPr lang="zh-CN" altLang="en-US" dirty="0">
                <a:solidFill>
                  <a:srgbClr val="FF0000"/>
                </a:solidFill>
              </a:rPr>
              <a:t>自上而下</a:t>
            </a:r>
            <a:r>
              <a:rPr lang="zh-CN" altLang="en-US" dirty="0">
                <a:solidFill>
                  <a:srgbClr val="0000FF"/>
                </a:solidFill>
              </a:rPr>
              <a:t>的次序进行</a:t>
            </a:r>
          </a:p>
          <a:p>
            <a:pPr lvl="1"/>
            <a:r>
              <a:rPr lang="zh-CN" altLang="en-US" dirty="0">
                <a:solidFill>
                  <a:srgbClr val="0000FF"/>
                </a:solidFill>
              </a:rPr>
              <a:t>释放封锁时则应该按</a:t>
            </a:r>
            <a:r>
              <a:rPr lang="zh-CN" altLang="en-US" dirty="0">
                <a:solidFill>
                  <a:srgbClr val="FF0000"/>
                </a:solidFill>
              </a:rPr>
              <a:t>自下而上</a:t>
            </a:r>
            <a:r>
              <a:rPr lang="zh-CN" altLang="en-US" dirty="0">
                <a:solidFill>
                  <a:srgbClr val="0000FF"/>
                </a:solidFill>
              </a:rPr>
              <a:t>的次序进行</a:t>
            </a:r>
          </a:p>
          <a:p>
            <a:pPr lvl="2"/>
            <a:r>
              <a:rPr lang="zh-CN" altLang="en-US" dirty="0"/>
              <a:t>例如：事务</a:t>
            </a:r>
            <a:r>
              <a:rPr lang="en-US" altLang="zh-CN" dirty="0"/>
              <a:t>T</a:t>
            </a:r>
            <a:r>
              <a:rPr lang="en-US" altLang="zh-CN" baseline="-25000" dirty="0"/>
              <a:t>1</a:t>
            </a:r>
            <a:r>
              <a:rPr lang="zh-CN" altLang="en-US" dirty="0"/>
              <a:t>要对关系</a:t>
            </a:r>
            <a:r>
              <a:rPr lang="en-US" altLang="zh-CN" i="1" dirty="0"/>
              <a:t>R</a:t>
            </a:r>
            <a:r>
              <a:rPr lang="en-US" altLang="zh-CN" baseline="-25000" dirty="0"/>
              <a:t>1</a:t>
            </a:r>
            <a:r>
              <a:rPr lang="zh-CN" altLang="en-US" dirty="0"/>
              <a:t>加</a:t>
            </a:r>
            <a:r>
              <a:rPr lang="en-US" altLang="zh-CN" dirty="0"/>
              <a:t>S</a:t>
            </a:r>
            <a:r>
              <a:rPr lang="zh-CN" altLang="en-US" dirty="0"/>
              <a:t>锁，则要首先对数据库加</a:t>
            </a:r>
            <a:r>
              <a:rPr lang="en-US" altLang="zh-CN" dirty="0"/>
              <a:t>IS</a:t>
            </a:r>
            <a:r>
              <a:rPr lang="zh-CN" altLang="en-US" dirty="0"/>
              <a:t>锁。</a:t>
            </a:r>
            <a:endParaRPr lang="en-US" altLang="zh-CN" dirty="0"/>
          </a:p>
          <a:p>
            <a:pPr lvl="2"/>
            <a:r>
              <a:rPr lang="zh-CN" altLang="en-US" dirty="0"/>
              <a:t>检查数据库和</a:t>
            </a:r>
            <a:r>
              <a:rPr lang="en-US" altLang="zh-CN" i="1" dirty="0"/>
              <a:t>R</a:t>
            </a:r>
            <a:r>
              <a:rPr lang="en-US" altLang="zh-CN" baseline="-25000" dirty="0"/>
              <a:t>1</a:t>
            </a:r>
            <a:r>
              <a:rPr lang="zh-CN" altLang="en-US" dirty="0"/>
              <a:t>是否已加了不相容的锁</a:t>
            </a:r>
            <a:r>
              <a:rPr lang="en-US" altLang="zh-CN" dirty="0"/>
              <a:t>(X</a:t>
            </a:r>
            <a:r>
              <a:rPr lang="zh-CN" altLang="en-US" dirty="0"/>
              <a:t>或</a:t>
            </a:r>
            <a:r>
              <a:rPr lang="en-US" altLang="zh-CN" dirty="0"/>
              <a:t>IX)</a:t>
            </a:r>
            <a:r>
              <a:rPr lang="zh-CN" altLang="en-US" dirty="0"/>
              <a:t>。</a:t>
            </a:r>
            <a:endParaRPr lang="en-US" altLang="zh-CN" dirty="0"/>
          </a:p>
          <a:p>
            <a:pPr lvl="2"/>
            <a:r>
              <a:rPr lang="zh-CN" altLang="en-US" dirty="0"/>
              <a:t>不再需要搜索和检查</a:t>
            </a:r>
            <a:r>
              <a:rPr lang="en-US" altLang="zh-CN" i="1" dirty="0"/>
              <a:t>R</a:t>
            </a:r>
            <a:r>
              <a:rPr lang="en-US" altLang="zh-CN" baseline="-25000" dirty="0"/>
              <a:t>1</a:t>
            </a:r>
            <a:r>
              <a:rPr lang="zh-CN" altLang="en-US" dirty="0"/>
              <a:t>中的元组是否加了不相容的锁</a:t>
            </a:r>
            <a:r>
              <a:rPr lang="en-US" altLang="zh-CN" dirty="0"/>
              <a:t>(X</a:t>
            </a:r>
            <a:r>
              <a:rPr lang="zh-CN" altLang="en-US" dirty="0"/>
              <a:t>锁</a:t>
            </a:r>
            <a:r>
              <a:rPr lang="en-US" altLang="zh-CN" dirty="0"/>
              <a:t>)</a:t>
            </a:r>
            <a:endParaRPr lang="zh-CN" altLang="en-US" dirty="0"/>
          </a:p>
          <a:p>
            <a:pPr marL="622300" lvl="2" indent="0">
              <a:buNone/>
            </a:pPr>
            <a:endParaRPr lang="en-US" altLang="zh-CN" sz="900" dirty="0"/>
          </a:p>
          <a:p>
            <a:r>
              <a:rPr lang="zh-CN" altLang="en-US" dirty="0">
                <a:solidFill>
                  <a:srgbClr val="0000FF"/>
                </a:solidFill>
              </a:rPr>
              <a:t>具有意向锁的多粒度封锁方法提高了系统的并发度，减少了加锁和解锁的开销，在实际的</a:t>
            </a:r>
            <a:r>
              <a:rPr lang="en-US" altLang="zh-CN" dirty="0">
                <a:solidFill>
                  <a:srgbClr val="0000FF"/>
                </a:solidFill>
              </a:rPr>
              <a:t>DBMS</a:t>
            </a:r>
            <a:r>
              <a:rPr lang="zh-CN" altLang="en-US" dirty="0">
                <a:solidFill>
                  <a:srgbClr val="0000FF"/>
                </a:solidFill>
              </a:rPr>
              <a:t>产品中得到广泛应用</a:t>
            </a:r>
            <a:r>
              <a:rPr lang="zh-CN" altLang="en-US" dirty="0"/>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68</a:t>
            </a:fld>
            <a:endParaRPr lang="en-US" dirty="0"/>
          </a:p>
        </p:txBody>
      </p:sp>
    </p:spTree>
    <p:extLst>
      <p:ext uri="{BB962C8B-B14F-4D97-AF65-F5344CB8AC3E}">
        <p14:creationId xmlns:p14="http://schemas.microsoft.com/office/powerpoint/2010/main" val="85144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a:solidFill>
                  <a:schemeClr val="bg1">
                    <a:lumMod val="75000"/>
                  </a:schemeClr>
                </a:solidFill>
              </a:rPr>
              <a:t>背景</a:t>
            </a:r>
            <a:endParaRPr lang="en-US" altLang="zh-CN" dirty="0">
              <a:solidFill>
                <a:schemeClr val="bg1">
                  <a:lumMod val="75000"/>
                </a:schemeClr>
              </a:solidFill>
            </a:endParaRPr>
          </a:p>
          <a:p>
            <a:r>
              <a:rPr lang="zh-CN" altLang="en-US" dirty="0">
                <a:solidFill>
                  <a:srgbClr val="FF0000"/>
                </a:solidFill>
              </a:rPr>
              <a:t>并发控制概述</a:t>
            </a:r>
            <a:endParaRPr lang="en-US" altLang="zh-CN" dirty="0">
              <a:solidFill>
                <a:srgbClr val="FF0000"/>
              </a:solidFill>
            </a:endParaRPr>
          </a:p>
          <a:p>
            <a:r>
              <a:rPr lang="zh-CN" altLang="en-US" dirty="0">
                <a:solidFill>
                  <a:schemeClr val="bg1">
                    <a:lumMod val="75000"/>
                  </a:schemeClr>
                </a:solidFill>
              </a:rPr>
              <a:t>封锁</a:t>
            </a:r>
            <a:endParaRPr lang="en-US" altLang="zh-CN" dirty="0">
              <a:solidFill>
                <a:schemeClr val="bg1">
                  <a:lumMod val="75000"/>
                </a:schemeClr>
              </a:solidFill>
            </a:endParaRPr>
          </a:p>
          <a:p>
            <a:r>
              <a:rPr lang="zh-CN" altLang="en-US" dirty="0">
                <a:solidFill>
                  <a:schemeClr val="bg1">
                    <a:lumMod val="75000"/>
                  </a:schemeClr>
                </a:solidFill>
              </a:rPr>
              <a:t>封锁协议</a:t>
            </a:r>
            <a:endParaRPr lang="en-US" altLang="zh-CN" dirty="0">
              <a:solidFill>
                <a:schemeClr val="bg1">
                  <a:lumMod val="75000"/>
                </a:schemeClr>
              </a:solidFill>
            </a:endParaRPr>
          </a:p>
          <a:p>
            <a:r>
              <a:rPr lang="zh-CN" altLang="en-US" dirty="0">
                <a:solidFill>
                  <a:schemeClr val="bg1">
                    <a:lumMod val="75000"/>
                  </a:schemeClr>
                </a:solidFill>
              </a:rPr>
              <a:t>活锁和死锁</a:t>
            </a:r>
            <a:endParaRPr lang="en-US" altLang="zh-CN" dirty="0">
              <a:solidFill>
                <a:schemeClr val="bg1">
                  <a:lumMod val="75000"/>
                </a:schemeClr>
              </a:solidFill>
            </a:endParaRPr>
          </a:p>
          <a:p>
            <a:r>
              <a:rPr lang="zh-CN" altLang="en-US" dirty="0">
                <a:solidFill>
                  <a:schemeClr val="bg1">
                    <a:lumMod val="75000"/>
                  </a:schemeClr>
                </a:solidFill>
              </a:rPr>
              <a:t>并发调度的可串行性</a:t>
            </a:r>
            <a:endParaRPr lang="en-US" altLang="zh-CN" dirty="0">
              <a:solidFill>
                <a:schemeClr val="bg1">
                  <a:lumMod val="75000"/>
                </a:schemeClr>
              </a:solidFill>
            </a:endParaRPr>
          </a:p>
          <a:p>
            <a:r>
              <a:rPr lang="zh-CN" altLang="en-US" dirty="0">
                <a:solidFill>
                  <a:schemeClr val="bg1">
                    <a:lumMod val="75000"/>
                  </a:schemeClr>
                </a:solidFill>
              </a:rPr>
              <a:t>两段锁协议</a:t>
            </a:r>
            <a:endParaRPr lang="en-US" altLang="zh-CN" dirty="0">
              <a:solidFill>
                <a:schemeClr val="bg1">
                  <a:lumMod val="75000"/>
                </a:schemeClr>
              </a:solidFill>
            </a:endParaRPr>
          </a:p>
          <a:p>
            <a:r>
              <a:rPr lang="zh-CN" altLang="en-US" dirty="0">
                <a:solidFill>
                  <a:schemeClr val="bg1">
                    <a:lumMod val="75000"/>
                  </a:schemeClr>
                </a:solidFill>
              </a:rPr>
              <a:t>封锁的粒度</a:t>
            </a:r>
            <a:endParaRPr lang="en-US" altLang="zh-CN" dirty="0">
              <a:solidFill>
                <a:schemeClr val="bg1">
                  <a:lumMod val="75000"/>
                </a:schemeClr>
              </a:solidFill>
            </a:endParaRP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446870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zh-CN" altLang="en-US" dirty="0"/>
              <a:t>考虑下面的三级粒度树，根结点是整个数据库</a:t>
            </a:r>
            <a:r>
              <a:rPr lang="en-US" altLang="zh-CN" dirty="0"/>
              <a:t>D</a:t>
            </a:r>
            <a:r>
              <a:rPr lang="zh-CN" altLang="en-US" dirty="0"/>
              <a:t>，包括关系</a:t>
            </a:r>
            <a:r>
              <a:rPr lang="en-US" altLang="zh-CN" dirty="0"/>
              <a:t>R1</a:t>
            </a:r>
            <a:r>
              <a:rPr lang="zh-CN" altLang="en-US" dirty="0"/>
              <a:t>、</a:t>
            </a:r>
            <a:r>
              <a:rPr lang="en-US" altLang="zh-CN" dirty="0"/>
              <a:t>R2</a:t>
            </a:r>
            <a:r>
              <a:rPr lang="zh-CN" altLang="en-US" dirty="0"/>
              <a:t>、</a:t>
            </a:r>
            <a:r>
              <a:rPr lang="en-US" altLang="zh-CN" dirty="0"/>
              <a:t>R3</a:t>
            </a:r>
            <a:r>
              <a:rPr lang="zh-CN" altLang="en-US" dirty="0"/>
              <a:t>，分别包括元组</a:t>
            </a:r>
            <a:r>
              <a:rPr lang="en-US" altLang="zh-CN" dirty="0"/>
              <a:t>r1</a:t>
            </a:r>
            <a:r>
              <a:rPr lang="zh-CN" altLang="en-US" dirty="0"/>
              <a:t>，</a:t>
            </a:r>
            <a:r>
              <a:rPr lang="en-US" altLang="zh-CN" dirty="0"/>
              <a:t>r2</a:t>
            </a:r>
            <a:r>
              <a:rPr lang="zh-CN" altLang="en-US" dirty="0"/>
              <a:t>，</a:t>
            </a:r>
            <a:r>
              <a:rPr lang="zh-CN" altLang="en-US" dirty="0">
                <a:sym typeface="Symbol" panose="05050102010706020507" pitchFamily="18" charset="2"/>
              </a:rPr>
              <a:t></a:t>
            </a:r>
            <a:r>
              <a:rPr lang="zh-CN" altLang="en-US" dirty="0"/>
              <a:t>，</a:t>
            </a:r>
            <a:r>
              <a:rPr lang="en-US" altLang="zh-CN" dirty="0"/>
              <a:t>r100</a:t>
            </a:r>
            <a:r>
              <a:rPr lang="zh-CN" altLang="en-US" dirty="0"/>
              <a:t>，</a:t>
            </a:r>
            <a:r>
              <a:rPr lang="en-US" altLang="zh-CN" dirty="0"/>
              <a:t>r101</a:t>
            </a:r>
            <a:r>
              <a:rPr lang="zh-CN" altLang="en-US" dirty="0"/>
              <a:t>，</a:t>
            </a:r>
            <a:r>
              <a:rPr lang="zh-CN" altLang="en-US" dirty="0">
                <a:sym typeface="Symbol" panose="05050102010706020507" pitchFamily="18" charset="2"/>
              </a:rPr>
              <a:t>，</a:t>
            </a:r>
            <a:r>
              <a:rPr lang="en-US" altLang="zh-CN" dirty="0"/>
              <a:t>r200</a:t>
            </a:r>
            <a:r>
              <a:rPr lang="zh-CN" altLang="en-US" dirty="0"/>
              <a:t>和</a:t>
            </a:r>
            <a:r>
              <a:rPr lang="en-US" altLang="zh-CN" dirty="0"/>
              <a:t>r201</a:t>
            </a:r>
            <a:r>
              <a:rPr lang="zh-CN" altLang="en-US" dirty="0"/>
              <a:t>，</a:t>
            </a:r>
            <a:r>
              <a:rPr lang="zh-CN" altLang="en-US" dirty="0">
                <a:sym typeface="Symbol" panose="05050102010706020507" pitchFamily="18" charset="2"/>
              </a:rPr>
              <a:t>，</a:t>
            </a:r>
            <a:r>
              <a:rPr lang="en-US" altLang="zh-CN" dirty="0"/>
              <a:t>r300</a:t>
            </a:r>
            <a:r>
              <a:rPr lang="zh-CN" altLang="en-US" dirty="0"/>
              <a:t>，使用具有意向锁的多粒度封锁方法，对于下面的操作说明产生加锁请求的锁类型和顺序。</a:t>
            </a:r>
            <a:endParaRPr lang="en-US" altLang="zh-CN" dirty="0"/>
          </a:p>
          <a:p>
            <a:pPr marL="814387" lvl="1" indent="-457200">
              <a:buFont typeface="+mj-ea"/>
              <a:buAutoNum type="circleNumDbPlain"/>
            </a:pPr>
            <a:r>
              <a:rPr lang="zh-CN" altLang="en-US" dirty="0"/>
              <a:t>读元组</a:t>
            </a:r>
            <a:r>
              <a:rPr lang="en-US" altLang="zh-CN" dirty="0"/>
              <a:t>r50;</a:t>
            </a:r>
          </a:p>
          <a:p>
            <a:pPr marL="814387" lvl="1" indent="-457200">
              <a:buFont typeface="+mj-ea"/>
              <a:buAutoNum type="circleNumDbPlain"/>
            </a:pPr>
            <a:r>
              <a:rPr lang="zh-CN" altLang="en-US" dirty="0"/>
              <a:t>读元组</a:t>
            </a:r>
            <a:r>
              <a:rPr lang="en-US" altLang="zh-CN" dirty="0"/>
              <a:t>r90</a:t>
            </a:r>
            <a:r>
              <a:rPr lang="zh-CN" altLang="en-US" dirty="0"/>
              <a:t>到</a:t>
            </a:r>
            <a:r>
              <a:rPr lang="en-US" altLang="zh-CN" dirty="0"/>
              <a:t>r210</a:t>
            </a:r>
            <a:r>
              <a:rPr lang="zh-CN" altLang="en-US" dirty="0"/>
              <a:t>；</a:t>
            </a:r>
            <a:endParaRPr lang="en-US" altLang="zh-CN" dirty="0"/>
          </a:p>
          <a:p>
            <a:pPr marL="814387" lvl="1" indent="-457200">
              <a:buFont typeface="+mj-ea"/>
              <a:buAutoNum type="circleNumDbPlain"/>
            </a:pPr>
            <a:r>
              <a:rPr lang="zh-CN" altLang="en-US" dirty="0"/>
              <a:t>读</a:t>
            </a:r>
            <a:r>
              <a:rPr lang="en-US" altLang="zh-CN" dirty="0"/>
              <a:t>R2</a:t>
            </a:r>
            <a:r>
              <a:rPr lang="zh-CN" altLang="en-US" dirty="0"/>
              <a:t>的所有元组并修改满足条件的元组；</a:t>
            </a:r>
            <a:endParaRPr lang="en-US" altLang="zh-CN" dirty="0"/>
          </a:p>
          <a:p>
            <a:pPr marL="814387" lvl="1" indent="-457200">
              <a:buFont typeface="+mj-ea"/>
              <a:buAutoNum type="circleNumDbPlain"/>
            </a:pPr>
            <a:r>
              <a:rPr lang="zh-CN" altLang="en-US" dirty="0"/>
              <a:t>删除所有元组。</a:t>
            </a:r>
          </a:p>
        </p:txBody>
      </p:sp>
      <p:sp>
        <p:nvSpPr>
          <p:cNvPr id="4" name="灯片编号占位符 3"/>
          <p:cNvSpPr>
            <a:spLocks noGrp="1"/>
          </p:cNvSpPr>
          <p:nvPr>
            <p:ph type="sldNum" sz="quarter" idx="12"/>
          </p:nvPr>
        </p:nvSpPr>
        <p:spPr/>
        <p:txBody>
          <a:bodyPr/>
          <a:lstStyle/>
          <a:p>
            <a:fld id="{E63F6D5D-9733-4D44-9C56-AEFEDD5A4BA7}" type="slidenum">
              <a:rPr lang="en-US" smtClean="0"/>
              <a:pPr/>
              <a:t>69</a:t>
            </a:fld>
            <a:endParaRPr lang="en-US" dirty="0"/>
          </a:p>
        </p:txBody>
      </p:sp>
    </p:spTree>
    <p:extLst>
      <p:ext uri="{BB962C8B-B14F-4D97-AF65-F5344CB8AC3E}">
        <p14:creationId xmlns:p14="http://schemas.microsoft.com/office/powerpoint/2010/main" val="920874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en-US" altLang="zh-CN" dirty="0"/>
              <a:t>[</a:t>
            </a:r>
            <a:r>
              <a:rPr lang="zh-CN" altLang="en-US" dirty="0"/>
              <a:t>解</a:t>
            </a:r>
            <a:r>
              <a:rPr lang="en-US" altLang="zh-CN" dirty="0"/>
              <a:t>]</a:t>
            </a:r>
            <a:r>
              <a:rPr lang="zh-CN" altLang="en-US" dirty="0"/>
              <a:t>：</a:t>
            </a:r>
            <a:endParaRPr lang="en-US" altLang="zh-CN" dirty="0"/>
          </a:p>
          <a:p>
            <a:pPr marL="814387" lvl="1" indent="-457200">
              <a:buFont typeface="+mj-ea"/>
              <a:buAutoNum type="circleNumDbPlain"/>
            </a:pPr>
            <a:r>
              <a:rPr lang="en-US" altLang="zh-CN" dirty="0"/>
              <a:t>D</a:t>
            </a:r>
            <a:r>
              <a:rPr lang="zh-CN" altLang="en-US" dirty="0"/>
              <a:t>上加</a:t>
            </a:r>
            <a:r>
              <a:rPr lang="en-US" altLang="zh-CN" dirty="0"/>
              <a:t>IS</a:t>
            </a:r>
            <a:r>
              <a:rPr lang="zh-CN" altLang="en-US" dirty="0"/>
              <a:t>锁；</a:t>
            </a:r>
            <a:r>
              <a:rPr lang="en-US" altLang="zh-CN" dirty="0"/>
              <a:t>R1</a:t>
            </a:r>
            <a:r>
              <a:rPr lang="zh-CN" altLang="en-US" dirty="0"/>
              <a:t>上加</a:t>
            </a:r>
            <a:r>
              <a:rPr lang="en-US" altLang="zh-CN" dirty="0"/>
              <a:t>IS</a:t>
            </a:r>
            <a:r>
              <a:rPr lang="zh-CN" altLang="en-US" dirty="0"/>
              <a:t>锁；</a:t>
            </a:r>
            <a:r>
              <a:rPr lang="en-US" altLang="zh-CN" dirty="0"/>
              <a:t>r50</a:t>
            </a:r>
            <a:r>
              <a:rPr lang="zh-CN" altLang="en-US" dirty="0"/>
              <a:t>上加</a:t>
            </a:r>
            <a:r>
              <a:rPr lang="en-US" altLang="zh-CN" dirty="0"/>
              <a:t>S</a:t>
            </a:r>
            <a:r>
              <a:rPr lang="zh-CN" altLang="en-US" dirty="0"/>
              <a:t>锁；</a:t>
            </a:r>
            <a:endParaRPr lang="en-US" altLang="zh-CN" dirty="0"/>
          </a:p>
          <a:p>
            <a:pPr marL="814387" lvl="1" indent="-457200">
              <a:buFont typeface="+mj-ea"/>
              <a:buAutoNum type="circleNumDbPlain"/>
            </a:pPr>
            <a:r>
              <a:rPr lang="en-US" altLang="zh-CN" dirty="0"/>
              <a:t>D</a:t>
            </a:r>
            <a:r>
              <a:rPr lang="zh-CN" altLang="en-US" dirty="0"/>
              <a:t>上加</a:t>
            </a:r>
            <a:r>
              <a:rPr lang="en-US" altLang="zh-CN" dirty="0"/>
              <a:t>IS</a:t>
            </a:r>
            <a:r>
              <a:rPr lang="zh-CN" altLang="en-US" dirty="0"/>
              <a:t>锁；</a:t>
            </a:r>
            <a:r>
              <a:rPr lang="en-US" altLang="zh-CN" dirty="0"/>
              <a:t>R1</a:t>
            </a:r>
            <a:r>
              <a:rPr lang="zh-CN" altLang="en-US" dirty="0"/>
              <a:t>上加</a:t>
            </a:r>
            <a:r>
              <a:rPr lang="en-US" altLang="zh-CN" dirty="0"/>
              <a:t>IS</a:t>
            </a:r>
            <a:r>
              <a:rPr lang="zh-CN" altLang="en-US" dirty="0"/>
              <a:t>锁；</a:t>
            </a:r>
            <a:r>
              <a:rPr lang="en-US" altLang="zh-CN" dirty="0"/>
              <a:t> R2</a:t>
            </a:r>
            <a:r>
              <a:rPr lang="zh-CN" altLang="en-US" dirty="0"/>
              <a:t>上加</a:t>
            </a:r>
            <a:r>
              <a:rPr lang="en-US" altLang="zh-CN" dirty="0"/>
              <a:t>S</a:t>
            </a:r>
            <a:r>
              <a:rPr lang="zh-CN" altLang="en-US" dirty="0"/>
              <a:t>锁； </a:t>
            </a:r>
            <a:r>
              <a:rPr lang="en-US" altLang="zh-CN" dirty="0"/>
              <a:t>R3</a:t>
            </a:r>
            <a:r>
              <a:rPr lang="zh-CN" altLang="en-US" dirty="0"/>
              <a:t>上加</a:t>
            </a:r>
            <a:r>
              <a:rPr lang="en-US" altLang="zh-CN" dirty="0"/>
              <a:t>IS</a:t>
            </a:r>
            <a:r>
              <a:rPr lang="zh-CN" altLang="en-US" dirty="0"/>
              <a:t>锁； </a:t>
            </a:r>
            <a:r>
              <a:rPr lang="en-US" altLang="zh-CN" dirty="0"/>
              <a:t>r90</a:t>
            </a:r>
            <a:r>
              <a:rPr lang="zh-CN" altLang="en-US" dirty="0"/>
              <a:t>到</a:t>
            </a:r>
            <a:r>
              <a:rPr lang="en-US" altLang="zh-CN" dirty="0"/>
              <a:t>r100</a:t>
            </a:r>
            <a:r>
              <a:rPr lang="zh-CN" altLang="en-US" dirty="0"/>
              <a:t>上加</a:t>
            </a:r>
            <a:r>
              <a:rPr lang="en-US" altLang="zh-CN" dirty="0"/>
              <a:t>S</a:t>
            </a:r>
            <a:r>
              <a:rPr lang="zh-CN" altLang="en-US" dirty="0"/>
              <a:t>锁，</a:t>
            </a:r>
            <a:r>
              <a:rPr lang="en-US" altLang="zh-CN" dirty="0"/>
              <a:t>r201</a:t>
            </a:r>
            <a:r>
              <a:rPr lang="zh-CN" altLang="en-US" dirty="0"/>
              <a:t>到</a:t>
            </a:r>
            <a:r>
              <a:rPr lang="en-US" altLang="zh-CN" dirty="0"/>
              <a:t>r210</a:t>
            </a:r>
            <a:r>
              <a:rPr lang="zh-CN" altLang="en-US" dirty="0"/>
              <a:t>上加</a:t>
            </a:r>
            <a:r>
              <a:rPr lang="en-US" altLang="zh-CN" dirty="0"/>
              <a:t>S</a:t>
            </a:r>
            <a:r>
              <a:rPr lang="zh-CN" altLang="en-US" dirty="0"/>
              <a:t>锁；</a:t>
            </a:r>
            <a:endParaRPr lang="en-US" altLang="zh-CN" dirty="0"/>
          </a:p>
          <a:p>
            <a:pPr marL="814387" lvl="1" indent="-457200">
              <a:buFont typeface="+mj-ea"/>
              <a:buAutoNum type="circleNumDbPlain"/>
            </a:pPr>
            <a:r>
              <a:rPr lang="en-US" altLang="zh-CN" dirty="0"/>
              <a:t>D</a:t>
            </a:r>
            <a:r>
              <a:rPr lang="zh-CN" altLang="en-US" dirty="0"/>
              <a:t>上加</a:t>
            </a:r>
            <a:r>
              <a:rPr lang="en-US" altLang="zh-CN" dirty="0"/>
              <a:t>IS</a:t>
            </a:r>
            <a:r>
              <a:rPr lang="zh-CN" altLang="en-US" dirty="0"/>
              <a:t>锁和</a:t>
            </a:r>
            <a:r>
              <a:rPr lang="en-US" altLang="zh-CN" dirty="0"/>
              <a:t>IX</a:t>
            </a:r>
            <a:r>
              <a:rPr lang="zh-CN" altLang="en-US" dirty="0"/>
              <a:t>锁；</a:t>
            </a:r>
            <a:r>
              <a:rPr lang="en-US" altLang="zh-CN" dirty="0"/>
              <a:t>R2</a:t>
            </a:r>
            <a:r>
              <a:rPr lang="zh-CN" altLang="en-US" dirty="0"/>
              <a:t>上加</a:t>
            </a:r>
            <a:r>
              <a:rPr lang="en-US" altLang="zh-CN" dirty="0"/>
              <a:t>SIX</a:t>
            </a:r>
            <a:r>
              <a:rPr lang="zh-CN" altLang="en-US" dirty="0"/>
              <a:t>锁；</a:t>
            </a:r>
            <a:endParaRPr lang="en-US" altLang="zh-CN" dirty="0"/>
          </a:p>
          <a:p>
            <a:pPr marL="814387" lvl="1" indent="-457200">
              <a:buFont typeface="+mj-ea"/>
              <a:buAutoNum type="circleNumDbPlain"/>
            </a:pPr>
            <a:r>
              <a:rPr lang="en-US" altLang="zh-CN" dirty="0"/>
              <a:t>D</a:t>
            </a:r>
            <a:r>
              <a:rPr lang="zh-CN" altLang="en-US" dirty="0"/>
              <a:t>上加</a:t>
            </a:r>
            <a:r>
              <a:rPr lang="en-US" altLang="zh-CN" dirty="0"/>
              <a:t>IX</a:t>
            </a:r>
            <a:r>
              <a:rPr lang="zh-CN" altLang="en-US" dirty="0"/>
              <a:t>锁；</a:t>
            </a:r>
            <a:r>
              <a:rPr lang="en-US" altLang="zh-CN" dirty="0"/>
              <a:t>R1</a:t>
            </a:r>
            <a:r>
              <a:rPr lang="zh-CN" altLang="en-US" dirty="0"/>
              <a:t>、</a:t>
            </a:r>
            <a:r>
              <a:rPr lang="en-US" altLang="zh-CN" dirty="0"/>
              <a:t>R2</a:t>
            </a:r>
            <a:r>
              <a:rPr lang="zh-CN" altLang="en-US" dirty="0"/>
              <a:t>、</a:t>
            </a:r>
            <a:r>
              <a:rPr lang="en-US" altLang="zh-CN" dirty="0"/>
              <a:t>R3</a:t>
            </a:r>
            <a:r>
              <a:rPr lang="zh-CN" altLang="en-US" dirty="0"/>
              <a:t>上加</a:t>
            </a:r>
            <a:r>
              <a:rPr lang="en-US" altLang="zh-CN" dirty="0"/>
              <a:t>X</a:t>
            </a:r>
            <a:r>
              <a:rPr lang="zh-CN" altLang="en-US" dirty="0"/>
              <a:t>锁。</a:t>
            </a:r>
            <a:endParaRPr lang="en-US" altLang="zh-CN" dirty="0"/>
          </a:p>
          <a:p>
            <a:pPr marL="814387" lvl="1" indent="-457200">
              <a:buFont typeface="+mj-ea"/>
              <a:buAutoNum type="circleNumDbPlain"/>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70</a:t>
            </a:fld>
            <a:endParaRPr lang="en-US" dirty="0"/>
          </a:p>
        </p:txBody>
      </p:sp>
    </p:spTree>
    <p:extLst>
      <p:ext uri="{BB962C8B-B14F-4D97-AF65-F5344CB8AC3E}">
        <p14:creationId xmlns:p14="http://schemas.microsoft.com/office/powerpoint/2010/main" val="125764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solidFill>
                  <a:srgbClr val="0000FF"/>
                </a:solidFill>
              </a:rPr>
              <a:t>问答题</a:t>
            </a:r>
            <a:endParaRPr lang="en-US" altLang="zh-CN" dirty="0">
              <a:solidFill>
                <a:srgbClr val="0000FF"/>
              </a:solidFill>
            </a:endParaRPr>
          </a:p>
          <a:p>
            <a:pPr marL="814387" lvl="1" indent="-457200">
              <a:buFont typeface="+mj-ea"/>
              <a:buAutoNum type="circleNumDbPlain"/>
            </a:pPr>
            <a:r>
              <a:rPr lang="zh-CN" altLang="en-US" dirty="0"/>
              <a:t>意向锁中为什么存在</a:t>
            </a:r>
            <a:r>
              <a:rPr lang="en-US" altLang="zh-CN" dirty="0"/>
              <a:t>SIX</a:t>
            </a:r>
            <a:r>
              <a:rPr lang="zh-CN" altLang="en-US" dirty="0"/>
              <a:t>锁，而没有</a:t>
            </a:r>
            <a:r>
              <a:rPr lang="en-US" altLang="zh-CN" dirty="0"/>
              <a:t>XIS</a:t>
            </a:r>
            <a:r>
              <a:rPr lang="zh-CN" altLang="en-US" dirty="0"/>
              <a:t>锁？</a:t>
            </a:r>
            <a:endParaRPr lang="en-US" altLang="zh-CN" dirty="0"/>
          </a:p>
          <a:p>
            <a:pPr marL="814387" lvl="1" indent="-457200">
              <a:buFont typeface="+mj-ea"/>
              <a:buAutoNum type="circleNumDbPlain"/>
            </a:pPr>
            <a:r>
              <a:rPr lang="zh-CN" altLang="en-US" dirty="0"/>
              <a:t>完整性约束是否能够保证数据库中处理多个事务时处于一致状态？</a:t>
            </a:r>
          </a:p>
        </p:txBody>
      </p:sp>
      <p:sp>
        <p:nvSpPr>
          <p:cNvPr id="4" name="灯片编号占位符 3"/>
          <p:cNvSpPr>
            <a:spLocks noGrp="1"/>
          </p:cNvSpPr>
          <p:nvPr>
            <p:ph type="sldNum" sz="quarter" idx="12"/>
          </p:nvPr>
        </p:nvSpPr>
        <p:spPr/>
        <p:txBody>
          <a:bodyPr/>
          <a:lstStyle/>
          <a:p>
            <a:fld id="{E63F6D5D-9733-4D44-9C56-AEFEDD5A4BA7}" type="slidenum">
              <a:rPr lang="en-US" smtClean="0"/>
              <a:pPr/>
              <a:t>71</a:t>
            </a:fld>
            <a:endParaRPr lang="en-US" dirty="0"/>
          </a:p>
        </p:txBody>
      </p:sp>
    </p:spTree>
    <p:extLst>
      <p:ext uri="{BB962C8B-B14F-4D97-AF65-F5344CB8AC3E}">
        <p14:creationId xmlns:p14="http://schemas.microsoft.com/office/powerpoint/2010/main" val="3220527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fontScale="92500" lnSpcReduction="20000"/>
          </a:bodyPr>
          <a:lstStyle/>
          <a:p>
            <a:r>
              <a:rPr lang="en-US" altLang="zh-CN" dirty="0"/>
              <a:t>DBMS</a:t>
            </a:r>
            <a:r>
              <a:rPr lang="zh-CN" altLang="en-US" dirty="0"/>
              <a:t>必须提供并发控制机制来协调并发用户的并发操作以保证并发事务的隔离性和一致性，保证数据库的一致性。</a:t>
            </a:r>
            <a:endParaRPr lang="en-US" altLang="zh-CN" dirty="0"/>
          </a:p>
          <a:p>
            <a:r>
              <a:rPr lang="zh-CN" altLang="en-US" dirty="0"/>
              <a:t>数据库的并发控制以事务为单位，通常使用封锁技术实现并发控制。</a:t>
            </a:r>
            <a:endParaRPr lang="en-US" altLang="zh-CN" dirty="0"/>
          </a:p>
          <a:p>
            <a:r>
              <a:rPr lang="zh-CN" altLang="en-US" dirty="0"/>
              <a:t>三级封锁协议解决</a:t>
            </a:r>
            <a:r>
              <a:rPr lang="zh-CN" altLang="en-US" dirty="0">
                <a:solidFill>
                  <a:srgbClr val="FF0000"/>
                </a:solidFill>
              </a:rPr>
              <a:t>丢失修改</a:t>
            </a:r>
            <a:r>
              <a:rPr lang="zh-CN" altLang="en-US" dirty="0"/>
              <a:t>、</a:t>
            </a:r>
            <a:r>
              <a:rPr lang="zh-CN" altLang="en-US" dirty="0">
                <a:solidFill>
                  <a:srgbClr val="FF0000"/>
                </a:solidFill>
              </a:rPr>
              <a:t>不可重复读</a:t>
            </a:r>
            <a:r>
              <a:rPr lang="zh-CN" altLang="en-US" dirty="0"/>
              <a:t>、</a:t>
            </a:r>
            <a:r>
              <a:rPr lang="zh-CN" altLang="en-US" dirty="0">
                <a:solidFill>
                  <a:srgbClr val="FF0000"/>
                </a:solidFill>
              </a:rPr>
              <a:t>读“脏”数据</a:t>
            </a:r>
            <a:r>
              <a:rPr lang="zh-CN" altLang="en-US" dirty="0"/>
              <a:t>三类问题。</a:t>
            </a:r>
            <a:endParaRPr lang="en-US" altLang="zh-CN" dirty="0"/>
          </a:p>
          <a:p>
            <a:r>
              <a:rPr lang="zh-CN" altLang="en-US" dirty="0"/>
              <a:t>活锁与死锁的产生与解决</a:t>
            </a:r>
            <a:endParaRPr lang="en-US" altLang="zh-CN" dirty="0"/>
          </a:p>
          <a:p>
            <a:r>
              <a:rPr lang="zh-CN" altLang="en-US" dirty="0"/>
              <a:t>并发调度的正确与可串行性</a:t>
            </a:r>
            <a:endParaRPr lang="en-US" altLang="zh-CN" dirty="0"/>
          </a:p>
          <a:p>
            <a:pPr lvl="1"/>
            <a:r>
              <a:rPr lang="zh-CN" altLang="en-US" dirty="0"/>
              <a:t>串行调度、可串行化调度、冲突可串行化调度、两段锁协议</a:t>
            </a:r>
            <a:endParaRPr lang="en-US" altLang="zh-CN" dirty="0"/>
          </a:p>
          <a:p>
            <a:pPr lvl="2"/>
            <a:r>
              <a:rPr lang="zh-CN" altLang="en-US" dirty="0"/>
              <a:t>串行调度、冲突可串行化调度与两段锁协议都是可串行化调度的</a:t>
            </a:r>
            <a:r>
              <a:rPr lang="zh-CN" altLang="en-US" dirty="0">
                <a:solidFill>
                  <a:srgbClr val="FF0000"/>
                </a:solidFill>
              </a:rPr>
              <a:t>充分非必要条件</a:t>
            </a:r>
            <a:endParaRPr lang="en-US" altLang="zh-CN" dirty="0">
              <a:solidFill>
                <a:srgbClr val="FF0000"/>
              </a:solidFill>
            </a:endParaRPr>
          </a:p>
          <a:p>
            <a:r>
              <a:rPr lang="zh-CN" altLang="en-US" dirty="0"/>
              <a:t>封锁粒度的选择</a:t>
            </a:r>
            <a:endParaRPr lang="en-US" altLang="zh-CN" dirty="0"/>
          </a:p>
          <a:p>
            <a:r>
              <a:rPr lang="zh-CN" altLang="en-US" dirty="0"/>
              <a:t>多粒度封锁与多粒度封锁协议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72</a:t>
            </a:fld>
            <a:endParaRPr lang="en-US" dirty="0"/>
          </a:p>
        </p:txBody>
      </p:sp>
    </p:spTree>
    <p:extLst>
      <p:ext uri="{BB962C8B-B14F-4D97-AF65-F5344CB8AC3E}">
        <p14:creationId xmlns:p14="http://schemas.microsoft.com/office/powerpoint/2010/main" val="2386070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教材第</a:t>
            </a:r>
            <a:r>
              <a:rPr lang="en-US" altLang="zh-CN" dirty="0"/>
              <a:t>11</a:t>
            </a:r>
            <a:r>
              <a:rPr lang="zh-CN" altLang="en-US" dirty="0"/>
              <a:t>章全部习题：</a:t>
            </a:r>
            <a:r>
              <a:rPr lang="en-US" altLang="zh-CN" dirty="0"/>
              <a:t>1-10</a:t>
            </a:r>
            <a:r>
              <a:rPr lang="zh-CN" altLang="en-US" dirty="0"/>
              <a:t>，</a:t>
            </a:r>
            <a:r>
              <a:rPr lang="en-US" altLang="zh-CN" dirty="0"/>
              <a:t>12-16.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73</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并发控制概述</a:t>
            </a:r>
          </a:p>
        </p:txBody>
      </p:sp>
      <p:sp>
        <p:nvSpPr>
          <p:cNvPr id="3" name="内容占位符 2"/>
          <p:cNvSpPr>
            <a:spLocks noGrp="1"/>
          </p:cNvSpPr>
          <p:nvPr>
            <p:ph idx="1"/>
          </p:nvPr>
        </p:nvSpPr>
        <p:spPr/>
        <p:txBody>
          <a:bodyPr/>
          <a:lstStyle/>
          <a:p>
            <a:r>
              <a:rPr lang="zh-CN" altLang="en-US" dirty="0">
                <a:solidFill>
                  <a:srgbClr val="FF0000"/>
                </a:solidFill>
              </a:rPr>
              <a:t>事务是并发控制的基本单位</a:t>
            </a:r>
            <a:r>
              <a:rPr lang="zh-CN" altLang="en-US" dirty="0"/>
              <a:t>，保证事务的</a:t>
            </a:r>
            <a:r>
              <a:rPr lang="en-US" altLang="zh-CN" dirty="0"/>
              <a:t>ACID</a:t>
            </a:r>
            <a:r>
              <a:rPr lang="zh-CN" altLang="en-US" dirty="0"/>
              <a:t>特性是事务处理的重要任务。</a:t>
            </a:r>
            <a:endParaRPr lang="en-US" altLang="zh-CN" dirty="0"/>
          </a:p>
          <a:p>
            <a:pPr lvl="1"/>
            <a:r>
              <a:rPr lang="zh-CN" altLang="en-US" dirty="0"/>
              <a:t>多个事务对数据库的并发操作可能破坏事务的</a:t>
            </a:r>
            <a:r>
              <a:rPr lang="en-US" altLang="zh-CN" dirty="0"/>
              <a:t>ACID</a:t>
            </a:r>
            <a:r>
              <a:rPr lang="zh-CN" altLang="en-US" dirty="0"/>
              <a:t>特性</a:t>
            </a:r>
            <a:endParaRPr lang="en-US" altLang="zh-CN" dirty="0"/>
          </a:p>
          <a:p>
            <a:pPr marL="357187" lvl="1" indent="0">
              <a:buNone/>
            </a:pPr>
            <a:endParaRPr lang="en-US" altLang="zh-CN" sz="1200" dirty="0"/>
          </a:p>
          <a:p>
            <a:r>
              <a:rPr lang="en-US" altLang="zh-CN" dirty="0">
                <a:solidFill>
                  <a:srgbClr val="FF0000"/>
                </a:solidFill>
              </a:rPr>
              <a:t>DBMS</a:t>
            </a:r>
            <a:r>
              <a:rPr lang="zh-CN" altLang="en-US" dirty="0">
                <a:solidFill>
                  <a:srgbClr val="FF0000"/>
                </a:solidFill>
              </a:rPr>
              <a:t>并发控制的责任</a:t>
            </a:r>
            <a:endParaRPr lang="en-US" altLang="zh-CN" dirty="0">
              <a:solidFill>
                <a:srgbClr val="FF0000"/>
              </a:solidFill>
            </a:endParaRPr>
          </a:p>
          <a:p>
            <a:pPr lvl="1"/>
            <a:r>
              <a:rPr lang="zh-CN" altLang="en-US" dirty="0">
                <a:solidFill>
                  <a:srgbClr val="0000CC"/>
                </a:solidFill>
              </a:rPr>
              <a:t>保证事务的隔离性</a:t>
            </a:r>
            <a:endParaRPr lang="en-US" altLang="zh-CN" dirty="0">
              <a:solidFill>
                <a:srgbClr val="0000CC"/>
              </a:solidFill>
            </a:endParaRPr>
          </a:p>
          <a:p>
            <a:pPr lvl="1"/>
            <a:r>
              <a:rPr lang="zh-CN" altLang="en-US" dirty="0">
                <a:solidFill>
                  <a:srgbClr val="0000CC"/>
                </a:solidFill>
              </a:rPr>
              <a:t>保证事务的一致性</a:t>
            </a:r>
            <a:endParaRPr lang="en-US" altLang="zh-CN" dirty="0">
              <a:solidFill>
                <a:srgbClr val="0000CC"/>
              </a:solidFill>
            </a:endParaRPr>
          </a:p>
          <a:p>
            <a:pPr lvl="1"/>
            <a:r>
              <a:rPr lang="zh-CN" altLang="en-US" dirty="0">
                <a:solidFill>
                  <a:srgbClr val="0000CC"/>
                </a:solidFill>
              </a:rPr>
              <a:t>对并发操作进行正确的调度</a:t>
            </a:r>
            <a:endParaRPr lang="en-US" altLang="zh-CN"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spTree>
    <p:extLst>
      <p:ext uri="{BB962C8B-B14F-4D97-AF65-F5344CB8AC3E}">
        <p14:creationId xmlns:p14="http://schemas.microsoft.com/office/powerpoint/2010/main" val="144182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r>
              <a:rPr lang="zh-CN" altLang="en-US" dirty="0">
                <a:solidFill>
                  <a:srgbClr val="FF0000"/>
                </a:solidFill>
              </a:rPr>
              <a:t>调度</a:t>
            </a:r>
            <a:r>
              <a:rPr lang="en-US" altLang="zh-CN" dirty="0">
                <a:solidFill>
                  <a:srgbClr val="FF0000"/>
                </a:solidFill>
              </a:rPr>
              <a:t>(schedule)</a:t>
            </a:r>
          </a:p>
          <a:p>
            <a:pPr lvl="1"/>
            <a:r>
              <a:rPr lang="en-US" altLang="zh-CN" dirty="0">
                <a:solidFill>
                  <a:srgbClr val="0000CC"/>
                </a:solidFill>
              </a:rPr>
              <a:t>A list of </a:t>
            </a:r>
            <a:r>
              <a:rPr lang="en-US" altLang="zh-CN" dirty="0">
                <a:solidFill>
                  <a:srgbClr val="FF0000"/>
                </a:solidFill>
              </a:rPr>
              <a:t>actions</a:t>
            </a:r>
            <a:r>
              <a:rPr lang="zh-CN" altLang="en-US" dirty="0"/>
              <a:t>，即</a:t>
            </a:r>
            <a:r>
              <a:rPr lang="en-US" altLang="zh-CN" dirty="0">
                <a:solidFill>
                  <a:srgbClr val="0000CC"/>
                </a:solidFill>
              </a:rPr>
              <a:t>reading, writing, aborting, committing</a:t>
            </a:r>
            <a:r>
              <a:rPr lang="zh-CN" altLang="en-US" dirty="0"/>
              <a:t>的组合序列</a:t>
            </a:r>
            <a:endParaRPr lang="en-US" altLang="zh-CN" dirty="0"/>
          </a:p>
          <a:p>
            <a:pPr lvl="1"/>
            <a:r>
              <a:rPr lang="zh-CN" altLang="en-US" dirty="0"/>
              <a:t>下例中的</a:t>
            </a:r>
            <a:r>
              <a:rPr lang="en-US" altLang="zh-CN" b="1" dirty="0">
                <a:solidFill>
                  <a:srgbClr val="FF0000"/>
                </a:solidFill>
              </a:rPr>
              <a:t>D</a:t>
            </a:r>
            <a:r>
              <a:rPr lang="zh-CN" altLang="en-US" dirty="0"/>
              <a:t>为一个调度</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496956917"/>
              </p:ext>
            </p:extLst>
          </p:nvPr>
        </p:nvGraphicFramePr>
        <p:xfrm>
          <a:off x="3302001" y="2514600"/>
          <a:ext cx="6146799" cy="3657600"/>
        </p:xfrm>
        <a:graphic>
          <a:graphicData uri="http://schemas.openxmlformats.org/drawingml/2006/table">
            <a:tbl>
              <a:tblPr firstRow="1" bandRow="1">
                <a:tableStyleId>{5940675A-B579-460E-94D1-54222C63F5DA}</a:tableStyleId>
              </a:tblPr>
              <a:tblGrid>
                <a:gridCol w="2048933">
                  <a:extLst>
                    <a:ext uri="{9D8B030D-6E8A-4147-A177-3AD203B41FA5}">
                      <a16:colId xmlns:a16="http://schemas.microsoft.com/office/drawing/2014/main" val="1902338024"/>
                    </a:ext>
                  </a:extLst>
                </a:gridCol>
                <a:gridCol w="2048933">
                  <a:extLst>
                    <a:ext uri="{9D8B030D-6E8A-4147-A177-3AD203B41FA5}">
                      <a16:colId xmlns:a16="http://schemas.microsoft.com/office/drawing/2014/main" val="1336046465"/>
                    </a:ext>
                  </a:extLst>
                </a:gridCol>
                <a:gridCol w="2048933">
                  <a:extLst>
                    <a:ext uri="{9D8B030D-6E8A-4147-A177-3AD203B41FA5}">
                      <a16:colId xmlns:a16="http://schemas.microsoft.com/office/drawing/2014/main" val="3705609596"/>
                    </a:ext>
                  </a:extLst>
                </a:gridCol>
              </a:tblGrid>
              <a:tr h="281940">
                <a:tc>
                  <a:txBody>
                    <a:bodyPr/>
                    <a:lstStyle/>
                    <a:p>
                      <a:pPr algn="ctr"/>
                      <a:r>
                        <a:rPr lang="en-US" altLang="zh-CN" sz="1800" b="1" dirty="0">
                          <a:solidFill>
                            <a:srgbClr val="0000CC"/>
                          </a:solidFill>
                          <a:latin typeface="等线" panose="02010600030101010101" pitchFamily="2" charset="-122"/>
                          <a:ea typeface="等线" panose="02010600030101010101" pitchFamily="2" charset="-122"/>
                        </a:rPr>
                        <a:t>T1</a:t>
                      </a:r>
                      <a:endParaRPr lang="zh-CN" altLang="en-US" sz="1800" b="1" dirty="0">
                        <a:solidFill>
                          <a:srgbClr val="0000CC"/>
                        </a:solidFill>
                        <a:latin typeface="等线" panose="02010600030101010101" pitchFamily="2" charset="-122"/>
                        <a:ea typeface="等线"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0000CC"/>
                          </a:solidFill>
                          <a:latin typeface="等线" panose="02010600030101010101" pitchFamily="2" charset="-122"/>
                          <a:ea typeface="等线" panose="02010600030101010101" pitchFamily="2" charset="-122"/>
                        </a:rPr>
                        <a:t>T2</a:t>
                      </a:r>
                      <a:endParaRPr lang="zh-CN" altLang="en-US" sz="1800" b="1" dirty="0">
                        <a:solidFill>
                          <a:srgbClr val="0000CC"/>
                        </a:solidFill>
                        <a:latin typeface="等线" panose="02010600030101010101" pitchFamily="2" charset="-122"/>
                        <a:ea typeface="等线"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dirty="0">
                          <a:solidFill>
                            <a:srgbClr val="0000CC"/>
                          </a:solidFill>
                          <a:latin typeface="等线" panose="02010600030101010101" pitchFamily="2" charset="-122"/>
                          <a:ea typeface="等线" panose="02010600030101010101" pitchFamily="2" charset="-122"/>
                        </a:rPr>
                        <a:t>T3</a:t>
                      </a:r>
                      <a:endParaRPr lang="zh-CN" altLang="en-US" sz="1800" b="1" dirty="0">
                        <a:solidFill>
                          <a:srgbClr val="0000CC"/>
                        </a:solidFill>
                        <a:latin typeface="等线" panose="02010600030101010101" pitchFamily="2" charset="-122"/>
                        <a:ea typeface="等线"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9231719"/>
                  </a:ext>
                </a:extLst>
              </a:tr>
              <a:tr h="281940">
                <a:tc>
                  <a:txBody>
                    <a:bodyPr/>
                    <a:lstStyle/>
                    <a:p>
                      <a:pPr algn="just"/>
                      <a:r>
                        <a:rPr lang="zh-CN" altLang="en-US" sz="1800" dirty="0">
                          <a:latin typeface="Cambria Math" panose="02040503050406030204" pitchFamily="18" charset="0"/>
                          <a:ea typeface="等线 Light" panose="02010600030101010101" pitchFamily="2" charset="-122"/>
                        </a:rPr>
                        <a:t>①</a:t>
                      </a:r>
                      <a:r>
                        <a:rPr lang="en-US" altLang="zh-CN" sz="1800" dirty="0">
                          <a:latin typeface="Cambria Math" panose="02040503050406030204" pitchFamily="18" charset="0"/>
                          <a:ea typeface="等线 Light" panose="02010600030101010101" pitchFamily="2" charset="-122"/>
                        </a:rPr>
                        <a:t>R(X)</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022794"/>
                  </a:ext>
                </a:extLst>
              </a:tr>
              <a:tr h="281940">
                <a:tc>
                  <a:txBody>
                    <a:bodyPr/>
                    <a:lstStyle/>
                    <a:p>
                      <a:pPr algn="just"/>
                      <a:r>
                        <a:rPr lang="zh-CN" altLang="en-US" sz="1800" dirty="0">
                          <a:latin typeface="Cambria Math" panose="02040503050406030204" pitchFamily="18" charset="0"/>
                          <a:ea typeface="等线 Light" panose="02010600030101010101" pitchFamily="2" charset="-122"/>
                        </a:rPr>
                        <a:t>②</a:t>
                      </a:r>
                      <a:r>
                        <a:rPr lang="en-US" altLang="zh-CN" sz="1800" dirty="0">
                          <a:latin typeface="Cambria Math" panose="02040503050406030204" pitchFamily="18" charset="0"/>
                          <a:ea typeface="等线 Light" panose="02010600030101010101" pitchFamily="2" charset="-122"/>
                        </a:rPr>
                        <a:t>W(X)</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3170227"/>
                  </a:ext>
                </a:extLst>
              </a:tr>
              <a:tr h="281940">
                <a:tc>
                  <a:txBody>
                    <a:bodyPr/>
                    <a:lstStyle/>
                    <a:p>
                      <a:pPr algn="just"/>
                      <a:r>
                        <a:rPr lang="zh-CN" altLang="en-US" sz="1800" dirty="0">
                          <a:latin typeface="Cambria Math" panose="02040503050406030204" pitchFamily="18" charset="0"/>
                          <a:ea typeface="等线 Light" panose="02010600030101010101" pitchFamily="2" charset="-122"/>
                        </a:rPr>
                        <a:t>③</a:t>
                      </a:r>
                      <a:r>
                        <a:rPr lang="en-US" altLang="zh-CN" sz="1800" dirty="0">
                          <a:latin typeface="Cambria Math" panose="02040503050406030204" pitchFamily="18" charset="0"/>
                          <a:ea typeface="等线 Light" panose="02010600030101010101" pitchFamily="2" charset="-122"/>
                        </a:rPr>
                        <a:t>COMMIT</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8315420"/>
                  </a:ext>
                </a:extLst>
              </a:tr>
              <a:tr h="281940">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④</a:t>
                      </a:r>
                      <a:r>
                        <a:rPr lang="en-US" altLang="zh-CN" sz="1800" dirty="0">
                          <a:latin typeface="Cambria Math" panose="02040503050406030204" pitchFamily="18" charset="0"/>
                          <a:ea typeface="等线 Light" panose="02010600030101010101" pitchFamily="2" charset="-122"/>
                        </a:rPr>
                        <a:t>R(Y)</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7607422"/>
                  </a:ext>
                </a:extLst>
              </a:tr>
              <a:tr h="281940">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⑤</a:t>
                      </a:r>
                      <a:r>
                        <a:rPr lang="en-US" altLang="zh-CN" sz="1800" dirty="0">
                          <a:latin typeface="Cambria Math" panose="02040503050406030204" pitchFamily="18" charset="0"/>
                          <a:ea typeface="等线 Light" panose="02010600030101010101" pitchFamily="2" charset="-122"/>
                        </a:rPr>
                        <a:t>W(Y)</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693635"/>
                  </a:ext>
                </a:extLst>
              </a:tr>
              <a:tr h="281940">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⑥</a:t>
                      </a:r>
                      <a:r>
                        <a:rPr lang="en-US" altLang="zh-CN" sz="1800" dirty="0">
                          <a:latin typeface="Cambria Math" panose="02040503050406030204" pitchFamily="18" charset="0"/>
                          <a:ea typeface="等线 Light" panose="02010600030101010101" pitchFamily="2" charset="-122"/>
                        </a:rPr>
                        <a:t>COMMIT</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70707"/>
                  </a:ext>
                </a:extLst>
              </a:tr>
              <a:tr h="281940">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⑦</a:t>
                      </a:r>
                      <a:r>
                        <a:rPr lang="en-US" altLang="zh-CN" sz="1800" dirty="0">
                          <a:latin typeface="Cambria Math" panose="02040503050406030204" pitchFamily="18" charset="0"/>
                          <a:ea typeface="等线 Light" panose="02010600030101010101" pitchFamily="2" charset="-122"/>
                        </a:rPr>
                        <a:t>R(Z)</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6483015"/>
                  </a:ext>
                </a:extLst>
              </a:tr>
              <a:tr h="281940">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⑧</a:t>
                      </a:r>
                      <a:r>
                        <a:rPr lang="en-US" altLang="zh-CN" sz="1800" dirty="0">
                          <a:latin typeface="Cambria Math" panose="02040503050406030204" pitchFamily="18" charset="0"/>
                          <a:ea typeface="等线 Light" panose="02010600030101010101" pitchFamily="2" charset="-122"/>
                        </a:rPr>
                        <a:t>W(Z)</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855619"/>
                  </a:ext>
                </a:extLst>
              </a:tr>
              <a:tr h="281940">
                <a:tc>
                  <a:txBody>
                    <a:bodyPr/>
                    <a:lstStyle/>
                    <a:p>
                      <a:pPr algn="just"/>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zh-CN" altLang="en-US" sz="180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1800" dirty="0">
                          <a:latin typeface="Cambria Math" panose="02040503050406030204" pitchFamily="18" charset="0"/>
                          <a:ea typeface="等线 Light" panose="02010600030101010101" pitchFamily="2" charset="-122"/>
                        </a:rPr>
                        <a:t>⑨</a:t>
                      </a:r>
                      <a:r>
                        <a:rPr lang="en-US" altLang="zh-CN" sz="1800" dirty="0">
                          <a:latin typeface="Cambria Math" panose="02040503050406030204" pitchFamily="18" charset="0"/>
                          <a:ea typeface="等线 Light" panose="02010600030101010101" pitchFamily="2" charset="-122"/>
                        </a:rPr>
                        <a:t>COMMIT</a:t>
                      </a:r>
                      <a:endParaRPr lang="zh-CN" altLang="en-US" sz="1800" dirty="0">
                        <a:latin typeface="等线 Light" panose="02010600030101010101" pitchFamily="2" charset="-122"/>
                        <a:ea typeface="等线 Light"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9126752"/>
                  </a:ext>
                </a:extLst>
              </a:tr>
            </a:tbl>
          </a:graphicData>
        </a:graphic>
      </p:graphicFrame>
      <p:sp>
        <p:nvSpPr>
          <p:cNvPr id="6" name="文本框 5"/>
          <p:cNvSpPr txBox="1"/>
          <p:nvPr/>
        </p:nvSpPr>
        <p:spPr>
          <a:xfrm>
            <a:off x="1978398" y="3733800"/>
            <a:ext cx="1209302" cy="1015663"/>
          </a:xfrm>
          <a:prstGeom prst="rect">
            <a:avLst/>
          </a:prstGeom>
          <a:noFill/>
        </p:spPr>
        <p:txBody>
          <a:bodyPr wrap="square" rtlCol="0">
            <a:spAutoFit/>
          </a:bodyPr>
          <a:lstStyle/>
          <a:p>
            <a:r>
              <a:rPr lang="en-US" altLang="zh-CN" sz="6000" dirty="0">
                <a:solidFill>
                  <a:srgbClr val="0070C0"/>
                </a:solidFill>
              </a:rPr>
              <a:t>D=</a:t>
            </a:r>
            <a:endParaRPr lang="zh-CN" altLang="en-US" sz="6000" dirty="0">
              <a:solidFill>
                <a:srgbClr val="0070C0"/>
              </a:solidFill>
            </a:endParaRPr>
          </a:p>
        </p:txBody>
      </p:sp>
    </p:spTree>
    <p:extLst>
      <p:ext uri="{BB962C8B-B14F-4D97-AF65-F5344CB8AC3E}">
        <p14:creationId xmlns:p14="http://schemas.microsoft.com/office/powerpoint/2010/main" val="2090530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42369</TotalTime>
  <Words>8062</Words>
  <Application>Microsoft Office PowerPoint</Application>
  <PresentationFormat>宽屏</PresentationFormat>
  <Paragraphs>1018</Paragraphs>
  <Slides>74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8" baseType="lpstr">
      <vt:lpstr>等线</vt:lpstr>
      <vt:lpstr>等线 Light</vt:lpstr>
      <vt:lpstr>黑体</vt:lpstr>
      <vt:lpstr>宋体</vt:lpstr>
      <vt:lpstr>Arial</vt:lpstr>
      <vt:lpstr>Calibri</vt:lpstr>
      <vt:lpstr>Cambria Math</vt:lpstr>
      <vt:lpstr>Courier New</vt:lpstr>
      <vt:lpstr>Script MT Bold</vt:lpstr>
      <vt:lpstr>Times New Roman</vt:lpstr>
      <vt:lpstr>Wingdings</vt:lpstr>
      <vt:lpstr>chtp8_07</vt:lpstr>
      <vt:lpstr>Picture</vt:lpstr>
      <vt:lpstr>Photoshop.Image.7</vt:lpstr>
      <vt:lpstr>PowerPoint 演示文稿</vt:lpstr>
      <vt:lpstr>本章目标</vt:lpstr>
      <vt:lpstr>大纲</vt:lpstr>
      <vt:lpstr>背景</vt:lpstr>
      <vt:lpstr>PowerPoint 演示文稿</vt:lpstr>
      <vt:lpstr>PowerPoint 演示文稿</vt:lpstr>
      <vt:lpstr>大纲</vt:lpstr>
      <vt:lpstr>并发控制概述</vt:lpstr>
      <vt:lpstr>PowerPoint 演示文稿</vt:lpstr>
      <vt:lpstr>PowerPoint 演示文稿</vt:lpstr>
      <vt:lpstr>PowerPoint 演示文稿</vt:lpstr>
      <vt:lpstr>1.丢失修改</vt:lpstr>
      <vt:lpstr>2.不可重复读</vt:lpstr>
      <vt:lpstr>PowerPoint 演示文稿</vt:lpstr>
      <vt:lpstr>3.读“脏”数据</vt:lpstr>
      <vt:lpstr>PowerPoint 演示文稿</vt:lpstr>
      <vt:lpstr>大纲</vt:lpstr>
      <vt:lpstr>封锁</vt:lpstr>
      <vt:lpstr>PowerPoint 演示文稿</vt:lpstr>
      <vt:lpstr>PowerPoint 演示文稿</vt:lpstr>
      <vt:lpstr>大纲</vt:lpstr>
      <vt:lpstr>封锁协议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活锁和死锁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并发调度的可串行性</vt:lpstr>
      <vt:lpstr>PowerPoint 演示文稿</vt:lpstr>
      <vt:lpstr>PowerPoint 演示文稿</vt:lpstr>
      <vt:lpstr>课堂练习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两段锁协议</vt:lpstr>
      <vt:lpstr>PowerPoint 演示文稿</vt:lpstr>
      <vt:lpstr>PowerPoint 演示文稿</vt:lpstr>
      <vt:lpstr>PowerPoint 演示文稿</vt:lpstr>
      <vt:lpstr>可串行化调度小结</vt:lpstr>
      <vt:lpstr>大纲</vt:lpstr>
      <vt:lpstr>封锁的粒度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课堂练习</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2014</cp:revision>
  <dcterms:created xsi:type="dcterms:W3CDTF">2015-04-27T18:37:45Z</dcterms:created>
  <dcterms:modified xsi:type="dcterms:W3CDTF">2021-01-20T07:06:42Z</dcterms:modified>
</cp:coreProperties>
</file>