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8"/>
  </p:notesMasterIdLst>
  <p:sldIdLst>
    <p:sldId id="256" r:id="rId2"/>
    <p:sldId id="261" r:id="rId3"/>
    <p:sldId id="257" r:id="rId4"/>
    <p:sldId id="322" r:id="rId5"/>
    <p:sldId id="323" r:id="rId6"/>
    <p:sldId id="324" r:id="rId7"/>
    <p:sldId id="325" r:id="rId8"/>
    <p:sldId id="326" r:id="rId9"/>
    <p:sldId id="327" r:id="rId10"/>
    <p:sldId id="330" r:id="rId11"/>
    <p:sldId id="328" r:id="rId12"/>
    <p:sldId id="329" r:id="rId13"/>
    <p:sldId id="332" r:id="rId14"/>
    <p:sldId id="333" r:id="rId15"/>
    <p:sldId id="334" r:id="rId16"/>
    <p:sldId id="331" r:id="rId17"/>
    <p:sldId id="336" r:id="rId18"/>
    <p:sldId id="338" r:id="rId19"/>
    <p:sldId id="335" r:id="rId20"/>
    <p:sldId id="339" r:id="rId21"/>
    <p:sldId id="340" r:id="rId22"/>
    <p:sldId id="341" r:id="rId23"/>
    <p:sldId id="342" r:id="rId24"/>
    <p:sldId id="343" r:id="rId25"/>
    <p:sldId id="394" r:id="rId26"/>
    <p:sldId id="344" r:id="rId27"/>
    <p:sldId id="345" r:id="rId28"/>
    <p:sldId id="346" r:id="rId29"/>
    <p:sldId id="347" r:id="rId30"/>
    <p:sldId id="348" r:id="rId31"/>
    <p:sldId id="349" r:id="rId32"/>
    <p:sldId id="350" r:id="rId33"/>
    <p:sldId id="351" r:id="rId34"/>
    <p:sldId id="353" r:id="rId35"/>
    <p:sldId id="354" r:id="rId36"/>
    <p:sldId id="355" r:id="rId37"/>
    <p:sldId id="356" r:id="rId38"/>
    <p:sldId id="352" r:id="rId39"/>
    <p:sldId id="358" r:id="rId40"/>
    <p:sldId id="360" r:id="rId41"/>
    <p:sldId id="359" r:id="rId42"/>
    <p:sldId id="361" r:id="rId43"/>
    <p:sldId id="362" r:id="rId44"/>
    <p:sldId id="363" r:id="rId45"/>
    <p:sldId id="365" r:id="rId46"/>
    <p:sldId id="364" r:id="rId47"/>
    <p:sldId id="366" r:id="rId48"/>
    <p:sldId id="367" r:id="rId49"/>
    <p:sldId id="368" r:id="rId50"/>
    <p:sldId id="369" r:id="rId51"/>
    <p:sldId id="370" r:id="rId52"/>
    <p:sldId id="371" r:id="rId53"/>
    <p:sldId id="373" r:id="rId54"/>
    <p:sldId id="372" r:id="rId55"/>
    <p:sldId id="374" r:id="rId56"/>
    <p:sldId id="375" r:id="rId57"/>
    <p:sldId id="376" r:id="rId58"/>
    <p:sldId id="377" r:id="rId59"/>
    <p:sldId id="378" r:id="rId60"/>
    <p:sldId id="379" r:id="rId61"/>
    <p:sldId id="380" r:id="rId62"/>
    <p:sldId id="381" r:id="rId63"/>
    <p:sldId id="382" r:id="rId64"/>
    <p:sldId id="383" r:id="rId65"/>
    <p:sldId id="385" r:id="rId66"/>
    <p:sldId id="395" r:id="rId67"/>
    <p:sldId id="384" r:id="rId68"/>
    <p:sldId id="386" r:id="rId69"/>
    <p:sldId id="387" r:id="rId70"/>
    <p:sldId id="388" r:id="rId71"/>
    <p:sldId id="389" r:id="rId72"/>
    <p:sldId id="391" r:id="rId73"/>
    <p:sldId id="320" r:id="rId74"/>
    <p:sldId id="392" r:id="rId75"/>
    <p:sldId id="393" r:id="rId76"/>
    <p:sldId id="321" r:id="rId77"/>
  </p:sldIdLst>
  <p:sldSz cx="12192000" cy="6858000"/>
  <p:notesSz cx="6858000" cy="9144000"/>
  <p:photoAlbum/>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9900"/>
    <a:srgbClr val="000099"/>
    <a:srgbClr val="0000FF"/>
    <a:srgbClr val="990033"/>
    <a:srgbClr val="006699"/>
    <a:srgbClr val="0066CC"/>
    <a:srgbClr val="336699"/>
    <a:srgbClr val="996833"/>
    <a:srgbClr val="848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464" autoAdjust="0"/>
  </p:normalViewPr>
  <p:slideViewPr>
    <p:cSldViewPr>
      <p:cViewPr varScale="1">
        <p:scale>
          <a:sx n="80" d="100"/>
          <a:sy n="80" d="100"/>
        </p:scale>
        <p:origin x="553" y="2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5963" indent="-358775">
              <a:lnSpc>
                <a:spcPct val="130000"/>
              </a:lnSpc>
              <a:defRPr sz="2400">
                <a:latin typeface="等线 Light" panose="02010600030101010101" pitchFamily="2" charset="-122"/>
                <a:ea typeface="等线 Light" panose="02010600030101010101" pitchFamily="2" charset="-122"/>
              </a:defRPr>
            </a:lvl2pPr>
            <a:lvl3pPr marL="901700" indent="-185738">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6.png"/><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oleObject" Target="../embeddings/oleObject10.bin"/><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6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7.xml"/><Relationship Id="rId5" Type="http://schemas.openxmlformats.org/officeDocument/2006/relationships/image" Target="../media/image43.emf"/><Relationship Id="rId4" Type="http://schemas.openxmlformats.org/officeDocument/2006/relationships/image" Target="../media/image42.emf"/></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000099"/>
                </a:solidFill>
                <a:latin typeface="等线" panose="02010600030101010101" pitchFamily="2" charset="-122"/>
                <a:ea typeface="等线" panose="02010600030101010101" pitchFamily="2" charset="-122"/>
              </a:rPr>
              <a:t>第</a:t>
            </a:r>
            <a:r>
              <a:rPr lang="en-US" altLang="zh-CN" sz="6000" dirty="0">
                <a:solidFill>
                  <a:srgbClr val="000099"/>
                </a:solidFill>
                <a:latin typeface="等线" panose="02010600030101010101" pitchFamily="2" charset="-122"/>
                <a:ea typeface="等线" panose="02010600030101010101" pitchFamily="2" charset="-122"/>
              </a:rPr>
              <a:t>2</a:t>
            </a:r>
            <a:r>
              <a:rPr lang="zh-CN" altLang="en-US" sz="6000" dirty="0">
                <a:solidFill>
                  <a:srgbClr val="000099"/>
                </a:solidFill>
                <a:latin typeface="等线" panose="02010600030101010101" pitchFamily="2" charset="-122"/>
                <a:ea typeface="等线" panose="02010600030101010101" pitchFamily="2" charset="-122"/>
              </a:rPr>
              <a:t>章 关系数据库</a:t>
            </a:r>
            <a:endParaRPr lang="en-US" altLang="zh-CN" sz="6000" dirty="0">
              <a:solidFill>
                <a:srgbClr val="000099"/>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关系是笛卡尔积的有限子集。无限关系在数据库系统中是</a:t>
            </a:r>
            <a:r>
              <a:rPr lang="zh-CN" altLang="en-US" b="1" dirty="0">
                <a:solidFill>
                  <a:srgbClr val="FF0000"/>
                </a:solidFill>
              </a:rPr>
              <a:t>无意义</a:t>
            </a:r>
            <a:r>
              <a:rPr lang="zh-CN" altLang="en-US" dirty="0"/>
              <a:t>的。由于笛卡尔积不满足交换律，即</a:t>
            </a:r>
          </a:p>
          <a:p>
            <a:pPr marL="0" indent="355600">
              <a:buNone/>
            </a:pPr>
            <a:r>
              <a:rPr lang="zh-CN" altLang="en-US" dirty="0"/>
              <a:t>           </a:t>
            </a:r>
            <a:r>
              <a:rPr lang="en-US" altLang="zh-CN" dirty="0"/>
              <a:t>(d</a:t>
            </a:r>
            <a:r>
              <a:rPr lang="en-US" altLang="zh-CN" baseline="-25000" dirty="0"/>
              <a:t>1</a:t>
            </a:r>
            <a:r>
              <a:rPr lang="zh-CN" altLang="en-US" dirty="0"/>
              <a:t>，</a:t>
            </a:r>
            <a:r>
              <a:rPr lang="en-US" altLang="zh-CN" dirty="0"/>
              <a:t>d</a:t>
            </a:r>
            <a:r>
              <a:rPr lang="en-US" altLang="zh-CN" baseline="-25000" dirty="0"/>
              <a:t>2</a:t>
            </a:r>
            <a:r>
              <a:rPr lang="zh-CN" altLang="en-US" dirty="0"/>
              <a:t>，</a:t>
            </a:r>
            <a:r>
              <a:rPr lang="en-US" altLang="zh-CN" dirty="0"/>
              <a:t>…</a:t>
            </a:r>
            <a:r>
              <a:rPr lang="zh-CN" altLang="en-US" dirty="0"/>
              <a:t>，</a:t>
            </a:r>
            <a:r>
              <a:rPr lang="en-US" altLang="zh-CN" dirty="0" err="1"/>
              <a:t>d</a:t>
            </a:r>
            <a:r>
              <a:rPr lang="en-US" altLang="zh-CN" baseline="-25000" dirty="0" err="1"/>
              <a:t>n</a:t>
            </a:r>
            <a:r>
              <a:rPr lang="en-US" altLang="zh-CN" dirty="0"/>
              <a:t> ) ≠ (d</a:t>
            </a:r>
            <a:r>
              <a:rPr lang="en-US" altLang="zh-CN" baseline="-25000" dirty="0"/>
              <a:t>2</a:t>
            </a:r>
            <a:r>
              <a:rPr lang="zh-CN" altLang="en-US" dirty="0"/>
              <a:t>，</a:t>
            </a:r>
            <a:r>
              <a:rPr lang="en-US" altLang="zh-CN" dirty="0"/>
              <a:t>d</a:t>
            </a:r>
            <a:r>
              <a:rPr lang="en-US" altLang="zh-CN" baseline="-25000" dirty="0"/>
              <a:t>1</a:t>
            </a:r>
            <a:r>
              <a:rPr lang="zh-CN" altLang="en-US" dirty="0"/>
              <a:t>，</a:t>
            </a:r>
            <a:r>
              <a:rPr lang="en-US" altLang="zh-CN" dirty="0"/>
              <a:t>…</a:t>
            </a:r>
            <a:r>
              <a:rPr lang="zh-CN" altLang="en-US" dirty="0"/>
              <a:t>，</a:t>
            </a:r>
            <a:r>
              <a:rPr lang="en-US" altLang="zh-CN" dirty="0" err="1"/>
              <a:t>d</a:t>
            </a:r>
            <a:r>
              <a:rPr lang="en-US" altLang="zh-CN" baseline="-25000" dirty="0" err="1"/>
              <a:t>n</a:t>
            </a:r>
            <a:r>
              <a:rPr lang="en-US" altLang="zh-CN" dirty="0"/>
              <a:t> )</a:t>
            </a:r>
          </a:p>
          <a:p>
            <a:pPr marL="0" indent="355600">
              <a:buNone/>
            </a:pPr>
            <a:r>
              <a:rPr lang="zh-CN" altLang="en-US" dirty="0"/>
              <a:t>但关系满足交换律，即</a:t>
            </a:r>
          </a:p>
          <a:p>
            <a:pPr marL="0" indent="355600">
              <a:buNone/>
            </a:pPr>
            <a:r>
              <a:rPr lang="zh-CN" altLang="en-US" dirty="0"/>
              <a:t>   </a:t>
            </a:r>
            <a:r>
              <a:rPr lang="en-US" altLang="zh-CN" dirty="0"/>
              <a:t>(d</a:t>
            </a:r>
            <a:r>
              <a:rPr lang="en-US" altLang="zh-CN" baseline="-25000" dirty="0"/>
              <a:t>1</a:t>
            </a:r>
            <a:r>
              <a:rPr lang="en-US" altLang="zh-CN" dirty="0"/>
              <a:t>,d</a:t>
            </a:r>
            <a:r>
              <a:rPr lang="en-US" altLang="zh-CN" baseline="-25000" dirty="0"/>
              <a:t>2</a:t>
            </a:r>
            <a:r>
              <a:rPr lang="en-US" altLang="zh-CN" dirty="0"/>
              <a:t>,…, d</a:t>
            </a:r>
            <a:r>
              <a:rPr lang="en-US" altLang="zh-CN" baseline="-25000" dirty="0"/>
              <a:t>i</a:t>
            </a:r>
            <a:r>
              <a:rPr lang="en-US" altLang="zh-CN" dirty="0"/>
              <a:t>, </a:t>
            </a:r>
            <a:r>
              <a:rPr lang="en-US" altLang="zh-CN" dirty="0" err="1"/>
              <a:t>d</a:t>
            </a:r>
            <a:r>
              <a:rPr lang="en-US" altLang="zh-CN" baseline="-25000" dirty="0" err="1"/>
              <a:t>j</a:t>
            </a:r>
            <a:r>
              <a:rPr lang="en-US" altLang="zh-CN" dirty="0"/>
              <a:t> ,…, </a:t>
            </a:r>
            <a:r>
              <a:rPr lang="en-US" altLang="zh-CN" dirty="0" err="1"/>
              <a:t>d</a:t>
            </a:r>
            <a:r>
              <a:rPr lang="en-US" altLang="zh-CN" baseline="-25000" dirty="0" err="1"/>
              <a:t>n</a:t>
            </a:r>
            <a:r>
              <a:rPr lang="en-US" altLang="zh-CN" dirty="0"/>
              <a:t>)=(d</a:t>
            </a:r>
            <a:r>
              <a:rPr lang="en-US" altLang="zh-CN" baseline="-25000" dirty="0"/>
              <a:t>1</a:t>
            </a:r>
            <a:r>
              <a:rPr lang="en-US" altLang="zh-CN" dirty="0"/>
              <a:t>,d</a:t>
            </a:r>
            <a:r>
              <a:rPr lang="en-US" altLang="zh-CN" baseline="-25000" dirty="0"/>
              <a:t>2</a:t>
            </a:r>
            <a:r>
              <a:rPr lang="en-US" altLang="zh-CN" dirty="0"/>
              <a:t>,…, </a:t>
            </a:r>
            <a:r>
              <a:rPr lang="en-US" altLang="zh-CN" dirty="0" err="1"/>
              <a:t>d</a:t>
            </a:r>
            <a:r>
              <a:rPr lang="en-US" altLang="zh-CN" baseline="-25000" dirty="0" err="1"/>
              <a:t>j</a:t>
            </a:r>
            <a:r>
              <a:rPr lang="en-US" altLang="zh-CN" dirty="0"/>
              <a:t> , d</a:t>
            </a:r>
            <a:r>
              <a:rPr lang="en-US" altLang="zh-CN" baseline="-25000" dirty="0"/>
              <a:t>i</a:t>
            </a:r>
            <a:r>
              <a:rPr lang="en-US" altLang="zh-CN" dirty="0"/>
              <a:t> ,…, </a:t>
            </a:r>
            <a:r>
              <a:rPr lang="en-US" altLang="zh-CN" dirty="0" err="1"/>
              <a:t>d</a:t>
            </a:r>
            <a:r>
              <a:rPr lang="en-US" altLang="zh-CN" baseline="-25000" dirty="0" err="1"/>
              <a:t>n</a:t>
            </a:r>
            <a:r>
              <a:rPr lang="en-US" altLang="zh-CN" dirty="0"/>
              <a:t>)( </a:t>
            </a:r>
            <a:r>
              <a:rPr lang="en-US" altLang="zh-CN" dirty="0" err="1"/>
              <a:t>i</a:t>
            </a:r>
            <a:r>
              <a:rPr lang="en-US" altLang="zh-CN" dirty="0"/>
              <a:t>, j=1,2,…,n</a:t>
            </a:r>
            <a:r>
              <a:rPr lang="zh-CN" altLang="en-US" dirty="0"/>
              <a:t>）</a:t>
            </a:r>
          </a:p>
          <a:p>
            <a:r>
              <a:rPr lang="zh-CN" altLang="en-US" dirty="0"/>
              <a:t>解决方法：</a:t>
            </a:r>
          </a:p>
          <a:p>
            <a:pPr lvl="1"/>
            <a:r>
              <a:rPr lang="zh-CN" altLang="en-US" dirty="0"/>
              <a:t>为关系的</a:t>
            </a:r>
            <a:r>
              <a:rPr lang="zh-CN" altLang="en-US" dirty="0">
                <a:solidFill>
                  <a:srgbClr val="0000CC"/>
                </a:solidFill>
              </a:rPr>
              <a:t>每列附加一个属性名</a:t>
            </a:r>
            <a:r>
              <a:rPr lang="zh-CN" altLang="en-US" dirty="0"/>
              <a:t>以取消关系元组的有序性</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195089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95085" y="457200"/>
            <a:ext cx="11007107" cy="6078826"/>
          </a:xfrm>
        </p:spPr>
        <p:txBody>
          <a:bodyPr>
            <a:normAutofit lnSpcReduction="10000"/>
          </a:bodyPr>
          <a:lstStyle/>
          <a:p>
            <a:r>
              <a:rPr lang="zh-CN" altLang="en-US" b="1" dirty="0">
                <a:solidFill>
                  <a:srgbClr val="000099"/>
                </a:solidFill>
              </a:rPr>
              <a:t>属性</a:t>
            </a:r>
            <a:r>
              <a:rPr lang="en-US" altLang="zh-CN" b="1" dirty="0">
                <a:solidFill>
                  <a:srgbClr val="000099"/>
                </a:solidFill>
              </a:rPr>
              <a:t>(Attribute)</a:t>
            </a:r>
          </a:p>
          <a:p>
            <a:pPr lvl="1"/>
            <a:r>
              <a:rPr lang="zh-CN" altLang="en-US" dirty="0">
                <a:latin typeface="Times New Roman" panose="02020603050405020304" pitchFamily="18" charset="0"/>
              </a:rPr>
              <a:t>关系中不同列可以对应相同的域</a:t>
            </a:r>
          </a:p>
          <a:p>
            <a:pPr lvl="1"/>
            <a:r>
              <a:rPr lang="zh-CN" altLang="en-US" dirty="0">
                <a:latin typeface="Times New Roman" panose="02020603050405020304" pitchFamily="18" charset="0"/>
              </a:rPr>
              <a:t>为了加以区分，必须对每列起一个名字，称为</a:t>
            </a:r>
            <a:r>
              <a:rPr lang="zh-CN" altLang="en-US" dirty="0">
                <a:solidFill>
                  <a:srgbClr val="FF0000"/>
                </a:solidFill>
                <a:latin typeface="Times New Roman" panose="02020603050405020304" pitchFamily="18" charset="0"/>
              </a:rPr>
              <a:t>属性</a:t>
            </a:r>
          </a:p>
          <a:p>
            <a:pPr lvl="1"/>
            <a:r>
              <a:rPr lang="en-US" altLang="zh-CN" dirty="0">
                <a:latin typeface="Times New Roman" panose="02020603050405020304" pitchFamily="18" charset="0"/>
              </a:rPr>
              <a:t>n</a:t>
            </a:r>
            <a:r>
              <a:rPr lang="zh-CN" altLang="en-US" dirty="0">
                <a:latin typeface="Times New Roman" panose="02020603050405020304" pitchFamily="18" charset="0"/>
              </a:rPr>
              <a:t>目关系必有</a:t>
            </a:r>
            <a:r>
              <a:rPr lang="en-US" altLang="zh-CN" dirty="0">
                <a:latin typeface="Times New Roman" panose="02020603050405020304" pitchFamily="18" charset="0"/>
              </a:rPr>
              <a:t>n</a:t>
            </a:r>
            <a:r>
              <a:rPr lang="zh-CN" altLang="en-US" dirty="0">
                <a:latin typeface="Times New Roman" panose="02020603050405020304" pitchFamily="18" charset="0"/>
              </a:rPr>
              <a:t>个属性</a:t>
            </a:r>
          </a:p>
          <a:p>
            <a:r>
              <a:rPr lang="zh-CN" altLang="en-US" b="1" dirty="0">
                <a:solidFill>
                  <a:srgbClr val="0000CC"/>
                </a:solidFill>
              </a:rPr>
              <a:t>码</a:t>
            </a:r>
            <a:r>
              <a:rPr lang="en-US" altLang="zh-CN" b="1" dirty="0">
                <a:solidFill>
                  <a:srgbClr val="0000CC"/>
                </a:solidFill>
              </a:rPr>
              <a:t>(key)</a:t>
            </a:r>
            <a:endParaRPr lang="zh-CN" altLang="en-US" b="1" dirty="0">
              <a:solidFill>
                <a:srgbClr val="0000CC"/>
              </a:solidFill>
            </a:endParaRPr>
          </a:p>
          <a:p>
            <a:pPr lvl="1"/>
            <a:r>
              <a:rPr lang="zh-CN" altLang="en-US" dirty="0">
                <a:solidFill>
                  <a:srgbClr val="FF0000"/>
                </a:solidFill>
              </a:rPr>
              <a:t>候选码</a:t>
            </a:r>
            <a:r>
              <a:rPr lang="en-US" altLang="zh-CN" dirty="0">
                <a:solidFill>
                  <a:srgbClr val="FF0000"/>
                </a:solidFill>
              </a:rPr>
              <a:t>(Candidate key)</a:t>
            </a:r>
            <a:r>
              <a:rPr lang="zh-CN" altLang="en-US" dirty="0">
                <a:solidFill>
                  <a:srgbClr val="FF0000"/>
                </a:solidFill>
              </a:rPr>
              <a:t>：</a:t>
            </a:r>
            <a:r>
              <a:rPr lang="en-US" altLang="zh-CN" dirty="0">
                <a:solidFill>
                  <a:srgbClr val="FF0000"/>
                </a:solidFill>
              </a:rPr>
              <a:t> </a:t>
            </a:r>
            <a:r>
              <a:rPr lang="zh-CN" altLang="en-US" dirty="0"/>
              <a:t>若关系中的某一属性组的值能</a:t>
            </a:r>
            <a:r>
              <a:rPr lang="zh-CN" altLang="en-US" dirty="0">
                <a:solidFill>
                  <a:srgbClr val="FF0000"/>
                </a:solidFill>
              </a:rPr>
              <a:t>唯一地标识</a:t>
            </a:r>
            <a:r>
              <a:rPr lang="zh-CN" altLang="en-US" dirty="0"/>
              <a:t>一个元组，则称该属性组为该关系的一个候选码</a:t>
            </a:r>
            <a:endParaRPr lang="en-US" altLang="zh-CN" dirty="0"/>
          </a:p>
          <a:p>
            <a:pPr lvl="1"/>
            <a:r>
              <a:rPr lang="zh-CN" altLang="en-US" dirty="0">
                <a:solidFill>
                  <a:srgbClr val="FF0000"/>
                </a:solidFill>
              </a:rPr>
              <a:t>主码</a:t>
            </a:r>
            <a:r>
              <a:rPr lang="en-US" altLang="zh-CN" dirty="0">
                <a:solidFill>
                  <a:srgbClr val="FF0000"/>
                </a:solidFill>
              </a:rPr>
              <a:t>(Primary Key, PK)</a:t>
            </a:r>
            <a:r>
              <a:rPr lang="zh-CN" altLang="en-US" dirty="0">
                <a:solidFill>
                  <a:srgbClr val="FF0000"/>
                </a:solidFill>
              </a:rPr>
              <a:t>：</a:t>
            </a:r>
            <a:r>
              <a:rPr lang="zh-CN" altLang="en-US" dirty="0">
                <a:latin typeface="Times New Roman" panose="02020603050405020304" pitchFamily="18" charset="0"/>
              </a:rPr>
              <a:t>若一个关系有</a:t>
            </a:r>
            <a:r>
              <a:rPr lang="zh-CN" altLang="en-US" dirty="0">
                <a:solidFill>
                  <a:srgbClr val="0000CC"/>
                </a:solidFill>
                <a:latin typeface="Times New Roman" panose="02020603050405020304" pitchFamily="18" charset="0"/>
              </a:rPr>
              <a:t>多个候选码</a:t>
            </a:r>
            <a:r>
              <a:rPr lang="zh-CN" altLang="en-US" dirty="0">
                <a:latin typeface="Times New Roman" panose="02020603050405020304" pitchFamily="18" charset="0"/>
              </a:rPr>
              <a:t>，则选定其中一个为</a:t>
            </a:r>
            <a:r>
              <a:rPr lang="zh-CN" altLang="en-US" dirty="0">
                <a:solidFill>
                  <a:srgbClr val="FF0000"/>
                </a:solidFill>
                <a:latin typeface="Times New Roman" panose="02020603050405020304" pitchFamily="18" charset="0"/>
              </a:rPr>
              <a:t>主码</a:t>
            </a:r>
            <a:endParaRPr lang="en-US" altLang="zh-CN" dirty="0">
              <a:solidFill>
                <a:srgbClr val="FF0000"/>
              </a:solidFill>
            </a:endParaRPr>
          </a:p>
          <a:p>
            <a:pPr lvl="1"/>
            <a:r>
              <a:rPr lang="zh-CN" altLang="en-US" dirty="0">
                <a:solidFill>
                  <a:srgbClr val="FF0000"/>
                </a:solidFill>
              </a:rPr>
              <a:t>全码</a:t>
            </a:r>
            <a:r>
              <a:rPr lang="en-US" altLang="zh-CN" dirty="0">
                <a:solidFill>
                  <a:srgbClr val="FF0000"/>
                </a:solidFill>
              </a:rPr>
              <a:t>(All key)</a:t>
            </a:r>
            <a:r>
              <a:rPr lang="zh-CN" altLang="en-US" dirty="0"/>
              <a:t>：关系模式的所有属性组是这个关系模式的</a:t>
            </a:r>
            <a:r>
              <a:rPr lang="zh-CN" altLang="en-US" dirty="0">
                <a:solidFill>
                  <a:srgbClr val="0000CC"/>
                </a:solidFill>
              </a:rPr>
              <a:t>候选码</a:t>
            </a:r>
            <a:r>
              <a:rPr lang="zh-CN" altLang="en-US" dirty="0"/>
              <a:t>，称为</a:t>
            </a:r>
            <a:r>
              <a:rPr lang="zh-CN" altLang="en-US" dirty="0">
                <a:solidFill>
                  <a:srgbClr val="FF0000"/>
                </a:solidFill>
              </a:rPr>
              <a:t>全码</a:t>
            </a:r>
          </a:p>
          <a:p>
            <a:pPr lvl="1"/>
            <a:r>
              <a:rPr lang="zh-CN" altLang="en-US" dirty="0">
                <a:solidFill>
                  <a:srgbClr val="FF0000"/>
                </a:solidFill>
              </a:rPr>
              <a:t>主属性</a:t>
            </a:r>
            <a:r>
              <a:rPr lang="en-US" altLang="zh-CN" dirty="0">
                <a:solidFill>
                  <a:srgbClr val="FF0000"/>
                </a:solidFill>
              </a:rPr>
              <a:t>(primary attribute)</a:t>
            </a:r>
            <a:r>
              <a:rPr lang="zh-CN" altLang="en-US" b="1" dirty="0">
                <a:solidFill>
                  <a:srgbClr val="0000CC"/>
                </a:solidFill>
              </a:rPr>
              <a:t>：</a:t>
            </a:r>
            <a:r>
              <a:rPr lang="zh-CN" altLang="en-US" dirty="0"/>
              <a:t>候选码的所有属性</a:t>
            </a:r>
            <a:endParaRPr lang="en-US" altLang="zh-CN" dirty="0"/>
          </a:p>
          <a:p>
            <a:pPr lvl="1"/>
            <a:r>
              <a:rPr lang="zh-CN" altLang="en-US" dirty="0">
                <a:solidFill>
                  <a:srgbClr val="FF0000"/>
                </a:solidFill>
              </a:rPr>
              <a:t>非主属性</a:t>
            </a:r>
            <a:r>
              <a:rPr lang="en-US" altLang="zh-CN" dirty="0">
                <a:solidFill>
                  <a:srgbClr val="FF0000"/>
                </a:solidFill>
              </a:rPr>
              <a:t>(</a:t>
            </a:r>
            <a:r>
              <a:rPr lang="zh-CN" altLang="en-US" dirty="0">
                <a:solidFill>
                  <a:srgbClr val="FF0000"/>
                </a:solidFill>
              </a:rPr>
              <a:t>非码属性</a:t>
            </a:r>
            <a:r>
              <a:rPr lang="en-US" altLang="zh-CN" dirty="0">
                <a:solidFill>
                  <a:srgbClr val="FF0000"/>
                </a:solidFill>
              </a:rPr>
              <a:t>)</a:t>
            </a:r>
            <a:r>
              <a:rPr lang="zh-CN" altLang="en-US" dirty="0"/>
              <a:t>：不包含在任何候选码的属性</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4127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pic>
        <p:nvPicPr>
          <p:cNvPr id="5" name="Picture 4" descr="C03NF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381000"/>
            <a:ext cx="6487573" cy="60112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椭圆 7"/>
          <p:cNvSpPr/>
          <p:nvPr/>
        </p:nvSpPr>
        <p:spPr>
          <a:xfrm>
            <a:off x="2246531" y="4619767"/>
            <a:ext cx="6146042"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712495" y="838200"/>
            <a:ext cx="1726905" cy="4413516"/>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关系</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基数</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度</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属性</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主码</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候选码</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主属性</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行</a:t>
            </a:r>
            <a:endParaRPr lang="en-US" altLang="zh-CN" sz="2400" dirty="0">
              <a:solidFill>
                <a:srgbClr val="000099"/>
              </a:solidFill>
              <a:latin typeface="等线 Light" panose="02010600030101010101" pitchFamily="2" charset="-122"/>
              <a:ea typeface="等线 Light" panose="02010600030101010101" pitchFamily="2" charset="-122"/>
            </a:endParaRPr>
          </a:p>
          <a:p>
            <a:pPr marL="285750" indent="-285750">
              <a:lnSpc>
                <a:spcPct val="130000"/>
              </a:lnSpc>
              <a:buFont typeface="Arial" panose="020B0604020202020204" pitchFamily="34" charset="0"/>
              <a:buChar char="•"/>
            </a:pPr>
            <a:r>
              <a:rPr lang="zh-CN" altLang="en-US" sz="2400" dirty="0">
                <a:solidFill>
                  <a:srgbClr val="000099"/>
                </a:solidFill>
                <a:latin typeface="等线 Light" panose="02010600030101010101" pitchFamily="2" charset="-122"/>
                <a:ea typeface="等线 Light" panose="02010600030101010101" pitchFamily="2" charset="-122"/>
              </a:rPr>
              <a:t>列</a:t>
            </a:r>
          </a:p>
        </p:txBody>
      </p:sp>
    </p:spTree>
    <p:extLst>
      <p:ext uri="{BB962C8B-B14F-4D97-AF65-F5344CB8AC3E}">
        <p14:creationId xmlns:p14="http://schemas.microsoft.com/office/powerpoint/2010/main" val="427606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zh-CN" altLang="en-US" u="sng" dirty="0">
                <a:solidFill>
                  <a:srgbClr val="0000CC"/>
                </a:solidFill>
              </a:rPr>
              <a:t>关系的三种类型</a:t>
            </a:r>
          </a:p>
        </p:txBody>
      </p:sp>
      <p:sp>
        <p:nvSpPr>
          <p:cNvPr id="3" name="内容占位符 2"/>
          <p:cNvSpPr>
            <a:spLocks noGrp="1"/>
          </p:cNvSpPr>
          <p:nvPr>
            <p:ph idx="1"/>
          </p:nvPr>
        </p:nvSpPr>
        <p:spPr/>
        <p:txBody>
          <a:bodyPr/>
          <a:lstStyle/>
          <a:p>
            <a:r>
              <a:rPr lang="zh-CN" altLang="en-US" dirty="0">
                <a:solidFill>
                  <a:srgbClr val="FF0000"/>
                </a:solidFill>
              </a:rPr>
              <a:t>基本关系</a:t>
            </a:r>
            <a:r>
              <a:rPr lang="en-US" altLang="zh-CN" dirty="0">
                <a:solidFill>
                  <a:srgbClr val="FF0000"/>
                </a:solidFill>
              </a:rPr>
              <a:t>(</a:t>
            </a:r>
            <a:r>
              <a:rPr lang="zh-CN" altLang="en-US" dirty="0">
                <a:solidFill>
                  <a:srgbClr val="FF0000"/>
                </a:solidFill>
              </a:rPr>
              <a:t>基本表或基表</a:t>
            </a:r>
            <a:r>
              <a:rPr lang="en-US" altLang="zh-CN" dirty="0">
                <a:solidFill>
                  <a:srgbClr val="FF0000"/>
                </a:solidFill>
              </a:rPr>
              <a:t>, Base Table)</a:t>
            </a:r>
          </a:p>
          <a:p>
            <a:pPr lvl="1"/>
            <a:r>
              <a:rPr lang="zh-CN" altLang="en-US" dirty="0"/>
              <a:t>实际存在的表，是实际存储数据的逻辑表示</a:t>
            </a:r>
          </a:p>
          <a:p>
            <a:r>
              <a:rPr lang="zh-CN" altLang="en-US" dirty="0">
                <a:solidFill>
                  <a:srgbClr val="FF0000"/>
                </a:solidFill>
              </a:rPr>
              <a:t>查询表</a:t>
            </a:r>
            <a:r>
              <a:rPr lang="en-US" altLang="zh-CN" dirty="0">
                <a:solidFill>
                  <a:srgbClr val="FF0000"/>
                </a:solidFill>
              </a:rPr>
              <a:t>(Query table)</a:t>
            </a:r>
            <a:endParaRPr lang="zh-CN" altLang="en-US" dirty="0">
              <a:solidFill>
                <a:srgbClr val="FF0000"/>
              </a:solidFill>
            </a:endParaRPr>
          </a:p>
          <a:p>
            <a:pPr lvl="1"/>
            <a:r>
              <a:rPr lang="zh-CN" altLang="en-US" dirty="0"/>
              <a:t>查询结果对应的表</a:t>
            </a:r>
          </a:p>
          <a:p>
            <a:r>
              <a:rPr lang="zh-CN" altLang="en-US" dirty="0">
                <a:solidFill>
                  <a:srgbClr val="FF0000"/>
                </a:solidFill>
              </a:rPr>
              <a:t>视图</a:t>
            </a:r>
            <a:r>
              <a:rPr lang="en-US" altLang="zh-CN" dirty="0">
                <a:solidFill>
                  <a:srgbClr val="FF0000"/>
                </a:solidFill>
              </a:rPr>
              <a:t>(View)</a:t>
            </a:r>
            <a:endParaRPr lang="zh-CN" altLang="en-US" dirty="0">
              <a:solidFill>
                <a:srgbClr val="FF0000"/>
              </a:solidFill>
            </a:endParaRPr>
          </a:p>
          <a:p>
            <a:pPr lvl="1"/>
            <a:r>
              <a:rPr lang="zh-CN" altLang="en-US" dirty="0"/>
              <a:t>由基表或其他视图表导出，是</a:t>
            </a:r>
            <a:r>
              <a:rPr lang="zh-CN" altLang="en-US" dirty="0">
                <a:solidFill>
                  <a:srgbClr val="FF0000"/>
                </a:solidFill>
              </a:rPr>
              <a:t>虚表</a:t>
            </a:r>
            <a:r>
              <a:rPr lang="zh-CN" altLang="en-US" dirty="0"/>
              <a:t>，不对应实际存储的数据。</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03788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zh-CN" altLang="en-US" u="sng" dirty="0">
                <a:solidFill>
                  <a:srgbClr val="0000CC"/>
                </a:solidFill>
              </a:rPr>
              <a:t>基本关系的六个性质</a:t>
            </a:r>
          </a:p>
        </p:txBody>
      </p:sp>
      <p:sp>
        <p:nvSpPr>
          <p:cNvPr id="3" name="内容占位符 2"/>
          <p:cNvSpPr>
            <a:spLocks noGrp="1"/>
          </p:cNvSpPr>
          <p:nvPr>
            <p:ph idx="1"/>
          </p:nvPr>
        </p:nvSpPr>
        <p:spPr>
          <a:xfrm>
            <a:off x="488042" y="1066800"/>
            <a:ext cx="11215915" cy="4267200"/>
          </a:xfrm>
        </p:spPr>
        <p:txBody>
          <a:bodyPr/>
          <a:lstStyle/>
          <a:p>
            <a:r>
              <a:rPr lang="zh-CN" altLang="en-US" sz="3200" dirty="0">
                <a:solidFill>
                  <a:srgbClr val="FF0000"/>
                </a:solidFill>
              </a:rPr>
              <a:t>三列两行一分量</a:t>
            </a:r>
            <a:endParaRPr lang="en-US" altLang="zh-CN" sz="3200" dirty="0">
              <a:solidFill>
                <a:srgbClr val="FF0000"/>
              </a:solidFill>
            </a:endParaRPr>
          </a:p>
          <a:p>
            <a:pPr lvl="1"/>
            <a:r>
              <a:rPr lang="zh-CN" altLang="en-US" dirty="0"/>
              <a:t>列是同质的</a:t>
            </a:r>
            <a:r>
              <a:rPr lang="en-US" altLang="zh-CN" dirty="0"/>
              <a:t>(Homogeneous)</a:t>
            </a:r>
          </a:p>
          <a:p>
            <a:pPr lvl="1"/>
            <a:r>
              <a:rPr lang="zh-CN" altLang="en-US" dirty="0"/>
              <a:t>不同的列可出自同一个域，每一列为一个属性，不同属性</a:t>
            </a:r>
            <a:r>
              <a:rPr lang="en-US" altLang="zh-CN" dirty="0"/>
              <a:t>(</a:t>
            </a:r>
            <a:r>
              <a:rPr lang="zh-CN" altLang="en-US" dirty="0"/>
              <a:t>列</a:t>
            </a:r>
            <a:r>
              <a:rPr lang="en-US" altLang="zh-CN" dirty="0"/>
              <a:t>)</a:t>
            </a:r>
            <a:r>
              <a:rPr lang="zh-CN" altLang="en-US" dirty="0"/>
              <a:t>给予不同属性名</a:t>
            </a:r>
          </a:p>
          <a:p>
            <a:pPr lvl="1"/>
            <a:r>
              <a:rPr lang="zh-CN" altLang="en-US" dirty="0"/>
              <a:t>列的次序可以任意交换</a:t>
            </a:r>
          </a:p>
          <a:p>
            <a:pPr lvl="1"/>
            <a:r>
              <a:rPr lang="zh-CN" altLang="en-US" dirty="0"/>
              <a:t>任意两个元组的候选码不能相同</a:t>
            </a:r>
          </a:p>
          <a:p>
            <a:pPr lvl="1"/>
            <a:r>
              <a:rPr lang="zh-CN" altLang="en-US" dirty="0"/>
              <a:t>行的次序可任意交换</a:t>
            </a:r>
          </a:p>
          <a:p>
            <a:pPr lvl="1"/>
            <a:r>
              <a:rPr lang="zh-CN" altLang="en-US" u="sng" dirty="0">
                <a:solidFill>
                  <a:srgbClr val="FF0000"/>
                </a:solidFill>
              </a:rPr>
              <a:t>分量必须取原子值</a:t>
            </a:r>
            <a:r>
              <a:rPr lang="zh-CN" altLang="en-US" dirty="0"/>
              <a:t>，即每一分量是不可分的数据项</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grpSp>
        <p:nvGrpSpPr>
          <p:cNvPr id="8" name="组合 7"/>
          <p:cNvGrpSpPr/>
          <p:nvPr/>
        </p:nvGrpSpPr>
        <p:grpSpPr>
          <a:xfrm>
            <a:off x="8229600" y="4495800"/>
            <a:ext cx="2609108" cy="685800"/>
            <a:chOff x="8915400" y="5391150"/>
            <a:chExt cx="2609108" cy="685800"/>
          </a:xfrm>
        </p:grpSpPr>
        <p:sp>
          <p:nvSpPr>
            <p:cNvPr id="5" name="矩形 4"/>
            <p:cNvSpPr/>
            <p:nvPr/>
          </p:nvSpPr>
          <p:spPr>
            <a:xfrm>
              <a:off x="9695708" y="5391150"/>
              <a:ext cx="1828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规范化的最基本条件</a:t>
              </a:r>
            </a:p>
          </p:txBody>
        </p:sp>
        <p:sp>
          <p:nvSpPr>
            <p:cNvPr id="6" name="左箭头 5"/>
            <p:cNvSpPr/>
            <p:nvPr/>
          </p:nvSpPr>
          <p:spPr>
            <a:xfrm>
              <a:off x="8915400" y="5638800"/>
              <a:ext cx="685800" cy="190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83493" y="5381628"/>
            <a:ext cx="10865758" cy="962956"/>
          </a:xfrm>
          <a:prstGeom prst="rect">
            <a:avLst/>
          </a:prstGeom>
          <a:solidFill>
            <a:schemeClr val="bg1">
              <a:lumMod val="95000"/>
            </a:schemeClr>
          </a:solidFill>
        </p:spPr>
        <p:txBody>
          <a:bodyPr wrap="square" rtlCol="0">
            <a:spAutoFit/>
          </a:bodyPr>
          <a:lstStyle/>
          <a:p>
            <a:pPr>
              <a:lnSpc>
                <a:spcPct val="150000"/>
              </a:lnSpc>
            </a:pPr>
            <a:r>
              <a:rPr lang="zh-CN" altLang="en-US" sz="2000" b="1" dirty="0">
                <a:solidFill>
                  <a:srgbClr val="FF0000"/>
                </a:solidFill>
              </a:rPr>
              <a:t>注：</a:t>
            </a:r>
            <a:r>
              <a:rPr lang="zh-CN" altLang="en-US" sz="2000" dirty="0">
                <a:solidFill>
                  <a:srgbClr val="0000CC"/>
                </a:solidFill>
              </a:rPr>
              <a:t>在许多实际关系数据库产品中，基本表并不完全具有这六条性质，如，</a:t>
            </a:r>
            <a:r>
              <a:rPr lang="en-US" altLang="zh-CN" sz="2000" dirty="0">
                <a:solidFill>
                  <a:srgbClr val="0000CC"/>
                </a:solidFill>
              </a:rPr>
              <a:t>FoxPro</a:t>
            </a:r>
            <a:r>
              <a:rPr lang="zh-CN" altLang="en-US" sz="2000" dirty="0">
                <a:solidFill>
                  <a:srgbClr val="0000CC"/>
                </a:solidFill>
              </a:rPr>
              <a:t>仍然区分了属</a:t>
            </a:r>
            <a:endParaRPr lang="en-US" altLang="zh-CN" sz="2000" dirty="0">
              <a:solidFill>
                <a:srgbClr val="0000CC"/>
              </a:solidFill>
            </a:endParaRPr>
          </a:p>
          <a:p>
            <a:pPr>
              <a:lnSpc>
                <a:spcPct val="150000"/>
              </a:lnSpc>
            </a:pPr>
            <a:r>
              <a:rPr lang="en-US" altLang="zh-CN" sz="2000" dirty="0">
                <a:solidFill>
                  <a:srgbClr val="0000CC"/>
                </a:solidFill>
              </a:rPr>
              <a:t>         </a:t>
            </a:r>
            <a:r>
              <a:rPr lang="zh-CN" altLang="en-US" sz="2000" dirty="0">
                <a:solidFill>
                  <a:srgbClr val="0000CC"/>
                </a:solidFill>
              </a:rPr>
              <a:t>性顺序和元组的顺序；</a:t>
            </a:r>
            <a:r>
              <a:rPr lang="en-US" altLang="zh-CN" sz="2000" dirty="0">
                <a:solidFill>
                  <a:srgbClr val="0000CC"/>
                </a:solidFill>
              </a:rPr>
              <a:t>Oracle</a:t>
            </a:r>
            <a:r>
              <a:rPr lang="zh-CN" altLang="en-US" sz="2000" dirty="0">
                <a:solidFill>
                  <a:srgbClr val="0000CC"/>
                </a:solidFill>
              </a:rPr>
              <a:t>允许关系表中存在两个完全相同的元组</a:t>
            </a:r>
          </a:p>
        </p:txBody>
      </p:sp>
    </p:spTree>
    <p:extLst>
      <p:ext uri="{BB962C8B-B14F-4D97-AF65-F5344CB8AC3E}">
        <p14:creationId xmlns:p14="http://schemas.microsoft.com/office/powerpoint/2010/main" val="282071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out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out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out)">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out)">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righ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u="sng" dirty="0">
                <a:solidFill>
                  <a:srgbClr val="000099"/>
                </a:solidFill>
              </a:rPr>
              <a:t>范式</a:t>
            </a:r>
          </a:p>
        </p:txBody>
      </p:sp>
      <p:sp>
        <p:nvSpPr>
          <p:cNvPr id="3" name="内容占位符 2"/>
          <p:cNvSpPr>
            <a:spLocks noGrp="1"/>
          </p:cNvSpPr>
          <p:nvPr>
            <p:ph idx="1"/>
          </p:nvPr>
        </p:nvSpPr>
        <p:spPr/>
        <p:txBody>
          <a:bodyPr/>
          <a:lstStyle/>
          <a:p>
            <a:r>
              <a:rPr lang="zh-CN" altLang="en-US" dirty="0"/>
              <a:t>规范化的关系简称</a:t>
            </a:r>
            <a:r>
              <a:rPr lang="zh-CN" altLang="en-US" dirty="0">
                <a:solidFill>
                  <a:srgbClr val="FF0000"/>
                </a:solidFill>
              </a:rPr>
              <a:t>范式</a:t>
            </a:r>
            <a:r>
              <a:rPr lang="en-US" altLang="zh-CN" dirty="0">
                <a:solidFill>
                  <a:srgbClr val="FF0000"/>
                </a:solidFill>
              </a:rPr>
              <a:t>(Normal Form, NF)</a:t>
            </a:r>
          </a:p>
          <a:p>
            <a:pPr lvl="1"/>
            <a:r>
              <a:rPr lang="zh-CN" altLang="en-US" dirty="0">
                <a:solidFill>
                  <a:srgbClr val="0000CC"/>
                </a:solidFill>
              </a:rPr>
              <a:t>第一范式，第二范式，第三范式，第四范式，</a:t>
            </a:r>
            <a:r>
              <a:rPr lang="en-US" altLang="zh-CN" dirty="0">
                <a:solidFill>
                  <a:srgbClr val="0000CC"/>
                </a:solidFill>
              </a:rPr>
              <a:t>BC</a:t>
            </a:r>
            <a:r>
              <a:rPr lang="zh-CN" altLang="en-US" dirty="0">
                <a:solidFill>
                  <a:srgbClr val="0000CC"/>
                </a:solidFill>
              </a:rPr>
              <a:t>范式，第五范式</a:t>
            </a:r>
            <a:endParaRPr lang="en-US" altLang="zh-CN" dirty="0">
              <a:solidFill>
                <a:srgbClr val="0000CC"/>
              </a:solidFill>
            </a:endParaRPr>
          </a:p>
          <a:p>
            <a:r>
              <a:rPr lang="zh-CN" altLang="en-US" dirty="0"/>
              <a:t>关系模式要求关系必须是规范化（</a:t>
            </a:r>
            <a:r>
              <a:rPr lang="en-US" altLang="zh-CN" dirty="0"/>
              <a:t>Normalization</a:t>
            </a:r>
            <a:r>
              <a:rPr lang="zh-CN" altLang="en-US" dirty="0"/>
              <a:t>）的，即要求关系必须满足一定的规范条件</a:t>
            </a:r>
            <a:endParaRPr lang="en-US" altLang="zh-CN" dirty="0"/>
          </a:p>
          <a:p>
            <a:pPr lvl="1"/>
            <a:r>
              <a:rPr lang="zh-CN" altLang="en-US" dirty="0">
                <a:solidFill>
                  <a:srgbClr val="FF0000"/>
                </a:solidFill>
              </a:rPr>
              <a:t>性质</a:t>
            </a:r>
            <a:r>
              <a:rPr lang="en-US" altLang="zh-CN" dirty="0">
                <a:solidFill>
                  <a:srgbClr val="FF0000"/>
                </a:solidFill>
              </a:rPr>
              <a:t>6</a:t>
            </a:r>
            <a:r>
              <a:rPr lang="zh-CN" altLang="en-US" dirty="0"/>
              <a:t>是最基本的一条，即数据项是不可分的原子值</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pic>
        <p:nvPicPr>
          <p:cNvPr id="5" name="Picture 4" descr="b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4495800"/>
            <a:ext cx="8791575" cy="148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p:cNvSpPr>
            <a:spLocks noChangeArrowheads="1"/>
          </p:cNvSpPr>
          <p:nvPr/>
        </p:nvSpPr>
        <p:spPr bwMode="auto">
          <a:xfrm>
            <a:off x="8458200" y="3293691"/>
            <a:ext cx="2929467" cy="1295400"/>
          </a:xfrm>
          <a:prstGeom prst="cloudCallout">
            <a:avLst>
              <a:gd name="adj1" fmla="val -45088"/>
              <a:gd name="adj2" fmla="val 63356"/>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zh-CN" altLang="en-US" sz="2800" b="1">
                <a:solidFill>
                  <a:srgbClr val="0000FF"/>
                </a:solidFill>
              </a:rPr>
              <a:t>非规范关系</a:t>
            </a:r>
          </a:p>
        </p:txBody>
      </p:sp>
    </p:spTree>
    <p:extLst>
      <p:ext uri="{BB962C8B-B14F-4D97-AF65-F5344CB8AC3E}">
        <p14:creationId xmlns:p14="http://schemas.microsoft.com/office/powerpoint/2010/main" val="190491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等线" panose="02010600030101010101" pitchFamily="2" charset="-122"/>
                <a:ea typeface="等线" panose="02010600030101010101" pitchFamily="2" charset="-122"/>
              </a:rPr>
              <a:t>关系</a:t>
            </a:r>
            <a:r>
              <a:rPr lang="en-US" altLang="zh-CN" dirty="0">
                <a:latin typeface="等线" panose="02010600030101010101" pitchFamily="2" charset="-122"/>
                <a:ea typeface="等线" panose="02010600030101010101" pitchFamily="2" charset="-122"/>
              </a:rPr>
              <a:t>(Relation)</a:t>
            </a: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关系模式</a:t>
            </a:r>
            <a:r>
              <a:rPr lang="en-US" altLang="zh-CN" dirty="0">
                <a:solidFill>
                  <a:srgbClr val="FF0000"/>
                </a:solidFill>
                <a:latin typeface="等线" panose="02010600030101010101" pitchFamily="2" charset="-122"/>
                <a:ea typeface="等线" panose="02010600030101010101" pitchFamily="2" charset="-122"/>
              </a:rPr>
              <a:t>(Relation Schema)</a:t>
            </a:r>
          </a:p>
          <a:p>
            <a:pPr>
              <a:lnSpc>
                <a:spcPct val="150000"/>
              </a:lnSpc>
            </a:pPr>
            <a:r>
              <a:rPr lang="zh-CN" altLang="en-US" dirty="0">
                <a:latin typeface="等线" panose="02010600030101010101" pitchFamily="2" charset="-122"/>
                <a:ea typeface="等线" panose="02010600030101010101" pitchFamily="2" charset="-122"/>
              </a:rPr>
              <a:t>关系数据库</a:t>
            </a:r>
            <a:r>
              <a:rPr lang="en-US" altLang="zh-CN" dirty="0">
                <a:latin typeface="等线" panose="02010600030101010101" pitchFamily="2" charset="-122"/>
                <a:ea typeface="等线" panose="02010600030101010101" pitchFamily="2" charset="-122"/>
              </a:rPr>
              <a:t>(Relational Database)</a:t>
            </a:r>
          </a:p>
          <a:p>
            <a:pPr>
              <a:lnSpc>
                <a:spcPct val="150000"/>
              </a:lnSpc>
            </a:pPr>
            <a:r>
              <a:rPr lang="zh-CN" altLang="en-US" dirty="0">
                <a:latin typeface="等线" panose="02010600030101010101" pitchFamily="2" charset="-122"/>
                <a:ea typeface="等线" panose="02010600030101010101" pitchFamily="2" charset="-122"/>
              </a:rPr>
              <a:t>关系模型的存储结构</a:t>
            </a:r>
            <a:r>
              <a:rPr lang="en-US" altLang="zh-CN" dirty="0">
                <a:latin typeface="等线" panose="02010600030101010101" pitchFamily="2" charset="-122"/>
                <a:ea typeface="等线" panose="02010600030101010101" pitchFamily="2" charset="-122"/>
              </a:rPr>
              <a:t>(Relational Model Storage)</a:t>
            </a:r>
            <a:endParaRPr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114062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dirty="0">
                <a:solidFill>
                  <a:srgbClr val="FF0000"/>
                </a:solidFill>
              </a:rPr>
              <a:t>关系模式</a:t>
            </a:r>
            <a:r>
              <a:rPr lang="en-US" altLang="zh-CN" dirty="0">
                <a:solidFill>
                  <a:srgbClr val="FF0000"/>
                </a:solidFill>
              </a:rPr>
              <a:t>(Relation Schema)</a:t>
            </a:r>
            <a:r>
              <a:rPr lang="zh-CN" altLang="en-US" dirty="0">
                <a:solidFill>
                  <a:srgbClr val="FF0000"/>
                </a:solidFill>
              </a:rPr>
              <a:t>是对关系的描述</a:t>
            </a:r>
            <a:endParaRPr lang="en-US" altLang="zh-CN" dirty="0">
              <a:solidFill>
                <a:srgbClr val="FF0000"/>
              </a:solidFill>
            </a:endParaRPr>
          </a:p>
          <a:p>
            <a:pPr lvl="1" algn="just">
              <a:lnSpc>
                <a:spcPct val="150000"/>
              </a:lnSpc>
            </a:pPr>
            <a:r>
              <a:rPr lang="zh-CN" altLang="en-US" dirty="0">
                <a:latin typeface="Times New Roman" panose="02020603050405020304" pitchFamily="18" charset="0"/>
              </a:rPr>
              <a:t>元组集合的结构</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属性构成</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属性来自的域</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属性与域之间的映象关系</a:t>
            </a:r>
          </a:p>
          <a:p>
            <a:pPr lvl="1" algn="just">
              <a:lnSpc>
                <a:spcPct val="150000"/>
              </a:lnSpc>
            </a:pPr>
            <a:r>
              <a:rPr lang="zh-CN" altLang="en-US" dirty="0">
                <a:latin typeface="Times New Roman" panose="02020603050405020304" pitchFamily="18" charset="0"/>
              </a:rPr>
              <a:t>完整性约束条件</a:t>
            </a:r>
            <a:endParaRPr lang="en-US" altLang="zh-CN" dirty="0">
              <a:latin typeface="Times New Roman" panose="02020603050405020304" pitchFamily="18" charset="0"/>
            </a:endParaRPr>
          </a:p>
          <a:p>
            <a:pPr lvl="2" algn="just">
              <a:lnSpc>
                <a:spcPct val="150000"/>
              </a:lnSpc>
            </a:pPr>
            <a:r>
              <a:rPr lang="zh-CN" altLang="en-US" dirty="0">
                <a:latin typeface="Times New Roman" panose="02020603050405020304" pitchFamily="18" charset="0"/>
              </a:rPr>
              <a:t>约束或</a:t>
            </a:r>
            <a:r>
              <a:rPr lang="zh-CN" altLang="en-US" dirty="0">
                <a:solidFill>
                  <a:srgbClr val="3333CC"/>
                </a:solidFill>
                <a:latin typeface="Times New Roman" panose="02020603050405020304" pitchFamily="18" charset="0"/>
              </a:rPr>
              <a:t>通过对属性取值范围的限定</a:t>
            </a:r>
            <a:endParaRPr lang="en-US" altLang="zh-CN" dirty="0">
              <a:solidFill>
                <a:srgbClr val="3333CC"/>
              </a:solidFill>
              <a:latin typeface="Times New Roman" panose="02020603050405020304" pitchFamily="18" charset="0"/>
            </a:endParaRPr>
          </a:p>
          <a:p>
            <a:pPr marL="715962" lvl="2" indent="0" algn="just">
              <a:lnSpc>
                <a:spcPct val="150000"/>
              </a:lnSpc>
              <a:buNone/>
            </a:pPr>
            <a:r>
              <a:rPr lang="en-US" altLang="zh-CN" dirty="0">
                <a:solidFill>
                  <a:srgbClr val="3333CC"/>
                </a:solidFill>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如成绩介于</a:t>
            </a:r>
            <a:r>
              <a:rPr lang="en-US" altLang="zh-CN" dirty="0">
                <a:latin typeface="Times New Roman" panose="02020603050405020304" pitchFamily="18" charset="0"/>
              </a:rPr>
              <a:t>85-100)</a:t>
            </a:r>
            <a:r>
              <a:rPr lang="zh-CN" altLang="en-US" dirty="0">
                <a:latin typeface="Times New Roman" panose="02020603050405020304" pitchFamily="18" charset="0"/>
              </a:rPr>
              <a:t>，或</a:t>
            </a:r>
            <a:endParaRPr lang="en-US" altLang="zh-CN" dirty="0">
              <a:latin typeface="Times New Roman" panose="02020603050405020304" pitchFamily="18" charset="0"/>
            </a:endParaRPr>
          </a:p>
          <a:p>
            <a:pPr lvl="2" algn="just">
              <a:lnSpc>
                <a:spcPct val="150000"/>
              </a:lnSpc>
            </a:pPr>
            <a:r>
              <a:rPr lang="zh-CN" altLang="en-US" dirty="0">
                <a:solidFill>
                  <a:srgbClr val="3333CC"/>
                </a:solidFill>
                <a:latin typeface="Times New Roman" panose="02020603050405020304" pitchFamily="18" charset="0"/>
              </a:rPr>
              <a:t>通过属性值间的相互关联</a:t>
            </a:r>
            <a:r>
              <a:rPr lang="zh-CN" altLang="en-US" dirty="0">
                <a:latin typeface="Times New Roman" panose="02020603050405020304" pitchFamily="18" charset="0"/>
              </a:rPr>
              <a:t>反映出来</a:t>
            </a:r>
            <a:r>
              <a:rPr lang="en-US" altLang="zh-CN" dirty="0">
                <a:latin typeface="Times New Roman" panose="02020603050405020304" pitchFamily="18" charset="0"/>
              </a:rPr>
              <a:t>(</a:t>
            </a:r>
            <a:r>
              <a:rPr lang="zh-CN" altLang="en-US" dirty="0">
                <a:latin typeface="Times New Roman" panose="02020603050405020304" pitchFamily="18" charset="0"/>
              </a:rPr>
              <a:t>如</a:t>
            </a:r>
            <a:r>
              <a:rPr lang="en-US" altLang="zh-CN" dirty="0">
                <a:latin typeface="Times New Roman" panose="02020603050405020304" pitchFamily="18" charset="0"/>
              </a:rPr>
              <a:t>2</a:t>
            </a:r>
            <a:r>
              <a:rPr lang="zh-CN" altLang="en-US" dirty="0">
                <a:latin typeface="Times New Roman" panose="02020603050405020304" pitchFamily="18" charset="0"/>
              </a:rPr>
              <a:t>个元组的主码相等</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pic>
        <p:nvPicPr>
          <p:cNvPr id="5" name="Picture 4"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7353" t="2163" r="10293" b="4864"/>
          <a:stretch/>
        </p:blipFill>
        <p:spPr bwMode="auto">
          <a:xfrm>
            <a:off x="6324600" y="1454323"/>
            <a:ext cx="4571666" cy="351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1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
        <p:nvSpPr>
          <p:cNvPr id="7" name="内容占位符 6"/>
          <p:cNvSpPr>
            <a:spLocks noGrp="1"/>
          </p:cNvSpPr>
          <p:nvPr>
            <p:ph idx="1"/>
          </p:nvPr>
        </p:nvSpPr>
        <p:spPr>
          <a:xfrm>
            <a:off x="595085" y="228600"/>
            <a:ext cx="11007107" cy="6307426"/>
          </a:xfrm>
        </p:spPr>
        <p:txBody>
          <a:bodyPr/>
          <a:lstStyle/>
          <a:p>
            <a:r>
              <a:rPr lang="zh-CN" altLang="en-US" dirty="0"/>
              <a:t>关系模式的</a:t>
            </a:r>
            <a:r>
              <a:rPr lang="zh-CN" altLang="en-US" dirty="0">
                <a:solidFill>
                  <a:srgbClr val="FF0000"/>
                </a:solidFill>
              </a:rPr>
              <a:t>形式化定义</a:t>
            </a:r>
            <a:endParaRPr lang="en-US" altLang="zh-CN" dirty="0">
              <a:solidFill>
                <a:srgbClr val="FF0000"/>
              </a:solidFill>
            </a:endParaRPr>
          </a:p>
          <a:p>
            <a:pPr lvl="1"/>
            <a:r>
              <a:rPr lang="zh-CN" altLang="en-US" b="1" dirty="0">
                <a:solidFill>
                  <a:srgbClr val="FF0000"/>
                </a:solidFill>
              </a:rPr>
              <a:t>五元组</a:t>
            </a:r>
            <a:r>
              <a:rPr lang="en-US" altLang="zh-CN" b="1" dirty="0">
                <a:solidFill>
                  <a:srgbClr val="FF0000"/>
                </a:solidFill>
              </a:rPr>
              <a:t>R (U</a:t>
            </a:r>
            <a:r>
              <a:rPr lang="zh-CN" altLang="en-US" b="1" dirty="0">
                <a:solidFill>
                  <a:srgbClr val="FF0000"/>
                </a:solidFill>
              </a:rPr>
              <a:t>，</a:t>
            </a:r>
            <a:r>
              <a:rPr lang="en-US" altLang="zh-CN" b="1" dirty="0">
                <a:solidFill>
                  <a:srgbClr val="FF0000"/>
                </a:solidFill>
              </a:rPr>
              <a:t>D</a:t>
            </a:r>
            <a:r>
              <a:rPr lang="zh-CN" altLang="en-US" b="1" dirty="0">
                <a:solidFill>
                  <a:srgbClr val="FF0000"/>
                </a:solidFill>
              </a:rPr>
              <a:t>，</a:t>
            </a:r>
            <a:r>
              <a:rPr lang="en-US" altLang="zh-CN" b="1" dirty="0">
                <a:solidFill>
                  <a:srgbClr val="FF0000"/>
                </a:solidFill>
              </a:rPr>
              <a:t>DOM</a:t>
            </a:r>
            <a:r>
              <a:rPr lang="zh-CN" altLang="en-US" b="1" dirty="0">
                <a:solidFill>
                  <a:srgbClr val="FF0000"/>
                </a:solidFill>
              </a:rPr>
              <a:t>，</a:t>
            </a:r>
            <a:r>
              <a:rPr lang="en-US" altLang="zh-CN" b="1" dirty="0">
                <a:solidFill>
                  <a:srgbClr val="FF0000"/>
                </a:solidFill>
              </a:rPr>
              <a:t>F)</a:t>
            </a:r>
          </a:p>
          <a:p>
            <a:pPr lvl="2"/>
            <a:r>
              <a:rPr lang="en-US" altLang="zh-CN" sz="2400" b="1" dirty="0">
                <a:solidFill>
                  <a:srgbClr val="0000CC"/>
                </a:solidFill>
              </a:rPr>
              <a:t>R</a:t>
            </a:r>
            <a:r>
              <a:rPr lang="zh-CN" altLang="en-US" sz="2400" b="1" dirty="0">
                <a:solidFill>
                  <a:srgbClr val="0000CC"/>
                </a:solidFill>
              </a:rPr>
              <a:t>：</a:t>
            </a:r>
            <a:r>
              <a:rPr lang="zh-CN" altLang="en-US" sz="2400" dirty="0">
                <a:solidFill>
                  <a:srgbClr val="0000CC"/>
                </a:solidFill>
              </a:rPr>
              <a:t>关系名</a:t>
            </a:r>
            <a:endParaRPr lang="en-US" altLang="zh-CN" sz="2400" dirty="0">
              <a:solidFill>
                <a:srgbClr val="0000CC"/>
              </a:solidFill>
            </a:endParaRPr>
          </a:p>
          <a:p>
            <a:pPr lvl="2"/>
            <a:r>
              <a:rPr lang="en-US" altLang="zh-CN" sz="2400" b="1" dirty="0">
                <a:solidFill>
                  <a:srgbClr val="0000CC"/>
                </a:solidFill>
              </a:rPr>
              <a:t>U</a:t>
            </a:r>
            <a:r>
              <a:rPr lang="zh-CN" altLang="en-US" sz="2400" b="1" dirty="0">
                <a:solidFill>
                  <a:srgbClr val="0000CC"/>
                </a:solidFill>
              </a:rPr>
              <a:t>：</a:t>
            </a:r>
            <a:r>
              <a:rPr lang="zh-CN" altLang="en-US" sz="2400" dirty="0">
                <a:solidFill>
                  <a:srgbClr val="0000CC"/>
                </a:solidFill>
              </a:rPr>
              <a:t>关系的属性名集合</a:t>
            </a:r>
            <a:endParaRPr lang="en-US" altLang="zh-CN" sz="2400" dirty="0">
              <a:solidFill>
                <a:srgbClr val="0000CC"/>
              </a:solidFill>
            </a:endParaRPr>
          </a:p>
          <a:p>
            <a:pPr lvl="2"/>
            <a:r>
              <a:rPr lang="en-US" altLang="zh-CN" sz="2400" b="1" dirty="0">
                <a:solidFill>
                  <a:srgbClr val="0000CC"/>
                </a:solidFill>
              </a:rPr>
              <a:t>D</a:t>
            </a:r>
            <a:r>
              <a:rPr lang="zh-CN" altLang="en-US" sz="2400" b="1" dirty="0">
                <a:solidFill>
                  <a:srgbClr val="0000CC"/>
                </a:solidFill>
              </a:rPr>
              <a:t>：</a:t>
            </a:r>
            <a:r>
              <a:rPr lang="en-US" altLang="zh-CN" sz="2400" dirty="0">
                <a:solidFill>
                  <a:srgbClr val="0000CC"/>
                </a:solidFill>
              </a:rPr>
              <a:t>U</a:t>
            </a:r>
            <a:r>
              <a:rPr lang="zh-CN" altLang="en-US" sz="2400" dirty="0">
                <a:solidFill>
                  <a:srgbClr val="0000CC"/>
                </a:solidFill>
              </a:rPr>
              <a:t>中属性所来自的</a:t>
            </a:r>
            <a:r>
              <a:rPr lang="en-US" altLang="zh-CN" sz="2400" dirty="0">
                <a:solidFill>
                  <a:srgbClr val="0000CC"/>
                </a:solidFill>
              </a:rPr>
              <a:t>DOM</a:t>
            </a:r>
            <a:r>
              <a:rPr lang="zh-CN" altLang="en-US" sz="2400" dirty="0">
                <a:solidFill>
                  <a:srgbClr val="0000CC"/>
                </a:solidFill>
              </a:rPr>
              <a:t>属性向域的映象集合</a:t>
            </a:r>
          </a:p>
          <a:p>
            <a:pPr lvl="2"/>
            <a:r>
              <a:rPr lang="en-US" altLang="zh-CN" sz="2400" b="1" dirty="0">
                <a:solidFill>
                  <a:srgbClr val="0000CC"/>
                </a:solidFill>
              </a:rPr>
              <a:t>F</a:t>
            </a:r>
            <a:r>
              <a:rPr lang="zh-CN" altLang="en-US" sz="2400" b="1" dirty="0">
                <a:solidFill>
                  <a:srgbClr val="0000CC"/>
                </a:solidFill>
              </a:rPr>
              <a:t>：</a:t>
            </a:r>
            <a:r>
              <a:rPr lang="zh-CN" altLang="en-US" sz="2400" dirty="0">
                <a:solidFill>
                  <a:srgbClr val="0000CC"/>
                </a:solidFill>
              </a:rPr>
              <a:t>属性间的数据依赖关系集合</a:t>
            </a:r>
            <a:endParaRPr lang="en-US" altLang="zh-CN" dirty="0"/>
          </a:p>
          <a:p>
            <a:pPr lvl="1"/>
            <a:r>
              <a:rPr lang="zh-CN" altLang="en-US" dirty="0"/>
              <a:t>简记为</a:t>
            </a:r>
            <a:r>
              <a:rPr lang="en-US" altLang="zh-CN" dirty="0">
                <a:solidFill>
                  <a:srgbClr val="FF0000"/>
                </a:solidFill>
              </a:rPr>
              <a:t>R(U)</a:t>
            </a:r>
            <a:r>
              <a:rPr lang="zh-CN" altLang="en-US" dirty="0"/>
              <a:t>，或</a:t>
            </a:r>
            <a:r>
              <a:rPr lang="en-US" altLang="zh-CN" dirty="0">
                <a:solidFill>
                  <a:srgbClr val="FF0000"/>
                </a:solidFill>
              </a:rPr>
              <a:t>R(A</a:t>
            </a:r>
            <a:r>
              <a:rPr lang="en-US" altLang="zh-CN" baseline="-25000" dirty="0">
                <a:solidFill>
                  <a:srgbClr val="FF0000"/>
                </a:solidFill>
              </a:rPr>
              <a:t>1</a:t>
            </a:r>
            <a:r>
              <a:rPr lang="en-US" altLang="zh-CN" dirty="0">
                <a:solidFill>
                  <a:srgbClr val="FF0000"/>
                </a:solidFill>
              </a:rPr>
              <a:t>,A</a:t>
            </a:r>
            <a:r>
              <a:rPr lang="en-US" altLang="zh-CN" baseline="-25000" dirty="0">
                <a:solidFill>
                  <a:srgbClr val="FF0000"/>
                </a:solidFill>
              </a:rPr>
              <a:t>2</a:t>
            </a:r>
            <a:r>
              <a:rPr lang="en-US" altLang="zh-CN" dirty="0">
                <a:solidFill>
                  <a:srgbClr val="FF0000"/>
                </a:solidFill>
              </a:rPr>
              <a:t>,…,A</a:t>
            </a:r>
            <a:r>
              <a:rPr lang="en-US" altLang="zh-CN" baseline="-25000" dirty="0">
                <a:solidFill>
                  <a:srgbClr val="FF0000"/>
                </a:solidFill>
              </a:rPr>
              <a:t>n</a:t>
            </a:r>
            <a:r>
              <a:rPr lang="en-US" altLang="zh-CN" dirty="0">
                <a:solidFill>
                  <a:srgbClr val="FF0000"/>
                </a:solidFill>
              </a:rPr>
              <a:t>),</a:t>
            </a:r>
            <a:r>
              <a:rPr lang="en-US" altLang="zh-CN" dirty="0"/>
              <a:t> </a:t>
            </a:r>
            <a:r>
              <a:rPr lang="en-US" altLang="zh-CN" dirty="0">
                <a:solidFill>
                  <a:srgbClr val="FF0000"/>
                </a:solidFill>
              </a:rPr>
              <a:t>A</a:t>
            </a:r>
            <a:r>
              <a:rPr lang="en-US" altLang="zh-CN" baseline="-25000" dirty="0">
                <a:solidFill>
                  <a:srgbClr val="FF0000"/>
                </a:solidFill>
              </a:rPr>
              <a:t>i</a:t>
            </a:r>
            <a:r>
              <a:rPr lang="zh-CN" altLang="en-US" dirty="0"/>
              <a:t>为属性名</a:t>
            </a:r>
            <a:endParaRPr lang="en-US" altLang="zh-CN" dirty="0"/>
          </a:p>
          <a:p>
            <a:pPr lvl="2"/>
            <a:r>
              <a:rPr lang="zh-CN" altLang="en-US" sz="2400" dirty="0">
                <a:solidFill>
                  <a:srgbClr val="0000CC"/>
                </a:solidFill>
                <a:latin typeface="Times New Roman" pitchFamily="18" charset="0"/>
                <a:cs typeface="Times New Roman" pitchFamily="18" charset="0"/>
              </a:rPr>
              <a:t>域名及属性向域的映象常常直接说明为属性的类型、长度</a:t>
            </a:r>
            <a:endParaRPr lang="zh-CN" altLang="en-US" sz="2400" dirty="0">
              <a:solidFill>
                <a:srgbClr val="0000CC"/>
              </a:solidFill>
            </a:endParaRPr>
          </a:p>
        </p:txBody>
      </p:sp>
      <p:sp>
        <p:nvSpPr>
          <p:cNvPr id="8" name="文本框 7"/>
          <p:cNvSpPr txBox="1"/>
          <p:nvPr/>
        </p:nvSpPr>
        <p:spPr>
          <a:xfrm>
            <a:off x="3352800" y="4929670"/>
            <a:ext cx="4495800" cy="1477328"/>
          </a:xfrm>
          <a:prstGeom prst="rect">
            <a:avLst/>
          </a:prstGeom>
          <a:solidFill>
            <a:schemeClr val="bg1">
              <a:lumMod val="95000"/>
            </a:schemeClr>
          </a:solidFill>
          <a:ln w="3175">
            <a:solidFill>
              <a:schemeClr val="tx1"/>
            </a:solidFill>
          </a:ln>
        </p:spPr>
        <p:txBody>
          <a:bodyPr wrap="square" rtlCol="0">
            <a:spAutoFit/>
          </a:bodyPr>
          <a:lstStyle/>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TABLE orders(</a:t>
            </a: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idorder</a:t>
            </a:r>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INT PRIMARY KEY,</a:t>
            </a: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date_init</a:t>
            </a:r>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DATETIME,</a:t>
            </a: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notes VARCHAR(45)</a:t>
            </a:r>
          </a:p>
          <a:p>
            <a:r>
              <a:rPr lang="en-US" altLang="zh-CN"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endParaRPr lang="zh-CN" altLang="en-US"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74495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graphicFrame>
        <p:nvGraphicFramePr>
          <p:cNvPr id="6" name="表格 5"/>
          <p:cNvGraphicFramePr>
            <a:graphicFrameLocks noGrp="1"/>
          </p:cNvGraphicFramePr>
          <p:nvPr>
            <p:extLst>
              <p:ext uri="{D42A27DB-BD31-4B8C-83A1-F6EECF244321}">
                <p14:modId xmlns:p14="http://schemas.microsoft.com/office/powerpoint/2010/main" val="1880296845"/>
              </p:ext>
            </p:extLst>
          </p:nvPr>
        </p:nvGraphicFramePr>
        <p:xfrm>
          <a:off x="2933700" y="1371600"/>
          <a:ext cx="6553200" cy="3516757"/>
        </p:xfrm>
        <a:graphic>
          <a:graphicData uri="http://schemas.openxmlformats.org/drawingml/2006/table">
            <a:tbl>
              <a:tblPr firstRow="1" bandRow="1">
                <a:tableStyleId>{5940675A-B579-460E-94D1-54222C63F5DA}</a:tableStyleId>
              </a:tblPr>
              <a:tblGrid>
                <a:gridCol w="2693096">
                  <a:extLst>
                    <a:ext uri="{9D8B030D-6E8A-4147-A177-3AD203B41FA5}">
                      <a16:colId xmlns:a16="http://schemas.microsoft.com/office/drawing/2014/main" val="1308449300"/>
                    </a:ext>
                  </a:extLst>
                </a:gridCol>
                <a:gridCol w="3860104">
                  <a:extLst>
                    <a:ext uri="{9D8B030D-6E8A-4147-A177-3AD203B41FA5}">
                      <a16:colId xmlns:a16="http://schemas.microsoft.com/office/drawing/2014/main" val="2529187279"/>
                    </a:ext>
                  </a:extLst>
                </a:gridCol>
              </a:tblGrid>
              <a:tr h="370840">
                <a:tc>
                  <a:txBody>
                    <a:bodyPr/>
                    <a:lstStyle/>
                    <a:p>
                      <a:pPr algn="ctr">
                        <a:lnSpc>
                          <a:spcPct val="150000"/>
                        </a:lnSpc>
                      </a:pPr>
                      <a:r>
                        <a:rPr lang="zh-CN" altLang="en-US" sz="2800" dirty="0">
                          <a:solidFill>
                            <a:srgbClr val="FF0000"/>
                          </a:solidFill>
                          <a:latin typeface="等线" panose="02010600030101010101" pitchFamily="2" charset="-122"/>
                          <a:ea typeface="等线" panose="02010600030101010101" pitchFamily="2" charset="-122"/>
                        </a:rPr>
                        <a:t>关系模式</a:t>
                      </a:r>
                    </a:p>
                  </a:txBody>
                  <a:tcPr>
                    <a:solidFill>
                      <a:schemeClr val="accent4">
                        <a:lumMod val="20000"/>
                        <a:lumOff val="80000"/>
                      </a:schemeClr>
                    </a:solidFill>
                  </a:tcPr>
                </a:tc>
                <a:tc>
                  <a:txBody>
                    <a:bodyPr/>
                    <a:lstStyle/>
                    <a:p>
                      <a:pPr algn="ctr">
                        <a:lnSpc>
                          <a:spcPct val="150000"/>
                        </a:lnSpc>
                      </a:pPr>
                      <a:r>
                        <a:rPr lang="zh-CN" altLang="en-US" sz="2800" dirty="0">
                          <a:solidFill>
                            <a:srgbClr val="FF0000"/>
                          </a:solidFill>
                          <a:latin typeface="等线" panose="02010600030101010101" pitchFamily="2" charset="-122"/>
                          <a:ea typeface="等线" panose="02010600030101010101" pitchFamily="2" charset="-122"/>
                        </a:rPr>
                        <a:t>关系</a:t>
                      </a:r>
                    </a:p>
                  </a:txBody>
                  <a:tcPr>
                    <a:solidFill>
                      <a:schemeClr val="accent4">
                        <a:lumMod val="20000"/>
                        <a:lumOff val="80000"/>
                      </a:schemeClr>
                    </a:solidFill>
                  </a:tcPr>
                </a:tc>
                <a:extLst>
                  <a:ext uri="{0D108BD9-81ED-4DB2-BD59-A6C34878D82A}">
                    <a16:rowId xmlns:a16="http://schemas.microsoft.com/office/drawing/2014/main" val="3384690954"/>
                  </a:ext>
                </a:extLst>
              </a:tr>
              <a:tr h="370840">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静态</a:t>
                      </a:r>
                      <a:endParaRPr lang="en-US" altLang="zh-CN" sz="2400" dirty="0">
                        <a:latin typeface="等线 Light" panose="02010600030101010101" pitchFamily="2" charset="-122"/>
                        <a:ea typeface="等线 Light" panose="02010600030101010101" pitchFamily="2" charset="-122"/>
                      </a:endParaRPr>
                    </a:p>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稳定</a:t>
                      </a:r>
                    </a:p>
                  </a:txBody>
                  <a:tcPr/>
                </a:tc>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动态</a:t>
                      </a:r>
                      <a:endParaRPr lang="en-US" altLang="zh-CN" sz="2400" dirty="0">
                        <a:latin typeface="等线 Light" panose="02010600030101010101" pitchFamily="2" charset="-122"/>
                        <a:ea typeface="等线 Light" panose="02010600030101010101" pitchFamily="2" charset="-122"/>
                      </a:endParaRPr>
                    </a:p>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随时间变化</a:t>
                      </a:r>
                    </a:p>
                  </a:txBody>
                  <a:tcPr/>
                </a:tc>
                <a:extLst>
                  <a:ext uri="{0D108BD9-81ED-4DB2-BD59-A6C34878D82A}">
                    <a16:rowId xmlns:a16="http://schemas.microsoft.com/office/drawing/2014/main" val="3087908195"/>
                  </a:ext>
                </a:extLst>
              </a:tr>
              <a:tr h="370840">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型</a:t>
                      </a:r>
                    </a:p>
                  </a:txBody>
                  <a:tcPr/>
                </a:tc>
                <a:tc>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值</a:t>
                      </a:r>
                    </a:p>
                  </a:txBody>
                  <a:tcPr/>
                </a:tc>
                <a:extLst>
                  <a:ext uri="{0D108BD9-81ED-4DB2-BD59-A6C34878D82A}">
                    <a16:rowId xmlns:a16="http://schemas.microsoft.com/office/drawing/2014/main" val="1866033917"/>
                  </a:ext>
                </a:extLst>
              </a:tr>
              <a:tr h="370840">
                <a:tc gridSpan="2">
                  <a:txBody>
                    <a:bodyPr/>
                    <a:lstStyle/>
                    <a:p>
                      <a:pPr marL="457200" indent="-457200" algn="l">
                        <a:lnSpc>
                          <a:spcPct val="150000"/>
                        </a:lnSpc>
                        <a:buFont typeface="Arial" panose="020B0604020202020204" pitchFamily="34" charset="0"/>
                        <a:buChar char="•"/>
                      </a:pPr>
                      <a:r>
                        <a:rPr lang="zh-CN" altLang="en-US" sz="2400" dirty="0">
                          <a:latin typeface="等线 Light" panose="02010600030101010101" pitchFamily="2" charset="-122"/>
                          <a:ea typeface="等线 Light" panose="02010600030101010101" pitchFamily="2" charset="-122"/>
                        </a:rPr>
                        <a:t>关系模式与关系往往笼统称为关系，但可以通过上下文加以区别</a:t>
                      </a:r>
                    </a:p>
                  </a:txBody>
                  <a:tcPr/>
                </a:tc>
                <a:tc hMerge="1">
                  <a:txBody>
                    <a:bodyPr/>
                    <a:lstStyle/>
                    <a:p>
                      <a:pPr marL="457200" indent="-457200" algn="l">
                        <a:buFont typeface="Arial" panose="020B0604020202020204" pitchFamily="34" charset="0"/>
                        <a:buChar char="•"/>
                      </a:pPr>
                      <a:endParaRPr lang="zh-CN" altLang="en-US" sz="2800" dirty="0"/>
                    </a:p>
                  </a:txBody>
                  <a:tcPr/>
                </a:tc>
                <a:extLst>
                  <a:ext uri="{0D108BD9-81ED-4DB2-BD59-A6C34878D82A}">
                    <a16:rowId xmlns:a16="http://schemas.microsoft.com/office/drawing/2014/main" val="140031624"/>
                  </a:ext>
                </a:extLst>
              </a:tr>
            </a:tbl>
          </a:graphicData>
        </a:graphic>
      </p:graphicFrame>
      <p:sp>
        <p:nvSpPr>
          <p:cNvPr id="7" name="文本框 6"/>
          <p:cNvSpPr txBox="1"/>
          <p:nvPr/>
        </p:nvSpPr>
        <p:spPr>
          <a:xfrm>
            <a:off x="3429000" y="609600"/>
            <a:ext cx="5562600" cy="584775"/>
          </a:xfrm>
          <a:prstGeom prst="rect">
            <a:avLst/>
          </a:prstGeom>
          <a:noFill/>
        </p:spPr>
        <p:txBody>
          <a:bodyPr wrap="square" rtlCol="0">
            <a:spAutoFit/>
          </a:bodyPr>
          <a:lstStyle/>
          <a:p>
            <a:pPr algn="ctr"/>
            <a:r>
              <a:rPr lang="zh-CN" altLang="en-US" sz="3200" dirty="0">
                <a:solidFill>
                  <a:srgbClr val="000099"/>
                </a:solidFill>
                <a:latin typeface="等线" panose="02010600030101010101" pitchFamily="2" charset="-122"/>
                <a:ea typeface="等线" panose="02010600030101010101" pitchFamily="2" charset="-122"/>
              </a:rPr>
              <a:t>关系模式与关系的联系与区别</a:t>
            </a:r>
          </a:p>
        </p:txBody>
      </p:sp>
      <p:sp>
        <p:nvSpPr>
          <p:cNvPr id="9" name="文本框 8"/>
          <p:cNvSpPr txBox="1"/>
          <p:nvPr/>
        </p:nvSpPr>
        <p:spPr>
          <a:xfrm>
            <a:off x="838200" y="5586676"/>
            <a:ext cx="10363200" cy="461665"/>
          </a:xfrm>
          <a:prstGeom prst="rect">
            <a:avLst/>
          </a:prstGeom>
          <a:noFill/>
        </p:spPr>
        <p:txBody>
          <a:bodyPr wrap="square" rtlCol="0">
            <a:spAutoFit/>
          </a:bodyPr>
          <a:lstStyle/>
          <a:p>
            <a:r>
              <a:rPr lang="zh-CN" altLang="en-US" sz="2400" dirty="0">
                <a:solidFill>
                  <a:srgbClr val="FF0000"/>
                </a:solidFill>
                <a:latin typeface="等线" panose="02010600030101010101" pitchFamily="2" charset="-122"/>
                <a:ea typeface="等线" panose="02010600030101010101" pitchFamily="2" charset="-122"/>
              </a:rPr>
              <a:t>问题：在实际创建关系的过程中，是先创建关系模式后创建关系，或者相反？</a:t>
            </a:r>
          </a:p>
        </p:txBody>
      </p:sp>
    </p:spTree>
    <p:extLst>
      <p:ext uri="{BB962C8B-B14F-4D97-AF65-F5344CB8AC3E}">
        <p14:creationId xmlns:p14="http://schemas.microsoft.com/office/powerpoint/2010/main" val="110528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normAutofit lnSpcReduction="10000"/>
          </a:bodyPr>
          <a:lstStyle/>
          <a:p>
            <a:r>
              <a:rPr lang="zh-CN" altLang="en-US" sz="2800" dirty="0">
                <a:solidFill>
                  <a:srgbClr val="FF0000"/>
                </a:solidFill>
                <a:latin typeface="等线" panose="02010600030101010101" pitchFamily="2" charset="-122"/>
                <a:ea typeface="等线" panose="02010600030101010101" pitchFamily="2" charset="-122"/>
              </a:rPr>
              <a:t>完成本章的学习，你应该能够</a:t>
            </a:r>
            <a:endParaRPr lang="en-US" altLang="zh-CN" sz="2800" dirty="0">
              <a:solidFill>
                <a:srgbClr val="FF0000"/>
              </a:solidFill>
              <a:latin typeface="等线" panose="02010600030101010101" pitchFamily="2" charset="-122"/>
              <a:ea typeface="等线" panose="02010600030101010101" pitchFamily="2" charset="-122"/>
            </a:endParaRPr>
          </a:p>
          <a:p>
            <a:pPr lvl="1"/>
            <a:r>
              <a:rPr lang="zh-CN" altLang="en-US" sz="2400" dirty="0"/>
              <a:t>理解关系模型的三要素</a:t>
            </a:r>
            <a:endParaRPr lang="en-US" altLang="zh-CN" sz="2400" dirty="0"/>
          </a:p>
          <a:p>
            <a:pPr lvl="1"/>
            <a:r>
              <a:rPr lang="zh-CN" altLang="en-US" dirty="0"/>
              <a:t>理解并区分关系模型的术语</a:t>
            </a:r>
            <a:endParaRPr lang="en-US" altLang="zh-CN" dirty="0"/>
          </a:p>
          <a:p>
            <a:pPr lvl="1"/>
            <a:r>
              <a:rPr lang="zh-CN" altLang="en-US" dirty="0"/>
              <a:t>掌握关系数据库的数学定义</a:t>
            </a:r>
            <a:endParaRPr lang="en-US" altLang="zh-CN" dirty="0"/>
          </a:p>
          <a:p>
            <a:pPr lvl="1"/>
            <a:r>
              <a:rPr lang="zh-CN" altLang="en-US" dirty="0"/>
              <a:t>了解关系的三种类型</a:t>
            </a:r>
            <a:endParaRPr lang="en-US" altLang="zh-CN" dirty="0"/>
          </a:p>
          <a:p>
            <a:pPr lvl="1"/>
            <a:r>
              <a:rPr lang="zh-CN" altLang="en-US" dirty="0"/>
              <a:t>理解基本关系的六个性质</a:t>
            </a:r>
            <a:endParaRPr lang="en-US" altLang="zh-CN" dirty="0"/>
          </a:p>
          <a:p>
            <a:pPr lvl="1"/>
            <a:r>
              <a:rPr lang="zh-CN" altLang="en-US" dirty="0"/>
              <a:t>区分关系模式和关系</a:t>
            </a:r>
            <a:endParaRPr lang="en-US" altLang="zh-CN" dirty="0"/>
          </a:p>
          <a:p>
            <a:pPr lvl="1"/>
            <a:r>
              <a:rPr lang="zh-CN" altLang="en-US" dirty="0"/>
              <a:t>理解实体完整性、参照完整性和自定义的完整性的含义</a:t>
            </a:r>
            <a:endParaRPr lang="en-US" altLang="zh-CN" dirty="0"/>
          </a:p>
          <a:p>
            <a:pPr lvl="1"/>
            <a:r>
              <a:rPr lang="zh-CN" altLang="en-US" dirty="0"/>
              <a:t>如何确定候选码、主码、外码</a:t>
            </a:r>
            <a:endParaRPr lang="en-US" altLang="zh-CN" dirty="0"/>
          </a:p>
          <a:p>
            <a:pPr lvl="1"/>
            <a:r>
              <a:rPr lang="zh-CN" altLang="en-US" dirty="0"/>
              <a:t>利用</a:t>
            </a:r>
            <a:r>
              <a:rPr lang="zh-CN" altLang="en-US" sz="2400" dirty="0"/>
              <a:t>关系代数实现增删改查功能</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19</a:t>
            </a:fld>
            <a:endParaRPr lang="en-US"/>
          </a:p>
        </p:txBody>
      </p:sp>
      <p:sp>
        <p:nvSpPr>
          <p:cNvPr id="4" name="AutoShape 4"/>
          <p:cNvSpPr>
            <a:spLocks noChangeArrowheads="1"/>
          </p:cNvSpPr>
          <p:nvPr/>
        </p:nvSpPr>
        <p:spPr bwMode="auto">
          <a:xfrm>
            <a:off x="2966977" y="946958"/>
            <a:ext cx="1404579" cy="1154084"/>
          </a:xfrm>
          <a:prstGeom prst="can">
            <a:avLst>
              <a:gd name="adj" fmla="val 27519"/>
            </a:avLst>
          </a:prstGeom>
          <a:solidFill>
            <a:srgbClr val="FFFF00"/>
          </a:solidFill>
          <a:ln w="9525">
            <a:solidFill>
              <a:schemeClr val="tx1"/>
            </a:solidFill>
            <a:round/>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000099"/>
                </a:solidFill>
                <a:latin typeface="黑体" pitchFamily="49" charset="-122"/>
                <a:ea typeface="黑体" pitchFamily="49" charset="-122"/>
              </a:rPr>
              <a:t>数据库</a:t>
            </a:r>
          </a:p>
        </p:txBody>
      </p:sp>
      <p:sp>
        <p:nvSpPr>
          <p:cNvPr id="5" name="AutoShape 5"/>
          <p:cNvSpPr>
            <a:spLocks noChangeArrowheads="1"/>
          </p:cNvSpPr>
          <p:nvPr/>
        </p:nvSpPr>
        <p:spPr bwMode="auto">
          <a:xfrm>
            <a:off x="7769007" y="924511"/>
            <a:ext cx="1564063" cy="1176531"/>
          </a:xfrm>
          <a:prstGeom prst="can">
            <a:avLst>
              <a:gd name="adj" fmla="val 28054"/>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dirty="0">
                <a:solidFill>
                  <a:schemeClr val="bg1"/>
                </a:solidFill>
                <a:latin typeface="黑体" pitchFamily="49" charset="-122"/>
                <a:ea typeface="黑体" pitchFamily="49" charset="-122"/>
              </a:rPr>
              <a:t>数据库模式</a:t>
            </a:r>
          </a:p>
        </p:txBody>
      </p:sp>
      <p:sp>
        <p:nvSpPr>
          <p:cNvPr id="6" name="Line 6"/>
          <p:cNvSpPr>
            <a:spLocks noChangeShapeType="1"/>
          </p:cNvSpPr>
          <p:nvPr/>
        </p:nvSpPr>
        <p:spPr bwMode="auto">
          <a:xfrm>
            <a:off x="1142999" y="2349512"/>
            <a:ext cx="9677399" cy="105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1">
            <a:spAutoFit/>
          </a:bodyPr>
          <a:lstStyle/>
          <a:p>
            <a:endParaRPr lang="zh-CN" altLang="en-US"/>
          </a:p>
        </p:txBody>
      </p:sp>
      <p:sp>
        <p:nvSpPr>
          <p:cNvPr id="7" name="Text Box 7"/>
          <p:cNvSpPr txBox="1">
            <a:spLocks noChangeArrowheads="1"/>
          </p:cNvSpPr>
          <p:nvPr/>
        </p:nvSpPr>
        <p:spPr bwMode="auto">
          <a:xfrm>
            <a:off x="3224932" y="2655636"/>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a:t>
            </a:r>
          </a:p>
        </p:txBody>
      </p:sp>
      <p:sp>
        <p:nvSpPr>
          <p:cNvPr id="8" name="Text Box 8"/>
          <p:cNvSpPr txBox="1">
            <a:spLocks noChangeArrowheads="1"/>
          </p:cNvSpPr>
          <p:nvPr/>
        </p:nvSpPr>
        <p:spPr bwMode="auto">
          <a:xfrm>
            <a:off x="7660961" y="2673420"/>
            <a:ext cx="1723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FF0000"/>
                </a:solidFill>
                <a:latin typeface="等线" panose="02010600030101010101" pitchFamily="2" charset="-122"/>
                <a:ea typeface="等线" panose="02010600030101010101" pitchFamily="2" charset="-122"/>
              </a:rPr>
              <a:t>数据的语义</a:t>
            </a:r>
          </a:p>
        </p:txBody>
      </p:sp>
      <p:sp>
        <p:nvSpPr>
          <p:cNvPr id="9" name="Line 9"/>
          <p:cNvSpPr>
            <a:spLocks noChangeShapeType="1"/>
          </p:cNvSpPr>
          <p:nvPr/>
        </p:nvSpPr>
        <p:spPr bwMode="auto">
          <a:xfrm flipV="1">
            <a:off x="3571972" y="2126131"/>
            <a:ext cx="0" cy="53478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1">
            <a:spAutoFit/>
          </a:bodyPr>
          <a:lstStyle/>
          <a:p>
            <a:endParaRPr lang="zh-CN" altLang="en-US"/>
          </a:p>
        </p:txBody>
      </p:sp>
      <p:sp>
        <p:nvSpPr>
          <p:cNvPr id="10" name="Line 10"/>
          <p:cNvSpPr>
            <a:spLocks noChangeShapeType="1"/>
          </p:cNvSpPr>
          <p:nvPr/>
        </p:nvSpPr>
        <p:spPr bwMode="auto">
          <a:xfrm flipV="1">
            <a:off x="8551039" y="2134054"/>
            <a:ext cx="0" cy="566478"/>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nchorCtr="1">
            <a:spAutoFit/>
          </a:bodyPr>
          <a:lstStyle/>
          <a:p>
            <a:endParaRPr lang="zh-CN" altLang="en-US" dirty="0"/>
          </a:p>
        </p:txBody>
      </p:sp>
      <p:sp>
        <p:nvSpPr>
          <p:cNvPr id="11" name="Line 11"/>
          <p:cNvSpPr>
            <a:spLocks noChangeShapeType="1"/>
          </p:cNvSpPr>
          <p:nvPr/>
        </p:nvSpPr>
        <p:spPr bwMode="auto">
          <a:xfrm flipH="1">
            <a:off x="4571997" y="1524000"/>
            <a:ext cx="2971802" cy="0"/>
          </a:xfrm>
          <a:prstGeom prst="line">
            <a:avLst/>
          </a:prstGeom>
          <a:noFill/>
          <a:ln w="57150">
            <a:solidFill>
              <a:srgbClr val="FF0000"/>
            </a:solidFill>
            <a:prstDash val="dash"/>
            <a:round/>
            <a:headEnd/>
            <a:tailEnd type="triangle" w="lg" len="med"/>
          </a:ln>
          <a:extLst>
            <a:ext uri="{909E8E84-426E-40DD-AFC4-6F175D3DCCD1}">
              <a14:hiddenFill xmlns:a14="http://schemas.microsoft.com/office/drawing/2010/main">
                <a:noFill/>
              </a14:hiddenFill>
            </a:ext>
          </a:extLst>
        </p:spPr>
        <p:txBody>
          <a:bodyPr wrap="square" anchorCtr="1">
            <a:spAutoFit/>
          </a:bodyPr>
          <a:lstStyle/>
          <a:p>
            <a:endParaRPr lang="zh-CN" altLang="en-US" dirty="0"/>
          </a:p>
        </p:txBody>
      </p:sp>
      <p:sp>
        <p:nvSpPr>
          <p:cNvPr id="12" name="Text Box 12"/>
          <p:cNvSpPr txBox="1">
            <a:spLocks noChangeArrowheads="1"/>
          </p:cNvSpPr>
          <p:nvPr/>
        </p:nvSpPr>
        <p:spPr bwMode="auto">
          <a:xfrm>
            <a:off x="5638800" y="938100"/>
            <a:ext cx="1107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med"/>
              </a14:hiddenLine>
            </a:ext>
          </a:extLst>
        </p:spPr>
        <p:txBody>
          <a:bodyPr wrap="none"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400" dirty="0">
                <a:solidFill>
                  <a:srgbClr val="0000CC"/>
                </a:solidFill>
                <a:latin typeface="黑体" pitchFamily="49" charset="-122"/>
                <a:ea typeface="黑体" pitchFamily="49" charset="-122"/>
              </a:rPr>
              <a:t>实例化</a:t>
            </a:r>
          </a:p>
        </p:txBody>
      </p:sp>
      <p:sp>
        <p:nvSpPr>
          <p:cNvPr id="13" name="Text Box 3"/>
          <p:cNvSpPr txBox="1">
            <a:spLocks noChangeArrowheads="1"/>
          </p:cNvSpPr>
          <p:nvPr/>
        </p:nvSpPr>
        <p:spPr>
          <a:xfrm>
            <a:off x="6455539" y="3648829"/>
            <a:ext cx="4191000" cy="1533194"/>
          </a:xfrm>
          <a:prstGeom prst="rect">
            <a:avLst/>
          </a:prstGeom>
          <a:noFill/>
          <a:ln w="28575" cap="flat">
            <a:solidFill>
              <a:schemeClr val="tx1"/>
            </a:solidFill>
            <a:miter lim="800000"/>
            <a:headEnd/>
            <a:tailEnd/>
          </a:ln>
        </p:spPr>
        <p:txBody>
          <a:bodyPr vert="horz" lIns="91440" tIns="45720" rIns="91440" bIns="45720" rtlCol="0">
            <a:no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800" b="1" kern="1200">
                <a:solidFill>
                  <a:srgbClr val="3333CC"/>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013" indent="-260350"/>
            <a:r>
              <a:rPr lang="zh-CN" altLang="en-US" sz="2000" dirty="0">
                <a:latin typeface="Times New Roman" panose="02020603050405020304" pitchFamily="18" charset="0"/>
              </a:rPr>
              <a:t>学生表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学号</a:t>
            </a:r>
            <a:r>
              <a:rPr lang="zh-CN" altLang="en-US" sz="2000" dirty="0">
                <a:latin typeface="Times New Roman" panose="02020603050405020304" pitchFamily="18" charset="0"/>
              </a:rPr>
              <a:t>，姓名，年龄</a:t>
            </a:r>
            <a:r>
              <a:rPr lang="en-US" altLang="zh-CN" sz="2000" dirty="0">
                <a:latin typeface="Times New Roman" panose="02020603050405020304" pitchFamily="18" charset="0"/>
              </a:rPr>
              <a:t>)</a:t>
            </a:r>
          </a:p>
          <a:p>
            <a:pPr marL="354013" indent="-260350"/>
            <a:r>
              <a:rPr lang="zh-CN" altLang="en-US" sz="2000" dirty="0">
                <a:latin typeface="Times New Roman" panose="02020603050405020304" pitchFamily="18" charset="0"/>
              </a:rPr>
              <a:t>课程表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课程号</a:t>
            </a:r>
            <a:r>
              <a:rPr lang="zh-CN" altLang="en-US" sz="2000" dirty="0">
                <a:latin typeface="Times New Roman" panose="02020603050405020304" pitchFamily="18" charset="0"/>
              </a:rPr>
              <a:t>，课程名，学分</a:t>
            </a:r>
            <a:r>
              <a:rPr lang="en-US" altLang="zh-CN" sz="2000" dirty="0">
                <a:latin typeface="Times New Roman" panose="02020603050405020304" pitchFamily="18" charset="0"/>
              </a:rPr>
              <a:t>)</a:t>
            </a:r>
          </a:p>
          <a:p>
            <a:pPr marL="354013" indent="-260350"/>
            <a:r>
              <a:rPr lang="zh-CN" altLang="en-US" sz="2000" dirty="0">
                <a:latin typeface="Times New Roman" panose="02020603050405020304" pitchFamily="18" charset="0"/>
              </a:rPr>
              <a:t>选课表 </a:t>
            </a:r>
            <a:r>
              <a:rPr lang="en-US" altLang="zh-CN" sz="2000" dirty="0">
                <a:latin typeface="Times New Roman" panose="02020603050405020304" pitchFamily="18" charset="0"/>
              </a:rPr>
              <a:t>(</a:t>
            </a:r>
            <a:r>
              <a:rPr lang="zh-CN" altLang="en-US" sz="2000" u="sng" dirty="0">
                <a:latin typeface="Times New Roman" panose="02020603050405020304" pitchFamily="18" charset="0"/>
              </a:rPr>
              <a:t>学号</a:t>
            </a:r>
            <a:r>
              <a:rPr lang="zh-CN" altLang="en-US" sz="2000" dirty="0">
                <a:latin typeface="Times New Roman" panose="02020603050405020304" pitchFamily="18" charset="0"/>
              </a:rPr>
              <a:t>，</a:t>
            </a:r>
            <a:r>
              <a:rPr lang="zh-CN" altLang="en-US" sz="2000" u="sng" dirty="0">
                <a:latin typeface="Times New Roman" panose="02020603050405020304" pitchFamily="18" charset="0"/>
              </a:rPr>
              <a:t>课程号</a:t>
            </a:r>
            <a:r>
              <a:rPr lang="zh-CN" altLang="en-US" sz="2000" dirty="0">
                <a:latin typeface="Times New Roman" panose="02020603050405020304" pitchFamily="18" charset="0"/>
              </a:rPr>
              <a:t>，成绩</a:t>
            </a:r>
            <a:r>
              <a:rPr lang="en-US" altLang="zh-CN" sz="2000" dirty="0">
                <a:latin typeface="Times New Roman" panose="02020603050405020304" pitchFamily="18" charset="0"/>
              </a:rPr>
              <a:t>)</a:t>
            </a:r>
          </a:p>
        </p:txBody>
      </p:sp>
      <p:grpSp>
        <p:nvGrpSpPr>
          <p:cNvPr id="18" name="组合 17">
            <a:extLst>
              <a:ext uri="{FF2B5EF4-FFF2-40B4-BE49-F238E27FC236}">
                <a16:creationId xmlns:a16="http://schemas.microsoft.com/office/drawing/2014/main" id="{149186EC-345B-43D1-8851-1835A194ED53}"/>
              </a:ext>
            </a:extLst>
          </p:cNvPr>
          <p:cNvGrpSpPr/>
          <p:nvPr/>
        </p:nvGrpSpPr>
        <p:grpSpPr>
          <a:xfrm>
            <a:off x="1152572" y="3185584"/>
            <a:ext cx="4720145" cy="2660539"/>
            <a:chOff x="1152572" y="3185584"/>
            <a:chExt cx="4720145" cy="2660539"/>
          </a:xfrm>
        </p:grpSpPr>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72" y="3185584"/>
              <a:ext cx="4720145" cy="26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152572" y="3185584"/>
              <a:ext cx="4720145" cy="2660539"/>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52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anim calcmode="lin" valueType="num">
                                      <p:cBhvr>
                                        <p:cTn id="11" dur="500" fill="hold"/>
                                        <p:tgtEl>
                                          <p:spTgt spid="8"/>
                                        </p:tgtEl>
                                        <p:attrNameLst>
                                          <p:attrName>ppt_x</p:attrName>
                                        </p:attrNameLst>
                                      </p:cBhvr>
                                      <p:tavLst>
                                        <p:tav tm="0">
                                          <p:val>
                                            <p:strVal val="#ppt_x"/>
                                          </p:val>
                                        </p:tav>
                                        <p:tav tm="100000">
                                          <p:val>
                                            <p:strVal val="#ppt_x"/>
                                          </p:val>
                                        </p:tav>
                                      </p:tavLst>
                                    </p:anim>
                                    <p:anim calcmode="lin" valueType="num">
                                      <p:cBhvr>
                                        <p:cTn id="12" dur="5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anim calcmode="lin" valueType="num">
                                      <p:cBhvr>
                                        <p:cTn id="37" dur="500" fill="hold"/>
                                        <p:tgtEl>
                                          <p:spTgt spid="9"/>
                                        </p:tgtEl>
                                        <p:attrNameLst>
                                          <p:attrName>ppt_x</p:attrName>
                                        </p:attrNameLst>
                                      </p:cBhvr>
                                      <p:tavLst>
                                        <p:tav tm="0">
                                          <p:val>
                                            <p:strVal val="#ppt_x"/>
                                          </p:val>
                                        </p:tav>
                                        <p:tav tm="100000">
                                          <p:val>
                                            <p:strVal val="#ppt_x"/>
                                          </p:val>
                                        </p:tav>
                                      </p:tavLst>
                                    </p:anim>
                                    <p:anim calcmode="lin" valueType="num">
                                      <p:cBhvr>
                                        <p:cTn id="3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right)">
                                      <p:cBhvr>
                                        <p:cTn id="49" dur="500"/>
                                        <p:tgtEl>
                                          <p:spTgt spid="11"/>
                                        </p:tgtEl>
                                      </p:cBhvr>
                                    </p:animEffect>
                                  </p:childTnLst>
                                </p:cTn>
                              </p:par>
                              <p:par>
                                <p:cTn id="50" presetID="1" presetClass="entr" presetSubtype="0" fill="hold" grpId="0" nodeType="withEffect">
                                  <p:stCondLst>
                                    <p:cond delay="0"/>
                                  </p:stCondLst>
                                  <p:childTnLst>
                                    <p:set>
                                      <p:cBhvr>
                                        <p:cTn id="51" dur="1" fill="hold">
                                          <p:stCondLst>
                                            <p:cond delay="749"/>
                                          </p:stCondLst>
                                        </p:cTn>
                                        <p:tgtEl>
                                          <p:spTgt spid="12"/>
                                        </p:tgtEl>
                                        <p:attrNameLst>
                                          <p:attrName>style.visibility</p:attrName>
                                        </p:attrNameLst>
                                      </p:cBhvr>
                                      <p:to>
                                        <p:strVal val="visible"/>
                                      </p:to>
                                    </p:set>
                                  </p:childTnLst>
                                </p:cTn>
                              </p:par>
                            </p:childTnLst>
                          </p:cTn>
                        </p:par>
                        <p:par>
                          <p:cTn id="52" fill="hold">
                            <p:stCondLst>
                              <p:cond delay="750"/>
                            </p:stCondLst>
                            <p:childTnLst>
                              <p:par>
                                <p:cTn id="53" presetID="16" presetClass="entr" presetSubtype="37"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arn(outVertical)">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等线" panose="02010600030101010101" pitchFamily="2" charset="-122"/>
                <a:ea typeface="等线" panose="02010600030101010101" pitchFamily="2" charset="-122"/>
              </a:rPr>
              <a:t>关系</a:t>
            </a:r>
            <a:r>
              <a:rPr lang="en-US" altLang="zh-CN" dirty="0">
                <a:latin typeface="等线" panose="02010600030101010101" pitchFamily="2" charset="-122"/>
                <a:ea typeface="等线" panose="02010600030101010101" pitchFamily="2" charset="-122"/>
              </a:rPr>
              <a:t>(Relation)</a:t>
            </a:r>
          </a:p>
          <a:p>
            <a:pPr>
              <a:lnSpc>
                <a:spcPct val="150000"/>
              </a:lnSpc>
            </a:pPr>
            <a:r>
              <a:rPr lang="zh-CN" altLang="en-US" dirty="0">
                <a:latin typeface="等线" panose="02010600030101010101" pitchFamily="2" charset="-122"/>
                <a:ea typeface="等线" panose="02010600030101010101" pitchFamily="2" charset="-122"/>
              </a:rPr>
              <a:t>关系模式</a:t>
            </a:r>
            <a:r>
              <a:rPr lang="en-US" altLang="zh-CN" dirty="0">
                <a:latin typeface="等线" panose="02010600030101010101" pitchFamily="2" charset="-122"/>
                <a:ea typeface="等线" panose="02010600030101010101" pitchFamily="2" charset="-122"/>
              </a:rPr>
              <a:t>(Relation Schema)</a:t>
            </a: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关系数据库</a:t>
            </a:r>
            <a:r>
              <a:rPr lang="en-US" altLang="zh-CN" dirty="0">
                <a:solidFill>
                  <a:srgbClr val="FF0000"/>
                </a:solidFill>
                <a:latin typeface="等线" panose="02010600030101010101" pitchFamily="2" charset="-122"/>
                <a:ea typeface="等线" panose="02010600030101010101" pitchFamily="2" charset="-122"/>
              </a:rPr>
              <a:t>(Relational Database)</a:t>
            </a:r>
          </a:p>
          <a:p>
            <a:pPr>
              <a:lnSpc>
                <a:spcPct val="150000"/>
              </a:lnSpc>
            </a:pPr>
            <a:r>
              <a:rPr lang="zh-CN" altLang="en-US" dirty="0">
                <a:latin typeface="等线" panose="02010600030101010101" pitchFamily="2" charset="-122"/>
                <a:ea typeface="等线" panose="02010600030101010101" pitchFamily="2" charset="-122"/>
              </a:rPr>
              <a:t>关系模型的存储结构</a:t>
            </a:r>
            <a:r>
              <a:rPr lang="en-US" altLang="zh-CN" dirty="0">
                <a:latin typeface="等线" panose="02010600030101010101" pitchFamily="2" charset="-122"/>
                <a:ea typeface="等线" panose="02010600030101010101" pitchFamily="2" charset="-122"/>
              </a:rPr>
              <a:t>(Relational Model Storage)</a:t>
            </a:r>
            <a:endParaRPr lang="zh-CN" altLang="en-US"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61588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t>关系数据库</a:t>
            </a:r>
            <a:endParaRPr lang="en-US" altLang="zh-CN" dirty="0"/>
          </a:p>
          <a:p>
            <a:pPr lvl="1">
              <a:lnSpc>
                <a:spcPct val="150000"/>
              </a:lnSpc>
            </a:pPr>
            <a:r>
              <a:rPr lang="zh-CN" altLang="en-US" dirty="0"/>
              <a:t>在一个给定的应用领域中，</a:t>
            </a:r>
            <a:r>
              <a:rPr lang="zh-CN" altLang="en-US" u="sng" dirty="0">
                <a:solidFill>
                  <a:srgbClr val="FF0000"/>
                </a:solidFill>
              </a:rPr>
              <a:t>所有关系的集合</a:t>
            </a:r>
            <a:r>
              <a:rPr lang="zh-CN" altLang="en-US" dirty="0"/>
              <a:t>构成一个关系数据库</a:t>
            </a:r>
            <a:endParaRPr lang="en-US" altLang="zh-CN" dirty="0"/>
          </a:p>
          <a:p>
            <a:pPr>
              <a:lnSpc>
                <a:spcPct val="150000"/>
              </a:lnSpc>
            </a:pPr>
            <a:r>
              <a:rPr lang="zh-CN" altLang="en-US" dirty="0"/>
              <a:t>关系数据库的</a:t>
            </a:r>
            <a:r>
              <a:rPr lang="zh-CN" altLang="en-US" dirty="0">
                <a:solidFill>
                  <a:srgbClr val="FF0000"/>
                </a:solidFill>
                <a:latin typeface="等线" panose="02010600030101010101" pitchFamily="2" charset="-122"/>
                <a:ea typeface="等线" panose="02010600030101010101" pitchFamily="2" charset="-122"/>
              </a:rPr>
              <a:t>型</a:t>
            </a:r>
            <a:r>
              <a:rPr lang="en-US" altLang="zh-CN" dirty="0">
                <a:solidFill>
                  <a:srgbClr val="FF0000"/>
                </a:solidFill>
                <a:latin typeface="等线" panose="02010600030101010101" pitchFamily="2" charset="-122"/>
                <a:ea typeface="等线" panose="02010600030101010101" pitchFamily="2" charset="-122"/>
              </a:rPr>
              <a:t>(Type)</a:t>
            </a:r>
            <a:r>
              <a:rPr lang="zh-CN" altLang="en-US" dirty="0"/>
              <a:t>与</a:t>
            </a:r>
            <a:r>
              <a:rPr lang="zh-CN" altLang="en-US" dirty="0">
                <a:solidFill>
                  <a:srgbClr val="FF0000"/>
                </a:solidFill>
                <a:latin typeface="等线" panose="02010600030101010101" pitchFamily="2" charset="-122"/>
                <a:ea typeface="等线" panose="02010600030101010101" pitchFamily="2" charset="-122"/>
              </a:rPr>
              <a:t>值</a:t>
            </a:r>
            <a:r>
              <a:rPr lang="en-US" altLang="zh-CN" dirty="0">
                <a:solidFill>
                  <a:srgbClr val="FF0000"/>
                </a:solidFill>
                <a:latin typeface="等线" panose="02010600030101010101" pitchFamily="2" charset="-122"/>
                <a:ea typeface="等线" panose="02010600030101010101" pitchFamily="2" charset="-122"/>
              </a:rPr>
              <a:t>(Value)</a:t>
            </a:r>
          </a:p>
          <a:p>
            <a:pPr lvl="1">
              <a:lnSpc>
                <a:spcPct val="150000"/>
              </a:lnSpc>
            </a:pPr>
            <a:r>
              <a:rPr lang="zh-CN" altLang="en-US" dirty="0"/>
              <a:t>关系数据库的</a:t>
            </a:r>
            <a:r>
              <a:rPr lang="zh-CN" altLang="en-US" b="1" dirty="0">
                <a:solidFill>
                  <a:srgbClr val="FF0000"/>
                </a:solidFill>
              </a:rPr>
              <a:t>型</a:t>
            </a:r>
            <a:r>
              <a:rPr lang="en-US" altLang="zh-CN" dirty="0">
                <a:solidFill>
                  <a:srgbClr val="FF0000"/>
                </a:solidFill>
              </a:rPr>
              <a:t>(Type)</a:t>
            </a:r>
          </a:p>
          <a:p>
            <a:pPr lvl="3">
              <a:lnSpc>
                <a:spcPct val="150000"/>
              </a:lnSpc>
            </a:pPr>
            <a:r>
              <a:rPr lang="zh-CN" altLang="en-US" b="1" dirty="0">
                <a:solidFill>
                  <a:srgbClr val="FF0000"/>
                </a:solidFill>
              </a:rPr>
              <a:t>即关系数据库模式 </a:t>
            </a:r>
            <a:r>
              <a:rPr lang="en-US" altLang="zh-CN" b="1" dirty="0">
                <a:solidFill>
                  <a:srgbClr val="FF0000"/>
                </a:solidFill>
              </a:rPr>
              <a:t>R(U)</a:t>
            </a:r>
          </a:p>
          <a:p>
            <a:pPr lvl="3">
              <a:lnSpc>
                <a:spcPct val="150000"/>
              </a:lnSpc>
            </a:pPr>
            <a:r>
              <a:rPr lang="zh-CN" altLang="en-US" dirty="0"/>
              <a:t>是对关系数据库的描述，包括若干域的定义以及在这些域上定义的若干关系模式</a:t>
            </a:r>
            <a:endParaRPr lang="en-US" altLang="zh-CN" dirty="0"/>
          </a:p>
          <a:p>
            <a:pPr lvl="3">
              <a:lnSpc>
                <a:spcPct val="150000"/>
              </a:lnSpc>
            </a:pPr>
            <a:r>
              <a:rPr lang="zh-CN" altLang="en-US" dirty="0"/>
              <a:t>可使用</a:t>
            </a:r>
            <a:r>
              <a:rPr lang="en-US" altLang="zh-CN" dirty="0"/>
              <a:t>SQL</a:t>
            </a:r>
            <a:r>
              <a:rPr lang="zh-CN" altLang="en-US" dirty="0"/>
              <a:t>语句</a:t>
            </a:r>
            <a:r>
              <a:rPr lang="en-US" altLang="zh-CN" dirty="0"/>
              <a:t> </a:t>
            </a:r>
            <a:r>
              <a:rPr lang="en-US" altLang="zh-CN" dirty="0">
                <a:solidFill>
                  <a:srgbClr val="FF0000"/>
                </a:solidFill>
              </a:rPr>
              <a:t>CREATE TABLE</a:t>
            </a:r>
            <a:r>
              <a:rPr lang="zh-CN" altLang="en-US" dirty="0">
                <a:solidFill>
                  <a:srgbClr val="FF0000"/>
                </a:solidFill>
              </a:rPr>
              <a:t>，</a:t>
            </a:r>
            <a:r>
              <a:rPr lang="en-US" altLang="zh-CN" dirty="0">
                <a:solidFill>
                  <a:srgbClr val="FF0000"/>
                </a:solidFill>
              </a:rPr>
              <a:t>ALTER TABLE</a:t>
            </a:r>
            <a:r>
              <a:rPr lang="zh-CN" altLang="en-US" dirty="0"/>
              <a:t>命令实现</a:t>
            </a:r>
            <a:endParaRPr lang="en-US" altLang="zh-CN" dirty="0"/>
          </a:p>
          <a:p>
            <a:pPr lvl="1">
              <a:lnSpc>
                <a:spcPct val="150000"/>
              </a:lnSpc>
            </a:pPr>
            <a:r>
              <a:rPr lang="zh-CN" altLang="en-US" dirty="0"/>
              <a:t>关系数据库的</a:t>
            </a:r>
            <a:r>
              <a:rPr lang="zh-CN" altLang="en-US" b="1" dirty="0">
                <a:solidFill>
                  <a:srgbClr val="FF0000"/>
                </a:solidFill>
              </a:rPr>
              <a:t>值</a:t>
            </a:r>
            <a:r>
              <a:rPr lang="en-US" altLang="zh-CN" dirty="0">
                <a:solidFill>
                  <a:srgbClr val="FF0000"/>
                </a:solidFill>
                <a:latin typeface="等线" panose="02010600030101010101" pitchFamily="2" charset="-122"/>
                <a:ea typeface="等线" panose="02010600030101010101" pitchFamily="2" charset="-122"/>
              </a:rPr>
              <a:t>(Value)</a:t>
            </a:r>
            <a:endParaRPr lang="en-US" altLang="zh-CN" dirty="0">
              <a:solidFill>
                <a:srgbClr val="FF0000"/>
              </a:solidFill>
            </a:endParaRPr>
          </a:p>
          <a:p>
            <a:pPr lvl="2">
              <a:lnSpc>
                <a:spcPct val="150000"/>
              </a:lnSpc>
            </a:pPr>
            <a:r>
              <a:rPr lang="zh-CN" altLang="en-US" dirty="0"/>
              <a:t>关系模式在某一时刻对应的关系的集合，通常简称</a:t>
            </a:r>
            <a:r>
              <a:rPr lang="zh-CN" altLang="en-US" b="1" u="sng" dirty="0">
                <a:solidFill>
                  <a:srgbClr val="FF0000"/>
                </a:solidFill>
              </a:rPr>
              <a:t>关系数据库</a:t>
            </a:r>
            <a:endParaRPr lang="en-US" altLang="zh-CN" b="1"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32297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latin typeface="等线" panose="02010600030101010101" pitchFamily="2" charset="-122"/>
                <a:ea typeface="等线" panose="02010600030101010101" pitchFamily="2" charset="-122"/>
              </a:rPr>
              <a:t>关系</a:t>
            </a:r>
            <a:r>
              <a:rPr lang="en-US" altLang="zh-CN" dirty="0">
                <a:latin typeface="等线" panose="02010600030101010101" pitchFamily="2" charset="-122"/>
                <a:ea typeface="等线" panose="02010600030101010101" pitchFamily="2" charset="-122"/>
              </a:rPr>
              <a:t>(Relation)</a:t>
            </a:r>
          </a:p>
          <a:p>
            <a:pPr>
              <a:lnSpc>
                <a:spcPct val="150000"/>
              </a:lnSpc>
            </a:pPr>
            <a:r>
              <a:rPr lang="zh-CN" altLang="en-US" dirty="0">
                <a:latin typeface="等线" panose="02010600030101010101" pitchFamily="2" charset="-122"/>
                <a:ea typeface="等线" panose="02010600030101010101" pitchFamily="2" charset="-122"/>
              </a:rPr>
              <a:t>关系模式</a:t>
            </a:r>
            <a:r>
              <a:rPr lang="en-US" altLang="zh-CN" dirty="0">
                <a:latin typeface="等线" panose="02010600030101010101" pitchFamily="2" charset="-122"/>
                <a:ea typeface="等线" panose="02010600030101010101" pitchFamily="2" charset="-122"/>
              </a:rPr>
              <a:t>(Relation Schema)</a:t>
            </a:r>
          </a:p>
          <a:p>
            <a:pPr>
              <a:lnSpc>
                <a:spcPct val="150000"/>
              </a:lnSpc>
            </a:pPr>
            <a:r>
              <a:rPr lang="zh-CN" altLang="en-US" dirty="0">
                <a:latin typeface="等线" panose="02010600030101010101" pitchFamily="2" charset="-122"/>
                <a:ea typeface="等线" panose="02010600030101010101" pitchFamily="2" charset="-122"/>
              </a:rPr>
              <a:t>关系数据库</a:t>
            </a:r>
            <a:r>
              <a:rPr lang="en-US" altLang="zh-CN" dirty="0">
                <a:latin typeface="等线" panose="02010600030101010101" pitchFamily="2" charset="-122"/>
                <a:ea typeface="等线" panose="02010600030101010101" pitchFamily="2" charset="-122"/>
              </a:rPr>
              <a:t>(Relational Database)</a:t>
            </a: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关系模型的存储结构</a:t>
            </a:r>
            <a:r>
              <a:rPr lang="en-US" altLang="zh-CN" dirty="0">
                <a:solidFill>
                  <a:srgbClr val="FF0000"/>
                </a:solidFill>
                <a:latin typeface="等线" panose="02010600030101010101" pitchFamily="2" charset="-122"/>
                <a:ea typeface="等线" panose="02010600030101010101" pitchFamily="2" charset="-122"/>
              </a:rPr>
              <a:t>(Relational Model Storage)</a:t>
            </a:r>
            <a:endParaRPr lang="zh-CN" altLang="en-US" dirty="0">
              <a:solidFill>
                <a:srgbClr val="FF0000"/>
              </a:solidFill>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377267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3733800"/>
          </a:xfrm>
        </p:spPr>
        <p:txBody>
          <a:bodyPr/>
          <a:lstStyle/>
          <a:p>
            <a:pPr>
              <a:lnSpc>
                <a:spcPct val="150000"/>
              </a:lnSpc>
            </a:pPr>
            <a:r>
              <a:rPr lang="zh-CN" altLang="en-US" dirty="0"/>
              <a:t>关系模型的</a:t>
            </a:r>
            <a:r>
              <a:rPr lang="zh-CN" altLang="en-US" dirty="0">
                <a:solidFill>
                  <a:srgbClr val="FF0000"/>
                </a:solidFill>
              </a:rPr>
              <a:t>存储结构</a:t>
            </a:r>
            <a:r>
              <a:rPr lang="zh-CN" altLang="en-US" dirty="0"/>
              <a:t>指的是关系数据库的物理组织，有时也称为关系数据库的</a:t>
            </a:r>
            <a:r>
              <a:rPr lang="zh-CN" altLang="en-US" dirty="0">
                <a:solidFill>
                  <a:srgbClr val="FF0000"/>
                </a:solidFill>
              </a:rPr>
              <a:t>物理结构</a:t>
            </a:r>
            <a:endParaRPr lang="en-US" altLang="zh-CN" dirty="0">
              <a:solidFill>
                <a:srgbClr val="FF0000"/>
              </a:solidFill>
            </a:endParaRPr>
          </a:p>
          <a:p>
            <a:pPr lvl="1">
              <a:lnSpc>
                <a:spcPct val="150000"/>
              </a:lnSpc>
            </a:pPr>
            <a:r>
              <a:rPr lang="zh-CN" altLang="en-US" dirty="0"/>
              <a:t>具体实现由关系数据库管理系统产品决定：</a:t>
            </a:r>
            <a:r>
              <a:rPr lang="zh-CN" altLang="zh-CN" u="sng" dirty="0"/>
              <a:t>一个表对应一个操作系统文件，将物理数据组织交给操作系统完成</a:t>
            </a:r>
            <a:r>
              <a:rPr lang="zh-CN" altLang="en-US" dirty="0"/>
              <a:t>；或</a:t>
            </a:r>
            <a:r>
              <a:rPr lang="zh-CN" altLang="zh-CN" u="sng" dirty="0"/>
              <a:t>从操作系统那里申请若干个大的文件，自己划分文件空间，组织表、索引等存储结构，并进行存储管理</a:t>
            </a:r>
            <a:endParaRPr lang="zh-CN" altLang="en-US" u="sng" dirty="0"/>
          </a:p>
          <a:p>
            <a:pPr lvl="1">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
        <p:nvSpPr>
          <p:cNvPr id="7" name="文本框 6"/>
          <p:cNvSpPr txBox="1"/>
          <p:nvPr/>
        </p:nvSpPr>
        <p:spPr>
          <a:xfrm>
            <a:off x="4223628" y="5930548"/>
            <a:ext cx="4038600" cy="461665"/>
          </a:xfrm>
          <a:prstGeom prst="rect">
            <a:avLst/>
          </a:prstGeom>
          <a:noFill/>
        </p:spPr>
        <p:txBody>
          <a:bodyPr wrap="square" rtlCol="0">
            <a:spAutoFit/>
          </a:bodyPr>
          <a:lstStyle/>
          <a:p>
            <a:pPr algn="ctr"/>
            <a:r>
              <a:rPr lang="en-US" altLang="zh-CN" sz="2400" dirty="0">
                <a:solidFill>
                  <a:srgbClr val="FF0000"/>
                </a:solidFill>
                <a:latin typeface="等线" panose="02010600030101010101" pitchFamily="2" charset="-122"/>
                <a:ea typeface="等线" panose="02010600030101010101" pitchFamily="2" charset="-122"/>
              </a:rPr>
              <a:t>Oracle 11g XE</a:t>
            </a:r>
            <a:r>
              <a:rPr lang="zh-CN" altLang="en-US" sz="2400" dirty="0">
                <a:solidFill>
                  <a:srgbClr val="FF0000"/>
                </a:solidFill>
                <a:latin typeface="等线" panose="02010600030101010101" pitchFamily="2" charset="-122"/>
                <a:ea typeface="等线" panose="02010600030101010101" pitchFamily="2" charset="-122"/>
              </a:rPr>
              <a:t>的文件组织</a:t>
            </a:r>
          </a:p>
        </p:txBody>
      </p:sp>
      <p:pic>
        <p:nvPicPr>
          <p:cNvPr id="2" name="图片 1">
            <a:extLst>
              <a:ext uri="{FF2B5EF4-FFF2-40B4-BE49-F238E27FC236}">
                <a16:creationId xmlns:a16="http://schemas.microsoft.com/office/drawing/2014/main" id="{0300F44C-9B5E-4515-A65E-AD5EBD34C0D8}"/>
              </a:ext>
            </a:extLst>
          </p:cNvPr>
          <p:cNvPicPr>
            <a:picLocks noChangeAspect="1"/>
          </p:cNvPicPr>
          <p:nvPr/>
        </p:nvPicPr>
        <p:blipFill>
          <a:blip r:embed="rId2"/>
          <a:stretch>
            <a:fillRect/>
          </a:stretch>
        </p:blipFill>
        <p:spPr>
          <a:xfrm>
            <a:off x="2666999" y="3693344"/>
            <a:ext cx="7151857" cy="2240537"/>
          </a:xfrm>
          <a:prstGeom prst="rect">
            <a:avLst/>
          </a:prstGeom>
          <a:ln>
            <a:solidFill>
              <a:srgbClr val="FF0000"/>
            </a:solidFill>
          </a:ln>
        </p:spPr>
      </p:pic>
    </p:spTree>
    <p:extLst>
      <p:ext uri="{BB962C8B-B14F-4D97-AF65-F5344CB8AC3E}">
        <p14:creationId xmlns:p14="http://schemas.microsoft.com/office/powerpoint/2010/main" val="214405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46A5FAD-20FC-4986-82BD-12266C8A3DE7}"/>
              </a:ext>
            </a:extLst>
          </p:cNvPr>
          <p:cNvSpPr>
            <a:spLocks noGrp="1"/>
          </p:cNvSpPr>
          <p:nvPr>
            <p:ph type="sldNum" sz="quarter" idx="12"/>
          </p:nvPr>
        </p:nvSpPr>
        <p:spPr/>
        <p:txBody>
          <a:bodyPr/>
          <a:lstStyle/>
          <a:p>
            <a:fld id="{E63F6D5D-9733-4D44-9C56-AEFEDD5A4BA7}" type="slidenum">
              <a:rPr lang="en-US" smtClean="0"/>
              <a:pPr/>
              <a:t>24</a:t>
            </a:fld>
            <a:endParaRPr lang="en-US" dirty="0"/>
          </a:p>
        </p:txBody>
      </p:sp>
      <p:pic>
        <p:nvPicPr>
          <p:cNvPr id="5" name="内容占位符 4">
            <a:extLst>
              <a:ext uri="{FF2B5EF4-FFF2-40B4-BE49-F238E27FC236}">
                <a16:creationId xmlns:a16="http://schemas.microsoft.com/office/drawing/2014/main" id="{D133C5D3-4A18-4AF2-944F-CE9F5282B53F}"/>
              </a:ext>
            </a:extLst>
          </p:cNvPr>
          <p:cNvPicPr>
            <a:picLocks noGrp="1"/>
          </p:cNvPicPr>
          <p:nvPr>
            <p:ph idx="1"/>
          </p:nvPr>
        </p:nvPicPr>
        <p:blipFill>
          <a:blip r:embed="rId2"/>
          <a:stretch>
            <a:fillRect/>
          </a:stretch>
        </p:blipFill>
        <p:spPr>
          <a:xfrm>
            <a:off x="1600200" y="533400"/>
            <a:ext cx="8610600" cy="4724400"/>
          </a:xfrm>
          <a:prstGeom prst="rect">
            <a:avLst/>
          </a:prstGeom>
        </p:spPr>
      </p:pic>
      <p:sp>
        <p:nvSpPr>
          <p:cNvPr id="6" name="文本框 5">
            <a:extLst>
              <a:ext uri="{FF2B5EF4-FFF2-40B4-BE49-F238E27FC236}">
                <a16:creationId xmlns:a16="http://schemas.microsoft.com/office/drawing/2014/main" id="{2D1C0756-1FCE-4898-9177-1F49734F3075}"/>
              </a:ext>
            </a:extLst>
          </p:cNvPr>
          <p:cNvSpPr txBox="1"/>
          <p:nvPr/>
        </p:nvSpPr>
        <p:spPr>
          <a:xfrm>
            <a:off x="3352800" y="5544735"/>
            <a:ext cx="4800600" cy="523220"/>
          </a:xfrm>
          <a:prstGeom prst="rect">
            <a:avLst/>
          </a:prstGeom>
          <a:noFill/>
        </p:spPr>
        <p:txBody>
          <a:bodyPr wrap="square" rtlCol="0">
            <a:spAutoFit/>
          </a:bodyPr>
          <a:lstStyle/>
          <a:p>
            <a:pPr algn="ctr"/>
            <a:r>
              <a:rPr lang="zh-CN" altLang="en-US" sz="2800" dirty="0">
                <a:solidFill>
                  <a:srgbClr val="0000CC"/>
                </a:solidFill>
                <a:highlight>
                  <a:srgbClr val="FFFF00"/>
                </a:highlight>
                <a:latin typeface="微软雅黑" panose="020B0503020204020204" pitchFamily="34" charset="-122"/>
                <a:ea typeface="微软雅黑" panose="020B0503020204020204" pitchFamily="34" charset="-122"/>
              </a:rPr>
              <a:t>关系数据库系统架构示意图</a:t>
            </a:r>
          </a:p>
        </p:txBody>
      </p:sp>
    </p:spTree>
    <p:extLst>
      <p:ext uri="{BB962C8B-B14F-4D97-AF65-F5344CB8AC3E}">
        <p14:creationId xmlns:p14="http://schemas.microsoft.com/office/powerpoint/2010/main" val="423409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关系数据结构及形式化定义</a:t>
            </a:r>
            <a:endParaRPr lang="en-US" altLang="zh-CN" dirty="0">
              <a:solidFill>
                <a:schemeClr val="bg1">
                  <a:lumMod val="75000"/>
                </a:schemeClr>
              </a:solidFill>
            </a:endParaRPr>
          </a:p>
          <a:p>
            <a:pPr>
              <a:lnSpc>
                <a:spcPct val="150000"/>
              </a:lnSpc>
            </a:pPr>
            <a:r>
              <a:rPr lang="zh-CN" altLang="en-US" dirty="0">
                <a:solidFill>
                  <a:srgbClr val="FF0000"/>
                </a:solidFill>
              </a:rPr>
              <a:t>关系操作</a:t>
            </a:r>
          </a:p>
          <a:p>
            <a:pPr>
              <a:lnSpc>
                <a:spcPct val="150000"/>
              </a:lnSpc>
            </a:pPr>
            <a:r>
              <a:rPr lang="zh-CN" altLang="en-US" dirty="0">
                <a:solidFill>
                  <a:schemeClr val="bg1">
                    <a:lumMod val="75000"/>
                  </a:schemeClr>
                </a:solidFill>
              </a:rPr>
              <a:t>关系的完整性</a:t>
            </a:r>
          </a:p>
          <a:p>
            <a:pPr>
              <a:lnSpc>
                <a:spcPct val="150000"/>
              </a:lnSpc>
            </a:pPr>
            <a:r>
              <a:rPr lang="zh-CN" altLang="en-US" dirty="0">
                <a:solidFill>
                  <a:schemeClr val="bg1">
                    <a:lumMod val="75000"/>
                  </a:schemeClr>
                </a:solidFill>
              </a:rPr>
              <a:t>关系代数</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149462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marL="0" indent="0" algn="ctr">
              <a:lnSpc>
                <a:spcPct val="150000"/>
              </a:lnSpc>
              <a:buNone/>
            </a:pPr>
            <a:r>
              <a:rPr lang="zh-CN" altLang="en-US" sz="3600" b="1" u="sng" dirty="0">
                <a:solidFill>
                  <a:srgbClr val="000099"/>
                </a:solidFill>
                <a:latin typeface="等线" panose="02010600030101010101" pitchFamily="2" charset="-122"/>
                <a:ea typeface="等线" panose="02010600030101010101" pitchFamily="2" charset="-122"/>
              </a:rPr>
              <a:t>关系操作</a:t>
            </a:r>
            <a:endParaRPr lang="en-US" altLang="zh-CN" sz="3600" b="1" u="sng" dirty="0">
              <a:solidFill>
                <a:srgbClr val="000099"/>
              </a:solidFill>
              <a:latin typeface="等线" panose="02010600030101010101" pitchFamily="2" charset="-122"/>
              <a:ea typeface="等线" panose="02010600030101010101" pitchFamily="2" charset="-122"/>
            </a:endParaRPr>
          </a:p>
          <a:p>
            <a:pPr>
              <a:lnSpc>
                <a:spcPct val="150000"/>
              </a:lnSpc>
            </a:pPr>
            <a:r>
              <a:rPr lang="zh-CN" altLang="en-US" sz="2400" dirty="0"/>
              <a:t>关系模型给出了关系操作能力的说明，但不对关系数据库管理系统语言给出具体的语法要求，即不同的关系数据库管理系统可以定义和开发不同的语言来实现这些操作。</a:t>
            </a:r>
            <a:endParaRPr lang="en-US" altLang="zh-CN" sz="2400" dirty="0"/>
          </a:p>
          <a:p>
            <a:pPr>
              <a:lnSpc>
                <a:spcPct val="150000"/>
              </a:lnSpc>
            </a:pPr>
            <a:r>
              <a:rPr lang="zh-CN" altLang="en-US" sz="2400" dirty="0"/>
              <a:t>常用的</a:t>
            </a:r>
            <a:r>
              <a:rPr lang="zh-CN" altLang="en-US" sz="2400" dirty="0">
                <a:solidFill>
                  <a:srgbClr val="FF0000"/>
                </a:solidFill>
              </a:rPr>
              <a:t>关系操作</a:t>
            </a:r>
            <a:endParaRPr lang="en-US" altLang="zh-CN" sz="2400" dirty="0">
              <a:solidFill>
                <a:srgbClr val="FF0000"/>
              </a:solidFill>
            </a:endParaRPr>
          </a:p>
          <a:p>
            <a:pPr lvl="1" algn="just">
              <a:lnSpc>
                <a:spcPct val="150000"/>
              </a:lnSpc>
              <a:spcBef>
                <a:spcPct val="0"/>
              </a:spcBef>
            </a:pPr>
            <a:r>
              <a:rPr lang="zh-CN" altLang="en-US" b="1" u="sng" dirty="0">
                <a:solidFill>
                  <a:srgbClr val="3333CC"/>
                </a:solidFill>
              </a:rPr>
              <a:t>查询操作</a:t>
            </a:r>
            <a:r>
              <a:rPr lang="zh-CN" altLang="en-US" dirty="0"/>
              <a:t>：选择、投影、连接、除、并、差、交、笛卡儿积</a:t>
            </a:r>
            <a:endParaRPr lang="en-US" altLang="zh-CN" dirty="0"/>
          </a:p>
          <a:p>
            <a:pPr lvl="2" algn="just">
              <a:lnSpc>
                <a:spcPct val="150000"/>
              </a:lnSpc>
              <a:spcBef>
                <a:spcPct val="0"/>
              </a:spcBef>
              <a:buSzPct val="87000"/>
              <a:buFont typeface="Wingdings" pitchFamily="2" charset="2"/>
              <a:buChar char="l"/>
            </a:pPr>
            <a:r>
              <a:rPr lang="zh-CN" altLang="en-US" sz="2200" dirty="0">
                <a:solidFill>
                  <a:srgbClr val="FF0000"/>
                </a:solidFill>
              </a:rPr>
              <a:t>选择、投影、并、差、笛卡儿积是</a:t>
            </a:r>
            <a:r>
              <a:rPr lang="en-US" altLang="zh-CN" sz="2200" dirty="0">
                <a:solidFill>
                  <a:srgbClr val="FF0000"/>
                </a:solidFill>
              </a:rPr>
              <a:t>5</a:t>
            </a:r>
            <a:r>
              <a:rPr lang="zh-CN" altLang="en-US" sz="2200" dirty="0">
                <a:solidFill>
                  <a:srgbClr val="FF0000"/>
                </a:solidFill>
              </a:rPr>
              <a:t>种基本操作</a:t>
            </a:r>
          </a:p>
          <a:p>
            <a:pPr lvl="1" algn="just">
              <a:lnSpc>
                <a:spcPct val="150000"/>
              </a:lnSpc>
              <a:spcBef>
                <a:spcPct val="0"/>
              </a:spcBef>
            </a:pPr>
            <a:r>
              <a:rPr lang="zh-CN" altLang="en-US" b="1" u="sng" dirty="0">
                <a:solidFill>
                  <a:srgbClr val="3333CC"/>
                </a:solidFill>
              </a:rPr>
              <a:t>数据更新</a:t>
            </a:r>
            <a:r>
              <a:rPr lang="zh-CN" altLang="en-US" dirty="0"/>
              <a:t>：插入、删除、修改</a:t>
            </a:r>
            <a:endParaRPr lang="en-US" altLang="zh-CN" dirty="0"/>
          </a:p>
          <a:p>
            <a:pPr algn="just">
              <a:lnSpc>
                <a:spcPct val="150000"/>
              </a:lnSpc>
              <a:spcBef>
                <a:spcPct val="0"/>
              </a:spcBef>
            </a:pPr>
            <a:r>
              <a:rPr lang="zh-CN" altLang="en-US" sz="2400" dirty="0">
                <a:latin typeface="Times New Roman" panose="02020603050405020304" pitchFamily="18" charset="0"/>
              </a:rPr>
              <a:t>关系操作的特点</a:t>
            </a:r>
          </a:p>
          <a:p>
            <a:pPr lvl="1" algn="just">
              <a:lnSpc>
                <a:spcPct val="150000"/>
              </a:lnSpc>
              <a:spcBef>
                <a:spcPct val="0"/>
              </a:spcBef>
            </a:pPr>
            <a:r>
              <a:rPr lang="zh-CN" altLang="en-US" dirty="0">
                <a:solidFill>
                  <a:srgbClr val="FF0000"/>
                </a:solidFill>
                <a:latin typeface="Times New Roman" panose="02020603050405020304" pitchFamily="18" charset="0"/>
              </a:rPr>
              <a:t>集合操作方式</a:t>
            </a:r>
            <a:r>
              <a:rPr lang="zh-CN" altLang="en-US" dirty="0">
                <a:latin typeface="Times New Roman" panose="02020603050405020304" pitchFamily="18" charset="0"/>
              </a:rPr>
              <a:t>：操作的对象和结果都是集合，</a:t>
            </a:r>
            <a:r>
              <a:rPr lang="zh-CN" altLang="en-US" dirty="0">
                <a:solidFill>
                  <a:srgbClr val="FF0000"/>
                </a:solidFill>
                <a:latin typeface="Times New Roman" panose="02020603050405020304" pitchFamily="18" charset="0"/>
              </a:rPr>
              <a:t>一次一集合</a:t>
            </a:r>
            <a:r>
              <a:rPr lang="zh-CN" altLang="en-US" dirty="0">
                <a:latin typeface="Times New Roman" panose="02020603050405020304" pitchFamily="18" charset="0"/>
              </a:rPr>
              <a:t>的方式</a:t>
            </a:r>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3691410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关系数据库语言的分类</a:t>
            </a:r>
            <a:endParaRPr lang="en-US" altLang="zh-CN" sz="3600" b="1" u="sng" dirty="0">
              <a:solidFill>
                <a:srgbClr val="0000CC"/>
              </a:solidFill>
              <a:latin typeface="等线" panose="02010600030101010101" pitchFamily="2" charset="-122"/>
              <a:ea typeface="等线" panose="02010600030101010101" pitchFamily="2" charset="-122"/>
            </a:endParaRPr>
          </a:p>
          <a:p>
            <a:r>
              <a:rPr lang="zh-CN" altLang="en-US" sz="2400" dirty="0">
                <a:solidFill>
                  <a:srgbClr val="FF0000"/>
                </a:solidFill>
              </a:rPr>
              <a:t>关系代数语言</a:t>
            </a:r>
            <a:endParaRPr lang="zh-CN" altLang="en-US" sz="2400" dirty="0">
              <a:solidFill>
                <a:srgbClr val="FF0000"/>
              </a:solidFill>
              <a:latin typeface="Times New Roman" panose="02020603050405020304" pitchFamily="18" charset="0"/>
            </a:endParaRPr>
          </a:p>
          <a:p>
            <a:pPr lvl="1" algn="just">
              <a:spcBef>
                <a:spcPct val="0"/>
              </a:spcBef>
            </a:pPr>
            <a:r>
              <a:rPr lang="zh-CN" altLang="en-US" sz="2000" dirty="0"/>
              <a:t>用对关系的运算来表达查询要求</a:t>
            </a:r>
          </a:p>
          <a:p>
            <a:pPr lvl="1" algn="just">
              <a:spcBef>
                <a:spcPct val="0"/>
              </a:spcBef>
            </a:pPr>
            <a:r>
              <a:rPr lang="zh-CN" altLang="en-US" sz="2000" dirty="0"/>
              <a:t>代表：</a:t>
            </a:r>
            <a:r>
              <a:rPr lang="en-US" altLang="zh-CN" sz="2000" dirty="0"/>
              <a:t>ISBL</a:t>
            </a:r>
          </a:p>
          <a:p>
            <a:r>
              <a:rPr lang="zh-CN" altLang="en-US" sz="2400" dirty="0">
                <a:solidFill>
                  <a:srgbClr val="FF0000"/>
                </a:solidFill>
              </a:rPr>
              <a:t>关系演算语言</a:t>
            </a:r>
            <a:r>
              <a:rPr lang="zh-CN" altLang="en-US" sz="2400" dirty="0"/>
              <a:t>：用谓词来表达查询要求</a:t>
            </a:r>
          </a:p>
          <a:p>
            <a:pPr lvl="1" algn="just">
              <a:spcBef>
                <a:spcPct val="0"/>
              </a:spcBef>
            </a:pPr>
            <a:r>
              <a:rPr lang="zh-CN" altLang="en-US" sz="2000" dirty="0"/>
              <a:t>元组关系演算语言</a:t>
            </a:r>
          </a:p>
          <a:p>
            <a:pPr lvl="2" algn="just">
              <a:spcBef>
                <a:spcPct val="0"/>
              </a:spcBef>
              <a:buSzPct val="87000"/>
            </a:pPr>
            <a:r>
              <a:rPr lang="zh-CN" altLang="en-US" dirty="0"/>
              <a:t>谓词变元的基本对象是元组变量</a:t>
            </a:r>
          </a:p>
          <a:p>
            <a:pPr lvl="2" algn="just">
              <a:spcBef>
                <a:spcPct val="0"/>
              </a:spcBef>
              <a:buSzPct val="87000"/>
            </a:pPr>
            <a:r>
              <a:rPr lang="zh-CN" altLang="en-US" dirty="0"/>
              <a:t>代表：</a:t>
            </a:r>
            <a:r>
              <a:rPr lang="en-US" altLang="zh-CN" dirty="0"/>
              <a:t>APLHA, QUEL</a:t>
            </a:r>
          </a:p>
          <a:p>
            <a:pPr lvl="1" algn="just">
              <a:spcBef>
                <a:spcPct val="0"/>
              </a:spcBef>
            </a:pPr>
            <a:r>
              <a:rPr lang="zh-CN" altLang="en-US" sz="2000" dirty="0"/>
              <a:t>域关系演算语言    </a:t>
            </a:r>
          </a:p>
          <a:p>
            <a:pPr lvl="2" algn="just">
              <a:spcBef>
                <a:spcPct val="0"/>
              </a:spcBef>
              <a:buSzPct val="87000"/>
            </a:pPr>
            <a:r>
              <a:rPr lang="zh-CN" altLang="en-US" dirty="0"/>
              <a:t>谓词变元的基本对象是域变量</a:t>
            </a:r>
          </a:p>
          <a:p>
            <a:pPr lvl="2" algn="just">
              <a:spcBef>
                <a:spcPct val="0"/>
              </a:spcBef>
              <a:buSzPct val="87000"/>
            </a:pPr>
            <a:r>
              <a:rPr lang="zh-CN" altLang="en-US" dirty="0"/>
              <a:t>代表：</a:t>
            </a:r>
            <a:r>
              <a:rPr lang="en-US" altLang="zh-CN" dirty="0"/>
              <a:t>QBE</a:t>
            </a:r>
          </a:p>
          <a:p>
            <a:pPr algn="just">
              <a:spcBef>
                <a:spcPct val="0"/>
              </a:spcBef>
            </a:pPr>
            <a:r>
              <a:rPr lang="zh-CN" altLang="en-US" sz="2400" dirty="0">
                <a:solidFill>
                  <a:srgbClr val="FF0000"/>
                </a:solidFill>
              </a:rPr>
              <a:t>具有关系代数和关系演算双重特点的语言</a:t>
            </a:r>
          </a:p>
          <a:p>
            <a:pPr lvl="1" algn="just">
              <a:spcBef>
                <a:spcPct val="0"/>
              </a:spcBef>
            </a:pPr>
            <a:r>
              <a:rPr lang="zh-CN" altLang="en-US" sz="2000" dirty="0"/>
              <a:t>代表：</a:t>
            </a:r>
            <a:r>
              <a:rPr lang="en-US" altLang="zh-CN" sz="2000" dirty="0"/>
              <a:t>SQL</a:t>
            </a:r>
            <a:r>
              <a:rPr lang="zh-CN" altLang="en-US" sz="2000" dirty="0"/>
              <a:t>（</a:t>
            </a:r>
            <a:r>
              <a:rPr lang="en-US" altLang="zh-CN" sz="2000" dirty="0"/>
              <a:t>Structured Query Language</a:t>
            </a:r>
            <a:r>
              <a:rPr lang="zh-CN" altLang="en-US" sz="2000" dirty="0"/>
              <a:t>）</a:t>
            </a:r>
            <a:endParaRPr lang="zh-CN" altLang="en-US" sz="2000"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
        <p:nvSpPr>
          <p:cNvPr id="5" name="TextBox 5"/>
          <p:cNvSpPr txBox="1"/>
          <p:nvPr/>
        </p:nvSpPr>
        <p:spPr>
          <a:xfrm>
            <a:off x="8534400" y="1414765"/>
            <a:ext cx="1107996" cy="4824536"/>
          </a:xfrm>
          <a:prstGeom prst="rect">
            <a:avLst/>
          </a:prstGeom>
          <a:solidFill>
            <a:schemeClr val="bg1">
              <a:lumMod val="95000"/>
            </a:schemeClr>
          </a:solidFill>
        </p:spPr>
        <p:txBody>
          <a:bodyPr vert="eaVert" wrap="square" rtlCol="0" anchor="t" anchorCtr="0">
            <a:spAutoFit/>
          </a:bodyPr>
          <a:lstStyle/>
          <a:p>
            <a:pPr>
              <a:lnSpc>
                <a:spcPct val="150000"/>
              </a:lnSpc>
            </a:pPr>
            <a:r>
              <a:rPr lang="zh-CN" altLang="en-US" sz="2000" dirty="0">
                <a:solidFill>
                  <a:srgbClr val="0000CC"/>
                </a:solidFill>
                <a:latin typeface="微软雅黑" panose="020B0503020204020204" pitchFamily="34" charset="-122"/>
                <a:ea typeface="微软雅黑" panose="020B0503020204020204" pitchFamily="34" charset="-122"/>
              </a:rPr>
              <a:t>关系代数、元组关系演算、域关系演算、</a:t>
            </a:r>
            <a:r>
              <a:rPr lang="en-US" altLang="zh-CN" sz="2000" dirty="0">
                <a:solidFill>
                  <a:srgbClr val="0000CC"/>
                </a:solidFill>
                <a:latin typeface="微软雅黑" panose="020B0503020204020204" pitchFamily="34" charset="-122"/>
                <a:ea typeface="微软雅黑" panose="020B0503020204020204" pitchFamily="34" charset="-122"/>
              </a:rPr>
              <a:t>SQL</a:t>
            </a:r>
            <a:r>
              <a:rPr lang="zh-CN" altLang="en-US" sz="2000" dirty="0">
                <a:solidFill>
                  <a:srgbClr val="0000CC"/>
                </a:solidFill>
                <a:latin typeface="微软雅黑" panose="020B0503020204020204" pitchFamily="34" charset="-122"/>
                <a:ea typeface="微软雅黑" panose="020B0503020204020204" pitchFamily="34" charset="-122"/>
              </a:rPr>
              <a:t>的表达能力等价。</a:t>
            </a:r>
          </a:p>
        </p:txBody>
      </p:sp>
    </p:spTree>
    <p:extLst>
      <p:ext uri="{BB962C8B-B14F-4D97-AF65-F5344CB8AC3E}">
        <p14:creationId xmlns:p14="http://schemas.microsoft.com/office/powerpoint/2010/main" val="2262269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关系数据结构及形式化定义</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关系操作</a:t>
            </a:r>
          </a:p>
          <a:p>
            <a:pPr>
              <a:lnSpc>
                <a:spcPct val="150000"/>
              </a:lnSpc>
            </a:pPr>
            <a:r>
              <a:rPr lang="zh-CN" altLang="en-US" dirty="0">
                <a:solidFill>
                  <a:srgbClr val="FF0000"/>
                </a:solidFill>
              </a:rPr>
              <a:t>关系的完整性</a:t>
            </a:r>
          </a:p>
          <a:p>
            <a:pPr>
              <a:lnSpc>
                <a:spcPct val="150000"/>
              </a:lnSpc>
            </a:pPr>
            <a:r>
              <a:rPr lang="zh-CN" altLang="en-US" dirty="0">
                <a:solidFill>
                  <a:schemeClr val="bg1">
                    <a:lumMod val="75000"/>
                  </a:schemeClr>
                </a:solidFill>
              </a:rPr>
              <a:t>关系代数</a:t>
            </a:r>
          </a:p>
          <a:p>
            <a:pPr>
              <a:lnSpc>
                <a:spcPct val="150000"/>
              </a:lnSpc>
            </a:pPr>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74847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latin typeface="等线" panose="02010600030101010101" pitchFamily="2" charset="-122"/>
                <a:ea typeface="等线" panose="02010600030101010101" pitchFamily="2" charset="-122"/>
              </a:rPr>
              <a:t>关系数据结构及形式化定义</a:t>
            </a:r>
            <a:endParaRPr lang="en-US" altLang="zh-CN"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关系操作</a:t>
            </a: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关系的完整性</a:t>
            </a: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关系代数</a:t>
            </a: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关系的三类完整性约束</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nSpc>
                <a:spcPct val="150000"/>
              </a:lnSpc>
            </a:pPr>
            <a:r>
              <a:rPr lang="zh-CN" altLang="en-US" dirty="0"/>
              <a:t>关系模型的</a:t>
            </a:r>
            <a:r>
              <a:rPr lang="zh-CN" altLang="en-US" dirty="0">
                <a:solidFill>
                  <a:srgbClr val="FF0000"/>
                </a:solidFill>
              </a:rPr>
              <a:t>完整性规则</a:t>
            </a:r>
            <a:r>
              <a:rPr lang="zh-CN" altLang="en-US" dirty="0"/>
              <a:t>是对关系的某种约束条件。</a:t>
            </a:r>
          </a:p>
          <a:p>
            <a:pPr lvl="1">
              <a:lnSpc>
                <a:spcPct val="150000"/>
              </a:lnSpc>
            </a:pPr>
            <a:r>
              <a:rPr lang="zh-CN" altLang="en-US" dirty="0"/>
              <a:t>这些约束是现实世界的要求。任何关系在任何时刻都要满足这些语义约束。</a:t>
            </a:r>
            <a:endParaRPr lang="en-US" altLang="zh-CN" dirty="0"/>
          </a:p>
          <a:p>
            <a:pPr>
              <a:lnSpc>
                <a:spcPct val="150000"/>
              </a:lnSpc>
            </a:pPr>
            <a:r>
              <a:rPr lang="zh-CN" altLang="en-US" dirty="0"/>
              <a:t>关系模型中三类完整性约束</a:t>
            </a:r>
          </a:p>
          <a:p>
            <a:pPr lvl="1">
              <a:lnSpc>
                <a:spcPct val="150000"/>
              </a:lnSpc>
            </a:pPr>
            <a:r>
              <a:rPr lang="zh-CN" altLang="en-US" b="1" u="sng" dirty="0">
                <a:solidFill>
                  <a:srgbClr val="C00000"/>
                </a:solidFill>
              </a:rPr>
              <a:t>实体完整性</a:t>
            </a:r>
            <a:r>
              <a:rPr lang="zh-CN" altLang="en-US" dirty="0"/>
              <a:t>和</a:t>
            </a:r>
            <a:r>
              <a:rPr lang="zh-CN" altLang="en-US" b="1" u="sng" dirty="0">
                <a:solidFill>
                  <a:srgbClr val="C00000"/>
                </a:solidFill>
              </a:rPr>
              <a:t>参照完整性</a:t>
            </a:r>
            <a:endParaRPr lang="en-US" altLang="zh-CN" b="1" u="sng" dirty="0">
              <a:solidFill>
                <a:srgbClr val="C00000"/>
              </a:solidFill>
            </a:endParaRPr>
          </a:p>
          <a:p>
            <a:pPr lvl="2">
              <a:lnSpc>
                <a:spcPct val="150000"/>
              </a:lnSpc>
            </a:pPr>
            <a:r>
              <a:rPr lang="zh-CN" altLang="en-US" dirty="0"/>
              <a:t>关系模型必须满足的完整性约束条件称为</a:t>
            </a:r>
            <a:r>
              <a:rPr lang="zh-CN" altLang="en-US" b="1" u="sng" dirty="0">
                <a:solidFill>
                  <a:srgbClr val="C00000"/>
                </a:solidFill>
              </a:rPr>
              <a:t>关系的两个不变性</a:t>
            </a:r>
            <a:r>
              <a:rPr lang="zh-CN" altLang="en-US" dirty="0"/>
              <a:t>，应该由关系</a:t>
            </a:r>
            <a:r>
              <a:rPr lang="zh-CN" altLang="en-US" b="1" u="sng" dirty="0">
                <a:solidFill>
                  <a:srgbClr val="C00000"/>
                </a:solidFill>
              </a:rPr>
              <a:t>系统自动支持</a:t>
            </a:r>
            <a:endParaRPr lang="en-US" altLang="zh-CN" b="1" u="sng" dirty="0">
              <a:solidFill>
                <a:srgbClr val="C00000"/>
              </a:solidFill>
            </a:endParaRPr>
          </a:p>
          <a:p>
            <a:pPr lvl="1">
              <a:lnSpc>
                <a:spcPct val="150000"/>
              </a:lnSpc>
            </a:pPr>
            <a:r>
              <a:rPr lang="zh-CN" altLang="en-US" b="1" u="sng" dirty="0">
                <a:solidFill>
                  <a:srgbClr val="C00000"/>
                </a:solidFill>
              </a:rPr>
              <a:t>用户定义的完整性</a:t>
            </a:r>
            <a:endParaRPr lang="en-US" altLang="zh-CN" b="1" u="sng" dirty="0">
              <a:solidFill>
                <a:srgbClr val="C00000"/>
              </a:solidFill>
            </a:endParaRPr>
          </a:p>
          <a:p>
            <a:pPr lvl="2">
              <a:lnSpc>
                <a:spcPct val="150000"/>
              </a:lnSpc>
            </a:pPr>
            <a:r>
              <a:rPr lang="zh-CN" altLang="en-US" dirty="0"/>
              <a:t>应用领域需要遵循的约束条件，体现了具体领域中的语义约束</a:t>
            </a: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61616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实体完整性</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nSpc>
                <a:spcPct val="150000"/>
              </a:lnSpc>
            </a:pPr>
            <a:r>
              <a:rPr lang="zh-CN" altLang="en-US" u="sng" dirty="0">
                <a:solidFill>
                  <a:srgbClr val="FF0000"/>
                </a:solidFill>
              </a:rPr>
              <a:t>实体完整性规则</a:t>
            </a:r>
            <a:endParaRPr lang="zh-CN" altLang="en-US" dirty="0">
              <a:solidFill>
                <a:srgbClr val="FF0000"/>
              </a:solidFill>
            </a:endParaRPr>
          </a:p>
          <a:p>
            <a:pPr lvl="1" algn="just">
              <a:lnSpc>
                <a:spcPct val="140000"/>
              </a:lnSpc>
            </a:pPr>
            <a:r>
              <a:rPr lang="zh-CN" altLang="en-US" dirty="0"/>
              <a:t>若</a:t>
            </a:r>
            <a:r>
              <a:rPr lang="zh-CN" altLang="en-US" dirty="0">
                <a:solidFill>
                  <a:srgbClr val="3333CC"/>
                </a:solidFill>
              </a:rPr>
              <a:t>属性</a:t>
            </a:r>
            <a:r>
              <a:rPr lang="zh-CN" altLang="en-US" dirty="0"/>
              <a:t>（</a:t>
            </a:r>
            <a:r>
              <a:rPr lang="zh-CN" altLang="en-US" b="1" dirty="0">
                <a:solidFill>
                  <a:srgbClr val="3333CC"/>
                </a:solidFill>
              </a:rPr>
              <a:t>指一个或一组属性</a:t>
            </a:r>
            <a:r>
              <a:rPr lang="zh-CN" altLang="en-US" dirty="0"/>
              <a:t>）</a:t>
            </a:r>
            <a:r>
              <a:rPr lang="en-US" altLang="zh-CN" dirty="0"/>
              <a:t>A</a:t>
            </a:r>
            <a:r>
              <a:rPr lang="zh-CN" altLang="en-US" dirty="0"/>
              <a:t>是基本关系</a:t>
            </a:r>
            <a:r>
              <a:rPr lang="en-US" altLang="zh-CN" dirty="0"/>
              <a:t>R</a:t>
            </a:r>
            <a:r>
              <a:rPr lang="zh-CN" altLang="en-US" dirty="0"/>
              <a:t>的主属性，则属性</a:t>
            </a:r>
            <a:r>
              <a:rPr lang="en-US" altLang="zh-CN" dirty="0"/>
              <a:t>A</a:t>
            </a:r>
            <a:r>
              <a:rPr lang="zh-CN" altLang="en-US" dirty="0"/>
              <a:t>不能取</a:t>
            </a:r>
            <a:r>
              <a:rPr lang="zh-CN" altLang="en-US" u="sng" dirty="0">
                <a:solidFill>
                  <a:srgbClr val="FF0000"/>
                </a:solidFill>
              </a:rPr>
              <a:t>空值</a:t>
            </a:r>
            <a:endParaRPr lang="en-US" altLang="zh-CN" b="1" u="sng" dirty="0">
              <a:solidFill>
                <a:srgbClr val="FF0000"/>
              </a:solidFill>
            </a:endParaRPr>
          </a:p>
          <a:p>
            <a:pPr lvl="1" algn="just">
              <a:lnSpc>
                <a:spcPct val="140000"/>
              </a:lnSpc>
            </a:pPr>
            <a:r>
              <a:rPr lang="zh-CN" altLang="zh-CN" dirty="0">
                <a:solidFill>
                  <a:srgbClr val="FF0000"/>
                </a:solidFill>
              </a:rPr>
              <a:t>空值</a:t>
            </a:r>
            <a:r>
              <a:rPr lang="en-US" altLang="zh-CN" dirty="0">
                <a:solidFill>
                  <a:srgbClr val="FF0000"/>
                </a:solidFill>
              </a:rPr>
              <a:t>(Null)</a:t>
            </a:r>
            <a:r>
              <a:rPr lang="zh-CN" altLang="zh-CN" dirty="0"/>
              <a:t>就是“</a:t>
            </a:r>
            <a:r>
              <a:rPr lang="zh-CN" altLang="zh-CN" dirty="0">
                <a:solidFill>
                  <a:srgbClr val="FF0000"/>
                </a:solidFill>
              </a:rPr>
              <a:t>不知道</a:t>
            </a:r>
            <a:r>
              <a:rPr lang="zh-CN" altLang="zh-CN" dirty="0"/>
              <a:t>”或“</a:t>
            </a:r>
            <a:r>
              <a:rPr lang="zh-CN" altLang="zh-CN" dirty="0">
                <a:solidFill>
                  <a:srgbClr val="FF0000"/>
                </a:solidFill>
              </a:rPr>
              <a:t>不存在</a:t>
            </a:r>
            <a:r>
              <a:rPr lang="zh-CN" altLang="zh-CN" dirty="0"/>
              <a:t>”或</a:t>
            </a:r>
            <a:r>
              <a:rPr lang="zh-CN" altLang="zh-CN" dirty="0">
                <a:solidFill>
                  <a:srgbClr val="FF0000"/>
                </a:solidFill>
              </a:rPr>
              <a:t>“无意义”的值</a:t>
            </a:r>
            <a:endParaRPr lang="en-US" altLang="zh-CN" dirty="0">
              <a:solidFill>
                <a:srgbClr val="FF0000"/>
              </a:solidFill>
            </a:endParaRPr>
          </a:p>
          <a:p>
            <a:pPr marL="357188" lvl="1" indent="0">
              <a:lnSpc>
                <a:spcPct val="150000"/>
              </a:lnSpc>
              <a:buNone/>
            </a:pPr>
            <a:r>
              <a:rPr lang="zh-CN" altLang="en-US" dirty="0"/>
              <a:t>例子：</a:t>
            </a:r>
            <a:endParaRPr lang="en-US" altLang="zh-CN" dirty="0"/>
          </a:p>
          <a:p>
            <a:pPr lvl="1">
              <a:lnSpc>
                <a:spcPct val="150000"/>
              </a:lnSpc>
              <a:buFont typeface="Arial" panose="020B0604020202020204" pitchFamily="34" charset="0"/>
              <a:buChar char="•"/>
            </a:pPr>
            <a:r>
              <a:rPr lang="zh-CN" altLang="en-US" dirty="0"/>
              <a:t>学生（</a:t>
            </a:r>
            <a:r>
              <a:rPr lang="zh-CN" altLang="en-US" u="sng" dirty="0">
                <a:solidFill>
                  <a:srgbClr val="FF0000"/>
                </a:solidFill>
              </a:rPr>
              <a:t>学号</a:t>
            </a:r>
            <a:r>
              <a:rPr lang="zh-CN" altLang="en-US" dirty="0"/>
              <a:t>，姓名，性别，专业号，年龄），“学号”为主码，不能取空值</a:t>
            </a:r>
            <a:endParaRPr lang="en-US" altLang="zh-CN" dirty="0"/>
          </a:p>
          <a:p>
            <a:pPr lvl="1">
              <a:lnSpc>
                <a:spcPct val="150000"/>
              </a:lnSpc>
              <a:buFont typeface="Arial" panose="020B0604020202020204" pitchFamily="34" charset="0"/>
              <a:buChar char="•"/>
            </a:pPr>
            <a:r>
              <a:rPr lang="zh-CN" altLang="en-US" dirty="0"/>
              <a:t>选修（</a:t>
            </a:r>
            <a:r>
              <a:rPr lang="zh-CN" altLang="en-US" u="sng" dirty="0">
                <a:solidFill>
                  <a:srgbClr val="FF0000"/>
                </a:solidFill>
              </a:rPr>
              <a:t>学号</a:t>
            </a:r>
            <a:r>
              <a:rPr lang="zh-CN" altLang="en-US" dirty="0"/>
              <a:t>，</a:t>
            </a:r>
            <a:r>
              <a:rPr lang="zh-CN" altLang="en-US" u="sng" dirty="0">
                <a:solidFill>
                  <a:srgbClr val="FF0000"/>
                </a:solidFill>
              </a:rPr>
              <a:t>课程号</a:t>
            </a:r>
            <a:r>
              <a:rPr lang="zh-CN" altLang="en-US" dirty="0"/>
              <a:t>，成绩）</a:t>
            </a:r>
          </a:p>
          <a:p>
            <a:pPr lvl="3">
              <a:lnSpc>
                <a:spcPct val="150000"/>
              </a:lnSpc>
              <a:buFont typeface="Arial" panose="020B0604020202020204" pitchFamily="34" charset="0"/>
              <a:buChar char="•"/>
            </a:pPr>
            <a:r>
              <a:rPr lang="zh-CN" altLang="zh-CN" sz="2400" dirty="0">
                <a:latin typeface="等线 Light" panose="02010600030101010101" pitchFamily="2" charset="-122"/>
                <a:ea typeface="等线 Light" panose="02010600030101010101" pitchFamily="2" charset="-122"/>
              </a:rPr>
              <a:t>“学号、课程号”为主码</a:t>
            </a:r>
            <a:r>
              <a:rPr lang="zh-CN" altLang="en-US" sz="2400" dirty="0">
                <a:latin typeface="等线 Light" panose="02010600030101010101" pitchFamily="2" charset="-122"/>
                <a:ea typeface="等线 Light" panose="02010600030101010101" pitchFamily="2" charset="-122"/>
              </a:rPr>
              <a:t>，这</a:t>
            </a:r>
            <a:r>
              <a:rPr lang="zh-CN" altLang="zh-CN" sz="2400" dirty="0">
                <a:latin typeface="等线 Light" panose="02010600030101010101" pitchFamily="2" charset="-122"/>
                <a:ea typeface="等线 Light" panose="02010600030101010101" pitchFamily="2" charset="-122"/>
              </a:rPr>
              <a:t>两个属性都不能取空值</a:t>
            </a:r>
            <a:endParaRPr lang="en-US" altLang="zh-CN" sz="2400" dirty="0">
              <a:latin typeface="等线 Light" panose="02010600030101010101" pitchFamily="2" charset="-122"/>
              <a:ea typeface="等线 Light" panose="02010600030101010101" pitchFamily="2" charset="-122"/>
            </a:endParaRPr>
          </a:p>
          <a:p>
            <a:pPr lvl="3">
              <a:lnSpc>
                <a:spcPct val="150000"/>
              </a:lnSpc>
              <a:buFont typeface="Arial" panose="020B0604020202020204" pitchFamily="34" charset="0"/>
              <a:buChar char="•"/>
            </a:pPr>
            <a:endParaRPr lang="zh-CN" altLang="en-US" dirty="0">
              <a:latin typeface="等线 Light" panose="02010600030101010101" pitchFamily="2" charset="-122"/>
              <a:ea typeface="等线 Light"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2119657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zh-CN" altLang="en-US" u="sng" dirty="0">
                <a:solidFill>
                  <a:srgbClr val="FF0000"/>
                </a:solidFill>
              </a:rPr>
              <a:t>实体完整性规则说明</a:t>
            </a:r>
            <a:endParaRPr lang="zh-CN" altLang="en-US" dirty="0">
              <a:solidFill>
                <a:srgbClr val="FF0000"/>
              </a:solidFill>
            </a:endParaRPr>
          </a:p>
          <a:p>
            <a:pPr marL="450850" lvl="1" indent="-273050">
              <a:lnSpc>
                <a:spcPct val="150000"/>
              </a:lnSpc>
              <a:buFont typeface="+mj-ea"/>
              <a:buAutoNum type="circleNumDbPlain"/>
            </a:pPr>
            <a:r>
              <a:rPr lang="zh-CN" altLang="en-US" dirty="0"/>
              <a:t>实体完整性规则是针对基本关系而言的。一个基本表通常对应现实世界的一个实体集。</a:t>
            </a:r>
          </a:p>
          <a:p>
            <a:pPr marL="450850" lvl="1" indent="-273050">
              <a:lnSpc>
                <a:spcPct val="150000"/>
              </a:lnSpc>
              <a:buFont typeface="+mj-ea"/>
              <a:buAutoNum type="circleNumDbPlain"/>
            </a:pPr>
            <a:r>
              <a:rPr lang="zh-CN" altLang="en-US" dirty="0"/>
              <a:t> 现实世界中的实体是可区分的，即它们具有某种唯一性标识</a:t>
            </a:r>
          </a:p>
          <a:p>
            <a:pPr marL="627063" lvl="1" indent="-449263">
              <a:lnSpc>
                <a:spcPct val="150000"/>
              </a:lnSpc>
              <a:buFont typeface="+mj-ea"/>
              <a:buAutoNum type="circleNumDbPlain"/>
            </a:pPr>
            <a:r>
              <a:rPr lang="zh-CN" altLang="en-US" dirty="0"/>
              <a:t>关系模型中以</a:t>
            </a:r>
            <a:r>
              <a:rPr lang="zh-CN" altLang="en-US" dirty="0">
                <a:solidFill>
                  <a:srgbClr val="FF0000"/>
                </a:solidFill>
              </a:rPr>
              <a:t>主码作为唯一性标识</a:t>
            </a:r>
          </a:p>
          <a:p>
            <a:pPr marL="627063" lvl="1" indent="-449263">
              <a:lnSpc>
                <a:spcPct val="150000"/>
              </a:lnSpc>
              <a:buFont typeface="+mj-ea"/>
              <a:buAutoNum type="circleNumDbPlain"/>
            </a:pPr>
            <a:r>
              <a:rPr lang="zh-CN" altLang="en-US" dirty="0"/>
              <a:t>主码中的属性即主属性不能取空值</a:t>
            </a:r>
            <a:endParaRPr lang="en-US" altLang="zh-CN" dirty="0"/>
          </a:p>
          <a:p>
            <a:pPr marL="627063" lvl="2" indent="-271463">
              <a:lnSpc>
                <a:spcPct val="150000"/>
              </a:lnSpc>
            </a:pPr>
            <a:r>
              <a:rPr lang="zh-CN" altLang="en-US" dirty="0"/>
              <a:t>如果主属性取空值，就说明存在某个不可标识的实体，即存在不可区分的实体，这与第</a:t>
            </a:r>
            <a:r>
              <a:rPr lang="zh-CN" altLang="en-US" dirty="0">
                <a:sym typeface="Wingdings" panose="05000000000000000000" pitchFamily="2" charset="2"/>
              </a:rPr>
              <a:t></a:t>
            </a:r>
            <a:r>
              <a:rPr lang="zh-CN" altLang="en-US" dirty="0"/>
              <a:t>点相矛盾，因此这个规则称为</a:t>
            </a:r>
            <a:r>
              <a:rPr lang="zh-CN" altLang="en-US" u="sng" dirty="0">
                <a:solidFill>
                  <a:srgbClr val="FF0000"/>
                </a:solidFill>
              </a:rPr>
              <a:t>实体完整性</a:t>
            </a:r>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4237145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参照完整性</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nSpc>
                <a:spcPct val="150000"/>
              </a:lnSpc>
            </a:pPr>
            <a:r>
              <a:rPr lang="zh-CN" altLang="en-US" u="sng" dirty="0">
                <a:solidFill>
                  <a:srgbClr val="FF0000"/>
                </a:solidFill>
              </a:rPr>
              <a:t>关系间的引用</a:t>
            </a:r>
            <a:endParaRPr lang="zh-CN" altLang="en-US" dirty="0">
              <a:solidFill>
                <a:srgbClr val="FF0000"/>
              </a:solidFill>
            </a:endParaRPr>
          </a:p>
          <a:p>
            <a:pPr lvl="1" algn="just">
              <a:lnSpc>
                <a:spcPct val="140000"/>
              </a:lnSpc>
            </a:pPr>
            <a:r>
              <a:rPr lang="zh-CN" altLang="en-US" dirty="0">
                <a:latin typeface="Times New Roman" panose="02020603050405020304" pitchFamily="18" charset="0"/>
              </a:rPr>
              <a:t>在关系模型中实体及实体间的联系都是用关系来描述的，自然存在着关系与关系间的引用</a:t>
            </a:r>
            <a:endParaRPr lang="en-US" altLang="zh-CN" dirty="0">
              <a:latin typeface="Times New Roman" panose="02020603050405020304" pitchFamily="18" charset="0"/>
            </a:endParaRPr>
          </a:p>
          <a:p>
            <a:pPr lvl="1" algn="just">
              <a:lnSpc>
                <a:spcPct val="140000"/>
              </a:lnSpc>
            </a:pPr>
            <a:r>
              <a:rPr lang="zh-CN" altLang="en-US" dirty="0">
                <a:solidFill>
                  <a:srgbClr val="FF0000"/>
                </a:solidFill>
                <a:latin typeface="Times New Roman" panose="02020603050405020304" pitchFamily="18" charset="0"/>
              </a:rPr>
              <a:t>例子</a:t>
            </a:r>
            <a:endParaRPr lang="en-US" altLang="zh-CN" dirty="0">
              <a:solidFill>
                <a:srgbClr val="FF0000"/>
              </a:solidFill>
              <a:latin typeface="Times New Roman" panose="02020603050405020304" pitchFamily="18" charset="0"/>
            </a:endParaRPr>
          </a:p>
          <a:p>
            <a:pPr marL="357188" lvl="1" indent="0" algn="just">
              <a:lnSpc>
                <a:spcPct val="140000"/>
              </a:lnSpc>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
        <p:nvSpPr>
          <p:cNvPr id="2" name="矩形 1"/>
          <p:cNvSpPr/>
          <p:nvPr/>
        </p:nvSpPr>
        <p:spPr>
          <a:xfrm>
            <a:off x="914400" y="3733800"/>
            <a:ext cx="6040436" cy="461665"/>
          </a:xfrm>
          <a:prstGeom prst="rect">
            <a:avLst/>
          </a:prstGeom>
        </p:spPr>
        <p:txBody>
          <a:bodyPr wrap="none">
            <a:spAutoFit/>
          </a:bodyPr>
          <a:lstStyle/>
          <a:p>
            <a:r>
              <a:rPr lang="zh-CN" altLang="en-US" sz="2400" dirty="0"/>
              <a:t>学生（</a:t>
            </a:r>
            <a:r>
              <a:rPr lang="zh-CN" altLang="en-US" sz="2400" b="1" u="sng" dirty="0">
                <a:solidFill>
                  <a:srgbClr val="0000FF"/>
                </a:solidFill>
              </a:rPr>
              <a:t>学号</a:t>
            </a:r>
            <a:r>
              <a:rPr lang="zh-CN" altLang="en-US" sz="2400" dirty="0"/>
              <a:t>，姓名，性别，</a:t>
            </a:r>
            <a:r>
              <a:rPr lang="zh-CN" altLang="en-US" sz="2400" b="1" dirty="0">
                <a:solidFill>
                  <a:srgbClr val="0000FF"/>
                </a:solidFill>
              </a:rPr>
              <a:t>专业号</a:t>
            </a:r>
            <a:r>
              <a:rPr lang="zh-CN" altLang="en-US" sz="2400" dirty="0"/>
              <a:t>，年龄）</a:t>
            </a:r>
          </a:p>
        </p:txBody>
      </p:sp>
      <p:sp>
        <p:nvSpPr>
          <p:cNvPr id="5" name="矩形 4"/>
          <p:cNvSpPr/>
          <p:nvPr/>
        </p:nvSpPr>
        <p:spPr>
          <a:xfrm>
            <a:off x="457200" y="4495800"/>
            <a:ext cx="4036682" cy="461665"/>
          </a:xfrm>
          <a:prstGeom prst="rect">
            <a:avLst/>
          </a:prstGeom>
        </p:spPr>
        <p:txBody>
          <a:bodyPr wrap="none">
            <a:spAutoFit/>
          </a:bodyPr>
          <a:lstStyle/>
          <a:p>
            <a:pPr lvl="1" algn="just">
              <a:buNone/>
              <a:defRPr/>
            </a:pPr>
            <a:r>
              <a:rPr lang="zh-CN" altLang="en-US" sz="2400" dirty="0"/>
              <a:t>专业（</a:t>
            </a:r>
            <a:r>
              <a:rPr lang="zh-CN" altLang="en-US" sz="2400" b="1" u="sng" dirty="0">
                <a:solidFill>
                  <a:srgbClr val="0000FF"/>
                </a:solidFill>
              </a:rPr>
              <a:t>专业号</a:t>
            </a:r>
            <a:r>
              <a:rPr lang="zh-CN" altLang="en-US" sz="2400" dirty="0"/>
              <a:t>，专业名）</a:t>
            </a:r>
          </a:p>
        </p:txBody>
      </p:sp>
      <p:cxnSp>
        <p:nvCxnSpPr>
          <p:cNvPr id="7" name="肘形连接符 6"/>
          <p:cNvCxnSpPr/>
          <p:nvPr/>
        </p:nvCxnSpPr>
        <p:spPr>
          <a:xfrm rot="10800000" flipV="1">
            <a:off x="2475541" y="4228362"/>
            <a:ext cx="2706059" cy="30033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181600" y="4117204"/>
            <a:ext cx="0" cy="7826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801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55038323"/>
              </p:ext>
            </p:extLst>
          </p:nvPr>
        </p:nvGraphicFramePr>
        <p:xfrm>
          <a:off x="1966384" y="1183422"/>
          <a:ext cx="8229600" cy="2743200"/>
        </p:xfrm>
        <a:graphic>
          <a:graphicData uri="http://schemas.openxmlformats.org/presentationml/2006/ole">
            <mc:AlternateContent xmlns:mc="http://schemas.openxmlformats.org/markup-compatibility/2006">
              <mc:Choice xmlns:v="urn:schemas-microsoft-com:vml" Requires="v">
                <p:oleObj name="文档" r:id="rId2" imgW="7760208" imgH="5452872" progId="Word.Document.8">
                  <p:embed/>
                </p:oleObj>
              </mc:Choice>
              <mc:Fallback>
                <p:oleObj name="文档" r:id="rId2" imgW="7760208" imgH="5452872" progId="Word.Document.8">
                  <p:embed/>
                  <p:pic>
                    <p:nvPicPr>
                      <p:cNvPr id="553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384" y="1183422"/>
                        <a:ext cx="8229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60341343"/>
              </p:ext>
            </p:extLst>
          </p:nvPr>
        </p:nvGraphicFramePr>
        <p:xfrm>
          <a:off x="1949324" y="4312123"/>
          <a:ext cx="9023351" cy="2413000"/>
        </p:xfrm>
        <a:graphic>
          <a:graphicData uri="http://schemas.openxmlformats.org/presentationml/2006/ole">
            <mc:AlternateContent xmlns:mc="http://schemas.openxmlformats.org/markup-compatibility/2006">
              <mc:Choice xmlns:v="urn:schemas-microsoft-com:vml" Requires="v">
                <p:oleObj name="文档" r:id="rId4" imgW="7760208" imgH="4443984" progId="Word.Document.8">
                  <p:embed/>
                </p:oleObj>
              </mc:Choice>
              <mc:Fallback>
                <p:oleObj name="文档" r:id="rId4" imgW="7760208" imgH="4443984" progId="Word.Document.8">
                  <p:embed/>
                  <p:pic>
                    <p:nvPicPr>
                      <p:cNvPr id="5530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324" y="4312123"/>
                        <a:ext cx="9023351"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2063751" y="3750764"/>
            <a:ext cx="3587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400" b="1" dirty="0">
                <a:solidFill>
                  <a:srgbClr val="0000FF"/>
                </a:solidFill>
              </a:rPr>
              <a:t>专业（</a:t>
            </a:r>
            <a:r>
              <a:rPr kumimoji="1" lang="zh-CN" altLang="en-US" sz="2400" b="1" u="sng" dirty="0">
                <a:solidFill>
                  <a:srgbClr val="0000FF"/>
                </a:solidFill>
              </a:rPr>
              <a:t>专业号</a:t>
            </a:r>
            <a:r>
              <a:rPr kumimoji="1" lang="zh-CN" altLang="en-US" sz="2400" b="1" dirty="0">
                <a:solidFill>
                  <a:srgbClr val="0000FF"/>
                </a:solidFill>
              </a:rPr>
              <a:t>，专业名）</a:t>
            </a:r>
          </a:p>
        </p:txBody>
      </p:sp>
      <p:sp>
        <p:nvSpPr>
          <p:cNvPr id="8" name="Rectangle 7"/>
          <p:cNvSpPr>
            <a:spLocks noChangeArrowheads="1"/>
          </p:cNvSpPr>
          <p:nvPr/>
        </p:nvSpPr>
        <p:spPr bwMode="auto">
          <a:xfrm>
            <a:off x="2063751" y="462697"/>
            <a:ext cx="6062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kumimoji="1" lang="zh-CN" altLang="en-US" sz="2400" b="1">
                <a:solidFill>
                  <a:srgbClr val="0000FF"/>
                </a:solidFill>
              </a:rPr>
              <a:t>学生（</a:t>
            </a:r>
            <a:r>
              <a:rPr kumimoji="1" lang="zh-CN" altLang="en-US" sz="2400" b="1" u="sng">
                <a:solidFill>
                  <a:srgbClr val="0000FF"/>
                </a:solidFill>
              </a:rPr>
              <a:t>学号</a:t>
            </a:r>
            <a:r>
              <a:rPr kumimoji="1" lang="zh-CN" altLang="en-US" sz="2400" b="1">
                <a:solidFill>
                  <a:srgbClr val="0000FF"/>
                </a:solidFill>
              </a:rPr>
              <a:t>，姓名，性别，专业号，年龄）</a:t>
            </a:r>
          </a:p>
        </p:txBody>
      </p:sp>
      <p:sp>
        <p:nvSpPr>
          <p:cNvPr id="9" name="椭圆 8"/>
          <p:cNvSpPr/>
          <p:nvPr/>
        </p:nvSpPr>
        <p:spPr>
          <a:xfrm>
            <a:off x="6934200" y="1524000"/>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66384" y="4645179"/>
            <a:ext cx="685800" cy="1603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9" idx="4"/>
          </p:cNvCxnSpPr>
          <p:nvPr/>
        </p:nvCxnSpPr>
        <p:spPr>
          <a:xfrm flipH="1">
            <a:off x="2667000" y="3581400"/>
            <a:ext cx="4610100" cy="1828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27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34</a:t>
            </a:fld>
            <a:endParaRPr lang="en-US"/>
          </a:p>
        </p:txBody>
      </p:sp>
      <p:sp>
        <p:nvSpPr>
          <p:cNvPr id="3" name="矩形 2"/>
          <p:cNvSpPr/>
          <p:nvPr/>
        </p:nvSpPr>
        <p:spPr>
          <a:xfrm>
            <a:off x="2763079" y="152400"/>
            <a:ext cx="6553200" cy="2198935"/>
          </a:xfrm>
          <a:prstGeom prst="rect">
            <a:avLst/>
          </a:prstGeom>
        </p:spPr>
        <p:txBody>
          <a:bodyPr wrap="square">
            <a:spAutoFit/>
          </a:bodyPr>
          <a:lstStyle/>
          <a:p>
            <a:pPr lvl="1" algn="just">
              <a:lnSpc>
                <a:spcPct val="200000"/>
              </a:lnSpc>
              <a:buNone/>
              <a:defRPr/>
            </a:pPr>
            <a:r>
              <a:rPr lang="zh-CN" altLang="en-US" sz="2400" dirty="0"/>
              <a:t>学生（</a:t>
            </a:r>
            <a:r>
              <a:rPr lang="zh-CN" altLang="en-US" sz="2400" b="1" u="sng" dirty="0">
                <a:solidFill>
                  <a:schemeClr val="hlink"/>
                </a:solidFill>
              </a:rPr>
              <a:t>学号</a:t>
            </a:r>
            <a:r>
              <a:rPr lang="zh-CN" altLang="en-US" sz="2400" dirty="0">
                <a:solidFill>
                  <a:schemeClr val="accent2"/>
                </a:solidFill>
              </a:rPr>
              <a:t>，</a:t>
            </a:r>
            <a:r>
              <a:rPr lang="zh-CN" altLang="en-US" sz="2400" dirty="0"/>
              <a:t>姓名，性别，专业号，年龄）</a:t>
            </a:r>
            <a:endParaRPr lang="en-US" altLang="zh-CN" sz="2400" dirty="0"/>
          </a:p>
          <a:p>
            <a:pPr lvl="1" algn="just">
              <a:lnSpc>
                <a:spcPct val="200000"/>
              </a:lnSpc>
              <a:buNone/>
              <a:defRPr/>
            </a:pPr>
            <a:r>
              <a:rPr lang="zh-CN" altLang="en-US" sz="2400" dirty="0"/>
              <a:t>选修（</a:t>
            </a:r>
            <a:r>
              <a:rPr lang="zh-CN" altLang="en-US" sz="2400" b="1" u="sng" dirty="0">
                <a:solidFill>
                  <a:schemeClr val="hlink"/>
                </a:solidFill>
              </a:rPr>
              <a:t>学号</a:t>
            </a:r>
            <a:r>
              <a:rPr lang="zh-CN" altLang="en-US" sz="2400" dirty="0"/>
              <a:t>，</a:t>
            </a:r>
            <a:r>
              <a:rPr lang="zh-CN" altLang="en-US" sz="2400" b="1" u="sng" dirty="0">
                <a:solidFill>
                  <a:srgbClr val="3333FF"/>
                </a:solidFill>
              </a:rPr>
              <a:t>课程号</a:t>
            </a:r>
            <a:r>
              <a:rPr lang="zh-CN" altLang="en-US" sz="2400" dirty="0"/>
              <a:t>，成绩）</a:t>
            </a:r>
            <a:endParaRPr lang="en-US" altLang="zh-CN" sz="2400" dirty="0"/>
          </a:p>
          <a:p>
            <a:pPr lvl="1" algn="just">
              <a:lnSpc>
                <a:spcPct val="200000"/>
              </a:lnSpc>
              <a:defRPr/>
            </a:pPr>
            <a:r>
              <a:rPr lang="zh-CN" altLang="en-US" sz="2400" dirty="0"/>
              <a:t>课程（</a:t>
            </a:r>
            <a:r>
              <a:rPr lang="zh-CN" altLang="en-US" sz="2400" b="1" u="sng" dirty="0">
                <a:solidFill>
                  <a:srgbClr val="3333FF"/>
                </a:solidFill>
              </a:rPr>
              <a:t>课程号</a:t>
            </a:r>
            <a:r>
              <a:rPr lang="zh-CN" altLang="en-US" sz="2400" dirty="0"/>
              <a:t>，课程名，学分</a:t>
            </a:r>
          </a:p>
        </p:txBody>
      </p:sp>
      <p:cxnSp>
        <p:nvCxnSpPr>
          <p:cNvPr id="7" name="直接箭头连接符 6"/>
          <p:cNvCxnSpPr/>
          <p:nvPr/>
        </p:nvCxnSpPr>
        <p:spPr>
          <a:xfrm flipV="1">
            <a:off x="4495800" y="838200"/>
            <a:ext cx="0" cy="381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10800000" flipV="1">
            <a:off x="4648200" y="1600200"/>
            <a:ext cx="990600" cy="304800"/>
          </a:xfrm>
          <a:prstGeom prst="bentConnector3">
            <a:avLst>
              <a:gd name="adj1" fmla="val 1009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Object 4"/>
          <p:cNvGraphicFramePr>
            <a:graphicFrameLocks noChangeAspect="1"/>
          </p:cNvGraphicFramePr>
          <p:nvPr>
            <p:extLst>
              <p:ext uri="{D42A27DB-BD31-4B8C-83A1-F6EECF244321}">
                <p14:modId xmlns:p14="http://schemas.microsoft.com/office/powerpoint/2010/main" val="307637633"/>
              </p:ext>
            </p:extLst>
          </p:nvPr>
        </p:nvGraphicFramePr>
        <p:xfrm>
          <a:off x="609600" y="4728945"/>
          <a:ext cx="5562600" cy="2065757"/>
        </p:xfrm>
        <a:graphic>
          <a:graphicData uri="http://schemas.openxmlformats.org/presentationml/2006/ole">
            <mc:AlternateContent xmlns:mc="http://schemas.openxmlformats.org/markup-compatibility/2006">
              <mc:Choice xmlns:v="urn:schemas-microsoft-com:vml" Requires="v">
                <p:oleObj name="文档" r:id="rId2" imgW="7760208" imgH="5452872" progId="Word.Document.8">
                  <p:embed/>
                </p:oleObj>
              </mc:Choice>
              <mc:Fallback>
                <p:oleObj name="文档" r:id="rId2" imgW="7760208" imgH="5452872" progId="Word.Document.8">
                  <p:embed/>
                  <p:pic>
                    <p:nvPicPr>
                      <p:cNvPr id="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728945"/>
                        <a:ext cx="5562600" cy="2065757"/>
                      </a:xfrm>
                      <a:prstGeom prst="rect">
                        <a:avLst/>
                      </a:prstGeom>
                      <a:noFill/>
                      <a:ln>
                        <a:noFill/>
                      </a:ln>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2507089897"/>
              </p:ext>
            </p:extLst>
          </p:nvPr>
        </p:nvGraphicFramePr>
        <p:xfrm>
          <a:off x="6781800" y="4813852"/>
          <a:ext cx="4419600" cy="2065757"/>
        </p:xfrm>
        <a:graphic>
          <a:graphicData uri="http://schemas.openxmlformats.org/presentationml/2006/ole">
            <mc:AlternateContent xmlns:mc="http://schemas.openxmlformats.org/markup-compatibility/2006">
              <mc:Choice xmlns:v="urn:schemas-microsoft-com:vml" Requires="v">
                <p:oleObj name="文档" r:id="rId4" imgW="7760208" imgH="4395216" progId="Word.Document.8">
                  <p:embed/>
                </p:oleObj>
              </mc:Choice>
              <mc:Fallback>
                <p:oleObj name="文档" r:id="rId4" imgW="7760208" imgH="4395216" progId="Word.Document.8">
                  <p:embed/>
                  <p:pic>
                    <p:nvPicPr>
                      <p:cNvPr id="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4813852"/>
                        <a:ext cx="4419600" cy="2065757"/>
                      </a:xfrm>
                      <a:prstGeom prst="rect">
                        <a:avLst/>
                      </a:prstGeom>
                      <a:noFill/>
                      <a:ln>
                        <a:noFill/>
                      </a:ln>
                      <a:effectLst/>
                    </p:spPr>
                  </p:pic>
                </p:oleObj>
              </mc:Fallback>
            </mc:AlternateContent>
          </a:graphicData>
        </a:graphic>
      </p:graphicFrame>
      <p:graphicFrame>
        <p:nvGraphicFramePr>
          <p:cNvPr id="21" name="Object 6"/>
          <p:cNvGraphicFramePr>
            <a:graphicFrameLocks noChangeAspect="1"/>
          </p:cNvGraphicFramePr>
          <p:nvPr>
            <p:extLst>
              <p:ext uri="{D42A27DB-BD31-4B8C-83A1-F6EECF244321}">
                <p14:modId xmlns:p14="http://schemas.microsoft.com/office/powerpoint/2010/main" val="3164370417"/>
              </p:ext>
            </p:extLst>
          </p:nvPr>
        </p:nvGraphicFramePr>
        <p:xfrm>
          <a:off x="3667010" y="2666999"/>
          <a:ext cx="3943579" cy="2156972"/>
        </p:xfrm>
        <a:graphic>
          <a:graphicData uri="http://schemas.openxmlformats.org/presentationml/2006/ole">
            <mc:AlternateContent xmlns:mc="http://schemas.openxmlformats.org/markup-compatibility/2006">
              <mc:Choice xmlns:v="urn:schemas-microsoft-com:vml" Requires="v">
                <p:oleObj name="文档" r:id="rId6" imgW="7760208" imgH="4581144" progId="Word.Document.8">
                  <p:embed/>
                </p:oleObj>
              </mc:Choice>
              <mc:Fallback>
                <p:oleObj name="文档" r:id="rId6" imgW="7760208" imgH="4581144" progId="Word.Document.8">
                  <p:embed/>
                  <p:pic>
                    <p:nvPicPr>
                      <p:cNvPr id="1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010" y="2666999"/>
                        <a:ext cx="3943579" cy="2156972"/>
                      </a:xfrm>
                      <a:prstGeom prst="rect">
                        <a:avLst/>
                      </a:prstGeom>
                      <a:noFill/>
                      <a:ln>
                        <a:noFill/>
                      </a:ln>
                    </p:spPr>
                  </p:pic>
                </p:oleObj>
              </mc:Fallback>
            </mc:AlternateContent>
          </a:graphicData>
        </a:graphic>
      </p:graphicFrame>
      <p:sp>
        <p:nvSpPr>
          <p:cNvPr id="22" name="椭圆 21"/>
          <p:cNvSpPr/>
          <p:nvPr/>
        </p:nvSpPr>
        <p:spPr>
          <a:xfrm>
            <a:off x="3581400" y="2504988"/>
            <a:ext cx="685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629399" y="4645179"/>
            <a:ext cx="1066799"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24400" y="2469557"/>
            <a:ext cx="1066800"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55470" y="4562387"/>
            <a:ext cx="992330" cy="21401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4" idx="5"/>
            <a:endCxn id="23" idx="1"/>
          </p:cNvCxnSpPr>
          <p:nvPr/>
        </p:nvCxnSpPr>
        <p:spPr>
          <a:xfrm>
            <a:off x="5634971" y="4225658"/>
            <a:ext cx="1150657" cy="720820"/>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2"/>
          </p:cNvCxnSpPr>
          <p:nvPr/>
        </p:nvCxnSpPr>
        <p:spPr>
          <a:xfrm flipH="1">
            <a:off x="1447800" y="3533688"/>
            <a:ext cx="2133600" cy="172411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093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35</a:t>
            </a:fld>
            <a:endParaRPr lang="en-US"/>
          </a:p>
        </p:txBody>
      </p:sp>
      <p:sp>
        <p:nvSpPr>
          <p:cNvPr id="3" name="矩形 2"/>
          <p:cNvSpPr/>
          <p:nvPr/>
        </p:nvSpPr>
        <p:spPr>
          <a:xfrm>
            <a:off x="1828800" y="759177"/>
            <a:ext cx="8182048" cy="523220"/>
          </a:xfrm>
          <a:prstGeom prst="rect">
            <a:avLst/>
          </a:prstGeom>
        </p:spPr>
        <p:txBody>
          <a:bodyPr wrap="none">
            <a:spAutoFit/>
          </a:bodyPr>
          <a:lstStyle/>
          <a:p>
            <a:r>
              <a:rPr lang="zh-CN" altLang="en-US" sz="2800" dirty="0">
                <a:latin typeface="等线" panose="02010600030101010101" pitchFamily="2" charset="-122"/>
                <a:ea typeface="等线" panose="02010600030101010101" pitchFamily="2" charset="-122"/>
              </a:rPr>
              <a:t>学生（</a:t>
            </a:r>
            <a:r>
              <a:rPr lang="zh-CN" altLang="en-US" sz="2800" u="sng" dirty="0">
                <a:solidFill>
                  <a:srgbClr val="3333FF"/>
                </a:solidFill>
                <a:latin typeface="等线" panose="02010600030101010101" pitchFamily="2" charset="-122"/>
                <a:ea typeface="等线" panose="02010600030101010101" pitchFamily="2" charset="-122"/>
              </a:rPr>
              <a:t>学号</a:t>
            </a:r>
            <a:r>
              <a:rPr lang="zh-CN" altLang="en-US" sz="2800" dirty="0">
                <a:latin typeface="等线" panose="02010600030101010101" pitchFamily="2" charset="-122"/>
                <a:ea typeface="等线" panose="02010600030101010101" pitchFamily="2" charset="-122"/>
              </a:rPr>
              <a:t>，姓名，性别，专业号，年龄，</a:t>
            </a:r>
            <a:r>
              <a:rPr lang="zh-CN" altLang="en-US" sz="2800" dirty="0">
                <a:solidFill>
                  <a:srgbClr val="3333FF"/>
                </a:solidFill>
                <a:latin typeface="等线" panose="02010600030101010101" pitchFamily="2" charset="-122"/>
                <a:ea typeface="等线" panose="02010600030101010101" pitchFamily="2" charset="-122"/>
              </a:rPr>
              <a:t>班长</a:t>
            </a:r>
            <a:r>
              <a:rPr lang="zh-CN" altLang="en-US" sz="2800" dirty="0">
                <a:latin typeface="等线" panose="02010600030101010101" pitchFamily="2" charset="-122"/>
                <a:ea typeface="等线" panose="02010600030101010101" pitchFamily="2" charset="-122"/>
              </a:rPr>
              <a:t>）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637" y="1828800"/>
            <a:ext cx="659619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ChangeArrowheads="1"/>
          </p:cNvSpPr>
          <p:nvPr/>
        </p:nvSpPr>
        <p:spPr bwMode="auto">
          <a:xfrm>
            <a:off x="2473067" y="4600149"/>
            <a:ext cx="8012963"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nchor="ctr">
            <a:spAutoFit/>
          </a:bodyPr>
          <a:lstStyle>
            <a:lvl1pPr eaLnBrk="0" hangingPunct="0">
              <a:spcBef>
                <a:spcPct val="20000"/>
              </a:spcBef>
              <a:buClr>
                <a:srgbClr val="CC00CC"/>
              </a:buClr>
              <a:buSzPct val="110000"/>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SzPct val="50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342900" indent="-342900" eaLnBrk="1" hangingPunct="1">
              <a:lnSpc>
                <a:spcPct val="150000"/>
              </a:lnSpc>
              <a:spcBef>
                <a:spcPct val="0"/>
              </a:spcBef>
              <a:buClr>
                <a:schemeClr val="accent1"/>
              </a:buClr>
              <a:buSzTx/>
              <a:buFont typeface="Wingdings" panose="05000000000000000000" pitchFamily="2" charset="2"/>
              <a:buChar char=""/>
            </a:pPr>
            <a:r>
              <a:rPr kumimoji="1" lang="en-US" altLang="zh-CN" sz="2400" dirty="0">
                <a:solidFill>
                  <a:srgbClr val="0000CC"/>
                </a:solidFill>
                <a:latin typeface="等线 Light" panose="02010600030101010101" pitchFamily="2" charset="-122"/>
                <a:ea typeface="等线 Light" panose="02010600030101010101" pitchFamily="2" charset="-122"/>
              </a:rPr>
              <a:t>“</a:t>
            </a:r>
            <a:r>
              <a:rPr kumimoji="1" lang="zh-CN" altLang="en-US" sz="2400" dirty="0">
                <a:solidFill>
                  <a:srgbClr val="0000CC"/>
                </a:solidFill>
                <a:latin typeface="等线 Light" panose="02010600030101010101" pitchFamily="2" charset="-122"/>
                <a:ea typeface="等线 Light" panose="02010600030101010101" pitchFamily="2" charset="-122"/>
              </a:rPr>
              <a:t>学号”是主码，“班长”是外码，它引用了本关系的“学号” </a:t>
            </a:r>
          </a:p>
          <a:p>
            <a:pPr marL="342900" indent="-342900" eaLnBrk="1" hangingPunct="1">
              <a:lnSpc>
                <a:spcPct val="150000"/>
              </a:lnSpc>
              <a:spcBef>
                <a:spcPct val="0"/>
              </a:spcBef>
              <a:buClr>
                <a:schemeClr val="accent1"/>
              </a:buClr>
              <a:buSzTx/>
              <a:buFont typeface="Wingdings" panose="05000000000000000000" pitchFamily="2" charset="2"/>
              <a:buChar char=""/>
            </a:pPr>
            <a:r>
              <a:rPr kumimoji="1" lang="zh-CN" altLang="en-US" sz="2400" dirty="0">
                <a:solidFill>
                  <a:srgbClr val="0000CC"/>
                </a:solidFill>
                <a:latin typeface="等线 Light" panose="02010600030101010101" pitchFamily="2" charset="-122"/>
                <a:ea typeface="等线 Light" panose="02010600030101010101" pitchFamily="2" charset="-122"/>
              </a:rPr>
              <a:t>“班长” 必须是确实存在的学生的学号 </a:t>
            </a:r>
          </a:p>
        </p:txBody>
      </p:sp>
    </p:spTree>
    <p:extLst>
      <p:ext uri="{BB962C8B-B14F-4D97-AF65-F5344CB8AC3E}">
        <p14:creationId xmlns:p14="http://schemas.microsoft.com/office/powerpoint/2010/main" val="1406056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99290152"/>
              </p:ext>
            </p:extLst>
          </p:nvPr>
        </p:nvGraphicFramePr>
        <p:xfrm>
          <a:off x="759462" y="3352800"/>
          <a:ext cx="2971799" cy="911850"/>
        </p:xfrm>
        <a:graphic>
          <a:graphicData uri="http://schemas.openxmlformats.org/presentationml/2006/ole">
            <mc:AlternateContent xmlns:mc="http://schemas.openxmlformats.org/markup-compatibility/2006">
              <mc:Choice xmlns:v="urn:schemas-microsoft-com:vml" Requires="v">
                <p:oleObj name="Image" r:id="rId2" imgW="11187302" imgH="3415873" progId="Photoshop.Image.7">
                  <p:embed/>
                </p:oleObj>
              </mc:Choice>
              <mc:Fallback>
                <p:oleObj name="Image" r:id="rId2" imgW="11187302" imgH="3415873" progId="Photoshop.Image.7">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2" y="3352800"/>
                        <a:ext cx="2971799" cy="911850"/>
                      </a:xfrm>
                      <a:prstGeom prst="rect">
                        <a:avLst/>
                      </a:prstGeom>
                      <a:noFill/>
                      <a:ln>
                        <a:noFill/>
                      </a:ln>
                      <a:effectLst/>
                    </p:spPr>
                  </p:pic>
                </p:oleObj>
              </mc:Fallback>
            </mc:AlternateContent>
          </a:graphicData>
        </a:graphic>
      </p:graphicFrame>
      <p:sp>
        <p:nvSpPr>
          <p:cNvPr id="3" name="内容占位符 2"/>
          <p:cNvSpPr>
            <a:spLocks noGrp="1"/>
          </p:cNvSpPr>
          <p:nvPr>
            <p:ph idx="1"/>
          </p:nvPr>
        </p:nvSpPr>
        <p:spPr>
          <a:xfrm>
            <a:off x="595085" y="304800"/>
            <a:ext cx="11007107" cy="6553200"/>
          </a:xfrm>
        </p:spPr>
        <p:txBody>
          <a:bodyPr>
            <a:normAutofit/>
          </a:bodyPr>
          <a:lstStyle/>
          <a:p>
            <a:pPr>
              <a:lnSpc>
                <a:spcPct val="120000"/>
              </a:lnSpc>
            </a:pPr>
            <a:r>
              <a:rPr lang="zh-CN" altLang="en-US" u="sng" dirty="0">
                <a:solidFill>
                  <a:srgbClr val="FF0000"/>
                </a:solidFill>
              </a:rPr>
              <a:t>外码</a:t>
            </a:r>
            <a:r>
              <a:rPr lang="en-US" altLang="zh-CN" u="sng" dirty="0">
                <a:solidFill>
                  <a:srgbClr val="FF0000"/>
                </a:solidFill>
              </a:rPr>
              <a:t>(Foreign Key, FK)</a:t>
            </a:r>
            <a:endParaRPr lang="zh-CN" altLang="en-US" dirty="0">
              <a:solidFill>
                <a:srgbClr val="FF0000"/>
              </a:solidFill>
            </a:endParaRPr>
          </a:p>
          <a:p>
            <a:pPr lvl="1" algn="just">
              <a:lnSpc>
                <a:spcPct val="120000"/>
              </a:lnSpc>
            </a:pPr>
            <a:r>
              <a:rPr lang="zh-CN" altLang="en-US" dirty="0"/>
              <a:t>设</a:t>
            </a:r>
            <a:r>
              <a:rPr lang="en-US" altLang="zh-CN" dirty="0"/>
              <a:t>F</a:t>
            </a:r>
            <a:r>
              <a:rPr lang="zh-CN" altLang="en-US" dirty="0"/>
              <a:t>是基本关系</a:t>
            </a:r>
            <a:r>
              <a:rPr lang="en-US" altLang="zh-CN" dirty="0"/>
              <a:t>R</a:t>
            </a:r>
            <a:r>
              <a:rPr lang="zh-CN" altLang="en-US" dirty="0"/>
              <a:t>的一个或一组属性，但不是关系</a:t>
            </a:r>
            <a:r>
              <a:rPr lang="en-US" altLang="zh-CN" dirty="0"/>
              <a:t>R</a:t>
            </a:r>
            <a:r>
              <a:rPr lang="zh-CN" altLang="en-US" dirty="0"/>
              <a:t>的码。如果</a:t>
            </a:r>
            <a:r>
              <a:rPr lang="en-US" altLang="zh-CN" dirty="0"/>
              <a:t>F</a:t>
            </a:r>
            <a:r>
              <a:rPr lang="zh-CN" altLang="en-US" dirty="0"/>
              <a:t>与基本关系</a:t>
            </a:r>
            <a:r>
              <a:rPr lang="en-US" altLang="zh-CN" dirty="0"/>
              <a:t>S</a:t>
            </a:r>
            <a:r>
              <a:rPr lang="zh-CN" altLang="en-US" dirty="0"/>
              <a:t>的主码</a:t>
            </a:r>
            <a:r>
              <a:rPr lang="en-US" altLang="zh-CN" dirty="0"/>
              <a:t>K</a:t>
            </a:r>
            <a:r>
              <a:rPr lang="en-US" altLang="zh-CN" baseline="-20000" dirty="0"/>
              <a:t>s</a:t>
            </a:r>
            <a:r>
              <a:rPr lang="zh-CN" altLang="en-US" dirty="0"/>
              <a:t>相对应，则称</a:t>
            </a:r>
            <a:r>
              <a:rPr lang="en-US" altLang="zh-CN" dirty="0">
                <a:solidFill>
                  <a:srgbClr val="FF0000"/>
                </a:solidFill>
              </a:rPr>
              <a:t>F</a:t>
            </a:r>
            <a:r>
              <a:rPr lang="zh-CN" altLang="en-US" dirty="0"/>
              <a:t>是基本关系</a:t>
            </a:r>
            <a:r>
              <a:rPr lang="en-US" altLang="zh-CN" dirty="0"/>
              <a:t>R</a:t>
            </a:r>
            <a:r>
              <a:rPr lang="zh-CN" altLang="en-US" dirty="0"/>
              <a:t>的</a:t>
            </a:r>
            <a:r>
              <a:rPr lang="zh-CN" altLang="en-US" dirty="0">
                <a:solidFill>
                  <a:srgbClr val="FF0000"/>
                </a:solidFill>
              </a:rPr>
              <a:t>外码</a:t>
            </a:r>
            <a:endParaRPr lang="en-US" altLang="zh-CN" dirty="0">
              <a:solidFill>
                <a:srgbClr val="FF0000"/>
              </a:solidFill>
            </a:endParaRPr>
          </a:p>
          <a:p>
            <a:pPr lvl="1" algn="just">
              <a:lnSpc>
                <a:spcPct val="120000"/>
              </a:lnSpc>
            </a:pPr>
            <a:r>
              <a:rPr lang="zh-CN" altLang="en-US" dirty="0">
                <a:solidFill>
                  <a:srgbClr val="0000CC"/>
                </a:solidFill>
              </a:rPr>
              <a:t>基本关系</a:t>
            </a:r>
            <a:r>
              <a:rPr lang="en-US" altLang="zh-CN" dirty="0">
                <a:solidFill>
                  <a:srgbClr val="0000CC"/>
                </a:solidFill>
              </a:rPr>
              <a:t>R</a:t>
            </a:r>
            <a:r>
              <a:rPr lang="zh-CN" altLang="en-US" dirty="0"/>
              <a:t>称为</a:t>
            </a:r>
            <a:r>
              <a:rPr lang="zh-CN" altLang="en-US" dirty="0">
                <a:solidFill>
                  <a:srgbClr val="FF0000"/>
                </a:solidFill>
              </a:rPr>
              <a:t>参照关系</a:t>
            </a:r>
            <a:r>
              <a:rPr lang="en-US" altLang="zh-CN" dirty="0">
                <a:solidFill>
                  <a:srgbClr val="FF0000"/>
                </a:solidFill>
              </a:rPr>
              <a:t>(Referencing  Relation)</a:t>
            </a:r>
          </a:p>
          <a:p>
            <a:pPr lvl="1" algn="just">
              <a:lnSpc>
                <a:spcPct val="120000"/>
              </a:lnSpc>
            </a:pPr>
            <a:r>
              <a:rPr lang="zh-CN" altLang="en-US" dirty="0">
                <a:solidFill>
                  <a:srgbClr val="0000CC"/>
                </a:solidFill>
              </a:rPr>
              <a:t>基本关系</a:t>
            </a:r>
            <a:r>
              <a:rPr lang="en-US" altLang="zh-CN" dirty="0">
                <a:solidFill>
                  <a:srgbClr val="0000CC"/>
                </a:solidFill>
              </a:rPr>
              <a:t>S</a:t>
            </a:r>
            <a:r>
              <a:rPr lang="zh-CN" altLang="en-US" dirty="0"/>
              <a:t>称为</a:t>
            </a:r>
            <a:r>
              <a:rPr lang="zh-CN" altLang="en-US" dirty="0">
                <a:solidFill>
                  <a:srgbClr val="FF0000"/>
                </a:solidFill>
              </a:rPr>
              <a:t>被参照关系</a:t>
            </a:r>
            <a:r>
              <a:rPr lang="en-US" altLang="zh-CN" dirty="0">
                <a:solidFill>
                  <a:srgbClr val="FF0000"/>
                </a:solidFill>
              </a:rPr>
              <a:t>(Referenced Relation)</a:t>
            </a:r>
            <a:r>
              <a:rPr lang="zh-CN" altLang="en-US" dirty="0"/>
              <a:t>或</a:t>
            </a:r>
            <a:r>
              <a:rPr lang="zh-CN" altLang="en-US" dirty="0">
                <a:solidFill>
                  <a:srgbClr val="FF0000"/>
                </a:solidFill>
              </a:rPr>
              <a:t>目标关系 </a:t>
            </a:r>
            <a:r>
              <a:rPr lang="en-US" altLang="zh-CN" dirty="0">
                <a:solidFill>
                  <a:srgbClr val="FF0000"/>
                </a:solidFill>
              </a:rPr>
              <a:t>(Target Relation)</a:t>
            </a:r>
          </a:p>
          <a:p>
            <a:pPr lvl="1" algn="just">
              <a:lnSpc>
                <a:spcPct val="120000"/>
              </a:lnSpc>
            </a:pPr>
            <a:endParaRPr lang="en-US" altLang="zh-CN" dirty="0">
              <a:solidFill>
                <a:srgbClr val="FF0000"/>
              </a:solidFill>
            </a:endParaRPr>
          </a:p>
          <a:p>
            <a:pPr lvl="1" algn="just">
              <a:lnSpc>
                <a:spcPct val="120000"/>
              </a:lnSpc>
            </a:pPr>
            <a:endParaRPr lang="en-US" altLang="zh-CN" dirty="0">
              <a:solidFill>
                <a:srgbClr val="FF0000"/>
              </a:solidFill>
            </a:endParaRPr>
          </a:p>
          <a:p>
            <a:pPr lvl="1" algn="just">
              <a:lnSpc>
                <a:spcPct val="120000"/>
              </a:lnSpc>
            </a:pPr>
            <a:endParaRPr lang="en-US" altLang="zh-CN" sz="1200" dirty="0">
              <a:solidFill>
                <a:srgbClr val="FF0000"/>
              </a:solidFill>
            </a:endParaRPr>
          </a:p>
          <a:p>
            <a:pPr lvl="1" algn="just">
              <a:lnSpc>
                <a:spcPct val="120000"/>
              </a:lnSpc>
            </a:pPr>
            <a:r>
              <a:rPr lang="zh-CN" altLang="en-US" dirty="0">
                <a:solidFill>
                  <a:srgbClr val="FF0000"/>
                </a:solidFill>
              </a:rPr>
              <a:t>说明：</a:t>
            </a:r>
            <a:endParaRPr lang="en-US" altLang="zh-CN" dirty="0">
              <a:solidFill>
                <a:srgbClr val="FF0000"/>
              </a:solidFill>
            </a:endParaRPr>
          </a:p>
          <a:p>
            <a:pPr lvl="2" algn="just">
              <a:lnSpc>
                <a:spcPct val="120000"/>
              </a:lnSpc>
            </a:pPr>
            <a:r>
              <a:rPr lang="en-US" altLang="zh-CN" sz="2400" dirty="0">
                <a:solidFill>
                  <a:srgbClr val="0000CC"/>
                </a:solidFill>
              </a:rPr>
              <a:t>R</a:t>
            </a:r>
            <a:r>
              <a:rPr lang="zh-CN" altLang="en-US" sz="2400" dirty="0">
                <a:solidFill>
                  <a:srgbClr val="0000CC"/>
                </a:solidFill>
              </a:rPr>
              <a:t>和</a:t>
            </a:r>
            <a:r>
              <a:rPr lang="en-US" altLang="zh-CN" sz="2400" dirty="0">
                <a:solidFill>
                  <a:srgbClr val="0000CC"/>
                </a:solidFill>
              </a:rPr>
              <a:t>S</a:t>
            </a:r>
            <a:r>
              <a:rPr lang="zh-CN" altLang="en-US" sz="2400" dirty="0">
                <a:solidFill>
                  <a:srgbClr val="0000CC"/>
                </a:solidFill>
              </a:rPr>
              <a:t>不一定是不同的关系；</a:t>
            </a:r>
            <a:endParaRPr lang="en-US" altLang="zh-CN" sz="2400" dirty="0">
              <a:solidFill>
                <a:srgbClr val="0000CC"/>
              </a:solidFill>
            </a:endParaRPr>
          </a:p>
          <a:p>
            <a:pPr lvl="2" algn="just">
              <a:lnSpc>
                <a:spcPct val="120000"/>
              </a:lnSpc>
            </a:pPr>
            <a:r>
              <a:rPr lang="en-US" altLang="zh-CN" sz="2400" dirty="0">
                <a:solidFill>
                  <a:srgbClr val="0000CC"/>
                </a:solidFill>
              </a:rPr>
              <a:t>S</a:t>
            </a:r>
            <a:r>
              <a:rPr lang="zh-CN" altLang="en-US" sz="2400" dirty="0">
                <a:solidFill>
                  <a:srgbClr val="0000CC"/>
                </a:solidFill>
              </a:rPr>
              <a:t>的主码</a:t>
            </a:r>
            <a:r>
              <a:rPr lang="en-US" altLang="zh-CN" sz="2400" dirty="0">
                <a:solidFill>
                  <a:srgbClr val="0000CC"/>
                </a:solidFill>
              </a:rPr>
              <a:t>K</a:t>
            </a:r>
            <a:r>
              <a:rPr lang="en-US" altLang="zh-CN" sz="2400" baseline="-25000" dirty="0">
                <a:solidFill>
                  <a:srgbClr val="0000CC"/>
                </a:solidFill>
              </a:rPr>
              <a:t>s</a:t>
            </a:r>
            <a:r>
              <a:rPr lang="zh-CN" altLang="en-US" sz="2400" dirty="0">
                <a:solidFill>
                  <a:srgbClr val="0000CC"/>
                </a:solidFill>
              </a:rPr>
              <a:t>与</a:t>
            </a:r>
            <a:r>
              <a:rPr lang="en-US" altLang="zh-CN" sz="2400" dirty="0">
                <a:solidFill>
                  <a:srgbClr val="0000CC"/>
                </a:solidFill>
              </a:rPr>
              <a:t>F</a:t>
            </a:r>
            <a:r>
              <a:rPr lang="zh-CN" altLang="en-US" sz="2400" dirty="0">
                <a:solidFill>
                  <a:srgbClr val="0000CC"/>
                </a:solidFill>
              </a:rPr>
              <a:t>必须定义在同一个</a:t>
            </a:r>
            <a:r>
              <a:rPr lang="en-US" altLang="zh-CN" sz="2400" dirty="0">
                <a:solidFill>
                  <a:srgbClr val="0000CC"/>
                </a:solidFill>
              </a:rPr>
              <a:t>(</a:t>
            </a:r>
            <a:r>
              <a:rPr lang="zh-CN" altLang="en-US" sz="2400" dirty="0">
                <a:solidFill>
                  <a:srgbClr val="0000CC"/>
                </a:solidFill>
              </a:rPr>
              <a:t>或一组</a:t>
            </a:r>
            <a:r>
              <a:rPr lang="en-US" altLang="zh-CN" sz="2400" dirty="0">
                <a:solidFill>
                  <a:srgbClr val="0000CC"/>
                </a:solidFill>
              </a:rPr>
              <a:t>)</a:t>
            </a:r>
            <a:r>
              <a:rPr lang="zh-CN" altLang="en-US" sz="2400" dirty="0">
                <a:solidFill>
                  <a:srgbClr val="0000CC"/>
                </a:solidFill>
              </a:rPr>
              <a:t>域上</a:t>
            </a:r>
          </a:p>
          <a:p>
            <a:pPr lvl="2" algn="just">
              <a:lnSpc>
                <a:spcPct val="120000"/>
              </a:lnSpc>
            </a:pPr>
            <a:r>
              <a:rPr lang="zh-CN" altLang="en-US" sz="2400" dirty="0">
                <a:solidFill>
                  <a:srgbClr val="0000CC"/>
                </a:solidFill>
              </a:rPr>
              <a:t>外码并不一定要与相应的主码同名。当外码与相应的主码属于不同关系时，往往取相同的名字，以便于识别</a:t>
            </a:r>
            <a:endParaRPr lang="en-US" altLang="zh-CN" sz="2400" dirty="0">
              <a:solidFill>
                <a:srgbClr val="0000CC"/>
              </a:solidFill>
            </a:endParaRPr>
          </a:p>
          <a:p>
            <a:pPr lvl="1" algn="just">
              <a:lnSpc>
                <a:spcPct val="120000"/>
              </a:lnSpc>
            </a:pP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192685352"/>
              </p:ext>
            </p:extLst>
          </p:nvPr>
        </p:nvGraphicFramePr>
        <p:xfrm>
          <a:off x="4050577" y="3352800"/>
          <a:ext cx="4453069" cy="675725"/>
        </p:xfrm>
        <a:graphic>
          <a:graphicData uri="http://schemas.openxmlformats.org/presentationml/2006/ole">
            <mc:AlternateContent xmlns:mc="http://schemas.openxmlformats.org/markup-compatibility/2006">
              <mc:Choice xmlns:v="urn:schemas-microsoft-com:vml" Requires="v">
                <p:oleObj name="Image" r:id="rId4" imgW="18044444" imgH="2590476" progId="Photoshop.Image.7">
                  <p:embed/>
                </p:oleObj>
              </mc:Choice>
              <mc:Fallback>
                <p:oleObj name="Image" r:id="rId4" imgW="18044444" imgH="2590476" progId="Photoshop.Image.7">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77" y="3352800"/>
                        <a:ext cx="4453069" cy="675725"/>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62943548"/>
              </p:ext>
            </p:extLst>
          </p:nvPr>
        </p:nvGraphicFramePr>
        <p:xfrm>
          <a:off x="8930818" y="3084953"/>
          <a:ext cx="2678198" cy="1179697"/>
        </p:xfrm>
        <a:graphic>
          <a:graphicData uri="http://schemas.openxmlformats.org/presentationml/2006/ole">
            <mc:AlternateContent xmlns:mc="http://schemas.openxmlformats.org/markup-compatibility/2006">
              <mc:Choice xmlns:v="urn:schemas-microsoft-com:vml" Requires="v">
                <p:oleObj name="Image" r:id="rId6" imgW="10057143" imgH="5904762" progId="Photoshop.Image.7">
                  <p:embed/>
                </p:oleObj>
              </mc:Choice>
              <mc:Fallback>
                <p:oleObj name="Image" r:id="rId6" imgW="10057143" imgH="5904762" progId="Photoshop.Image.7">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0818" y="3084953"/>
                        <a:ext cx="2678198" cy="11796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47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500"/>
                                        <p:tgtEl>
                                          <p:spTgt spid="3">
                                            <p:txEl>
                                              <p:pRg st="7" end="7"/>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left)">
                                      <p:cBhvr>
                                        <p:cTn id="45" dur="500"/>
                                        <p:tgtEl>
                                          <p:spTgt spid="3">
                                            <p:txEl>
                                              <p:pRg st="9" end="9"/>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left)">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80999"/>
            <a:ext cx="11007107" cy="6011213"/>
          </a:xfrm>
        </p:spPr>
        <p:txBody>
          <a:bodyPr/>
          <a:lstStyle/>
          <a:p>
            <a:pPr>
              <a:lnSpc>
                <a:spcPct val="150000"/>
              </a:lnSpc>
            </a:pPr>
            <a:r>
              <a:rPr lang="zh-CN" altLang="en-US" u="sng" dirty="0">
                <a:solidFill>
                  <a:srgbClr val="FF0000"/>
                </a:solidFill>
              </a:rPr>
              <a:t>参照完整性规则</a:t>
            </a:r>
            <a:endParaRPr lang="zh-CN" altLang="en-US" dirty="0">
              <a:solidFill>
                <a:srgbClr val="FF0000"/>
              </a:solidFill>
            </a:endParaRPr>
          </a:p>
          <a:p>
            <a:pPr lvl="1" algn="just">
              <a:lnSpc>
                <a:spcPct val="140000"/>
              </a:lnSpc>
            </a:pPr>
            <a:r>
              <a:rPr lang="zh-CN" altLang="en-US" dirty="0"/>
              <a:t>若属性（或属性组）</a:t>
            </a:r>
            <a:r>
              <a:rPr lang="en-US" altLang="zh-CN" dirty="0"/>
              <a:t>F</a:t>
            </a:r>
            <a:r>
              <a:rPr lang="zh-CN" altLang="en-US" dirty="0"/>
              <a:t>是基本关系</a:t>
            </a:r>
            <a:r>
              <a:rPr lang="en-US" altLang="zh-CN" dirty="0"/>
              <a:t>R</a:t>
            </a:r>
            <a:r>
              <a:rPr lang="zh-CN" altLang="en-US" dirty="0"/>
              <a:t>的外码它与基本关系</a:t>
            </a:r>
            <a:r>
              <a:rPr lang="en-US" altLang="zh-CN" dirty="0"/>
              <a:t>S</a:t>
            </a:r>
            <a:r>
              <a:rPr lang="zh-CN" altLang="en-US" dirty="0"/>
              <a:t>的主码</a:t>
            </a:r>
            <a:r>
              <a:rPr lang="en-US" altLang="zh-CN" dirty="0"/>
              <a:t>Ks</a:t>
            </a:r>
            <a:r>
              <a:rPr lang="zh-CN" altLang="en-US" dirty="0"/>
              <a:t>相对应</a:t>
            </a:r>
            <a:r>
              <a:rPr lang="en-US" altLang="zh-CN" dirty="0"/>
              <a:t>(</a:t>
            </a:r>
            <a:r>
              <a:rPr lang="zh-CN" altLang="en-US" dirty="0"/>
              <a:t>基本关系</a:t>
            </a:r>
            <a:r>
              <a:rPr lang="en-US" altLang="zh-CN" dirty="0"/>
              <a:t>R</a:t>
            </a:r>
            <a:r>
              <a:rPr lang="zh-CN" altLang="en-US" dirty="0"/>
              <a:t>和</a:t>
            </a:r>
            <a:r>
              <a:rPr lang="en-US" altLang="zh-CN" dirty="0"/>
              <a:t>S</a:t>
            </a:r>
            <a:r>
              <a:rPr lang="zh-CN" altLang="en-US" dirty="0"/>
              <a:t>不一定是不同的关系</a:t>
            </a:r>
            <a:r>
              <a:rPr lang="en-US" altLang="zh-CN" dirty="0"/>
              <a:t>)</a:t>
            </a:r>
            <a:r>
              <a:rPr lang="zh-CN" altLang="en-US" dirty="0"/>
              <a:t>，则对于</a:t>
            </a:r>
            <a:r>
              <a:rPr lang="en-US" altLang="zh-CN" dirty="0"/>
              <a:t>R</a:t>
            </a:r>
            <a:r>
              <a:rPr lang="zh-CN" altLang="en-US" dirty="0"/>
              <a:t>中每个元组在</a:t>
            </a:r>
            <a:r>
              <a:rPr lang="en-US" altLang="zh-CN" dirty="0"/>
              <a:t>F</a:t>
            </a:r>
            <a:r>
              <a:rPr lang="zh-CN" altLang="en-US" dirty="0"/>
              <a:t>上的值必须为：</a:t>
            </a:r>
          </a:p>
          <a:p>
            <a:pPr marL="357188" lvl="1" indent="0" algn="just">
              <a:lnSpc>
                <a:spcPct val="140000"/>
              </a:lnSpc>
              <a:buNone/>
            </a:pPr>
            <a:r>
              <a:rPr lang="zh-CN" altLang="en-US" dirty="0"/>
              <a:t>    或者</a:t>
            </a:r>
            <a:r>
              <a:rPr lang="zh-CN" altLang="en-US" dirty="0">
                <a:solidFill>
                  <a:srgbClr val="FF0000"/>
                </a:solidFill>
              </a:rPr>
              <a:t>取空值</a:t>
            </a:r>
            <a:r>
              <a:rPr lang="zh-CN" altLang="en-US" dirty="0"/>
              <a:t>（</a:t>
            </a:r>
            <a:r>
              <a:rPr lang="en-US" altLang="zh-CN" dirty="0"/>
              <a:t>F</a:t>
            </a:r>
            <a:r>
              <a:rPr lang="zh-CN" altLang="en-US" dirty="0"/>
              <a:t>的每个属性值均为空值）</a:t>
            </a:r>
          </a:p>
          <a:p>
            <a:pPr marL="357188" lvl="1" indent="0" algn="just">
              <a:lnSpc>
                <a:spcPct val="140000"/>
              </a:lnSpc>
              <a:buNone/>
            </a:pPr>
            <a:r>
              <a:rPr lang="zh-CN" altLang="en-US" dirty="0"/>
              <a:t>    或者</a:t>
            </a:r>
            <a:r>
              <a:rPr lang="zh-CN" altLang="en-US" dirty="0">
                <a:solidFill>
                  <a:srgbClr val="FF0000"/>
                </a:solidFill>
              </a:rPr>
              <a:t>等于</a:t>
            </a:r>
            <a:r>
              <a:rPr lang="en-US" altLang="zh-CN" dirty="0">
                <a:solidFill>
                  <a:srgbClr val="FF0000"/>
                </a:solidFill>
              </a:rPr>
              <a:t>S</a:t>
            </a:r>
            <a:r>
              <a:rPr lang="zh-CN" altLang="en-US" dirty="0">
                <a:solidFill>
                  <a:srgbClr val="FF0000"/>
                </a:solidFill>
              </a:rPr>
              <a:t>中某个元组的主码值</a:t>
            </a:r>
            <a:endParaRPr lang="en-US" altLang="zh-CN" dirty="0">
              <a:solidFill>
                <a:srgbClr val="FF0000"/>
              </a:solidFill>
            </a:endParaRPr>
          </a:p>
          <a:p>
            <a:pPr lvl="1" algn="just">
              <a:lnSpc>
                <a:spcPct val="140000"/>
              </a:lnSpc>
            </a:pPr>
            <a:r>
              <a:rPr lang="zh-CN" altLang="en-US" dirty="0">
                <a:solidFill>
                  <a:srgbClr val="FF0000"/>
                </a:solidFill>
              </a:rPr>
              <a:t>例：</a:t>
            </a:r>
            <a:endParaRPr lang="en-US" altLang="zh-CN" dirty="0">
              <a:solidFill>
                <a:srgbClr val="FF0000"/>
              </a:solidFill>
            </a:endParaRPr>
          </a:p>
          <a:p>
            <a:pPr marL="357188" lvl="1" indent="0" algn="just">
              <a:lnSpc>
                <a:spcPct val="140000"/>
              </a:lnSpc>
              <a:buNone/>
            </a:pPr>
            <a:r>
              <a:rPr lang="zh-CN" altLang="en-US" dirty="0"/>
              <a:t>    学生关系中每个元组的</a:t>
            </a:r>
            <a:r>
              <a:rPr lang="zh-CN" altLang="en-US" dirty="0">
                <a:solidFill>
                  <a:srgbClr val="FF0000"/>
                </a:solidFill>
              </a:rPr>
              <a:t>“专业号”</a:t>
            </a:r>
            <a:r>
              <a:rPr lang="zh-CN" altLang="en-US" dirty="0"/>
              <a:t>属性只取两类值：空值或非空值；</a:t>
            </a:r>
            <a:endParaRPr lang="en-US" altLang="zh-CN" dirty="0"/>
          </a:p>
          <a:p>
            <a:pPr marL="357188" lvl="1" indent="0" algn="just">
              <a:lnSpc>
                <a:spcPct val="140000"/>
              </a:lnSpc>
              <a:buNone/>
            </a:pPr>
            <a:r>
              <a:rPr lang="zh-CN" altLang="en-US" dirty="0"/>
              <a:t>    选修</a:t>
            </a:r>
            <a:r>
              <a:rPr lang="en-US" altLang="zh-CN" dirty="0"/>
              <a:t>(</a:t>
            </a:r>
            <a:r>
              <a:rPr lang="zh-CN" altLang="en-US" u="sng" dirty="0"/>
              <a:t>学号</a:t>
            </a:r>
            <a:r>
              <a:rPr lang="zh-CN" altLang="en-US" dirty="0"/>
              <a:t>，</a:t>
            </a:r>
            <a:r>
              <a:rPr lang="zh-CN" altLang="en-US" u="sng" dirty="0"/>
              <a:t>课程号</a:t>
            </a:r>
            <a:r>
              <a:rPr lang="zh-CN" altLang="en-US" dirty="0"/>
              <a:t>，成绩</a:t>
            </a:r>
            <a:r>
              <a:rPr lang="en-US" altLang="zh-CN" dirty="0"/>
              <a:t>)</a:t>
            </a:r>
            <a:r>
              <a:rPr lang="zh-CN" altLang="en-US" dirty="0"/>
              <a:t>中“</a:t>
            </a:r>
            <a:r>
              <a:rPr lang="zh-CN" altLang="en-US" dirty="0">
                <a:solidFill>
                  <a:srgbClr val="FF0000"/>
                </a:solidFill>
              </a:rPr>
              <a:t>学号</a:t>
            </a:r>
            <a:r>
              <a:rPr lang="zh-CN" altLang="en-US" dirty="0"/>
              <a:t>”，“</a:t>
            </a:r>
            <a:r>
              <a:rPr lang="zh-CN" altLang="en-US" dirty="0">
                <a:solidFill>
                  <a:srgbClr val="FF0000"/>
                </a:solidFill>
              </a:rPr>
              <a:t>课程号</a:t>
            </a:r>
            <a:r>
              <a:rPr lang="zh-CN" altLang="en-US" dirty="0"/>
              <a:t>”的非空取值；</a:t>
            </a:r>
            <a:endParaRPr lang="en-US" altLang="zh-CN" dirty="0"/>
          </a:p>
          <a:p>
            <a:pPr marL="357188" lvl="1" indent="0" algn="just">
              <a:lnSpc>
                <a:spcPct val="140000"/>
              </a:lnSpc>
              <a:buNone/>
            </a:pPr>
            <a:r>
              <a:rPr lang="zh-CN" altLang="en-US" dirty="0"/>
              <a:t>    学生</a:t>
            </a:r>
            <a:r>
              <a:rPr lang="en-US" altLang="zh-CN" dirty="0"/>
              <a:t>(</a:t>
            </a:r>
            <a:r>
              <a:rPr lang="zh-CN" altLang="en-US" u="sng" dirty="0"/>
              <a:t>学号</a:t>
            </a:r>
            <a:r>
              <a:rPr lang="zh-CN" altLang="en-US" dirty="0"/>
              <a:t>，姓名，性别，专业号，年龄，</a:t>
            </a:r>
            <a:r>
              <a:rPr lang="zh-CN" altLang="en-US" dirty="0">
                <a:solidFill>
                  <a:srgbClr val="FF0000"/>
                </a:solidFill>
              </a:rPr>
              <a:t>班长</a:t>
            </a:r>
            <a:r>
              <a:rPr lang="en-US" altLang="zh-CN" dirty="0"/>
              <a:t>)</a:t>
            </a:r>
            <a:r>
              <a:rPr lang="zh-CN" altLang="en-US" dirty="0"/>
              <a:t>中“班长”的空值或非空取值</a:t>
            </a:r>
            <a:endParaRPr lang="en-US" altLang="zh-CN" dirty="0"/>
          </a:p>
          <a:p>
            <a:pPr lvl="1" algn="just">
              <a:lnSpc>
                <a:spcPct val="140000"/>
              </a:lnSpc>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1084855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pPr marL="0" indent="0" algn="ctr">
              <a:buNone/>
            </a:pPr>
            <a:r>
              <a:rPr lang="zh-CN" altLang="en-US" sz="3600" b="1" u="sng" dirty="0">
                <a:solidFill>
                  <a:srgbClr val="0000CC"/>
                </a:solidFill>
                <a:latin typeface="等线" panose="02010600030101010101" pitchFamily="2" charset="-122"/>
                <a:ea typeface="等线" panose="02010600030101010101" pitchFamily="2" charset="-122"/>
              </a:rPr>
              <a:t>用户定义的完整性</a:t>
            </a:r>
            <a:endParaRPr lang="en-US" altLang="zh-CN" sz="3600" b="1" u="sng" dirty="0">
              <a:solidFill>
                <a:srgbClr val="0000CC"/>
              </a:solidFill>
              <a:latin typeface="等线" panose="02010600030101010101" pitchFamily="2" charset="-122"/>
              <a:ea typeface="等线" panose="02010600030101010101" pitchFamily="2" charset="-122"/>
            </a:endParaRPr>
          </a:p>
          <a:p>
            <a:endParaRPr lang="en-US" altLang="zh-CN" sz="1000" dirty="0"/>
          </a:p>
          <a:p>
            <a:pPr algn="just">
              <a:lnSpc>
                <a:spcPct val="140000"/>
              </a:lnSpc>
            </a:pPr>
            <a:r>
              <a:rPr lang="zh-CN" altLang="en-US" dirty="0"/>
              <a:t>针对某一具体关系数据库的约束条件，反映某一具体应用所涉及的数据必须满足的语义要求</a:t>
            </a:r>
          </a:p>
          <a:p>
            <a:pPr algn="just">
              <a:lnSpc>
                <a:spcPct val="140000"/>
              </a:lnSpc>
            </a:pPr>
            <a:r>
              <a:rPr lang="zh-CN" altLang="en-US" dirty="0"/>
              <a:t>关系模型应提供</a:t>
            </a:r>
            <a:r>
              <a:rPr lang="zh-CN" altLang="en-US" dirty="0">
                <a:solidFill>
                  <a:srgbClr val="FF0000"/>
                </a:solidFill>
              </a:rPr>
              <a:t>定义</a:t>
            </a:r>
            <a:r>
              <a:rPr lang="zh-CN" altLang="en-US" dirty="0"/>
              <a:t>和</a:t>
            </a:r>
            <a:r>
              <a:rPr lang="zh-CN" altLang="en-US" dirty="0">
                <a:solidFill>
                  <a:srgbClr val="FF0000"/>
                </a:solidFill>
              </a:rPr>
              <a:t>检验</a:t>
            </a:r>
            <a:r>
              <a:rPr lang="zh-CN" altLang="en-US" dirty="0"/>
              <a:t>这类完整性的机制，以便用统一的系统的方法处理它们，而不需由应用程序承担这一功能</a:t>
            </a:r>
            <a:endParaRPr lang="en-US" altLang="zh-CN" dirty="0"/>
          </a:p>
          <a:p>
            <a:pPr algn="just">
              <a:lnSpc>
                <a:spcPct val="140000"/>
              </a:lnSpc>
            </a:pPr>
            <a:r>
              <a:rPr lang="zh-CN" altLang="en-US" dirty="0"/>
              <a:t>用户定义的完整性主要体现在：</a:t>
            </a:r>
            <a:endParaRPr lang="en-US" altLang="zh-CN" dirty="0"/>
          </a:p>
          <a:p>
            <a:pPr lvl="1" algn="just">
              <a:lnSpc>
                <a:spcPct val="140000"/>
              </a:lnSpc>
            </a:pPr>
            <a:r>
              <a:rPr lang="zh-CN" altLang="en-US" dirty="0">
                <a:solidFill>
                  <a:srgbClr val="FF0000"/>
                </a:solidFill>
              </a:rPr>
              <a:t>数据类型，取值范围，能否取空值</a:t>
            </a:r>
          </a:p>
          <a:p>
            <a:pPr algn="just">
              <a:lnSpc>
                <a:spcPct val="140000"/>
              </a:lnSpc>
            </a:pPr>
            <a:r>
              <a:rPr lang="zh-CN" altLang="en-US" dirty="0"/>
              <a:t>例子：</a:t>
            </a:r>
            <a:endParaRPr lang="en-US" altLang="zh-CN" dirty="0"/>
          </a:p>
          <a:p>
            <a:pPr lvl="1" algn="just">
              <a:lnSpc>
                <a:spcPct val="140000"/>
              </a:lnSpc>
            </a:pPr>
            <a:r>
              <a:rPr lang="zh-CN" altLang="en-US" dirty="0">
                <a:latin typeface="Times New Roman" panose="02020603050405020304" pitchFamily="18" charset="0"/>
              </a:rPr>
              <a:t>课程</a:t>
            </a:r>
            <a:r>
              <a:rPr lang="en-US" altLang="zh-CN" dirty="0">
                <a:latin typeface="Times New Roman" panose="02020603050405020304" pitchFamily="18" charset="0"/>
              </a:rPr>
              <a:t>(</a:t>
            </a:r>
            <a:r>
              <a:rPr lang="zh-CN" altLang="en-US" u="sng" dirty="0">
                <a:latin typeface="Times New Roman" panose="02020603050405020304" pitchFamily="18" charset="0"/>
              </a:rPr>
              <a:t>课程号</a:t>
            </a:r>
            <a:r>
              <a:rPr lang="zh-CN" altLang="en-US" dirty="0">
                <a:latin typeface="Times New Roman" panose="02020603050405020304" pitchFamily="18" charset="0"/>
              </a:rPr>
              <a:t>，课程名，学分</a:t>
            </a:r>
            <a:r>
              <a:rPr lang="en-US" altLang="zh-CN" dirty="0">
                <a:latin typeface="Times New Roman" panose="02020603050405020304" pitchFamily="18" charset="0"/>
              </a:rPr>
              <a:t>)</a:t>
            </a:r>
            <a:r>
              <a:rPr lang="zh-CN" altLang="en-US" dirty="0">
                <a:latin typeface="Times New Roman" panose="02020603050405020304" pitchFamily="18" charset="0"/>
              </a:rPr>
              <a:t>，课程号取唯一值；课程名非空；学分取</a:t>
            </a:r>
            <a:r>
              <a:rPr lang="en-US" altLang="zh-CN" dirty="0"/>
              <a:t>{1, 2, 3, 4, 5}</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cxnSp>
        <p:nvCxnSpPr>
          <p:cNvPr id="9" name="直接连接符 8"/>
          <p:cNvCxnSpPr/>
          <p:nvPr/>
        </p:nvCxnSpPr>
        <p:spPr>
          <a:xfrm flipV="1">
            <a:off x="5181600" y="4117204"/>
            <a:ext cx="0" cy="7826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64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关系数据库简介</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rPr>
              <a:t>提出关系模型的是美国</a:t>
            </a:r>
            <a:r>
              <a:rPr lang="en-US" altLang="zh-CN" dirty="0">
                <a:latin typeface="Times New Roman" pitchFamily="18" charset="0"/>
              </a:rPr>
              <a:t>IBM</a:t>
            </a:r>
            <a:r>
              <a:rPr lang="zh-CN" altLang="en-US" dirty="0">
                <a:latin typeface="Times New Roman" panose="02020603050405020304" pitchFamily="18" charset="0"/>
              </a:rPr>
              <a:t>公司的</a:t>
            </a:r>
            <a:r>
              <a:rPr lang="en-US" altLang="zh-CN" dirty="0" err="1">
                <a:latin typeface="Times New Roman" pitchFamily="18" charset="0"/>
              </a:rPr>
              <a:t>E.F.Codd</a:t>
            </a:r>
            <a:endParaRPr lang="en-US" altLang="zh-CN" dirty="0">
              <a:latin typeface="Times New Roman" pitchFamily="18" charset="0"/>
            </a:endParaRPr>
          </a:p>
          <a:p>
            <a:pPr lvl="1"/>
            <a:r>
              <a:rPr lang="en-US" altLang="zh-CN" dirty="0">
                <a:latin typeface="Times New Roman" pitchFamily="18" charset="0"/>
              </a:rPr>
              <a:t>1970</a:t>
            </a:r>
            <a:r>
              <a:rPr lang="zh-CN" altLang="en-US" dirty="0">
                <a:latin typeface="Times New Roman" panose="02020603050405020304" pitchFamily="18" charset="0"/>
              </a:rPr>
              <a:t>，</a:t>
            </a:r>
            <a:r>
              <a:rPr lang="en-US" altLang="zh-CN" dirty="0" err="1">
                <a:latin typeface="Times New Roman" panose="02020603050405020304" pitchFamily="18" charset="0"/>
              </a:rPr>
              <a:t>E.F.Codd</a:t>
            </a:r>
            <a:r>
              <a:rPr lang="zh-CN" altLang="en-US" dirty="0">
                <a:latin typeface="Times New Roman" panose="02020603050405020304" pitchFamily="18" charset="0"/>
              </a:rPr>
              <a:t>，“</a:t>
            </a:r>
            <a:r>
              <a:rPr lang="en-US" altLang="zh-CN" dirty="0">
                <a:latin typeface="Times New Roman" panose="02020603050405020304" pitchFamily="18" charset="0"/>
              </a:rPr>
              <a:t>A Relational Model of Data for Large Shared Data Banks”</a:t>
            </a:r>
            <a:r>
              <a:rPr lang="zh-CN" altLang="en-US" dirty="0">
                <a:latin typeface="Times New Roman" panose="02020603050405020304" pitchFamily="18" charset="0"/>
              </a:rPr>
              <a:t>，</a:t>
            </a:r>
            <a:r>
              <a:rPr lang="en-US" altLang="zh-CN" dirty="0">
                <a:latin typeface="Times New Roman" panose="02020603050405020304" pitchFamily="18" charset="0"/>
              </a:rPr>
              <a:t>《Communication of the ACM》</a:t>
            </a:r>
          </a:p>
          <a:p>
            <a:pPr lvl="2"/>
            <a:r>
              <a:rPr lang="en-US" altLang="zh-CN" dirty="0">
                <a:latin typeface="Times New Roman" panose="02020603050405020304" pitchFamily="18" charset="0"/>
              </a:rPr>
              <a:t>1983</a:t>
            </a:r>
            <a:r>
              <a:rPr lang="zh-CN" altLang="en-US" dirty="0">
                <a:latin typeface="Times New Roman" panose="02020603050405020304" pitchFamily="18" charset="0"/>
              </a:rPr>
              <a:t>年</a:t>
            </a:r>
            <a:r>
              <a:rPr lang="en-US" altLang="zh-CN" dirty="0">
                <a:latin typeface="Times New Roman" panose="02020603050405020304" pitchFamily="18" charset="0"/>
              </a:rPr>
              <a:t>ACM</a:t>
            </a:r>
            <a:r>
              <a:rPr lang="zh-CN" altLang="en-US" dirty="0">
                <a:latin typeface="Times New Roman" panose="02020603050405020304" pitchFamily="18" charset="0"/>
              </a:rPr>
              <a:t>把该论文列为从</a:t>
            </a:r>
            <a:r>
              <a:rPr lang="en-US" altLang="zh-CN" dirty="0">
                <a:latin typeface="Times New Roman" panose="02020603050405020304" pitchFamily="18" charset="0"/>
              </a:rPr>
              <a:t>1958</a:t>
            </a:r>
            <a:r>
              <a:rPr lang="zh-CN" altLang="en-US" dirty="0">
                <a:latin typeface="Times New Roman" panose="02020603050405020304" pitchFamily="18" charset="0"/>
              </a:rPr>
              <a:t>年以来的四分之一世纪中具有里程碑意义的</a:t>
            </a:r>
            <a:r>
              <a:rPr lang="en-US" altLang="zh-CN" dirty="0">
                <a:latin typeface="Times New Roman" panose="02020603050405020304" pitchFamily="18" charset="0"/>
              </a:rPr>
              <a:t>25</a:t>
            </a:r>
            <a:r>
              <a:rPr lang="zh-CN" altLang="en-US" dirty="0">
                <a:latin typeface="Times New Roman" panose="02020603050405020304" pitchFamily="18" charset="0"/>
              </a:rPr>
              <a:t>篇研究论文之一。</a:t>
            </a:r>
            <a:endParaRPr lang="en-US" altLang="zh-CN" dirty="0">
              <a:latin typeface="Times New Roman" panose="02020603050405020304" pitchFamily="18" charset="0"/>
            </a:endParaRPr>
          </a:p>
          <a:p>
            <a:pPr lvl="1">
              <a:lnSpc>
                <a:spcPct val="120000"/>
              </a:lnSpc>
            </a:pPr>
            <a:r>
              <a:rPr lang="en-US" altLang="zh-CN" dirty="0">
                <a:latin typeface="Times New Roman" panose="02020603050405020304" pitchFamily="18" charset="0"/>
              </a:rPr>
              <a:t>1972</a:t>
            </a:r>
            <a:r>
              <a:rPr lang="zh-CN" altLang="en-US" dirty="0">
                <a:latin typeface="Times New Roman" panose="02020603050405020304" pitchFamily="18" charset="0"/>
              </a:rPr>
              <a:t>，提出关系代数和关系演算，第一、第二、第三范式</a:t>
            </a:r>
          </a:p>
          <a:p>
            <a:pPr lvl="1">
              <a:lnSpc>
                <a:spcPct val="120000"/>
              </a:lnSpc>
            </a:pPr>
            <a:r>
              <a:rPr lang="en-US" altLang="zh-CN" dirty="0">
                <a:latin typeface="Times New Roman" panose="02020603050405020304" pitchFamily="18" charset="0"/>
              </a:rPr>
              <a:t>1974</a:t>
            </a:r>
            <a:r>
              <a:rPr lang="zh-CN" altLang="en-US" dirty="0">
                <a:latin typeface="Times New Roman" panose="02020603050405020304" pitchFamily="18" charset="0"/>
              </a:rPr>
              <a:t>，提出关系的</a:t>
            </a:r>
            <a:r>
              <a:rPr lang="en-US" altLang="zh-CN" dirty="0">
                <a:latin typeface="Times New Roman" panose="02020603050405020304" pitchFamily="18" charset="0"/>
              </a:rPr>
              <a:t>BC</a:t>
            </a:r>
            <a:r>
              <a:rPr lang="zh-CN" altLang="en-US" dirty="0">
                <a:latin typeface="Times New Roman" panose="02020603050405020304" pitchFamily="18" charset="0"/>
              </a:rPr>
              <a:t>范式</a:t>
            </a:r>
            <a:endParaRPr lang="en-US" altLang="zh-CN" dirty="0">
              <a:latin typeface="Times New Roman" panose="02020603050405020304" pitchFamily="18" charset="0"/>
            </a:endParaRPr>
          </a:p>
          <a:p>
            <a:pPr lvl="1">
              <a:lnSpc>
                <a:spcPct val="120000"/>
              </a:lnSpc>
            </a:pPr>
            <a:r>
              <a:rPr lang="en-US" altLang="zh-CN" dirty="0">
                <a:latin typeface="Times New Roman" panose="02020603050405020304" pitchFamily="18" charset="0"/>
              </a:rPr>
              <a:t>1990</a:t>
            </a:r>
            <a:r>
              <a:rPr lang="zh-CN" altLang="en-US" dirty="0">
                <a:latin typeface="Times New Roman" panose="02020603050405020304" pitchFamily="18" charset="0"/>
              </a:rPr>
              <a:t>，出版专著</a:t>
            </a:r>
            <a:r>
              <a:rPr lang="en-US" altLang="zh-CN" dirty="0">
                <a:latin typeface="Times New Roman" panose="02020603050405020304" pitchFamily="18" charset="0"/>
              </a:rPr>
              <a:t>《 The Relational Model for Database Management: Version 2 》</a:t>
            </a:r>
          </a:p>
          <a:p>
            <a:pPr lvl="1">
              <a:lnSpc>
                <a:spcPct val="120000"/>
              </a:lnSpc>
            </a:pPr>
            <a:r>
              <a:rPr lang="en-US" altLang="zh-CN" dirty="0">
                <a:latin typeface="Times New Roman" panose="02020603050405020304" pitchFamily="18" charset="0"/>
              </a:rPr>
              <a:t>1981</a:t>
            </a:r>
            <a:r>
              <a:rPr lang="zh-CN" altLang="en-US" dirty="0">
                <a:latin typeface="Times New Roman" panose="02020603050405020304" pitchFamily="18" charset="0"/>
              </a:rPr>
              <a:t>，获图灵奖，演讲题目 “ </a:t>
            </a:r>
            <a:r>
              <a:rPr lang="en-US" altLang="zh-CN" dirty="0">
                <a:latin typeface="Times New Roman" panose="02020603050405020304" pitchFamily="18" charset="0"/>
              </a:rPr>
              <a:t>Relational Database: A Practical Foundation for Productivity”</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416155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pic>
        <p:nvPicPr>
          <p:cNvPr id="5" name="图片 4"/>
          <p:cNvPicPr>
            <a:picLocks noChangeAspect="1"/>
          </p:cNvPicPr>
          <p:nvPr/>
        </p:nvPicPr>
        <p:blipFill>
          <a:blip r:embed="rId2"/>
          <a:stretch>
            <a:fillRect/>
          </a:stretch>
        </p:blipFill>
        <p:spPr>
          <a:xfrm>
            <a:off x="1066800" y="216054"/>
            <a:ext cx="7191375" cy="6486525"/>
          </a:xfrm>
          <a:prstGeom prst="rect">
            <a:avLst/>
          </a:prstGeom>
        </p:spPr>
      </p:pic>
      <p:sp>
        <p:nvSpPr>
          <p:cNvPr id="6" name="文本框 5"/>
          <p:cNvSpPr txBox="1"/>
          <p:nvPr/>
        </p:nvSpPr>
        <p:spPr>
          <a:xfrm>
            <a:off x="8610600" y="2133600"/>
            <a:ext cx="2362200" cy="1754326"/>
          </a:xfrm>
          <a:prstGeom prst="rect">
            <a:avLst/>
          </a:prstGeom>
          <a:noFill/>
        </p:spPr>
        <p:txBody>
          <a:bodyPr wrap="square" rtlCol="0">
            <a:spAutoFit/>
          </a:bodyPr>
          <a:lstStyle/>
          <a:p>
            <a:pPr>
              <a:lnSpc>
                <a:spcPct val="150000"/>
              </a:lnSpc>
            </a:pPr>
            <a:r>
              <a:rPr lang="en-US" altLang="zh-CN" sz="2400" dirty="0">
                <a:solidFill>
                  <a:srgbClr val="0000FF"/>
                </a:solidFill>
                <a:latin typeface="等线" panose="02010600030101010101" pitchFamily="2" charset="-122"/>
                <a:ea typeface="等线" panose="02010600030101010101" pitchFamily="2" charset="-122"/>
              </a:rPr>
              <a:t>SQL</a:t>
            </a:r>
            <a:r>
              <a:rPr lang="zh-CN" altLang="en-US" sz="2400" dirty="0">
                <a:solidFill>
                  <a:srgbClr val="0000FF"/>
                </a:solidFill>
                <a:latin typeface="等线" panose="02010600030101010101" pitchFamily="2" charset="-122"/>
                <a:ea typeface="等线" panose="02010600030101010101" pitchFamily="2" charset="-122"/>
              </a:rPr>
              <a:t>语句完成：</a:t>
            </a:r>
            <a:endParaRPr lang="en-US" altLang="zh-CN" sz="2400" dirty="0">
              <a:solidFill>
                <a:srgbClr val="0000FF"/>
              </a:solidFill>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2400" dirty="0">
                <a:solidFill>
                  <a:srgbClr val="0000FF"/>
                </a:solidFill>
                <a:latin typeface="等线" panose="02010600030101010101" pitchFamily="2" charset="-122"/>
                <a:ea typeface="等线" panose="02010600030101010101" pitchFamily="2" charset="-122"/>
              </a:rPr>
              <a:t>创建表</a:t>
            </a:r>
            <a:endParaRPr lang="en-US" altLang="zh-CN" sz="2400" dirty="0">
              <a:solidFill>
                <a:srgbClr val="0000FF"/>
              </a:solidFill>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2400" dirty="0">
                <a:solidFill>
                  <a:srgbClr val="0000FF"/>
                </a:solidFill>
                <a:latin typeface="等线" panose="02010600030101010101" pitchFamily="2" charset="-122"/>
                <a:ea typeface="等线" panose="02010600030101010101" pitchFamily="2" charset="-122"/>
              </a:rPr>
              <a:t>定义完整性</a:t>
            </a:r>
          </a:p>
        </p:txBody>
      </p:sp>
    </p:spTree>
    <p:extLst>
      <p:ext uri="{BB962C8B-B14F-4D97-AF65-F5344CB8AC3E}">
        <p14:creationId xmlns:p14="http://schemas.microsoft.com/office/powerpoint/2010/main" val="1943621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关系数据结构及形式化定义</a:t>
            </a:r>
            <a:endParaRPr lang="en-US" altLang="zh-CN" dirty="0">
              <a:solidFill>
                <a:schemeClr val="bg1">
                  <a:lumMod val="75000"/>
                </a:schemeClr>
              </a:solidFill>
              <a:latin typeface="等线" panose="02010600030101010101" pitchFamily="2" charset="-122"/>
              <a:ea typeface="等线" panose="02010600030101010101" pitchFamily="2" charset="-122"/>
            </a:endParaRP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关系操作</a:t>
            </a: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关系的完整性</a:t>
            </a:r>
          </a:p>
          <a:p>
            <a:pPr>
              <a:lnSpc>
                <a:spcPct val="150000"/>
              </a:lnSpc>
            </a:pPr>
            <a:r>
              <a:rPr lang="zh-CN" altLang="en-US" dirty="0">
                <a:solidFill>
                  <a:srgbClr val="FF0000"/>
                </a:solidFill>
                <a:latin typeface="等线" panose="02010600030101010101" pitchFamily="2" charset="-122"/>
                <a:ea typeface="等线" panose="02010600030101010101" pitchFamily="2" charset="-122"/>
              </a:rPr>
              <a:t>关系代数</a:t>
            </a:r>
          </a:p>
          <a:p>
            <a:pPr>
              <a:lnSpc>
                <a:spcPct val="150000"/>
              </a:lnSpc>
            </a:pPr>
            <a:r>
              <a:rPr lang="zh-CN" altLang="en-US" dirty="0">
                <a:solidFill>
                  <a:schemeClr val="bg1">
                    <a:lumMod val="75000"/>
                  </a:schemeClr>
                </a:solidFill>
                <a:latin typeface="等线" panose="02010600030101010101" pitchFamily="2" charset="-122"/>
                <a:ea typeface="等线" panose="02010600030101010101" pitchFamily="2" charset="-122"/>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grpSp>
        <p:nvGrpSpPr>
          <p:cNvPr id="10" name="组合 9"/>
          <p:cNvGrpSpPr/>
          <p:nvPr/>
        </p:nvGrpSpPr>
        <p:grpSpPr>
          <a:xfrm>
            <a:off x="6781800" y="1371600"/>
            <a:ext cx="3200433" cy="4054613"/>
            <a:chOff x="7824193" y="1412776"/>
            <a:chExt cx="3200433" cy="4054613"/>
          </a:xfrm>
        </p:grpSpPr>
        <p:grpSp>
          <p:nvGrpSpPr>
            <p:cNvPr id="5" name="Group 8"/>
            <p:cNvGrpSpPr>
              <a:grpSpLocks/>
            </p:cNvGrpSpPr>
            <p:nvPr/>
          </p:nvGrpSpPr>
          <p:grpSpPr bwMode="auto">
            <a:xfrm>
              <a:off x="7824193" y="3796056"/>
              <a:ext cx="3200433" cy="1671333"/>
              <a:chOff x="3794" y="2614"/>
              <a:chExt cx="1966" cy="1706"/>
            </a:xfrm>
          </p:grpSpPr>
          <p:sp>
            <p:nvSpPr>
              <p:cNvPr id="6" name="Oval 9"/>
              <p:cNvSpPr>
                <a:spLocks noChangeArrowheads="1"/>
              </p:cNvSpPr>
              <p:nvPr/>
            </p:nvSpPr>
            <p:spPr bwMode="auto">
              <a:xfrm>
                <a:off x="3794" y="3840"/>
                <a:ext cx="1966" cy="480"/>
              </a:xfrm>
              <a:prstGeom prst="ellipse">
                <a:avLst/>
              </a:prstGeom>
              <a:gradFill rotWithShape="0">
                <a:gsLst>
                  <a:gs pos="0">
                    <a:srgbClr val="2F2F18"/>
                  </a:gs>
                  <a:gs pos="50000">
                    <a:srgbClr val="666633"/>
                  </a:gs>
                  <a:gs pos="100000">
                    <a:srgbClr val="2F2F18"/>
                  </a:gs>
                </a:gsLst>
                <a:lin ang="0" scaled="1"/>
              </a:gradFill>
              <a:ln w="12700">
                <a:solidFill>
                  <a:schemeClr val="tx2"/>
                </a:solidFill>
                <a:round/>
                <a:headEnd type="none" w="sm" len="sm"/>
                <a:tailEnd type="none" w="sm" len="sm"/>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1200">
                  <a:solidFill>
                    <a:srgbClr val="CF0E30"/>
                  </a:solidFill>
                  <a:latin typeface="Book Antiqua" pitchFamily="18" charset="0"/>
                  <a:ea typeface="Osaka" pitchFamily="-32" charset="-128"/>
                </a:endParaRPr>
              </a:p>
            </p:txBody>
          </p:sp>
          <p:sp>
            <p:nvSpPr>
              <p:cNvPr id="7" name="Rectangle 10"/>
              <p:cNvSpPr>
                <a:spLocks noChangeArrowheads="1"/>
              </p:cNvSpPr>
              <p:nvPr/>
            </p:nvSpPr>
            <p:spPr bwMode="auto">
              <a:xfrm>
                <a:off x="3794" y="2879"/>
                <a:ext cx="1966" cy="1200"/>
              </a:xfrm>
              <a:prstGeom prst="rect">
                <a:avLst/>
              </a:prstGeom>
              <a:gradFill rotWithShape="0">
                <a:gsLst>
                  <a:gs pos="0">
                    <a:srgbClr val="2F2F18"/>
                  </a:gs>
                  <a:gs pos="50000">
                    <a:srgbClr val="666633"/>
                  </a:gs>
                  <a:gs pos="100000">
                    <a:srgbClr val="2F2F18"/>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1200">
                  <a:solidFill>
                    <a:srgbClr val="CF0E30"/>
                  </a:solidFill>
                  <a:latin typeface="Book Antiqua" pitchFamily="18" charset="0"/>
                  <a:ea typeface="Osaka" pitchFamily="-32" charset="-128"/>
                </a:endParaRPr>
              </a:p>
            </p:txBody>
          </p:sp>
          <p:graphicFrame>
            <p:nvGraphicFramePr>
              <p:cNvPr id="8" name="Object 11"/>
              <p:cNvGraphicFramePr>
                <a:graphicFrameLocks noChangeAspect="1"/>
              </p:cNvGraphicFramePr>
              <p:nvPr/>
            </p:nvGraphicFramePr>
            <p:xfrm>
              <a:off x="3794" y="2614"/>
              <a:ext cx="1966" cy="481"/>
            </p:xfrm>
            <a:graphic>
              <a:graphicData uri="http://schemas.openxmlformats.org/presentationml/2006/ole">
                <mc:AlternateContent xmlns:mc="http://schemas.openxmlformats.org/markup-compatibility/2006">
                  <mc:Choice xmlns:v="urn:schemas-microsoft-com:vml" Requires="v">
                    <p:oleObj name="Clip" r:id="rId2" imgW="1663920" imgH="1666440" progId="MS_ClipArt_Gallery.2">
                      <p:embed/>
                    </p:oleObj>
                  </mc:Choice>
                  <mc:Fallback>
                    <p:oleObj name="Clip" r:id="rId2" imgW="1663920" imgH="1666440" progId="MS_ClipArt_Gallery.2">
                      <p:embed/>
                      <p:pic>
                        <p:nvPicPr>
                          <p:cNvPr id="1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 y="2614"/>
                            <a:ext cx="1966"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9" name="Picture 28" descr="图片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5959" y="1412776"/>
              <a:ext cx="2750575" cy="278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4609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关系代数</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1000" dirty="0"/>
          </a:p>
          <a:p>
            <a:r>
              <a:rPr lang="zh-CN" altLang="en-US" dirty="0"/>
              <a:t>关系代数是一种抽象的查询语言，它用对关系的运算来表达查询</a:t>
            </a:r>
            <a:endParaRPr lang="en-US" altLang="zh-CN" dirty="0"/>
          </a:p>
          <a:p>
            <a:r>
              <a:rPr lang="zh-CN" altLang="en-US" dirty="0"/>
              <a:t>关系代数</a:t>
            </a:r>
          </a:p>
          <a:p>
            <a:pPr lvl="1"/>
            <a:r>
              <a:rPr lang="zh-CN" altLang="en-US" dirty="0"/>
              <a:t>运算对象是关系</a:t>
            </a:r>
          </a:p>
          <a:p>
            <a:pPr lvl="1"/>
            <a:r>
              <a:rPr lang="zh-CN" altLang="en-US" dirty="0"/>
              <a:t>运算结果亦为关系</a:t>
            </a:r>
          </a:p>
          <a:p>
            <a:pPr lvl="1"/>
            <a:r>
              <a:rPr lang="zh-CN" altLang="en-US" dirty="0"/>
              <a:t>关系代数的运算符有两类：</a:t>
            </a:r>
            <a:r>
              <a:rPr lang="zh-CN" altLang="en-US" dirty="0">
                <a:solidFill>
                  <a:srgbClr val="FF0000"/>
                </a:solidFill>
              </a:rPr>
              <a:t>集合运算符</a:t>
            </a:r>
            <a:r>
              <a:rPr lang="zh-CN" altLang="en-US" dirty="0"/>
              <a:t>和</a:t>
            </a:r>
            <a:r>
              <a:rPr lang="zh-CN" altLang="en-US" dirty="0">
                <a:solidFill>
                  <a:srgbClr val="FF0000"/>
                </a:solidFill>
              </a:rPr>
              <a:t>专门的关系运算符</a:t>
            </a:r>
          </a:p>
          <a:p>
            <a:r>
              <a:rPr lang="zh-CN" altLang="en-US" dirty="0"/>
              <a:t>传统的集合运算是从关系的“水平”方向即行的角度进行</a:t>
            </a:r>
          </a:p>
          <a:p>
            <a:r>
              <a:rPr lang="zh-CN" altLang="en-US" dirty="0"/>
              <a:t>专门的关系运算不仅涉及行而且涉及列</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2516950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0758715" cy="1066800"/>
          </a:xfrm>
        </p:spPr>
        <p:txBody>
          <a:bodyPr>
            <a:normAutofit/>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关系代数运算符</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3600" b="1" u="sng" dirty="0"/>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772816"/>
            <a:ext cx="9601067" cy="4199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6689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cs typeface="Times New Roman" pitchFamily="18" charset="0"/>
              </a:rPr>
              <a:t>传统的集合运算</a:t>
            </a:r>
          </a:p>
          <a:p>
            <a:r>
              <a:rPr lang="zh-CN" altLang="en-US" dirty="0"/>
              <a:t>并</a:t>
            </a:r>
            <a:r>
              <a:rPr lang="en-US" altLang="zh-CN" dirty="0"/>
              <a:t>(Union)</a:t>
            </a:r>
          </a:p>
          <a:p>
            <a:pPr lvl="1"/>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i="1"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rPr>
              <a:t>|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itchFamily="18" charset="2"/>
              </a:rPr>
              <a:t></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R</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t</a:t>
            </a:r>
            <a:r>
              <a:rPr lang="en-US" altLang="zh-CN" sz="2800" i="1" dirty="0">
                <a:latin typeface="Times New Roman" panose="02020603050405020304" pitchFamily="18" charset="0"/>
              </a:rPr>
              <a:t> </a:t>
            </a:r>
            <a:r>
              <a:rPr lang="en-US" altLang="zh-CN" sz="2800" dirty="0">
                <a:latin typeface="Times New Roman" panose="02020603050405020304" pitchFamily="18" charset="0"/>
                <a:sym typeface="Symbol" pitchFamily="18" charset="2"/>
              </a:rPr>
              <a:t></a:t>
            </a:r>
            <a:r>
              <a:rPr lang="en-US" altLang="zh-CN" sz="2800" i="1" dirty="0">
                <a:latin typeface="Times New Roman" panose="02020603050405020304" pitchFamily="18" charset="0"/>
              </a:rPr>
              <a:t>S </a:t>
            </a:r>
            <a:r>
              <a:rPr lang="en-US" altLang="zh-CN" sz="2800" dirty="0">
                <a:latin typeface="Times New Roman" panose="02020603050405020304" pitchFamily="18" charset="0"/>
              </a:rPr>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955587" y="3200400"/>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4496171" y="3227696"/>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10212" t="-4267"/>
          <a:stretch/>
        </p:blipFill>
        <p:spPr bwMode="auto">
          <a:xfrm>
            <a:off x="7857803" y="2690932"/>
            <a:ext cx="3330907" cy="3040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786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990600"/>
            <a:ext cx="11007107" cy="5545426"/>
          </a:xfrm>
        </p:spPr>
        <p:txBody>
          <a:bodyPr/>
          <a:lstStyle/>
          <a:p>
            <a:r>
              <a:rPr lang="zh-CN" altLang="en-US" dirty="0"/>
              <a:t>差</a:t>
            </a:r>
            <a:r>
              <a:rPr lang="en-US" altLang="zh-CN" dirty="0"/>
              <a:t>(Difference)</a:t>
            </a:r>
          </a:p>
          <a:p>
            <a:pPr lvl="1"/>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i="1"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rPr>
              <a:t>|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itchFamily="18" charset="2"/>
              </a:rPr>
              <a:t></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R</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t</a:t>
            </a:r>
            <a:r>
              <a:rPr lang="en-US" altLang="zh-CN" sz="2800" i="1" dirty="0">
                <a:latin typeface="Times New Roman" panose="02020603050405020304" pitchFamily="18" charset="0"/>
              </a:rPr>
              <a:t> </a:t>
            </a:r>
            <a:r>
              <a:rPr lang="en-US" altLang="zh-CN" sz="2800" dirty="0">
                <a:latin typeface="Times New Roman" panose="02020603050405020304" pitchFamily="18" charset="0"/>
                <a:sym typeface="Symbol" pitchFamily="18" charset="2"/>
              </a:rPr>
              <a:t></a:t>
            </a:r>
            <a:r>
              <a:rPr lang="en-US" altLang="zh-CN" sz="2800" i="1" dirty="0">
                <a:latin typeface="Times New Roman" panose="02020603050405020304" pitchFamily="18" charset="0"/>
              </a:rPr>
              <a:t>S </a:t>
            </a:r>
            <a:r>
              <a:rPr lang="en-US" altLang="zh-CN" sz="2800" dirty="0">
                <a:latin typeface="Times New Roman" panose="02020603050405020304" pitchFamily="18" charset="0"/>
              </a:rPr>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955587" y="3200400"/>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4496171" y="3227696"/>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3433" y="3227696"/>
            <a:ext cx="3828759" cy="189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769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r>
              <a:rPr lang="zh-CN" altLang="en-US" dirty="0"/>
              <a:t>交</a:t>
            </a:r>
            <a:r>
              <a:rPr lang="en-US" altLang="zh-CN" dirty="0"/>
              <a:t>(Intersection)</a:t>
            </a:r>
          </a:p>
          <a:p>
            <a:pPr lvl="1"/>
            <a:r>
              <a:rPr lang="en-US" altLang="zh-CN" sz="2800" i="1" dirty="0">
                <a:latin typeface="Times New Roman" panose="02020603050405020304" pitchFamily="18" charset="0"/>
              </a:rPr>
              <a:t>R ∩ S</a:t>
            </a:r>
            <a:r>
              <a:rPr lang="zh-CN" altLang="en-US" sz="2800" i="1"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rPr>
              <a:t>|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itchFamily="18" charset="2"/>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R</a:t>
            </a:r>
            <a:r>
              <a:rPr lang="en-US" altLang="zh-CN" sz="2800" dirty="0">
                <a:latin typeface="Times New Roman" panose="02020603050405020304" pitchFamily="18" charset="0"/>
              </a:rPr>
              <a:t> ∧ </a:t>
            </a:r>
            <a:r>
              <a:rPr lang="en-US" altLang="zh-CN" sz="2800" i="1" dirty="0">
                <a:latin typeface="Times New Roman" panose="02020603050405020304" pitchFamily="18" charset="0"/>
              </a:rPr>
              <a:t>t </a:t>
            </a:r>
            <a:r>
              <a:rPr lang="en-US" altLang="zh-CN" sz="2800" dirty="0">
                <a:latin typeface="Times New Roman" panose="02020603050405020304" pitchFamily="18" charset="0"/>
                <a:sym typeface="Symbol" pitchFamily="18" charset="2"/>
              </a:rPr>
              <a:t></a:t>
            </a:r>
            <a:r>
              <a:rPr lang="en-US" altLang="zh-CN" sz="2800" i="1" dirty="0">
                <a:latin typeface="Times New Roman" panose="02020603050405020304" pitchFamily="18" charset="0"/>
              </a:rPr>
              <a:t>S </a:t>
            </a:r>
            <a:r>
              <a:rPr lang="en-US" altLang="zh-CN" sz="2800" dirty="0">
                <a:latin typeface="Times New Roman" panose="02020603050405020304" pitchFamily="18" charset="0"/>
              </a:rPr>
              <a:t>}</a:t>
            </a:r>
          </a:p>
          <a:p>
            <a:pPr lvl="1"/>
            <a:r>
              <a:rPr lang="en-US" altLang="zh-CN" sz="2800" i="1" dirty="0">
                <a:latin typeface="Times New Roman" panose="02020603050405020304" pitchFamily="18" charset="0"/>
              </a:rPr>
              <a:t>R </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 = </a:t>
            </a:r>
            <a:r>
              <a:rPr lang="en-US" altLang="zh-CN" sz="2800" i="1" dirty="0">
                <a:latin typeface="Times New Roman" panose="02020603050405020304" pitchFamily="18" charset="0"/>
              </a:rPr>
              <a:t>R</a:t>
            </a:r>
            <a:r>
              <a:rPr lang="en-US" altLang="zh-CN" sz="2800" dirty="0">
                <a:latin typeface="Times New Roman" panose="02020603050405020304" pitchFamily="18" charset="0"/>
              </a:rPr>
              <a:t> – (</a:t>
            </a:r>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dirty="0">
                <a:latin typeface="Times New Roman" panose="02020603050405020304" pitchFamily="18" charset="0"/>
              </a:rPr>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864715" y="3401704"/>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4405299" y="3429000"/>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883" y="3429000"/>
            <a:ext cx="3646073" cy="19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35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buNone/>
            </a:pPr>
            <a:endParaRPr lang="zh-CN" altLang="en-US" sz="3200" dirty="0">
              <a:solidFill>
                <a:srgbClr val="0000FF"/>
              </a:solidFill>
              <a:latin typeface="等线" panose="02010600030101010101" pitchFamily="2" charset="-122"/>
              <a:ea typeface="等线" panose="02010600030101010101" pitchFamily="2" charset="-122"/>
              <a:cs typeface="Times New Roman" pitchFamily="18" charset="0"/>
            </a:endParaRPr>
          </a:p>
          <a:p>
            <a:r>
              <a:rPr lang="zh-CN" altLang="en-US" dirty="0"/>
              <a:t>笛卡尔积</a:t>
            </a:r>
            <a:r>
              <a:rPr lang="en-US" altLang="zh-CN" dirty="0"/>
              <a:t>(Cartesian Product)</a:t>
            </a:r>
          </a:p>
          <a:p>
            <a:pPr lvl="1"/>
            <a:r>
              <a:rPr lang="en-US" altLang="zh-CN" sz="2800" i="1"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en-US" altLang="zh-CN" sz="2800" dirty="0">
                <a:latin typeface="Times New Roman" panose="02020603050405020304" pitchFamily="18" charset="0"/>
              </a:rPr>
              <a:t> =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r</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s</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r</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itchFamily="18" charset="2"/>
              </a:rPr>
              <a:t></a:t>
            </a:r>
            <a:r>
              <a:rPr lang="en-US" altLang="zh-CN" sz="2800" i="1" dirty="0">
                <a:latin typeface="Times New Roman" panose="02020603050405020304" pitchFamily="18" charset="0"/>
              </a:rPr>
              <a:t>R</a:t>
            </a:r>
            <a:r>
              <a:rPr lang="en-US" altLang="zh-CN" sz="2800" dirty="0">
                <a:latin typeface="Times New Roman" panose="02020603050405020304" pitchFamily="18" charset="0"/>
              </a:rPr>
              <a:t> ∧ </a:t>
            </a:r>
            <a:r>
              <a:rPr lang="en-US" altLang="zh-CN" sz="2800" i="1" dirty="0" err="1">
                <a:latin typeface="Times New Roman" panose="02020603050405020304" pitchFamily="18" charset="0"/>
              </a:rPr>
              <a:t>t</a:t>
            </a:r>
            <a:r>
              <a:rPr lang="en-US" altLang="zh-CN" sz="2800" baseline="-30000" dirty="0" err="1">
                <a:latin typeface="Times New Roman" panose="02020603050405020304" pitchFamily="18" charset="0"/>
              </a:rPr>
              <a:t>s</a:t>
            </a:r>
            <a:r>
              <a:rPr lang="en-US" altLang="zh-CN" sz="2800" dirty="0" err="1">
                <a:latin typeface="Times New Roman" panose="02020603050405020304" pitchFamily="18" charset="0"/>
                <a:sym typeface="Symbol" pitchFamily="18" charset="2"/>
              </a:rPr>
              <a:t></a:t>
            </a:r>
            <a:r>
              <a:rPr lang="en-US" altLang="zh-CN" sz="2800" i="1" dirty="0" err="1">
                <a:latin typeface="Times New Roman" panose="02020603050405020304" pitchFamily="18" charset="0"/>
              </a:rPr>
              <a:t>S</a:t>
            </a:r>
            <a:r>
              <a:rPr lang="en-US" altLang="zh-CN" sz="2800" dirty="0">
                <a:latin typeface="Times New Roman" panose="02020603050405020304" pitchFamily="18" charset="0"/>
              </a:rPr>
              <a:t> }</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pic>
        <p:nvPicPr>
          <p:cNvPr id="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8353" b="8588"/>
          <a:stretch/>
        </p:blipFill>
        <p:spPr bwMode="auto">
          <a:xfrm>
            <a:off x="620106" y="3179912"/>
            <a:ext cx="3180082" cy="20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387" r="4345"/>
          <a:stretch/>
        </p:blipFill>
        <p:spPr bwMode="auto">
          <a:xfrm>
            <a:off x="4160690" y="3207208"/>
            <a:ext cx="2948151" cy="205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4"/>
          <p:cNvSpPr>
            <a:spLocks/>
          </p:cNvSpPr>
          <p:nvPr/>
        </p:nvSpPr>
        <p:spPr bwMode="auto">
          <a:xfrm>
            <a:off x="2590800" y="1826265"/>
            <a:ext cx="480484" cy="130175"/>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1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0054" y="2362200"/>
            <a:ext cx="4385734" cy="331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306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cs typeface="Times New Roman" pitchFamily="18" charset="0"/>
              </a:rPr>
              <a:t>专门的关系运算</a:t>
            </a:r>
          </a:p>
          <a:p>
            <a:endParaRPr lang="en-US" altLang="zh-CN" sz="1600" dirty="0">
              <a:solidFill>
                <a:srgbClr val="0000FF"/>
              </a:solidFill>
              <a:latin typeface="Times New Roman" pitchFamily="18" charset="0"/>
              <a:cs typeface="Times New Roman" pitchFamily="18" charset="0"/>
            </a:endParaRPr>
          </a:p>
          <a:p>
            <a:r>
              <a:rPr lang="en-US" altLang="zh-CN" sz="3200" dirty="0">
                <a:solidFill>
                  <a:srgbClr val="0000FF"/>
                </a:solidFill>
                <a:latin typeface="Times New Roman" pitchFamily="18" charset="0"/>
                <a:cs typeface="Times New Roman" pitchFamily="18" charset="0"/>
              </a:rPr>
              <a:t>R</a:t>
            </a:r>
            <a:r>
              <a:rPr lang="zh-CN" altLang="en-US" sz="3200" dirty="0">
                <a:solidFill>
                  <a:srgbClr val="0000FF"/>
                </a:solidFill>
                <a:latin typeface="Times New Roman" pitchFamily="18" charset="0"/>
                <a:cs typeface="Times New Roman" pitchFamily="18" charset="0"/>
              </a:rPr>
              <a:t>，</a:t>
            </a:r>
            <a:r>
              <a:rPr lang="en-US" altLang="zh-CN" sz="3200" dirty="0" err="1">
                <a:solidFill>
                  <a:srgbClr val="0000FF"/>
                </a:solidFill>
                <a:latin typeface="Times New Roman" pitchFamily="18" charset="0"/>
                <a:cs typeface="Times New Roman" pitchFamily="18" charset="0"/>
              </a:rPr>
              <a:t>t</a:t>
            </a:r>
            <a:r>
              <a:rPr lang="en-US" altLang="zh-CN" sz="3200" dirty="0" err="1">
                <a:solidFill>
                  <a:srgbClr val="0000FF"/>
                </a:solidFill>
                <a:latin typeface="Times New Roman" pitchFamily="18" charset="0"/>
                <a:cs typeface="Times New Roman" pitchFamily="18" charset="0"/>
                <a:sym typeface="Symbol" pitchFamily="18" charset="2"/>
              </a:rPr>
              <a:t></a:t>
            </a:r>
            <a:r>
              <a:rPr lang="en-US" altLang="zh-CN" sz="3200" dirty="0" err="1">
                <a:solidFill>
                  <a:srgbClr val="0000FF"/>
                </a:solidFill>
                <a:latin typeface="Times New Roman" pitchFamily="18" charset="0"/>
                <a:cs typeface="Times New Roman" pitchFamily="18" charset="0"/>
              </a:rPr>
              <a:t>R</a:t>
            </a:r>
            <a:r>
              <a:rPr lang="zh-CN" altLang="en-US" sz="3200" dirty="0">
                <a:solidFill>
                  <a:srgbClr val="0000FF"/>
                </a:solidFill>
                <a:latin typeface="Times New Roman" pitchFamily="18" charset="0"/>
                <a:cs typeface="Times New Roman" pitchFamily="18" charset="0"/>
              </a:rPr>
              <a:t>，</a:t>
            </a:r>
            <a:r>
              <a:rPr lang="en-US" altLang="zh-CN" sz="3200" dirty="0">
                <a:solidFill>
                  <a:srgbClr val="0000FF"/>
                </a:solidFill>
                <a:latin typeface="Times New Roman" pitchFamily="18" charset="0"/>
                <a:cs typeface="Times New Roman" pitchFamily="18" charset="0"/>
              </a:rPr>
              <a:t>t[A</a:t>
            </a:r>
            <a:r>
              <a:rPr lang="en-US" altLang="zh-CN" sz="3200" i="1" baseline="-25000" dirty="0">
                <a:solidFill>
                  <a:srgbClr val="0000FF"/>
                </a:solidFill>
                <a:latin typeface="Times New Roman" pitchFamily="18" charset="0"/>
                <a:cs typeface="Times New Roman" pitchFamily="18" charset="0"/>
              </a:rPr>
              <a:t>i</a:t>
            </a:r>
            <a:r>
              <a:rPr lang="en-US" altLang="zh-CN" sz="3200" dirty="0">
                <a:solidFill>
                  <a:srgbClr val="0000FF"/>
                </a:solidFill>
                <a:latin typeface="Times New Roman" pitchFamily="18" charset="0"/>
                <a:cs typeface="Times New Roman" pitchFamily="18" charset="0"/>
              </a:rPr>
              <a:t>]</a:t>
            </a:r>
          </a:p>
          <a:p>
            <a:pPr>
              <a:lnSpc>
                <a:spcPct val="150000"/>
              </a:lnSpc>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设关系模式为</a:t>
            </a:r>
            <a:r>
              <a:rPr lang="en-US" altLang="zh-CN" dirty="0">
                <a:solidFill>
                  <a:srgbClr val="0000FF"/>
                </a:solidFill>
                <a:latin typeface="Times New Roman" pitchFamily="18" charset="0"/>
                <a:cs typeface="Times New Roman" pitchFamily="18" charset="0"/>
              </a:rPr>
              <a:t>R(A</a:t>
            </a:r>
            <a:r>
              <a:rPr lang="en-US" altLang="zh-CN" baseline="-30000" dirty="0">
                <a:solidFill>
                  <a:srgbClr val="0000FF"/>
                </a:solidFill>
                <a:latin typeface="Times New Roman" pitchFamily="18" charset="0"/>
                <a:cs typeface="Times New Roman" pitchFamily="18" charset="0"/>
              </a:rPr>
              <a:t>1</a:t>
            </a:r>
            <a:r>
              <a:rPr lang="zh-CN" altLang="en-US" dirty="0">
                <a:solidFill>
                  <a:srgbClr val="0000FF"/>
                </a:solidFill>
                <a:latin typeface="Times New Roman" pitchFamily="18" charset="0"/>
                <a:cs typeface="Times New Roman" pitchFamily="18" charset="0"/>
              </a:rPr>
              <a:t>，</a:t>
            </a:r>
            <a:r>
              <a:rPr lang="en-US" altLang="zh-CN" dirty="0">
                <a:solidFill>
                  <a:srgbClr val="0000FF"/>
                </a:solidFill>
                <a:latin typeface="Times New Roman" pitchFamily="18" charset="0"/>
                <a:cs typeface="Times New Roman" pitchFamily="18" charset="0"/>
              </a:rPr>
              <a:t>A</a:t>
            </a:r>
            <a:r>
              <a:rPr lang="en-US" altLang="zh-CN" baseline="-30000" dirty="0">
                <a:solidFill>
                  <a:srgbClr val="0000FF"/>
                </a:solidFill>
                <a:latin typeface="Times New Roman" pitchFamily="18" charset="0"/>
                <a:cs typeface="Times New Roman" pitchFamily="18" charset="0"/>
              </a:rPr>
              <a:t>2</a:t>
            </a:r>
            <a:r>
              <a:rPr lang="zh-CN" altLang="en-US" dirty="0">
                <a:solidFill>
                  <a:srgbClr val="0000FF"/>
                </a:solidFill>
                <a:latin typeface="Times New Roman" pitchFamily="18" charset="0"/>
                <a:cs typeface="Times New Roman" pitchFamily="18" charset="0"/>
              </a:rPr>
              <a:t>，</a:t>
            </a:r>
            <a:r>
              <a:rPr lang="en-US" altLang="zh-CN" dirty="0">
                <a:solidFill>
                  <a:srgbClr val="0000FF"/>
                </a:solidFill>
                <a:latin typeface="Times New Roman" pitchFamily="18" charset="0"/>
                <a:cs typeface="Times New Roman" pitchFamily="18" charset="0"/>
              </a:rPr>
              <a:t>…</a:t>
            </a:r>
            <a:r>
              <a:rPr lang="zh-CN" altLang="en-US" dirty="0">
                <a:solidFill>
                  <a:srgbClr val="0000FF"/>
                </a:solidFill>
                <a:latin typeface="Times New Roman" pitchFamily="18" charset="0"/>
                <a:cs typeface="Times New Roman" pitchFamily="18" charset="0"/>
              </a:rPr>
              <a:t>，</a:t>
            </a:r>
            <a:r>
              <a:rPr lang="en-US" altLang="zh-CN" dirty="0">
                <a:solidFill>
                  <a:srgbClr val="0000FF"/>
                </a:solidFill>
                <a:latin typeface="Times New Roman" pitchFamily="18" charset="0"/>
                <a:cs typeface="Times New Roman" pitchFamily="18" charset="0"/>
              </a:rPr>
              <a:t>A</a:t>
            </a:r>
            <a:r>
              <a:rPr lang="en-US" altLang="zh-CN" baseline="-30000" dirty="0">
                <a:solidFill>
                  <a:srgbClr val="0000FF"/>
                </a:solidFill>
                <a:latin typeface="Times New Roman" pitchFamily="18" charset="0"/>
                <a:cs typeface="Times New Roman" pitchFamily="18" charset="0"/>
              </a:rPr>
              <a:t>n </a:t>
            </a:r>
            <a:r>
              <a:rPr lang="en-US" altLang="zh-CN" dirty="0">
                <a:solidFill>
                  <a:srgbClr val="0000FF"/>
                </a:solidFill>
                <a:latin typeface="Times New Roman" pitchFamily="18" charset="0"/>
                <a:cs typeface="Times New Roman" pitchFamily="18" charset="0"/>
              </a:rPr>
              <a:t>)</a:t>
            </a:r>
          </a:p>
          <a:p>
            <a:pPr>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它的一个关系设为</a:t>
            </a:r>
            <a:r>
              <a:rPr lang="en-US" altLang="zh-CN" dirty="0">
                <a:solidFill>
                  <a:srgbClr val="FF0000"/>
                </a:solidFill>
                <a:latin typeface="Times New Roman" pitchFamily="18" charset="0"/>
                <a:cs typeface="Times New Roman" pitchFamily="18" charset="0"/>
              </a:rPr>
              <a:t>R</a:t>
            </a:r>
            <a:endParaRPr lang="en-US" altLang="zh-CN" dirty="0">
              <a:latin typeface="Times New Roman" pitchFamily="18" charset="0"/>
              <a:cs typeface="Times New Roman" pitchFamily="18" charset="0"/>
            </a:endParaRPr>
          </a:p>
          <a:p>
            <a:pPr>
              <a:buNone/>
            </a:pPr>
            <a:r>
              <a:rPr lang="en-US" altLang="zh-CN" dirty="0">
                <a:latin typeface="Times New Roman" pitchFamily="18" charset="0"/>
                <a:cs typeface="Times New Roman" pitchFamily="18" charset="0"/>
              </a:rPr>
              <a:t>          </a:t>
            </a:r>
            <a:r>
              <a:rPr lang="en-US" altLang="zh-CN" i="1" dirty="0" err="1">
                <a:solidFill>
                  <a:srgbClr val="FF0000"/>
                </a:solidFill>
                <a:latin typeface="Times New Roman" pitchFamily="18" charset="0"/>
                <a:cs typeface="Times New Roman" pitchFamily="18" charset="0"/>
              </a:rPr>
              <a:t>t</a:t>
            </a:r>
            <a:r>
              <a:rPr lang="en-US" altLang="zh-CN" dirty="0" err="1">
                <a:solidFill>
                  <a:srgbClr val="FF0000"/>
                </a:solidFill>
                <a:latin typeface="Times New Roman" pitchFamily="18" charset="0"/>
                <a:cs typeface="Times New Roman" pitchFamily="18" charset="0"/>
                <a:sym typeface="Symbol" pitchFamily="18" charset="2"/>
              </a:rPr>
              <a:t></a:t>
            </a:r>
            <a:r>
              <a:rPr lang="en-US" altLang="zh-CN" dirty="0" err="1">
                <a:solidFill>
                  <a:srgbClr val="FF0000"/>
                </a:solidFill>
                <a:latin typeface="Times New Roman" pitchFamily="18" charset="0"/>
                <a:cs typeface="Times New Roman" pitchFamily="18" charset="0"/>
              </a:rPr>
              <a:t>R</a:t>
            </a:r>
            <a:r>
              <a:rPr lang="zh-CN" altLang="en-US" dirty="0">
                <a:latin typeface="Times New Roman" pitchFamily="18" charset="0"/>
                <a:cs typeface="Times New Roman" pitchFamily="18" charset="0"/>
              </a:rPr>
              <a:t>表示</a:t>
            </a:r>
            <a:r>
              <a:rPr lang="en-US" altLang="zh-CN" i="1" dirty="0">
                <a:latin typeface="Times New Roman" pitchFamily="18" charset="0"/>
                <a:cs typeface="Times New Roman" pitchFamily="18" charset="0"/>
              </a:rPr>
              <a:t>t</a:t>
            </a:r>
            <a:r>
              <a:rPr lang="zh-CN" altLang="en-US" dirty="0">
                <a:latin typeface="Times New Roman" pitchFamily="18" charset="0"/>
                <a:cs typeface="Times New Roman" pitchFamily="18" charset="0"/>
              </a:rPr>
              <a:t>是</a:t>
            </a:r>
            <a:r>
              <a:rPr lang="en-US" altLang="zh-CN" i="1" dirty="0">
                <a:latin typeface="Times New Roman" pitchFamily="18" charset="0"/>
                <a:cs typeface="Times New Roman" pitchFamily="18" charset="0"/>
              </a:rPr>
              <a:t>R</a:t>
            </a:r>
            <a:r>
              <a:rPr lang="zh-CN" altLang="en-US" dirty="0">
                <a:latin typeface="Times New Roman" pitchFamily="18" charset="0"/>
                <a:cs typeface="Times New Roman" pitchFamily="18" charset="0"/>
              </a:rPr>
              <a:t>的一个元组</a:t>
            </a:r>
          </a:p>
          <a:p>
            <a:pPr>
              <a:buNone/>
            </a:pPr>
            <a:r>
              <a:rPr lang="zh-CN" altLang="en-US" i="1" dirty="0">
                <a:solidFill>
                  <a:srgbClr val="FF0000"/>
                </a:solidFill>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t</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A</a:t>
            </a:r>
            <a:r>
              <a:rPr lang="en-US" altLang="zh-CN" i="1" baseline="-30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则表示元组</a:t>
            </a:r>
            <a:r>
              <a:rPr lang="en-US" altLang="zh-CN" i="1" dirty="0">
                <a:latin typeface="Times New Roman" pitchFamily="18" charset="0"/>
                <a:cs typeface="Times New Roman" pitchFamily="18" charset="0"/>
              </a:rPr>
              <a:t>t</a:t>
            </a:r>
            <a:r>
              <a:rPr lang="zh-CN" altLang="en-US" dirty="0">
                <a:latin typeface="Times New Roman" pitchFamily="18" charset="0"/>
                <a:cs typeface="Times New Roman" pitchFamily="18" charset="0"/>
              </a:rPr>
              <a:t>中相应于属性</a:t>
            </a:r>
            <a:r>
              <a:rPr lang="en-US" altLang="zh-CN" i="1" dirty="0">
                <a:latin typeface="Times New Roman" pitchFamily="18" charset="0"/>
                <a:cs typeface="Times New Roman" pitchFamily="18" charset="0"/>
              </a:rPr>
              <a:t>A</a:t>
            </a:r>
            <a:r>
              <a:rPr lang="en-US" altLang="zh-CN" i="1" baseline="-30000" dirty="0">
                <a:latin typeface="Times New Roman" pitchFamily="18" charset="0"/>
                <a:cs typeface="Times New Roman" pitchFamily="18" charset="0"/>
              </a:rPr>
              <a:t>i</a:t>
            </a:r>
            <a:r>
              <a:rPr lang="zh-CN" altLang="en-US" dirty="0">
                <a:latin typeface="Times New Roman" pitchFamily="18" charset="0"/>
                <a:cs typeface="Times New Roman" pitchFamily="18" charset="0"/>
              </a:rPr>
              <a:t>的一个分量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spTree>
    <p:extLst>
      <p:ext uri="{BB962C8B-B14F-4D97-AF65-F5344CB8AC3E}">
        <p14:creationId xmlns:p14="http://schemas.microsoft.com/office/powerpoint/2010/main" val="3332716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en-US" altLang="zh-CN" sz="3200" dirty="0">
                <a:solidFill>
                  <a:srgbClr val="0000FF"/>
                </a:solidFill>
                <a:latin typeface="Times New Roman" pitchFamily="18" charset="0"/>
                <a:cs typeface="Times New Roman" pitchFamily="18" charset="0"/>
              </a:rPr>
              <a:t>A</a:t>
            </a:r>
            <a:r>
              <a:rPr lang="zh-CN" altLang="en-US" sz="3200" dirty="0">
                <a:solidFill>
                  <a:srgbClr val="0000FF"/>
                </a:solidFill>
                <a:latin typeface="Times New Roman" pitchFamily="18" charset="0"/>
                <a:cs typeface="Times New Roman" pitchFamily="18" charset="0"/>
              </a:rPr>
              <a:t>，</a:t>
            </a:r>
            <a:r>
              <a:rPr lang="en-US" altLang="zh-CN" sz="3200" dirty="0">
                <a:solidFill>
                  <a:srgbClr val="0000FF"/>
                </a:solidFill>
                <a:latin typeface="Times New Roman" pitchFamily="18" charset="0"/>
                <a:cs typeface="Times New Roman" pitchFamily="18" charset="0"/>
              </a:rPr>
              <a:t>t[A]</a:t>
            </a:r>
            <a:r>
              <a:rPr lang="zh-CN" altLang="en-US" sz="3200" dirty="0">
                <a:solidFill>
                  <a:srgbClr val="0000FF"/>
                </a:solidFill>
                <a:latin typeface="Times New Roman" pitchFamily="18" charset="0"/>
                <a:cs typeface="Times New Roman" pitchFamily="18" charset="0"/>
              </a:rPr>
              <a:t>， </a:t>
            </a:r>
            <a:r>
              <a:rPr lang="en-US" altLang="zh-CN" sz="3200" dirty="0">
                <a:solidFill>
                  <a:srgbClr val="0000FF"/>
                </a:solidFill>
                <a:latin typeface="Times New Roman" pitchFamily="18" charset="0"/>
                <a:cs typeface="Times New Roman" pitchFamily="18" charset="0"/>
              </a:rPr>
              <a:t>A</a:t>
            </a:r>
          </a:p>
          <a:p>
            <a:pPr lvl="1">
              <a:lnSpc>
                <a:spcPct val="150000"/>
              </a:lnSpc>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若</a:t>
            </a:r>
            <a:r>
              <a:rPr lang="en-US" altLang="zh-CN" dirty="0">
                <a:solidFill>
                  <a:srgbClr val="FF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，其中</a:t>
            </a:r>
            <a:r>
              <a:rPr lang="en-US" altLang="zh-CN" dirty="0">
                <a:latin typeface="Times New Roman" pitchFamily="18" charset="0"/>
                <a:cs typeface="Times New Roman" pitchFamily="18" charset="0"/>
              </a:rPr>
              <a: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A</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a:t>
            </a:r>
            <a:r>
              <a:rPr lang="en-US" altLang="zh-CN" i="1" baseline="-30000" dirty="0">
                <a:latin typeface="Times New Roman" pitchFamily="18" charset="0"/>
                <a:cs typeface="Times New Roman" pitchFamily="18" charset="0"/>
              </a:rPr>
              <a:t>n</a:t>
            </a:r>
            <a:r>
              <a:rPr lang="zh-CN" altLang="en-US" dirty="0">
                <a:latin typeface="Times New Roman" pitchFamily="18" charset="0"/>
                <a:cs typeface="Times New Roman" pitchFamily="18" charset="0"/>
              </a:rPr>
              <a:t>中的一部分，则</a:t>
            </a:r>
            <a:r>
              <a:rPr lang="en-US" altLang="zh-CN" i="1" dirty="0">
                <a:latin typeface="Times New Roman" pitchFamily="18" charset="0"/>
                <a:cs typeface="Times New Roman" pitchFamily="18" charset="0"/>
              </a:rPr>
              <a:t>A</a:t>
            </a:r>
            <a:r>
              <a:rPr lang="zh-CN" altLang="en-US" dirty="0">
                <a:latin typeface="Times New Roman" pitchFamily="18" charset="0"/>
                <a:cs typeface="Times New Roman" pitchFamily="18" charset="0"/>
              </a:rPr>
              <a:t>称为</a:t>
            </a:r>
            <a:r>
              <a:rPr lang="zh-CN" altLang="en-US" u="sng" dirty="0">
                <a:solidFill>
                  <a:srgbClr val="0000FF"/>
                </a:solidFill>
                <a:latin typeface="Times New Roman" pitchFamily="18" charset="0"/>
                <a:cs typeface="Times New Roman" pitchFamily="18" charset="0"/>
              </a:rPr>
              <a:t>属性列或属性组</a:t>
            </a:r>
            <a:r>
              <a:rPr lang="zh-CN" altLang="en-US" dirty="0">
                <a:latin typeface="Times New Roman" pitchFamily="18" charset="0"/>
                <a:cs typeface="Times New Roman" pitchFamily="18" charset="0"/>
              </a:rPr>
              <a:t>。</a:t>
            </a:r>
          </a:p>
          <a:p>
            <a:pPr lvl="1">
              <a:lnSpc>
                <a:spcPct val="150000"/>
              </a:lnSpc>
              <a:buNone/>
            </a:pPr>
            <a:r>
              <a:rPr lang="zh-CN" altLang="en-US"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t[A]</a:t>
            </a:r>
            <a:r>
              <a:rPr lang="en-US" altLang="zh-CN" dirty="0">
                <a:latin typeface="Times New Roman" pitchFamily="18" charset="0"/>
                <a:cs typeface="Times New Roman" pitchFamily="18" charset="0"/>
              </a:rPr>
              <a:t>= (t[A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t[</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表示元组</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在属性列</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上诸分量的集合。</a:t>
            </a:r>
          </a:p>
          <a:p>
            <a:pPr lvl="1">
              <a:lnSpc>
                <a:spcPct val="150000"/>
              </a:lnSpc>
              <a:buNone/>
            </a:pPr>
            <a:r>
              <a:rPr lang="zh-CN" altLang="en-US" i="1" dirty="0">
                <a:solidFill>
                  <a:srgbClr val="E02920"/>
                </a:solidFill>
                <a:latin typeface="Times New Roman" pitchFamily="18" charset="0"/>
                <a:cs typeface="Times New Roman" pitchFamily="18" charset="0"/>
              </a:rPr>
              <a:t>   </a:t>
            </a:r>
            <a:r>
              <a:rPr lang="en-US" altLang="zh-CN" dirty="0">
                <a:solidFill>
                  <a:srgbClr val="E02920"/>
                </a:solidFill>
                <a:latin typeface="Times New Roman" pitchFamily="18" charset="0"/>
                <a:cs typeface="Times New Roman" pitchFamily="18" charset="0"/>
              </a:rPr>
              <a:t>A </a:t>
            </a:r>
            <a:r>
              <a:rPr lang="zh-CN" altLang="en-US" dirty="0">
                <a:latin typeface="Times New Roman" pitchFamily="18" charset="0"/>
                <a:cs typeface="Times New Roman" pitchFamily="18" charset="0"/>
              </a:rPr>
              <a:t>则表示</a:t>
            </a:r>
            <a:r>
              <a:rPr lang="en-US" altLang="zh-CN" dirty="0">
                <a:latin typeface="Times New Roman" pitchFamily="18" charset="0"/>
                <a:cs typeface="Times New Roman" pitchFamily="18" charset="0"/>
              </a:rPr>
              <a:t>{A</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a:t>
            </a:r>
            <a:r>
              <a:rPr lang="en-US" altLang="zh-CN" i="1" baseline="-30000"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中去掉</a:t>
            </a:r>
            <a:r>
              <a:rPr lang="en-US" altLang="zh-CN" dirty="0">
                <a:latin typeface="Times New Roman" pitchFamily="18" charset="0"/>
                <a:cs typeface="Times New Roman" pitchFamily="18" charset="0"/>
              </a:rPr>
              <a:t>{A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a:t>
            </a:r>
            <a:r>
              <a:rPr lang="en-US" altLang="zh-CN" i="1" baseline="-30000" dirty="0">
                <a:latin typeface="Times New Roman" pitchFamily="18" charset="0"/>
                <a:cs typeface="Times New Roman" pitchFamily="18" charset="0"/>
              </a:rPr>
              <a:t>i</a:t>
            </a:r>
            <a:r>
              <a:rPr lang="en-US" altLang="zh-CN" baseline="-50000" dirty="0">
                <a:latin typeface="Times New Roman" pitchFamily="18" charset="0"/>
                <a:cs typeface="Times New Roman" pitchFamily="18" charset="0"/>
              </a:rPr>
              <a:t>2</a:t>
            </a:r>
            <a:r>
              <a:rPr lang="en-US" altLang="zh-CN" dirty="0">
                <a:latin typeface="Times New Roman" pitchFamily="18" charset="0"/>
                <a:cs typeface="Times New Roman" pitchFamily="18" charset="0"/>
              </a:rPr>
              <a:t>, …, </a:t>
            </a:r>
            <a:r>
              <a:rPr lang="en-US" altLang="zh-CN" dirty="0" err="1">
                <a:latin typeface="Times New Roman" pitchFamily="18" charset="0"/>
                <a:cs typeface="Times New Roman" pitchFamily="18" charset="0"/>
              </a:rPr>
              <a:t>A</a:t>
            </a:r>
            <a:r>
              <a:rPr lang="en-US" altLang="zh-CN" i="1" baseline="-30000" dirty="0" err="1">
                <a:latin typeface="Times New Roman" pitchFamily="18" charset="0"/>
                <a:cs typeface="Times New Roman" pitchFamily="18" charset="0"/>
              </a:rPr>
              <a:t>i</a:t>
            </a:r>
            <a:r>
              <a:rPr lang="en-US" altLang="zh-CN" i="1" baseline="-50000" dirty="0" err="1">
                <a:latin typeface="Times New Roman" pitchFamily="18" charset="0"/>
                <a:cs typeface="Times New Roman" pitchFamily="18" charset="0"/>
              </a:rPr>
              <a:t>k</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后剩余的属性组。 </a:t>
            </a:r>
          </a:p>
          <a:p>
            <a:pPr>
              <a:lnSpc>
                <a:spcPct val="150000"/>
              </a:lnSpc>
            </a:pPr>
            <a:endParaRPr lang="en-US" altLang="zh-CN" sz="1600" dirty="0"/>
          </a:p>
          <a:p>
            <a:pPr>
              <a:lnSpc>
                <a:spcPct val="150000"/>
              </a:lnSpc>
            </a:pP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r</a:t>
            </a:r>
            <a:r>
              <a:rPr lang="en-US" altLang="zh-CN" sz="3200" baseline="-30000" dirty="0">
                <a:solidFill>
                  <a:srgbClr val="0000FF"/>
                </a:solidFill>
                <a:latin typeface="Times New Roman" pitchFamily="18" charset="0"/>
                <a:cs typeface="Times New Roman" pitchFamily="18" charset="0"/>
              </a:rPr>
              <a:t>  </a:t>
            </a: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s</a:t>
            </a:r>
            <a:endParaRPr lang="en-US" altLang="zh-CN" sz="3200" dirty="0">
              <a:solidFill>
                <a:srgbClr val="0000FF"/>
              </a:solidFill>
              <a:latin typeface="Times New Roman" pitchFamily="18" charset="0"/>
              <a:cs typeface="Times New Roman" pitchFamily="18" charset="0"/>
            </a:endParaRPr>
          </a:p>
          <a:p>
            <a:pPr lvl="1">
              <a:lnSpc>
                <a:spcPct val="150000"/>
              </a:lnSpc>
            </a:pP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为</a:t>
            </a:r>
            <a:r>
              <a:rPr lang="en-US" altLang="zh-CN" dirty="0">
                <a:latin typeface="Times New Roman" pitchFamily="18" charset="0"/>
                <a:cs typeface="Times New Roman" pitchFamily="18" charset="0"/>
              </a:rPr>
              <a:t>n</a:t>
            </a:r>
            <a:r>
              <a:rPr lang="zh-CN" altLang="en-US" dirty="0">
                <a:latin typeface="Times New Roman" pitchFamily="18" charset="0"/>
                <a:cs typeface="Times New Roman" pitchFamily="18" charset="0"/>
              </a:rPr>
              <a:t>目关系，</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为</a:t>
            </a:r>
            <a:r>
              <a:rPr lang="en-US" altLang="zh-CN" dirty="0">
                <a:latin typeface="Times New Roman" pitchFamily="18" charset="0"/>
                <a:cs typeface="Times New Roman" pitchFamily="18" charset="0"/>
              </a:rPr>
              <a:t>m</a:t>
            </a:r>
            <a:r>
              <a:rPr lang="zh-CN" altLang="en-US" dirty="0">
                <a:latin typeface="Times New Roman" pitchFamily="18" charset="0"/>
                <a:cs typeface="Times New Roman" pitchFamily="18" charset="0"/>
              </a:rPr>
              <a:t>目关系， </a:t>
            </a:r>
            <a:r>
              <a:rPr lang="en-US" altLang="zh-CN" i="1"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r</a:t>
            </a:r>
            <a:r>
              <a:rPr lang="en-US" altLang="zh-CN" baseline="-30000" dirty="0">
                <a:latin typeface="Times New Roman" pitchFamily="18" charset="0"/>
                <a:cs typeface="Times New Roman" pitchFamily="18" charset="0"/>
              </a:rPr>
              <a:t> </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t</a:t>
            </a:r>
            <a:r>
              <a:rPr lang="en-US" altLang="zh-CN" baseline="-30000" dirty="0" err="1">
                <a:latin typeface="Times New Roman" pitchFamily="18" charset="0"/>
                <a:cs typeface="Times New Roman" pitchFamily="18" charset="0"/>
              </a:rPr>
              <a:t>s</a:t>
            </a:r>
            <a:r>
              <a:rPr lang="en-US" altLang="zh-CN" dirty="0" err="1">
                <a:latin typeface="Times New Roman" pitchFamily="18" charset="0"/>
                <a:cs typeface="Times New Roman" pitchFamily="18" charset="0"/>
                <a:sym typeface="Symbol" pitchFamily="18" charset="2"/>
              </a:rPr>
              <a:t></a:t>
            </a:r>
            <a:r>
              <a:rPr lang="en-US" altLang="zh-CN" dirty="0" err="1">
                <a:latin typeface="Times New Roman" pitchFamily="18" charset="0"/>
                <a:cs typeface="Times New Roman" pitchFamily="18" charset="0"/>
              </a:rPr>
              <a:t>S</a:t>
            </a:r>
            <a:r>
              <a:rPr lang="zh-CN" altLang="en-US" dirty="0">
                <a:latin typeface="Times New Roman" pitchFamily="18" charset="0"/>
                <a:cs typeface="Times New Roman" pitchFamily="18" charset="0"/>
              </a:rPr>
              <a:t>， </a:t>
            </a:r>
            <a:r>
              <a:rPr lang="en-US" altLang="zh-CN" i="1" dirty="0" err="1">
                <a:solidFill>
                  <a:srgbClr val="E02920"/>
                </a:solidFill>
                <a:latin typeface="Times New Roman" pitchFamily="18" charset="0"/>
                <a:cs typeface="Times New Roman" pitchFamily="18" charset="0"/>
              </a:rPr>
              <a:t>t</a:t>
            </a:r>
            <a:r>
              <a:rPr lang="en-US" altLang="zh-CN" baseline="-30000" dirty="0" err="1">
                <a:solidFill>
                  <a:srgbClr val="E02920"/>
                </a:solidFill>
                <a:latin typeface="Times New Roman" pitchFamily="18" charset="0"/>
                <a:cs typeface="Times New Roman" pitchFamily="18" charset="0"/>
              </a:rPr>
              <a:t>r</a:t>
            </a:r>
            <a:r>
              <a:rPr lang="en-US" altLang="zh-CN" baseline="-30000" dirty="0">
                <a:solidFill>
                  <a:srgbClr val="E02920"/>
                </a:solidFill>
                <a:latin typeface="Times New Roman" pitchFamily="18" charset="0"/>
                <a:cs typeface="Times New Roman" pitchFamily="18" charset="0"/>
              </a:rPr>
              <a:t>  </a:t>
            </a:r>
            <a:r>
              <a:rPr lang="en-US" altLang="zh-CN" i="1" dirty="0" err="1">
                <a:solidFill>
                  <a:srgbClr val="E02920"/>
                </a:solidFill>
                <a:latin typeface="Times New Roman" pitchFamily="18" charset="0"/>
                <a:cs typeface="Times New Roman" pitchFamily="18" charset="0"/>
              </a:rPr>
              <a:t>t</a:t>
            </a:r>
            <a:r>
              <a:rPr lang="en-US" altLang="zh-CN" baseline="-30000" dirty="0" err="1">
                <a:solidFill>
                  <a:srgbClr val="E02920"/>
                </a:solidFill>
                <a:latin typeface="Times New Roman" pitchFamily="18" charset="0"/>
                <a:cs typeface="Times New Roman" pitchFamily="18" charset="0"/>
              </a:rPr>
              <a:t>s</a:t>
            </a:r>
            <a:r>
              <a:rPr lang="en-US" altLang="zh-CN" baseline="-30000" dirty="0">
                <a:solidFill>
                  <a:srgbClr val="E02920"/>
                </a:solidFill>
                <a:latin typeface="Times New Roman" pitchFamily="18" charset="0"/>
                <a:cs typeface="Times New Roman" pitchFamily="18" charset="0"/>
              </a:rPr>
              <a:t> </a:t>
            </a:r>
            <a:r>
              <a:rPr lang="zh-CN" altLang="en-US" dirty="0">
                <a:latin typeface="Times New Roman" pitchFamily="18" charset="0"/>
                <a:cs typeface="Times New Roman" pitchFamily="18" charset="0"/>
              </a:rPr>
              <a:t>称为元组的连接</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sp>
        <p:nvSpPr>
          <p:cNvPr id="5" name="Line 4"/>
          <p:cNvSpPr>
            <a:spLocks noChangeShapeType="1"/>
          </p:cNvSpPr>
          <p:nvPr/>
        </p:nvSpPr>
        <p:spPr bwMode="auto">
          <a:xfrm>
            <a:off x="2743200" y="609600"/>
            <a:ext cx="383116"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p:cNvSpPr>
            <a:spLocks noChangeShapeType="1"/>
          </p:cNvSpPr>
          <p:nvPr/>
        </p:nvSpPr>
        <p:spPr bwMode="auto">
          <a:xfrm>
            <a:off x="1143000" y="3048000"/>
            <a:ext cx="38311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Freeform 4"/>
          <p:cNvSpPr>
            <a:spLocks/>
          </p:cNvSpPr>
          <p:nvPr/>
        </p:nvSpPr>
        <p:spPr bwMode="auto">
          <a:xfrm>
            <a:off x="7086600" y="4800600"/>
            <a:ext cx="480484" cy="68262"/>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Freeform 4"/>
          <p:cNvSpPr>
            <a:spLocks/>
          </p:cNvSpPr>
          <p:nvPr/>
        </p:nvSpPr>
        <p:spPr bwMode="auto">
          <a:xfrm>
            <a:off x="1012650" y="4267200"/>
            <a:ext cx="480484" cy="68262"/>
          </a:xfrm>
          <a:custGeom>
            <a:avLst/>
            <a:gdLst>
              <a:gd name="T0" fmla="*/ 0 w 196"/>
              <a:gd name="T1" fmla="*/ 2147483647 h 82"/>
              <a:gd name="T2" fmla="*/ 2147483647 w 196"/>
              <a:gd name="T3" fmla="*/ 2147483647 h 82"/>
              <a:gd name="T4" fmla="*/ 2147483647 w 196"/>
              <a:gd name="T5" fmla="*/ 2147483647 h 82"/>
              <a:gd name="T6" fmla="*/ 2147483647 w 196"/>
              <a:gd name="T7" fmla="*/ 2147483647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0" y="43"/>
                </a:moveTo>
                <a:cubicBezTo>
                  <a:pt x="64" y="0"/>
                  <a:pt x="75" y="4"/>
                  <a:pt x="156" y="17"/>
                </a:cubicBezTo>
                <a:cubicBezTo>
                  <a:pt x="165" y="26"/>
                  <a:pt x="176" y="32"/>
                  <a:pt x="183" y="43"/>
                </a:cubicBezTo>
                <a:cubicBezTo>
                  <a:pt x="190" y="55"/>
                  <a:pt x="196" y="82"/>
                  <a:pt x="196" y="82"/>
                </a:cubicBezTo>
              </a:path>
            </a:pathLst>
          </a:custGeom>
          <a:noFill/>
          <a:ln w="952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191586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关系模型概述</a:t>
            </a:r>
          </a:p>
        </p:txBody>
      </p:sp>
      <p:sp>
        <p:nvSpPr>
          <p:cNvPr id="3" name="内容占位符 2"/>
          <p:cNvSpPr>
            <a:spLocks noGrp="1"/>
          </p:cNvSpPr>
          <p:nvPr>
            <p:ph idx="1"/>
          </p:nvPr>
        </p:nvSpPr>
        <p:spPr/>
        <p:txBody>
          <a:bodyPr/>
          <a:lstStyle/>
          <a:p>
            <a:pPr>
              <a:lnSpc>
                <a:spcPct val="150000"/>
              </a:lnSpc>
            </a:pPr>
            <a:r>
              <a:rPr lang="zh-CN" altLang="en-US" dirty="0"/>
              <a:t>关系数据库系统是支持</a:t>
            </a:r>
            <a:r>
              <a:rPr lang="zh-CN" altLang="en-US" u="sng" dirty="0">
                <a:solidFill>
                  <a:srgbClr val="C00000"/>
                </a:solidFill>
              </a:rPr>
              <a:t>关系模型</a:t>
            </a:r>
            <a:r>
              <a:rPr lang="zh-CN" altLang="en-US" dirty="0"/>
              <a:t>的数据库系统</a:t>
            </a:r>
          </a:p>
          <a:p>
            <a:pPr>
              <a:lnSpc>
                <a:spcPct val="150000"/>
              </a:lnSpc>
            </a:pPr>
            <a:r>
              <a:rPr lang="zh-CN" altLang="en-US" dirty="0">
                <a:solidFill>
                  <a:srgbClr val="000099"/>
                </a:solidFill>
              </a:rPr>
              <a:t>关系模型的组成</a:t>
            </a:r>
          </a:p>
          <a:p>
            <a:pPr lvl="1">
              <a:lnSpc>
                <a:spcPct val="150000"/>
              </a:lnSpc>
            </a:pPr>
            <a:r>
              <a:rPr lang="zh-CN" altLang="en-US" dirty="0">
                <a:solidFill>
                  <a:srgbClr val="FF0000"/>
                </a:solidFill>
              </a:rPr>
              <a:t>关系数据结构</a:t>
            </a:r>
            <a:r>
              <a:rPr lang="en-US" altLang="zh-CN" dirty="0">
                <a:solidFill>
                  <a:srgbClr val="FF0000"/>
                </a:solidFill>
              </a:rPr>
              <a:t>+</a:t>
            </a:r>
            <a:r>
              <a:rPr lang="zh-CN" altLang="en-US" dirty="0">
                <a:solidFill>
                  <a:srgbClr val="FF0000"/>
                </a:solidFill>
              </a:rPr>
              <a:t>关系操作集合</a:t>
            </a:r>
            <a:r>
              <a:rPr lang="en-US" altLang="zh-CN" dirty="0">
                <a:solidFill>
                  <a:srgbClr val="FF0000"/>
                </a:solidFill>
              </a:rPr>
              <a:t>+</a:t>
            </a:r>
            <a:r>
              <a:rPr lang="zh-CN" altLang="en-US" dirty="0">
                <a:solidFill>
                  <a:srgbClr val="FF0000"/>
                </a:solidFill>
              </a:rPr>
              <a:t>关系完整性约束</a:t>
            </a:r>
          </a:p>
          <a:p>
            <a:pPr>
              <a:lnSpc>
                <a:spcPct val="150000"/>
              </a:lnSpc>
            </a:pPr>
            <a:r>
              <a:rPr lang="zh-CN" altLang="en-US" dirty="0">
                <a:solidFill>
                  <a:srgbClr val="000099"/>
                </a:solidFill>
              </a:rPr>
              <a:t>关系数据结构</a:t>
            </a:r>
            <a:endParaRPr lang="en-US" altLang="zh-CN" dirty="0">
              <a:solidFill>
                <a:srgbClr val="000099"/>
              </a:solidFill>
            </a:endParaRPr>
          </a:p>
          <a:p>
            <a:pPr lvl="1">
              <a:lnSpc>
                <a:spcPct val="150000"/>
              </a:lnSpc>
            </a:pPr>
            <a:r>
              <a:rPr lang="zh-CN" altLang="en-US" dirty="0"/>
              <a:t>单一数据结构：</a:t>
            </a:r>
            <a:r>
              <a:rPr lang="zh-CN" altLang="en-US" dirty="0">
                <a:solidFill>
                  <a:srgbClr val="FF0000"/>
                </a:solidFill>
              </a:rPr>
              <a:t>关系 </a:t>
            </a:r>
            <a:r>
              <a:rPr lang="en-US" altLang="zh-CN" dirty="0">
                <a:solidFill>
                  <a:srgbClr val="FF0000"/>
                </a:solidFill>
              </a:rPr>
              <a:t>(</a:t>
            </a:r>
            <a:r>
              <a:rPr lang="zh-CN" altLang="en-US" dirty="0">
                <a:solidFill>
                  <a:srgbClr val="FF0000"/>
                </a:solidFill>
              </a:rPr>
              <a:t>二维表</a:t>
            </a:r>
            <a:r>
              <a:rPr lang="en-US" altLang="zh-CN" dirty="0">
                <a:solidFill>
                  <a:srgbClr val="FF0000"/>
                </a:solidFill>
              </a:rPr>
              <a:t>)</a:t>
            </a:r>
          </a:p>
          <a:p>
            <a:pPr lvl="3">
              <a:lnSpc>
                <a:spcPct val="150000"/>
              </a:lnSpc>
              <a:buFont typeface="Wingdings" panose="05000000000000000000" pitchFamily="2" charset="2"/>
              <a:buChar char=""/>
            </a:pPr>
            <a:r>
              <a:rPr lang="zh-CN" altLang="en-US" dirty="0"/>
              <a:t>简单但语义表达丰富：</a:t>
            </a:r>
            <a:r>
              <a:rPr lang="zh-CN" altLang="en-US" dirty="0">
                <a:cs typeface="Arial" charset="0"/>
              </a:rPr>
              <a:t>现实世界的实体以及实体间的各种联系均用</a:t>
            </a:r>
            <a:r>
              <a:rPr lang="zh-CN" altLang="en-US" b="1" dirty="0">
                <a:solidFill>
                  <a:srgbClr val="0000FF"/>
                </a:solidFill>
                <a:effectLst>
                  <a:outerShdw blurRad="38100" dist="38100" dir="2700000" algn="tl">
                    <a:srgbClr val="C0C0C0"/>
                  </a:outerShdw>
                </a:effectLst>
                <a:cs typeface="Arial" charset="0"/>
              </a:rPr>
              <a:t>关系</a:t>
            </a:r>
            <a:r>
              <a:rPr lang="zh-CN" altLang="en-US" dirty="0">
                <a:cs typeface="Arial" charset="0"/>
              </a:rPr>
              <a:t>来表示。</a:t>
            </a:r>
            <a:endParaRPr lang="en-US" altLang="zh-CN" dirty="0"/>
          </a:p>
          <a:p>
            <a:pPr lvl="1">
              <a:lnSpc>
                <a:spcPct val="150000"/>
              </a:lnSpc>
            </a:pPr>
            <a:r>
              <a:rPr lang="zh-CN" altLang="en-US" b="1" dirty="0">
                <a:solidFill>
                  <a:srgbClr val="3333CC"/>
                </a:solidFill>
              </a:rPr>
              <a:t>建立在集合代数的基础上</a:t>
            </a:r>
            <a:endParaRPr lang="zh-CN" altLang="en-US" dirty="0">
              <a:solidFill>
                <a:srgbClr val="3333CC"/>
              </a:solidFill>
              <a:cs typeface="Arial"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pic>
        <p:nvPicPr>
          <p:cNvPr id="5" name="Picture 6"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8153400" y="1828800"/>
            <a:ext cx="2362200" cy="2553816"/>
          </a:xfrm>
          <a:prstGeom prst="rect">
            <a:avLst/>
          </a:prstGeom>
          <a:noFill/>
        </p:spPr>
      </p:pic>
    </p:spTree>
    <p:extLst>
      <p:ext uri="{BB962C8B-B14F-4D97-AF65-F5344CB8AC3E}">
        <p14:creationId xmlns:p14="http://schemas.microsoft.com/office/powerpoint/2010/main" val="1836229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lstStyle/>
          <a:p>
            <a:pPr>
              <a:lnSpc>
                <a:spcPct val="120000"/>
              </a:lnSpc>
            </a:pPr>
            <a:r>
              <a:rPr lang="zh-CN" altLang="en-US" sz="3200" dirty="0">
                <a:solidFill>
                  <a:srgbClr val="0000FF"/>
                </a:solidFill>
                <a:latin typeface="等线" panose="02010600030101010101" pitchFamily="2" charset="-122"/>
                <a:ea typeface="等线" panose="02010600030101010101" pitchFamily="2" charset="-122"/>
                <a:cs typeface="Times New Roman" pitchFamily="18" charset="0"/>
              </a:rPr>
              <a:t>象集</a:t>
            </a:r>
            <a:r>
              <a:rPr lang="en-US" altLang="zh-CN" sz="3200" dirty="0" err="1">
                <a:solidFill>
                  <a:srgbClr val="0000FF"/>
                </a:solidFill>
                <a:latin typeface="等线" panose="02010600030101010101" pitchFamily="2" charset="-122"/>
                <a:ea typeface="等线" panose="02010600030101010101" pitchFamily="2" charset="-122"/>
                <a:cs typeface="Times New Roman" pitchFamily="18" charset="0"/>
              </a:rPr>
              <a:t>Z</a:t>
            </a:r>
            <a:r>
              <a:rPr lang="en-US" altLang="zh-CN" sz="3200" i="1" baseline="-25000" dirty="0" err="1">
                <a:solidFill>
                  <a:srgbClr val="0000FF"/>
                </a:solidFill>
                <a:latin typeface="等线" panose="02010600030101010101" pitchFamily="2" charset="-122"/>
                <a:ea typeface="等线" panose="02010600030101010101" pitchFamily="2" charset="-122"/>
                <a:cs typeface="Times New Roman" pitchFamily="18" charset="0"/>
              </a:rPr>
              <a:t>x</a:t>
            </a:r>
            <a:endParaRPr lang="en-US" altLang="zh-CN" sz="3200" i="1" baseline="-25000" dirty="0">
              <a:solidFill>
                <a:srgbClr val="0000FF"/>
              </a:solidFill>
              <a:latin typeface="等线" panose="02010600030101010101" pitchFamily="2" charset="-122"/>
              <a:ea typeface="等线" panose="02010600030101010101" pitchFamily="2" charset="-122"/>
              <a:cs typeface="Times New Roman" pitchFamily="18" charset="0"/>
            </a:endParaRPr>
          </a:p>
          <a:p>
            <a:pPr lvl="1" algn="just">
              <a:lnSpc>
                <a:spcPct val="120000"/>
              </a:lnSpc>
            </a:pPr>
            <a:r>
              <a:rPr lang="zh-CN" altLang="en-US" sz="2800" dirty="0">
                <a:latin typeface="Times New Roman" pitchFamily="18" charset="0"/>
                <a:cs typeface="Times New Roman" pitchFamily="18" charset="0"/>
              </a:rPr>
              <a:t>给定一个关系</a:t>
            </a:r>
            <a:r>
              <a:rPr lang="en-US" altLang="zh-CN" sz="2800" dirty="0">
                <a:solidFill>
                  <a:srgbClr val="0000FF"/>
                </a:solidFill>
                <a:latin typeface="Times New Roman" pitchFamily="18" charset="0"/>
                <a:cs typeface="Times New Roman" pitchFamily="18" charset="0"/>
              </a:rPr>
              <a:t>R(</a:t>
            </a:r>
            <a:r>
              <a:rPr lang="en-US" altLang="zh-CN" sz="2800" i="1" dirty="0">
                <a:solidFill>
                  <a:srgbClr val="0000FF"/>
                </a:solidFill>
                <a:latin typeface="Times New Roman" pitchFamily="18" charset="0"/>
                <a:cs typeface="Times New Roman" pitchFamily="18" charset="0"/>
              </a:rPr>
              <a:t>X</a:t>
            </a:r>
            <a:r>
              <a:rPr lang="en-US" altLang="zh-CN" sz="2800" dirty="0">
                <a:solidFill>
                  <a:srgbClr val="0000FF"/>
                </a:solidFill>
                <a:latin typeface="Times New Roman" pitchFamily="18" charset="0"/>
                <a:cs typeface="Times New Roman" pitchFamily="18" charset="0"/>
              </a:rPr>
              <a:t>, </a:t>
            </a:r>
            <a:r>
              <a:rPr lang="en-US" altLang="zh-CN" sz="2800" i="1" dirty="0">
                <a:solidFill>
                  <a:srgbClr val="0000FF"/>
                </a:solidFill>
                <a:latin typeface="Times New Roman" pitchFamily="18" charset="0"/>
                <a:cs typeface="Times New Roman" pitchFamily="18" charset="0"/>
              </a:rPr>
              <a:t>Z</a:t>
            </a:r>
            <a:r>
              <a:rPr lang="en-US" altLang="zh-CN" sz="2800" dirty="0">
                <a:solidFill>
                  <a:srgbClr val="0000FF"/>
                </a:solidFill>
                <a:latin typeface="Times New Roman" pitchFamily="18" charset="0"/>
                <a:cs typeface="Times New Roman" pitchFamily="18" charset="0"/>
              </a:rPr>
              <a:t>)</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和</a:t>
            </a:r>
            <a:r>
              <a:rPr lang="en-US" altLang="zh-CN" sz="2800" i="1" dirty="0">
                <a:latin typeface="Times New Roman" pitchFamily="18" charset="0"/>
                <a:cs typeface="Times New Roman" pitchFamily="18" charset="0"/>
              </a:rPr>
              <a:t>Z</a:t>
            </a:r>
            <a:r>
              <a:rPr lang="zh-CN" altLang="en-US" sz="2800" dirty="0">
                <a:latin typeface="Times New Roman" pitchFamily="18" charset="0"/>
                <a:cs typeface="Times New Roman" pitchFamily="18" charset="0"/>
              </a:rPr>
              <a:t>为属性组。当</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时，</a:t>
            </a:r>
            <a:r>
              <a:rPr lang="en-US" altLang="zh-CN"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在</a:t>
            </a:r>
            <a:r>
              <a:rPr lang="en-US" altLang="zh-CN" sz="2800" i="1" dirty="0">
                <a:latin typeface="Times New Roman" pitchFamily="18" charset="0"/>
                <a:cs typeface="Times New Roman" pitchFamily="18" charset="0"/>
              </a:rPr>
              <a:t>R</a:t>
            </a:r>
            <a:r>
              <a:rPr lang="zh-CN" altLang="en-US" sz="2800" dirty="0">
                <a:latin typeface="Times New Roman" pitchFamily="18" charset="0"/>
                <a:cs typeface="Times New Roman" pitchFamily="18" charset="0"/>
              </a:rPr>
              <a:t>中的</a:t>
            </a:r>
            <a:r>
              <a:rPr lang="zh-CN" altLang="en-US" sz="2800" b="1" dirty="0">
                <a:solidFill>
                  <a:srgbClr val="0000FF"/>
                </a:solidFill>
                <a:latin typeface="Times New Roman" pitchFamily="18" charset="0"/>
                <a:cs typeface="Times New Roman" pitchFamily="18" charset="0"/>
              </a:rPr>
              <a:t>象集 </a:t>
            </a:r>
            <a:r>
              <a:rPr lang="en-US" altLang="zh-CN" sz="2800" dirty="0">
                <a:latin typeface="Times New Roman" pitchFamily="18" charset="0"/>
                <a:cs typeface="Times New Roman" pitchFamily="18" charset="0"/>
              </a:rPr>
              <a:t>(Images Set) </a:t>
            </a:r>
            <a:r>
              <a:rPr lang="zh-CN" altLang="en-US" sz="2800" dirty="0">
                <a:latin typeface="Times New Roman" pitchFamily="18" charset="0"/>
                <a:cs typeface="Times New Roman" pitchFamily="18" charset="0"/>
              </a:rPr>
              <a:t>为：</a:t>
            </a:r>
          </a:p>
          <a:p>
            <a:pPr lvl="1">
              <a:lnSpc>
                <a:spcPct val="120000"/>
              </a:lnSpc>
              <a:buFontTx/>
              <a:buNone/>
            </a:pPr>
            <a:r>
              <a:rPr lang="zh-CN" altLang="en-US"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b="1" i="1" dirty="0" err="1">
                <a:solidFill>
                  <a:srgbClr val="E02920"/>
                </a:solidFill>
                <a:latin typeface="Times New Roman" pitchFamily="18" charset="0"/>
                <a:cs typeface="Times New Roman" pitchFamily="18" charset="0"/>
              </a:rPr>
              <a:t>Z</a:t>
            </a:r>
            <a:r>
              <a:rPr lang="en-US" altLang="zh-CN" sz="2800" i="1" baseline="-30000" dirty="0" err="1">
                <a:solidFill>
                  <a:srgbClr val="E02920"/>
                </a:solidFill>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Z</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cs typeface="Times New Roman" pitchFamily="18" charset="0"/>
              </a:rPr>
              <a:t>R</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p>
          <a:p>
            <a:pPr lvl="1">
              <a:lnSpc>
                <a:spcPct val="120000"/>
              </a:lnSpc>
            </a:pPr>
            <a:r>
              <a:rPr lang="zh-CN" altLang="en-US" sz="2800" dirty="0">
                <a:latin typeface="Times New Roman" pitchFamily="18" charset="0"/>
                <a:cs typeface="Times New Roman" pitchFamily="18" charset="0"/>
              </a:rPr>
              <a:t>它表示</a:t>
            </a:r>
            <a:r>
              <a:rPr lang="en-US" altLang="zh-CN" sz="2800" i="1" dirty="0">
                <a:latin typeface="Times New Roman" pitchFamily="18" charset="0"/>
                <a:cs typeface="Times New Roman" pitchFamily="18" charset="0"/>
              </a:rPr>
              <a:t>R</a:t>
            </a:r>
            <a:r>
              <a:rPr lang="zh-CN" altLang="en-US" sz="2800" dirty="0">
                <a:latin typeface="Times New Roman" pitchFamily="18" charset="0"/>
                <a:cs typeface="Times New Roman" pitchFamily="18" charset="0"/>
              </a:rPr>
              <a:t>中属性组</a:t>
            </a:r>
            <a:r>
              <a:rPr lang="en-US" altLang="zh-CN"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上值为</a:t>
            </a:r>
            <a:r>
              <a:rPr lang="en-US" altLang="zh-CN"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的诸元组在</a:t>
            </a:r>
            <a:r>
              <a:rPr lang="en-US" altLang="zh-CN" sz="2800" i="1" dirty="0">
                <a:latin typeface="Times New Roman" pitchFamily="18" charset="0"/>
                <a:cs typeface="Times New Roman" pitchFamily="18" charset="0"/>
              </a:rPr>
              <a:t>Z</a:t>
            </a:r>
            <a:r>
              <a:rPr lang="zh-CN" altLang="en-US" sz="2800" dirty="0">
                <a:latin typeface="Times New Roman" pitchFamily="18" charset="0"/>
                <a:cs typeface="Times New Roman" pitchFamily="18" charset="0"/>
              </a:rPr>
              <a:t>上分量的集合</a:t>
            </a:r>
            <a:endParaRPr lang="en-US" altLang="zh-CN" sz="2800" dirty="0">
              <a:solidFill>
                <a:srgbClr val="0000FF"/>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pic>
        <p:nvPicPr>
          <p:cNvPr id="9" name="Picture 4" descr="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306" y="3331333"/>
            <a:ext cx="265825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a:xfrm>
            <a:off x="6146778" y="3577107"/>
            <a:ext cx="2920826" cy="3102732"/>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q"/>
              <a:defRPr sz="2800" b="1" kern="1200">
                <a:solidFill>
                  <a:srgbClr val="3333CC"/>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zh-CN" sz="2400" b="0" i="1" dirty="0">
                <a:latin typeface="等线" panose="02010600030101010101" pitchFamily="2" charset="-122"/>
                <a:ea typeface="等线" panose="02010600030101010101" pitchFamily="2" charset="-122"/>
                <a:cs typeface="Times New Roman" pitchFamily="18" charset="0"/>
              </a:rPr>
              <a:t>x</a:t>
            </a:r>
            <a:r>
              <a:rPr lang="en-US" altLang="zh-CN" sz="2400" b="0" baseline="-30000" dirty="0">
                <a:latin typeface="等线" panose="02010600030101010101" pitchFamily="2" charset="-122"/>
                <a:ea typeface="等线" panose="02010600030101010101" pitchFamily="2" charset="-122"/>
                <a:cs typeface="Times New Roman" pitchFamily="18" charset="0"/>
              </a:rPr>
              <a:t>1</a:t>
            </a:r>
            <a:r>
              <a:rPr lang="zh-CN" altLang="en-US" sz="2400" b="0" dirty="0">
                <a:latin typeface="等线" panose="02010600030101010101" pitchFamily="2" charset="-122"/>
                <a:ea typeface="等线" panose="02010600030101010101" pitchFamily="2" charset="-122"/>
                <a:cs typeface="Times New Roman" pitchFamily="18" charset="0"/>
              </a:rPr>
              <a:t>在</a:t>
            </a:r>
            <a:r>
              <a:rPr lang="en-US" altLang="zh-CN" sz="2400" b="0" i="1" dirty="0">
                <a:latin typeface="等线" panose="02010600030101010101" pitchFamily="2" charset="-122"/>
                <a:ea typeface="等线" panose="02010600030101010101" pitchFamily="2" charset="-122"/>
                <a:cs typeface="Times New Roman" pitchFamily="18" charset="0"/>
              </a:rPr>
              <a:t>R</a:t>
            </a:r>
            <a:r>
              <a:rPr lang="zh-CN" altLang="en-US" sz="2400" b="0" dirty="0">
                <a:latin typeface="等线" panose="02010600030101010101" pitchFamily="2" charset="-122"/>
                <a:ea typeface="等线" panose="02010600030101010101" pitchFamily="2" charset="-122"/>
                <a:cs typeface="Times New Roman" pitchFamily="18" charset="0"/>
              </a:rPr>
              <a:t>中的象集</a:t>
            </a:r>
          </a:p>
          <a:p>
            <a:pPr>
              <a:lnSpc>
                <a:spcPct val="120000"/>
              </a:lnSpc>
              <a:buFontTx/>
              <a:buNone/>
            </a:pPr>
            <a:r>
              <a:rPr lang="zh-CN" altLang="en-US" sz="2400" b="0" i="1" dirty="0">
                <a:latin typeface="等线" panose="02010600030101010101" pitchFamily="2" charset="-122"/>
                <a:ea typeface="等线" panose="02010600030101010101" pitchFamily="2" charset="-122"/>
                <a:cs typeface="Times New Roman" pitchFamily="18" charset="0"/>
              </a:rPr>
              <a:t>   </a:t>
            </a:r>
            <a:r>
              <a:rPr lang="en-US" altLang="zh-CN" sz="2400" b="0" i="1" dirty="0">
                <a:solidFill>
                  <a:srgbClr val="E02920"/>
                </a:solidFill>
                <a:latin typeface="等线" panose="02010600030101010101" pitchFamily="2" charset="-122"/>
                <a:ea typeface="等线" panose="02010600030101010101" pitchFamily="2" charset="-122"/>
                <a:cs typeface="Times New Roman" pitchFamily="18" charset="0"/>
              </a:rPr>
              <a:t>Z</a:t>
            </a:r>
            <a:r>
              <a:rPr lang="en-US" altLang="zh-CN" sz="2400" b="0" i="1" baseline="-30000" dirty="0">
                <a:solidFill>
                  <a:srgbClr val="E02920"/>
                </a:solidFill>
                <a:latin typeface="等线" panose="02010600030101010101" pitchFamily="2" charset="-122"/>
                <a:ea typeface="等线" panose="02010600030101010101" pitchFamily="2" charset="-122"/>
                <a:cs typeface="Times New Roman" pitchFamily="18" charset="0"/>
              </a:rPr>
              <a:t>x</a:t>
            </a:r>
            <a:r>
              <a:rPr lang="en-US" altLang="zh-CN" sz="2400" b="0" baseline="-50000" dirty="0">
                <a:solidFill>
                  <a:srgbClr val="E02920"/>
                </a:solidFill>
                <a:latin typeface="等线" panose="02010600030101010101" pitchFamily="2" charset="-122"/>
                <a:ea typeface="等线" panose="02010600030101010101" pitchFamily="2" charset="-122"/>
                <a:cs typeface="Times New Roman" pitchFamily="18" charset="0"/>
              </a:rPr>
              <a:t>1</a:t>
            </a:r>
            <a:r>
              <a:rPr lang="en-US" altLang="zh-CN" sz="2400" b="0" i="1" dirty="0">
                <a:latin typeface="等线" panose="02010600030101010101" pitchFamily="2" charset="-122"/>
                <a:ea typeface="等线" panose="02010600030101010101" pitchFamily="2" charset="-122"/>
                <a:cs typeface="Times New Roman" pitchFamily="18" charset="0"/>
              </a:rPr>
              <a:t> </a:t>
            </a:r>
            <a:r>
              <a:rPr lang="en-US" altLang="zh-CN" sz="2400" b="0" dirty="0">
                <a:latin typeface="等线" panose="02010600030101010101" pitchFamily="2" charset="-122"/>
                <a:ea typeface="等线" panose="02010600030101010101" pitchFamily="2" charset="-122"/>
                <a:cs typeface="Times New Roman" pitchFamily="18" charset="0"/>
              </a:rPr>
              <a:t>={</a:t>
            </a:r>
            <a:r>
              <a:rPr lang="en-US" altLang="zh-CN" sz="2400" b="0" i="1" dirty="0">
                <a:latin typeface="等线" panose="02010600030101010101" pitchFamily="2" charset="-122"/>
                <a:ea typeface="等线" panose="02010600030101010101" pitchFamily="2" charset="-122"/>
                <a:cs typeface="Times New Roman" pitchFamily="18" charset="0"/>
              </a:rPr>
              <a:t>Z</a:t>
            </a:r>
            <a:r>
              <a:rPr lang="en-US" altLang="zh-CN" sz="2400" b="0" baseline="-20000" dirty="0">
                <a:latin typeface="等线" panose="02010600030101010101" pitchFamily="2" charset="-122"/>
                <a:ea typeface="等线" panose="02010600030101010101" pitchFamily="2" charset="-122"/>
                <a:cs typeface="Times New Roman" pitchFamily="18" charset="0"/>
              </a:rPr>
              <a:t>1</a:t>
            </a:r>
            <a:r>
              <a:rPr lang="zh-CN" altLang="en-US" sz="2400" b="0" dirty="0">
                <a:latin typeface="等线" panose="02010600030101010101" pitchFamily="2" charset="-122"/>
                <a:ea typeface="等线" panose="02010600030101010101" pitchFamily="2" charset="-122"/>
                <a:cs typeface="Times New Roman" pitchFamily="18" charset="0"/>
              </a:rPr>
              <a:t>，</a:t>
            </a:r>
            <a:r>
              <a:rPr lang="en-US" altLang="zh-CN" sz="2400" b="0" i="1" dirty="0">
                <a:latin typeface="等线" panose="02010600030101010101" pitchFamily="2" charset="-122"/>
                <a:ea typeface="等线" panose="02010600030101010101" pitchFamily="2" charset="-122"/>
                <a:cs typeface="Times New Roman" pitchFamily="18" charset="0"/>
              </a:rPr>
              <a:t>Z</a:t>
            </a:r>
            <a:r>
              <a:rPr lang="en-US" altLang="zh-CN" sz="2400" b="0" baseline="-20000" dirty="0">
                <a:latin typeface="等线" panose="02010600030101010101" pitchFamily="2" charset="-122"/>
                <a:ea typeface="等线" panose="02010600030101010101" pitchFamily="2" charset="-122"/>
                <a:cs typeface="Times New Roman" pitchFamily="18" charset="0"/>
              </a:rPr>
              <a:t>2</a:t>
            </a:r>
            <a:r>
              <a:rPr lang="zh-CN" altLang="en-US" sz="2400" b="0" dirty="0">
                <a:latin typeface="等线" panose="02010600030101010101" pitchFamily="2" charset="-122"/>
                <a:ea typeface="等线" panose="02010600030101010101" pitchFamily="2" charset="-122"/>
                <a:cs typeface="Times New Roman" pitchFamily="18" charset="0"/>
              </a:rPr>
              <a:t>，</a:t>
            </a:r>
            <a:r>
              <a:rPr lang="en-US" altLang="zh-CN" sz="2400" b="0" i="1" dirty="0">
                <a:latin typeface="等线" panose="02010600030101010101" pitchFamily="2" charset="-122"/>
                <a:ea typeface="等线" panose="02010600030101010101" pitchFamily="2" charset="-122"/>
                <a:cs typeface="Times New Roman" pitchFamily="18" charset="0"/>
              </a:rPr>
              <a:t>Z</a:t>
            </a:r>
            <a:r>
              <a:rPr lang="en-US" altLang="zh-CN" sz="2400" b="0" baseline="-20000" dirty="0">
                <a:latin typeface="等线" panose="02010600030101010101" pitchFamily="2" charset="-122"/>
                <a:ea typeface="等线" panose="02010600030101010101" pitchFamily="2" charset="-122"/>
                <a:cs typeface="Times New Roman" pitchFamily="18" charset="0"/>
              </a:rPr>
              <a:t>3</a:t>
            </a:r>
            <a:r>
              <a:rPr lang="en-US" altLang="zh-CN" sz="2400" b="0" dirty="0">
                <a:latin typeface="等线" panose="02010600030101010101" pitchFamily="2" charset="-122"/>
                <a:ea typeface="等线" panose="02010600030101010101" pitchFamily="2" charset="-122"/>
                <a:cs typeface="Times New Roman" pitchFamily="18" charset="0"/>
              </a:rPr>
              <a:t>}</a:t>
            </a:r>
            <a:r>
              <a:rPr lang="zh-CN" altLang="en-US" sz="2400" b="0" dirty="0">
                <a:latin typeface="等线" panose="02010600030101010101" pitchFamily="2" charset="-122"/>
                <a:ea typeface="等线" panose="02010600030101010101" pitchFamily="2" charset="-122"/>
                <a:cs typeface="Times New Roman" pitchFamily="18" charset="0"/>
              </a:rPr>
              <a:t>，</a:t>
            </a:r>
            <a:endParaRPr lang="zh-CN" altLang="en-US" sz="2400" b="0" i="1" dirty="0">
              <a:latin typeface="等线" panose="02010600030101010101" pitchFamily="2" charset="-122"/>
              <a:ea typeface="等线" panose="02010600030101010101" pitchFamily="2" charset="-122"/>
              <a:cs typeface="Times New Roman" pitchFamily="18" charset="0"/>
            </a:endParaRPr>
          </a:p>
          <a:p>
            <a:pPr>
              <a:lnSpc>
                <a:spcPct val="120000"/>
              </a:lnSpc>
              <a:buFont typeface="Wingdings" panose="05000000000000000000" pitchFamily="2" charset="2"/>
              <a:buChar char=""/>
            </a:pPr>
            <a:r>
              <a:rPr lang="en-US" altLang="zh-CN" sz="2400" b="0" i="1" dirty="0">
                <a:latin typeface="等线" panose="02010600030101010101" pitchFamily="2" charset="-122"/>
                <a:ea typeface="等线" panose="02010600030101010101" pitchFamily="2" charset="-122"/>
                <a:cs typeface="Times New Roman" pitchFamily="18" charset="0"/>
              </a:rPr>
              <a:t>x</a:t>
            </a:r>
            <a:r>
              <a:rPr lang="en-US" altLang="zh-CN" sz="2400" b="0" baseline="-30000" dirty="0">
                <a:latin typeface="等线" panose="02010600030101010101" pitchFamily="2" charset="-122"/>
                <a:ea typeface="等线" panose="02010600030101010101" pitchFamily="2" charset="-122"/>
                <a:cs typeface="Times New Roman" pitchFamily="18" charset="0"/>
              </a:rPr>
              <a:t>2</a:t>
            </a:r>
            <a:r>
              <a:rPr lang="zh-CN" altLang="en-US" sz="2400" b="0" dirty="0">
                <a:latin typeface="等线" panose="02010600030101010101" pitchFamily="2" charset="-122"/>
                <a:ea typeface="等线" panose="02010600030101010101" pitchFamily="2" charset="-122"/>
                <a:cs typeface="Times New Roman" pitchFamily="18" charset="0"/>
              </a:rPr>
              <a:t>在</a:t>
            </a:r>
            <a:r>
              <a:rPr lang="en-US" altLang="zh-CN" sz="2400" b="0" i="1" dirty="0">
                <a:latin typeface="等线" panose="02010600030101010101" pitchFamily="2" charset="-122"/>
                <a:ea typeface="等线" panose="02010600030101010101" pitchFamily="2" charset="-122"/>
                <a:cs typeface="Times New Roman" pitchFamily="18" charset="0"/>
              </a:rPr>
              <a:t>R</a:t>
            </a:r>
            <a:r>
              <a:rPr lang="zh-CN" altLang="en-US" sz="2400" b="0" dirty="0">
                <a:latin typeface="等线" panose="02010600030101010101" pitchFamily="2" charset="-122"/>
                <a:ea typeface="等线" panose="02010600030101010101" pitchFamily="2" charset="-122"/>
                <a:cs typeface="Times New Roman" pitchFamily="18" charset="0"/>
              </a:rPr>
              <a:t>中的象集</a:t>
            </a:r>
          </a:p>
          <a:p>
            <a:pPr>
              <a:lnSpc>
                <a:spcPct val="120000"/>
              </a:lnSpc>
              <a:buFontTx/>
              <a:buNone/>
            </a:pPr>
            <a:r>
              <a:rPr lang="zh-CN" altLang="en-US" sz="2400" b="0" i="1" dirty="0">
                <a:latin typeface="等线" panose="02010600030101010101" pitchFamily="2" charset="-122"/>
                <a:ea typeface="等线" panose="02010600030101010101" pitchFamily="2" charset="-122"/>
                <a:cs typeface="Times New Roman" pitchFamily="18" charset="0"/>
              </a:rPr>
              <a:t>   </a:t>
            </a:r>
            <a:r>
              <a:rPr lang="en-US" altLang="zh-CN" sz="2400" b="0" i="1" dirty="0">
                <a:solidFill>
                  <a:srgbClr val="E02920"/>
                </a:solidFill>
                <a:latin typeface="等线" panose="02010600030101010101" pitchFamily="2" charset="-122"/>
                <a:ea typeface="等线" panose="02010600030101010101" pitchFamily="2" charset="-122"/>
                <a:cs typeface="Times New Roman" pitchFamily="18" charset="0"/>
              </a:rPr>
              <a:t>Z</a:t>
            </a:r>
            <a:r>
              <a:rPr lang="en-US" altLang="zh-CN" sz="2400" b="0" i="1" baseline="-30000" dirty="0">
                <a:solidFill>
                  <a:srgbClr val="E02920"/>
                </a:solidFill>
                <a:latin typeface="等线" panose="02010600030101010101" pitchFamily="2" charset="-122"/>
                <a:ea typeface="等线" panose="02010600030101010101" pitchFamily="2" charset="-122"/>
                <a:cs typeface="Times New Roman" pitchFamily="18" charset="0"/>
              </a:rPr>
              <a:t>x</a:t>
            </a:r>
            <a:r>
              <a:rPr lang="en-US" altLang="zh-CN" sz="2400" b="0" baseline="-50000" dirty="0">
                <a:solidFill>
                  <a:srgbClr val="E02920"/>
                </a:solidFill>
                <a:latin typeface="等线" panose="02010600030101010101" pitchFamily="2" charset="-122"/>
                <a:ea typeface="等线" panose="02010600030101010101" pitchFamily="2" charset="-122"/>
                <a:cs typeface="Times New Roman" pitchFamily="18" charset="0"/>
              </a:rPr>
              <a:t>2</a:t>
            </a:r>
            <a:r>
              <a:rPr lang="en-US" altLang="zh-CN" sz="2400" b="0" i="1" dirty="0">
                <a:latin typeface="等线" panose="02010600030101010101" pitchFamily="2" charset="-122"/>
                <a:ea typeface="等线" panose="02010600030101010101" pitchFamily="2" charset="-122"/>
                <a:cs typeface="Times New Roman" pitchFamily="18" charset="0"/>
              </a:rPr>
              <a:t> </a:t>
            </a:r>
            <a:r>
              <a:rPr lang="en-US" altLang="zh-CN" sz="2400" b="0" dirty="0">
                <a:latin typeface="等线" panose="02010600030101010101" pitchFamily="2" charset="-122"/>
                <a:ea typeface="等线" panose="02010600030101010101" pitchFamily="2" charset="-122"/>
                <a:cs typeface="Times New Roman" pitchFamily="18" charset="0"/>
              </a:rPr>
              <a:t>={</a:t>
            </a:r>
            <a:r>
              <a:rPr lang="en-US" altLang="zh-CN" sz="2400" b="0" i="1" dirty="0">
                <a:latin typeface="等线" panose="02010600030101010101" pitchFamily="2" charset="-122"/>
                <a:ea typeface="等线" panose="02010600030101010101" pitchFamily="2" charset="-122"/>
                <a:cs typeface="Times New Roman" pitchFamily="18" charset="0"/>
              </a:rPr>
              <a:t>Z</a:t>
            </a:r>
            <a:r>
              <a:rPr lang="en-US" altLang="zh-CN" sz="2400" b="0" baseline="-20000" dirty="0">
                <a:latin typeface="等线" panose="02010600030101010101" pitchFamily="2" charset="-122"/>
                <a:ea typeface="等线" panose="02010600030101010101" pitchFamily="2" charset="-122"/>
                <a:cs typeface="Times New Roman" pitchFamily="18" charset="0"/>
              </a:rPr>
              <a:t>2</a:t>
            </a:r>
            <a:r>
              <a:rPr lang="zh-CN" altLang="en-US" sz="2400" b="0" dirty="0">
                <a:latin typeface="等线" panose="02010600030101010101" pitchFamily="2" charset="-122"/>
                <a:ea typeface="等线" panose="02010600030101010101" pitchFamily="2" charset="-122"/>
                <a:cs typeface="Times New Roman" pitchFamily="18" charset="0"/>
              </a:rPr>
              <a:t>，</a:t>
            </a:r>
            <a:r>
              <a:rPr lang="en-US" altLang="zh-CN" sz="2400" b="0" i="1" dirty="0">
                <a:latin typeface="等线" panose="02010600030101010101" pitchFamily="2" charset="-122"/>
                <a:ea typeface="等线" panose="02010600030101010101" pitchFamily="2" charset="-122"/>
                <a:cs typeface="Times New Roman" pitchFamily="18" charset="0"/>
              </a:rPr>
              <a:t>Z</a:t>
            </a:r>
            <a:r>
              <a:rPr lang="en-US" altLang="zh-CN" sz="2400" b="0" baseline="-20000" dirty="0">
                <a:latin typeface="等线" panose="02010600030101010101" pitchFamily="2" charset="-122"/>
                <a:ea typeface="等线" panose="02010600030101010101" pitchFamily="2" charset="-122"/>
                <a:cs typeface="Times New Roman" pitchFamily="18" charset="0"/>
              </a:rPr>
              <a:t>3</a:t>
            </a:r>
            <a:r>
              <a:rPr lang="en-US" altLang="zh-CN" sz="2400" b="0" dirty="0">
                <a:latin typeface="等线" panose="02010600030101010101" pitchFamily="2" charset="-122"/>
                <a:ea typeface="等线" panose="02010600030101010101" pitchFamily="2" charset="-122"/>
                <a:cs typeface="Times New Roman" pitchFamily="18" charset="0"/>
              </a:rPr>
              <a:t>} </a:t>
            </a:r>
            <a:r>
              <a:rPr lang="zh-CN" altLang="en-US" sz="2400" b="0" dirty="0">
                <a:latin typeface="等线" panose="02010600030101010101" pitchFamily="2" charset="-122"/>
                <a:ea typeface="等线" panose="02010600030101010101" pitchFamily="2" charset="-122"/>
                <a:cs typeface="Times New Roman" pitchFamily="18" charset="0"/>
              </a:rPr>
              <a:t>，</a:t>
            </a:r>
            <a:endParaRPr lang="zh-CN" altLang="en-US" sz="2400" b="0" i="1" dirty="0">
              <a:latin typeface="等线" panose="02010600030101010101" pitchFamily="2" charset="-122"/>
              <a:ea typeface="等线" panose="02010600030101010101" pitchFamily="2" charset="-122"/>
              <a:cs typeface="Times New Roman" pitchFamily="18" charset="0"/>
            </a:endParaRPr>
          </a:p>
          <a:p>
            <a:pPr>
              <a:lnSpc>
                <a:spcPct val="120000"/>
              </a:lnSpc>
              <a:buFont typeface="Wingdings" panose="05000000000000000000" pitchFamily="2" charset="2"/>
              <a:buChar char=""/>
            </a:pPr>
            <a:r>
              <a:rPr lang="en-US" altLang="zh-CN" sz="2400" b="0" i="1" dirty="0">
                <a:latin typeface="等线" panose="02010600030101010101" pitchFamily="2" charset="-122"/>
                <a:ea typeface="等线" panose="02010600030101010101" pitchFamily="2" charset="-122"/>
                <a:cs typeface="Times New Roman" pitchFamily="18" charset="0"/>
              </a:rPr>
              <a:t>x</a:t>
            </a:r>
            <a:r>
              <a:rPr lang="en-US" altLang="zh-CN" sz="2400" b="0" baseline="-30000" dirty="0">
                <a:latin typeface="等线" panose="02010600030101010101" pitchFamily="2" charset="-122"/>
                <a:ea typeface="等线" panose="02010600030101010101" pitchFamily="2" charset="-122"/>
                <a:cs typeface="Times New Roman" pitchFamily="18" charset="0"/>
              </a:rPr>
              <a:t>3</a:t>
            </a:r>
            <a:r>
              <a:rPr lang="zh-CN" altLang="en-US" sz="2400" b="0" dirty="0">
                <a:latin typeface="等线" panose="02010600030101010101" pitchFamily="2" charset="-122"/>
                <a:ea typeface="等线" panose="02010600030101010101" pitchFamily="2" charset="-122"/>
                <a:cs typeface="Times New Roman" pitchFamily="18" charset="0"/>
              </a:rPr>
              <a:t>在</a:t>
            </a:r>
            <a:r>
              <a:rPr lang="en-US" altLang="zh-CN" sz="2400" b="0" i="1" dirty="0">
                <a:latin typeface="等线" panose="02010600030101010101" pitchFamily="2" charset="-122"/>
                <a:ea typeface="等线" panose="02010600030101010101" pitchFamily="2" charset="-122"/>
                <a:cs typeface="Times New Roman" pitchFamily="18" charset="0"/>
              </a:rPr>
              <a:t>R</a:t>
            </a:r>
            <a:r>
              <a:rPr lang="zh-CN" altLang="en-US" sz="2400" b="0" dirty="0">
                <a:latin typeface="等线" panose="02010600030101010101" pitchFamily="2" charset="-122"/>
                <a:ea typeface="等线" panose="02010600030101010101" pitchFamily="2" charset="-122"/>
                <a:cs typeface="Times New Roman" pitchFamily="18" charset="0"/>
              </a:rPr>
              <a:t>中的象集</a:t>
            </a:r>
          </a:p>
          <a:p>
            <a:pPr>
              <a:lnSpc>
                <a:spcPct val="120000"/>
              </a:lnSpc>
              <a:buFontTx/>
              <a:buNone/>
            </a:pPr>
            <a:r>
              <a:rPr lang="zh-CN" altLang="en-US" sz="2400" b="0" i="1" dirty="0">
                <a:latin typeface="等线" panose="02010600030101010101" pitchFamily="2" charset="-122"/>
                <a:ea typeface="等线" panose="02010600030101010101" pitchFamily="2" charset="-122"/>
                <a:cs typeface="Times New Roman" pitchFamily="18" charset="0"/>
              </a:rPr>
              <a:t>    </a:t>
            </a:r>
            <a:r>
              <a:rPr lang="en-US" altLang="zh-CN" sz="2400" b="0" i="1" dirty="0">
                <a:solidFill>
                  <a:srgbClr val="E02920"/>
                </a:solidFill>
                <a:latin typeface="等线" panose="02010600030101010101" pitchFamily="2" charset="-122"/>
                <a:ea typeface="等线" panose="02010600030101010101" pitchFamily="2" charset="-122"/>
                <a:cs typeface="Times New Roman" pitchFamily="18" charset="0"/>
              </a:rPr>
              <a:t>Z</a:t>
            </a:r>
            <a:r>
              <a:rPr lang="en-US" altLang="zh-CN" sz="2400" b="0" i="1" baseline="-30000" dirty="0">
                <a:solidFill>
                  <a:srgbClr val="E02920"/>
                </a:solidFill>
                <a:latin typeface="等线" panose="02010600030101010101" pitchFamily="2" charset="-122"/>
                <a:ea typeface="等线" panose="02010600030101010101" pitchFamily="2" charset="-122"/>
                <a:cs typeface="Times New Roman" pitchFamily="18" charset="0"/>
              </a:rPr>
              <a:t>x</a:t>
            </a:r>
            <a:r>
              <a:rPr lang="en-US" altLang="zh-CN" sz="2400" b="0" baseline="-50000" dirty="0">
                <a:solidFill>
                  <a:srgbClr val="E02920"/>
                </a:solidFill>
                <a:latin typeface="等线" panose="02010600030101010101" pitchFamily="2" charset="-122"/>
                <a:ea typeface="等线" panose="02010600030101010101" pitchFamily="2" charset="-122"/>
                <a:cs typeface="Times New Roman" pitchFamily="18" charset="0"/>
              </a:rPr>
              <a:t>3</a:t>
            </a:r>
            <a:r>
              <a:rPr lang="en-US" altLang="zh-CN" sz="2400" b="0" dirty="0">
                <a:latin typeface="等线" panose="02010600030101010101" pitchFamily="2" charset="-122"/>
                <a:ea typeface="等线" panose="02010600030101010101" pitchFamily="2" charset="-122"/>
                <a:cs typeface="Times New Roman" pitchFamily="18" charset="0"/>
              </a:rPr>
              <a:t>={</a:t>
            </a:r>
            <a:r>
              <a:rPr lang="en-US" altLang="zh-CN" sz="2400" b="0" i="1" dirty="0">
                <a:latin typeface="等线" panose="02010600030101010101" pitchFamily="2" charset="-122"/>
                <a:ea typeface="等线" panose="02010600030101010101" pitchFamily="2" charset="-122"/>
                <a:cs typeface="Times New Roman" pitchFamily="18" charset="0"/>
              </a:rPr>
              <a:t>Z</a:t>
            </a:r>
            <a:r>
              <a:rPr lang="en-US" altLang="zh-CN" sz="2400" b="0" baseline="-20000" dirty="0">
                <a:latin typeface="等线" panose="02010600030101010101" pitchFamily="2" charset="-122"/>
                <a:ea typeface="等线" panose="02010600030101010101" pitchFamily="2" charset="-122"/>
                <a:cs typeface="Times New Roman" pitchFamily="18" charset="0"/>
              </a:rPr>
              <a:t>1</a:t>
            </a:r>
            <a:r>
              <a:rPr lang="zh-CN" altLang="en-US" sz="2400" b="0" dirty="0">
                <a:latin typeface="等线" panose="02010600030101010101" pitchFamily="2" charset="-122"/>
                <a:ea typeface="等线" panose="02010600030101010101" pitchFamily="2" charset="-122"/>
                <a:cs typeface="Times New Roman" pitchFamily="18" charset="0"/>
              </a:rPr>
              <a:t>，</a:t>
            </a:r>
            <a:r>
              <a:rPr lang="en-US" altLang="zh-CN" sz="2400" b="0" i="1" dirty="0">
                <a:latin typeface="等线" panose="02010600030101010101" pitchFamily="2" charset="-122"/>
                <a:ea typeface="等线" panose="02010600030101010101" pitchFamily="2" charset="-122"/>
                <a:cs typeface="Times New Roman" pitchFamily="18" charset="0"/>
              </a:rPr>
              <a:t>Z</a:t>
            </a:r>
            <a:r>
              <a:rPr lang="en-US" altLang="zh-CN" sz="2400" b="0" baseline="-20000" dirty="0">
                <a:latin typeface="等线" panose="02010600030101010101" pitchFamily="2" charset="-122"/>
                <a:ea typeface="等线" panose="02010600030101010101" pitchFamily="2" charset="-122"/>
                <a:cs typeface="Times New Roman" pitchFamily="18" charset="0"/>
              </a:rPr>
              <a:t>3</a:t>
            </a:r>
            <a:r>
              <a:rPr lang="en-US" altLang="zh-CN" sz="2400" b="0" dirty="0">
                <a:latin typeface="等线" panose="02010600030101010101" pitchFamily="2" charset="-122"/>
                <a:ea typeface="等线" panose="02010600030101010101" pitchFamily="2" charset="-122"/>
                <a:cs typeface="Times New Roman" pitchFamily="18" charset="0"/>
              </a:rPr>
              <a:t>}</a:t>
            </a:r>
          </a:p>
        </p:txBody>
      </p:sp>
    </p:spTree>
    <p:extLst>
      <p:ext uri="{BB962C8B-B14F-4D97-AF65-F5344CB8AC3E}">
        <p14:creationId xmlns:p14="http://schemas.microsoft.com/office/powerpoint/2010/main" val="345027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 calcmode="lin" valueType="num">
                                      <p:cBhvr additive="base">
                                        <p:cTn id="13"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cs typeface="Times New Roman" pitchFamily="18" charset="0"/>
              </a:rPr>
              <a:t>专门的关系运算</a:t>
            </a:r>
            <a:r>
              <a:rPr lang="en-US" altLang="zh-CN" sz="3600" b="1" u="sng" dirty="0">
                <a:solidFill>
                  <a:srgbClr val="FF0000"/>
                </a:solidFill>
                <a:cs typeface="Times New Roman" pitchFamily="18" charset="0"/>
              </a:rPr>
              <a:t>(cont’d)</a:t>
            </a:r>
          </a:p>
          <a:p>
            <a:endParaRPr lang="en-US" altLang="zh-CN" sz="1600" dirty="0"/>
          </a:p>
          <a:p>
            <a:pPr>
              <a:lnSpc>
                <a:spcPct val="150000"/>
              </a:lnSpc>
            </a:pPr>
            <a:r>
              <a:rPr lang="zh-CN" altLang="en-US" dirty="0"/>
              <a:t>选择</a:t>
            </a:r>
            <a:r>
              <a:rPr lang="en-US" altLang="zh-CN" dirty="0"/>
              <a:t>(Selection)</a:t>
            </a:r>
          </a:p>
          <a:p>
            <a:pPr>
              <a:lnSpc>
                <a:spcPct val="150000"/>
              </a:lnSpc>
            </a:pPr>
            <a:r>
              <a:rPr lang="zh-CN" altLang="en-US" dirty="0"/>
              <a:t>投影</a:t>
            </a:r>
            <a:r>
              <a:rPr lang="en-US" altLang="zh-CN" dirty="0"/>
              <a:t>(Projection)</a:t>
            </a:r>
          </a:p>
          <a:p>
            <a:pPr>
              <a:lnSpc>
                <a:spcPct val="150000"/>
              </a:lnSpc>
            </a:pPr>
            <a:r>
              <a:rPr lang="zh-CN" altLang="en-US" dirty="0"/>
              <a:t>连接</a:t>
            </a:r>
            <a:r>
              <a:rPr lang="en-US" altLang="zh-CN" dirty="0"/>
              <a:t>(Join)</a:t>
            </a:r>
          </a:p>
          <a:p>
            <a:pPr>
              <a:lnSpc>
                <a:spcPct val="150000"/>
              </a:lnSpc>
            </a:pPr>
            <a:r>
              <a:rPr lang="zh-CN" altLang="en-US" dirty="0"/>
              <a:t>除</a:t>
            </a:r>
            <a:r>
              <a:rPr lang="en-US" altLang="zh-CN" dirty="0"/>
              <a:t>(Division)</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3410905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学生</a:t>
            </a:r>
            <a:r>
              <a:rPr lang="en-US" altLang="zh-CN" dirty="0"/>
              <a:t>-</a:t>
            </a:r>
            <a:r>
              <a:rPr lang="zh-CN" altLang="en-US" dirty="0"/>
              <a:t>课程数据库</a:t>
            </a:r>
          </a:p>
        </p:txBody>
      </p:sp>
      <p:sp>
        <p:nvSpPr>
          <p:cNvPr id="6" name="内容占位符 5"/>
          <p:cNvSpPr>
            <a:spLocks noGrp="1"/>
          </p:cNvSpPr>
          <p:nvPr>
            <p:ph idx="1"/>
          </p:nvPr>
        </p:nvSpPr>
        <p:spPr>
          <a:xfrm>
            <a:off x="595085" y="1066800"/>
            <a:ext cx="11007107" cy="3733800"/>
          </a:xfrm>
        </p:spPr>
        <p:txBody>
          <a:bodyPr/>
          <a:lstStyle/>
          <a:p>
            <a:pPr>
              <a:lnSpc>
                <a:spcPct val="150000"/>
              </a:lnSpc>
            </a:pPr>
            <a:r>
              <a:rPr lang="zh-CN" altLang="en-US" dirty="0">
                <a:solidFill>
                  <a:srgbClr val="FF0000"/>
                </a:solidFill>
              </a:rPr>
              <a:t>数据库由三张表组成：</a:t>
            </a:r>
            <a:endParaRPr lang="en-US" altLang="zh-CN" dirty="0">
              <a:solidFill>
                <a:srgbClr val="FF0000"/>
              </a:solidFill>
            </a:endParaRPr>
          </a:p>
          <a:p>
            <a:pPr lvl="1">
              <a:lnSpc>
                <a:spcPct val="150000"/>
              </a:lnSpc>
            </a:pPr>
            <a:r>
              <a:rPr lang="zh-CN" altLang="en-US" dirty="0"/>
              <a:t>学生关系</a:t>
            </a:r>
            <a:r>
              <a:rPr lang="en-US" altLang="zh-CN" dirty="0"/>
              <a:t>Student</a:t>
            </a:r>
          </a:p>
          <a:p>
            <a:pPr lvl="1">
              <a:lnSpc>
                <a:spcPct val="150000"/>
              </a:lnSpc>
            </a:pPr>
            <a:r>
              <a:rPr lang="zh-CN" altLang="en-US" dirty="0"/>
              <a:t>课程关系</a:t>
            </a:r>
            <a:r>
              <a:rPr lang="en-US" altLang="zh-CN" dirty="0"/>
              <a:t>Course</a:t>
            </a:r>
          </a:p>
          <a:p>
            <a:pPr lvl="1">
              <a:lnSpc>
                <a:spcPct val="150000"/>
              </a:lnSpc>
            </a:pPr>
            <a:r>
              <a:rPr lang="zh-CN" altLang="en-US" dirty="0"/>
              <a:t>课程选修关系</a:t>
            </a:r>
            <a:r>
              <a:rPr lang="en-US" altLang="zh-CN" dirty="0"/>
              <a:t>SC</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3519651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graphicFrame>
        <p:nvGraphicFramePr>
          <p:cNvPr id="5" name="Group 271"/>
          <p:cNvGraphicFramePr>
            <a:graphicFrameLocks/>
          </p:cNvGraphicFramePr>
          <p:nvPr>
            <p:extLst>
              <p:ext uri="{D42A27DB-BD31-4B8C-83A1-F6EECF244321}">
                <p14:modId xmlns:p14="http://schemas.microsoft.com/office/powerpoint/2010/main" val="3013546437"/>
              </p:ext>
            </p:extLst>
          </p:nvPr>
        </p:nvGraphicFramePr>
        <p:xfrm>
          <a:off x="304799" y="3558684"/>
          <a:ext cx="5562599" cy="2590800"/>
        </p:xfrm>
        <a:graphic>
          <a:graphicData uri="http://schemas.openxmlformats.org/drawingml/2006/table">
            <a:tbl>
              <a:tblPr>
                <a:tableStyleId>{2D5ABB26-0587-4C30-8999-92F81FD0307C}</a:tableStyleId>
              </a:tblPr>
              <a:tblGrid>
                <a:gridCol w="1371599">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495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a:ln>
                            <a:noFill/>
                          </a:ln>
                          <a:effectLst/>
                          <a:latin typeface="Times New Roman" panose="02020603050405020304" pitchFamily="18" charset="0"/>
                          <a:ea typeface="+mn-ea"/>
                        </a:rPr>
                        <a:t>Sno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姓名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a:ln>
                            <a:noFill/>
                          </a:ln>
                          <a:effectLst/>
                          <a:latin typeface="Times New Roman" panose="02020603050405020304" pitchFamily="18" charset="0"/>
                          <a:ea typeface="+mn-ea"/>
                        </a:rPr>
                        <a:t>Sname</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性别</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a:ln>
                            <a:noFill/>
                          </a:ln>
                          <a:effectLst/>
                          <a:latin typeface="Times New Roman" panose="02020603050405020304" pitchFamily="18" charset="0"/>
                          <a:ea typeface="+mn-ea"/>
                        </a:rPr>
                        <a:t>Ssex</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年龄</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a:ln>
                            <a:noFill/>
                          </a:ln>
                          <a:effectLst/>
                          <a:latin typeface="Times New Roman" panose="02020603050405020304" pitchFamily="18" charset="0"/>
                          <a:ea typeface="+mn-ea"/>
                        </a:rPr>
                        <a:t>Sage</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所在系</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a:ln>
                            <a:noFill/>
                          </a:ln>
                          <a:effectLst/>
                          <a:latin typeface="Times New Roman" panose="02020603050405020304" pitchFamily="18" charset="0"/>
                          <a:ea typeface="+mn-ea"/>
                        </a:rPr>
                        <a:t>Sdept</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08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201215121</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李勇</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97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201215122</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刘晨</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19</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CS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5974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201215123</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王敏</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a:ln>
                            <a:noFill/>
                          </a:ln>
                          <a:effectLst/>
                          <a:latin typeface="Times New Roman" panose="02020603050405020304" pitchFamily="18" charset="0"/>
                          <a:ea typeface="+mn-ea"/>
                        </a:rPr>
                        <a:t>女</a:t>
                      </a:r>
                      <a:endParaRPr kumimoji="0" lang="zh-CN" altLang="en-US"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18</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MA</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08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201215125</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张立</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a:ln>
                            <a:noFill/>
                          </a:ln>
                          <a:effectLst/>
                          <a:latin typeface="Times New Roman" panose="02020603050405020304" pitchFamily="18" charset="0"/>
                          <a:ea typeface="+mn-ea"/>
                        </a:rPr>
                        <a:t>男</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a:ln>
                            <a:noFill/>
                          </a:ln>
                          <a:effectLst/>
                          <a:latin typeface="Times New Roman" panose="02020603050405020304" pitchFamily="18" charset="0"/>
                          <a:ea typeface="+mn-ea"/>
                        </a:rPr>
                        <a:t>19</a:t>
                      </a:r>
                      <a:endParaRPr kumimoji="0" lang="en-US"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a:ln>
                            <a:noFill/>
                          </a:ln>
                          <a:effectLst/>
                          <a:latin typeface="Times New Roman" panose="02020603050405020304" pitchFamily="18" charset="0"/>
                          <a:ea typeface="+mn-ea"/>
                        </a:rPr>
                        <a:t>IS</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6" name="Group 575"/>
          <p:cNvGraphicFramePr>
            <a:graphicFrameLocks/>
          </p:cNvGraphicFramePr>
          <p:nvPr>
            <p:extLst>
              <p:ext uri="{D42A27DB-BD31-4B8C-83A1-F6EECF244321}">
                <p14:modId xmlns:p14="http://schemas.microsoft.com/office/powerpoint/2010/main" val="2632737552"/>
              </p:ext>
            </p:extLst>
          </p:nvPr>
        </p:nvGraphicFramePr>
        <p:xfrm>
          <a:off x="6096000" y="3532526"/>
          <a:ext cx="5371261" cy="3154968"/>
        </p:xfrm>
        <a:graphic>
          <a:graphicData uri="http://schemas.openxmlformats.org/drawingml/2006/table">
            <a:tbl>
              <a:tblPr/>
              <a:tblGrid>
                <a:gridCol w="1343401">
                  <a:extLst>
                    <a:ext uri="{9D8B030D-6E8A-4147-A177-3AD203B41FA5}">
                      <a16:colId xmlns:a16="http://schemas.microsoft.com/office/drawing/2014/main" val="20000"/>
                    </a:ext>
                  </a:extLst>
                </a:gridCol>
                <a:gridCol w="1480463">
                  <a:extLst>
                    <a:ext uri="{9D8B030D-6E8A-4147-A177-3AD203B41FA5}">
                      <a16:colId xmlns:a16="http://schemas.microsoft.com/office/drawing/2014/main" val="20001"/>
                    </a:ext>
                  </a:extLst>
                </a:gridCol>
                <a:gridCol w="1205167">
                  <a:extLst>
                    <a:ext uri="{9D8B030D-6E8A-4147-A177-3AD203B41FA5}">
                      <a16:colId xmlns:a16="http://schemas.microsoft.com/office/drawing/2014/main" val="20002"/>
                    </a:ext>
                  </a:extLst>
                </a:gridCol>
                <a:gridCol w="1342230">
                  <a:extLst>
                    <a:ext uri="{9D8B030D-6E8A-4147-A177-3AD203B41FA5}">
                      <a16:colId xmlns:a16="http://schemas.microsoft.com/office/drawing/2014/main" val="20003"/>
                    </a:ext>
                  </a:extLst>
                </a:gridCol>
              </a:tblGrid>
              <a:tr h="589629">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课程名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Cname</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先行课</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Cpno</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Ccredit</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数据库</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811">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数学</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信息系统</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操作系统</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5</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数据结构</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7</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数据处理</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mn-ea"/>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458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7</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PASCAL</a:t>
                      </a:r>
                      <a:r>
                        <a:rPr kumimoji="0" lang="zh-CN" altLang="en-US" sz="1600" b="1" i="0" u="none" strike="noStrike" cap="none" normalizeH="0" baseline="0">
                          <a:ln>
                            <a:noFill/>
                          </a:ln>
                          <a:solidFill>
                            <a:schemeClr val="tx1"/>
                          </a:solidFill>
                          <a:effectLst/>
                          <a:latin typeface="Times New Roman" panose="02020603050405020304" pitchFamily="18" charset="0"/>
                          <a:ea typeface="+mn-ea"/>
                        </a:rPr>
                        <a:t>语言</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6</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4</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384"/>
          <p:cNvGraphicFramePr>
            <a:graphicFrameLocks/>
          </p:cNvGraphicFramePr>
          <p:nvPr>
            <p:extLst>
              <p:ext uri="{D42A27DB-BD31-4B8C-83A1-F6EECF244321}">
                <p14:modId xmlns:p14="http://schemas.microsoft.com/office/powerpoint/2010/main" val="1303161637"/>
              </p:ext>
            </p:extLst>
          </p:nvPr>
        </p:nvGraphicFramePr>
        <p:xfrm>
          <a:off x="3557586" y="595952"/>
          <a:ext cx="4619623" cy="2317236"/>
        </p:xfrm>
        <a:graphic>
          <a:graphicData uri="http://schemas.openxmlformats.org/drawingml/2006/table">
            <a:tbl>
              <a:tblPr/>
              <a:tblGrid>
                <a:gridCol w="1539874">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1539874">
                  <a:extLst>
                    <a:ext uri="{9D8B030D-6E8A-4147-A177-3AD203B41FA5}">
                      <a16:colId xmlns:a16="http://schemas.microsoft.com/office/drawing/2014/main" val="20002"/>
                    </a:ext>
                  </a:extLst>
                </a:gridCol>
              </a:tblGrid>
              <a:tr h="479860">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Sno</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mn-ea"/>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a:ln>
                            <a:noFill/>
                          </a:ln>
                          <a:solidFill>
                            <a:schemeClr val="tx1"/>
                          </a:solidFill>
                          <a:effectLst/>
                          <a:latin typeface="Times New Roman" panose="02020603050405020304" pitchFamily="18" charset="0"/>
                          <a:ea typeface="+mn-ea"/>
                        </a:rPr>
                        <a:t>Cno</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mn-ea"/>
                      </a:endParaRP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mn-ea"/>
                        </a:rPr>
                        <a:t>成绩</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Grade</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565">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565">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85</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002">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201215121</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88</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399">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90</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731">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201215122</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mn-ea"/>
                        </a:rPr>
                        <a:t>3</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mn-ea"/>
                        </a:rPr>
                        <a:t>80</a:t>
                      </a:r>
                    </a:p>
                  </a:txBody>
                  <a:tcPr marL="120000" marR="12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文本框 7"/>
          <p:cNvSpPr txBox="1"/>
          <p:nvPr/>
        </p:nvSpPr>
        <p:spPr>
          <a:xfrm>
            <a:off x="3557586" y="170821"/>
            <a:ext cx="685800" cy="400110"/>
          </a:xfrm>
          <a:prstGeom prst="rect">
            <a:avLst/>
          </a:prstGeom>
          <a:noFill/>
        </p:spPr>
        <p:txBody>
          <a:bodyPr wrap="square" rtlCol="0">
            <a:spAutoFit/>
          </a:bodyPr>
          <a:lstStyle/>
          <a:p>
            <a:r>
              <a:rPr lang="en-US" altLang="zh-CN" sz="2000" b="1" dirty="0">
                <a:solidFill>
                  <a:srgbClr val="FF0000"/>
                </a:solidFill>
                <a:latin typeface="等线" panose="02010600030101010101" pitchFamily="2" charset="-122"/>
                <a:ea typeface="等线" panose="02010600030101010101" pitchFamily="2" charset="-122"/>
              </a:rPr>
              <a:t>SC</a:t>
            </a:r>
            <a:endParaRPr lang="zh-CN" altLang="en-US" sz="2000" b="1" dirty="0">
              <a:solidFill>
                <a:srgbClr val="FF0000"/>
              </a:solidFill>
              <a:latin typeface="等线" panose="02010600030101010101" pitchFamily="2" charset="-122"/>
              <a:ea typeface="等线" panose="02010600030101010101" pitchFamily="2" charset="-122"/>
            </a:endParaRPr>
          </a:p>
        </p:txBody>
      </p:sp>
      <p:sp>
        <p:nvSpPr>
          <p:cNvPr id="9" name="文本框 8"/>
          <p:cNvSpPr txBox="1"/>
          <p:nvPr/>
        </p:nvSpPr>
        <p:spPr>
          <a:xfrm>
            <a:off x="304798" y="3074276"/>
            <a:ext cx="1371601" cy="400110"/>
          </a:xfrm>
          <a:prstGeom prst="rect">
            <a:avLst/>
          </a:prstGeom>
          <a:noFill/>
        </p:spPr>
        <p:txBody>
          <a:bodyPr wrap="square" rtlCol="0">
            <a:spAutoFit/>
          </a:bodyPr>
          <a:lstStyle/>
          <a:p>
            <a:r>
              <a:rPr lang="en-US" altLang="zh-CN" sz="2000" b="1" dirty="0">
                <a:solidFill>
                  <a:srgbClr val="FF0000"/>
                </a:solidFill>
                <a:latin typeface="等线" panose="02010600030101010101" pitchFamily="2" charset="-122"/>
                <a:ea typeface="等线" panose="02010600030101010101" pitchFamily="2" charset="-122"/>
              </a:rPr>
              <a:t>Student</a:t>
            </a:r>
            <a:endParaRPr lang="zh-CN" altLang="en-US" sz="2000" b="1" dirty="0">
              <a:solidFill>
                <a:srgbClr val="FF0000"/>
              </a:solidFill>
              <a:latin typeface="等线" panose="02010600030101010101" pitchFamily="2" charset="-122"/>
              <a:ea typeface="等线" panose="02010600030101010101" pitchFamily="2" charset="-122"/>
            </a:endParaRPr>
          </a:p>
        </p:txBody>
      </p:sp>
      <p:sp>
        <p:nvSpPr>
          <p:cNvPr id="10" name="文本框 9"/>
          <p:cNvSpPr txBox="1"/>
          <p:nvPr/>
        </p:nvSpPr>
        <p:spPr>
          <a:xfrm>
            <a:off x="6096000" y="3075413"/>
            <a:ext cx="1371601" cy="400110"/>
          </a:xfrm>
          <a:prstGeom prst="rect">
            <a:avLst/>
          </a:prstGeom>
          <a:noFill/>
        </p:spPr>
        <p:txBody>
          <a:bodyPr wrap="square" rtlCol="0">
            <a:spAutoFit/>
          </a:bodyPr>
          <a:lstStyle/>
          <a:p>
            <a:r>
              <a:rPr lang="en-US" altLang="zh-CN" sz="2000" b="1" dirty="0">
                <a:solidFill>
                  <a:srgbClr val="FF0000"/>
                </a:solidFill>
                <a:latin typeface="等线" panose="02010600030101010101" pitchFamily="2" charset="-122"/>
                <a:ea typeface="等线" panose="02010600030101010101" pitchFamily="2" charset="-122"/>
              </a:rPr>
              <a:t>Course</a:t>
            </a:r>
            <a:endParaRPr lang="zh-CN" altLang="en-US" sz="2000" b="1"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51432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选择</a:t>
            </a:r>
            <a:r>
              <a:rPr lang="en-US" altLang="zh-CN" sz="3600" b="1" u="sng" dirty="0">
                <a:solidFill>
                  <a:srgbClr val="FF0000"/>
                </a:solidFill>
                <a:latin typeface="等线" panose="02010600030101010101" pitchFamily="2" charset="-122"/>
                <a:ea typeface="等线" panose="02010600030101010101" pitchFamily="2" charset="-122"/>
              </a:rPr>
              <a:t>(selection)</a:t>
            </a:r>
          </a:p>
          <a:p>
            <a:endParaRPr lang="en-US" altLang="zh-CN" sz="800" dirty="0"/>
          </a:p>
          <a:p>
            <a:pPr>
              <a:lnSpc>
                <a:spcPct val="150000"/>
              </a:lnSpc>
            </a:pPr>
            <a:r>
              <a:rPr lang="zh-CN" altLang="en-US" sz="3200" dirty="0"/>
              <a:t>选择又称为限制</a:t>
            </a:r>
            <a:r>
              <a:rPr lang="en-US" altLang="zh-CN" sz="3200" dirty="0"/>
              <a:t>(Restriction)</a:t>
            </a:r>
          </a:p>
          <a:p>
            <a:pPr>
              <a:lnSpc>
                <a:spcPct val="150000"/>
              </a:lnSpc>
            </a:pPr>
            <a:r>
              <a:rPr lang="zh-CN" altLang="en-US" sz="3200" dirty="0"/>
              <a:t> </a:t>
            </a:r>
            <a:r>
              <a:rPr lang="en-US" altLang="zh-CN" sz="3200" dirty="0" err="1">
                <a:solidFill>
                  <a:srgbClr val="3333CC"/>
                </a:solidFill>
                <a:latin typeface="Times New Roman" pitchFamily="18" charset="0"/>
                <a:cs typeface="Times New Roman" pitchFamily="18" charset="0"/>
              </a:rPr>
              <a:t>σ</a:t>
            </a:r>
            <a:r>
              <a:rPr lang="en-US" altLang="zh-CN" sz="3200" baseline="-30000" dirty="0" err="1">
                <a:solidFill>
                  <a:srgbClr val="3333CC"/>
                </a:solidFill>
              </a:rPr>
              <a:t>F</a:t>
            </a:r>
            <a:r>
              <a:rPr lang="en-US" altLang="zh-CN" sz="3200" dirty="0">
                <a:solidFill>
                  <a:srgbClr val="3333CC"/>
                </a:solidFill>
              </a:rPr>
              <a:t>(</a:t>
            </a:r>
            <a:r>
              <a:rPr lang="en-US" altLang="zh-CN" sz="3200" i="1" dirty="0">
                <a:solidFill>
                  <a:srgbClr val="3333CC"/>
                </a:solidFill>
              </a:rPr>
              <a:t>R </a:t>
            </a:r>
            <a:r>
              <a:rPr lang="en-US" altLang="zh-CN" sz="3200" dirty="0">
                <a:solidFill>
                  <a:srgbClr val="3333CC"/>
                </a:solidFill>
              </a:rPr>
              <a:t>) = {</a:t>
            </a:r>
            <a:r>
              <a:rPr lang="en-US" altLang="zh-CN" sz="3200" i="1" dirty="0">
                <a:solidFill>
                  <a:srgbClr val="3333CC"/>
                </a:solidFill>
              </a:rPr>
              <a:t>t </a:t>
            </a:r>
            <a:r>
              <a:rPr lang="en-US" altLang="zh-CN" sz="3200" dirty="0">
                <a:solidFill>
                  <a:srgbClr val="3333CC"/>
                </a:solidFill>
              </a:rPr>
              <a:t>|</a:t>
            </a:r>
            <a:r>
              <a:rPr lang="en-US" altLang="zh-CN" sz="3200" i="1" dirty="0">
                <a:solidFill>
                  <a:srgbClr val="3333CC"/>
                </a:solidFill>
              </a:rPr>
              <a:t>t </a:t>
            </a:r>
            <a:r>
              <a:rPr lang="en-US" altLang="zh-CN" sz="3200" dirty="0">
                <a:solidFill>
                  <a:srgbClr val="3333CC"/>
                </a:solidFill>
                <a:sym typeface="Symbol" pitchFamily="18" charset="2"/>
              </a:rPr>
              <a:t></a:t>
            </a:r>
            <a:r>
              <a:rPr lang="en-US" altLang="zh-CN" sz="3200" i="1" dirty="0">
                <a:solidFill>
                  <a:srgbClr val="3333CC"/>
                </a:solidFill>
              </a:rPr>
              <a:t>R </a:t>
            </a:r>
            <a:r>
              <a:rPr lang="en-US" altLang="zh-CN" sz="3200" dirty="0">
                <a:solidFill>
                  <a:srgbClr val="3333CC"/>
                </a:solidFill>
              </a:rPr>
              <a:t>∧</a:t>
            </a:r>
            <a:r>
              <a:rPr lang="en-US" altLang="zh-CN" sz="3200" i="1" dirty="0">
                <a:solidFill>
                  <a:srgbClr val="3333CC"/>
                </a:solidFill>
              </a:rPr>
              <a:t>F </a:t>
            </a:r>
            <a:r>
              <a:rPr lang="en-US" altLang="zh-CN" sz="3200" dirty="0">
                <a:solidFill>
                  <a:srgbClr val="3333CC"/>
                </a:solidFill>
              </a:rPr>
              <a:t>(</a:t>
            </a:r>
            <a:r>
              <a:rPr lang="en-US" altLang="zh-CN" sz="3200" i="1" dirty="0">
                <a:solidFill>
                  <a:srgbClr val="3333CC"/>
                </a:solidFill>
              </a:rPr>
              <a:t>t</a:t>
            </a:r>
            <a:r>
              <a:rPr lang="en-US" altLang="zh-CN" sz="3200" dirty="0">
                <a:solidFill>
                  <a:srgbClr val="3333CC"/>
                </a:solidFill>
              </a:rPr>
              <a:t>)= '</a:t>
            </a:r>
            <a:r>
              <a:rPr lang="zh-CN" altLang="en-US" sz="3200" dirty="0">
                <a:solidFill>
                  <a:srgbClr val="3333CC"/>
                </a:solidFill>
              </a:rPr>
              <a:t>真</a:t>
            </a:r>
            <a:r>
              <a:rPr lang="en-US" altLang="zh-CN" sz="3200" dirty="0">
                <a:solidFill>
                  <a:srgbClr val="3333CC"/>
                </a:solidFill>
              </a:rPr>
              <a:t>'}</a:t>
            </a:r>
          </a:p>
          <a:p>
            <a:pPr lvl="1">
              <a:lnSpc>
                <a:spcPct val="150000"/>
              </a:lnSpc>
            </a:pPr>
            <a:r>
              <a:rPr lang="zh-CN" altLang="en-US" sz="2800" dirty="0"/>
              <a:t>在</a:t>
            </a:r>
            <a:r>
              <a:rPr lang="zh-CN" altLang="en-US" sz="2800" dirty="0">
                <a:solidFill>
                  <a:srgbClr val="FF0000"/>
                </a:solidFill>
              </a:rPr>
              <a:t>关系</a:t>
            </a:r>
            <a:r>
              <a:rPr lang="en-US" altLang="zh-CN" sz="2800" i="1" dirty="0">
                <a:solidFill>
                  <a:srgbClr val="FF0000"/>
                </a:solidFill>
              </a:rPr>
              <a:t>R </a:t>
            </a:r>
            <a:r>
              <a:rPr lang="zh-CN" altLang="en-US" sz="2800" dirty="0"/>
              <a:t>中选择满足给定条件的诸元组</a:t>
            </a:r>
          </a:p>
          <a:p>
            <a:pPr lvl="1" algn="just">
              <a:lnSpc>
                <a:spcPct val="110000"/>
              </a:lnSpc>
            </a:pPr>
            <a:r>
              <a:rPr lang="en-US" altLang="zh-CN" dirty="0">
                <a:solidFill>
                  <a:srgbClr val="FF0000"/>
                </a:solidFill>
                <a:latin typeface="等线" panose="02010600030101010101" pitchFamily="2" charset="-122"/>
                <a:ea typeface="等线" panose="02010600030101010101" pitchFamily="2" charset="-122"/>
              </a:rPr>
              <a:t>F</a:t>
            </a:r>
            <a:r>
              <a:rPr lang="zh-CN" altLang="en-US" dirty="0">
                <a:solidFill>
                  <a:srgbClr val="FF0000"/>
                </a:solidFill>
                <a:latin typeface="等线" panose="02010600030101010101" pitchFamily="2" charset="-122"/>
                <a:ea typeface="等线" panose="02010600030101010101" pitchFamily="2" charset="-122"/>
              </a:rPr>
              <a:t>：</a:t>
            </a:r>
            <a:r>
              <a:rPr lang="zh-CN" altLang="en-US" dirty="0"/>
              <a:t>选择条件，逻辑表达式，取值为“真”或“假”</a:t>
            </a:r>
            <a:endParaRPr lang="en-US" altLang="zh-CN" dirty="0"/>
          </a:p>
          <a:p>
            <a:pPr lvl="2" algn="just">
              <a:lnSpc>
                <a:spcPct val="110000"/>
              </a:lnSpc>
              <a:buSzPct val="87000"/>
            </a:pPr>
            <a:r>
              <a:rPr lang="zh-CN" altLang="en-US" sz="2400" dirty="0"/>
              <a:t>基本形式为：</a:t>
            </a:r>
            <a:r>
              <a:rPr lang="en-US" altLang="zh-CN" sz="2400" i="1" dirty="0">
                <a:solidFill>
                  <a:srgbClr val="FF0000"/>
                </a:solidFill>
              </a:rPr>
              <a:t>X</a:t>
            </a:r>
            <a:r>
              <a:rPr lang="en-US" altLang="zh-CN" sz="2400" baseline="-25000" dirty="0">
                <a:solidFill>
                  <a:srgbClr val="FF0000"/>
                </a:solidFill>
              </a:rPr>
              <a:t>1</a:t>
            </a:r>
            <a:r>
              <a:rPr lang="en-US" altLang="zh-CN" sz="2400" dirty="0">
                <a:solidFill>
                  <a:srgbClr val="FF0000"/>
                </a:solidFill>
              </a:rPr>
              <a:t>θ</a:t>
            </a:r>
            <a:r>
              <a:rPr lang="en-US" altLang="zh-CN" sz="2400" i="1" dirty="0">
                <a:solidFill>
                  <a:srgbClr val="FF0000"/>
                </a:solidFill>
              </a:rPr>
              <a:t>Y</a:t>
            </a:r>
            <a:r>
              <a:rPr lang="en-US" altLang="zh-CN" sz="2400" baseline="-25000" dirty="0">
                <a:solidFill>
                  <a:srgbClr val="FF0000"/>
                </a:solidFill>
              </a:rPr>
              <a:t>1</a:t>
            </a:r>
          </a:p>
          <a:p>
            <a:pPr lvl="2" algn="just">
              <a:lnSpc>
                <a:spcPct val="110000"/>
              </a:lnSpc>
              <a:buSzPct val="87000"/>
            </a:pPr>
            <a:r>
              <a:rPr lang="en-US" altLang="zh-CN" sz="2400" i="1" dirty="0">
                <a:solidFill>
                  <a:srgbClr val="FF0000"/>
                </a:solidFill>
                <a:latin typeface="Times New Roman" pitchFamily="18" charset="0"/>
                <a:cs typeface="Times New Roman" pitchFamily="18" charset="0"/>
              </a:rPr>
              <a:t>X</a:t>
            </a:r>
            <a:r>
              <a:rPr lang="en-US" altLang="zh-CN" sz="2400" baseline="-25000" dirty="0">
                <a:solidFill>
                  <a:srgbClr val="FF0000"/>
                </a:solidFill>
                <a:latin typeface="Times New Roman" pitchFamily="18" charset="0"/>
                <a:cs typeface="Times New Roman" pitchFamily="18" charset="0"/>
              </a:rPr>
              <a:t>1</a:t>
            </a:r>
            <a:r>
              <a:rPr lang="zh-CN" altLang="en-US" sz="2400" dirty="0">
                <a:solidFill>
                  <a:srgbClr val="FF0000"/>
                </a:solidFill>
                <a:latin typeface="Times New Roman" pitchFamily="18" charset="0"/>
                <a:cs typeface="Times New Roman" pitchFamily="18" charset="0"/>
              </a:rPr>
              <a:t>，</a:t>
            </a:r>
            <a:r>
              <a:rPr lang="en-US" altLang="zh-CN" sz="2400" i="1" dirty="0">
                <a:solidFill>
                  <a:srgbClr val="FF0000"/>
                </a:solidFill>
                <a:latin typeface="Times New Roman" pitchFamily="18" charset="0"/>
                <a:cs typeface="Times New Roman" pitchFamily="18" charset="0"/>
              </a:rPr>
              <a:t>Y</a:t>
            </a:r>
            <a:r>
              <a:rPr lang="en-US" altLang="zh-CN" sz="2400" baseline="-25000" dirty="0">
                <a:solidFill>
                  <a:srgbClr val="FF0000"/>
                </a:solidFill>
                <a:latin typeface="Times New Roman" pitchFamily="18" charset="0"/>
                <a:cs typeface="Times New Roman" pitchFamily="18" charset="0"/>
              </a:rPr>
              <a:t>1</a:t>
            </a:r>
            <a:r>
              <a:rPr lang="zh-CN" altLang="en-US" sz="2400" dirty="0">
                <a:latin typeface="Times New Roman" pitchFamily="18" charset="0"/>
                <a:cs typeface="Times New Roman" pitchFamily="18" charset="0"/>
              </a:rPr>
              <a:t>等：属性名、常量、简单函数；属性名也可以用它的序号来代替；</a:t>
            </a:r>
            <a:endParaRPr lang="en-US" altLang="zh-CN" sz="2400" baseline="-25000" dirty="0"/>
          </a:p>
          <a:p>
            <a:pPr lvl="2" algn="just">
              <a:lnSpc>
                <a:spcPct val="110000"/>
              </a:lnSpc>
              <a:buSzPct val="87000"/>
            </a:pPr>
            <a:r>
              <a:rPr lang="zh-CN" altLang="zh-CN" sz="2400" dirty="0">
                <a:solidFill>
                  <a:srgbClr val="FF0000"/>
                </a:solidFill>
              </a:rPr>
              <a:t>θ</a:t>
            </a:r>
            <a:r>
              <a:rPr lang="zh-CN" altLang="zh-CN" sz="2400" dirty="0"/>
              <a:t>表示比较运算符，它可以是＞，≥，＜，≤，＝或</a:t>
            </a:r>
            <a:r>
              <a:rPr lang="en-US" altLang="zh-CN" sz="2400" dirty="0"/>
              <a:t>&lt;&gt;</a:t>
            </a:r>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255220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选择示例</a:t>
            </a:r>
          </a:p>
          <a:p>
            <a:endParaRPr lang="en-US" altLang="zh-CN" sz="800" dirty="0"/>
          </a:p>
          <a:p>
            <a:pPr>
              <a:lnSpc>
                <a:spcPct val="150000"/>
              </a:lnSpc>
            </a:pPr>
            <a:r>
              <a:rPr lang="zh-CN" altLang="en-US" sz="3200" dirty="0">
                <a:latin typeface="Times New Roman" panose="02020603050405020304" pitchFamily="18" charset="0"/>
              </a:rPr>
              <a:t>查询信息系（</a:t>
            </a:r>
            <a:r>
              <a:rPr lang="en-US" altLang="zh-CN" sz="3200" dirty="0">
                <a:latin typeface="Times New Roman" panose="02020603050405020304" pitchFamily="18" charset="0"/>
              </a:rPr>
              <a:t>IS</a:t>
            </a:r>
            <a:r>
              <a:rPr lang="zh-CN" altLang="en-US" sz="3200" dirty="0">
                <a:latin typeface="Times New Roman" panose="02020603050405020304" pitchFamily="18" charset="0"/>
              </a:rPr>
              <a:t>系）全体学生</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σ</a:t>
            </a:r>
            <a:r>
              <a:rPr lang="en-US" altLang="zh-CN" sz="3200" baseline="-25000" dirty="0" err="1">
                <a:solidFill>
                  <a:srgbClr val="0000FF"/>
                </a:solidFill>
                <a:latin typeface="等线" panose="02010600030101010101" pitchFamily="2" charset="-122"/>
                <a:ea typeface="等线" panose="02010600030101010101" pitchFamily="2" charset="-122"/>
              </a:rPr>
              <a:t>Sdept</a:t>
            </a:r>
            <a:r>
              <a:rPr lang="en-US" altLang="zh-CN" sz="3200" dirty="0">
                <a:solidFill>
                  <a:srgbClr val="0000FF"/>
                </a:solidFill>
                <a:latin typeface="等线" panose="02010600030101010101" pitchFamily="2" charset="-122"/>
                <a:ea typeface="等线" panose="02010600030101010101" pitchFamily="2" charset="-122"/>
              </a:rPr>
              <a:t> </a:t>
            </a:r>
            <a:r>
              <a:rPr lang="en-US" altLang="zh-CN" sz="3200" baseline="-25000" dirty="0">
                <a:solidFill>
                  <a:srgbClr val="0000FF"/>
                </a:solidFill>
                <a:latin typeface="等线" panose="02010600030101010101" pitchFamily="2" charset="-122"/>
                <a:ea typeface="等线" panose="02010600030101010101" pitchFamily="2" charset="-122"/>
              </a:rPr>
              <a:t>= 'IS' </a:t>
            </a:r>
            <a:r>
              <a:rPr lang="en-US" altLang="zh-CN" sz="3200" dirty="0">
                <a:solidFill>
                  <a:srgbClr val="0000FF"/>
                </a:solidFill>
                <a:latin typeface="等线" panose="02010600030101010101" pitchFamily="2" charset="-122"/>
                <a:ea typeface="等线" panose="02010600030101010101" pitchFamily="2" charset="-122"/>
              </a:rPr>
              <a:t>(Student)</a:t>
            </a: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graphicFrame>
        <p:nvGraphicFramePr>
          <p:cNvPr id="5" name="Group 116"/>
          <p:cNvGraphicFramePr>
            <a:graphicFrameLocks/>
          </p:cNvGraphicFramePr>
          <p:nvPr>
            <p:extLst>
              <p:ext uri="{D42A27DB-BD31-4B8C-83A1-F6EECF244321}">
                <p14:modId xmlns:p14="http://schemas.microsoft.com/office/powerpoint/2010/main" val="445792917"/>
              </p:ext>
            </p:extLst>
          </p:nvPr>
        </p:nvGraphicFramePr>
        <p:xfrm>
          <a:off x="1123476" y="3496613"/>
          <a:ext cx="9613900" cy="1604089"/>
        </p:xfrm>
        <a:graphic>
          <a:graphicData uri="http://schemas.openxmlformats.org/drawingml/2006/table">
            <a:tbl>
              <a:tblPr/>
              <a:tblGrid>
                <a:gridCol w="2112433">
                  <a:extLst>
                    <a:ext uri="{9D8B030D-6E8A-4147-A177-3AD203B41FA5}">
                      <a16:colId xmlns:a16="http://schemas.microsoft.com/office/drawing/2014/main" val="20000"/>
                    </a:ext>
                  </a:extLst>
                </a:gridCol>
                <a:gridCol w="1735667">
                  <a:extLst>
                    <a:ext uri="{9D8B030D-6E8A-4147-A177-3AD203B41FA5}">
                      <a16:colId xmlns:a16="http://schemas.microsoft.com/office/drawing/2014/main" val="20001"/>
                    </a:ext>
                  </a:extLst>
                </a:gridCol>
                <a:gridCol w="1917700">
                  <a:extLst>
                    <a:ext uri="{9D8B030D-6E8A-4147-A177-3AD203B41FA5}">
                      <a16:colId xmlns:a16="http://schemas.microsoft.com/office/drawing/2014/main" val="20002"/>
                    </a:ext>
                  </a:extLst>
                </a:gridCol>
                <a:gridCol w="1924049">
                  <a:extLst>
                    <a:ext uri="{9D8B030D-6E8A-4147-A177-3AD203B41FA5}">
                      <a16:colId xmlns:a16="http://schemas.microsoft.com/office/drawing/2014/main" val="20003"/>
                    </a:ext>
                  </a:extLst>
                </a:gridCol>
                <a:gridCol w="1924051">
                  <a:extLst>
                    <a:ext uri="{9D8B030D-6E8A-4147-A177-3AD203B41FA5}">
                      <a16:colId xmlns:a16="http://schemas.microsoft.com/office/drawing/2014/main" val="20004"/>
                    </a:ext>
                  </a:extLst>
                </a:gridCol>
              </a:tblGrid>
              <a:tr h="77038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Sno</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Sname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Ssex</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rgbClr val="3333CC"/>
                          </a:solidFill>
                          <a:effectLst/>
                          <a:latin typeface="Times New Roman" panose="02020603050405020304" pitchFamily="18" charset="0"/>
                          <a:ea typeface="+mn-ea"/>
                        </a:rPr>
                        <a:t>Sage</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mn-ea"/>
                        </a:rPr>
                        <a:t>Sdept</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mn-ea"/>
                      </a:endParaRP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370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mn-ea"/>
                        </a:rPr>
                        <a:t>201215125</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mn-ea"/>
                        </a:rPr>
                        <a:t>张立</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mn-ea"/>
                        </a:rPr>
                        <a:t>男</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mn-ea"/>
                        </a:rPr>
                        <a:t>19</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mn-ea"/>
                        </a:rPr>
                        <a:t>IS</a:t>
                      </a:r>
                    </a:p>
                  </a:txBody>
                  <a:tcPr marL="120000" marR="120000" marT="46790" marB="467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36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endParaRPr lang="zh-CN" altLang="en-US" sz="3200" dirty="0">
              <a:solidFill>
                <a:srgbClr val="0000FF"/>
              </a:solidFill>
              <a:latin typeface="等线" panose="02010600030101010101" pitchFamily="2" charset="-122"/>
              <a:ea typeface="等线" panose="02010600030101010101" pitchFamily="2" charset="-122"/>
            </a:endParaRPr>
          </a:p>
          <a:p>
            <a:endParaRPr lang="en-US" altLang="zh-CN" sz="800" dirty="0"/>
          </a:p>
          <a:p>
            <a:pPr>
              <a:lnSpc>
                <a:spcPct val="150000"/>
              </a:lnSpc>
            </a:pPr>
            <a:r>
              <a:rPr lang="zh-CN" altLang="en-US" sz="3200" dirty="0">
                <a:latin typeface="Times New Roman" panose="02020603050405020304" pitchFamily="18" charset="0"/>
                <a:cs typeface="Times New Roman" panose="02020603050405020304" pitchFamily="18" charset="0"/>
              </a:rPr>
              <a:t>查询年龄小于</a:t>
            </a:r>
            <a:r>
              <a:rPr lang="en-US" altLang="zh-CN" sz="3200" dirty="0">
                <a:latin typeface="Times New Roman" panose="02020603050405020304" pitchFamily="18" charset="0"/>
                <a:cs typeface="Times New Roman" panose="02020603050405020304" pitchFamily="18" charset="0"/>
              </a:rPr>
              <a:t>20</a:t>
            </a:r>
            <a:r>
              <a:rPr lang="zh-CN" altLang="en-US" sz="3200" dirty="0">
                <a:latin typeface="Times New Roman" panose="02020603050405020304" pitchFamily="18" charset="0"/>
                <a:cs typeface="Times New Roman" panose="02020603050405020304" pitchFamily="18" charset="0"/>
              </a:rPr>
              <a:t>岁的学生</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σ</a:t>
            </a:r>
            <a:r>
              <a:rPr lang="en-US" altLang="zh-CN" sz="3200" baseline="-25000" dirty="0">
                <a:solidFill>
                  <a:srgbClr val="0000FF"/>
                </a:solidFill>
                <a:latin typeface="等线" panose="02010600030101010101" pitchFamily="2" charset="-122"/>
                <a:ea typeface="等线" panose="02010600030101010101" pitchFamily="2" charset="-122"/>
              </a:rPr>
              <a:t>Sage&lt;20 </a:t>
            </a:r>
            <a:r>
              <a:rPr lang="en-US" altLang="zh-CN" sz="3200" dirty="0">
                <a:solidFill>
                  <a:srgbClr val="0000FF"/>
                </a:solidFill>
                <a:latin typeface="等线" panose="02010600030101010101" pitchFamily="2" charset="-122"/>
                <a:ea typeface="等线" panose="02010600030101010101" pitchFamily="2" charset="-122"/>
              </a:rPr>
              <a:t>(Student)</a:t>
            </a: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graphicFrame>
        <p:nvGraphicFramePr>
          <p:cNvPr id="6" name="Group 278"/>
          <p:cNvGraphicFramePr>
            <a:graphicFrameLocks/>
          </p:cNvGraphicFramePr>
          <p:nvPr>
            <p:extLst>
              <p:ext uri="{D42A27DB-BD31-4B8C-83A1-F6EECF244321}">
                <p14:modId xmlns:p14="http://schemas.microsoft.com/office/powerpoint/2010/main" val="3350490489"/>
              </p:ext>
            </p:extLst>
          </p:nvPr>
        </p:nvGraphicFramePr>
        <p:xfrm>
          <a:off x="960431" y="3352801"/>
          <a:ext cx="10012369" cy="2285999"/>
        </p:xfrm>
        <a:graphic>
          <a:graphicData uri="http://schemas.openxmlformats.org/drawingml/2006/table">
            <a:tbl>
              <a:tblPr/>
              <a:tblGrid>
                <a:gridCol w="2153645">
                  <a:extLst>
                    <a:ext uri="{9D8B030D-6E8A-4147-A177-3AD203B41FA5}">
                      <a16:colId xmlns:a16="http://schemas.microsoft.com/office/drawing/2014/main" val="20000"/>
                    </a:ext>
                  </a:extLst>
                </a:gridCol>
                <a:gridCol w="1965197">
                  <a:extLst>
                    <a:ext uri="{9D8B030D-6E8A-4147-A177-3AD203B41FA5}">
                      <a16:colId xmlns:a16="http://schemas.microsoft.com/office/drawing/2014/main" val="20001"/>
                    </a:ext>
                  </a:extLst>
                </a:gridCol>
                <a:gridCol w="1965195">
                  <a:extLst>
                    <a:ext uri="{9D8B030D-6E8A-4147-A177-3AD203B41FA5}">
                      <a16:colId xmlns:a16="http://schemas.microsoft.com/office/drawing/2014/main" val="20002"/>
                    </a:ext>
                  </a:extLst>
                </a:gridCol>
                <a:gridCol w="1965197">
                  <a:extLst>
                    <a:ext uri="{9D8B030D-6E8A-4147-A177-3AD203B41FA5}">
                      <a16:colId xmlns:a16="http://schemas.microsoft.com/office/drawing/2014/main" val="20003"/>
                    </a:ext>
                  </a:extLst>
                </a:gridCol>
                <a:gridCol w="1963135">
                  <a:extLst>
                    <a:ext uri="{9D8B030D-6E8A-4147-A177-3AD203B41FA5}">
                      <a16:colId xmlns:a16="http://schemas.microsoft.com/office/drawing/2014/main" val="20004"/>
                    </a:ext>
                  </a:extLst>
                </a:gridCol>
              </a:tblGrid>
              <a:tr h="57114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Sno</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Sname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Ssex</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rPr>
                        <a:t>Sage</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Sdept</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257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201215122</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刘晨</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女</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19</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IS</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14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201215123</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王敏</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女</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18</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MA</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14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201215125</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张立</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男</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19</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IS</a:t>
                      </a:r>
                    </a:p>
                  </a:txBody>
                  <a:tcPr marL="119991" marR="119991"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869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投影</a:t>
            </a:r>
            <a:r>
              <a:rPr lang="en-US" altLang="zh-CN" sz="3600" b="1" u="sng" dirty="0">
                <a:solidFill>
                  <a:srgbClr val="FF0000"/>
                </a:solidFill>
                <a:latin typeface="等线" panose="02010600030101010101" pitchFamily="2" charset="-122"/>
                <a:ea typeface="等线" panose="02010600030101010101" pitchFamily="2" charset="-122"/>
              </a:rPr>
              <a:t>(projection)</a:t>
            </a:r>
          </a:p>
          <a:p>
            <a:endParaRPr lang="en-US" altLang="zh-CN" sz="800" dirty="0"/>
          </a:p>
          <a:p>
            <a:pPr>
              <a:lnSpc>
                <a:spcPct val="150000"/>
              </a:lnSpc>
            </a:pPr>
            <a:r>
              <a:rPr lang="en-US" altLang="zh-CN" sz="3200" dirty="0">
                <a:solidFill>
                  <a:srgbClr val="3333CC"/>
                </a:solidFill>
                <a:latin typeface="等线" panose="02010600030101010101" pitchFamily="2" charset="-122"/>
                <a:ea typeface="等线" panose="02010600030101010101" pitchFamily="2" charset="-122"/>
              </a:rPr>
              <a:t>π</a:t>
            </a:r>
            <a:r>
              <a:rPr lang="en-US" altLang="zh-CN" sz="3200" i="1" baseline="-30000" dirty="0">
                <a:solidFill>
                  <a:srgbClr val="3333CC"/>
                </a:solidFill>
                <a:latin typeface="等线" panose="02010600030101010101" pitchFamily="2" charset="-122"/>
                <a:ea typeface="等线" panose="02010600030101010101" pitchFamily="2" charset="-122"/>
              </a:rPr>
              <a:t>A</a:t>
            </a:r>
            <a:r>
              <a:rPr lang="en-US" altLang="zh-CN" sz="3200" dirty="0">
                <a:solidFill>
                  <a:srgbClr val="3333CC"/>
                </a:solidFill>
                <a:latin typeface="等线" panose="02010600030101010101" pitchFamily="2" charset="-122"/>
                <a:ea typeface="等线" panose="02010600030101010101" pitchFamily="2" charset="-122"/>
              </a:rPr>
              <a:t>(</a:t>
            </a:r>
            <a:r>
              <a:rPr lang="en-US" altLang="zh-CN" sz="3200" i="1" dirty="0">
                <a:solidFill>
                  <a:srgbClr val="3333CC"/>
                </a:solidFill>
                <a:latin typeface="等线" panose="02010600030101010101" pitchFamily="2" charset="-122"/>
                <a:ea typeface="等线" panose="02010600030101010101" pitchFamily="2" charset="-122"/>
              </a:rPr>
              <a:t>R </a:t>
            </a:r>
            <a:r>
              <a:rPr lang="en-US" altLang="zh-CN" sz="3200" dirty="0">
                <a:solidFill>
                  <a:srgbClr val="3333CC"/>
                </a:solidFill>
                <a:latin typeface="等线" panose="02010600030101010101" pitchFamily="2" charset="-122"/>
                <a:ea typeface="等线" panose="02010600030101010101" pitchFamily="2" charset="-122"/>
              </a:rPr>
              <a:t>) = { </a:t>
            </a:r>
            <a:r>
              <a:rPr lang="en-US" altLang="zh-CN" sz="3200" i="1" dirty="0">
                <a:solidFill>
                  <a:srgbClr val="3333CC"/>
                </a:solidFill>
                <a:latin typeface="等线" panose="02010600030101010101" pitchFamily="2" charset="-122"/>
                <a:ea typeface="等线" panose="02010600030101010101" pitchFamily="2" charset="-122"/>
              </a:rPr>
              <a:t>t</a:t>
            </a:r>
            <a:r>
              <a:rPr lang="en-US" altLang="zh-CN" sz="3200" dirty="0">
                <a:solidFill>
                  <a:srgbClr val="3333CC"/>
                </a:solidFill>
                <a:latin typeface="等线" panose="02010600030101010101" pitchFamily="2" charset="-122"/>
                <a:ea typeface="等线" panose="02010600030101010101" pitchFamily="2" charset="-122"/>
              </a:rPr>
              <a:t>[</a:t>
            </a:r>
            <a:r>
              <a:rPr lang="en-US" altLang="zh-CN" sz="3200" i="1" dirty="0">
                <a:solidFill>
                  <a:srgbClr val="3333CC"/>
                </a:solidFill>
                <a:latin typeface="等线" panose="02010600030101010101" pitchFamily="2" charset="-122"/>
                <a:ea typeface="等线" panose="02010600030101010101" pitchFamily="2" charset="-122"/>
              </a:rPr>
              <a:t>A</a:t>
            </a:r>
            <a:r>
              <a:rPr lang="en-US" altLang="zh-CN" sz="3200" dirty="0">
                <a:solidFill>
                  <a:srgbClr val="3333CC"/>
                </a:solidFill>
                <a:latin typeface="等线" panose="02010600030101010101" pitchFamily="2" charset="-122"/>
                <a:ea typeface="等线" panose="02010600030101010101" pitchFamily="2" charset="-122"/>
              </a:rPr>
              <a:t>] | </a:t>
            </a:r>
            <a:r>
              <a:rPr lang="en-US" altLang="zh-CN" sz="3200" i="1" dirty="0">
                <a:solidFill>
                  <a:srgbClr val="3333CC"/>
                </a:solidFill>
                <a:latin typeface="等线" panose="02010600030101010101" pitchFamily="2" charset="-122"/>
                <a:ea typeface="等线" panose="02010600030101010101" pitchFamily="2" charset="-122"/>
              </a:rPr>
              <a:t>t </a:t>
            </a:r>
            <a:r>
              <a:rPr lang="en-US" altLang="zh-CN" sz="3200" dirty="0">
                <a:solidFill>
                  <a:srgbClr val="3333CC"/>
                </a:solidFill>
                <a:latin typeface="等线" panose="02010600030101010101" pitchFamily="2" charset="-122"/>
                <a:ea typeface="等线" panose="02010600030101010101" pitchFamily="2" charset="-122"/>
                <a:sym typeface="Symbol" pitchFamily="18" charset="2"/>
              </a:rPr>
              <a:t></a:t>
            </a:r>
            <a:r>
              <a:rPr lang="en-US" altLang="zh-CN" sz="3200" i="1" dirty="0">
                <a:solidFill>
                  <a:srgbClr val="3333CC"/>
                </a:solidFill>
                <a:latin typeface="等线" panose="02010600030101010101" pitchFamily="2" charset="-122"/>
                <a:ea typeface="等线" panose="02010600030101010101" pitchFamily="2" charset="-122"/>
              </a:rPr>
              <a:t>R</a:t>
            </a:r>
            <a:r>
              <a:rPr lang="en-US" altLang="zh-CN" sz="3200" dirty="0">
                <a:solidFill>
                  <a:srgbClr val="3333CC"/>
                </a:solidFill>
                <a:latin typeface="等线" panose="02010600030101010101" pitchFamily="2" charset="-122"/>
                <a:ea typeface="等线" panose="02010600030101010101" pitchFamily="2" charset="-122"/>
              </a:rPr>
              <a:t> }</a:t>
            </a:r>
            <a:endParaRPr lang="en-US" altLang="zh-CN" sz="3200" dirty="0">
              <a:solidFill>
                <a:srgbClr val="3333CC"/>
              </a:solidFill>
            </a:endParaRPr>
          </a:p>
          <a:p>
            <a:pPr lvl="1">
              <a:lnSpc>
                <a:spcPct val="150000"/>
              </a:lnSpc>
            </a:pPr>
            <a:r>
              <a:rPr lang="zh-CN" altLang="en-US" sz="2800" dirty="0"/>
              <a:t>从</a:t>
            </a:r>
            <a:r>
              <a:rPr lang="en-US" altLang="zh-CN" sz="2800" i="1" dirty="0"/>
              <a:t>R </a:t>
            </a:r>
            <a:r>
              <a:rPr lang="zh-CN" altLang="en-US" sz="2800" dirty="0"/>
              <a:t>中选择出若干属性列组成新的关系</a:t>
            </a:r>
          </a:p>
          <a:p>
            <a:pPr lvl="1">
              <a:lnSpc>
                <a:spcPct val="150000"/>
              </a:lnSpc>
            </a:pPr>
            <a:r>
              <a:rPr lang="en-US" altLang="zh-CN" sz="2800" i="1" dirty="0">
                <a:solidFill>
                  <a:srgbClr val="FF0000"/>
                </a:solidFill>
              </a:rPr>
              <a:t>A</a:t>
            </a:r>
            <a:r>
              <a:rPr lang="zh-CN" altLang="en-US" sz="2800" dirty="0"/>
              <a:t>：</a:t>
            </a:r>
            <a:r>
              <a:rPr lang="en-US" altLang="zh-CN" sz="2800" i="1" dirty="0"/>
              <a:t>R </a:t>
            </a:r>
            <a:r>
              <a:rPr lang="zh-CN" altLang="en-US" sz="2800" dirty="0"/>
              <a:t>中的属性列</a:t>
            </a:r>
            <a:endParaRPr lang="en-US" altLang="zh-CN" sz="2800" dirty="0"/>
          </a:p>
          <a:p>
            <a:pPr>
              <a:lnSpc>
                <a:spcPct val="150000"/>
              </a:lnSpc>
            </a:pPr>
            <a:r>
              <a:rPr lang="zh-CN" altLang="en-US" sz="3200" dirty="0"/>
              <a:t>注意：投影之后不仅取消了原关系中的某些列，而且还可能取消某些元组（避免重复行）</a:t>
            </a: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2157964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投影示例</a:t>
            </a:r>
          </a:p>
          <a:p>
            <a:endParaRPr lang="en-US" altLang="zh-CN" sz="800" dirty="0"/>
          </a:p>
          <a:p>
            <a:pPr>
              <a:lnSpc>
                <a:spcPct val="150000"/>
              </a:lnSpc>
            </a:pPr>
            <a:r>
              <a:rPr lang="zh-CN" altLang="en-US" sz="3200" dirty="0"/>
              <a:t>查询学生的姓名和所在系</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π</a:t>
            </a:r>
            <a:r>
              <a:rPr lang="en-US" altLang="zh-CN" sz="3200" baseline="-25000" dirty="0" err="1">
                <a:solidFill>
                  <a:srgbClr val="0000FF"/>
                </a:solidFill>
                <a:latin typeface="等线" panose="02010600030101010101" pitchFamily="2" charset="-122"/>
                <a:ea typeface="等线" panose="02010600030101010101" pitchFamily="2" charset="-122"/>
              </a:rPr>
              <a:t>Sname</a:t>
            </a:r>
            <a:r>
              <a:rPr lang="en-US" altLang="zh-CN" sz="3200" baseline="-25000" dirty="0">
                <a:solidFill>
                  <a:srgbClr val="0000FF"/>
                </a:solidFill>
                <a:latin typeface="等线" panose="02010600030101010101" pitchFamily="2" charset="-122"/>
                <a:ea typeface="等线" panose="02010600030101010101" pitchFamily="2" charset="-122"/>
              </a:rPr>
              <a:t>, </a:t>
            </a:r>
            <a:r>
              <a:rPr lang="en-US" altLang="zh-CN" sz="3200" baseline="-25000" dirty="0" err="1">
                <a:solidFill>
                  <a:srgbClr val="0000FF"/>
                </a:solidFill>
                <a:latin typeface="等线" panose="02010600030101010101" pitchFamily="2" charset="-122"/>
                <a:ea typeface="等线" panose="02010600030101010101" pitchFamily="2" charset="-122"/>
              </a:rPr>
              <a:t>Sdept</a:t>
            </a:r>
            <a:r>
              <a:rPr lang="en-US" altLang="zh-CN" sz="3200" baseline="-25000" dirty="0">
                <a:solidFill>
                  <a:srgbClr val="0000FF"/>
                </a:solidFill>
                <a:latin typeface="等线" panose="02010600030101010101" pitchFamily="2" charset="-122"/>
                <a:ea typeface="等线" panose="02010600030101010101" pitchFamily="2" charset="-122"/>
              </a:rPr>
              <a:t> </a:t>
            </a:r>
            <a:r>
              <a:rPr lang="en-US" altLang="zh-CN" sz="3200" dirty="0">
                <a:solidFill>
                  <a:srgbClr val="0000FF"/>
                </a:solidFill>
                <a:latin typeface="等线" panose="02010600030101010101" pitchFamily="2" charset="-122"/>
                <a:ea typeface="等线" panose="02010600030101010101" pitchFamily="2" charset="-122"/>
              </a:rPr>
              <a:t>(Student)</a:t>
            </a: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graphicFrame>
        <p:nvGraphicFramePr>
          <p:cNvPr id="6" name="Group 124"/>
          <p:cNvGraphicFramePr>
            <a:graphicFrameLocks/>
          </p:cNvGraphicFramePr>
          <p:nvPr>
            <p:extLst>
              <p:ext uri="{D42A27DB-BD31-4B8C-83A1-F6EECF244321}">
                <p14:modId xmlns:p14="http://schemas.microsoft.com/office/powerpoint/2010/main" val="3294064367"/>
              </p:ext>
            </p:extLst>
          </p:nvPr>
        </p:nvGraphicFramePr>
        <p:xfrm>
          <a:off x="2453036" y="3496613"/>
          <a:ext cx="6239933" cy="2297110"/>
        </p:xfrm>
        <a:graphic>
          <a:graphicData uri="http://schemas.openxmlformats.org/drawingml/2006/table">
            <a:tbl>
              <a:tblPr/>
              <a:tblGrid>
                <a:gridCol w="3121041">
                  <a:extLst>
                    <a:ext uri="{9D8B030D-6E8A-4147-A177-3AD203B41FA5}">
                      <a16:colId xmlns:a16="http://schemas.microsoft.com/office/drawing/2014/main" val="20000"/>
                    </a:ext>
                  </a:extLst>
                </a:gridCol>
                <a:gridCol w="3118892">
                  <a:extLst>
                    <a:ext uri="{9D8B030D-6E8A-4147-A177-3AD203B41FA5}">
                      <a16:colId xmlns:a16="http://schemas.microsoft.com/office/drawing/2014/main" val="20001"/>
                    </a:ext>
                  </a:extLst>
                </a:gridCol>
              </a:tblGrid>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Sname</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Sdept</a:t>
                      </a:r>
                      <a:endParaRPr kumimoji="0" lang="en-US" altLang="zh-CN" sz="22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李勇</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刘晨</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CS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王敏</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MA</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94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张立</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IS</a:t>
                      </a:r>
                    </a:p>
                  </a:txBody>
                  <a:tcPr marL="119973" marR="119973"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3691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endParaRPr lang="zh-CN" altLang="en-US" sz="3200" dirty="0">
              <a:solidFill>
                <a:srgbClr val="0000FF"/>
              </a:solidFill>
              <a:latin typeface="等线" panose="02010600030101010101" pitchFamily="2" charset="-122"/>
              <a:ea typeface="等线" panose="02010600030101010101" pitchFamily="2" charset="-122"/>
            </a:endParaRPr>
          </a:p>
          <a:p>
            <a:endParaRPr lang="en-US" altLang="zh-CN" sz="800" dirty="0"/>
          </a:p>
          <a:p>
            <a:pPr>
              <a:lnSpc>
                <a:spcPct val="150000"/>
              </a:lnSpc>
            </a:pPr>
            <a:r>
              <a:rPr lang="zh-CN" altLang="en-US" sz="3200" dirty="0"/>
              <a:t>查询</a:t>
            </a:r>
            <a:r>
              <a:rPr lang="zh-CN" altLang="en-US" sz="3200" dirty="0">
                <a:latin typeface="Times New Roman" panose="02020603050405020304" pitchFamily="18" charset="0"/>
                <a:cs typeface="Times New Roman" panose="02020603050405020304" pitchFamily="18" charset="0"/>
              </a:rPr>
              <a:t>学生关系</a:t>
            </a:r>
            <a:r>
              <a:rPr lang="en-US" altLang="zh-CN" sz="3200" dirty="0">
                <a:latin typeface="Times New Roman" panose="02020603050405020304" pitchFamily="18" charset="0"/>
                <a:cs typeface="Times New Roman" panose="02020603050405020304" pitchFamily="18" charset="0"/>
              </a:rPr>
              <a:t>Student</a:t>
            </a:r>
            <a:r>
              <a:rPr lang="zh-CN" altLang="en-US" sz="3200" dirty="0">
                <a:latin typeface="Times New Roman" panose="02020603050405020304" pitchFamily="18" charset="0"/>
                <a:cs typeface="Times New Roman" panose="02020603050405020304" pitchFamily="18" charset="0"/>
              </a:rPr>
              <a:t>中都有哪些系</a:t>
            </a:r>
            <a:endParaRPr lang="en-US" altLang="zh-CN" sz="3200" dirty="0">
              <a:latin typeface="Times New Roman" panose="02020603050405020304" pitchFamily="18" charset="0"/>
            </a:endParaRPr>
          </a:p>
          <a:p>
            <a:pPr marL="0" indent="0" algn="ctr">
              <a:lnSpc>
                <a:spcPct val="150000"/>
              </a:lnSpc>
              <a:buNone/>
            </a:pPr>
            <a:r>
              <a:rPr lang="el-GR" altLang="zh-CN" sz="3200" dirty="0">
                <a:solidFill>
                  <a:srgbClr val="0000FF"/>
                </a:solidFill>
                <a:latin typeface="等线" panose="02010600030101010101" pitchFamily="2" charset="-122"/>
                <a:ea typeface="等线" panose="02010600030101010101" pitchFamily="2" charset="-122"/>
              </a:rPr>
              <a:t>π</a:t>
            </a:r>
            <a:r>
              <a:rPr lang="en-US" altLang="zh-CN" sz="3200" baseline="-25000" dirty="0" err="1">
                <a:solidFill>
                  <a:srgbClr val="0000FF"/>
                </a:solidFill>
                <a:latin typeface="等线" panose="02010600030101010101" pitchFamily="2" charset="-122"/>
                <a:ea typeface="等线" panose="02010600030101010101" pitchFamily="2" charset="-122"/>
              </a:rPr>
              <a:t>Sdept</a:t>
            </a:r>
            <a:r>
              <a:rPr lang="en-US" altLang="zh-CN" sz="3200" baseline="-25000" dirty="0">
                <a:solidFill>
                  <a:srgbClr val="0000FF"/>
                </a:solidFill>
                <a:latin typeface="等线" panose="02010600030101010101" pitchFamily="2" charset="-122"/>
                <a:ea typeface="等线" panose="02010600030101010101" pitchFamily="2" charset="-122"/>
              </a:rPr>
              <a:t> </a:t>
            </a:r>
            <a:r>
              <a:rPr lang="en-US" altLang="zh-CN" sz="3200" dirty="0">
                <a:solidFill>
                  <a:srgbClr val="0000FF"/>
                </a:solidFill>
                <a:latin typeface="等线" panose="02010600030101010101" pitchFamily="2" charset="-122"/>
                <a:ea typeface="等线" panose="02010600030101010101" pitchFamily="2" charset="-122"/>
              </a:rPr>
              <a:t>(Student)</a:t>
            </a:r>
          </a:p>
          <a:p>
            <a:pPr>
              <a:lnSpc>
                <a:spcPct val="150000"/>
              </a:lnSpc>
            </a:pPr>
            <a:endParaRPr lang="en-US" altLang="zh-CN" sz="3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graphicFrame>
        <p:nvGraphicFramePr>
          <p:cNvPr id="5" name="Group 67"/>
          <p:cNvGraphicFramePr>
            <a:graphicFrameLocks/>
          </p:cNvGraphicFramePr>
          <p:nvPr>
            <p:extLst>
              <p:ext uri="{D42A27DB-BD31-4B8C-83A1-F6EECF244321}">
                <p14:modId xmlns:p14="http://schemas.microsoft.com/office/powerpoint/2010/main" val="3294383178"/>
              </p:ext>
            </p:extLst>
          </p:nvPr>
        </p:nvGraphicFramePr>
        <p:xfrm>
          <a:off x="4267200" y="3492064"/>
          <a:ext cx="2687901" cy="2286000"/>
        </p:xfrm>
        <a:graphic>
          <a:graphicData uri="http://schemas.openxmlformats.org/drawingml/2006/table">
            <a:tbl>
              <a:tblPr/>
              <a:tblGrid>
                <a:gridCol w="2687901">
                  <a:extLst>
                    <a:ext uri="{9D8B030D-6E8A-4147-A177-3AD203B41FA5}">
                      <a16:colId xmlns:a16="http://schemas.microsoft.com/office/drawing/2014/main" val="20000"/>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itchFamily="2" charset="-122"/>
                          <a:cs typeface="Times New Roman" panose="02020603050405020304" pitchFamily="18" charset="0"/>
                        </a:rPr>
                        <a:t>Sdept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CS</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IS</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MA</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569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solidFill>
                  <a:srgbClr val="FF0000"/>
                </a:solidFill>
              </a:rPr>
              <a:t>关系</a:t>
            </a:r>
            <a:r>
              <a:rPr lang="en-US" altLang="zh-CN" dirty="0">
                <a:solidFill>
                  <a:srgbClr val="FF0000"/>
                </a:solidFill>
              </a:rPr>
              <a:t>(Relation)</a:t>
            </a:r>
          </a:p>
          <a:p>
            <a:pPr>
              <a:lnSpc>
                <a:spcPct val="150000"/>
              </a:lnSpc>
            </a:pPr>
            <a:r>
              <a:rPr lang="zh-CN" altLang="en-US" dirty="0"/>
              <a:t>关系模式</a:t>
            </a:r>
            <a:r>
              <a:rPr lang="en-US" altLang="zh-CN" dirty="0"/>
              <a:t>(Relation Schema)</a:t>
            </a:r>
          </a:p>
          <a:p>
            <a:pPr>
              <a:lnSpc>
                <a:spcPct val="150000"/>
              </a:lnSpc>
            </a:pPr>
            <a:r>
              <a:rPr lang="zh-CN" altLang="en-US" dirty="0"/>
              <a:t>关系数据库</a:t>
            </a:r>
            <a:r>
              <a:rPr lang="en-US" altLang="zh-CN" dirty="0"/>
              <a:t>(Relational Database)</a:t>
            </a:r>
          </a:p>
          <a:p>
            <a:pPr>
              <a:lnSpc>
                <a:spcPct val="150000"/>
              </a:lnSpc>
            </a:pPr>
            <a:r>
              <a:rPr lang="zh-CN" altLang="en-US" dirty="0"/>
              <a:t>关系模型的存储结构</a:t>
            </a:r>
            <a:r>
              <a:rPr lang="en-US" altLang="zh-CN" dirty="0"/>
              <a:t>(Relational Model Storage)</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
        <p:nvSpPr>
          <p:cNvPr id="5" name="标题 4"/>
          <p:cNvSpPr>
            <a:spLocks noGrp="1"/>
          </p:cNvSpPr>
          <p:nvPr>
            <p:ph type="title"/>
          </p:nvPr>
        </p:nvSpPr>
        <p:spPr/>
        <p:txBody>
          <a:bodyPr/>
          <a:lstStyle/>
          <a:p>
            <a:r>
              <a:rPr lang="zh-CN" altLang="en-US" dirty="0"/>
              <a:t>关系数据结构及形式化定义</a:t>
            </a:r>
          </a:p>
        </p:txBody>
      </p:sp>
    </p:spTree>
    <p:extLst>
      <p:ext uri="{BB962C8B-B14F-4D97-AF65-F5344CB8AC3E}">
        <p14:creationId xmlns:p14="http://schemas.microsoft.com/office/powerpoint/2010/main" val="2582391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连接</a:t>
            </a:r>
            <a:r>
              <a:rPr lang="en-US" altLang="zh-CN" sz="3600" b="1" u="sng" dirty="0">
                <a:solidFill>
                  <a:srgbClr val="FF0000"/>
                </a:solidFill>
                <a:latin typeface="等线" panose="02010600030101010101" pitchFamily="2" charset="-122"/>
                <a:ea typeface="等线" panose="02010600030101010101" pitchFamily="2" charset="-122"/>
              </a:rPr>
              <a:t>(join)</a:t>
            </a:r>
          </a:p>
          <a:p>
            <a:endParaRPr lang="en-US" altLang="zh-CN" sz="800" dirty="0"/>
          </a:p>
          <a:p>
            <a:pPr algn="just">
              <a:defRPr/>
            </a:pPr>
            <a:r>
              <a:rPr lang="zh-CN" altLang="en-US" sz="3200" dirty="0"/>
              <a:t>也称为</a:t>
            </a:r>
            <a:r>
              <a:rPr lang="en-US" altLang="zh-CN" sz="3200" dirty="0">
                <a:solidFill>
                  <a:srgbClr val="FF0000"/>
                </a:solidFill>
                <a:latin typeface="Times New Roman" pitchFamily="18" charset="0"/>
                <a:cs typeface="Times New Roman" pitchFamily="18" charset="0"/>
              </a:rPr>
              <a:t>θ</a:t>
            </a:r>
            <a:r>
              <a:rPr lang="zh-CN" altLang="en-US" sz="3200" dirty="0">
                <a:solidFill>
                  <a:srgbClr val="FF0000"/>
                </a:solidFill>
                <a:latin typeface="Times New Roman" pitchFamily="18" charset="0"/>
                <a:cs typeface="Times New Roman" pitchFamily="18" charset="0"/>
              </a:rPr>
              <a:t>连接</a:t>
            </a:r>
            <a:r>
              <a:rPr lang="zh-CN" altLang="en-US" sz="3200" dirty="0">
                <a:latin typeface="Times New Roman" pitchFamily="18" charset="0"/>
                <a:cs typeface="Times New Roman" pitchFamily="18" charset="0"/>
              </a:rPr>
              <a:t>或</a:t>
            </a:r>
            <a:r>
              <a:rPr lang="zh-CN" altLang="en-US" sz="3200" dirty="0">
                <a:solidFill>
                  <a:srgbClr val="FF0000"/>
                </a:solidFill>
                <a:latin typeface="Times New Roman" pitchFamily="18" charset="0"/>
                <a:cs typeface="Times New Roman" pitchFamily="18" charset="0"/>
              </a:rPr>
              <a:t>内连接</a:t>
            </a:r>
          </a:p>
          <a:p>
            <a:pPr>
              <a:lnSpc>
                <a:spcPct val="150000"/>
              </a:lnSpc>
            </a:pPr>
            <a:r>
              <a:rPr lang="en-US" altLang="zh-CN" sz="3200" i="1" dirty="0">
                <a:solidFill>
                  <a:srgbClr val="0000FF"/>
                </a:solidFill>
                <a:latin typeface="Times New Roman" pitchFamily="18" charset="0"/>
                <a:cs typeface="Times New Roman" pitchFamily="18" charset="0"/>
              </a:rPr>
              <a:t>R         S</a:t>
            </a:r>
            <a:r>
              <a:rPr lang="en-US" altLang="zh-CN" sz="3200" dirty="0">
                <a:solidFill>
                  <a:srgbClr val="0000FF"/>
                </a:solidFill>
                <a:latin typeface="Times New Roman" pitchFamily="18" charset="0"/>
                <a:cs typeface="Times New Roman" pitchFamily="18" charset="0"/>
              </a:rPr>
              <a:t> = {          | </a:t>
            </a: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r</a:t>
            </a:r>
            <a:r>
              <a:rPr lang="en-US" altLang="zh-CN" sz="3200" i="1" baseline="-30000" dirty="0">
                <a:solidFill>
                  <a:srgbClr val="0000FF"/>
                </a:solidFill>
                <a:latin typeface="Times New Roman" pitchFamily="18" charset="0"/>
                <a:cs typeface="Times New Roman" pitchFamily="18" charset="0"/>
              </a:rPr>
              <a:t> </a:t>
            </a:r>
            <a:r>
              <a:rPr lang="en-US" altLang="zh-CN" sz="3200" dirty="0">
                <a:solidFill>
                  <a:srgbClr val="0000FF"/>
                </a:solidFill>
                <a:latin typeface="Times New Roman" pitchFamily="18" charset="0"/>
                <a:cs typeface="Times New Roman" pitchFamily="18" charset="0"/>
                <a:sym typeface="Symbol" pitchFamily="18" charset="2"/>
              </a:rPr>
              <a:t></a:t>
            </a:r>
            <a:r>
              <a:rPr lang="en-US" altLang="zh-CN" sz="3200" dirty="0">
                <a:solidFill>
                  <a:srgbClr val="0000FF"/>
                </a:solidFill>
                <a:latin typeface="Times New Roman" pitchFamily="18" charset="0"/>
                <a:cs typeface="Times New Roman" pitchFamily="18" charset="0"/>
              </a:rPr>
              <a:t> </a:t>
            </a:r>
            <a:r>
              <a:rPr lang="en-US" altLang="zh-CN" sz="3200" i="1" dirty="0" err="1">
                <a:solidFill>
                  <a:srgbClr val="0000FF"/>
                </a:solidFill>
                <a:latin typeface="Times New Roman" pitchFamily="18" charset="0"/>
                <a:cs typeface="Times New Roman" pitchFamily="18" charset="0"/>
              </a:rPr>
              <a:t>R</a:t>
            </a:r>
            <a:r>
              <a:rPr lang="en-US" altLang="zh-CN" sz="3200" dirty="0" err="1">
                <a:solidFill>
                  <a:srgbClr val="0000FF"/>
                </a:solidFill>
                <a:latin typeface="Times New Roman" pitchFamily="18" charset="0"/>
                <a:cs typeface="Times New Roman" pitchFamily="18" charset="0"/>
              </a:rPr>
              <a:t>∧</a:t>
            </a: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s</a:t>
            </a:r>
            <a:r>
              <a:rPr lang="en-US" altLang="zh-CN" sz="3200" i="1" baseline="-30000" dirty="0">
                <a:solidFill>
                  <a:srgbClr val="0000FF"/>
                </a:solidFill>
                <a:latin typeface="Times New Roman" pitchFamily="18" charset="0"/>
                <a:cs typeface="Times New Roman" pitchFamily="18" charset="0"/>
              </a:rPr>
              <a:t> </a:t>
            </a:r>
            <a:r>
              <a:rPr lang="en-US" altLang="zh-CN" sz="3200" dirty="0">
                <a:solidFill>
                  <a:srgbClr val="0000FF"/>
                </a:solidFill>
                <a:latin typeface="Times New Roman" pitchFamily="18" charset="0"/>
                <a:cs typeface="Times New Roman" pitchFamily="18" charset="0"/>
                <a:sym typeface="Symbol" pitchFamily="18" charset="2"/>
              </a:rPr>
              <a:t></a:t>
            </a:r>
            <a:r>
              <a:rPr lang="en-US" altLang="zh-CN" sz="3200" i="1" dirty="0" err="1">
                <a:solidFill>
                  <a:srgbClr val="0000FF"/>
                </a:solidFill>
                <a:latin typeface="Times New Roman" pitchFamily="18" charset="0"/>
                <a:cs typeface="Times New Roman" pitchFamily="18" charset="0"/>
              </a:rPr>
              <a:t>S</a:t>
            </a:r>
            <a:r>
              <a:rPr lang="en-US" altLang="zh-CN" sz="3200" dirty="0" err="1">
                <a:solidFill>
                  <a:srgbClr val="0000FF"/>
                </a:solidFill>
                <a:latin typeface="Times New Roman" pitchFamily="18" charset="0"/>
                <a:cs typeface="Times New Roman" pitchFamily="18" charset="0"/>
              </a:rPr>
              <a:t>∧</a:t>
            </a: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r</a:t>
            </a:r>
            <a:r>
              <a:rPr lang="en-US" altLang="zh-CN" sz="3200" dirty="0">
                <a:solidFill>
                  <a:srgbClr val="0000FF"/>
                </a:solidFill>
                <a:latin typeface="Times New Roman" pitchFamily="18" charset="0"/>
                <a:cs typeface="Times New Roman" pitchFamily="18" charset="0"/>
              </a:rPr>
              <a:t>[</a:t>
            </a:r>
            <a:r>
              <a:rPr lang="en-US" altLang="zh-CN" sz="3200" i="1" dirty="0">
                <a:solidFill>
                  <a:srgbClr val="0000FF"/>
                </a:solidFill>
                <a:latin typeface="Times New Roman" pitchFamily="18" charset="0"/>
                <a:cs typeface="Times New Roman" pitchFamily="18" charset="0"/>
              </a:rPr>
              <a:t>A</a:t>
            </a:r>
            <a:r>
              <a:rPr lang="en-US" altLang="zh-CN" sz="3200" dirty="0">
                <a:solidFill>
                  <a:srgbClr val="0000FF"/>
                </a:solidFill>
                <a:latin typeface="Times New Roman" pitchFamily="18" charset="0"/>
                <a:cs typeface="Times New Roman" pitchFamily="18" charset="0"/>
              </a:rPr>
              <a:t>]</a:t>
            </a:r>
            <a:r>
              <a:rPr lang="en-US" altLang="zh-CN" sz="3200" dirty="0" err="1">
                <a:solidFill>
                  <a:srgbClr val="0000FF"/>
                </a:solidFill>
                <a:latin typeface="Times New Roman" pitchFamily="18" charset="0"/>
                <a:cs typeface="Times New Roman" pitchFamily="18" charset="0"/>
              </a:rPr>
              <a:t>θ</a:t>
            </a:r>
            <a:r>
              <a:rPr lang="en-US" altLang="zh-CN" sz="3200" i="1" dirty="0" err="1">
                <a:solidFill>
                  <a:srgbClr val="0000FF"/>
                </a:solidFill>
                <a:latin typeface="Times New Roman" pitchFamily="18" charset="0"/>
                <a:cs typeface="Times New Roman" pitchFamily="18" charset="0"/>
              </a:rPr>
              <a:t>t</a:t>
            </a:r>
            <a:r>
              <a:rPr lang="en-US" altLang="zh-CN" sz="3200" baseline="-30000" dirty="0" err="1">
                <a:solidFill>
                  <a:srgbClr val="0000FF"/>
                </a:solidFill>
                <a:latin typeface="Times New Roman" pitchFamily="18" charset="0"/>
                <a:cs typeface="Times New Roman" pitchFamily="18" charset="0"/>
              </a:rPr>
              <a:t>s</a:t>
            </a:r>
            <a:r>
              <a:rPr lang="en-US" altLang="zh-CN" sz="3200" dirty="0">
                <a:solidFill>
                  <a:srgbClr val="0000FF"/>
                </a:solidFill>
                <a:latin typeface="Times New Roman" pitchFamily="18" charset="0"/>
                <a:cs typeface="Times New Roman" pitchFamily="18" charset="0"/>
              </a:rPr>
              <a:t>[</a:t>
            </a:r>
            <a:r>
              <a:rPr lang="en-US" altLang="zh-CN" sz="3200" i="1" dirty="0">
                <a:solidFill>
                  <a:srgbClr val="0000FF"/>
                </a:solidFill>
                <a:latin typeface="Times New Roman" pitchFamily="18" charset="0"/>
                <a:cs typeface="Times New Roman" pitchFamily="18" charset="0"/>
              </a:rPr>
              <a:t>B</a:t>
            </a:r>
            <a:r>
              <a:rPr lang="en-US" altLang="zh-CN" sz="3200" dirty="0">
                <a:solidFill>
                  <a:srgbClr val="0000FF"/>
                </a:solidFill>
                <a:latin typeface="Times New Roman" pitchFamily="18" charset="0"/>
                <a:cs typeface="Times New Roman" pitchFamily="18" charset="0"/>
              </a:rPr>
              <a:t>] }</a:t>
            </a:r>
          </a:p>
          <a:p>
            <a:pPr lvl="1">
              <a:lnSpc>
                <a:spcPct val="150000"/>
              </a:lnSpc>
            </a:pPr>
            <a:r>
              <a:rPr lang="zh-CN" altLang="en-US" sz="2800" dirty="0">
                <a:latin typeface="Times New Roman" pitchFamily="18" charset="0"/>
                <a:cs typeface="Times New Roman" pitchFamily="18" charset="0"/>
              </a:rPr>
              <a:t>从两个关系的笛卡尔积中选取属性间满足一定条件的元组</a:t>
            </a:r>
          </a:p>
          <a:p>
            <a:pPr lvl="1">
              <a:lnSpc>
                <a:spcPct val="150000"/>
              </a:lnSpc>
            </a:pPr>
            <a:r>
              <a:rPr lang="en-US" altLang="zh-CN" sz="2800" i="1" dirty="0">
                <a:solidFill>
                  <a:srgbClr val="FF0000"/>
                </a:solidFill>
                <a:latin typeface="Times New Roman" pitchFamily="18" charset="0"/>
                <a:cs typeface="Times New Roman" pitchFamily="18" charset="0"/>
              </a:rPr>
              <a:t>A</a:t>
            </a:r>
            <a:r>
              <a:rPr lang="zh-CN" altLang="en-US" sz="2800" dirty="0">
                <a:solidFill>
                  <a:srgbClr val="FF0000"/>
                </a:solidFill>
                <a:latin typeface="Times New Roman" pitchFamily="18" charset="0"/>
                <a:cs typeface="Times New Roman" pitchFamily="18" charset="0"/>
              </a:rPr>
              <a:t>和</a:t>
            </a:r>
            <a:r>
              <a:rPr lang="en-US" altLang="zh-CN" sz="2800" i="1" dirty="0">
                <a:solidFill>
                  <a:srgbClr val="FF0000"/>
                </a:solidFill>
                <a:latin typeface="Times New Roman" pitchFamily="18" charset="0"/>
                <a:cs typeface="Times New Roman" pitchFamily="18" charset="0"/>
              </a:rPr>
              <a:t>B</a:t>
            </a:r>
            <a:r>
              <a:rPr lang="zh-CN" altLang="en-US" sz="2800" dirty="0">
                <a:latin typeface="Times New Roman" pitchFamily="18" charset="0"/>
                <a:cs typeface="Times New Roman" pitchFamily="18" charset="0"/>
              </a:rPr>
              <a:t>：分别为</a:t>
            </a:r>
            <a:r>
              <a:rPr lang="en-US" altLang="zh-CN" sz="2800" i="1" dirty="0">
                <a:latin typeface="Times New Roman" pitchFamily="18" charset="0"/>
                <a:cs typeface="Times New Roman" pitchFamily="18" charset="0"/>
              </a:rPr>
              <a:t>R</a:t>
            </a:r>
            <a:r>
              <a:rPr lang="zh-CN" altLang="en-US" sz="2800" dirty="0">
                <a:latin typeface="Times New Roman" pitchFamily="18" charset="0"/>
                <a:cs typeface="Times New Roman" pitchFamily="18" charset="0"/>
              </a:rPr>
              <a:t>和</a:t>
            </a:r>
            <a:r>
              <a:rPr lang="en-US" altLang="zh-CN" sz="2800" i="1" dirty="0">
                <a:latin typeface="Times New Roman" pitchFamily="18" charset="0"/>
                <a:cs typeface="Times New Roman" pitchFamily="18" charset="0"/>
              </a:rPr>
              <a:t>S</a:t>
            </a:r>
            <a:r>
              <a:rPr lang="zh-CN" altLang="en-US" sz="2800" dirty="0">
                <a:latin typeface="Times New Roman" pitchFamily="18" charset="0"/>
                <a:cs typeface="Times New Roman" pitchFamily="18" charset="0"/>
              </a:rPr>
              <a:t>上度数相等且可比的属性组</a:t>
            </a:r>
          </a:p>
          <a:p>
            <a:pPr lvl="1">
              <a:lnSpc>
                <a:spcPct val="150000"/>
              </a:lnSpc>
            </a:pPr>
            <a:r>
              <a:rPr lang="en-US" altLang="zh-CN" sz="2800" dirty="0">
                <a:solidFill>
                  <a:srgbClr val="FF0000"/>
                </a:solidFill>
                <a:latin typeface="Times New Roman" pitchFamily="18" charset="0"/>
                <a:cs typeface="Times New Roman" pitchFamily="18" charset="0"/>
              </a:rPr>
              <a:t>θ</a:t>
            </a:r>
            <a:r>
              <a:rPr lang="zh-CN" altLang="en-US" sz="2800" dirty="0">
                <a:solidFill>
                  <a:srgbClr val="FF0000"/>
                </a:solidFill>
                <a:latin typeface="Times New Roman" pitchFamily="18" charset="0"/>
                <a:cs typeface="Times New Roman" pitchFamily="18" charset="0"/>
              </a:rPr>
              <a:t>：</a:t>
            </a:r>
            <a:r>
              <a:rPr lang="zh-CN" altLang="en-US" sz="2800" dirty="0">
                <a:latin typeface="Times New Roman" pitchFamily="18" charset="0"/>
                <a:cs typeface="Times New Roman" pitchFamily="18" charset="0"/>
              </a:rPr>
              <a:t>比较运算符 </a:t>
            </a:r>
          </a:p>
          <a:p>
            <a:pPr>
              <a:lnSpc>
                <a:spcPct val="150000"/>
              </a:lnSpc>
            </a:pPr>
            <a:r>
              <a:rPr lang="zh-CN" altLang="en-US" dirty="0">
                <a:cs typeface="Times New Roman" pitchFamily="18" charset="0"/>
              </a:rPr>
              <a:t>连接运算从</a:t>
            </a:r>
            <a:r>
              <a:rPr lang="en-US" altLang="zh-CN" i="1" dirty="0">
                <a:cs typeface="Times New Roman" pitchFamily="18" charset="0"/>
              </a:rPr>
              <a:t>R</a:t>
            </a:r>
            <a:r>
              <a:rPr lang="zh-CN" altLang="en-US" dirty="0">
                <a:cs typeface="Times New Roman" pitchFamily="18" charset="0"/>
              </a:rPr>
              <a:t>和</a:t>
            </a:r>
            <a:r>
              <a:rPr lang="en-US" altLang="zh-CN" i="1" dirty="0">
                <a:cs typeface="Times New Roman" pitchFamily="18" charset="0"/>
              </a:rPr>
              <a:t>S</a:t>
            </a:r>
            <a:r>
              <a:rPr lang="zh-CN" altLang="en-US" dirty="0">
                <a:cs typeface="Times New Roman" pitchFamily="18" charset="0"/>
              </a:rPr>
              <a:t>的广义笛卡尔积</a:t>
            </a:r>
            <a:r>
              <a:rPr lang="en-US" altLang="zh-CN" i="1" dirty="0">
                <a:cs typeface="Times New Roman" pitchFamily="18" charset="0"/>
              </a:rPr>
              <a:t>R</a:t>
            </a:r>
            <a:r>
              <a:rPr lang="en-US" altLang="zh-CN" dirty="0">
                <a:cs typeface="Times New Roman" pitchFamily="18" charset="0"/>
              </a:rPr>
              <a:t>×</a:t>
            </a:r>
            <a:r>
              <a:rPr lang="en-US" altLang="zh-CN" i="1" dirty="0">
                <a:cs typeface="Times New Roman" pitchFamily="18" charset="0"/>
              </a:rPr>
              <a:t>S</a:t>
            </a:r>
            <a:r>
              <a:rPr lang="zh-CN" altLang="en-US" dirty="0">
                <a:cs typeface="Times New Roman" pitchFamily="18" charset="0"/>
              </a:rPr>
              <a:t>中选取</a:t>
            </a:r>
            <a:r>
              <a:rPr lang="en-US" altLang="zh-CN" dirty="0">
                <a:cs typeface="Times New Roman" pitchFamily="18" charset="0"/>
              </a:rPr>
              <a:t>(</a:t>
            </a:r>
            <a:r>
              <a:rPr lang="en-US" altLang="zh-CN" i="1" dirty="0">
                <a:cs typeface="Times New Roman" pitchFamily="18" charset="0"/>
              </a:rPr>
              <a:t>R</a:t>
            </a:r>
            <a:r>
              <a:rPr lang="zh-CN" altLang="en-US" dirty="0">
                <a:cs typeface="Times New Roman" pitchFamily="18" charset="0"/>
              </a:rPr>
              <a:t>关系</a:t>
            </a:r>
            <a:r>
              <a:rPr lang="en-US" altLang="zh-CN" dirty="0">
                <a:cs typeface="Times New Roman" pitchFamily="18" charset="0"/>
              </a:rPr>
              <a:t>)</a:t>
            </a:r>
            <a:r>
              <a:rPr lang="zh-CN" altLang="en-US" dirty="0">
                <a:cs typeface="Times New Roman" pitchFamily="18" charset="0"/>
              </a:rPr>
              <a:t>在</a:t>
            </a:r>
            <a:r>
              <a:rPr lang="en-US" altLang="zh-CN" i="1" dirty="0">
                <a:cs typeface="Times New Roman" pitchFamily="18" charset="0"/>
              </a:rPr>
              <a:t>A</a:t>
            </a:r>
            <a:r>
              <a:rPr lang="zh-CN" altLang="en-US" dirty="0">
                <a:cs typeface="Times New Roman" pitchFamily="18" charset="0"/>
              </a:rPr>
              <a:t>属性组上的值与</a:t>
            </a:r>
            <a:r>
              <a:rPr lang="en-US" altLang="zh-CN" dirty="0">
                <a:cs typeface="Times New Roman" pitchFamily="18" charset="0"/>
              </a:rPr>
              <a:t>(</a:t>
            </a:r>
            <a:r>
              <a:rPr lang="en-US" altLang="zh-CN" i="1" dirty="0">
                <a:cs typeface="Times New Roman" pitchFamily="18" charset="0"/>
              </a:rPr>
              <a:t>S</a:t>
            </a:r>
            <a:r>
              <a:rPr lang="zh-CN" altLang="en-US" dirty="0">
                <a:cs typeface="Times New Roman" pitchFamily="18" charset="0"/>
              </a:rPr>
              <a:t>关系</a:t>
            </a:r>
            <a:r>
              <a:rPr lang="en-US" altLang="zh-CN" dirty="0">
                <a:cs typeface="Times New Roman" pitchFamily="18" charset="0"/>
              </a:rPr>
              <a:t>)</a:t>
            </a:r>
            <a:r>
              <a:rPr lang="zh-CN" altLang="en-US" dirty="0">
                <a:cs typeface="Times New Roman" pitchFamily="18" charset="0"/>
              </a:rPr>
              <a:t>在</a:t>
            </a:r>
            <a:r>
              <a:rPr lang="en-US" altLang="zh-CN" i="1" dirty="0">
                <a:cs typeface="Times New Roman" pitchFamily="18" charset="0"/>
              </a:rPr>
              <a:t>B</a:t>
            </a:r>
            <a:r>
              <a:rPr lang="zh-CN" altLang="en-US" dirty="0">
                <a:cs typeface="Times New Roman" pitchFamily="18" charset="0"/>
              </a:rPr>
              <a:t>属性组上值满足比较关系</a:t>
            </a:r>
            <a:r>
              <a:rPr lang="en-US" altLang="zh-CN" dirty="0">
                <a:cs typeface="Times New Roman" pitchFamily="18" charset="0"/>
              </a:rPr>
              <a:t>θ</a:t>
            </a:r>
            <a:r>
              <a:rPr lang="zh-CN" altLang="en-US" dirty="0">
                <a:cs typeface="Times New Roman" pitchFamily="18" charset="0"/>
              </a:rPr>
              <a:t>的元组</a:t>
            </a: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pic>
        <p:nvPicPr>
          <p:cNvPr id="5" name="图片 4"/>
          <p:cNvPicPr>
            <a:picLocks noChangeAspect="1"/>
          </p:cNvPicPr>
          <p:nvPr/>
        </p:nvPicPr>
        <p:blipFill>
          <a:blip r:embed="rId2"/>
          <a:stretch>
            <a:fillRect/>
          </a:stretch>
        </p:blipFill>
        <p:spPr>
          <a:xfrm>
            <a:off x="1371600" y="2362200"/>
            <a:ext cx="609600" cy="734646"/>
          </a:xfrm>
          <a:prstGeom prst="rect">
            <a:avLst/>
          </a:prstGeom>
        </p:spPr>
      </p:pic>
      <p:pic>
        <p:nvPicPr>
          <p:cNvPr id="6" name="图片 5"/>
          <p:cNvPicPr>
            <a:picLocks noChangeAspect="1"/>
          </p:cNvPicPr>
          <p:nvPr/>
        </p:nvPicPr>
        <p:blipFill>
          <a:blip r:embed="rId3"/>
          <a:stretch>
            <a:fillRect/>
          </a:stretch>
        </p:blipFill>
        <p:spPr>
          <a:xfrm>
            <a:off x="3200400" y="2286000"/>
            <a:ext cx="643467" cy="609600"/>
          </a:xfrm>
          <a:prstGeom prst="rect">
            <a:avLst/>
          </a:prstGeom>
        </p:spPr>
      </p:pic>
    </p:spTree>
    <p:extLst>
      <p:ext uri="{BB962C8B-B14F-4D97-AF65-F5344CB8AC3E}">
        <p14:creationId xmlns:p14="http://schemas.microsoft.com/office/powerpoint/2010/main" val="8129156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两类常用的连接</a:t>
            </a:r>
            <a:endParaRPr lang="en-US" altLang="zh-CN" sz="3600" b="1" u="sng" dirty="0">
              <a:solidFill>
                <a:srgbClr val="FF0000"/>
              </a:solidFill>
              <a:latin typeface="等线" panose="02010600030101010101" pitchFamily="2" charset="-122"/>
              <a:ea typeface="等线" panose="02010600030101010101" pitchFamily="2" charset="-122"/>
            </a:endParaRPr>
          </a:p>
          <a:p>
            <a:r>
              <a:rPr lang="zh-CN" altLang="en-US" dirty="0">
                <a:solidFill>
                  <a:srgbClr val="FF0000"/>
                </a:solidFill>
              </a:rPr>
              <a:t>等值连接</a:t>
            </a:r>
            <a:r>
              <a:rPr lang="en-US" altLang="zh-CN" dirty="0">
                <a:solidFill>
                  <a:srgbClr val="FF0000"/>
                </a:solidFill>
              </a:rPr>
              <a:t>(Equijoin)</a:t>
            </a:r>
          </a:p>
          <a:p>
            <a:pPr lvl="1"/>
            <a:r>
              <a:rPr lang="en-US" altLang="zh-CN" dirty="0">
                <a:latin typeface="Times New Roman" pitchFamily="18" charset="0"/>
                <a:cs typeface="Times New Roman" pitchFamily="18" charset="0"/>
              </a:rPr>
              <a:t>θ</a:t>
            </a:r>
            <a:r>
              <a:rPr lang="zh-CN" altLang="en-US" dirty="0">
                <a:latin typeface="Times New Roman" pitchFamily="18" charset="0"/>
                <a:cs typeface="Times New Roman" pitchFamily="18" charset="0"/>
              </a:rPr>
              <a:t>为“＝”的连接运算称为等值连接 </a:t>
            </a:r>
          </a:p>
          <a:p>
            <a:pPr lvl="1"/>
            <a:endParaRPr lang="en-US" altLang="zh-CN" dirty="0"/>
          </a:p>
          <a:p>
            <a:pPr lvl="1"/>
            <a:endParaRPr lang="en-US" altLang="zh-CN" dirty="0"/>
          </a:p>
          <a:p>
            <a:r>
              <a:rPr lang="zh-CN" altLang="en-US" dirty="0">
                <a:solidFill>
                  <a:srgbClr val="FF0000"/>
                </a:solidFill>
              </a:rPr>
              <a:t>自然连接</a:t>
            </a:r>
            <a:r>
              <a:rPr lang="en-US" altLang="zh-CN" dirty="0">
                <a:solidFill>
                  <a:srgbClr val="FF0000"/>
                </a:solidFill>
              </a:rPr>
              <a:t>(Natural join)</a:t>
            </a:r>
          </a:p>
          <a:p>
            <a:pPr lvl="1"/>
            <a:r>
              <a:rPr lang="zh-CN" altLang="en-US" dirty="0">
                <a:latin typeface="Times New Roman" pitchFamily="18" charset="0"/>
                <a:cs typeface="Times New Roman" pitchFamily="18" charset="0"/>
              </a:rPr>
              <a:t>一种特殊的等值连接</a:t>
            </a:r>
          </a:p>
          <a:p>
            <a:pPr lvl="1"/>
            <a:r>
              <a:rPr lang="zh-CN" altLang="en-US" dirty="0">
                <a:latin typeface="Times New Roman" pitchFamily="18" charset="0"/>
                <a:cs typeface="Times New Roman" pitchFamily="18" charset="0"/>
              </a:rPr>
              <a:t>两个关系中进行比较的分量必须是相同的属性组</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在结果中把重复的属性列去掉</a:t>
            </a:r>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14600"/>
            <a:ext cx="6929836" cy="722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141" y="5486400"/>
            <a:ext cx="7252659" cy="51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上箭头 8"/>
          <p:cNvSpPr/>
          <p:nvPr/>
        </p:nvSpPr>
        <p:spPr>
          <a:xfrm>
            <a:off x="2895600" y="3222737"/>
            <a:ext cx="152400" cy="4206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上箭头 9"/>
          <p:cNvSpPr/>
          <p:nvPr/>
        </p:nvSpPr>
        <p:spPr>
          <a:xfrm>
            <a:off x="2679510" y="5971610"/>
            <a:ext cx="152400" cy="4206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707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fltVal val="0"/>
                                          </p:val>
                                        </p:tav>
                                        <p:tav tm="100000">
                                          <p:val>
                                            <p:strVal val="#ppt_w"/>
                                          </p:val>
                                        </p:tav>
                                      </p:tavLst>
                                    </p:anim>
                                    <p:anim calcmode="lin" valueType="num">
                                      <p:cBhvr>
                                        <p:cTn id="8" dur="2000" fill="hold"/>
                                        <p:tgtEl>
                                          <p:spTgt spid="9"/>
                                        </p:tgtEl>
                                        <p:attrNameLst>
                                          <p:attrName>ppt_h</p:attrName>
                                        </p:attrNameLst>
                                      </p:cBhvr>
                                      <p:tavLst>
                                        <p:tav tm="0">
                                          <p:val>
                                            <p:fltVal val="0"/>
                                          </p:val>
                                        </p:tav>
                                        <p:tav tm="100000">
                                          <p:val>
                                            <p:strVal val="#ppt_h"/>
                                          </p:val>
                                        </p:tav>
                                      </p:tavLst>
                                    </p:anim>
                                    <p:animEffect transition="in" filter="fade">
                                      <p:cBhvr>
                                        <p:cTn id="9" dur="2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76200"/>
            <a:ext cx="11007107" cy="762291"/>
          </a:xfrm>
        </p:spPr>
        <p:txBody>
          <a:bodyPr>
            <a:normAutofit/>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连接示例</a:t>
            </a:r>
            <a:endParaRPr lang="en-US" altLang="zh-CN" sz="3600" b="1" u="sng" dirty="0">
              <a:solidFill>
                <a:srgbClr val="FF0000"/>
              </a:solidFill>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472" y="872562"/>
            <a:ext cx="2669528" cy="273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072" y="3947116"/>
            <a:ext cx="2133600" cy="267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113" y="933728"/>
            <a:ext cx="5248990" cy="328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233103"/>
            <a:ext cx="3822185" cy="231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6072" y="4196018"/>
            <a:ext cx="3659555" cy="2388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1549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r>
              <a:rPr lang="zh-CN" altLang="en-US" dirty="0">
                <a:solidFill>
                  <a:srgbClr val="FF0000"/>
                </a:solidFill>
                <a:latin typeface="等线" panose="02010600030101010101" pitchFamily="2" charset="-122"/>
                <a:ea typeface="等线" panose="02010600030101010101" pitchFamily="2" charset="-122"/>
              </a:rPr>
              <a:t>悬浮元组 </a:t>
            </a:r>
            <a:r>
              <a:rPr lang="en-US" altLang="zh-CN" dirty="0">
                <a:solidFill>
                  <a:srgbClr val="FF0000"/>
                </a:solidFill>
                <a:latin typeface="等线" panose="02010600030101010101" pitchFamily="2" charset="-122"/>
                <a:ea typeface="等线" panose="02010600030101010101" pitchFamily="2" charset="-122"/>
              </a:rPr>
              <a:t>(Dangling tuple)</a:t>
            </a:r>
          </a:p>
          <a:p>
            <a:pPr lvl="1"/>
            <a:r>
              <a:rPr lang="zh-CN" altLang="zh-CN" dirty="0"/>
              <a:t>两个关系</a:t>
            </a:r>
            <a:r>
              <a:rPr lang="en-US" altLang="zh-CN" i="1" dirty="0"/>
              <a:t>R </a:t>
            </a:r>
            <a:r>
              <a:rPr lang="zh-CN" altLang="zh-CN" dirty="0"/>
              <a:t>和</a:t>
            </a:r>
            <a:r>
              <a:rPr lang="en-US" altLang="zh-CN" i="1" dirty="0"/>
              <a:t>S</a:t>
            </a:r>
            <a:r>
              <a:rPr lang="zh-CN" altLang="zh-CN" dirty="0"/>
              <a:t>在做自然连接时，关系</a:t>
            </a:r>
            <a:r>
              <a:rPr lang="en-US" altLang="zh-CN" i="1" dirty="0"/>
              <a:t>R</a:t>
            </a:r>
            <a:r>
              <a:rPr lang="zh-CN" altLang="zh-CN" dirty="0"/>
              <a:t>中某些元组有可能在</a:t>
            </a:r>
            <a:r>
              <a:rPr lang="en-US" altLang="zh-CN" i="1" dirty="0"/>
              <a:t>S</a:t>
            </a:r>
            <a:r>
              <a:rPr lang="zh-CN" altLang="zh-CN" dirty="0"/>
              <a:t>中不存在公共属性上值相等的元组，从而造成</a:t>
            </a:r>
            <a:r>
              <a:rPr lang="en-US" altLang="zh-CN" i="1" dirty="0"/>
              <a:t>R</a:t>
            </a:r>
            <a:r>
              <a:rPr lang="zh-CN" altLang="zh-CN" dirty="0"/>
              <a:t>中这些元组在操作时被舍弃了</a:t>
            </a:r>
            <a:r>
              <a:rPr lang="zh-CN" altLang="en-US" dirty="0"/>
              <a:t>，</a:t>
            </a:r>
            <a:r>
              <a:rPr lang="zh-CN" altLang="zh-CN" dirty="0"/>
              <a:t>这些被舍弃的元组称为</a:t>
            </a:r>
            <a:r>
              <a:rPr lang="zh-CN" altLang="en-US" dirty="0">
                <a:solidFill>
                  <a:srgbClr val="FF0000"/>
                </a:solidFill>
              </a:rPr>
              <a:t>悬浮元组</a:t>
            </a:r>
            <a:endParaRPr lang="en-US" altLang="zh-CN" dirty="0">
              <a:solidFill>
                <a:srgbClr val="FF0000"/>
              </a:solidFill>
            </a:endParaRPr>
          </a:p>
          <a:p>
            <a:r>
              <a:rPr lang="zh-CN" altLang="en-US" dirty="0">
                <a:solidFill>
                  <a:srgbClr val="FF0000"/>
                </a:solidFill>
                <a:latin typeface="等线" panose="02010600030101010101" pitchFamily="2" charset="-122"/>
                <a:ea typeface="等线" panose="02010600030101010101" pitchFamily="2" charset="-122"/>
              </a:rPr>
              <a:t>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Full outer join</a:t>
            </a:r>
            <a:r>
              <a:rPr lang="zh-CN" altLang="en-US" dirty="0">
                <a:solidFill>
                  <a:srgbClr val="FF0000"/>
                </a:solidFill>
                <a:latin typeface="等线" panose="02010600030101010101" pitchFamily="2" charset="-122"/>
                <a:ea typeface="等线" panose="02010600030101010101" pitchFamily="2" charset="-122"/>
              </a:rPr>
              <a:t>全外连接</a:t>
            </a:r>
            <a:r>
              <a:rPr lang="en-US" altLang="zh-CN" dirty="0">
                <a:solidFill>
                  <a:srgbClr val="FF0000"/>
                </a:solidFill>
                <a:latin typeface="等线" panose="02010600030101010101" pitchFamily="2" charset="-122"/>
                <a:ea typeface="等线" panose="02010600030101010101" pitchFamily="2" charset="-122"/>
              </a:rPr>
              <a:t>)</a:t>
            </a:r>
          </a:p>
          <a:p>
            <a:pPr lvl="1"/>
            <a:r>
              <a:rPr lang="zh-CN" altLang="zh-CN" dirty="0"/>
              <a:t>如果把悬浮元组也保存在结果关系中，而在其他属性上填空值</a:t>
            </a:r>
            <a:r>
              <a:rPr lang="en-US" altLang="zh-CN" dirty="0"/>
              <a:t>(Null Value)</a:t>
            </a:r>
            <a:r>
              <a:rPr lang="zh-CN" altLang="en-US" dirty="0"/>
              <a:t>，就叫做外连接</a:t>
            </a:r>
            <a:endParaRPr lang="en-US" altLang="zh-CN" dirty="0"/>
          </a:p>
          <a:p>
            <a:r>
              <a:rPr lang="zh-CN" altLang="en-US" dirty="0">
                <a:solidFill>
                  <a:srgbClr val="FF0000"/>
                </a:solidFill>
                <a:latin typeface="等线" panose="02010600030101010101" pitchFamily="2" charset="-122"/>
                <a:ea typeface="等线" panose="02010600030101010101" pitchFamily="2" charset="-122"/>
              </a:rPr>
              <a:t>左外连接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Left 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Left join)</a:t>
            </a:r>
          </a:p>
          <a:p>
            <a:pPr lvl="1"/>
            <a:r>
              <a:rPr lang="zh-CN" altLang="zh-CN" dirty="0"/>
              <a:t>只保留左边关系</a:t>
            </a:r>
            <a:r>
              <a:rPr lang="en-US" altLang="zh-CN" i="1" dirty="0"/>
              <a:t>R </a:t>
            </a:r>
            <a:r>
              <a:rPr lang="zh-CN" altLang="zh-CN" dirty="0"/>
              <a:t>中的悬浮元组</a:t>
            </a:r>
            <a:r>
              <a:rPr lang="zh-CN" altLang="en-US" dirty="0"/>
              <a:t>就叫做左外连接</a:t>
            </a:r>
            <a:endParaRPr lang="zh-CN" altLang="en-US" dirty="0">
              <a:solidFill>
                <a:srgbClr val="0000FF"/>
              </a:solidFill>
            </a:endParaRPr>
          </a:p>
          <a:p>
            <a:r>
              <a:rPr lang="zh-CN" altLang="en-US" dirty="0">
                <a:solidFill>
                  <a:srgbClr val="FF0000"/>
                </a:solidFill>
                <a:latin typeface="等线" panose="02010600030101010101" pitchFamily="2" charset="-122"/>
                <a:ea typeface="等线" panose="02010600030101010101" pitchFamily="2" charset="-122"/>
              </a:rPr>
              <a:t>右外连接</a:t>
            </a:r>
            <a:r>
              <a:rPr lang="en-US" altLang="zh-CN" dirty="0">
                <a:solidFill>
                  <a:srgbClr val="FF0000"/>
                </a:solidFill>
                <a:latin typeface="等线" panose="02010600030101010101" pitchFamily="2" charset="-122"/>
                <a:ea typeface="等线" panose="02010600030101010101" pitchFamily="2" charset="-122"/>
              </a:rPr>
              <a:t>(</a:t>
            </a:r>
            <a:r>
              <a:rPr lang="en-US" altLang="zh-CN" dirty="0">
                <a:solidFill>
                  <a:srgbClr val="0000FF"/>
                </a:solidFill>
                <a:latin typeface="等线" panose="02010600030101010101" pitchFamily="2" charset="-122"/>
                <a:ea typeface="等线" panose="02010600030101010101" pitchFamily="2" charset="-122"/>
              </a:rPr>
              <a:t>⟖</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Right outer join</a:t>
            </a:r>
            <a:r>
              <a:rPr lang="zh-CN" altLang="en-US" dirty="0">
                <a:solidFill>
                  <a:srgbClr val="FF0000"/>
                </a:solidFill>
                <a:latin typeface="等线" panose="02010600030101010101" pitchFamily="2" charset="-122"/>
                <a:ea typeface="等线" panose="02010600030101010101" pitchFamily="2" charset="-122"/>
              </a:rPr>
              <a:t>，</a:t>
            </a:r>
            <a:r>
              <a:rPr lang="en-US" altLang="zh-CN" dirty="0">
                <a:solidFill>
                  <a:srgbClr val="FF0000"/>
                </a:solidFill>
                <a:latin typeface="等线" panose="02010600030101010101" pitchFamily="2" charset="-122"/>
                <a:ea typeface="等线" panose="02010600030101010101" pitchFamily="2" charset="-122"/>
              </a:rPr>
              <a:t>Right join)</a:t>
            </a:r>
          </a:p>
          <a:p>
            <a:pPr lvl="1"/>
            <a:r>
              <a:rPr lang="zh-CN" altLang="zh-CN" dirty="0"/>
              <a:t>只保留</a:t>
            </a:r>
            <a:r>
              <a:rPr lang="zh-CN" altLang="en-US" dirty="0"/>
              <a:t>右</a:t>
            </a:r>
            <a:r>
              <a:rPr lang="zh-CN" altLang="zh-CN" dirty="0"/>
              <a:t>边关系</a:t>
            </a:r>
            <a:r>
              <a:rPr lang="en-US" altLang="zh-CN" i="1" dirty="0"/>
              <a:t>R </a:t>
            </a:r>
            <a:r>
              <a:rPr lang="zh-CN" altLang="zh-CN" dirty="0"/>
              <a:t>中的悬浮元组</a:t>
            </a:r>
            <a:r>
              <a:rPr lang="zh-CN" altLang="en-US" dirty="0"/>
              <a:t>就叫做左外连接</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sp>
        <p:nvSpPr>
          <p:cNvPr id="5" name="文本框 4"/>
          <p:cNvSpPr txBox="1"/>
          <p:nvPr/>
        </p:nvSpPr>
        <p:spPr>
          <a:xfrm>
            <a:off x="8077200" y="4676528"/>
            <a:ext cx="3352800" cy="1319336"/>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zh-CN" altLang="en-US" sz="2800" dirty="0">
                <a:solidFill>
                  <a:srgbClr val="0000FF"/>
                </a:solidFill>
                <a:latin typeface="等线" panose="02010600030101010101" pitchFamily="2" charset="-122"/>
                <a:ea typeface="等线" panose="02010600030101010101" pitchFamily="2" charset="-122"/>
              </a:rPr>
              <a:t>全外连接是左外连接和右外连接的并</a:t>
            </a:r>
          </a:p>
        </p:txBody>
      </p:sp>
    </p:spTree>
    <p:extLst>
      <p:ext uri="{BB962C8B-B14F-4D97-AF65-F5344CB8AC3E}">
        <p14:creationId xmlns:p14="http://schemas.microsoft.com/office/powerpoint/2010/main" val="1797767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3050843370"/>
              </p:ext>
            </p:extLst>
          </p:nvPr>
        </p:nvGraphicFramePr>
        <p:xfrm>
          <a:off x="4267200" y="404844"/>
          <a:ext cx="3200400" cy="2793372"/>
        </p:xfrm>
        <a:graphic>
          <a:graphicData uri="http://schemas.openxmlformats.org/presentationml/2006/ole">
            <mc:AlternateContent xmlns:mc="http://schemas.openxmlformats.org/markup-compatibility/2006">
              <mc:Choice xmlns:v="urn:schemas-microsoft-com:vml" Requires="v">
                <p:oleObj name="Image" r:id="rId2" imgW="12419048" imgH="13701587" progId="Photoshop.Image.7">
                  <p:embed/>
                </p:oleObj>
              </mc:Choice>
              <mc:Fallback>
                <p:oleObj name="Image" r:id="rId2" imgW="12419048" imgH="13701587" progId="Photoshop.Image.7">
                  <p:embed/>
                  <p:pic>
                    <p:nvPicPr>
                      <p:cNvPr id="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04844"/>
                        <a:ext cx="3200400" cy="2793372"/>
                      </a:xfrm>
                      <a:prstGeom prst="rect">
                        <a:avLst/>
                      </a:prstGeom>
                      <a:noFill/>
                      <a:ln>
                        <a:noFill/>
                      </a:ln>
                      <a:effectLst/>
                    </p:spPr>
                  </p:pic>
                </p:oleObj>
              </mc:Fallback>
            </mc:AlternateContent>
          </a:graphicData>
        </a:graphic>
      </p:graphicFrame>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547" y="3559540"/>
            <a:ext cx="7280253" cy="302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3429000" y="2936606"/>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8" name="文本框 7"/>
          <p:cNvSpPr txBox="1"/>
          <p:nvPr/>
        </p:nvSpPr>
        <p:spPr>
          <a:xfrm>
            <a:off x="7239000" y="2891167"/>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
        <p:nvSpPr>
          <p:cNvPr id="9" name="文本框 8"/>
          <p:cNvSpPr txBox="1"/>
          <p:nvPr/>
        </p:nvSpPr>
        <p:spPr>
          <a:xfrm>
            <a:off x="5199073" y="63807"/>
            <a:ext cx="1219200" cy="523220"/>
          </a:xfrm>
          <a:prstGeom prst="rect">
            <a:avLst/>
          </a:prstGeom>
          <a:noFill/>
        </p:spPr>
        <p:txBody>
          <a:bodyPr wrap="square" rtlCol="0">
            <a:spAutoFit/>
          </a:bodyPr>
          <a:lstStyle/>
          <a:p>
            <a:r>
              <a:rPr lang="en-US" altLang="zh-CN" sz="2800" dirty="0">
                <a:solidFill>
                  <a:srgbClr val="FF0000"/>
                </a:solidFill>
              </a:rPr>
              <a:t>R </a:t>
            </a:r>
            <a:r>
              <a:rPr lang="en-US" altLang="zh-CN" sz="2800" dirty="0">
                <a:solidFill>
                  <a:srgbClr val="FF0000"/>
                </a:solidFill>
                <a:latin typeface="等线" panose="02010600030101010101" pitchFamily="2" charset="-122"/>
                <a:ea typeface="等线" panose="02010600030101010101" pitchFamily="2" charset="-122"/>
              </a:rPr>
              <a:t>⟗ </a:t>
            </a:r>
            <a:r>
              <a:rPr lang="en-US" altLang="zh-CN" sz="2800" dirty="0">
                <a:solidFill>
                  <a:srgbClr val="FF0000"/>
                </a:solidFill>
              </a:rPr>
              <a:t>S</a:t>
            </a:r>
            <a:endParaRPr lang="zh-CN" altLang="en-US" sz="2800" dirty="0">
              <a:solidFill>
                <a:srgbClr val="FF0000"/>
              </a:solidFill>
            </a:endParaRPr>
          </a:p>
        </p:txBody>
      </p:sp>
    </p:spTree>
    <p:extLst>
      <p:ext uri="{BB962C8B-B14F-4D97-AF65-F5344CB8AC3E}">
        <p14:creationId xmlns:p14="http://schemas.microsoft.com/office/powerpoint/2010/main" val="1060787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t>64</a:t>
            </a:fld>
            <a:endParaRPr lang="en-US"/>
          </a:p>
        </p:txBody>
      </p:sp>
      <p:pic>
        <p:nvPicPr>
          <p:cNvPr id="3" name="Picture 75" descr="图片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4179206"/>
            <a:ext cx="31242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6" descr="图片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651" y="1729825"/>
            <a:ext cx="27432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7" descr="图片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651" y="1304214"/>
            <a:ext cx="2743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8" descr="图片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035" y="3818842"/>
            <a:ext cx="3139966" cy="41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1"/>
          <p:cNvSpPr>
            <a:spLocks noChangeArrowheads="1"/>
          </p:cNvSpPr>
          <p:nvPr/>
        </p:nvSpPr>
        <p:spPr bwMode="auto">
          <a:xfrm>
            <a:off x="4114800" y="1557338"/>
            <a:ext cx="6705600" cy="120015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SELECT</a:t>
            </a:r>
            <a:r>
              <a:rPr lang="en-US" altLang="zh-CN" dirty="0"/>
              <a:t> *</a:t>
            </a:r>
          </a:p>
          <a:p>
            <a:pPr eaLnBrk="1" hangingPunct="1"/>
            <a:r>
              <a:rPr lang="en-US" altLang="zh-CN" b="1" dirty="0"/>
              <a:t>FROM</a:t>
            </a:r>
            <a:r>
              <a:rPr lang="en-US" altLang="zh-CN" dirty="0"/>
              <a:t> employee</a:t>
            </a:r>
          </a:p>
          <a:p>
            <a:pPr eaLnBrk="1" hangingPunct="1"/>
            <a:r>
              <a:rPr lang="en-US" altLang="zh-CN" dirty="0"/>
              <a:t>      </a:t>
            </a:r>
            <a:r>
              <a:rPr lang="en-US" altLang="zh-CN" b="1" dirty="0"/>
              <a:t>INNER</a:t>
            </a:r>
            <a:r>
              <a:rPr lang="en-US" altLang="zh-CN" dirty="0"/>
              <a:t> </a:t>
            </a:r>
            <a:r>
              <a:rPr lang="en-US" altLang="zh-CN" b="1" dirty="0"/>
              <a:t>JOIN</a:t>
            </a:r>
            <a:r>
              <a:rPr lang="en-US" altLang="zh-CN" dirty="0"/>
              <a:t> department </a:t>
            </a:r>
          </a:p>
          <a:p>
            <a:pPr eaLnBrk="1" hangingPunct="1"/>
            <a:r>
              <a:rPr lang="en-US" altLang="zh-CN" dirty="0"/>
              <a:t>         </a:t>
            </a:r>
            <a:r>
              <a:rPr lang="en-US" altLang="zh-CN" b="1" dirty="0"/>
              <a:t>ON</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p>
        </p:txBody>
      </p:sp>
      <p:sp>
        <p:nvSpPr>
          <p:cNvPr id="8" name="Rectangle 82"/>
          <p:cNvSpPr>
            <a:spLocks noChangeArrowheads="1"/>
          </p:cNvSpPr>
          <p:nvPr/>
        </p:nvSpPr>
        <p:spPr bwMode="auto">
          <a:xfrm>
            <a:off x="5575301" y="1202016"/>
            <a:ext cx="40258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dirty="0">
                <a:solidFill>
                  <a:srgbClr val="0000FF"/>
                </a:solidFill>
              </a:rPr>
              <a:t>Example of an explicit inner join</a:t>
            </a:r>
            <a:r>
              <a:rPr lang="en-US" altLang="zh-CN" dirty="0"/>
              <a:t> </a:t>
            </a:r>
          </a:p>
        </p:txBody>
      </p:sp>
      <p:sp>
        <p:nvSpPr>
          <p:cNvPr id="9" name="Rectangle 83"/>
          <p:cNvSpPr>
            <a:spLocks noChangeArrowheads="1"/>
          </p:cNvSpPr>
          <p:nvPr/>
        </p:nvSpPr>
        <p:spPr bwMode="auto">
          <a:xfrm>
            <a:off x="5672668" y="2842698"/>
            <a:ext cx="37960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dirty="0">
                <a:solidFill>
                  <a:srgbClr val="0000FF"/>
                </a:solidFill>
              </a:rPr>
              <a:t>Example of an implicit inner join</a:t>
            </a:r>
            <a:r>
              <a:rPr lang="en-US" altLang="zh-CN" dirty="0"/>
              <a:t> </a:t>
            </a:r>
          </a:p>
        </p:txBody>
      </p:sp>
      <p:sp>
        <p:nvSpPr>
          <p:cNvPr id="10" name="Rectangle 84"/>
          <p:cNvSpPr>
            <a:spLocks noChangeArrowheads="1"/>
          </p:cNvSpPr>
          <p:nvPr/>
        </p:nvSpPr>
        <p:spPr bwMode="auto">
          <a:xfrm>
            <a:off x="4114800" y="3213101"/>
            <a:ext cx="6705600" cy="9255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SELECT</a:t>
            </a:r>
            <a:r>
              <a:rPr lang="en-US" altLang="zh-CN" dirty="0"/>
              <a:t> *</a:t>
            </a:r>
          </a:p>
          <a:p>
            <a:pPr eaLnBrk="1" hangingPunct="1"/>
            <a:r>
              <a:rPr lang="en-US" altLang="zh-CN" b="1" dirty="0"/>
              <a:t>FROM</a:t>
            </a:r>
            <a:r>
              <a:rPr lang="en-US" altLang="zh-CN" dirty="0"/>
              <a:t> employee,</a:t>
            </a:r>
            <a:r>
              <a:rPr lang="zh-CN" altLang="en-US" dirty="0"/>
              <a:t> </a:t>
            </a:r>
            <a:r>
              <a:rPr lang="en-US" altLang="zh-CN" dirty="0"/>
              <a:t>department</a:t>
            </a:r>
          </a:p>
          <a:p>
            <a:pPr eaLnBrk="1" hangingPunct="1"/>
            <a:r>
              <a:rPr lang="en-US" altLang="zh-CN" b="1" dirty="0"/>
              <a:t>WHERE</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p>
        </p:txBody>
      </p:sp>
      <p:sp>
        <p:nvSpPr>
          <p:cNvPr id="11" name="Rectangle 85"/>
          <p:cNvSpPr>
            <a:spLocks noChangeArrowheads="1"/>
          </p:cNvSpPr>
          <p:nvPr/>
        </p:nvSpPr>
        <p:spPr bwMode="auto">
          <a:xfrm>
            <a:off x="5865284" y="4148417"/>
            <a:ext cx="29803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solidFill>
                  <a:srgbClr val="0000FF"/>
                </a:solidFill>
              </a:rPr>
              <a:t>Example of a left outer join</a:t>
            </a:r>
            <a:r>
              <a:rPr lang="en-US" altLang="zh-CN" dirty="0"/>
              <a:t> </a:t>
            </a:r>
          </a:p>
        </p:txBody>
      </p:sp>
      <p:sp>
        <p:nvSpPr>
          <p:cNvPr id="12" name="Rectangle 86"/>
          <p:cNvSpPr>
            <a:spLocks noChangeArrowheads="1"/>
          </p:cNvSpPr>
          <p:nvPr/>
        </p:nvSpPr>
        <p:spPr bwMode="auto">
          <a:xfrm>
            <a:off x="4114799" y="4508500"/>
            <a:ext cx="6705601" cy="92868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SELECT</a:t>
            </a:r>
            <a:r>
              <a:rPr lang="en-US" altLang="zh-CN" dirty="0"/>
              <a:t> *</a:t>
            </a:r>
          </a:p>
          <a:p>
            <a:pPr eaLnBrk="1" hangingPunct="1"/>
            <a:r>
              <a:rPr lang="en-US" altLang="zh-CN" b="1" dirty="0"/>
              <a:t>FROM</a:t>
            </a:r>
            <a:r>
              <a:rPr lang="en-US" altLang="zh-CN" dirty="0"/>
              <a:t> employee </a:t>
            </a:r>
            <a:r>
              <a:rPr lang="en-US" altLang="zh-CN" b="1" dirty="0"/>
              <a:t>LEFT</a:t>
            </a:r>
            <a:r>
              <a:rPr lang="en-US" altLang="zh-CN" dirty="0"/>
              <a:t> </a:t>
            </a:r>
            <a:r>
              <a:rPr lang="en-US" altLang="zh-CN" b="1" dirty="0"/>
              <a:t>OUTER</a:t>
            </a:r>
            <a:r>
              <a:rPr lang="en-US" altLang="zh-CN" dirty="0"/>
              <a:t> </a:t>
            </a:r>
            <a:r>
              <a:rPr lang="en-US" altLang="zh-CN" b="1" dirty="0"/>
              <a:t>JOIN</a:t>
            </a:r>
            <a:r>
              <a:rPr lang="en-US" altLang="zh-CN" dirty="0"/>
              <a:t> department</a:t>
            </a:r>
          </a:p>
          <a:p>
            <a:pPr eaLnBrk="1" hangingPunct="1"/>
            <a:r>
              <a:rPr lang="en-US" altLang="zh-CN" b="1" dirty="0"/>
              <a:t>     ON</a:t>
            </a:r>
            <a:r>
              <a:rPr lang="en-US" altLang="zh-CN" dirty="0"/>
              <a:t> </a:t>
            </a:r>
            <a:r>
              <a:rPr lang="en-US" altLang="zh-CN" dirty="0" err="1"/>
              <a:t>employee.DepartmentID</a:t>
            </a:r>
            <a:r>
              <a:rPr lang="en-US" altLang="zh-CN" dirty="0"/>
              <a:t> = </a:t>
            </a:r>
            <a:r>
              <a:rPr lang="en-US" altLang="zh-CN" dirty="0" err="1"/>
              <a:t>department.DepartmentID</a:t>
            </a:r>
            <a:r>
              <a:rPr lang="en-US" altLang="zh-CN" dirty="0"/>
              <a:t>; </a:t>
            </a:r>
          </a:p>
        </p:txBody>
      </p:sp>
      <p:sp>
        <p:nvSpPr>
          <p:cNvPr id="13" name="Rectangle 88"/>
          <p:cNvSpPr>
            <a:spLocks noChangeArrowheads="1"/>
          </p:cNvSpPr>
          <p:nvPr/>
        </p:nvSpPr>
        <p:spPr bwMode="auto">
          <a:xfrm>
            <a:off x="4114799" y="5632449"/>
            <a:ext cx="6705601" cy="523875"/>
          </a:xfrm>
          <a:prstGeom prst="rect">
            <a:avLst/>
          </a:prstGeom>
          <a:solidFill>
            <a:srgbClr val="FFFF00"/>
          </a:solidFill>
          <a:ln w="9525">
            <a:noFill/>
            <a:miter lim="800000"/>
            <a:headEnd/>
            <a:tailEnd/>
          </a:ln>
          <a:effectLst/>
        </p:spPr>
        <p:txBody>
          <a:bodyPr wrap="square" anchor="ctr">
            <a:spAutoFit/>
          </a:bodyPr>
          <a:lstStyle/>
          <a:p>
            <a:pPr algn="ctr">
              <a:defRPr/>
            </a:pPr>
            <a:r>
              <a:rPr lang="zh-CN" altLang="en-US" sz="2800" b="1" dirty="0">
                <a:solidFill>
                  <a:srgbClr val="FF0000"/>
                </a:solidFill>
                <a:effectLst>
                  <a:outerShdw blurRad="38100" dist="38100" dir="2700000" algn="tl">
                    <a:srgbClr val="000000"/>
                  </a:outerShdw>
                </a:effectLst>
                <a:ea typeface="宋体" charset="-122"/>
              </a:rPr>
              <a:t>通过连接运算符可以实现多个表的查询</a:t>
            </a:r>
            <a:r>
              <a:rPr lang="zh-CN" altLang="en-US" sz="2800" b="1" dirty="0">
                <a:solidFill>
                  <a:srgbClr val="0000FF"/>
                </a:solidFill>
                <a:effectLst>
                  <a:outerShdw blurRad="38100" dist="38100" dir="2700000" algn="tl">
                    <a:srgbClr val="000000"/>
                  </a:outerShdw>
                </a:effectLst>
                <a:ea typeface="宋体" charset="-122"/>
              </a:rPr>
              <a:t> </a:t>
            </a:r>
          </a:p>
        </p:txBody>
      </p:sp>
      <p:sp>
        <p:nvSpPr>
          <p:cNvPr id="14" name="Rectangle 80"/>
          <p:cNvSpPr>
            <a:spLocks noChangeArrowheads="1"/>
          </p:cNvSpPr>
          <p:nvPr/>
        </p:nvSpPr>
        <p:spPr bwMode="auto">
          <a:xfrm>
            <a:off x="0" y="-15874"/>
            <a:ext cx="12161078" cy="1125538"/>
          </a:xfrm>
          <a:prstGeom prst="rect">
            <a:avLst/>
          </a:prstGeom>
          <a:solidFill>
            <a:schemeClr val="bg1">
              <a:lumMod val="85000"/>
            </a:schemeClr>
          </a:solidFill>
          <a:ln w="9525">
            <a:noFill/>
            <a:miter lim="800000"/>
            <a:headEnd/>
            <a:tailEnd/>
          </a:ln>
          <a:effectLst/>
        </p:spPr>
        <p:txBody>
          <a:bodyPr wrap="none" anchor="ctr"/>
          <a:lstStyle/>
          <a:p>
            <a:pPr algn="ctr">
              <a:defRPr/>
            </a:pPr>
            <a:r>
              <a:rPr lang="zh-CN" altLang="en-US" sz="4000" dirty="0">
                <a:solidFill>
                  <a:srgbClr val="FF0000"/>
                </a:solidFill>
                <a:latin typeface="等线" panose="02010600030101010101" pitchFamily="2" charset="-122"/>
                <a:ea typeface="等线" panose="02010600030101010101" pitchFamily="2" charset="-122"/>
              </a:rPr>
              <a:t> 问题：连接运算表达了何种需求？</a:t>
            </a:r>
          </a:p>
        </p:txBody>
      </p:sp>
      <p:cxnSp>
        <p:nvCxnSpPr>
          <p:cNvPr id="16" name="直接连接符 15">
            <a:extLst>
              <a:ext uri="{FF2B5EF4-FFF2-40B4-BE49-F238E27FC236}">
                <a16:creationId xmlns:a16="http://schemas.microsoft.com/office/drawing/2014/main" id="{CC709768-FC87-4CC3-8285-13396497BE35}"/>
              </a:ext>
            </a:extLst>
          </p:cNvPr>
          <p:cNvCxnSpPr>
            <a:cxnSpLocks/>
          </p:cNvCxnSpPr>
          <p:nvPr/>
        </p:nvCxnSpPr>
        <p:spPr>
          <a:xfrm>
            <a:off x="3657600" y="1202016"/>
            <a:ext cx="0" cy="519878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59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41D3A2-6EF4-49F3-B566-6C915159A360}"/>
              </a:ext>
            </a:extLst>
          </p:cNvPr>
          <p:cNvSpPr>
            <a:spLocks noGrp="1"/>
          </p:cNvSpPr>
          <p:nvPr>
            <p:ph type="sldNum" sz="quarter" idx="12"/>
          </p:nvPr>
        </p:nvSpPr>
        <p:spPr/>
        <p:txBody>
          <a:bodyPr/>
          <a:lstStyle/>
          <a:p>
            <a:fld id="{E63F6D5D-9733-4D44-9C56-AEFEDD5A4BA7}" type="slidenum">
              <a:rPr lang="en-US" smtClean="0"/>
              <a:t>65</a:t>
            </a:fld>
            <a:endParaRPr lang="en-US"/>
          </a:p>
        </p:txBody>
      </p:sp>
      <p:pic>
        <p:nvPicPr>
          <p:cNvPr id="3" name="图片 2">
            <a:extLst>
              <a:ext uri="{FF2B5EF4-FFF2-40B4-BE49-F238E27FC236}">
                <a16:creationId xmlns:a16="http://schemas.microsoft.com/office/drawing/2014/main" id="{35F8849E-460C-4D88-8B25-985C1AFCB460}"/>
              </a:ext>
            </a:extLst>
          </p:cNvPr>
          <p:cNvPicPr>
            <a:picLocks noChangeAspect="1"/>
          </p:cNvPicPr>
          <p:nvPr/>
        </p:nvPicPr>
        <p:blipFill>
          <a:blip r:embed="rId2"/>
          <a:stretch>
            <a:fillRect/>
          </a:stretch>
        </p:blipFill>
        <p:spPr>
          <a:xfrm>
            <a:off x="457200" y="1141533"/>
            <a:ext cx="4666318" cy="4800600"/>
          </a:xfrm>
          <a:prstGeom prst="rect">
            <a:avLst/>
          </a:prstGeom>
        </p:spPr>
      </p:pic>
      <p:sp>
        <p:nvSpPr>
          <p:cNvPr id="4" name="文本框 3">
            <a:extLst>
              <a:ext uri="{FF2B5EF4-FFF2-40B4-BE49-F238E27FC236}">
                <a16:creationId xmlns:a16="http://schemas.microsoft.com/office/drawing/2014/main" id="{15D44C36-03AC-4131-8347-905B97F811DB}"/>
              </a:ext>
            </a:extLst>
          </p:cNvPr>
          <p:cNvSpPr txBox="1"/>
          <p:nvPr/>
        </p:nvSpPr>
        <p:spPr>
          <a:xfrm>
            <a:off x="457200" y="587916"/>
            <a:ext cx="4666318" cy="371906"/>
          </a:xfrm>
          <a:prstGeom prst="rect">
            <a:avLst/>
          </a:prstGeom>
          <a:solidFill>
            <a:srgbClr val="FFFF00"/>
          </a:solidFill>
        </p:spPr>
        <p:txBody>
          <a:bodyPr wrap="square" rtlCol="0">
            <a:spAutoFit/>
          </a:bodyPr>
          <a:lstStyle/>
          <a:p>
            <a:pPr algn="ctr"/>
            <a:r>
              <a:rPr lang="en-US" altLang="zh-CN" dirty="0">
                <a:solidFill>
                  <a:srgbClr val="C00000"/>
                </a:solidFill>
                <a:latin typeface="微软雅黑" panose="020B0503020204020204" pitchFamily="34" charset="-122"/>
                <a:ea typeface="微软雅黑" panose="020B0503020204020204" pitchFamily="34" charset="-122"/>
              </a:rPr>
              <a:t>Oracle</a:t>
            </a:r>
            <a:r>
              <a:rPr lang="zh-CN" altLang="en-US" dirty="0">
                <a:solidFill>
                  <a:srgbClr val="C00000"/>
                </a:solidFill>
                <a:latin typeface="微软雅黑" panose="020B0503020204020204" pitchFamily="34" charset="-122"/>
                <a:ea typeface="微软雅黑" panose="020B0503020204020204" pitchFamily="34" charset="-122"/>
              </a:rPr>
              <a:t>的显式（隐式）内连接、外连接示例</a:t>
            </a:r>
          </a:p>
        </p:txBody>
      </p:sp>
      <p:pic>
        <p:nvPicPr>
          <p:cNvPr id="5" name="图片 4">
            <a:extLst>
              <a:ext uri="{FF2B5EF4-FFF2-40B4-BE49-F238E27FC236}">
                <a16:creationId xmlns:a16="http://schemas.microsoft.com/office/drawing/2014/main" id="{EF1381D5-3474-481F-A0D2-4A56CD06546B}"/>
              </a:ext>
            </a:extLst>
          </p:cNvPr>
          <p:cNvPicPr>
            <a:picLocks noChangeAspect="1"/>
          </p:cNvPicPr>
          <p:nvPr/>
        </p:nvPicPr>
        <p:blipFill>
          <a:blip r:embed="rId3"/>
          <a:stretch>
            <a:fillRect/>
          </a:stretch>
        </p:blipFill>
        <p:spPr>
          <a:xfrm>
            <a:off x="5257800" y="587916"/>
            <a:ext cx="6248400" cy="1219200"/>
          </a:xfrm>
          <a:prstGeom prst="rect">
            <a:avLst/>
          </a:prstGeom>
        </p:spPr>
      </p:pic>
      <p:pic>
        <p:nvPicPr>
          <p:cNvPr id="6" name="图片 5">
            <a:extLst>
              <a:ext uri="{FF2B5EF4-FFF2-40B4-BE49-F238E27FC236}">
                <a16:creationId xmlns:a16="http://schemas.microsoft.com/office/drawing/2014/main" id="{2B9863BD-0411-40F8-BBB7-4F655E90DE0A}"/>
              </a:ext>
            </a:extLst>
          </p:cNvPr>
          <p:cNvPicPr>
            <a:picLocks noChangeAspect="1"/>
          </p:cNvPicPr>
          <p:nvPr/>
        </p:nvPicPr>
        <p:blipFill>
          <a:blip r:embed="rId4"/>
          <a:stretch>
            <a:fillRect/>
          </a:stretch>
        </p:blipFill>
        <p:spPr>
          <a:xfrm>
            <a:off x="5257800" y="1950422"/>
            <a:ext cx="6248400" cy="1351856"/>
          </a:xfrm>
          <a:prstGeom prst="rect">
            <a:avLst/>
          </a:prstGeom>
        </p:spPr>
      </p:pic>
      <p:pic>
        <p:nvPicPr>
          <p:cNvPr id="7" name="图片 6">
            <a:extLst>
              <a:ext uri="{FF2B5EF4-FFF2-40B4-BE49-F238E27FC236}">
                <a16:creationId xmlns:a16="http://schemas.microsoft.com/office/drawing/2014/main" id="{2786F4DD-2F61-4DC1-8A56-91A6A1731F95}"/>
              </a:ext>
            </a:extLst>
          </p:cNvPr>
          <p:cNvPicPr>
            <a:picLocks noChangeAspect="1"/>
          </p:cNvPicPr>
          <p:nvPr/>
        </p:nvPicPr>
        <p:blipFill>
          <a:blip r:embed="rId5"/>
          <a:stretch>
            <a:fillRect/>
          </a:stretch>
        </p:blipFill>
        <p:spPr>
          <a:xfrm>
            <a:off x="5262465" y="3445584"/>
            <a:ext cx="6243735" cy="1288940"/>
          </a:xfrm>
          <a:prstGeom prst="rect">
            <a:avLst/>
          </a:prstGeom>
        </p:spPr>
      </p:pic>
      <p:pic>
        <p:nvPicPr>
          <p:cNvPr id="8" name="图片 7">
            <a:extLst>
              <a:ext uri="{FF2B5EF4-FFF2-40B4-BE49-F238E27FC236}">
                <a16:creationId xmlns:a16="http://schemas.microsoft.com/office/drawing/2014/main" id="{0D2E13FC-1560-421B-9655-B857E4A3318E}"/>
              </a:ext>
            </a:extLst>
          </p:cNvPr>
          <p:cNvPicPr>
            <a:picLocks noChangeAspect="1"/>
          </p:cNvPicPr>
          <p:nvPr/>
        </p:nvPicPr>
        <p:blipFill>
          <a:blip r:embed="rId6"/>
          <a:stretch>
            <a:fillRect/>
          </a:stretch>
        </p:blipFill>
        <p:spPr>
          <a:xfrm>
            <a:off x="5257800" y="4830327"/>
            <a:ext cx="4264089" cy="1091590"/>
          </a:xfrm>
          <a:prstGeom prst="rect">
            <a:avLst/>
          </a:prstGeom>
        </p:spPr>
      </p:pic>
    </p:spTree>
    <p:extLst>
      <p:ext uri="{BB962C8B-B14F-4D97-AF65-F5344CB8AC3E}">
        <p14:creationId xmlns:p14="http://schemas.microsoft.com/office/powerpoint/2010/main" val="2877669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81000"/>
            <a:ext cx="11007107" cy="61550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除</a:t>
            </a:r>
            <a:r>
              <a:rPr lang="en-US" altLang="zh-CN" sz="3600" b="1" u="sng" dirty="0">
                <a:solidFill>
                  <a:srgbClr val="FF0000"/>
                </a:solidFill>
                <a:latin typeface="等线" panose="02010600030101010101" pitchFamily="2" charset="-122"/>
                <a:ea typeface="等线" panose="02010600030101010101" pitchFamily="2" charset="-122"/>
              </a:rPr>
              <a:t>(division)</a:t>
            </a:r>
          </a:p>
          <a:p>
            <a:endParaRPr lang="en-US" altLang="zh-CN" sz="1200" dirty="0"/>
          </a:p>
          <a:p>
            <a:r>
              <a:rPr lang="zh-CN" altLang="en-US" sz="3200" dirty="0"/>
              <a:t>给定关系</a:t>
            </a:r>
            <a:r>
              <a:rPr lang="en-US" altLang="zh-CN" sz="3200" dirty="0"/>
              <a:t>R (X</a:t>
            </a:r>
            <a:r>
              <a:rPr lang="zh-CN" altLang="en-US" sz="3200" dirty="0"/>
              <a:t>，</a:t>
            </a:r>
            <a:r>
              <a:rPr lang="en-US" altLang="zh-CN" sz="3200" dirty="0"/>
              <a:t>Y) </a:t>
            </a:r>
            <a:r>
              <a:rPr lang="zh-CN" altLang="en-US" sz="3200" dirty="0"/>
              <a:t>和</a:t>
            </a:r>
            <a:r>
              <a:rPr lang="en-US" altLang="zh-CN" sz="3200" dirty="0"/>
              <a:t>S (Y</a:t>
            </a:r>
            <a:r>
              <a:rPr lang="zh-CN" altLang="en-US" sz="3200" dirty="0"/>
              <a:t>，</a:t>
            </a:r>
            <a:r>
              <a:rPr lang="en-US" altLang="zh-CN" sz="3200" dirty="0"/>
              <a:t>Z)</a:t>
            </a:r>
            <a:r>
              <a:rPr lang="zh-CN" altLang="en-US" sz="3200" dirty="0"/>
              <a:t>，其中</a:t>
            </a:r>
            <a:r>
              <a:rPr lang="en-US" altLang="zh-CN" sz="3200" dirty="0"/>
              <a:t>X</a:t>
            </a:r>
            <a:r>
              <a:rPr lang="zh-CN" altLang="en-US" sz="3200" dirty="0"/>
              <a:t>，</a:t>
            </a:r>
            <a:r>
              <a:rPr lang="en-US" altLang="zh-CN" sz="3200" dirty="0"/>
              <a:t>Y</a:t>
            </a:r>
            <a:r>
              <a:rPr lang="zh-CN" altLang="en-US" sz="3200" dirty="0"/>
              <a:t>，</a:t>
            </a:r>
            <a:r>
              <a:rPr lang="en-US" altLang="zh-CN" sz="3200" dirty="0"/>
              <a:t>Z</a:t>
            </a:r>
            <a:r>
              <a:rPr lang="zh-CN" altLang="en-US" sz="3200" dirty="0"/>
              <a:t>为属性组。</a:t>
            </a:r>
            <a:endParaRPr lang="en-US" altLang="zh-CN" sz="3200" dirty="0"/>
          </a:p>
          <a:p>
            <a:pPr lvl="1"/>
            <a:r>
              <a:rPr lang="en-US" altLang="zh-CN" sz="2800" dirty="0"/>
              <a:t>R</a:t>
            </a:r>
            <a:r>
              <a:rPr lang="zh-CN" altLang="en-US" sz="2800" dirty="0"/>
              <a:t>中的</a:t>
            </a:r>
            <a:r>
              <a:rPr lang="en-US" altLang="zh-CN" sz="2800" dirty="0"/>
              <a:t>Y</a:t>
            </a:r>
            <a:r>
              <a:rPr lang="zh-CN" altLang="en-US" sz="2800" dirty="0"/>
              <a:t>与</a:t>
            </a:r>
            <a:r>
              <a:rPr lang="en-US" altLang="zh-CN" sz="2800" dirty="0"/>
              <a:t>S </a:t>
            </a:r>
            <a:r>
              <a:rPr lang="zh-CN" altLang="en-US" sz="2800" dirty="0"/>
              <a:t>中的</a:t>
            </a:r>
            <a:r>
              <a:rPr lang="en-US" altLang="zh-CN" sz="2800" dirty="0"/>
              <a:t>Y </a:t>
            </a:r>
            <a:r>
              <a:rPr lang="zh-CN" altLang="en-US" sz="2800" dirty="0"/>
              <a:t>可以有不同的属性名，但必须出自相同的域集。</a:t>
            </a:r>
          </a:p>
          <a:p>
            <a:pPr lvl="1"/>
            <a:r>
              <a:rPr lang="en-US" altLang="zh-CN" sz="2800" dirty="0"/>
              <a:t>R </a:t>
            </a:r>
            <a:r>
              <a:rPr lang="zh-CN" altLang="en-US" sz="2800" dirty="0"/>
              <a:t>与</a:t>
            </a:r>
            <a:r>
              <a:rPr lang="en-US" altLang="zh-CN" sz="2800" dirty="0"/>
              <a:t>S </a:t>
            </a:r>
            <a:r>
              <a:rPr lang="zh-CN" altLang="en-US" sz="2800" dirty="0"/>
              <a:t>的除运算得到一个新的关系</a:t>
            </a:r>
            <a:r>
              <a:rPr lang="en-US" altLang="zh-CN" sz="2800" dirty="0"/>
              <a:t>P(X)</a:t>
            </a:r>
            <a:r>
              <a:rPr lang="zh-CN" altLang="en-US" sz="2800" dirty="0"/>
              <a:t>，</a:t>
            </a:r>
          </a:p>
          <a:p>
            <a:r>
              <a:rPr lang="en-US" altLang="zh-CN" sz="3200" dirty="0"/>
              <a:t>P </a:t>
            </a:r>
            <a:r>
              <a:rPr lang="zh-CN" altLang="en-US" sz="3200" dirty="0"/>
              <a:t>是 </a:t>
            </a:r>
            <a:r>
              <a:rPr lang="en-US" altLang="zh-CN" sz="3200" dirty="0">
                <a:solidFill>
                  <a:srgbClr val="0000CC"/>
                </a:solidFill>
              </a:rPr>
              <a:t>R </a:t>
            </a:r>
            <a:r>
              <a:rPr lang="zh-CN" altLang="en-US" sz="3200" dirty="0">
                <a:solidFill>
                  <a:srgbClr val="0000CC"/>
                </a:solidFill>
              </a:rPr>
              <a:t>中满足下列条件的元组在</a:t>
            </a:r>
            <a:r>
              <a:rPr lang="en-US" altLang="zh-CN" sz="3200" dirty="0">
                <a:solidFill>
                  <a:srgbClr val="0000CC"/>
                </a:solidFill>
              </a:rPr>
              <a:t>X </a:t>
            </a:r>
            <a:r>
              <a:rPr lang="zh-CN" altLang="en-US" sz="3200" dirty="0">
                <a:solidFill>
                  <a:srgbClr val="0000CC"/>
                </a:solidFill>
              </a:rPr>
              <a:t>属性列上的投影</a:t>
            </a:r>
            <a:r>
              <a:rPr lang="zh-CN" altLang="en-US" dirty="0"/>
              <a:t>：</a:t>
            </a:r>
          </a:p>
          <a:p>
            <a:pPr lvl="1"/>
            <a:r>
              <a:rPr lang="zh-CN" altLang="en-US" sz="2800" dirty="0"/>
              <a:t>元组在</a:t>
            </a:r>
            <a:r>
              <a:rPr lang="en-US" altLang="zh-CN" sz="2800" dirty="0"/>
              <a:t>X</a:t>
            </a:r>
            <a:r>
              <a:rPr lang="zh-CN" altLang="en-US" sz="2800" dirty="0"/>
              <a:t>上分量值</a:t>
            </a:r>
            <a:r>
              <a:rPr lang="en-US" altLang="zh-CN" sz="2800" dirty="0"/>
              <a:t>x</a:t>
            </a:r>
            <a:r>
              <a:rPr lang="zh-CN" altLang="en-US" sz="2800" dirty="0"/>
              <a:t>的象集</a:t>
            </a:r>
            <a:r>
              <a:rPr lang="en-US" altLang="zh-CN" sz="2800" dirty="0" err="1">
                <a:solidFill>
                  <a:srgbClr val="FF0000"/>
                </a:solidFill>
              </a:rPr>
              <a:t>Y</a:t>
            </a:r>
            <a:r>
              <a:rPr lang="en-US" altLang="zh-CN" sz="2800" baseline="-25000" dirty="0" err="1">
                <a:solidFill>
                  <a:srgbClr val="FF0000"/>
                </a:solidFill>
              </a:rPr>
              <a:t>x</a:t>
            </a:r>
            <a:r>
              <a:rPr lang="zh-CN" altLang="en-US" sz="2800" dirty="0"/>
              <a:t>包含</a:t>
            </a:r>
            <a:r>
              <a:rPr lang="en-US" altLang="zh-CN" sz="2800" dirty="0"/>
              <a:t>S</a:t>
            </a:r>
            <a:r>
              <a:rPr lang="zh-CN" altLang="en-US" sz="2800" dirty="0"/>
              <a:t>在</a:t>
            </a:r>
            <a:r>
              <a:rPr lang="en-US" altLang="zh-CN" sz="2800" dirty="0"/>
              <a:t>Y</a:t>
            </a:r>
            <a:r>
              <a:rPr lang="zh-CN" altLang="en-US" sz="2800" dirty="0"/>
              <a:t>上投影的集合，记作：</a:t>
            </a:r>
          </a:p>
          <a:p>
            <a:pPr lvl="1"/>
            <a:r>
              <a:rPr lang="en-US" altLang="zh-CN" sz="2800" dirty="0">
                <a:solidFill>
                  <a:srgbClr val="FF0000"/>
                </a:solidFill>
                <a:latin typeface="等线" panose="02010600030101010101" pitchFamily="2" charset="-122"/>
                <a:ea typeface="等线" panose="02010600030101010101" pitchFamily="2" charset="-122"/>
              </a:rPr>
              <a:t>R ÷S </a:t>
            </a:r>
            <a:r>
              <a:rPr lang="en-US" altLang="zh-CN" sz="2800" dirty="0">
                <a:solidFill>
                  <a:srgbClr val="FF0000"/>
                </a:solidFill>
              </a:rPr>
              <a:t>= {t</a:t>
            </a:r>
            <a:r>
              <a:rPr lang="en-US" altLang="zh-CN" sz="2800" baseline="-25000" dirty="0">
                <a:solidFill>
                  <a:srgbClr val="FF0000"/>
                </a:solidFill>
              </a:rPr>
              <a:t>r</a:t>
            </a:r>
            <a:r>
              <a:rPr lang="en-US" altLang="zh-CN" sz="2800" dirty="0">
                <a:solidFill>
                  <a:srgbClr val="FF0000"/>
                </a:solidFill>
              </a:rPr>
              <a:t> [X] | t</a:t>
            </a:r>
            <a:r>
              <a:rPr lang="en-US" altLang="zh-CN" sz="2800" baseline="-25000" dirty="0">
                <a:solidFill>
                  <a:srgbClr val="FF0000"/>
                </a:solidFill>
              </a:rPr>
              <a:t>r </a:t>
            </a:r>
            <a:r>
              <a:rPr lang="en-US" altLang="zh-CN" sz="2800" dirty="0">
                <a:solidFill>
                  <a:srgbClr val="FF0000"/>
                </a:solidFill>
                <a:sym typeface="Symbol" panose="05050102010706020507" pitchFamily="18" charset="2"/>
              </a:rPr>
              <a:t></a:t>
            </a:r>
            <a:r>
              <a:rPr lang="en-US" altLang="zh-CN" sz="2800" dirty="0">
                <a:solidFill>
                  <a:srgbClr val="FF0000"/>
                </a:solidFill>
              </a:rPr>
              <a:t> R ∧</a:t>
            </a:r>
            <a:r>
              <a:rPr lang="el-GR" altLang="zh-CN" sz="2800" dirty="0">
                <a:solidFill>
                  <a:srgbClr val="FF0000"/>
                </a:solidFill>
              </a:rPr>
              <a:t>π</a:t>
            </a:r>
            <a:r>
              <a:rPr lang="en-US" altLang="zh-CN" sz="2800" baseline="-25000" dirty="0">
                <a:solidFill>
                  <a:srgbClr val="FF0000"/>
                </a:solidFill>
              </a:rPr>
              <a:t>Y</a:t>
            </a:r>
            <a:r>
              <a:rPr lang="en-US" altLang="zh-CN" sz="2800" dirty="0">
                <a:solidFill>
                  <a:srgbClr val="FF0000"/>
                </a:solidFill>
              </a:rPr>
              <a:t>(S) </a:t>
            </a:r>
            <a:r>
              <a:rPr lang="en-US" altLang="zh-CN" sz="2800" dirty="0">
                <a:solidFill>
                  <a:srgbClr val="FF0000"/>
                </a:solidFill>
                <a:sym typeface="Symbol" panose="05050102010706020507" pitchFamily="18" charset="2"/>
              </a:rPr>
              <a:t> </a:t>
            </a:r>
            <a:r>
              <a:rPr lang="en-US" altLang="zh-CN" sz="2800" dirty="0" err="1">
                <a:solidFill>
                  <a:srgbClr val="FF0000"/>
                </a:solidFill>
              </a:rPr>
              <a:t>Y</a:t>
            </a:r>
            <a:r>
              <a:rPr lang="en-US" altLang="zh-CN" sz="2800" baseline="-25000" dirty="0" err="1">
                <a:solidFill>
                  <a:srgbClr val="FF0000"/>
                </a:solidFill>
              </a:rPr>
              <a:t>x</a:t>
            </a:r>
            <a:r>
              <a:rPr lang="en-US" altLang="zh-CN" sz="2800" dirty="0">
                <a:solidFill>
                  <a:srgbClr val="FF0000"/>
                </a:solidFill>
              </a:rPr>
              <a:t> }</a:t>
            </a:r>
          </a:p>
          <a:p>
            <a:pPr lvl="1"/>
            <a:r>
              <a:rPr lang="en-US" altLang="zh-CN" sz="2800" dirty="0" err="1">
                <a:solidFill>
                  <a:srgbClr val="FF0000"/>
                </a:solidFill>
                <a:latin typeface="等线" panose="02010600030101010101" pitchFamily="2" charset="-122"/>
                <a:ea typeface="等线" panose="02010600030101010101" pitchFamily="2" charset="-122"/>
              </a:rPr>
              <a:t>Y</a:t>
            </a:r>
            <a:r>
              <a:rPr lang="en-US" altLang="zh-CN" sz="2800" baseline="-25000" dirty="0" err="1">
                <a:solidFill>
                  <a:srgbClr val="FF0000"/>
                </a:solidFill>
                <a:latin typeface="等线" panose="02010600030101010101" pitchFamily="2" charset="-122"/>
                <a:ea typeface="等线" panose="02010600030101010101" pitchFamily="2" charset="-122"/>
              </a:rPr>
              <a:t>x</a:t>
            </a:r>
            <a:r>
              <a:rPr lang="zh-CN" altLang="en-US" sz="2800" dirty="0"/>
              <a:t>：</a:t>
            </a:r>
            <a:r>
              <a:rPr lang="en-US" altLang="zh-CN" sz="2800" dirty="0"/>
              <a:t>x</a:t>
            </a:r>
            <a:r>
              <a:rPr lang="zh-CN" altLang="en-US" sz="2800" dirty="0"/>
              <a:t>在</a:t>
            </a:r>
            <a:r>
              <a:rPr lang="en-US" altLang="zh-CN" sz="2800" dirty="0"/>
              <a:t>R </a:t>
            </a:r>
            <a:r>
              <a:rPr lang="zh-CN" altLang="en-US" sz="2800" dirty="0"/>
              <a:t>中的象集，</a:t>
            </a:r>
            <a:r>
              <a:rPr lang="en-US" altLang="zh-CN" sz="2800" dirty="0">
                <a:solidFill>
                  <a:srgbClr val="FF0000"/>
                </a:solidFill>
              </a:rPr>
              <a:t>x = t</a:t>
            </a:r>
            <a:r>
              <a:rPr lang="en-US" altLang="zh-CN" sz="2800" baseline="-25000" dirty="0">
                <a:solidFill>
                  <a:srgbClr val="FF0000"/>
                </a:solidFill>
              </a:rPr>
              <a:t>r</a:t>
            </a:r>
            <a:r>
              <a:rPr lang="en-US" altLang="zh-CN" sz="2800" dirty="0">
                <a:solidFill>
                  <a:srgbClr val="FF0000"/>
                </a:solidFill>
              </a:rPr>
              <a:t>[X]</a:t>
            </a:r>
          </a:p>
        </p:txBody>
      </p:sp>
      <p:sp>
        <p:nvSpPr>
          <p:cNvPr id="2" name="灯片编号占位符 1"/>
          <p:cNvSpPr>
            <a:spLocks noGrp="1"/>
          </p:cNvSpPr>
          <p:nvPr>
            <p:ph type="sldNum" sz="quarter" idx="12"/>
          </p:nvPr>
        </p:nvSpPr>
        <p:spPr/>
        <p:txBody>
          <a:bodyPr/>
          <a:lstStyle/>
          <a:p>
            <a:fld id="{E63F6D5D-9733-4D44-9C56-AEFEDD5A4BA7}" type="slidenum">
              <a:rPr lang="en-US" smtClean="0"/>
              <a:t>66</a:t>
            </a:fld>
            <a:endParaRPr lang="en-US"/>
          </a:p>
        </p:txBody>
      </p:sp>
    </p:spTree>
    <p:extLst>
      <p:ext uri="{BB962C8B-B14F-4D97-AF65-F5344CB8AC3E}">
        <p14:creationId xmlns:p14="http://schemas.microsoft.com/office/powerpoint/2010/main" val="3538676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9707"/>
            <a:ext cx="697849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85800" y="4518843"/>
            <a:ext cx="5029200" cy="1938992"/>
          </a:xfrm>
          <a:prstGeom prst="rect">
            <a:avLst/>
          </a:prstGeom>
        </p:spPr>
        <p:txBody>
          <a:bodyPr wrap="square">
            <a:spAutoFit/>
          </a:bodyPr>
          <a:lstStyle/>
          <a:p>
            <a:pPr lvl="1" indent="-209550" algn="just">
              <a:lnSpc>
                <a:spcPct val="150000"/>
              </a:lnSpc>
            </a:pPr>
            <a:r>
              <a:rPr lang="en-US" altLang="zh-CN" sz="2000" i="1" dirty="0">
                <a:solidFill>
                  <a:srgbClr val="0000CC"/>
                </a:solidFill>
                <a:latin typeface="Times New Roman" pitchFamily="18" charset="0"/>
                <a:cs typeface="Times New Roman" pitchFamily="18" charset="0"/>
              </a:rPr>
              <a:t>a</a:t>
            </a:r>
            <a:r>
              <a:rPr lang="en-US" altLang="zh-CN" sz="2000" baseline="-30000" dirty="0">
                <a:solidFill>
                  <a:srgbClr val="0000CC"/>
                </a:solidFill>
                <a:latin typeface="Times New Roman" pitchFamily="18" charset="0"/>
                <a:cs typeface="Times New Roman" pitchFamily="18" charset="0"/>
              </a:rPr>
              <a:t>1</a:t>
            </a:r>
            <a:r>
              <a:rPr lang="zh-CN" altLang="en-US" sz="2000" dirty="0">
                <a:solidFill>
                  <a:srgbClr val="0000CC"/>
                </a:solidFill>
                <a:latin typeface="Times New Roman" pitchFamily="18" charset="0"/>
                <a:cs typeface="Times New Roman" pitchFamily="18" charset="0"/>
              </a:rPr>
              <a:t>的象集为 </a:t>
            </a:r>
            <a:r>
              <a:rPr lang="en-US" altLang="zh-CN"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b</a:t>
            </a:r>
            <a:r>
              <a:rPr lang="en-US" altLang="zh-CN" sz="2000" baseline="-30000" dirty="0">
                <a:solidFill>
                  <a:srgbClr val="0000CC"/>
                </a:solidFill>
                <a:latin typeface="Times New Roman" pitchFamily="18" charset="0"/>
                <a:cs typeface="Times New Roman" pitchFamily="18" charset="0"/>
              </a:rPr>
              <a:t>1</a:t>
            </a:r>
            <a:r>
              <a:rPr lang="zh-CN" altLang="en-US"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c</a:t>
            </a:r>
            <a:r>
              <a:rPr lang="en-US" altLang="zh-CN" sz="2000" baseline="-30000" dirty="0">
                <a:solidFill>
                  <a:srgbClr val="0000CC"/>
                </a:solidFill>
                <a:latin typeface="Times New Roman" pitchFamily="18" charset="0"/>
                <a:cs typeface="Times New Roman" pitchFamily="18" charset="0"/>
              </a:rPr>
              <a:t>2</a:t>
            </a:r>
            <a:r>
              <a:rPr lang="en-US" altLang="zh-CN" sz="2000" dirty="0">
                <a:solidFill>
                  <a:srgbClr val="0000CC"/>
                </a:solidFill>
                <a:latin typeface="Times New Roman" pitchFamily="18" charset="0"/>
                <a:cs typeface="Times New Roman" pitchFamily="18" charset="0"/>
              </a:rPr>
              <a:t>)</a:t>
            </a:r>
            <a:r>
              <a:rPr lang="zh-CN" altLang="en-US" sz="2000" dirty="0">
                <a:solidFill>
                  <a:srgbClr val="0000CC"/>
                </a:solidFill>
                <a:latin typeface="Times New Roman" pitchFamily="18" charset="0"/>
                <a:cs typeface="Times New Roman" pitchFamily="18" charset="0"/>
              </a:rPr>
              <a:t>，</a:t>
            </a:r>
            <a:r>
              <a:rPr lang="en-US" altLang="zh-CN"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b</a:t>
            </a:r>
            <a:r>
              <a:rPr lang="en-US" altLang="zh-CN" sz="2000" baseline="-30000" dirty="0">
                <a:solidFill>
                  <a:srgbClr val="0000CC"/>
                </a:solidFill>
                <a:latin typeface="Times New Roman" pitchFamily="18" charset="0"/>
                <a:cs typeface="Times New Roman" pitchFamily="18" charset="0"/>
              </a:rPr>
              <a:t>2</a:t>
            </a:r>
            <a:r>
              <a:rPr lang="zh-CN" altLang="en-US"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c</a:t>
            </a:r>
            <a:r>
              <a:rPr lang="en-US" altLang="zh-CN" sz="2000" baseline="-30000" dirty="0">
                <a:solidFill>
                  <a:srgbClr val="0000CC"/>
                </a:solidFill>
                <a:latin typeface="Times New Roman" pitchFamily="18" charset="0"/>
                <a:cs typeface="Times New Roman" pitchFamily="18" charset="0"/>
              </a:rPr>
              <a:t>3</a:t>
            </a:r>
            <a:r>
              <a:rPr lang="en-US" altLang="zh-CN" sz="2000" dirty="0">
                <a:solidFill>
                  <a:srgbClr val="0000CC"/>
                </a:solidFill>
                <a:latin typeface="Times New Roman" pitchFamily="18" charset="0"/>
                <a:cs typeface="Times New Roman" pitchFamily="18" charset="0"/>
              </a:rPr>
              <a:t>)</a:t>
            </a:r>
            <a:r>
              <a:rPr lang="zh-CN" altLang="en-US" sz="2000" dirty="0">
                <a:solidFill>
                  <a:srgbClr val="0000CC"/>
                </a:solidFill>
                <a:latin typeface="Times New Roman" pitchFamily="18" charset="0"/>
                <a:cs typeface="Times New Roman" pitchFamily="18" charset="0"/>
              </a:rPr>
              <a:t>，</a:t>
            </a:r>
            <a:r>
              <a:rPr lang="en-US" altLang="zh-CN"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b</a:t>
            </a:r>
            <a:r>
              <a:rPr lang="en-US" altLang="zh-CN" sz="2000" baseline="-30000" dirty="0">
                <a:solidFill>
                  <a:srgbClr val="0000CC"/>
                </a:solidFill>
                <a:latin typeface="Times New Roman" pitchFamily="18" charset="0"/>
                <a:cs typeface="Times New Roman" pitchFamily="18" charset="0"/>
              </a:rPr>
              <a:t>2</a:t>
            </a:r>
            <a:r>
              <a:rPr lang="zh-CN" altLang="en-US"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c</a:t>
            </a:r>
            <a:r>
              <a:rPr lang="en-US" altLang="zh-CN" sz="2000" baseline="-30000" dirty="0">
                <a:solidFill>
                  <a:srgbClr val="0000CC"/>
                </a:solidFill>
                <a:latin typeface="Times New Roman" pitchFamily="18" charset="0"/>
                <a:cs typeface="Times New Roman" pitchFamily="18" charset="0"/>
              </a:rPr>
              <a:t>1</a:t>
            </a:r>
            <a:r>
              <a:rPr lang="en-US" altLang="zh-CN" sz="2000" dirty="0">
                <a:solidFill>
                  <a:srgbClr val="0000CC"/>
                </a:solidFill>
                <a:latin typeface="Times New Roman" pitchFamily="18" charset="0"/>
                <a:cs typeface="Times New Roman" pitchFamily="18" charset="0"/>
              </a:rPr>
              <a:t>)}</a:t>
            </a:r>
          </a:p>
          <a:p>
            <a:pPr lvl="1" indent="-209550" algn="just">
              <a:lnSpc>
                <a:spcPct val="150000"/>
              </a:lnSpc>
            </a:pPr>
            <a:r>
              <a:rPr lang="en-US" altLang="zh-CN" sz="2000" i="1" dirty="0">
                <a:solidFill>
                  <a:srgbClr val="0000CC"/>
                </a:solidFill>
                <a:latin typeface="Times New Roman" pitchFamily="18" charset="0"/>
                <a:cs typeface="Times New Roman" pitchFamily="18" charset="0"/>
              </a:rPr>
              <a:t>a</a:t>
            </a:r>
            <a:r>
              <a:rPr lang="en-US" altLang="zh-CN" sz="2000" baseline="-30000" dirty="0">
                <a:solidFill>
                  <a:srgbClr val="0000CC"/>
                </a:solidFill>
                <a:latin typeface="Times New Roman" pitchFamily="18" charset="0"/>
                <a:cs typeface="Times New Roman" pitchFamily="18" charset="0"/>
              </a:rPr>
              <a:t>2</a:t>
            </a:r>
            <a:r>
              <a:rPr lang="zh-CN" altLang="en-US" sz="2000" dirty="0">
                <a:solidFill>
                  <a:srgbClr val="0000CC"/>
                </a:solidFill>
                <a:latin typeface="Times New Roman" pitchFamily="18" charset="0"/>
                <a:cs typeface="Times New Roman" pitchFamily="18" charset="0"/>
              </a:rPr>
              <a:t>的象集为 </a:t>
            </a:r>
            <a:r>
              <a:rPr lang="en-US" altLang="zh-CN"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b</a:t>
            </a:r>
            <a:r>
              <a:rPr lang="en-US" altLang="zh-CN" sz="2000" baseline="-30000" dirty="0">
                <a:solidFill>
                  <a:srgbClr val="0000CC"/>
                </a:solidFill>
                <a:latin typeface="Times New Roman" pitchFamily="18" charset="0"/>
                <a:cs typeface="Times New Roman" pitchFamily="18" charset="0"/>
              </a:rPr>
              <a:t>3</a:t>
            </a:r>
            <a:r>
              <a:rPr lang="zh-CN" altLang="en-US"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c</a:t>
            </a:r>
            <a:r>
              <a:rPr lang="en-US" altLang="zh-CN" sz="2000" baseline="-30000" dirty="0">
                <a:solidFill>
                  <a:srgbClr val="0000CC"/>
                </a:solidFill>
                <a:latin typeface="Times New Roman" pitchFamily="18" charset="0"/>
                <a:cs typeface="Times New Roman" pitchFamily="18" charset="0"/>
              </a:rPr>
              <a:t>7</a:t>
            </a:r>
            <a:r>
              <a:rPr lang="en-US" altLang="zh-CN" sz="2000" dirty="0">
                <a:solidFill>
                  <a:srgbClr val="0000CC"/>
                </a:solidFill>
                <a:latin typeface="Times New Roman" pitchFamily="18" charset="0"/>
                <a:cs typeface="Times New Roman" pitchFamily="18" charset="0"/>
              </a:rPr>
              <a:t>)</a:t>
            </a:r>
            <a:r>
              <a:rPr lang="zh-CN" altLang="en-US" sz="2000" dirty="0">
                <a:solidFill>
                  <a:srgbClr val="0000CC"/>
                </a:solidFill>
                <a:latin typeface="Times New Roman" pitchFamily="18" charset="0"/>
                <a:cs typeface="Times New Roman" pitchFamily="18" charset="0"/>
              </a:rPr>
              <a:t>，</a:t>
            </a:r>
            <a:r>
              <a:rPr lang="en-US" altLang="zh-CN"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b</a:t>
            </a:r>
            <a:r>
              <a:rPr lang="en-US" altLang="zh-CN" sz="2000" baseline="-30000" dirty="0">
                <a:solidFill>
                  <a:srgbClr val="0000CC"/>
                </a:solidFill>
                <a:latin typeface="Times New Roman" pitchFamily="18" charset="0"/>
                <a:cs typeface="Times New Roman" pitchFamily="18" charset="0"/>
              </a:rPr>
              <a:t>2</a:t>
            </a:r>
            <a:r>
              <a:rPr lang="zh-CN" altLang="en-US"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c</a:t>
            </a:r>
            <a:r>
              <a:rPr lang="en-US" altLang="zh-CN" sz="2000" baseline="-30000" dirty="0">
                <a:solidFill>
                  <a:srgbClr val="0000CC"/>
                </a:solidFill>
                <a:latin typeface="Times New Roman" pitchFamily="18" charset="0"/>
                <a:cs typeface="Times New Roman" pitchFamily="18" charset="0"/>
              </a:rPr>
              <a:t>3</a:t>
            </a:r>
            <a:r>
              <a:rPr lang="en-US" altLang="zh-CN" sz="2000" dirty="0">
                <a:solidFill>
                  <a:srgbClr val="0000CC"/>
                </a:solidFill>
                <a:latin typeface="Times New Roman" pitchFamily="18" charset="0"/>
                <a:cs typeface="Times New Roman" pitchFamily="18" charset="0"/>
              </a:rPr>
              <a:t>)}</a:t>
            </a:r>
          </a:p>
          <a:p>
            <a:pPr lvl="1" indent="-209550" algn="just">
              <a:lnSpc>
                <a:spcPct val="150000"/>
              </a:lnSpc>
            </a:pPr>
            <a:r>
              <a:rPr lang="en-US" altLang="zh-CN" sz="2000" i="1" dirty="0">
                <a:solidFill>
                  <a:srgbClr val="0000CC"/>
                </a:solidFill>
                <a:latin typeface="Times New Roman" pitchFamily="18" charset="0"/>
                <a:cs typeface="Times New Roman" pitchFamily="18" charset="0"/>
              </a:rPr>
              <a:t>a</a:t>
            </a:r>
            <a:r>
              <a:rPr lang="en-US" altLang="zh-CN" sz="2000" baseline="-30000" dirty="0">
                <a:solidFill>
                  <a:srgbClr val="0000CC"/>
                </a:solidFill>
                <a:latin typeface="Times New Roman" pitchFamily="18" charset="0"/>
                <a:cs typeface="Times New Roman" pitchFamily="18" charset="0"/>
              </a:rPr>
              <a:t>3</a:t>
            </a:r>
            <a:r>
              <a:rPr lang="zh-CN" altLang="en-US" sz="2000" dirty="0">
                <a:solidFill>
                  <a:srgbClr val="0000CC"/>
                </a:solidFill>
                <a:latin typeface="Times New Roman" pitchFamily="18" charset="0"/>
                <a:cs typeface="Times New Roman" pitchFamily="18" charset="0"/>
              </a:rPr>
              <a:t>的象集为 </a:t>
            </a:r>
            <a:r>
              <a:rPr lang="en-US" altLang="zh-CN"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(b</a:t>
            </a:r>
            <a:r>
              <a:rPr lang="en-US" altLang="zh-CN" sz="2000" baseline="-30000" dirty="0">
                <a:solidFill>
                  <a:srgbClr val="0000CC"/>
                </a:solidFill>
                <a:latin typeface="Times New Roman" pitchFamily="18" charset="0"/>
                <a:cs typeface="Times New Roman" pitchFamily="18" charset="0"/>
              </a:rPr>
              <a:t>4</a:t>
            </a:r>
            <a:r>
              <a:rPr lang="zh-CN" altLang="en-US"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c</a:t>
            </a:r>
            <a:r>
              <a:rPr lang="en-US" altLang="zh-CN" sz="2000" baseline="-30000" dirty="0">
                <a:solidFill>
                  <a:srgbClr val="0000CC"/>
                </a:solidFill>
                <a:latin typeface="Times New Roman" pitchFamily="18" charset="0"/>
                <a:cs typeface="Times New Roman" pitchFamily="18" charset="0"/>
              </a:rPr>
              <a:t>6</a:t>
            </a:r>
            <a:r>
              <a:rPr lang="en-US" altLang="zh-CN" sz="2000" dirty="0">
                <a:solidFill>
                  <a:srgbClr val="0000CC"/>
                </a:solidFill>
                <a:latin typeface="Times New Roman" pitchFamily="18" charset="0"/>
                <a:cs typeface="Times New Roman" pitchFamily="18" charset="0"/>
              </a:rPr>
              <a:t>)}</a:t>
            </a:r>
          </a:p>
          <a:p>
            <a:pPr lvl="1" indent="-209550" algn="just">
              <a:lnSpc>
                <a:spcPct val="150000"/>
              </a:lnSpc>
            </a:pPr>
            <a:r>
              <a:rPr lang="en-US" altLang="zh-CN" sz="2000" i="1" dirty="0">
                <a:solidFill>
                  <a:srgbClr val="0000CC"/>
                </a:solidFill>
                <a:latin typeface="Times New Roman" pitchFamily="18" charset="0"/>
                <a:cs typeface="Times New Roman" pitchFamily="18" charset="0"/>
              </a:rPr>
              <a:t>a</a:t>
            </a:r>
            <a:r>
              <a:rPr lang="en-US" altLang="zh-CN" sz="2000" baseline="-30000" dirty="0">
                <a:solidFill>
                  <a:srgbClr val="0000CC"/>
                </a:solidFill>
                <a:latin typeface="Times New Roman" pitchFamily="18" charset="0"/>
                <a:cs typeface="Times New Roman" pitchFamily="18" charset="0"/>
              </a:rPr>
              <a:t>4</a:t>
            </a:r>
            <a:r>
              <a:rPr lang="zh-CN" altLang="en-US" sz="2000" dirty="0">
                <a:solidFill>
                  <a:srgbClr val="0000CC"/>
                </a:solidFill>
                <a:latin typeface="Times New Roman" pitchFamily="18" charset="0"/>
                <a:cs typeface="Times New Roman" pitchFamily="18" charset="0"/>
              </a:rPr>
              <a:t>的象集为 </a:t>
            </a:r>
            <a:r>
              <a:rPr lang="en-US" altLang="zh-CN"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b</a:t>
            </a:r>
            <a:r>
              <a:rPr lang="en-US" altLang="zh-CN" sz="2000" baseline="-30000" dirty="0">
                <a:solidFill>
                  <a:srgbClr val="0000CC"/>
                </a:solidFill>
                <a:latin typeface="Times New Roman" pitchFamily="18" charset="0"/>
                <a:cs typeface="Times New Roman" pitchFamily="18" charset="0"/>
              </a:rPr>
              <a:t>6</a:t>
            </a:r>
            <a:r>
              <a:rPr lang="zh-CN" altLang="en-US" sz="2000" dirty="0">
                <a:solidFill>
                  <a:srgbClr val="0000CC"/>
                </a:solidFill>
                <a:latin typeface="Times New Roman" pitchFamily="18" charset="0"/>
                <a:cs typeface="Times New Roman" pitchFamily="18" charset="0"/>
              </a:rPr>
              <a:t>，</a:t>
            </a:r>
            <a:r>
              <a:rPr lang="en-US" altLang="zh-CN" sz="2000" i="1" dirty="0">
                <a:solidFill>
                  <a:srgbClr val="0000CC"/>
                </a:solidFill>
                <a:latin typeface="Times New Roman" pitchFamily="18" charset="0"/>
                <a:cs typeface="Times New Roman" pitchFamily="18" charset="0"/>
              </a:rPr>
              <a:t>c</a:t>
            </a:r>
            <a:r>
              <a:rPr lang="en-US" altLang="zh-CN" sz="2000" baseline="-30000" dirty="0">
                <a:solidFill>
                  <a:srgbClr val="0000CC"/>
                </a:solidFill>
                <a:latin typeface="Times New Roman" pitchFamily="18" charset="0"/>
                <a:cs typeface="Times New Roman" pitchFamily="18" charset="0"/>
              </a:rPr>
              <a:t>6</a:t>
            </a:r>
            <a:r>
              <a:rPr lang="en-US" altLang="zh-CN" sz="2000" dirty="0">
                <a:solidFill>
                  <a:srgbClr val="0000CC"/>
                </a:solidFill>
                <a:latin typeface="Times New Roman" pitchFamily="18" charset="0"/>
                <a:cs typeface="Times New Roman" pitchFamily="18" charset="0"/>
              </a:rPr>
              <a:t>)}</a:t>
            </a:r>
            <a:endParaRPr lang="zh-CN" altLang="en-US" sz="2000" dirty="0">
              <a:solidFill>
                <a:srgbClr val="0000CC"/>
              </a:solidFill>
            </a:endParaRPr>
          </a:p>
        </p:txBody>
      </p:sp>
      <p:sp>
        <p:nvSpPr>
          <p:cNvPr id="7" name="矩形 6"/>
          <p:cNvSpPr/>
          <p:nvPr/>
        </p:nvSpPr>
        <p:spPr>
          <a:xfrm>
            <a:off x="4479846" y="5488339"/>
            <a:ext cx="6978493" cy="424732"/>
          </a:xfrm>
          <a:prstGeom prst="rect">
            <a:avLst/>
          </a:prstGeom>
        </p:spPr>
        <p:txBody>
          <a:bodyPr wrap="square">
            <a:spAutoFit/>
          </a:bodyPr>
          <a:lstStyle/>
          <a:p>
            <a:pPr algn="just">
              <a:lnSpc>
                <a:spcPct val="90000"/>
              </a:lnSpc>
            </a:pP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S</a:t>
            </a:r>
            <a:r>
              <a:rPr lang="zh-CN" altLang="en-US" sz="2400" dirty="0">
                <a:solidFill>
                  <a:srgbClr val="FF0000"/>
                </a:solidFill>
                <a:latin typeface="等线" panose="02010600030101010101" pitchFamily="2" charset="-122"/>
                <a:ea typeface="等线" panose="02010600030101010101" pitchFamily="2" charset="-122"/>
                <a:cs typeface="Times New Roman" pitchFamily="18" charset="0"/>
              </a:rPr>
              <a:t>在</a:t>
            </a: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(B, C)</a:t>
            </a:r>
            <a:r>
              <a:rPr lang="zh-CN" altLang="en-US" sz="2400" dirty="0">
                <a:solidFill>
                  <a:srgbClr val="FF0000"/>
                </a:solidFill>
                <a:latin typeface="等线" panose="02010600030101010101" pitchFamily="2" charset="-122"/>
                <a:ea typeface="等线" panose="02010600030101010101" pitchFamily="2" charset="-122"/>
                <a:cs typeface="Times New Roman" pitchFamily="18" charset="0"/>
              </a:rPr>
              <a:t>上的投影为 </a:t>
            </a: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itchFamily="18" charset="0"/>
              </a:rPr>
              <a:t>b</a:t>
            </a:r>
            <a:r>
              <a:rPr lang="en-US" altLang="zh-CN" sz="2400" baseline="-20000" dirty="0">
                <a:solidFill>
                  <a:srgbClr val="FF0000"/>
                </a:solidFill>
                <a:latin typeface="等线" panose="02010600030101010101" pitchFamily="2" charset="-122"/>
                <a:ea typeface="等线" panose="02010600030101010101" pitchFamily="2" charset="-122"/>
                <a:cs typeface="Times New Roman" pitchFamily="18" charset="0"/>
              </a:rPr>
              <a:t>1</a:t>
            </a:r>
            <a:r>
              <a:rPr lang="zh-CN" altLang="en-US" sz="2400" i="1"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itchFamily="18" charset="0"/>
              </a:rPr>
              <a:t>c</a:t>
            </a:r>
            <a:r>
              <a:rPr lang="en-US" altLang="zh-CN" sz="2400" baseline="-20000" dirty="0">
                <a:solidFill>
                  <a:srgbClr val="FF0000"/>
                </a:solidFill>
                <a:latin typeface="等线" panose="02010600030101010101" pitchFamily="2" charset="-122"/>
                <a:ea typeface="等线" panose="02010600030101010101" pitchFamily="2" charset="-122"/>
                <a:cs typeface="Times New Roman" pitchFamily="18" charset="0"/>
              </a:rPr>
              <a:t>2</a:t>
            </a: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a:t>
            </a:r>
            <a:r>
              <a:rPr lang="zh-CN" altLang="en-US" sz="2400"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itchFamily="18" charset="0"/>
              </a:rPr>
              <a:t>b</a:t>
            </a:r>
            <a:r>
              <a:rPr lang="en-US" altLang="zh-CN" sz="2400" baseline="-20000" dirty="0">
                <a:solidFill>
                  <a:srgbClr val="FF0000"/>
                </a:solidFill>
                <a:latin typeface="等线" panose="02010600030101010101" pitchFamily="2" charset="-122"/>
                <a:ea typeface="等线" panose="02010600030101010101" pitchFamily="2" charset="-122"/>
                <a:cs typeface="Times New Roman" pitchFamily="18" charset="0"/>
              </a:rPr>
              <a:t>2</a:t>
            </a:r>
            <a:r>
              <a:rPr lang="zh-CN" altLang="en-US" sz="2400" i="1"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itchFamily="18" charset="0"/>
              </a:rPr>
              <a:t>c</a:t>
            </a:r>
            <a:r>
              <a:rPr lang="en-US" altLang="zh-CN" sz="2400" baseline="-20000" dirty="0">
                <a:solidFill>
                  <a:srgbClr val="FF0000"/>
                </a:solidFill>
                <a:latin typeface="等线" panose="02010600030101010101" pitchFamily="2" charset="-122"/>
                <a:ea typeface="等线" panose="02010600030101010101" pitchFamily="2" charset="-122"/>
                <a:cs typeface="Times New Roman" pitchFamily="18" charset="0"/>
              </a:rPr>
              <a:t>1</a:t>
            </a: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a:t>
            </a:r>
            <a:r>
              <a:rPr lang="zh-CN" altLang="en-US" sz="2400"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itchFamily="18" charset="0"/>
              </a:rPr>
              <a:t>b</a:t>
            </a:r>
            <a:r>
              <a:rPr lang="en-US" altLang="zh-CN" sz="2400" baseline="-20000" dirty="0">
                <a:solidFill>
                  <a:srgbClr val="FF0000"/>
                </a:solidFill>
                <a:latin typeface="等线" panose="02010600030101010101" pitchFamily="2" charset="-122"/>
                <a:ea typeface="等线" panose="02010600030101010101" pitchFamily="2" charset="-122"/>
                <a:cs typeface="Times New Roman" pitchFamily="18" charset="0"/>
              </a:rPr>
              <a:t>2</a:t>
            </a:r>
            <a:r>
              <a:rPr lang="zh-CN" altLang="en-US" sz="2400" i="1" dirty="0">
                <a:solidFill>
                  <a:srgbClr val="FF0000"/>
                </a:solidFill>
                <a:latin typeface="等线" panose="02010600030101010101" pitchFamily="2" charset="-122"/>
                <a:ea typeface="等线" panose="02010600030101010101" pitchFamily="2" charset="-122"/>
                <a:cs typeface="Times New Roman" pitchFamily="18" charset="0"/>
              </a:rPr>
              <a:t>，</a:t>
            </a:r>
            <a:r>
              <a:rPr lang="en-US" altLang="zh-CN" sz="2400" i="1" dirty="0">
                <a:solidFill>
                  <a:srgbClr val="FF0000"/>
                </a:solidFill>
                <a:latin typeface="等线" panose="02010600030101010101" pitchFamily="2" charset="-122"/>
                <a:ea typeface="等线" panose="02010600030101010101" pitchFamily="2" charset="-122"/>
                <a:cs typeface="Times New Roman" pitchFamily="18" charset="0"/>
              </a:rPr>
              <a:t>c</a:t>
            </a:r>
            <a:r>
              <a:rPr lang="en-US" altLang="zh-CN" sz="2400" baseline="-20000" dirty="0">
                <a:solidFill>
                  <a:srgbClr val="FF0000"/>
                </a:solidFill>
                <a:latin typeface="等线" panose="02010600030101010101" pitchFamily="2" charset="-122"/>
                <a:ea typeface="等线" panose="02010600030101010101" pitchFamily="2" charset="-122"/>
                <a:cs typeface="Times New Roman" pitchFamily="18" charset="0"/>
              </a:rPr>
              <a:t>3</a:t>
            </a:r>
            <a:r>
              <a:rPr lang="en-US" altLang="zh-CN" sz="2400" dirty="0">
                <a:solidFill>
                  <a:srgbClr val="FF0000"/>
                </a:solidFill>
                <a:latin typeface="等线" panose="02010600030101010101" pitchFamily="2" charset="-122"/>
                <a:ea typeface="等线" panose="02010600030101010101" pitchFamily="2" charset="-122"/>
                <a:cs typeface="Times New Roman" pitchFamily="18" charset="0"/>
              </a:rPr>
              <a:t>) }</a:t>
            </a:r>
          </a:p>
        </p:txBody>
      </p:sp>
    </p:spTree>
    <p:extLst>
      <p:ext uri="{BB962C8B-B14F-4D97-AF65-F5344CB8AC3E}">
        <p14:creationId xmlns:p14="http://schemas.microsoft.com/office/powerpoint/2010/main" val="2449924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81000"/>
            <a:ext cx="11007107" cy="6155026"/>
          </a:xfrm>
        </p:spPr>
        <p:txBody>
          <a:bodyPr>
            <a:normAutofit lnSpcReduction="10000"/>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“除”的实际含义</a:t>
            </a:r>
            <a:endParaRPr lang="en-US" altLang="zh-CN" sz="3600" b="1" u="sng" dirty="0">
              <a:solidFill>
                <a:srgbClr val="FF0000"/>
              </a:solidFill>
              <a:latin typeface="等线" panose="02010600030101010101" pitchFamily="2" charset="-122"/>
              <a:ea typeface="等线" panose="02010600030101010101" pitchFamily="2" charset="-122"/>
            </a:endParaRPr>
          </a:p>
          <a:p>
            <a:endParaRPr lang="en-US" altLang="zh-CN" sz="1200" dirty="0"/>
          </a:p>
          <a:p>
            <a:r>
              <a:rPr lang="zh-CN" altLang="en-US" sz="3200" dirty="0"/>
              <a:t>有一个现实意义的集合，希望在另一个集合中找出“包含”该集合的元组集</a:t>
            </a:r>
            <a:endParaRPr lang="en-US" altLang="zh-CN" sz="3200" dirty="0"/>
          </a:p>
          <a:p>
            <a:pPr lvl="1">
              <a:lnSpc>
                <a:spcPct val="110000"/>
              </a:lnSpc>
            </a:pPr>
            <a:r>
              <a:rPr lang="zh-CN" altLang="en-US" dirty="0"/>
              <a:t>例</a:t>
            </a:r>
            <a:r>
              <a:rPr lang="en-US" altLang="zh-CN" dirty="0"/>
              <a:t>1</a:t>
            </a:r>
            <a:r>
              <a:rPr lang="zh-CN" altLang="en-US" dirty="0"/>
              <a:t>：找出选修了所有课程的学生</a:t>
            </a:r>
          </a:p>
          <a:p>
            <a:pPr marL="723900" lvl="2" indent="0">
              <a:lnSpc>
                <a:spcPct val="110000"/>
              </a:lnSpc>
              <a:buNone/>
            </a:pPr>
            <a:r>
              <a:rPr lang="zh-CN" altLang="en-US" sz="2400" dirty="0"/>
              <a:t>“所有课程”</a:t>
            </a:r>
          </a:p>
          <a:p>
            <a:pPr marL="723900" lvl="2" indent="0">
              <a:lnSpc>
                <a:spcPct val="110000"/>
              </a:lnSpc>
              <a:buNone/>
            </a:pPr>
            <a:r>
              <a:rPr lang="zh-CN" altLang="en-US" sz="2400" dirty="0"/>
              <a:t>“学生”</a:t>
            </a:r>
          </a:p>
          <a:p>
            <a:pPr marL="723900" lvl="2" indent="0">
              <a:buNone/>
            </a:pPr>
            <a:r>
              <a:rPr lang="zh-CN" altLang="en-US" sz="2400" dirty="0"/>
              <a:t>“学生”</a:t>
            </a:r>
            <a:r>
              <a:rPr lang="en-US" altLang="zh-CN" sz="2400" dirty="0"/>
              <a:t>÷“</a:t>
            </a:r>
            <a:r>
              <a:rPr lang="zh-CN" altLang="en-US" sz="2400" dirty="0"/>
              <a:t>所有课程”</a:t>
            </a:r>
          </a:p>
          <a:p>
            <a:pPr lvl="1">
              <a:lnSpc>
                <a:spcPct val="110000"/>
              </a:lnSpc>
            </a:pPr>
            <a:r>
              <a:rPr lang="zh-CN" altLang="en-US" dirty="0"/>
              <a:t>例</a:t>
            </a:r>
            <a:r>
              <a:rPr lang="en-US" altLang="zh-CN" dirty="0"/>
              <a:t>2</a:t>
            </a:r>
            <a:r>
              <a:rPr lang="zh-CN" altLang="en-US" dirty="0"/>
              <a:t>：找出选修了所有张三所选课的学生</a:t>
            </a:r>
          </a:p>
          <a:p>
            <a:pPr marL="627063" lvl="2" indent="0">
              <a:lnSpc>
                <a:spcPct val="110000"/>
              </a:lnSpc>
              <a:buNone/>
            </a:pPr>
            <a:r>
              <a:rPr lang="zh-CN" altLang="en-US" sz="2400" dirty="0"/>
              <a:t>“张三所选课”</a:t>
            </a:r>
          </a:p>
          <a:p>
            <a:pPr marL="627063" lvl="2" indent="0">
              <a:lnSpc>
                <a:spcPct val="110000"/>
              </a:lnSpc>
              <a:buNone/>
            </a:pPr>
            <a:r>
              <a:rPr lang="zh-CN" altLang="en-US" sz="2400" dirty="0"/>
              <a:t>“学生”</a:t>
            </a:r>
          </a:p>
          <a:p>
            <a:pPr marL="627063" lvl="2" indent="0">
              <a:lnSpc>
                <a:spcPct val="110000"/>
              </a:lnSpc>
              <a:buNone/>
            </a:pPr>
            <a:r>
              <a:rPr lang="zh-CN" altLang="en-US" sz="2400" dirty="0"/>
              <a:t>“学生”</a:t>
            </a:r>
            <a:r>
              <a:rPr lang="en-US" altLang="zh-CN" sz="2400" dirty="0"/>
              <a:t>÷“</a:t>
            </a:r>
            <a:r>
              <a:rPr lang="zh-CN" altLang="en-US" sz="2400" dirty="0"/>
              <a:t>张三所选课”</a:t>
            </a:r>
          </a:p>
        </p:txBody>
      </p:sp>
      <p:sp>
        <p:nvSpPr>
          <p:cNvPr id="2" name="灯片编号占位符 1"/>
          <p:cNvSpPr>
            <a:spLocks noGrp="1"/>
          </p:cNvSpPr>
          <p:nvPr>
            <p:ph type="sldNum" sz="quarter" idx="12"/>
          </p:nvPr>
        </p:nvSpPr>
        <p:spPr/>
        <p:txBody>
          <a:bodyPr/>
          <a:lstStyle/>
          <a:p>
            <a:fld id="{E63F6D5D-9733-4D44-9C56-AEFEDD5A4BA7}" type="slidenum">
              <a:rPr lang="en-US" smtClean="0"/>
              <a:t>68</a:t>
            </a:fld>
            <a:endParaRPr lang="en-US"/>
          </a:p>
        </p:txBody>
      </p:sp>
    </p:spTree>
    <p:extLst>
      <p:ext uri="{BB962C8B-B14F-4D97-AF65-F5344CB8AC3E}">
        <p14:creationId xmlns:p14="http://schemas.microsoft.com/office/powerpoint/2010/main" val="95082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2590800"/>
          </a:xfrm>
        </p:spPr>
        <p:txBody>
          <a:bodyPr/>
          <a:lstStyle/>
          <a:p>
            <a:r>
              <a:rPr lang="zh-CN" altLang="en-US" b="1" dirty="0">
                <a:solidFill>
                  <a:srgbClr val="0000CC"/>
                </a:solidFill>
              </a:rPr>
              <a:t>域（</a:t>
            </a:r>
            <a:r>
              <a:rPr lang="en-US" altLang="zh-CN" b="1" dirty="0">
                <a:solidFill>
                  <a:srgbClr val="0000CC"/>
                </a:solidFill>
              </a:rPr>
              <a:t>Domain</a:t>
            </a:r>
            <a:r>
              <a:rPr lang="zh-CN" altLang="en-US" b="1" dirty="0">
                <a:solidFill>
                  <a:srgbClr val="0000CC"/>
                </a:solidFill>
              </a:rPr>
              <a:t>）</a:t>
            </a:r>
            <a:endParaRPr lang="en-US" altLang="zh-CN" b="1" dirty="0">
              <a:solidFill>
                <a:srgbClr val="0000CC"/>
              </a:solidFill>
            </a:endParaRPr>
          </a:p>
          <a:p>
            <a:pPr lvl="1"/>
            <a:r>
              <a:rPr lang="zh-CN" altLang="en-US" dirty="0"/>
              <a:t>一组具有相同数据类型的值的集合</a:t>
            </a:r>
            <a:endParaRPr lang="en-US" altLang="zh-CN" dirty="0"/>
          </a:p>
          <a:p>
            <a:pPr lvl="1"/>
            <a:r>
              <a:rPr lang="zh-CN" altLang="en-US" dirty="0"/>
              <a:t>如，整数、实数、</a:t>
            </a:r>
            <a:r>
              <a:rPr lang="en-US" altLang="zh-CN" dirty="0"/>
              <a:t>{‘</a:t>
            </a:r>
            <a:r>
              <a:rPr lang="zh-CN" altLang="en-US" dirty="0"/>
              <a:t>男</a:t>
            </a:r>
            <a:r>
              <a:rPr lang="en-US" altLang="zh-CN" dirty="0"/>
              <a:t>’</a:t>
            </a:r>
            <a:r>
              <a:rPr lang="zh-CN" altLang="en-US" dirty="0"/>
              <a:t>，</a:t>
            </a:r>
            <a:r>
              <a:rPr lang="en-US" altLang="zh-CN" dirty="0"/>
              <a:t>’</a:t>
            </a:r>
            <a:r>
              <a:rPr lang="zh-CN" altLang="en-US" dirty="0"/>
              <a:t>女</a:t>
            </a:r>
            <a:r>
              <a:rPr lang="en-US" altLang="zh-CN" dirty="0"/>
              <a:t>’}</a:t>
            </a:r>
            <a:r>
              <a:rPr lang="zh-CN" altLang="en-US" dirty="0"/>
              <a:t>、字符串、日期、</a:t>
            </a:r>
            <a:r>
              <a:rPr lang="en-US" altLang="zh-CN"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pic>
        <p:nvPicPr>
          <p:cNvPr id="5" name="Picture 5" descr="C03NF02"/>
          <p:cNvPicPr>
            <a:picLocks noChangeAspect="1" noChangeArrowheads="1"/>
          </p:cNvPicPr>
          <p:nvPr/>
        </p:nvPicPr>
        <p:blipFill rotWithShape="1">
          <a:blip r:embed="rId2">
            <a:extLst>
              <a:ext uri="{28A0092B-C50C-407E-A947-70E740481C1C}">
                <a14:useLocalDpi xmlns:a14="http://schemas.microsoft.com/office/drawing/2010/main" val="0"/>
              </a:ext>
            </a:extLst>
          </a:blip>
          <a:srcRect l="699" t="5281" r="699" b="3336"/>
          <a:stretch/>
        </p:blipFill>
        <p:spPr>
          <a:xfrm>
            <a:off x="1600200" y="2667000"/>
            <a:ext cx="8422105" cy="3200400"/>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0242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81000"/>
            <a:ext cx="11007107" cy="6155026"/>
          </a:xfrm>
        </p:spPr>
        <p:txBody>
          <a:bodyPr/>
          <a:lstStyle/>
          <a:p>
            <a:pPr marL="0" indent="0" algn="ctr">
              <a:lnSpc>
                <a:spcPct val="150000"/>
              </a:lnSpc>
              <a:buNone/>
            </a:pPr>
            <a:r>
              <a:rPr lang="zh-CN" altLang="en-US" sz="3600" b="1" u="sng" dirty="0">
                <a:solidFill>
                  <a:srgbClr val="FF0000"/>
                </a:solidFill>
                <a:latin typeface="等线" panose="02010600030101010101" pitchFamily="2" charset="-122"/>
                <a:ea typeface="等线" panose="02010600030101010101" pitchFamily="2" charset="-122"/>
              </a:rPr>
              <a:t>“除”的综合例子</a:t>
            </a:r>
            <a:endParaRPr lang="en-US" altLang="zh-CN" sz="3600" b="1" u="sng" dirty="0">
              <a:solidFill>
                <a:srgbClr val="FF0000"/>
              </a:solidFill>
            </a:endParaRPr>
          </a:p>
          <a:p>
            <a:pPr>
              <a:lnSpc>
                <a:spcPct val="150000"/>
              </a:lnSpc>
            </a:pPr>
            <a:r>
              <a:rPr lang="zh-CN" altLang="en-US" dirty="0"/>
              <a:t>查询至少选修</a:t>
            </a:r>
            <a:r>
              <a:rPr lang="en-US" altLang="zh-CN" dirty="0"/>
              <a:t>1</a:t>
            </a:r>
            <a:r>
              <a:rPr lang="zh-CN" altLang="en-US" dirty="0"/>
              <a:t>号课程和</a:t>
            </a:r>
            <a:r>
              <a:rPr lang="en-US" altLang="zh-CN" dirty="0"/>
              <a:t>3</a:t>
            </a:r>
            <a:r>
              <a:rPr lang="zh-CN" altLang="en-US" dirty="0"/>
              <a:t>号课程的学生号码</a:t>
            </a:r>
            <a:endParaRPr lang="en-US" altLang="zh-CN" dirty="0"/>
          </a:p>
          <a:p>
            <a:pPr lvl="1">
              <a:lnSpc>
                <a:spcPct val="150000"/>
              </a:lnSpc>
            </a:pPr>
            <a:r>
              <a:rPr lang="zh-CN" altLang="en-US" dirty="0">
                <a:latin typeface="Times New Roman" pitchFamily="18" charset="0"/>
                <a:cs typeface="Times New Roman" pitchFamily="18" charset="0"/>
              </a:rPr>
              <a:t>首先建立一个临时关系</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lvl="1">
              <a:lnSpc>
                <a:spcPct val="150000"/>
              </a:lnSpc>
            </a:pPr>
            <a:endParaRPr lang="en-US" altLang="zh-CN" dirty="0">
              <a:latin typeface="Times New Roman" pitchFamily="18" charset="0"/>
              <a:cs typeface="Times New Roman" pitchFamily="18" charset="0"/>
            </a:endParaRPr>
          </a:p>
          <a:p>
            <a:pPr lvl="1">
              <a:lnSpc>
                <a:spcPct val="150000"/>
              </a:lnSpc>
            </a:pPr>
            <a:endParaRPr lang="zh-CN" altLang="en-US" sz="1200" dirty="0">
              <a:latin typeface="Times New Roman" pitchFamily="18" charset="0"/>
              <a:cs typeface="Times New Roman" pitchFamily="18" charset="0"/>
            </a:endParaRPr>
          </a:p>
          <a:p>
            <a:pPr lvl="1">
              <a:lnSpc>
                <a:spcPct val="150000"/>
              </a:lnSpc>
            </a:pPr>
            <a:endParaRPr lang="en-US" altLang="zh-CN" dirty="0"/>
          </a:p>
          <a:p>
            <a:pPr lvl="1">
              <a:lnSpc>
                <a:spcPct val="100000"/>
              </a:lnSpc>
            </a:pPr>
            <a:r>
              <a:rPr lang="zh-CN" altLang="en-US" dirty="0"/>
              <a:t>然后求：</a:t>
            </a:r>
            <a:r>
              <a:rPr lang="el-GR" altLang="zh-CN" sz="3200" dirty="0">
                <a:latin typeface="Times New Roman" panose="02020603050405020304" pitchFamily="18" charset="0"/>
                <a:cs typeface="Times New Roman" panose="02020603050405020304" pitchFamily="18" charset="0"/>
              </a:rPr>
              <a:t>π</a:t>
            </a:r>
            <a:r>
              <a:rPr lang="en-US" altLang="zh-CN" baseline="-25000" dirty="0" err="1">
                <a:latin typeface="Times New Roman" panose="02020603050405020304" pitchFamily="18" charset="0"/>
                <a:cs typeface="Times New Roman" panose="02020603050405020304" pitchFamily="18" charset="0"/>
              </a:rPr>
              <a:t>Sno</a:t>
            </a:r>
            <a:r>
              <a:rPr lang="en-US" altLang="zh-CN" baseline="-25000" dirty="0">
                <a:latin typeface="Times New Roman" panose="02020603050405020304" pitchFamily="18" charset="0"/>
                <a:cs typeface="Times New Roman" panose="02020603050405020304" pitchFamily="18" charset="0"/>
              </a:rPr>
              <a:t>, </a:t>
            </a:r>
            <a:r>
              <a:rPr lang="en-US" altLang="zh-CN" baseline="-25000" dirty="0" err="1">
                <a:latin typeface="Times New Roman" panose="02020603050405020304" pitchFamily="18" charset="0"/>
                <a:cs typeface="Times New Roman" panose="02020603050405020304" pitchFamily="18" charset="0"/>
              </a:rPr>
              <a:t>Cno</a:t>
            </a:r>
            <a:r>
              <a:rPr lang="en-US" altLang="zh-CN" dirty="0">
                <a:latin typeface="Times New Roman" panose="02020603050405020304" pitchFamily="18" charset="0"/>
                <a:cs typeface="Times New Roman" panose="02020603050405020304" pitchFamily="18" charset="0"/>
              </a:rPr>
              <a:t>(SC) ÷K</a:t>
            </a:r>
          </a:p>
          <a:p>
            <a:pPr lvl="1">
              <a:lnSpc>
                <a:spcPct val="100000"/>
              </a:lnSpc>
            </a:pPr>
            <a:r>
              <a:rPr lang="en-US" altLang="zh-CN" sz="3200" dirty="0">
                <a:latin typeface="Times New Roman" panose="02020603050405020304" pitchFamily="18" charset="0"/>
                <a:cs typeface="Times New Roman" panose="02020603050405020304" pitchFamily="18" charset="0"/>
              </a:rPr>
              <a:t>π</a:t>
            </a:r>
            <a:r>
              <a:rPr lang="en-US" altLang="zh-CN" baseline="-22000" dirty="0" err="1">
                <a:latin typeface="Times New Roman" pitchFamily="18" charset="0"/>
                <a:cs typeface="Times New Roman" pitchFamily="18" charset="0"/>
              </a:rPr>
              <a:t>Sno,Cno</a:t>
            </a:r>
            <a:r>
              <a:rPr lang="en-US" altLang="zh-CN" dirty="0">
                <a:latin typeface="Times New Roman" pitchFamily="18" charset="0"/>
                <a:cs typeface="Times New Roman" pitchFamily="18" charset="0"/>
              </a:rPr>
              <a:t>(SC)÷</a:t>
            </a:r>
            <a:r>
              <a:rPr lang="en-US" altLang="zh-CN" i="1" dirty="0">
                <a:latin typeface="Times New Roman" pitchFamily="18" charset="0"/>
                <a:cs typeface="Times New Roman" pitchFamily="18" charset="0"/>
              </a:rPr>
              <a:t>K=</a:t>
            </a:r>
            <a:r>
              <a:rPr lang="en-US" altLang="zh-CN" dirty="0">
                <a:latin typeface="Times New Roman" pitchFamily="18" charset="0"/>
                <a:cs typeface="Times New Roman" pitchFamily="18" charset="0"/>
              </a:rPr>
              <a:t>{201215121}</a:t>
            </a:r>
            <a:endParaRPr lang="zh-CN" altLang="en-US" b="1" dirty="0">
              <a:solidFill>
                <a:srgbClr val="3333CC"/>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E63F6D5D-9733-4D44-9C56-AEFEDD5A4BA7}" type="slidenum">
              <a:rPr lang="en-US" smtClean="0"/>
              <a:t>69</a:t>
            </a:fld>
            <a:endParaRPr lang="en-US"/>
          </a:p>
        </p:txBody>
      </p:sp>
      <p:graphicFrame>
        <p:nvGraphicFramePr>
          <p:cNvPr id="5" name="Group 26"/>
          <p:cNvGraphicFramePr>
            <a:graphicFrameLocks noGrp="1"/>
          </p:cNvGraphicFramePr>
          <p:nvPr>
            <p:extLst>
              <p:ext uri="{D42A27DB-BD31-4B8C-83A1-F6EECF244321}">
                <p14:modId xmlns:p14="http://schemas.microsoft.com/office/powerpoint/2010/main" val="1016971176"/>
              </p:ext>
            </p:extLst>
          </p:nvPr>
        </p:nvGraphicFramePr>
        <p:xfrm>
          <a:off x="1600200" y="2757254"/>
          <a:ext cx="1190559" cy="1402518"/>
        </p:xfrm>
        <a:graphic>
          <a:graphicData uri="http://schemas.openxmlformats.org/drawingml/2006/table">
            <a:tbl>
              <a:tblPr/>
              <a:tblGrid>
                <a:gridCol w="1190559">
                  <a:extLst>
                    <a:ext uri="{9D8B030D-6E8A-4147-A177-3AD203B41FA5}">
                      <a16:colId xmlns:a16="http://schemas.microsoft.com/office/drawing/2014/main" val="20000"/>
                    </a:ext>
                  </a:extLst>
                </a:gridCol>
              </a:tblGrid>
              <a:tr h="44459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itchFamily="2" charset="-122"/>
                          <a:cs typeface="Times New Roman" panose="02020603050405020304" pitchFamily="18" charset="0"/>
                        </a:rPr>
                        <a:t>Cno</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9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1</a:t>
                      </a: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89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3</a:t>
                      </a:r>
                    </a:p>
                  </a:txBody>
                  <a:tcPr marL="121920" marR="121920"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180"/>
          <p:cNvGraphicFramePr>
            <a:graphicFrameLocks/>
          </p:cNvGraphicFramePr>
          <p:nvPr>
            <p:extLst>
              <p:ext uri="{D42A27DB-BD31-4B8C-83A1-F6EECF244321}">
                <p14:modId xmlns:p14="http://schemas.microsoft.com/office/powerpoint/2010/main" val="4124580362"/>
              </p:ext>
            </p:extLst>
          </p:nvPr>
        </p:nvGraphicFramePr>
        <p:xfrm>
          <a:off x="5791200" y="3429000"/>
          <a:ext cx="3121562" cy="2750348"/>
        </p:xfrm>
        <a:graphic>
          <a:graphicData uri="http://schemas.openxmlformats.org/drawingml/2006/table">
            <a:tbl>
              <a:tblPr/>
              <a:tblGrid>
                <a:gridCol w="1561527">
                  <a:extLst>
                    <a:ext uri="{9D8B030D-6E8A-4147-A177-3AD203B41FA5}">
                      <a16:colId xmlns:a16="http://schemas.microsoft.com/office/drawing/2014/main" val="20000"/>
                    </a:ext>
                  </a:extLst>
                </a:gridCol>
                <a:gridCol w="1560035">
                  <a:extLst>
                    <a:ext uri="{9D8B030D-6E8A-4147-A177-3AD203B41FA5}">
                      <a16:colId xmlns:a16="http://schemas.microsoft.com/office/drawing/2014/main" val="20001"/>
                    </a:ext>
                  </a:extLst>
                </a:gridCol>
              </a:tblGrid>
              <a:tr h="446395">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Sno</a:t>
                      </a:r>
                      <a:endParaRPr kumimoji="0" lang="en-US" altLang="zh-CN" sz="20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a:ln>
                            <a:noFill/>
                          </a:ln>
                          <a:solidFill>
                            <a:srgbClr val="3333CC"/>
                          </a:solidFill>
                          <a:effectLst/>
                          <a:latin typeface="Times New Roman" panose="02020603050405020304" pitchFamily="18" charset="0"/>
                          <a:ea typeface="宋体" pitchFamily="2" charset="-122"/>
                          <a:cs typeface="Times New Roman" panose="02020603050405020304" pitchFamily="18" charset="0"/>
                        </a:rPr>
                        <a:t>Cno</a:t>
                      </a:r>
                      <a:endParaRPr kumimoji="0" lang="en-US" altLang="zh-CN" sz="2000" b="1" i="0" u="none" strike="noStrike" cap="none" normalizeH="0" baseline="0" dirty="0">
                        <a:ln>
                          <a:noFill/>
                        </a:ln>
                        <a:solidFill>
                          <a:srgbClr val="3333CC"/>
                        </a:solidFill>
                        <a:effectLst/>
                        <a:latin typeface="Times New Roman" panose="02020603050405020304" pitchFamily="18" charset="0"/>
                        <a:ea typeface="宋体" pitchFamily="2" charset="-122"/>
                        <a:cs typeface="Times New Roman" panose="02020603050405020304" pitchFamily="18" charset="0"/>
                      </a:endParaRP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6121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151">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21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201215121</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151">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1217">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201215122</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itchFamily="34" charset="0"/>
                          <a:ea typeface="宋体" pitchFamily="2" charset="-122"/>
                        </a:defRPr>
                      </a:lvl1pPr>
                      <a:lvl2pPr marL="742950" indent="-285750" eaLnBrk="0" hangingPunct="0">
                        <a:spcBef>
                          <a:spcPct val="20000"/>
                        </a:spcBef>
                        <a:buSzPct val="100000"/>
                        <a:buFont typeface="Wingdings" pitchFamily="2" charset="2"/>
                        <a:defRPr sz="2000" b="1">
                          <a:solidFill>
                            <a:schemeClr val="tx1"/>
                          </a:solidFill>
                          <a:latin typeface="Arial" pitchFamily="34" charset="0"/>
                          <a:ea typeface="宋体" pitchFamily="2" charset="-122"/>
                        </a:defRPr>
                      </a:lvl2pPr>
                      <a:lvl3pPr marL="1143000" indent="-228600" eaLnBrk="0" hangingPunct="0">
                        <a:spcBef>
                          <a:spcPct val="20000"/>
                        </a:spcBef>
                        <a:defRPr b="1">
                          <a:solidFill>
                            <a:schemeClr val="tx1"/>
                          </a:solidFill>
                          <a:latin typeface="Arial" pitchFamily="34" charset="0"/>
                          <a:ea typeface="宋体" pitchFamily="2" charset="-122"/>
                        </a:defRPr>
                      </a:lvl3pPr>
                      <a:lvl4pPr marL="1600200" indent="-228600" eaLnBrk="0" hangingPunct="0">
                        <a:spcBef>
                          <a:spcPct val="20000"/>
                        </a:spcBef>
                        <a:defRPr b="1">
                          <a:solidFill>
                            <a:schemeClr val="tx1"/>
                          </a:solidFill>
                          <a:latin typeface="Arial" pitchFamily="34" charset="0"/>
                          <a:ea typeface="宋体" pitchFamily="2" charset="-122"/>
                        </a:defRPr>
                      </a:lvl4pPr>
                      <a:lvl5pPr marL="2057400" indent="-228600" eaLnBrk="0" hangingPunct="0">
                        <a:spcBef>
                          <a:spcPct val="20000"/>
                        </a:spcBef>
                        <a:defRPr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defRPr b="1">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p>
                  </a:txBody>
                  <a:tcPr marL="120000" marR="12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1429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8388"/>
            <a:ext cx="10257308" cy="534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23"/>
          <p:cNvSpPr txBox="1">
            <a:spLocks noChangeArrowheads="1"/>
          </p:cNvSpPr>
          <p:nvPr/>
        </p:nvSpPr>
        <p:spPr bwMode="auto">
          <a:xfrm>
            <a:off x="1219200" y="5791200"/>
            <a:ext cx="8001000" cy="584775"/>
          </a:xfrm>
          <a:prstGeom prst="rect">
            <a:avLst/>
          </a:prstGeom>
          <a:no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3200" dirty="0">
                <a:solidFill>
                  <a:srgbClr val="FF0000"/>
                </a:solidFill>
                <a:latin typeface="等线" panose="02010600030101010101" pitchFamily="2" charset="-122"/>
                <a:ea typeface="等线" panose="02010600030101010101" pitchFamily="2" charset="-122"/>
              </a:rPr>
              <a:t>思考</a:t>
            </a:r>
            <a:r>
              <a:rPr lang="en-US" altLang="zh-CN" sz="3200" dirty="0">
                <a:solidFill>
                  <a:srgbClr val="0070C0"/>
                </a:solidFill>
                <a:latin typeface="等线" panose="02010600030101010101" pitchFamily="2" charset="-122"/>
                <a:ea typeface="等线" panose="02010600030101010101" pitchFamily="2" charset="-122"/>
              </a:rPr>
              <a:t>:</a:t>
            </a:r>
            <a:r>
              <a:rPr lang="zh-CN" altLang="en-US" sz="3200" dirty="0">
                <a:solidFill>
                  <a:srgbClr val="0000CC"/>
                </a:solidFill>
                <a:latin typeface="等线" panose="02010600030101010101" pitchFamily="2" charset="-122"/>
                <a:ea typeface="等线" panose="02010600030101010101" pitchFamily="2" charset="-122"/>
              </a:rPr>
              <a:t>上述查询方式哪种最差，哪个最优？</a:t>
            </a:r>
          </a:p>
        </p:txBody>
      </p:sp>
    </p:spTree>
    <p:extLst>
      <p:ext uri="{BB962C8B-B14F-4D97-AF65-F5344CB8AC3E}">
        <p14:creationId xmlns:p14="http://schemas.microsoft.com/office/powerpoint/2010/main" val="1200282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5085" y="304800"/>
            <a:ext cx="11007107" cy="6231226"/>
          </a:xfrm>
        </p:spPr>
        <p:txBody>
          <a:bodyPr>
            <a:normAutofit lnSpcReduction="10000"/>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关系代数小结</a:t>
            </a:r>
            <a:endParaRPr lang="en-US" altLang="zh-CN" sz="3600" b="1" u="sng" dirty="0">
              <a:solidFill>
                <a:srgbClr val="FF0000"/>
              </a:solidFill>
            </a:endParaRPr>
          </a:p>
          <a:p>
            <a:pPr algn="just">
              <a:lnSpc>
                <a:spcPct val="120000"/>
              </a:lnSpc>
            </a:pPr>
            <a:r>
              <a:rPr lang="zh-CN" altLang="en-US" dirty="0">
                <a:cs typeface="Times New Roman" pitchFamily="18" charset="0"/>
              </a:rPr>
              <a:t>关系代数运算</a:t>
            </a:r>
          </a:p>
          <a:p>
            <a:pPr lvl="1" algn="just">
              <a:lnSpc>
                <a:spcPct val="120000"/>
              </a:lnSpc>
            </a:pPr>
            <a:r>
              <a:rPr lang="zh-CN" altLang="en-US" dirty="0">
                <a:cs typeface="Times New Roman" pitchFamily="18" charset="0"/>
              </a:rPr>
              <a:t>关系代数运算</a:t>
            </a:r>
          </a:p>
          <a:p>
            <a:pPr lvl="2" algn="just">
              <a:lnSpc>
                <a:spcPct val="120000"/>
              </a:lnSpc>
              <a:buSzPct val="87000"/>
            </a:pPr>
            <a:r>
              <a:rPr lang="zh-CN" altLang="en-US" dirty="0">
                <a:cs typeface="Times New Roman" pitchFamily="18" charset="0"/>
              </a:rPr>
              <a:t>并、差、交、笛卡尔积、投影、选择、连接、除</a:t>
            </a:r>
          </a:p>
          <a:p>
            <a:pPr lvl="1" algn="just">
              <a:lnSpc>
                <a:spcPct val="120000"/>
              </a:lnSpc>
            </a:pPr>
            <a:r>
              <a:rPr lang="zh-CN" altLang="en-US" dirty="0">
                <a:cs typeface="Times New Roman" pitchFamily="18" charset="0"/>
              </a:rPr>
              <a:t>基本运算</a:t>
            </a:r>
          </a:p>
          <a:p>
            <a:pPr lvl="2" algn="just">
              <a:lnSpc>
                <a:spcPct val="120000"/>
              </a:lnSpc>
              <a:buSzPct val="87000"/>
            </a:pPr>
            <a:r>
              <a:rPr lang="zh-CN" altLang="en-US" dirty="0">
                <a:cs typeface="Times New Roman" pitchFamily="18" charset="0"/>
              </a:rPr>
              <a:t>并、差、笛卡尔积、投影、选择</a:t>
            </a:r>
          </a:p>
          <a:p>
            <a:pPr lvl="1" algn="just">
              <a:lnSpc>
                <a:spcPct val="120000"/>
              </a:lnSpc>
            </a:pPr>
            <a:r>
              <a:rPr lang="zh-CN" altLang="en-US" dirty="0">
                <a:cs typeface="Times New Roman" pitchFamily="18" charset="0"/>
              </a:rPr>
              <a:t>交、连接、除</a:t>
            </a:r>
          </a:p>
          <a:p>
            <a:pPr lvl="2" algn="just">
              <a:lnSpc>
                <a:spcPct val="120000"/>
              </a:lnSpc>
              <a:buSzPct val="87000"/>
            </a:pPr>
            <a:r>
              <a:rPr lang="zh-CN" altLang="en-US" dirty="0">
                <a:cs typeface="Times New Roman" pitchFamily="18" charset="0"/>
              </a:rPr>
              <a:t>可以用</a:t>
            </a:r>
            <a:r>
              <a:rPr lang="en-US" altLang="zh-CN" dirty="0">
                <a:cs typeface="Times New Roman" pitchFamily="18" charset="0"/>
              </a:rPr>
              <a:t>5</a:t>
            </a:r>
            <a:r>
              <a:rPr lang="zh-CN" altLang="en-US" dirty="0">
                <a:cs typeface="Times New Roman" pitchFamily="18" charset="0"/>
              </a:rPr>
              <a:t>种基本运算来表达</a:t>
            </a:r>
          </a:p>
          <a:p>
            <a:pPr lvl="2" algn="just">
              <a:lnSpc>
                <a:spcPct val="120000"/>
              </a:lnSpc>
              <a:buSzPct val="87000"/>
            </a:pPr>
            <a:r>
              <a:rPr lang="zh-CN" altLang="en-US" dirty="0">
                <a:cs typeface="Times New Roman" pitchFamily="18" charset="0"/>
              </a:rPr>
              <a:t> 引进它们并不增加语言的能力，但可以简化表达</a:t>
            </a:r>
          </a:p>
          <a:p>
            <a:pPr algn="just"/>
            <a:r>
              <a:rPr lang="zh-CN" altLang="en-US" dirty="0">
                <a:solidFill>
                  <a:srgbClr val="FF0000"/>
                </a:solidFill>
              </a:rPr>
              <a:t>关系代数表达式</a:t>
            </a:r>
          </a:p>
          <a:p>
            <a:pPr lvl="1" algn="just"/>
            <a:r>
              <a:rPr lang="zh-CN" altLang="en-US" dirty="0"/>
              <a:t>关系代数运算经有限次复合后形成的式子</a:t>
            </a:r>
          </a:p>
          <a:p>
            <a:r>
              <a:rPr lang="zh-CN" altLang="en-US" dirty="0"/>
              <a:t>典型关系代数语言</a:t>
            </a:r>
            <a:r>
              <a:rPr lang="en-US" altLang="zh-CN" dirty="0"/>
              <a:t>ISBL(Information System Base Language)</a:t>
            </a:r>
            <a:endParaRPr lang="zh-CN" altLang="en-US" dirty="0"/>
          </a:p>
          <a:p>
            <a:endParaRPr lang="zh-CN" altLang="en-US" sz="2400" dirty="0"/>
          </a:p>
        </p:txBody>
      </p:sp>
      <p:sp>
        <p:nvSpPr>
          <p:cNvPr id="2" name="灯片编号占位符 1"/>
          <p:cNvSpPr>
            <a:spLocks noGrp="1"/>
          </p:cNvSpPr>
          <p:nvPr>
            <p:ph type="sldNum" sz="quarter" idx="12"/>
          </p:nvPr>
        </p:nvSpPr>
        <p:spPr/>
        <p:txBody>
          <a:bodyPr/>
          <a:lstStyle/>
          <a:p>
            <a:fld id="{E63F6D5D-9733-4D44-9C56-AEFEDD5A4BA7}" type="slidenum">
              <a:rPr lang="en-US" smtClean="0"/>
              <a:t>71</a:t>
            </a:fld>
            <a:endParaRPr lang="en-US"/>
          </a:p>
        </p:txBody>
      </p:sp>
    </p:spTree>
    <p:extLst>
      <p:ext uri="{BB962C8B-B14F-4D97-AF65-F5344CB8AC3E}">
        <p14:creationId xmlns:p14="http://schemas.microsoft.com/office/powerpoint/2010/main" val="169592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pPr algn="just">
              <a:lnSpc>
                <a:spcPct val="150000"/>
              </a:lnSpc>
              <a:defRPr/>
            </a:pPr>
            <a:r>
              <a:rPr lang="zh-CN" altLang="en-US" dirty="0"/>
              <a:t>介绍了关系模型的三个组成部分</a:t>
            </a:r>
            <a:endParaRPr lang="en-US" altLang="zh-CN" dirty="0"/>
          </a:p>
          <a:p>
            <a:pPr lvl="1" algn="just">
              <a:lnSpc>
                <a:spcPct val="150000"/>
              </a:lnSpc>
              <a:defRPr/>
            </a:pPr>
            <a:r>
              <a:rPr lang="zh-CN" altLang="en-US" dirty="0">
                <a:solidFill>
                  <a:srgbClr val="FF0000"/>
                </a:solidFill>
              </a:rPr>
              <a:t>关系数据结构</a:t>
            </a:r>
            <a:r>
              <a:rPr lang="zh-CN" altLang="en-US" dirty="0"/>
              <a:t>：二维表</a:t>
            </a:r>
            <a:endParaRPr lang="en-US" altLang="zh-CN" dirty="0"/>
          </a:p>
          <a:p>
            <a:pPr lvl="1" algn="just">
              <a:lnSpc>
                <a:spcPct val="150000"/>
              </a:lnSpc>
              <a:defRPr/>
            </a:pPr>
            <a:r>
              <a:rPr lang="zh-CN" altLang="en-US" dirty="0">
                <a:solidFill>
                  <a:srgbClr val="FF0000"/>
                </a:solidFill>
              </a:rPr>
              <a:t>关系操作</a:t>
            </a:r>
            <a:r>
              <a:rPr lang="zh-CN" altLang="en-US" dirty="0"/>
              <a:t>：关系代数</a:t>
            </a:r>
            <a:endParaRPr lang="en-US" altLang="zh-CN" dirty="0"/>
          </a:p>
          <a:p>
            <a:pPr lvl="1" algn="just">
              <a:lnSpc>
                <a:spcPct val="150000"/>
              </a:lnSpc>
              <a:defRPr/>
            </a:pPr>
            <a:r>
              <a:rPr lang="zh-CN" altLang="en-US" dirty="0">
                <a:solidFill>
                  <a:srgbClr val="FF0000"/>
                </a:solidFill>
              </a:rPr>
              <a:t>完整性约束</a:t>
            </a:r>
            <a:r>
              <a:rPr lang="zh-CN" altLang="en-US" dirty="0"/>
              <a:t>：实体完整性、参照完整性和用户自定义完整性</a:t>
            </a:r>
            <a:endParaRPr lang="en-US" altLang="zh-CN" dirty="0"/>
          </a:p>
          <a:p>
            <a:pPr algn="just">
              <a:lnSpc>
                <a:spcPct val="150000"/>
              </a:lnSpc>
              <a:defRPr/>
            </a:pPr>
            <a:r>
              <a:rPr lang="zh-CN" altLang="en-US" dirty="0"/>
              <a:t>关系代数是一种</a:t>
            </a:r>
            <a:r>
              <a:rPr lang="zh-CN" altLang="en-US" dirty="0">
                <a:solidFill>
                  <a:srgbClr val="FF0000"/>
                </a:solidFill>
              </a:rPr>
              <a:t>过程性语言</a:t>
            </a:r>
            <a:r>
              <a:rPr lang="en-US" altLang="zh-CN" dirty="0"/>
              <a:t>(Procedural Language</a:t>
            </a:r>
            <a:r>
              <a:rPr lang="zh-CN" altLang="en-US" dirty="0"/>
              <a:t>，</a:t>
            </a:r>
            <a:r>
              <a:rPr lang="en-US" altLang="zh-CN" dirty="0">
                <a:solidFill>
                  <a:srgbClr val="FF0000"/>
                </a:solidFill>
              </a:rPr>
              <a:t>PL</a:t>
            </a:r>
            <a:r>
              <a:rPr lang="en-US" altLang="zh-CN" dirty="0"/>
              <a:t>)</a:t>
            </a:r>
            <a:r>
              <a:rPr lang="zh-CN" altLang="en-US" dirty="0"/>
              <a:t>，通过它可以实现关系数据库的增删</a:t>
            </a:r>
            <a:r>
              <a:rPr lang="zh-CN" altLang="en-US"/>
              <a:t>改查。</a:t>
            </a:r>
            <a:endParaRPr lang="en-US" altLang="zh-CN" dirty="0"/>
          </a:p>
          <a:p>
            <a:pPr lvl="1" algn="just">
              <a:lnSpc>
                <a:spcPct val="150000"/>
              </a:lnSpc>
              <a:defRPr/>
            </a:pPr>
            <a:r>
              <a:rPr lang="zh-CN" altLang="en-US" dirty="0"/>
              <a:t>选择、投影、笛卡尔积、并和集合差为</a:t>
            </a:r>
            <a:r>
              <a:rPr lang="en-US" altLang="zh-CN" dirty="0"/>
              <a:t>5</a:t>
            </a:r>
            <a:r>
              <a:rPr lang="zh-CN" altLang="en-US" dirty="0"/>
              <a:t>种基本的操作</a:t>
            </a:r>
            <a:endParaRPr lang="en-US" altLang="zh-CN" dirty="0"/>
          </a:p>
          <a:p>
            <a:pPr lvl="1" algn="just">
              <a:lnSpc>
                <a:spcPct val="150000"/>
              </a:lnSpc>
              <a:defRPr/>
            </a:pPr>
            <a:r>
              <a:rPr lang="zh-CN" altLang="en-US" dirty="0"/>
              <a:t>连接、交和除则简化了操作</a:t>
            </a:r>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20982664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pPr>
              <a:lnSpc>
                <a:spcPct val="150000"/>
              </a:lnSpc>
            </a:pPr>
            <a:r>
              <a:rPr lang="zh-CN" altLang="en-US" dirty="0"/>
              <a:t>关于关系模型，下列叙述不正确的是</a:t>
            </a:r>
            <a:r>
              <a:rPr lang="en-US" altLang="zh-CN" dirty="0"/>
              <a:t>(  ).</a:t>
            </a:r>
          </a:p>
          <a:p>
            <a:pPr marL="814388" lvl="1" indent="-457200">
              <a:lnSpc>
                <a:spcPct val="150000"/>
              </a:lnSpc>
              <a:buAutoNum type="alphaUcPeriod"/>
            </a:pPr>
            <a:r>
              <a:rPr lang="zh-CN" altLang="en-US" dirty="0"/>
              <a:t>一个关系至少要有一个候选码   </a:t>
            </a:r>
            <a:r>
              <a:rPr lang="en-US" altLang="zh-CN" dirty="0"/>
              <a:t>B. </a:t>
            </a:r>
            <a:r>
              <a:rPr lang="zh-CN" altLang="en-US" dirty="0"/>
              <a:t>列的次序可以任意交换</a:t>
            </a:r>
            <a:endParaRPr lang="en-US" altLang="zh-CN" dirty="0"/>
          </a:p>
          <a:p>
            <a:pPr marL="357188" lvl="1" indent="0">
              <a:lnSpc>
                <a:spcPct val="150000"/>
              </a:lnSpc>
              <a:buNone/>
            </a:pPr>
            <a:r>
              <a:rPr lang="en-US" altLang="zh-CN" dirty="0"/>
              <a:t>C. </a:t>
            </a:r>
            <a:r>
              <a:rPr lang="zh-CN" altLang="en-US" dirty="0"/>
              <a:t>行的次序可以任意交换               </a:t>
            </a:r>
            <a:r>
              <a:rPr lang="en-US" altLang="zh-CN" dirty="0"/>
              <a:t>D. </a:t>
            </a:r>
            <a:r>
              <a:rPr lang="zh-CN" altLang="en-US" dirty="0"/>
              <a:t>一个列的值可以来自不同的域</a:t>
            </a:r>
            <a:endParaRPr lang="en-US" altLang="zh-CN" dirty="0"/>
          </a:p>
          <a:p>
            <a:pPr>
              <a:lnSpc>
                <a:spcPct val="150000"/>
              </a:lnSpc>
            </a:pPr>
            <a:r>
              <a:rPr lang="zh-CN" altLang="en-US" dirty="0"/>
              <a:t>关系操作中，操作的对象和结果都是</a:t>
            </a:r>
            <a:r>
              <a:rPr lang="en-US" altLang="zh-CN" dirty="0"/>
              <a:t>(  ).</a:t>
            </a:r>
          </a:p>
          <a:p>
            <a:pPr marL="357188" lvl="1" indent="0">
              <a:lnSpc>
                <a:spcPct val="150000"/>
              </a:lnSpc>
              <a:buNone/>
            </a:pPr>
            <a:r>
              <a:rPr lang="en-US" altLang="zh-CN" dirty="0"/>
              <a:t>A.</a:t>
            </a:r>
            <a:r>
              <a:rPr lang="zh-CN" altLang="en-US" dirty="0"/>
              <a:t>记录         </a:t>
            </a:r>
            <a:r>
              <a:rPr lang="en-US" altLang="zh-CN" dirty="0"/>
              <a:t>B.</a:t>
            </a:r>
            <a:r>
              <a:rPr lang="zh-CN" altLang="en-US" dirty="0"/>
              <a:t>关系        </a:t>
            </a:r>
            <a:r>
              <a:rPr lang="en-US" altLang="zh-CN" dirty="0"/>
              <a:t>C.</a:t>
            </a:r>
            <a:r>
              <a:rPr lang="zh-CN" altLang="en-US" dirty="0"/>
              <a:t>元组        </a:t>
            </a:r>
            <a:r>
              <a:rPr lang="en-US" altLang="zh-CN" dirty="0"/>
              <a:t>D.</a:t>
            </a:r>
            <a:r>
              <a:rPr lang="zh-CN" altLang="en-US" dirty="0"/>
              <a:t>列</a:t>
            </a:r>
            <a:endParaRPr lang="en-US" altLang="zh-CN" dirty="0"/>
          </a:p>
          <a:p>
            <a:pPr>
              <a:lnSpc>
                <a:spcPct val="150000"/>
              </a:lnSpc>
            </a:pPr>
            <a:r>
              <a:rPr lang="zh-CN" altLang="en-US" dirty="0"/>
              <a:t>有两个关系</a:t>
            </a:r>
            <a:r>
              <a:rPr lang="en-US" altLang="zh-CN" dirty="0"/>
              <a:t>R(A,B,C)</a:t>
            </a:r>
            <a:r>
              <a:rPr lang="zh-CN" altLang="en-US" dirty="0"/>
              <a:t>和</a:t>
            </a:r>
            <a:r>
              <a:rPr lang="en-US" altLang="zh-CN" dirty="0"/>
              <a:t>S(B,C,D)</a:t>
            </a:r>
            <a:r>
              <a:rPr lang="zh-CN" altLang="en-US" dirty="0"/>
              <a:t>，将</a:t>
            </a:r>
            <a:r>
              <a:rPr lang="en-US" altLang="zh-CN" dirty="0"/>
              <a:t>R</a:t>
            </a:r>
            <a:r>
              <a:rPr lang="zh-CN" altLang="en-US" dirty="0"/>
              <a:t>和</a:t>
            </a:r>
            <a:r>
              <a:rPr lang="en-US" altLang="zh-CN" dirty="0"/>
              <a:t>S</a:t>
            </a:r>
            <a:r>
              <a:rPr lang="zh-CN" altLang="en-US" dirty="0"/>
              <a:t>进行自然连接，得到的结果包含几个列</a:t>
            </a:r>
            <a:r>
              <a:rPr lang="en-US" altLang="zh-CN" dirty="0"/>
              <a:t>(  )</a:t>
            </a:r>
          </a:p>
          <a:p>
            <a:pPr marL="357188" lvl="1" indent="0">
              <a:lnSpc>
                <a:spcPct val="150000"/>
              </a:lnSpc>
              <a:buNone/>
            </a:pPr>
            <a:r>
              <a:rPr lang="en-US" altLang="zh-CN" dirty="0"/>
              <a:t>A. 6          B.  4               C.5            D.6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14468145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判断题</a:t>
            </a:r>
            <a:endParaRPr lang="en-US" altLang="zh-CN" dirty="0"/>
          </a:p>
          <a:p>
            <a:pPr marL="357188" lvl="1" indent="0">
              <a:lnSpc>
                <a:spcPct val="150000"/>
              </a:lnSpc>
              <a:buNone/>
            </a:pPr>
            <a:r>
              <a:rPr lang="en-US" altLang="zh-CN" dirty="0"/>
              <a:t>1.</a:t>
            </a:r>
            <a:r>
              <a:rPr lang="zh-CN" altLang="en-US" dirty="0"/>
              <a:t>关系模式是对关系的描述，关系是关系模式在某一时刻的状态或内容。</a:t>
            </a:r>
            <a:r>
              <a:rPr lang="en-US" altLang="zh-CN" dirty="0"/>
              <a:t>(   )</a:t>
            </a:r>
          </a:p>
          <a:p>
            <a:pPr marL="357188" lvl="1" indent="0">
              <a:lnSpc>
                <a:spcPct val="150000"/>
              </a:lnSpc>
              <a:buNone/>
            </a:pPr>
            <a:r>
              <a:rPr lang="en-US" altLang="zh-CN" dirty="0"/>
              <a:t>2.</a:t>
            </a:r>
            <a:r>
              <a:rPr lang="zh-CN" altLang="en-US" dirty="0"/>
              <a:t>关系模型的一个特点是，实体及实体间的联系都可以使用相同的结构类型来表示。</a:t>
            </a:r>
            <a:r>
              <a:rPr lang="en-US" altLang="zh-CN" dirty="0"/>
              <a:t>(  )</a:t>
            </a:r>
          </a:p>
          <a:p>
            <a:pPr>
              <a:lnSpc>
                <a:spcPct val="150000"/>
              </a:lnSpc>
            </a:pPr>
            <a:r>
              <a:rPr lang="zh-CN" altLang="en-US" dirty="0"/>
              <a:t>填空题</a:t>
            </a:r>
            <a:endParaRPr lang="en-US" altLang="zh-CN" dirty="0"/>
          </a:p>
          <a:p>
            <a:pPr marL="357188" lvl="1" indent="0">
              <a:lnSpc>
                <a:spcPct val="150000"/>
              </a:lnSpc>
              <a:buNone/>
            </a:pPr>
            <a:r>
              <a:rPr lang="en-US" altLang="zh-CN" dirty="0"/>
              <a:t>1.</a:t>
            </a:r>
            <a:r>
              <a:rPr lang="zh-CN" altLang="en-US" dirty="0"/>
              <a:t>在关系模型中，关系操作包括查询、</a:t>
            </a:r>
            <a:r>
              <a:rPr lang="zh-CN" altLang="en-US" u="sng" dirty="0"/>
              <a:t>            </a:t>
            </a:r>
            <a:r>
              <a:rPr lang="zh-CN" altLang="en-US" dirty="0"/>
              <a:t>、</a:t>
            </a:r>
            <a:r>
              <a:rPr lang="zh-CN" altLang="en-US" u="sng" dirty="0"/>
              <a:t>             </a:t>
            </a:r>
            <a:r>
              <a:rPr lang="zh-CN" altLang="en-US" dirty="0"/>
              <a:t>和</a:t>
            </a:r>
            <a:r>
              <a:rPr lang="zh-CN" altLang="en-US" u="sng" dirty="0"/>
              <a:t>             </a:t>
            </a:r>
            <a:r>
              <a:rPr lang="zh-CN" altLang="en-US" dirty="0"/>
              <a:t>等。</a:t>
            </a:r>
            <a:endParaRPr lang="en-US" altLang="zh-CN" dirty="0"/>
          </a:p>
          <a:p>
            <a:pPr marL="357188" lvl="1" indent="0">
              <a:lnSpc>
                <a:spcPct val="150000"/>
              </a:lnSpc>
              <a:buNone/>
            </a:pPr>
            <a:r>
              <a:rPr lang="en-US" altLang="zh-CN" dirty="0"/>
              <a:t>2.</a:t>
            </a:r>
            <a:r>
              <a:rPr lang="zh-CN" altLang="en-US" dirty="0"/>
              <a:t>职工</a:t>
            </a:r>
            <a:r>
              <a:rPr lang="en-US" altLang="zh-CN" dirty="0"/>
              <a:t>(</a:t>
            </a:r>
            <a:r>
              <a:rPr lang="zh-CN" altLang="en-US" u="sng" dirty="0"/>
              <a:t>职工号</a:t>
            </a:r>
            <a:r>
              <a:rPr lang="zh-CN" altLang="en-US" dirty="0"/>
              <a:t>，姓名，年龄，部门号</a:t>
            </a:r>
            <a:r>
              <a:rPr lang="en-US" altLang="zh-CN" dirty="0"/>
              <a:t>)</a:t>
            </a:r>
            <a:r>
              <a:rPr lang="zh-CN" altLang="en-US" dirty="0"/>
              <a:t>和部门</a:t>
            </a:r>
            <a:r>
              <a:rPr lang="en-US" altLang="zh-CN" dirty="0"/>
              <a:t>(</a:t>
            </a:r>
            <a:r>
              <a:rPr lang="zh-CN" altLang="en-US" u="sng" dirty="0"/>
              <a:t>部门号</a:t>
            </a:r>
            <a:r>
              <a:rPr lang="zh-CN" altLang="en-US" dirty="0"/>
              <a:t>，部门名称</a:t>
            </a:r>
            <a:r>
              <a:rPr lang="en-US" altLang="zh-CN" dirty="0"/>
              <a:t>)</a:t>
            </a:r>
            <a:r>
              <a:rPr lang="zh-CN" altLang="en-US" dirty="0"/>
              <a:t>存在引用关系，其中是</a:t>
            </a:r>
            <a:r>
              <a:rPr lang="zh-CN" altLang="en-US" u="sng" dirty="0"/>
              <a:t>              </a:t>
            </a:r>
            <a:r>
              <a:rPr lang="zh-CN" altLang="en-US" dirty="0"/>
              <a:t>参照关系，</a:t>
            </a:r>
            <a:r>
              <a:rPr lang="zh-CN" altLang="en-US" u="sng" dirty="0"/>
              <a:t>             </a:t>
            </a:r>
            <a:r>
              <a:rPr lang="zh-CN" altLang="en-US" dirty="0"/>
              <a:t>是外码。</a:t>
            </a:r>
          </a:p>
        </p:txBody>
      </p:sp>
      <p:sp>
        <p:nvSpPr>
          <p:cNvPr id="4" name="灯片编号占位符 3"/>
          <p:cNvSpPr>
            <a:spLocks noGrp="1"/>
          </p:cNvSpPr>
          <p:nvPr>
            <p:ph type="sldNum" sz="quarter" idx="12"/>
          </p:nvPr>
        </p:nvSpPr>
        <p:spPr/>
        <p:txBody>
          <a:bodyPr/>
          <a:lstStyle/>
          <a:p>
            <a:fld id="{E63F6D5D-9733-4D44-9C56-AEFEDD5A4BA7}" type="slidenum">
              <a:rPr lang="en-US" smtClean="0"/>
              <a:pPr/>
              <a:t>74</a:t>
            </a:fld>
            <a:endParaRPr lang="en-US" dirty="0"/>
          </a:p>
        </p:txBody>
      </p:sp>
    </p:spTree>
    <p:extLst>
      <p:ext uri="{BB962C8B-B14F-4D97-AF65-F5344CB8AC3E}">
        <p14:creationId xmlns:p14="http://schemas.microsoft.com/office/powerpoint/2010/main" val="5319602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第</a:t>
            </a:r>
            <a:r>
              <a:rPr lang="en-US" altLang="zh-CN" dirty="0"/>
              <a:t>2</a:t>
            </a:r>
            <a:r>
              <a:rPr lang="zh-CN" altLang="en-US" dirty="0"/>
              <a:t>章习题：</a:t>
            </a:r>
            <a:r>
              <a:rPr lang="en-US" altLang="zh-CN" dirty="0"/>
              <a:t>4</a:t>
            </a:r>
            <a:r>
              <a:rPr lang="zh-CN" altLang="en-US" dirty="0"/>
              <a:t>，</a:t>
            </a:r>
            <a:r>
              <a:rPr lang="en-US" altLang="zh-CN" dirty="0"/>
              <a:t>5</a:t>
            </a:r>
            <a:r>
              <a:rPr lang="zh-CN" altLang="en-US" dirty="0"/>
              <a:t>，</a:t>
            </a:r>
            <a:r>
              <a:rPr lang="en-US" altLang="zh-CN" dirty="0"/>
              <a:t>6</a:t>
            </a:r>
            <a:r>
              <a:rPr lang="zh-CN" altLang="en-US" dirty="0"/>
              <a:t>（只用关系代数实现），</a:t>
            </a:r>
            <a:r>
              <a:rPr lang="en-US" altLang="zh-CN" dirty="0"/>
              <a:t>8</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75</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a:lnSpc>
                <a:spcPct val="120000"/>
              </a:lnSpc>
            </a:pPr>
            <a:r>
              <a:rPr lang="zh-CN" altLang="en-US" b="1" dirty="0">
                <a:solidFill>
                  <a:srgbClr val="0000CC"/>
                </a:solidFill>
              </a:rPr>
              <a:t>笛卡尔积（</a:t>
            </a:r>
            <a:r>
              <a:rPr lang="en-US" altLang="zh-CN" b="1" dirty="0">
                <a:solidFill>
                  <a:srgbClr val="0000CC"/>
                </a:solidFill>
              </a:rPr>
              <a:t>Cartesian Product</a:t>
            </a:r>
            <a:r>
              <a:rPr lang="zh-CN" altLang="en-US" b="1" dirty="0">
                <a:solidFill>
                  <a:srgbClr val="0000CC"/>
                </a:solidFill>
              </a:rPr>
              <a:t>）</a:t>
            </a:r>
            <a:endParaRPr lang="en-US" altLang="zh-CN" b="1" dirty="0">
              <a:solidFill>
                <a:srgbClr val="0000CC"/>
              </a:solidFill>
            </a:endParaRPr>
          </a:p>
          <a:p>
            <a:pPr marL="0" indent="0">
              <a:lnSpc>
                <a:spcPct val="120000"/>
              </a:lnSpc>
              <a:buNone/>
            </a:pPr>
            <a:r>
              <a:rPr lang="zh-CN" altLang="en-US" dirty="0"/>
              <a:t>   </a:t>
            </a:r>
            <a:r>
              <a:rPr lang="zh-CN" altLang="en-US" sz="2400" dirty="0"/>
              <a:t>给定一组域</a:t>
            </a:r>
            <a:r>
              <a:rPr lang="en-US" altLang="zh-CN" sz="2400" i="1" dirty="0"/>
              <a:t>D</a:t>
            </a:r>
            <a:r>
              <a:rPr lang="en-US" altLang="zh-CN" sz="2400" baseline="-10000" dirty="0"/>
              <a:t>1</a:t>
            </a:r>
            <a:r>
              <a:rPr lang="en-US" altLang="zh-CN" sz="2400" i="1" dirty="0"/>
              <a:t>, D</a:t>
            </a:r>
            <a:r>
              <a:rPr lang="en-US" altLang="zh-CN" sz="2400" baseline="-10000" dirty="0"/>
              <a:t>2</a:t>
            </a:r>
            <a:r>
              <a:rPr lang="en-US" altLang="zh-CN" sz="2400" dirty="0"/>
              <a:t>, ..., </a:t>
            </a:r>
            <a:r>
              <a:rPr lang="en-US" altLang="zh-CN" sz="2400" i="1" dirty="0" err="1"/>
              <a:t>D</a:t>
            </a:r>
            <a:r>
              <a:rPr lang="en-US" altLang="zh-CN" sz="2400" baseline="-10000" dirty="0" err="1"/>
              <a:t>n</a:t>
            </a:r>
            <a:r>
              <a:rPr lang="zh-CN" altLang="en-US" sz="2400" dirty="0"/>
              <a:t>，</a:t>
            </a:r>
            <a:r>
              <a:rPr lang="zh-CN" altLang="en-US" sz="2400" u="sng" dirty="0"/>
              <a:t>允许其中某些域相同</a:t>
            </a:r>
            <a:r>
              <a:rPr lang="zh-CN" altLang="en-US" sz="2400" dirty="0"/>
              <a:t>。</a:t>
            </a:r>
            <a:endParaRPr lang="en-US" altLang="zh-CN" sz="2400" dirty="0"/>
          </a:p>
          <a:p>
            <a:pPr lvl="1">
              <a:lnSpc>
                <a:spcPct val="120000"/>
              </a:lnSpc>
            </a:pPr>
            <a:r>
              <a:rPr lang="en-US" altLang="zh-CN" i="1" dirty="0"/>
              <a:t>D</a:t>
            </a:r>
            <a:r>
              <a:rPr lang="en-US" altLang="zh-CN" baseline="-10000" dirty="0"/>
              <a:t>1</a:t>
            </a:r>
            <a:r>
              <a:rPr lang="en-US" altLang="zh-CN" i="1" dirty="0"/>
              <a:t>, D</a:t>
            </a:r>
            <a:r>
              <a:rPr lang="en-US" altLang="zh-CN" baseline="-10000" dirty="0"/>
              <a:t>2</a:t>
            </a:r>
            <a:r>
              <a:rPr lang="en-US" altLang="zh-CN" dirty="0"/>
              <a:t>, ... , </a:t>
            </a:r>
            <a:r>
              <a:rPr lang="en-US" altLang="zh-CN" i="1" dirty="0" err="1"/>
              <a:t>D</a:t>
            </a:r>
            <a:r>
              <a:rPr lang="en-US" altLang="zh-CN" baseline="-10000" dirty="0" err="1"/>
              <a:t>n</a:t>
            </a:r>
            <a:r>
              <a:rPr lang="zh-CN" altLang="en-US" dirty="0"/>
              <a:t>的笛卡尔积为：</a:t>
            </a:r>
          </a:p>
          <a:p>
            <a:pPr marL="450850" lvl="1" indent="-177800">
              <a:lnSpc>
                <a:spcPct val="120000"/>
              </a:lnSpc>
              <a:buNone/>
            </a:pPr>
            <a:r>
              <a:rPr lang="en-US" altLang="zh-CN" b="1" i="1" dirty="0">
                <a:solidFill>
                  <a:srgbClr val="0000FF"/>
                </a:solidFill>
              </a:rPr>
              <a:t>    </a:t>
            </a:r>
            <a:r>
              <a:rPr lang="en-US" altLang="zh-CN" i="1" dirty="0">
                <a:solidFill>
                  <a:srgbClr val="0000FF"/>
                </a:solidFill>
              </a:rPr>
              <a:t>D</a:t>
            </a:r>
            <a:r>
              <a:rPr lang="en-US" altLang="zh-CN" baseline="-25000" dirty="0">
                <a:solidFill>
                  <a:srgbClr val="0000FF"/>
                </a:solidFill>
              </a:rPr>
              <a:t>1</a:t>
            </a:r>
            <a:r>
              <a:rPr lang="en-US" altLang="zh-CN" dirty="0">
                <a:solidFill>
                  <a:srgbClr val="0000FF"/>
                </a:solidFill>
              </a:rPr>
              <a:t>×</a:t>
            </a:r>
            <a:r>
              <a:rPr lang="en-US" altLang="zh-CN" i="1" dirty="0">
                <a:solidFill>
                  <a:srgbClr val="0000FF"/>
                </a:solidFill>
              </a:rPr>
              <a:t>D</a:t>
            </a:r>
            <a:r>
              <a:rPr lang="en-US" altLang="zh-CN" baseline="-25000" dirty="0">
                <a:solidFill>
                  <a:srgbClr val="0000FF"/>
                </a:solidFill>
              </a:rPr>
              <a:t>2</a:t>
            </a:r>
            <a:r>
              <a:rPr lang="en-US" altLang="zh-CN" dirty="0">
                <a:solidFill>
                  <a:srgbClr val="0000FF"/>
                </a:solidFill>
              </a:rPr>
              <a:t>×…×</a:t>
            </a:r>
            <a:r>
              <a:rPr lang="en-US" altLang="zh-CN" i="1" dirty="0" err="1">
                <a:solidFill>
                  <a:srgbClr val="0000FF"/>
                </a:solidFill>
              </a:rPr>
              <a:t>D</a:t>
            </a:r>
            <a:r>
              <a:rPr lang="en-US" altLang="zh-CN" i="1" baseline="-25000" dirty="0" err="1">
                <a:solidFill>
                  <a:srgbClr val="0000FF"/>
                </a:solidFill>
              </a:rPr>
              <a:t>n</a:t>
            </a:r>
            <a:r>
              <a:rPr lang="zh-CN" altLang="en-US" dirty="0">
                <a:solidFill>
                  <a:srgbClr val="0000FF"/>
                </a:solidFill>
              </a:rPr>
              <a:t>＝</a:t>
            </a:r>
            <a:r>
              <a:rPr lang="en-US" altLang="zh-CN" dirty="0">
                <a:solidFill>
                  <a:srgbClr val="0000FF"/>
                </a:solidFill>
              </a:rPr>
              <a:t>{(</a:t>
            </a:r>
            <a:r>
              <a:rPr lang="en-US" altLang="zh-CN" i="1" dirty="0">
                <a:solidFill>
                  <a:srgbClr val="0000FF"/>
                </a:solidFill>
              </a:rPr>
              <a:t>d</a:t>
            </a:r>
            <a:r>
              <a:rPr lang="en-US" altLang="zh-CN" baseline="-25000" dirty="0">
                <a:solidFill>
                  <a:srgbClr val="0000FF"/>
                </a:solidFill>
              </a:rPr>
              <a:t>1</a:t>
            </a:r>
            <a:r>
              <a:rPr lang="en-US" altLang="zh-CN" dirty="0">
                <a:solidFill>
                  <a:srgbClr val="0000FF"/>
                </a:solidFill>
              </a:rPr>
              <a:t>, </a:t>
            </a:r>
            <a:r>
              <a:rPr lang="en-US" altLang="zh-CN" i="1" dirty="0">
                <a:solidFill>
                  <a:srgbClr val="0000FF"/>
                </a:solidFill>
              </a:rPr>
              <a:t>d</a:t>
            </a:r>
            <a:r>
              <a:rPr lang="en-US" altLang="zh-CN" baseline="-25000" dirty="0">
                <a:solidFill>
                  <a:srgbClr val="0000FF"/>
                </a:solidFill>
              </a:rPr>
              <a:t>2</a:t>
            </a:r>
            <a:r>
              <a:rPr lang="en-US" altLang="zh-CN" dirty="0">
                <a:solidFill>
                  <a:srgbClr val="0000FF"/>
                </a:solidFill>
              </a:rPr>
              <a:t>, …, </a:t>
            </a:r>
            <a:r>
              <a:rPr lang="en-US" altLang="zh-CN" i="1" dirty="0" err="1">
                <a:solidFill>
                  <a:srgbClr val="0000FF"/>
                </a:solidFill>
              </a:rPr>
              <a:t>d</a:t>
            </a:r>
            <a:r>
              <a:rPr lang="en-US" altLang="zh-CN" i="1" baseline="-25000" dirty="0" err="1">
                <a:solidFill>
                  <a:srgbClr val="0000FF"/>
                </a:solidFill>
              </a:rPr>
              <a:t>n</a:t>
            </a:r>
            <a:r>
              <a:rPr lang="en-US" altLang="zh-CN" dirty="0">
                <a:solidFill>
                  <a:srgbClr val="0000FF"/>
                </a:solidFill>
              </a:rPr>
              <a:t>) | </a:t>
            </a:r>
            <a:r>
              <a:rPr lang="en-US" altLang="zh-CN" i="1" dirty="0">
                <a:solidFill>
                  <a:srgbClr val="0000FF"/>
                </a:solidFill>
              </a:rPr>
              <a:t>d</a:t>
            </a:r>
            <a:r>
              <a:rPr lang="en-US" altLang="zh-CN" i="1" baseline="-25000" dirty="0">
                <a:solidFill>
                  <a:srgbClr val="0000FF"/>
                </a:solidFill>
              </a:rPr>
              <a:t>i </a:t>
            </a:r>
            <a:r>
              <a:rPr lang="en-US" altLang="zh-CN" dirty="0">
                <a:solidFill>
                  <a:srgbClr val="0000FF"/>
                </a:solidFill>
                <a:sym typeface="Symbol" pitchFamily="18" charset="2"/>
              </a:rPr>
              <a:t> </a:t>
            </a:r>
            <a:r>
              <a:rPr lang="en-US" altLang="zh-CN" i="1" dirty="0">
                <a:solidFill>
                  <a:srgbClr val="0000FF"/>
                </a:solidFill>
              </a:rPr>
              <a:t>D</a:t>
            </a:r>
            <a:r>
              <a:rPr lang="en-US" altLang="zh-CN" i="1" baseline="-25000" dirty="0">
                <a:solidFill>
                  <a:srgbClr val="0000FF"/>
                </a:solidFill>
              </a:rPr>
              <a:t>i</a:t>
            </a:r>
            <a:r>
              <a:rPr lang="en-US" altLang="zh-CN" dirty="0">
                <a:solidFill>
                  <a:srgbClr val="0000FF"/>
                </a:solidFill>
              </a:rPr>
              <a:t>, </a:t>
            </a:r>
            <a:r>
              <a:rPr lang="en-US" altLang="zh-CN" i="1" dirty="0" err="1">
                <a:solidFill>
                  <a:srgbClr val="0000FF"/>
                </a:solidFill>
              </a:rPr>
              <a:t>i</a:t>
            </a:r>
            <a:r>
              <a:rPr lang="en-US" altLang="zh-CN" i="1" dirty="0">
                <a:solidFill>
                  <a:srgbClr val="0000FF"/>
                </a:solidFill>
              </a:rPr>
              <a:t> </a:t>
            </a:r>
            <a:r>
              <a:rPr lang="zh-CN" altLang="en-US" dirty="0">
                <a:solidFill>
                  <a:srgbClr val="0000FF"/>
                </a:solidFill>
              </a:rPr>
              <a:t>＝</a:t>
            </a:r>
            <a:r>
              <a:rPr lang="en-US" altLang="zh-CN" dirty="0">
                <a:solidFill>
                  <a:srgbClr val="0000FF"/>
                </a:solidFill>
              </a:rPr>
              <a:t>1, 2, … , </a:t>
            </a:r>
            <a:r>
              <a:rPr lang="en-US" altLang="zh-CN" i="1" dirty="0">
                <a:solidFill>
                  <a:srgbClr val="0000FF"/>
                </a:solidFill>
              </a:rPr>
              <a:t>n</a:t>
            </a:r>
            <a:r>
              <a:rPr lang="en-US" altLang="zh-CN" dirty="0">
                <a:solidFill>
                  <a:srgbClr val="0000FF"/>
                </a:solidFill>
              </a:rPr>
              <a:t>}</a:t>
            </a:r>
          </a:p>
          <a:p>
            <a:pPr lvl="1">
              <a:lnSpc>
                <a:spcPct val="120000"/>
              </a:lnSpc>
              <a:buNone/>
            </a:pPr>
            <a:r>
              <a:rPr lang="en-US" altLang="zh-CN" dirty="0"/>
              <a:t>   </a:t>
            </a:r>
            <a:r>
              <a:rPr lang="zh-CN" altLang="en-US" dirty="0"/>
              <a:t>其中，每个元素</a:t>
            </a:r>
            <a:r>
              <a:rPr lang="en-US" altLang="zh-CN" dirty="0">
                <a:solidFill>
                  <a:srgbClr val="0000FF"/>
                </a:solidFill>
              </a:rPr>
              <a:t>(</a:t>
            </a:r>
            <a:r>
              <a:rPr lang="en-US" altLang="zh-CN" i="1" dirty="0">
                <a:solidFill>
                  <a:srgbClr val="0000FF"/>
                </a:solidFill>
              </a:rPr>
              <a:t>d</a:t>
            </a:r>
            <a:r>
              <a:rPr lang="en-US" altLang="zh-CN" baseline="-25000" dirty="0">
                <a:solidFill>
                  <a:srgbClr val="0000FF"/>
                </a:solidFill>
              </a:rPr>
              <a:t>1</a:t>
            </a:r>
            <a:r>
              <a:rPr lang="en-US" altLang="zh-CN" dirty="0">
                <a:solidFill>
                  <a:srgbClr val="0000FF"/>
                </a:solidFill>
              </a:rPr>
              <a:t>, </a:t>
            </a:r>
            <a:r>
              <a:rPr lang="en-US" altLang="zh-CN" i="1" dirty="0">
                <a:solidFill>
                  <a:srgbClr val="0000FF"/>
                </a:solidFill>
              </a:rPr>
              <a:t>d</a:t>
            </a:r>
            <a:r>
              <a:rPr lang="en-US" altLang="zh-CN" baseline="-25000" dirty="0">
                <a:solidFill>
                  <a:srgbClr val="0000FF"/>
                </a:solidFill>
              </a:rPr>
              <a:t>2</a:t>
            </a:r>
            <a:r>
              <a:rPr lang="en-US" altLang="zh-CN" dirty="0">
                <a:solidFill>
                  <a:srgbClr val="0000FF"/>
                </a:solidFill>
              </a:rPr>
              <a:t>, …, </a:t>
            </a:r>
            <a:r>
              <a:rPr lang="en-US" altLang="zh-CN" i="1" dirty="0" err="1">
                <a:solidFill>
                  <a:srgbClr val="0000FF"/>
                </a:solidFill>
              </a:rPr>
              <a:t>d</a:t>
            </a:r>
            <a:r>
              <a:rPr lang="en-US" altLang="zh-CN" i="1" baseline="-25000" dirty="0" err="1">
                <a:solidFill>
                  <a:srgbClr val="0000FF"/>
                </a:solidFill>
              </a:rPr>
              <a:t>n</a:t>
            </a:r>
            <a:r>
              <a:rPr lang="en-US" altLang="zh-CN" dirty="0">
                <a:solidFill>
                  <a:srgbClr val="0000FF"/>
                </a:solidFill>
              </a:rPr>
              <a:t>)</a:t>
            </a:r>
            <a:r>
              <a:rPr lang="zh-CN" altLang="en-US" dirty="0"/>
              <a:t>称为一个</a:t>
            </a:r>
            <a:r>
              <a:rPr lang="en-US" altLang="zh-CN" i="1" dirty="0"/>
              <a:t>n</a:t>
            </a:r>
            <a:r>
              <a:rPr lang="zh-CN" altLang="en-US" dirty="0"/>
              <a:t>元组</a:t>
            </a:r>
            <a:r>
              <a:rPr lang="en-US" altLang="zh-CN" dirty="0"/>
              <a:t>(</a:t>
            </a:r>
            <a:r>
              <a:rPr lang="en-US" altLang="zh-CN" i="1" dirty="0"/>
              <a:t>n</a:t>
            </a:r>
            <a:r>
              <a:rPr lang="en-US" altLang="zh-CN" dirty="0"/>
              <a:t>-tuple)</a:t>
            </a:r>
            <a:r>
              <a:rPr lang="zh-CN" altLang="en-US" dirty="0"/>
              <a:t>，元素中的每个值</a:t>
            </a:r>
            <a:r>
              <a:rPr lang="en-US" altLang="zh-CN" i="1" dirty="0">
                <a:solidFill>
                  <a:srgbClr val="0000FF"/>
                </a:solidFill>
              </a:rPr>
              <a:t>d</a:t>
            </a:r>
            <a:r>
              <a:rPr lang="en-US" altLang="zh-CN" baseline="-25000" dirty="0">
                <a:solidFill>
                  <a:srgbClr val="0000FF"/>
                </a:solidFill>
              </a:rPr>
              <a:t>i</a:t>
            </a:r>
            <a:r>
              <a:rPr lang="en-US" altLang="zh-CN" dirty="0">
                <a:solidFill>
                  <a:srgbClr val="0000FF"/>
                </a:solidFill>
              </a:rPr>
              <a:t> </a:t>
            </a:r>
            <a:r>
              <a:rPr lang="zh-CN" altLang="en-US" dirty="0"/>
              <a:t>称为一个分量</a:t>
            </a:r>
            <a:r>
              <a:rPr lang="en-US" altLang="zh-CN" dirty="0"/>
              <a:t>(component).</a:t>
            </a:r>
          </a:p>
          <a:p>
            <a:pPr lvl="2">
              <a:lnSpc>
                <a:spcPct val="120000"/>
              </a:lnSpc>
            </a:pPr>
            <a:r>
              <a:rPr lang="zh-CN" altLang="en-US" dirty="0"/>
              <a:t>所有域的所有取值的一个组合</a:t>
            </a:r>
          </a:p>
          <a:p>
            <a:pPr lvl="2">
              <a:lnSpc>
                <a:spcPct val="120000"/>
              </a:lnSpc>
            </a:pPr>
            <a:r>
              <a:rPr lang="zh-CN" altLang="en-US" dirty="0"/>
              <a:t>不能重复</a:t>
            </a:r>
            <a:endParaRPr lang="en-US" altLang="zh-CN" dirty="0"/>
          </a:p>
          <a:p>
            <a:pPr lvl="1">
              <a:lnSpc>
                <a:spcPct val="120000"/>
              </a:lnSpc>
            </a:pPr>
            <a:r>
              <a:rPr lang="zh-CN" altLang="en-US" dirty="0">
                <a:solidFill>
                  <a:srgbClr val="0000FF"/>
                </a:solidFill>
              </a:rPr>
              <a:t>基数</a:t>
            </a:r>
            <a:r>
              <a:rPr lang="en-US" altLang="zh-CN" dirty="0"/>
              <a:t>(Cardinality)</a:t>
            </a:r>
            <a:r>
              <a:rPr lang="zh-CN" altLang="en-US" dirty="0"/>
              <a:t>：</a:t>
            </a:r>
            <a:r>
              <a:rPr lang="en-US" altLang="zh-CN" dirty="0">
                <a:solidFill>
                  <a:srgbClr val="0000FF"/>
                </a:solidFill>
                <a:sym typeface="Wingdings" pitchFamily="2" charset="2"/>
              </a:rPr>
              <a:t>|</a:t>
            </a:r>
            <a:r>
              <a:rPr lang="en-US" altLang="zh-CN" i="1" dirty="0">
                <a:solidFill>
                  <a:srgbClr val="0000FF"/>
                </a:solidFill>
              </a:rPr>
              <a:t>D</a:t>
            </a:r>
            <a:r>
              <a:rPr lang="en-US" altLang="zh-CN" baseline="-10000" dirty="0">
                <a:solidFill>
                  <a:srgbClr val="0000FF"/>
                </a:solidFill>
              </a:rPr>
              <a:t>1</a:t>
            </a:r>
            <a:r>
              <a:rPr lang="en-US" altLang="zh-CN" dirty="0">
                <a:solidFill>
                  <a:srgbClr val="0000FF"/>
                </a:solidFill>
                <a:sym typeface="Wingdings" pitchFamily="2" charset="2"/>
              </a:rPr>
              <a:t>|</a:t>
            </a:r>
            <a:r>
              <a:rPr lang="en-US" altLang="zh-CN" dirty="0">
                <a:solidFill>
                  <a:srgbClr val="0000FF"/>
                </a:solidFill>
              </a:rPr>
              <a:t>×|</a:t>
            </a:r>
            <a:r>
              <a:rPr lang="en-US" altLang="zh-CN" i="1" dirty="0">
                <a:solidFill>
                  <a:srgbClr val="0000FF"/>
                </a:solidFill>
              </a:rPr>
              <a:t>D</a:t>
            </a:r>
            <a:r>
              <a:rPr lang="en-US" altLang="zh-CN" baseline="-25000" dirty="0">
                <a:solidFill>
                  <a:srgbClr val="0000FF"/>
                </a:solidFill>
              </a:rPr>
              <a:t>2</a:t>
            </a:r>
            <a:r>
              <a:rPr lang="en-US" altLang="zh-CN" dirty="0">
                <a:solidFill>
                  <a:srgbClr val="0000FF"/>
                </a:solidFill>
              </a:rPr>
              <a:t>|×…×|</a:t>
            </a:r>
            <a:r>
              <a:rPr lang="en-US" altLang="zh-CN" i="1" dirty="0" err="1">
                <a:solidFill>
                  <a:srgbClr val="0000FF"/>
                </a:solidFill>
              </a:rPr>
              <a:t>D</a:t>
            </a:r>
            <a:r>
              <a:rPr lang="en-US" altLang="zh-CN" i="1" baseline="-25000" dirty="0" err="1">
                <a:solidFill>
                  <a:srgbClr val="0000FF"/>
                </a:solidFill>
              </a:rPr>
              <a:t>n</a:t>
            </a:r>
            <a:r>
              <a:rPr lang="en-US" altLang="zh-CN" dirty="0">
                <a:solidFill>
                  <a:srgbClr val="0000FF"/>
                </a:solidFill>
              </a:rPr>
              <a:t>|</a:t>
            </a:r>
          </a:p>
          <a:p>
            <a:pPr lvl="1">
              <a:lnSpc>
                <a:spcPct val="120000"/>
              </a:lnSpc>
            </a:pPr>
            <a:r>
              <a:rPr lang="zh-CN" altLang="en-US" dirty="0"/>
              <a:t>可表示为一个</a:t>
            </a:r>
            <a:r>
              <a:rPr lang="zh-CN" altLang="en-US" dirty="0">
                <a:solidFill>
                  <a:srgbClr val="FF0000"/>
                </a:solidFill>
              </a:rPr>
              <a:t>二维表</a:t>
            </a:r>
            <a:r>
              <a:rPr lang="zh-CN" altLang="en-US" dirty="0">
                <a:solidFill>
                  <a:srgbClr val="0000FF"/>
                </a:solidFill>
              </a:rPr>
              <a:t>。</a:t>
            </a:r>
            <a:r>
              <a:rPr lang="zh-CN" altLang="en-US" dirty="0"/>
              <a:t>表中行对应元组，列对应域</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pic>
        <p:nvPicPr>
          <p:cNvPr id="6" name="图片 5"/>
          <p:cNvPicPr>
            <a:picLocks noChangeAspect="1"/>
          </p:cNvPicPr>
          <p:nvPr/>
        </p:nvPicPr>
        <p:blipFill>
          <a:blip r:embed="rId2"/>
          <a:stretch>
            <a:fillRect/>
          </a:stretch>
        </p:blipFill>
        <p:spPr>
          <a:xfrm>
            <a:off x="990600" y="5524500"/>
            <a:ext cx="10088640" cy="1011526"/>
          </a:xfrm>
          <a:prstGeom prst="rect">
            <a:avLst/>
          </a:prstGeom>
          <a:noFill/>
          <a:ln>
            <a:solidFill>
              <a:schemeClr val="accent1"/>
            </a:solidFill>
          </a:ln>
        </p:spPr>
      </p:pic>
    </p:spTree>
    <p:extLst>
      <p:ext uri="{BB962C8B-B14F-4D97-AF65-F5344CB8AC3E}">
        <p14:creationId xmlns:p14="http://schemas.microsoft.com/office/powerpoint/2010/main" val="4278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95085" y="457200"/>
            <a:ext cx="11007107" cy="6078826"/>
          </a:xfrm>
        </p:spPr>
        <p:txBody>
          <a:bodyPr/>
          <a:lstStyle/>
          <a:p>
            <a:r>
              <a:rPr lang="zh-CN" altLang="en-US" b="1" dirty="0">
                <a:solidFill>
                  <a:srgbClr val="000099"/>
                </a:solidFill>
              </a:rPr>
              <a:t>关系</a:t>
            </a:r>
            <a:r>
              <a:rPr lang="en-US" altLang="zh-CN" b="1" dirty="0">
                <a:solidFill>
                  <a:srgbClr val="000099"/>
                </a:solidFill>
              </a:rPr>
              <a:t>(Relation)</a:t>
            </a:r>
          </a:p>
          <a:p>
            <a:pPr lvl="1"/>
            <a:r>
              <a:rPr lang="en-US" altLang="zh-CN" dirty="0"/>
              <a:t>D</a:t>
            </a:r>
            <a:r>
              <a:rPr lang="en-US" altLang="zh-CN" baseline="-25000" dirty="0"/>
              <a:t>1</a:t>
            </a:r>
            <a:r>
              <a:rPr lang="en-US" altLang="zh-CN" dirty="0"/>
              <a:t>×D</a:t>
            </a:r>
            <a:r>
              <a:rPr lang="en-US" altLang="zh-CN" baseline="-25000" dirty="0"/>
              <a:t>2</a:t>
            </a:r>
            <a:r>
              <a:rPr lang="en-US" altLang="zh-CN" dirty="0"/>
              <a:t>×…×</a:t>
            </a:r>
            <a:r>
              <a:rPr lang="en-US" altLang="zh-CN" dirty="0" err="1"/>
              <a:t>D</a:t>
            </a:r>
            <a:r>
              <a:rPr lang="en-US" altLang="zh-CN" baseline="-25000" dirty="0" err="1"/>
              <a:t>n</a:t>
            </a:r>
            <a:r>
              <a:rPr lang="zh-CN" altLang="en-US" dirty="0"/>
              <a:t>的子集叫做在域</a:t>
            </a:r>
            <a:r>
              <a:rPr lang="en-US" altLang="zh-CN" dirty="0"/>
              <a:t>D</a:t>
            </a:r>
            <a:r>
              <a:rPr lang="en-US" altLang="zh-CN" baseline="-25000" dirty="0"/>
              <a:t>1</a:t>
            </a:r>
            <a:r>
              <a:rPr lang="en-US" altLang="zh-CN" dirty="0"/>
              <a:t>,D</a:t>
            </a:r>
            <a:r>
              <a:rPr lang="en-US" altLang="zh-CN" baseline="-25000" dirty="0"/>
              <a:t>2</a:t>
            </a:r>
            <a:r>
              <a:rPr lang="en-US" altLang="zh-CN" dirty="0"/>
              <a:t>, …,</a:t>
            </a:r>
            <a:r>
              <a:rPr lang="en-US" altLang="zh-CN" dirty="0" err="1"/>
              <a:t>D</a:t>
            </a:r>
            <a:r>
              <a:rPr lang="en-US" altLang="zh-CN" spc="600" baseline="-25000" dirty="0" err="1"/>
              <a:t>n</a:t>
            </a:r>
            <a:r>
              <a:rPr lang="zh-CN" altLang="en-US" dirty="0"/>
              <a:t>上的关系，记为</a:t>
            </a:r>
            <a:r>
              <a:rPr lang="en-US" altLang="zh-CN" b="1" dirty="0">
                <a:solidFill>
                  <a:srgbClr val="0000CC"/>
                </a:solidFill>
              </a:rPr>
              <a:t>R(D</a:t>
            </a:r>
            <a:r>
              <a:rPr lang="en-US" altLang="zh-CN" b="1" baseline="-25000" dirty="0">
                <a:solidFill>
                  <a:srgbClr val="0000CC"/>
                </a:solidFill>
              </a:rPr>
              <a:t>1</a:t>
            </a:r>
            <a:r>
              <a:rPr lang="en-US" altLang="zh-CN" b="1" dirty="0">
                <a:solidFill>
                  <a:srgbClr val="0000CC"/>
                </a:solidFill>
              </a:rPr>
              <a:t>, D</a:t>
            </a:r>
            <a:r>
              <a:rPr lang="en-US" altLang="zh-CN" b="1" baseline="-25000" dirty="0">
                <a:solidFill>
                  <a:srgbClr val="0000CC"/>
                </a:solidFill>
              </a:rPr>
              <a:t>2</a:t>
            </a:r>
            <a:r>
              <a:rPr lang="en-US" altLang="zh-CN" b="1" dirty="0">
                <a:solidFill>
                  <a:srgbClr val="0000CC"/>
                </a:solidFill>
              </a:rPr>
              <a:t>, …, </a:t>
            </a:r>
            <a:r>
              <a:rPr lang="en-US" altLang="zh-CN" b="1" dirty="0" err="1">
                <a:solidFill>
                  <a:srgbClr val="0000CC"/>
                </a:solidFill>
              </a:rPr>
              <a:t>D</a:t>
            </a:r>
            <a:r>
              <a:rPr lang="en-US" altLang="zh-CN" b="1" baseline="-25000" dirty="0" err="1">
                <a:solidFill>
                  <a:srgbClr val="0000CC"/>
                </a:solidFill>
              </a:rPr>
              <a:t>n</a:t>
            </a:r>
            <a:r>
              <a:rPr lang="en-US" altLang="zh-CN" b="1" dirty="0">
                <a:solidFill>
                  <a:srgbClr val="0000CC"/>
                </a:solidFill>
              </a:rPr>
              <a:t>)</a:t>
            </a:r>
          </a:p>
          <a:p>
            <a:pPr lvl="1"/>
            <a:r>
              <a:rPr lang="en-US" altLang="zh-CN" b="1" dirty="0">
                <a:solidFill>
                  <a:srgbClr val="0000CC"/>
                </a:solidFill>
              </a:rPr>
              <a:t>R</a:t>
            </a:r>
            <a:r>
              <a:rPr lang="zh-CN" altLang="en-US" dirty="0"/>
              <a:t>：关系名                  二维表的表名</a:t>
            </a:r>
            <a:endParaRPr lang="en-US" altLang="zh-CN" dirty="0"/>
          </a:p>
          <a:p>
            <a:pPr lvl="1"/>
            <a:r>
              <a:rPr lang="en-US" altLang="zh-CN" b="1" dirty="0">
                <a:solidFill>
                  <a:srgbClr val="0000CC"/>
                </a:solidFill>
              </a:rPr>
              <a:t>n</a:t>
            </a:r>
            <a:r>
              <a:rPr lang="zh-CN" altLang="en-US" dirty="0"/>
              <a:t>：关系的目或度</a:t>
            </a:r>
            <a:r>
              <a:rPr lang="en-US" altLang="zh-CN" dirty="0"/>
              <a:t>(</a:t>
            </a:r>
            <a:r>
              <a:rPr lang="en-US" altLang="zh-CN" dirty="0">
                <a:solidFill>
                  <a:srgbClr val="0000CC"/>
                </a:solidFill>
              </a:rPr>
              <a:t>Degree</a:t>
            </a:r>
            <a:r>
              <a:rPr lang="en-US" altLang="zh-CN" dirty="0"/>
              <a:t>)</a:t>
            </a:r>
          </a:p>
          <a:p>
            <a:pPr lvl="1"/>
            <a:r>
              <a:rPr lang="zh-CN" altLang="en-US" dirty="0"/>
              <a:t>关系中的每个元素是关系中的元组</a:t>
            </a:r>
            <a:r>
              <a:rPr lang="en-US" altLang="zh-CN" dirty="0"/>
              <a:t>(tuple)</a:t>
            </a:r>
            <a:r>
              <a:rPr lang="zh-CN" altLang="en-US" dirty="0"/>
              <a:t>，通常用</a:t>
            </a:r>
            <a:r>
              <a:rPr lang="en-US" altLang="zh-CN" dirty="0"/>
              <a:t>t</a:t>
            </a:r>
            <a:r>
              <a:rPr lang="zh-CN" altLang="en-US" dirty="0"/>
              <a:t>表示</a:t>
            </a:r>
            <a:endParaRPr lang="en-US" altLang="zh-CN" dirty="0"/>
          </a:p>
          <a:p>
            <a:pPr lvl="1"/>
            <a:r>
              <a:rPr lang="en-US" altLang="zh-CN" dirty="0"/>
              <a:t>n=1, </a:t>
            </a:r>
            <a:r>
              <a:rPr lang="zh-CN" altLang="en-US" dirty="0">
                <a:solidFill>
                  <a:srgbClr val="FF0000"/>
                </a:solidFill>
              </a:rPr>
              <a:t>一元关系</a:t>
            </a:r>
            <a:r>
              <a:rPr lang="zh-CN" altLang="en-US" dirty="0"/>
              <a:t>或</a:t>
            </a:r>
            <a:r>
              <a:rPr lang="zh-CN" altLang="en-US" dirty="0">
                <a:solidFill>
                  <a:srgbClr val="FF0000"/>
                </a:solidFill>
              </a:rPr>
              <a:t>单元关系</a:t>
            </a:r>
            <a:r>
              <a:rPr lang="en-US" altLang="zh-CN" dirty="0"/>
              <a:t>(Unary relation)</a:t>
            </a:r>
            <a:r>
              <a:rPr lang="zh-CN" altLang="en-US" dirty="0"/>
              <a:t>；</a:t>
            </a:r>
            <a:r>
              <a:rPr lang="en-US" altLang="zh-CN" dirty="0"/>
              <a:t>n=2</a:t>
            </a:r>
            <a:r>
              <a:rPr lang="zh-CN" altLang="en-US" dirty="0"/>
              <a:t>，</a:t>
            </a:r>
            <a:r>
              <a:rPr lang="zh-CN" altLang="en-US" dirty="0">
                <a:solidFill>
                  <a:srgbClr val="FF0000"/>
                </a:solidFill>
              </a:rPr>
              <a:t>二元关系</a:t>
            </a:r>
            <a:r>
              <a:rPr lang="en-US" altLang="zh-CN" dirty="0"/>
              <a:t>(Binary relation)</a:t>
            </a:r>
          </a:p>
          <a:p>
            <a:pPr lvl="1">
              <a:lnSpc>
                <a:spcPct val="100000"/>
              </a:lnSpc>
            </a:pPr>
            <a:endParaRPr lang="en-US" altLang="zh-CN" dirty="0"/>
          </a:p>
          <a:p>
            <a:r>
              <a:rPr lang="zh-CN" altLang="en-US" b="1" dirty="0">
                <a:solidFill>
                  <a:srgbClr val="000099"/>
                </a:solidFill>
              </a:rPr>
              <a:t>关系的表示</a:t>
            </a:r>
            <a:endParaRPr lang="en-US" altLang="zh-CN" b="1" dirty="0">
              <a:solidFill>
                <a:srgbClr val="000099"/>
              </a:solidFill>
            </a:endParaRPr>
          </a:p>
          <a:p>
            <a:pPr lvl="1"/>
            <a:r>
              <a:rPr lang="zh-CN" altLang="en-US" dirty="0"/>
              <a:t>可视为一张二维表，表的每行对应一个元组，表的每列对应一个域</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
        <p:nvSpPr>
          <p:cNvPr id="7" name="左箭头 6"/>
          <p:cNvSpPr/>
          <p:nvPr/>
        </p:nvSpPr>
        <p:spPr>
          <a:xfrm>
            <a:off x="3124200" y="1828800"/>
            <a:ext cx="83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1351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39230</TotalTime>
  <Words>5009</Words>
  <Application>Microsoft Office PowerPoint</Application>
  <PresentationFormat>宽屏</PresentationFormat>
  <Paragraphs>711</Paragraphs>
  <Slides>76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76</vt:i4>
      </vt:variant>
    </vt:vector>
  </HeadingPairs>
  <TitlesOfParts>
    <vt:vector size="90" baseType="lpstr">
      <vt:lpstr>等线</vt:lpstr>
      <vt:lpstr>等线 Light</vt:lpstr>
      <vt:lpstr>黑体</vt:lpstr>
      <vt:lpstr>微软雅黑</vt:lpstr>
      <vt:lpstr>Arial</vt:lpstr>
      <vt:lpstr>Book Antiqua</vt:lpstr>
      <vt:lpstr>Calibri</vt:lpstr>
      <vt:lpstr>Courier New</vt:lpstr>
      <vt:lpstr>Times New Roman</vt:lpstr>
      <vt:lpstr>Wingdings</vt:lpstr>
      <vt:lpstr>chtp8_07</vt:lpstr>
      <vt:lpstr>文档</vt:lpstr>
      <vt:lpstr>Image</vt:lpstr>
      <vt:lpstr>Clip</vt:lpstr>
      <vt:lpstr>PowerPoint 演示文稿</vt:lpstr>
      <vt:lpstr>本章目标</vt:lpstr>
      <vt:lpstr>大纲</vt:lpstr>
      <vt:lpstr>关系数据库简介</vt:lpstr>
      <vt:lpstr>关系模型概述</vt:lpstr>
      <vt:lpstr>关系数据结构及形式化定义</vt:lpstr>
      <vt:lpstr>PowerPoint 演示文稿</vt:lpstr>
      <vt:lpstr>PowerPoint 演示文稿</vt:lpstr>
      <vt:lpstr>PowerPoint 演示文稿</vt:lpstr>
      <vt:lpstr>PowerPoint 演示文稿</vt:lpstr>
      <vt:lpstr>PowerPoint 演示文稿</vt:lpstr>
      <vt:lpstr>PowerPoint 演示文稿</vt:lpstr>
      <vt:lpstr>关系的三种类型</vt:lpstr>
      <vt:lpstr>基本关系的六个性质</vt:lpstr>
      <vt:lpstr>范式</vt:lpstr>
      <vt:lpstr>关系数据结构及形式化定义</vt:lpstr>
      <vt:lpstr>PowerPoint 演示文稿</vt:lpstr>
      <vt:lpstr>PowerPoint 演示文稿</vt:lpstr>
      <vt:lpstr>PowerPoint 演示文稿</vt:lpstr>
      <vt:lpstr>PowerPoint 演示文稿</vt:lpstr>
      <vt:lpstr>关系数据结构及形式化定义</vt:lpstr>
      <vt:lpstr>PowerPoint 演示文稿</vt:lpstr>
      <vt:lpstr>关系数据结构及形式化定义</vt:lpstr>
      <vt:lpstr>PowerPoint 演示文稿</vt:lpstr>
      <vt:lpstr>PowerPoint 演示文稿</vt:lpstr>
      <vt:lpstr>大纲</vt:lpstr>
      <vt:lpstr>PowerPoint 演示文稿</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学生-课程数据库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wangm</cp:lastModifiedBy>
  <cp:revision>1331</cp:revision>
  <dcterms:created xsi:type="dcterms:W3CDTF">2015-04-27T18:37:45Z</dcterms:created>
  <dcterms:modified xsi:type="dcterms:W3CDTF">2021-04-01T04:01:02Z</dcterms:modified>
</cp:coreProperties>
</file>