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261" r:id="rId3"/>
    <p:sldId id="257" r:id="rId4"/>
    <p:sldId id="322" r:id="rId5"/>
    <p:sldId id="323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25" r:id="rId16"/>
    <p:sldId id="334" r:id="rId17"/>
    <p:sldId id="336" r:id="rId18"/>
    <p:sldId id="335" r:id="rId19"/>
    <p:sldId id="338" r:id="rId20"/>
    <p:sldId id="337" r:id="rId21"/>
    <p:sldId id="339" r:id="rId22"/>
    <p:sldId id="341" r:id="rId23"/>
    <p:sldId id="364" r:id="rId24"/>
    <p:sldId id="365" r:id="rId25"/>
    <p:sldId id="366" r:id="rId26"/>
    <p:sldId id="367" r:id="rId27"/>
    <p:sldId id="340" r:id="rId28"/>
    <p:sldId id="368" r:id="rId29"/>
    <p:sldId id="342" r:id="rId30"/>
    <p:sldId id="343" r:id="rId31"/>
    <p:sldId id="369" r:id="rId32"/>
    <p:sldId id="344" r:id="rId33"/>
    <p:sldId id="345" r:id="rId34"/>
    <p:sldId id="346" r:id="rId35"/>
    <p:sldId id="347" r:id="rId36"/>
    <p:sldId id="370" r:id="rId37"/>
    <p:sldId id="371" r:id="rId38"/>
    <p:sldId id="372" r:id="rId39"/>
    <p:sldId id="373" r:id="rId40"/>
    <p:sldId id="374" r:id="rId41"/>
    <p:sldId id="375" r:id="rId42"/>
    <p:sldId id="348" r:id="rId43"/>
    <p:sldId id="349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</p:sldIdLst>
  <p:sldSz cx="12192000" cy="6858000"/>
  <p:notesSz cx="6858000" cy="9144000"/>
  <p:photoAlbum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0099"/>
    <a:srgbClr val="FF9900"/>
    <a:srgbClr val="990033"/>
    <a:srgbClr val="006699"/>
    <a:srgbClr val="0066CC"/>
    <a:srgbClr val="336699"/>
    <a:srgbClr val="996833"/>
    <a:srgbClr val="848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464" autoAdjust="0"/>
  </p:normalViewPr>
  <p:slideViewPr>
    <p:cSldViewPr>
      <p:cViewPr varScale="1">
        <p:scale>
          <a:sx n="80" d="100"/>
          <a:sy n="80" d="100"/>
        </p:scale>
        <p:origin x="553" y="5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>
            <a:lvl1pPr algn="ctr">
              <a:defRPr sz="440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3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28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5963" indent="-358775">
              <a:lnSpc>
                <a:spcPct val="130000"/>
              </a:lnSpc>
              <a:defRPr sz="2400"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marL="901700" indent="-185738">
              <a:lnSpc>
                <a:spcPct val="130000"/>
              </a:lnSpc>
              <a:defRPr sz="2000"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253026"/>
            <a:ext cx="2438400" cy="426813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76400"/>
            <a:ext cx="110490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600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600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  </a:t>
            </a:r>
            <a:r>
              <a:rPr lang="en-US" altLang="zh-CN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之</a:t>
            </a:r>
            <a:r>
              <a:rPr lang="zh-CN" altLang="en-US" sz="36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数据定义</a:t>
            </a:r>
            <a:endParaRPr lang="en-US" altLang="zh-CN" sz="36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④ </a:t>
            </a:r>
            <a:r>
              <a:rPr lang="zh-CN" altLang="en-US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以同一种语法结构提供两种使用方式</a:t>
            </a:r>
            <a:endParaRPr lang="en-US" altLang="zh-CN" sz="3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000" u="sng" dirty="0"/>
          </a:p>
          <a:p>
            <a:pPr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是独立的语言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能够立地用于联机交互的使用方式</a:t>
            </a:r>
          </a:p>
          <a:p>
            <a:pPr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又是嵌入式语言</a:t>
            </a:r>
          </a:p>
          <a:p>
            <a:pPr lvl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能够嵌入到高级语言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Java)</a:t>
            </a:r>
            <a:r>
              <a:rPr lang="zh-CN" altLang="en-US" dirty="0"/>
              <a:t>程序中，供程序员设计程序时使用</a:t>
            </a:r>
          </a:p>
          <a:p>
            <a:r>
              <a:rPr lang="zh-CN" altLang="en-US" dirty="0"/>
              <a:t>在上述两种不同的使用方式下，</a:t>
            </a:r>
            <a:r>
              <a:rPr lang="en-US" altLang="zh-CN" dirty="0"/>
              <a:t>SQL</a:t>
            </a:r>
            <a:r>
              <a:rPr lang="zh-CN" altLang="en-US" dirty="0"/>
              <a:t>的语法结构基本一致，这提供了极大的灵活性和方便性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⑤ </a:t>
            </a:r>
            <a:r>
              <a:rPr lang="zh-CN" altLang="en-US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语言简洁，易学易用</a:t>
            </a:r>
            <a:endParaRPr lang="en-US" altLang="zh-CN" sz="3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000" dirty="0"/>
          </a:p>
          <a:p>
            <a:r>
              <a:rPr lang="en-US" altLang="zh-CN" dirty="0"/>
              <a:t>SQL</a:t>
            </a:r>
            <a:r>
              <a:rPr lang="zh-CN" altLang="en-US" dirty="0"/>
              <a:t>功能极强，完成核心功能只用了</a:t>
            </a:r>
            <a:r>
              <a:rPr lang="en-US" altLang="zh-CN" b="1" dirty="0">
                <a:solidFill>
                  <a:srgbClr val="FF0000"/>
                </a:solidFill>
              </a:rPr>
              <a:t>9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动词。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39822632"/>
              </p:ext>
            </p:extLst>
          </p:nvPr>
        </p:nvGraphicFramePr>
        <p:xfrm>
          <a:off x="1600200" y="2514600"/>
          <a:ext cx="83820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600973" imgH="1522026" progId="Word.Document.8">
                  <p:embed/>
                </p:oleObj>
              </mc:Choice>
              <mc:Fallback>
                <p:oleObj name="Document" r:id="rId2" imgW="3600973" imgH="1522026" progId="Word.Document.8">
                  <p:embed/>
                  <p:pic>
                    <p:nvPicPr>
                      <p:cNvPr id="6" name="对象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83820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91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SQL</a:t>
            </a:r>
            <a:r>
              <a:rPr lang="zh-CN" altLang="en-US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sz="3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000" dirty="0"/>
          </a:p>
          <a:p>
            <a:r>
              <a:rPr lang="en-US" altLang="zh-CN" dirty="0"/>
              <a:t>SQL</a:t>
            </a:r>
            <a:r>
              <a:rPr lang="zh-CN" altLang="en-US" dirty="0"/>
              <a:t>支持关系数据库的三级模式结构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7391400" cy="281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55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基本表（</a:t>
            </a:r>
            <a:r>
              <a:rPr lang="en-US" altLang="zh-CN" dirty="0">
                <a:solidFill>
                  <a:srgbClr val="FF0000"/>
                </a:solidFill>
              </a:rPr>
              <a:t>base table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本身独立存在的表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中一个关系就对应一个基本表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（</a:t>
            </a:r>
            <a:r>
              <a:rPr lang="zh-CN" altLang="en-US" dirty="0"/>
              <a:t>或多个</a:t>
            </a:r>
            <a:r>
              <a:rPr lang="en-US" altLang="zh-CN" dirty="0"/>
              <a:t>）</a:t>
            </a:r>
            <a:r>
              <a:rPr lang="zh-CN" altLang="en-US" dirty="0"/>
              <a:t>基本表对应一个存储文件</a:t>
            </a:r>
          </a:p>
          <a:p>
            <a:pPr lvl="1"/>
            <a:r>
              <a:rPr lang="zh-CN" altLang="en-US" dirty="0"/>
              <a:t>一个表可以带若干索引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存储文件（</a:t>
            </a:r>
            <a:r>
              <a:rPr lang="en-US" altLang="zh-CN" dirty="0">
                <a:solidFill>
                  <a:srgbClr val="FF0000"/>
                </a:solidFill>
              </a:rPr>
              <a:t>stored file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逻辑结构组成了关系数据库的内模式</a:t>
            </a:r>
          </a:p>
          <a:p>
            <a:pPr lvl="1"/>
            <a:r>
              <a:rPr lang="zh-CN" altLang="en-US" dirty="0"/>
              <a:t>物理结构对用户是隐蔽的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视图（</a:t>
            </a:r>
            <a:r>
              <a:rPr lang="en-US" altLang="zh-CN" dirty="0">
                <a:solidFill>
                  <a:srgbClr val="FF0000"/>
                </a:solidFill>
              </a:rPr>
              <a:t>view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从一个或几个基本表导出的表</a:t>
            </a:r>
          </a:p>
          <a:p>
            <a:pPr lvl="1"/>
            <a:r>
              <a:rPr lang="zh-CN" altLang="en-US" dirty="0"/>
              <a:t>数据库中只存放视图的定义而不存放视图对应的数据</a:t>
            </a:r>
          </a:p>
          <a:p>
            <a:pPr lvl="1"/>
            <a:r>
              <a:rPr lang="zh-CN" altLang="en-US" dirty="0"/>
              <a:t>视图是一个</a:t>
            </a:r>
            <a:r>
              <a:rPr lang="zh-CN" altLang="en-US" b="1" u="sng" dirty="0">
                <a:solidFill>
                  <a:srgbClr val="C00000"/>
                </a:solidFill>
              </a:rPr>
              <a:t>虚表</a:t>
            </a:r>
          </a:p>
          <a:p>
            <a:pPr lvl="1"/>
            <a:r>
              <a:rPr lang="zh-CN" altLang="en-US" dirty="0"/>
              <a:t>用户可以在视图上再定义视图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6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概述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学生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课程数据库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数据定义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数据查询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数据更新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空值的处理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视图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1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 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课程模式 </a:t>
            </a:r>
            <a:r>
              <a:rPr lang="en-US" altLang="zh-CN" dirty="0"/>
              <a:t>S-T :   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	学生表：</a:t>
            </a:r>
            <a:r>
              <a:rPr lang="en-US" altLang="zh-CN" dirty="0">
                <a:solidFill>
                  <a:srgbClr val="0000CC"/>
                </a:solidFill>
              </a:rPr>
              <a:t>Student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Ssex</a:t>
            </a:r>
            <a:r>
              <a:rPr lang="en-US" altLang="zh-CN" dirty="0">
                <a:solidFill>
                  <a:srgbClr val="0000CC"/>
                </a:solidFill>
              </a:rPr>
              <a:t>, Sage,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课程表：</a:t>
            </a:r>
            <a:r>
              <a:rPr lang="en-US" altLang="zh-CN" dirty="0">
                <a:solidFill>
                  <a:srgbClr val="0000CC"/>
                </a:solidFill>
              </a:rPr>
              <a:t>Course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Cno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Cname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Cpno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Ccredit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学生选课表：</a:t>
            </a:r>
            <a:r>
              <a:rPr lang="en-US" altLang="zh-CN" dirty="0">
                <a:solidFill>
                  <a:srgbClr val="0000CC"/>
                </a:solidFill>
              </a:rPr>
              <a:t>SC</a:t>
            </a:r>
            <a:r>
              <a:rPr lang="zh-CN" altLang="en-US" dirty="0">
                <a:solidFill>
                  <a:srgbClr val="0000CC"/>
                </a:solidFill>
              </a:rPr>
              <a:t>(</a:t>
            </a:r>
            <a:r>
              <a:rPr lang="en-US" altLang="zh-CN" u="sng" dirty="0" err="1">
                <a:solidFill>
                  <a:srgbClr val="0000CC"/>
                </a:solidFill>
              </a:rPr>
              <a:t>Sno,Cno</a:t>
            </a:r>
            <a:r>
              <a:rPr lang="en-US" altLang="zh-CN" dirty="0" err="1">
                <a:solidFill>
                  <a:srgbClr val="0000CC"/>
                </a:solidFill>
              </a:rPr>
              <a:t>,Grade</a:t>
            </a:r>
            <a:r>
              <a:rPr lang="zh-CN" altLang="en-US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16279" y="6580342"/>
            <a:ext cx="2844800" cy="244475"/>
          </a:xfrm>
        </p:spPr>
        <p:txBody>
          <a:bodyPr/>
          <a:lstStyle/>
          <a:p>
            <a:fld id="{E63F6D5D-9733-4D44-9C56-AEFEDD5A4BA7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930962"/>
              </p:ext>
            </p:extLst>
          </p:nvPr>
        </p:nvGraphicFramePr>
        <p:xfrm>
          <a:off x="304800" y="4133941"/>
          <a:ext cx="5181598" cy="19202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426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学号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Sno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性别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Ssex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年龄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所在系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201215123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王敏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MA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201215125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张立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435129"/>
              </p:ext>
            </p:extLst>
          </p:nvPr>
        </p:nvGraphicFramePr>
        <p:xfrm>
          <a:off x="2362200" y="457200"/>
          <a:ext cx="7507155" cy="2974816"/>
        </p:xfrm>
        <a:graphic>
          <a:graphicData uri="http://schemas.openxmlformats.org/drawingml/2006/table">
            <a:tbl>
              <a:tblPr/>
              <a:tblGrid>
                <a:gridCol w="165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95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Cname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Ccredit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信息系统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2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语言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613554"/>
              </p:ext>
            </p:extLst>
          </p:nvPr>
        </p:nvGraphicFramePr>
        <p:xfrm>
          <a:off x="5715000" y="4108541"/>
          <a:ext cx="6248400" cy="2304288"/>
        </p:xfrm>
        <a:graphic>
          <a:graphicData uri="http://schemas.openxmlformats.org/drawingml/2006/table">
            <a:tbl>
              <a:tblPr/>
              <a:tblGrid>
                <a:gridCol w="185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92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201215121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201215121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88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010877" y="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课程表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90699" y="371260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59555" y="3672276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选课表</a:t>
            </a:r>
          </a:p>
        </p:txBody>
      </p:sp>
    </p:spTree>
    <p:extLst>
      <p:ext uri="{BB962C8B-B14F-4D97-AF65-F5344CB8AC3E}">
        <p14:creationId xmlns:p14="http://schemas.microsoft.com/office/powerpoint/2010/main" val="171292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概述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课程数据库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数据定义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数据查询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数据更新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空值的处理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视图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4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数据定义</a:t>
            </a:r>
            <a:endParaRPr lang="en-US" altLang="zh-CN" sz="3600" b="1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r>
              <a:rPr lang="en-US" altLang="zh-CN" dirty="0"/>
              <a:t>SQL</a:t>
            </a:r>
            <a:r>
              <a:rPr lang="zh-CN" altLang="en-US" dirty="0"/>
              <a:t>的数据定义功能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模式定义</a:t>
            </a:r>
            <a:r>
              <a:rPr lang="en-US" altLang="zh-CN" dirty="0">
                <a:solidFill>
                  <a:srgbClr val="FF0000"/>
                </a:solidFill>
              </a:rPr>
              <a:t>(Schema)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表定义</a:t>
            </a:r>
            <a:r>
              <a:rPr lang="en-US" altLang="zh-CN" dirty="0">
                <a:solidFill>
                  <a:srgbClr val="FF0000"/>
                </a:solidFill>
              </a:rPr>
              <a:t>(Table)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视图</a:t>
            </a:r>
            <a:r>
              <a:rPr lang="en-US" altLang="zh-CN" dirty="0">
                <a:solidFill>
                  <a:srgbClr val="FF0000"/>
                </a:solidFill>
              </a:rPr>
              <a:t>(View)</a:t>
            </a:r>
            <a:r>
              <a:rPr lang="zh-CN" altLang="en-US" dirty="0">
                <a:solidFill>
                  <a:srgbClr val="FF0000"/>
                </a:solidFill>
              </a:rPr>
              <a:t>和索引</a:t>
            </a:r>
            <a:r>
              <a:rPr lang="en-US" altLang="zh-CN" dirty="0">
                <a:solidFill>
                  <a:srgbClr val="FF0000"/>
                </a:solidFill>
              </a:rPr>
              <a:t>(Index)</a:t>
            </a:r>
            <a:r>
              <a:rPr lang="zh-CN" altLang="en-US" dirty="0">
                <a:solidFill>
                  <a:srgbClr val="FF0000"/>
                </a:solidFill>
              </a:rPr>
              <a:t>的定义 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52451"/>
              </p:ext>
            </p:extLst>
          </p:nvPr>
        </p:nvGraphicFramePr>
        <p:xfrm>
          <a:off x="1506269" y="3740438"/>
          <a:ext cx="9184738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355939" imgH="1622463" progId="Word.Document.8">
                  <p:embed/>
                </p:oleObj>
              </mc:Choice>
              <mc:Fallback>
                <p:oleObj name="Document" r:id="rId2" imgW="5355939" imgH="1622463" progId="Word.Documen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269" y="3740438"/>
                        <a:ext cx="9184738" cy="275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04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模式</a:t>
            </a:r>
            <a:endParaRPr lang="en-US" altLang="zh-CN" sz="3600" b="1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现代关系数据库管理系统提供了一个</a:t>
            </a:r>
            <a:r>
              <a:rPr lang="zh-CN" altLang="en-US" dirty="0">
                <a:solidFill>
                  <a:srgbClr val="FF0000"/>
                </a:solidFill>
              </a:rPr>
              <a:t>层次化</a:t>
            </a:r>
            <a:r>
              <a:rPr lang="zh-CN" altLang="en-US" dirty="0"/>
              <a:t>的数据库对象命名机制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一个关系数据库管理系统的</a:t>
            </a:r>
            <a:r>
              <a:rPr lang="zh-CN" altLang="en-US" b="1" dirty="0">
                <a:solidFill>
                  <a:srgbClr val="C00000"/>
                </a:solidFill>
              </a:rPr>
              <a:t>实例 </a:t>
            </a:r>
            <a:r>
              <a:rPr lang="en-US" altLang="zh-CN" b="1" dirty="0">
                <a:solidFill>
                  <a:srgbClr val="C00000"/>
                </a:solidFill>
              </a:rPr>
              <a:t>(Instance)</a:t>
            </a:r>
            <a:r>
              <a:rPr lang="zh-CN" altLang="en-US" dirty="0"/>
              <a:t>中可以建立多个数据库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一个数据库中可以建立多个模式</a:t>
            </a:r>
            <a:r>
              <a:rPr lang="en-US" altLang="zh-CN" dirty="0"/>
              <a:t>(schema)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Schema</a:t>
            </a:r>
            <a:r>
              <a:rPr lang="zh-CN" altLang="en-US" dirty="0">
                <a:solidFill>
                  <a:srgbClr val="FF0000"/>
                </a:solidFill>
              </a:rPr>
              <a:t>：数据库的组织和结构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一个模式下通常包括多个表、视图和索引等数据库对象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19200"/>
            <a:ext cx="515743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94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完成本章</a:t>
            </a:r>
            <a:r>
              <a:rPr lang="zh-CN" altLang="en-US" dirty="0">
                <a:solidFill>
                  <a:srgbClr val="FF0000"/>
                </a:solidFill>
              </a:rPr>
              <a:t>的学习</a:t>
            </a:r>
            <a:r>
              <a:rPr lang="zh-CN" altLang="en-US" sz="2800" dirty="0">
                <a:solidFill>
                  <a:srgbClr val="FF0000"/>
                </a:solidFill>
              </a:rPr>
              <a:t>，你应该能够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SQL</a:t>
            </a:r>
            <a:r>
              <a:rPr lang="zh-CN" altLang="en-US" dirty="0"/>
              <a:t>的发展历史和标准</a:t>
            </a:r>
            <a:endParaRPr lang="en-US" altLang="zh-CN" dirty="0"/>
          </a:p>
          <a:p>
            <a:pPr lvl="1"/>
            <a:r>
              <a:rPr lang="zh-CN" altLang="en-US" sz="2400" dirty="0"/>
              <a:t>理解</a:t>
            </a:r>
            <a:r>
              <a:rPr lang="en-US" altLang="zh-CN" sz="2400" dirty="0"/>
              <a:t>SQL </a:t>
            </a:r>
            <a:r>
              <a:rPr lang="zh-CN" altLang="en-US" sz="2400" dirty="0"/>
              <a:t>的特点</a:t>
            </a:r>
            <a:endParaRPr lang="en-US" altLang="zh-CN" sz="2400" dirty="0"/>
          </a:p>
          <a:p>
            <a:pPr lvl="1"/>
            <a:r>
              <a:rPr lang="zh-CN" altLang="en-US" dirty="0"/>
              <a:t>熟练掌握使用</a:t>
            </a:r>
            <a:r>
              <a:rPr lang="en-US" altLang="zh-CN" dirty="0"/>
              <a:t>SQL</a:t>
            </a:r>
            <a:r>
              <a:rPr lang="zh-CN" altLang="en-US" dirty="0"/>
              <a:t>语句创建、更改和删除数据库、模式和基本表</a:t>
            </a:r>
            <a:endParaRPr lang="en-US" altLang="zh-CN" dirty="0"/>
          </a:p>
          <a:p>
            <a:pPr lvl="1"/>
            <a:r>
              <a:rPr lang="zh-CN" altLang="en-US" dirty="0"/>
              <a:t>熟练掌握使用</a:t>
            </a:r>
            <a:r>
              <a:rPr lang="en-US" altLang="zh-CN" dirty="0"/>
              <a:t>SQL</a:t>
            </a:r>
            <a:r>
              <a:rPr lang="zh-CN" altLang="en-US" dirty="0"/>
              <a:t>语句完成各类查询操作</a:t>
            </a:r>
            <a:r>
              <a:rPr lang="en-US" altLang="zh-CN" dirty="0"/>
              <a:t>(</a:t>
            </a:r>
            <a:r>
              <a:rPr lang="zh-CN" altLang="en-US" dirty="0"/>
              <a:t>单表查询、连接查询、嵌套查询和集合查询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熟练掌握使用</a:t>
            </a:r>
            <a:r>
              <a:rPr lang="en-US" altLang="zh-CN" dirty="0"/>
              <a:t>SQL</a:t>
            </a:r>
            <a:r>
              <a:rPr lang="zh-CN" altLang="en-US" dirty="0"/>
              <a:t>语句完成更新操作</a:t>
            </a:r>
            <a:r>
              <a:rPr lang="en-US" altLang="zh-CN" dirty="0"/>
              <a:t>(</a:t>
            </a:r>
            <a:r>
              <a:rPr lang="zh-CN" altLang="en-US" dirty="0"/>
              <a:t>插入数据、修改数据，删除数据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理解视图的作用，掌握视图的创建、使用和删除等基本功能</a:t>
            </a:r>
            <a:endParaRPr lang="en-US" altLang="zh-CN" sz="2400" dirty="0"/>
          </a:p>
          <a:p>
            <a:pPr lvl="1"/>
            <a:r>
              <a:rPr lang="zh-CN" altLang="en-US" dirty="0"/>
              <a:t>理解并掌握索引的设计、创建、使用和维护等功能</a:t>
            </a:r>
            <a:endParaRPr lang="en-US" altLang="zh-CN" dirty="0"/>
          </a:p>
          <a:p>
            <a:pPr lvl="1"/>
            <a:r>
              <a:rPr lang="zh-CN" altLang="en-US" sz="2400" dirty="0"/>
              <a:t>理解和掌握常用系统函数的使用方法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1.1 </a:t>
            </a:r>
            <a:r>
              <a:rPr lang="zh-CN" altLang="en-US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定义模式</a:t>
            </a:r>
            <a:endParaRPr lang="en-US" altLang="zh-CN" sz="3600" b="1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sz="1200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若模式名缺失，则模式名默认为用户名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创建模式必须具有</a:t>
            </a:r>
            <a:r>
              <a:rPr lang="en-US" altLang="zh-CN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DBA</a:t>
            </a:r>
            <a:r>
              <a:rPr lang="zh-CN" altLang="en-US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权限</a:t>
            </a:r>
            <a:r>
              <a:rPr lang="zh-CN" altLang="en-US" dirty="0">
                <a:latin typeface="Times New Roman" panose="02020603050405020304" pitchFamily="18" charset="0"/>
              </a:rPr>
              <a:t>，或获得了</a:t>
            </a:r>
            <a:r>
              <a:rPr lang="en-US" altLang="zh-CN" dirty="0">
                <a:latin typeface="Times New Roman" panose="02020603050405020304" pitchFamily="18" charset="0"/>
              </a:rPr>
              <a:t>DBA</a:t>
            </a:r>
            <a:r>
              <a:rPr lang="zh-CN" altLang="en-US" dirty="0">
                <a:latin typeface="Times New Roman" panose="02020603050405020304" pitchFamily="18" charset="0"/>
              </a:rPr>
              <a:t>授予的</a:t>
            </a:r>
            <a:r>
              <a:rPr lang="en-US" altLang="zh-CN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CREATE SCHEMA</a:t>
            </a:r>
            <a:r>
              <a:rPr lang="zh-CN" altLang="en-US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权限</a:t>
            </a:r>
            <a:endParaRPr lang="en-US" altLang="zh-CN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定义模式实际上定义了一个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</a:rPr>
              <a:t>命名空间</a:t>
            </a:r>
            <a:endParaRPr lang="en-US" altLang="zh-CN" dirty="0">
              <a:solidFill>
                <a:srgbClr val="FF00FF"/>
              </a:solidFill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在这个空间中可以定义该模式包含的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数据库对象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基本表、视图、索引</a:t>
            </a:r>
            <a:r>
              <a:rPr lang="zh-CN" altLang="en-US" dirty="0">
                <a:latin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u="sng" dirty="0">
              <a:solidFill>
                <a:srgbClr val="FF00FF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CREATE SCHEMA</a:t>
            </a:r>
            <a:r>
              <a:rPr lang="zh-CN" altLang="en-US" dirty="0"/>
              <a:t>中可以接受</a:t>
            </a:r>
            <a:r>
              <a:rPr lang="en-US" altLang="zh-CN" dirty="0">
                <a:solidFill>
                  <a:srgbClr val="FF0000"/>
                </a:solidFill>
              </a:rPr>
              <a:t>CREATE TABLE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CREATE VIEW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GRANT</a:t>
            </a:r>
            <a:r>
              <a:rPr lang="zh-CN" altLang="en-US" dirty="0">
                <a:solidFill>
                  <a:srgbClr val="FF0000"/>
                </a:solidFill>
              </a:rPr>
              <a:t>子句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1438303"/>
            <a:ext cx="92202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SCHEMA 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模式名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</a:t>
            </a:r>
            <a:r>
              <a:rPr lang="en-US" altLang="zh-CN" sz="2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AUTHORIZATION</a:t>
            </a:r>
            <a:r>
              <a:rPr lang="en-US" altLang="zh-CN" sz="28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用户名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  <a:endParaRPr lang="en-US" altLang="zh-CN" sz="2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33600" y="4930332"/>
            <a:ext cx="7924800" cy="9787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SCHEMA 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模式名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AUTHORIZATION</a:t>
            </a:r>
            <a:r>
              <a:rPr lang="en-US" altLang="zh-CN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用户名</a:t>
            </a:r>
            <a:r>
              <a:rPr lang="en-US" altLang="zh-CN" sz="24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[&lt;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表定义子句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&gt;|&lt;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视图定义子句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&gt;|&lt;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授权定义子句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7405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0" y="3124200"/>
            <a:ext cx="7391400" cy="32680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例子：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357188" lvl="1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[3.1] </a:t>
            </a:r>
            <a:r>
              <a:rPr lang="zh-CN" altLang="en-US" dirty="0">
                <a:latin typeface="Times New Roman" panose="02020603050405020304" pitchFamily="18" charset="0"/>
              </a:rPr>
              <a:t>为用户</a:t>
            </a:r>
            <a:r>
              <a:rPr lang="en-US" altLang="zh-CN" dirty="0">
                <a:latin typeface="Times New Roman" panose="02020603050405020304" pitchFamily="18" charset="0"/>
              </a:rPr>
              <a:t>WANG</a:t>
            </a:r>
            <a:r>
              <a:rPr lang="zh-CN" altLang="en-US" dirty="0">
                <a:latin typeface="Times New Roman" panose="02020603050405020304" pitchFamily="18" charset="0"/>
              </a:rPr>
              <a:t>定义一个学生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课程模式</a:t>
            </a:r>
            <a:r>
              <a:rPr lang="en-US" altLang="zh-CN" dirty="0">
                <a:latin typeface="Times New Roman" panose="02020603050405020304" pitchFamily="18" charset="0"/>
              </a:rPr>
              <a:t>S-T</a:t>
            </a:r>
          </a:p>
          <a:p>
            <a:pPr marL="357188" lvl="1" indent="0" algn="ctr"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SCHEMA “S-T” AUTHORIZATION WANG;</a:t>
            </a:r>
          </a:p>
          <a:p>
            <a:pPr marL="357188" lvl="1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    [3.2]              </a:t>
            </a:r>
            <a:r>
              <a:rPr lang="en-US" altLang="zh-CN" dirty="0">
                <a:solidFill>
                  <a:srgbClr val="0000FF"/>
                </a:solidFill>
              </a:rPr>
              <a:t>CREATE SCHEMA AUTHORIZATION WANG</a:t>
            </a:r>
            <a:r>
              <a:rPr lang="zh-CN" altLang="en-US" dirty="0">
                <a:solidFill>
                  <a:srgbClr val="0000FF"/>
                </a:solidFill>
              </a:rPr>
              <a:t>;</a:t>
            </a:r>
            <a:endParaRPr lang="en-US" altLang="zh-CN" dirty="0">
              <a:solidFill>
                <a:srgbClr val="0000FF"/>
              </a:solidFill>
            </a:endParaRPr>
          </a:p>
          <a:p>
            <a:pPr marL="357188" lvl="1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    [3.3] </a:t>
            </a:r>
            <a:r>
              <a:rPr lang="zh-CN" altLang="en-US" dirty="0">
                <a:latin typeface="Times New Roman" panose="02020603050405020304" pitchFamily="18" charset="0"/>
              </a:rPr>
              <a:t>为用户</a:t>
            </a:r>
            <a:r>
              <a:rPr lang="en-US" altLang="zh-CN" dirty="0">
                <a:latin typeface="Times New Roman" panose="02020603050405020304" pitchFamily="18" charset="0"/>
              </a:rPr>
              <a:t>ZHANG</a:t>
            </a:r>
            <a:r>
              <a:rPr lang="zh-CN" altLang="en-US" dirty="0">
                <a:latin typeface="Times New Roman" panose="02020603050405020304" pitchFamily="18" charset="0"/>
              </a:rPr>
              <a:t>创建了一个模式</a:t>
            </a:r>
            <a:r>
              <a:rPr lang="en-US" altLang="zh-CN" dirty="0">
                <a:latin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</a:rPr>
              <a:t>，并且在其中定义一个表</a:t>
            </a:r>
            <a:r>
              <a:rPr lang="en-US" altLang="zh-CN" dirty="0">
                <a:latin typeface="Times New Roman" panose="02020603050405020304" pitchFamily="18" charset="0"/>
              </a:rPr>
              <a:t>TAB1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SCHEMA TEST AUTHORIZATION ZHANG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CREATE TABLE TAB1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COL1   SMALLINT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COL2   INT,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COL3   CHAR(20), </a:t>
            </a:r>
            <a:endParaRPr lang="zh-CN" alt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COL4   NUMERIC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10,3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COL5   DECIMAL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5,2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zh-CN" alt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删除模式</a:t>
            </a:r>
            <a:endParaRPr lang="en-US" altLang="zh-CN" sz="3600" b="1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1800" dirty="0"/>
          </a:p>
          <a:p>
            <a:pPr lvl="1">
              <a:lnSpc>
                <a:spcPct val="100000"/>
              </a:lnSpc>
            </a:pPr>
            <a:endParaRPr lang="en-US" altLang="zh-CN" sz="1200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CASCADE（</a:t>
            </a:r>
            <a:r>
              <a:rPr lang="zh-CN" altLang="en-US" dirty="0"/>
              <a:t>级联</a:t>
            </a:r>
            <a:r>
              <a:rPr lang="en-US" altLang="zh-CN" dirty="0"/>
              <a:t>）</a:t>
            </a:r>
          </a:p>
          <a:p>
            <a:pPr lvl="2">
              <a:lnSpc>
                <a:spcPct val="100000"/>
              </a:lnSpc>
              <a:buSzPct val="87000"/>
            </a:pPr>
            <a:r>
              <a:rPr lang="zh-CN" altLang="en-US" sz="2400" dirty="0"/>
              <a:t>删除模式的同时把该模式中所有的数据库对象全部删除。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RESTRICT（</a:t>
            </a:r>
            <a:r>
              <a:rPr lang="zh-CN" altLang="en-US" dirty="0"/>
              <a:t>限制</a:t>
            </a:r>
            <a:r>
              <a:rPr lang="en-US" altLang="zh-CN" dirty="0"/>
              <a:t>）</a:t>
            </a:r>
          </a:p>
          <a:p>
            <a:pPr lvl="2">
              <a:lnSpc>
                <a:spcPct val="100000"/>
              </a:lnSpc>
              <a:buSzPct val="87000"/>
            </a:pPr>
            <a:r>
              <a:rPr lang="zh-CN" altLang="en-US" sz="2400" dirty="0"/>
              <a:t>如果该模式中定义了下属的数据库对象</a:t>
            </a:r>
            <a:r>
              <a:rPr lang="en-US" altLang="zh-CN" sz="2400" dirty="0"/>
              <a:t>(</a:t>
            </a:r>
            <a:r>
              <a:rPr lang="zh-CN" altLang="en-US" sz="2400" dirty="0"/>
              <a:t>如表、视图等</a:t>
            </a:r>
            <a:r>
              <a:rPr lang="en-US" altLang="zh-CN" sz="2400" dirty="0"/>
              <a:t>)</a:t>
            </a:r>
            <a:r>
              <a:rPr lang="zh-CN" altLang="en-US" sz="2400" dirty="0"/>
              <a:t>，则拒绝该删除语句的执行。</a:t>
            </a:r>
          </a:p>
          <a:p>
            <a:pPr lvl="2">
              <a:lnSpc>
                <a:spcPct val="100000"/>
              </a:lnSpc>
              <a:buSzPct val="87000"/>
            </a:pPr>
            <a:r>
              <a:rPr lang="zh-CN" altLang="en-US" sz="2400" dirty="0"/>
              <a:t>仅当该模式中没有任何下属的对象时才能执行。</a:t>
            </a:r>
            <a:endParaRPr lang="en-US" altLang="zh-CN" sz="2400" dirty="0"/>
          </a:p>
          <a:p>
            <a:pPr>
              <a:lnSpc>
                <a:spcPct val="100000"/>
              </a:lnSpc>
              <a:buSzPct val="87000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3.4]</a:t>
            </a:r>
          </a:p>
          <a:p>
            <a:pPr marL="357188" lvl="1" indent="0" algn="ctr">
              <a:lnSpc>
                <a:spcPct val="100000"/>
              </a:lnSpc>
              <a:buSzPct val="87000"/>
              <a:buNone/>
            </a:pPr>
            <a:r>
              <a:rPr lang="en-US" altLang="zh-CN" sz="2800" dirty="0">
                <a:solidFill>
                  <a:srgbClr val="0000CC"/>
                </a:solidFill>
                <a:cs typeface="Courier New" panose="02070309020205020404" pitchFamily="49" charset="0"/>
              </a:rPr>
              <a:t>DROP SCHEMA ZHANG CASCADE;</a:t>
            </a:r>
          </a:p>
          <a:p>
            <a:pPr lvl="1">
              <a:lnSpc>
                <a:spcPct val="100000"/>
              </a:lnSpc>
              <a:buSzPct val="87000"/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SzPct val="87000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及该模式中定义的表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TAB1</a:t>
            </a:r>
          </a:p>
          <a:p>
            <a:pPr lvl="1">
              <a:lnSpc>
                <a:spcPct val="100000"/>
              </a:lnSpc>
              <a:buSzPct val="87000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1143000"/>
            <a:ext cx="79248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DROP SCHEMA 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模式名</a:t>
            </a:r>
            <a:r>
              <a:rPr lang="en-US" altLang="zh-CN" sz="2800" dirty="0">
                <a:solidFill>
                  <a:srgbClr val="3333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&lt;CASCADE|RESTRICT&gt;</a:t>
            </a:r>
          </a:p>
        </p:txBody>
      </p:sp>
    </p:spTree>
    <p:extLst>
      <p:ext uri="{BB962C8B-B14F-4D97-AF65-F5344CB8AC3E}">
        <p14:creationId xmlns:p14="http://schemas.microsoft.com/office/powerpoint/2010/main" val="36054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15B0-5156-48F7-9677-7358A0A8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MySQL 8.0</a:t>
            </a:r>
            <a:r>
              <a:rPr lang="zh-CN" altLang="en-US" dirty="0"/>
              <a:t>的用户</a:t>
            </a:r>
            <a:r>
              <a:rPr lang="en-US" altLang="zh-CN" dirty="0"/>
              <a:t>(user)</a:t>
            </a:r>
            <a:r>
              <a:rPr lang="zh-CN" altLang="en-US" dirty="0"/>
              <a:t>和模式</a:t>
            </a:r>
            <a:r>
              <a:rPr lang="en-US" altLang="zh-CN" dirty="0"/>
              <a:t>(schema)</a:t>
            </a:r>
            <a:r>
              <a:rPr lang="zh-CN" altLang="en-US" dirty="0"/>
              <a:t>之间的关系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DCF9E-58BF-4E79-98CC-DE9C0CF9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BF8BDB-53E9-44A3-85AD-9ACA37D9A6CC}"/>
              </a:ext>
            </a:extLst>
          </p:cNvPr>
          <p:cNvSpPr/>
          <p:nvPr/>
        </p:nvSpPr>
        <p:spPr>
          <a:xfrm>
            <a:off x="2552700" y="1846548"/>
            <a:ext cx="1524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37A5E9-02C4-4681-9E02-A7E138C9FB94}"/>
              </a:ext>
            </a:extLst>
          </p:cNvPr>
          <p:cNvSpPr/>
          <p:nvPr/>
        </p:nvSpPr>
        <p:spPr>
          <a:xfrm>
            <a:off x="295656" y="3027648"/>
            <a:ext cx="1905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21DE3E-EE72-41CB-AE03-B87559C140B6}"/>
              </a:ext>
            </a:extLst>
          </p:cNvPr>
          <p:cNvSpPr/>
          <p:nvPr/>
        </p:nvSpPr>
        <p:spPr>
          <a:xfrm>
            <a:off x="1575206" y="5292969"/>
            <a:ext cx="952497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F3ACB0-8F7F-45BC-AC64-6C18FD1DAE7B}"/>
              </a:ext>
            </a:extLst>
          </p:cNvPr>
          <p:cNvSpPr/>
          <p:nvPr/>
        </p:nvSpPr>
        <p:spPr>
          <a:xfrm>
            <a:off x="2362200" y="3015456"/>
            <a:ext cx="1905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45FAE3-DE46-40CE-850A-B4062472D058}"/>
              </a:ext>
            </a:extLst>
          </p:cNvPr>
          <p:cNvSpPr/>
          <p:nvPr/>
        </p:nvSpPr>
        <p:spPr>
          <a:xfrm>
            <a:off x="4419600" y="3024600"/>
            <a:ext cx="1905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36CAAC3-C323-4B8A-8C7F-A83B88F5582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314700" y="2379948"/>
            <a:ext cx="0" cy="6355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EE998BC-118C-4F2B-9CC3-26D92AAA61ED}"/>
              </a:ext>
            </a:extLst>
          </p:cNvPr>
          <p:cNvCxnSpPr>
            <a:cxnSpLocks/>
          </p:cNvCxnSpPr>
          <p:nvPr/>
        </p:nvCxnSpPr>
        <p:spPr>
          <a:xfrm>
            <a:off x="1243584" y="2646648"/>
            <a:ext cx="4114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C6ADDCD-33FA-4F91-852C-D863E973202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248156" y="2646648"/>
            <a:ext cx="9144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217F942-48AE-490F-BADF-10ED65EF5010}"/>
              </a:ext>
            </a:extLst>
          </p:cNvPr>
          <p:cNvCxnSpPr>
            <a:cxnSpLocks/>
          </p:cNvCxnSpPr>
          <p:nvPr/>
        </p:nvCxnSpPr>
        <p:spPr>
          <a:xfrm flipH="1">
            <a:off x="5362956" y="2632933"/>
            <a:ext cx="9144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0916852-C85B-4409-A6E5-F105DF788ED3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275989" y="3566762"/>
            <a:ext cx="9682" cy="17227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7B60DE3-5DE9-4348-8326-E8062FE3292E}"/>
              </a:ext>
            </a:extLst>
          </p:cNvPr>
          <p:cNvCxnSpPr>
            <a:cxnSpLocks/>
          </p:cNvCxnSpPr>
          <p:nvPr/>
        </p:nvCxnSpPr>
        <p:spPr>
          <a:xfrm flipV="1">
            <a:off x="2032405" y="4645270"/>
            <a:ext cx="2357628" cy="87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BD4DA6A-7B2E-4ECF-8583-BA5E85613505}"/>
              </a:ext>
            </a:extLst>
          </p:cNvPr>
          <p:cNvCxnSpPr/>
          <p:nvPr/>
        </p:nvCxnSpPr>
        <p:spPr>
          <a:xfrm>
            <a:off x="2032405" y="4654032"/>
            <a:ext cx="0" cy="6355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3971274-9825-4602-B297-AC386B3717BE}"/>
              </a:ext>
            </a:extLst>
          </p:cNvPr>
          <p:cNvCxnSpPr/>
          <p:nvPr/>
        </p:nvCxnSpPr>
        <p:spPr>
          <a:xfrm>
            <a:off x="4390033" y="4645270"/>
            <a:ext cx="0" cy="6355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5A19315-B85F-4BE8-9C72-4BF353A4E59E}"/>
              </a:ext>
            </a:extLst>
          </p:cNvPr>
          <p:cNvSpPr/>
          <p:nvPr/>
        </p:nvSpPr>
        <p:spPr>
          <a:xfrm>
            <a:off x="2780692" y="5289540"/>
            <a:ext cx="990594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D61058-78CA-4563-A1E7-8BBAA7CA3915}"/>
              </a:ext>
            </a:extLst>
          </p:cNvPr>
          <p:cNvSpPr/>
          <p:nvPr/>
        </p:nvSpPr>
        <p:spPr>
          <a:xfrm>
            <a:off x="3937406" y="5289540"/>
            <a:ext cx="990591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479F2AC-BEEB-4589-BA45-D8202D96BA9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076700" y="2113248"/>
            <a:ext cx="2558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CFCFCC5-FC4D-4989-8CC8-9C1F3E758AF3}"/>
              </a:ext>
            </a:extLst>
          </p:cNvPr>
          <p:cNvSpPr txBox="1"/>
          <p:nvPr/>
        </p:nvSpPr>
        <p:spPr>
          <a:xfrm>
            <a:off x="6718701" y="1283069"/>
            <a:ext cx="235762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Select user();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Create user…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Drop user…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92830CA-81F1-482F-B3AC-B264B8BE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404" y="1346241"/>
            <a:ext cx="2720422" cy="1667692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F07482DC-BF5F-4461-AD9F-59B15A3E6C9E}"/>
              </a:ext>
            </a:extLst>
          </p:cNvPr>
          <p:cNvSpPr/>
          <p:nvPr/>
        </p:nvSpPr>
        <p:spPr>
          <a:xfrm>
            <a:off x="4390033" y="4079002"/>
            <a:ext cx="2016174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等号 51">
            <a:extLst>
              <a:ext uri="{FF2B5EF4-FFF2-40B4-BE49-F238E27FC236}">
                <a16:creationId xmlns:a16="http://schemas.microsoft.com/office/drawing/2014/main" id="{E98C9737-B70A-4322-BA47-F2E66645FFDB}"/>
              </a:ext>
            </a:extLst>
          </p:cNvPr>
          <p:cNvSpPr/>
          <p:nvPr/>
        </p:nvSpPr>
        <p:spPr>
          <a:xfrm rot="5400000">
            <a:off x="5036649" y="3622369"/>
            <a:ext cx="606069" cy="37986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8BC1339-0032-4EEB-A8A7-EAF765475210}"/>
              </a:ext>
            </a:extLst>
          </p:cNvPr>
          <p:cNvSpPr/>
          <p:nvPr/>
        </p:nvSpPr>
        <p:spPr>
          <a:xfrm>
            <a:off x="4298642" y="2849330"/>
            <a:ext cx="2226465" cy="1846993"/>
          </a:xfrm>
          <a:prstGeom prst="rect">
            <a:avLst/>
          </a:prstGeom>
          <a:noFill/>
          <a:ln w="57150">
            <a:solidFill>
              <a:srgbClr val="0000CC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27B23AB-1B7F-4CC9-AFE2-16D33F04AD78}"/>
              </a:ext>
            </a:extLst>
          </p:cNvPr>
          <p:cNvCxnSpPr>
            <a:cxnSpLocks/>
          </p:cNvCxnSpPr>
          <p:nvPr/>
        </p:nvCxnSpPr>
        <p:spPr>
          <a:xfrm flipV="1">
            <a:off x="6501143" y="4663499"/>
            <a:ext cx="5669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52674AA-844E-4A27-A36F-4A7F44561FD3}"/>
              </a:ext>
            </a:extLst>
          </p:cNvPr>
          <p:cNvSpPr txBox="1"/>
          <p:nvPr/>
        </p:nvSpPr>
        <p:spPr>
          <a:xfrm>
            <a:off x="7062559" y="3306876"/>
            <a:ext cx="300448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Show databases;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Use </a:t>
            </a:r>
            <a:r>
              <a:rPr lang="en-US" altLang="zh-CN" sz="2400" dirty="0" err="1">
                <a:solidFill>
                  <a:srgbClr val="0000FF"/>
                </a:solidFill>
              </a:rPr>
              <a:t>db_name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Create database…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Drop database….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0047D62-80C0-4EC5-9EB4-25F8210C6301}"/>
              </a:ext>
            </a:extLst>
          </p:cNvPr>
          <p:cNvCxnSpPr>
            <a:cxnSpLocks/>
          </p:cNvCxnSpPr>
          <p:nvPr/>
        </p:nvCxnSpPr>
        <p:spPr>
          <a:xfrm flipH="1">
            <a:off x="7054751" y="3509266"/>
            <a:ext cx="7807" cy="199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CC0B613-45BE-4B23-955D-6830AD6C5DDC}"/>
              </a:ext>
            </a:extLst>
          </p:cNvPr>
          <p:cNvCxnSpPr/>
          <p:nvPr/>
        </p:nvCxnSpPr>
        <p:spPr>
          <a:xfrm>
            <a:off x="6634807" y="1465548"/>
            <a:ext cx="0" cy="135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27F4245E-165F-43FC-8E89-9C0BB8A2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672" y="3385691"/>
            <a:ext cx="2126735" cy="212673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F65A28F4-4822-42C7-B72E-D96B5C682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558" y="5697796"/>
            <a:ext cx="2503048" cy="8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7" grpId="0" animBg="1"/>
      <p:bldP spid="38" grpId="0" animBg="1"/>
      <p:bldP spid="46" grpId="0" build="allAtOnce"/>
      <p:bldP spid="50" grpId="0" animBg="1"/>
      <p:bldP spid="52" grpId="0" animBg="1"/>
      <p:bldP spid="53" grpId="0" animBg="1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3DA56-5E2C-476A-A478-A4264025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CE042-AA21-413E-9008-92D575DB3F8C}"/>
              </a:ext>
            </a:extLst>
          </p:cNvPr>
          <p:cNvSpPr/>
          <p:nvPr/>
        </p:nvSpPr>
        <p:spPr>
          <a:xfrm>
            <a:off x="304800" y="3240024"/>
            <a:ext cx="24384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F3601A6-5F50-45B4-9655-F617BA4DF217}"/>
              </a:ext>
            </a:extLst>
          </p:cNvPr>
          <p:cNvCxnSpPr>
            <a:cxnSpLocks/>
          </p:cNvCxnSpPr>
          <p:nvPr/>
        </p:nvCxnSpPr>
        <p:spPr>
          <a:xfrm>
            <a:off x="2743200" y="3621024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F39425E-9590-4BB0-8E28-4640513D3B58}"/>
              </a:ext>
            </a:extLst>
          </p:cNvPr>
          <p:cNvCxnSpPr/>
          <p:nvPr/>
        </p:nvCxnSpPr>
        <p:spPr>
          <a:xfrm>
            <a:off x="3124200" y="2287524"/>
            <a:ext cx="0" cy="2590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877A55F-1D2E-451B-ACCF-D3E1A0C17BBA}"/>
              </a:ext>
            </a:extLst>
          </p:cNvPr>
          <p:cNvCxnSpPr>
            <a:cxnSpLocks/>
          </p:cNvCxnSpPr>
          <p:nvPr/>
        </p:nvCxnSpPr>
        <p:spPr>
          <a:xfrm>
            <a:off x="3124200" y="2287524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79587AF-EBF9-4D3C-A65E-26BC782C2AE1}"/>
              </a:ext>
            </a:extLst>
          </p:cNvPr>
          <p:cNvCxnSpPr>
            <a:cxnSpLocks/>
          </p:cNvCxnSpPr>
          <p:nvPr/>
        </p:nvCxnSpPr>
        <p:spPr>
          <a:xfrm>
            <a:off x="3124200" y="4847844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031BCB3-4727-485A-8E14-70EA17570539}"/>
              </a:ext>
            </a:extLst>
          </p:cNvPr>
          <p:cNvSpPr/>
          <p:nvPr/>
        </p:nvSpPr>
        <p:spPr>
          <a:xfrm>
            <a:off x="3810000" y="1931323"/>
            <a:ext cx="24384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ACCEC4-3289-4D77-A133-FEB4E1C7BDA0}"/>
              </a:ext>
            </a:extLst>
          </p:cNvPr>
          <p:cNvSpPr/>
          <p:nvPr/>
        </p:nvSpPr>
        <p:spPr>
          <a:xfrm>
            <a:off x="3771900" y="4504944"/>
            <a:ext cx="24384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20C436-659B-4CB4-A80B-3160ACDD5BD8}"/>
              </a:ext>
            </a:extLst>
          </p:cNvPr>
          <p:cNvSpPr txBox="1"/>
          <p:nvPr/>
        </p:nvSpPr>
        <p:spPr>
          <a:xfrm>
            <a:off x="76203" y="342647"/>
            <a:ext cx="12039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数据库是存储数据和数据对象的容器，是数据库管理系统的核心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D79FDBA-1333-426C-8877-CC9921E8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169326"/>
            <a:ext cx="2895593" cy="289559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C1EB221-CB39-4249-99BA-55BCAF5FC3FC}"/>
              </a:ext>
            </a:extLst>
          </p:cNvPr>
          <p:cNvSpPr/>
          <p:nvPr/>
        </p:nvSpPr>
        <p:spPr>
          <a:xfrm>
            <a:off x="6507480" y="2057400"/>
            <a:ext cx="2590745" cy="156362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77AB776A-647C-4F26-859B-50DE9A104911}"/>
              </a:ext>
            </a:extLst>
          </p:cNvPr>
          <p:cNvCxnSpPr>
            <a:stCxn id="17" idx="2"/>
            <a:endCxn id="25" idx="1"/>
          </p:cNvCxnSpPr>
          <p:nvPr/>
        </p:nvCxnSpPr>
        <p:spPr>
          <a:xfrm rot="16200000" flipH="1">
            <a:off x="5657296" y="1989027"/>
            <a:ext cx="222089" cy="147828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2494520-E57C-4E75-9F2E-3272A0B00733}"/>
              </a:ext>
            </a:extLst>
          </p:cNvPr>
          <p:cNvSpPr txBox="1"/>
          <p:nvPr/>
        </p:nvSpPr>
        <p:spPr>
          <a:xfrm>
            <a:off x="609605" y="1282099"/>
            <a:ext cx="266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用户不能修改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5303E2-3DC6-41B2-855A-5A1E6A1B6F1B}"/>
              </a:ext>
            </a:extLst>
          </p:cNvPr>
          <p:cNvCxnSpPr>
            <a:cxnSpLocks/>
          </p:cNvCxnSpPr>
          <p:nvPr/>
        </p:nvCxnSpPr>
        <p:spPr>
          <a:xfrm flipH="1" flipV="1">
            <a:off x="3143989" y="1699781"/>
            <a:ext cx="589811" cy="4296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99C76-4166-4E64-994E-4EEC5AD26208}"/>
              </a:ext>
            </a:extLst>
          </p:cNvPr>
          <p:cNvSpPr txBox="1"/>
          <p:nvPr/>
        </p:nvSpPr>
        <p:spPr>
          <a:xfrm>
            <a:off x="9448800" y="1202597"/>
            <a:ext cx="259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(1) </a:t>
            </a:r>
            <a:r>
              <a:rPr lang="en-US" altLang="zh-CN" dirty="0" err="1">
                <a:solidFill>
                  <a:srgbClr val="FF0000"/>
                </a:solidFill>
              </a:rPr>
              <a:t>Information_schema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用于存储系统中一些数据库对象信息，如</a:t>
            </a:r>
            <a:r>
              <a:rPr lang="zh-CN" altLang="en-US" dirty="0">
                <a:solidFill>
                  <a:srgbClr val="FF0000"/>
                </a:solidFill>
              </a:rPr>
              <a:t>用户表信息、列信息、权限信息、字符集和分区信息</a:t>
            </a:r>
            <a:r>
              <a:rPr lang="zh-CN" altLang="en-US" dirty="0">
                <a:solidFill>
                  <a:srgbClr val="0000FF"/>
                </a:solidFill>
              </a:rPr>
              <a:t>等。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(2)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0000FF"/>
                </a:solidFill>
              </a:rPr>
              <a:t>用于存储系统的用户权限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F6B90BD-96CE-4021-BE9C-C122F60B745B}"/>
              </a:ext>
            </a:extLst>
          </p:cNvPr>
          <p:cNvSpPr txBox="1"/>
          <p:nvPr/>
        </p:nvSpPr>
        <p:spPr>
          <a:xfrm>
            <a:off x="6408366" y="4207029"/>
            <a:ext cx="5379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</a:t>
            </a:r>
            <a:r>
              <a:rPr lang="en-US" altLang="zh-CN" dirty="0" err="1">
                <a:solidFill>
                  <a:srgbClr val="FF0000"/>
                </a:solidFill>
              </a:rPr>
              <a:t>performance_schema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0000FF"/>
                </a:solidFill>
              </a:rPr>
              <a:t>用于存储数据库服务器性能参数。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(4) </a:t>
            </a:r>
            <a:r>
              <a:rPr lang="en-US" altLang="zh-CN" dirty="0" err="1">
                <a:solidFill>
                  <a:srgbClr val="FF0000"/>
                </a:solidFill>
              </a:rPr>
              <a:t>Sakila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0000FF"/>
                </a:solidFill>
              </a:rPr>
              <a:t>样例数据库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(5) Sys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0000FF"/>
                </a:solidFill>
              </a:rPr>
              <a:t>系统元数据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(6)World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0000FF"/>
                </a:solidFill>
              </a:rPr>
              <a:t>提供了关于城市、国家和语言的相关信息</a:t>
            </a:r>
          </a:p>
        </p:txBody>
      </p:sp>
    </p:spTree>
    <p:extLst>
      <p:ext uri="{BB962C8B-B14F-4D97-AF65-F5344CB8AC3E}">
        <p14:creationId xmlns:p14="http://schemas.microsoft.com/office/powerpoint/2010/main" val="1406956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C737D-4F7D-451D-AC1F-E9801E00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对象标识符的命名规则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7188" lvl="1" indent="0">
              <a:lnSpc>
                <a:spcPct val="150000"/>
              </a:lnSpc>
              <a:buNone/>
            </a:pPr>
            <a:r>
              <a:rPr lang="zh-CN" altLang="en-US" dirty="0"/>
              <a:t>在MySQL中的所有对象都需要命名，各对象标识符的命名规则如下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名称由大小写形式的</a:t>
            </a:r>
            <a:r>
              <a:rPr lang="zh-CN" altLang="en-US" dirty="0">
                <a:solidFill>
                  <a:srgbClr val="FF0000"/>
                </a:solidFill>
              </a:rPr>
              <a:t>英文字母、中文、数字、下划线、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>
                <a:solidFill>
                  <a:srgbClr val="FF0000"/>
                </a:solidFill>
              </a:rPr>
              <a:t>、下划线</a:t>
            </a:r>
            <a:r>
              <a:rPr lang="zh-CN" altLang="en-US" dirty="0"/>
              <a:t>以及其它语言的字母字符等符号组成；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首字母</a:t>
            </a:r>
            <a:r>
              <a:rPr lang="zh-CN" altLang="en-US" dirty="0">
                <a:solidFill>
                  <a:srgbClr val="FF0000"/>
                </a:solidFill>
              </a:rPr>
              <a:t>不能是数字和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>
                <a:solidFill>
                  <a:srgbClr val="FF0000"/>
                </a:solidFill>
              </a:rPr>
              <a:t>符号</a:t>
            </a:r>
            <a:r>
              <a:rPr lang="zh-CN" altLang="en-US" dirty="0"/>
              <a:t>，并且对不加引号的标识符不允许完全由数字字符构成（与数字难以区分）；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名称长度</a:t>
            </a:r>
            <a:r>
              <a:rPr lang="zh-CN" altLang="en-US" dirty="0">
                <a:solidFill>
                  <a:srgbClr val="FF0000"/>
                </a:solidFill>
              </a:rPr>
              <a:t>不超过</a:t>
            </a:r>
            <a:r>
              <a:rPr lang="en-US" altLang="zh-CN" dirty="0">
                <a:solidFill>
                  <a:srgbClr val="FF0000"/>
                </a:solidFill>
              </a:rPr>
              <a:t>128</a:t>
            </a:r>
            <a:r>
              <a:rPr lang="zh-CN" altLang="en-US" dirty="0">
                <a:solidFill>
                  <a:srgbClr val="FF0000"/>
                </a:solidFill>
              </a:rPr>
              <a:t>个字符</a:t>
            </a:r>
            <a:r>
              <a:rPr lang="zh-CN" altLang="en-US" dirty="0"/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名称中</a:t>
            </a:r>
            <a:r>
              <a:rPr lang="zh-CN" altLang="en-US" dirty="0">
                <a:solidFill>
                  <a:srgbClr val="FF0000"/>
                </a:solidFill>
              </a:rPr>
              <a:t>不允许有空格和其它特殊字符</a:t>
            </a:r>
            <a:r>
              <a:rPr lang="zh-CN" altLang="en-US" dirty="0"/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名称</a:t>
            </a:r>
            <a:r>
              <a:rPr lang="zh-CN" altLang="en-US" dirty="0">
                <a:solidFill>
                  <a:srgbClr val="FF0000"/>
                </a:solidFill>
              </a:rPr>
              <a:t>不能使用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的保留字</a:t>
            </a:r>
            <a:r>
              <a:rPr lang="zh-CN" altLang="en-US" dirty="0"/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6AE9C9-B47A-4D1B-AF6C-A6F4DEF3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49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C737D-4F7D-451D-AC1F-E9801E00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创建数据库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语法格式：                                                                 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CREATE {DATABASE | SCHEMA} [IF NOT EXISTS ]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db_name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[[DEFAULT] CHARACTER SET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charset_name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[[DEFALUT] COLLATE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collation_name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] </a:t>
            </a:r>
          </a:p>
          <a:p>
            <a:pPr indent="0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中不区分大小写，在一定程度上方便使用。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6AE9C9-B47A-4D1B-AF6C-A6F4DEF3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4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6BB204-7796-4621-B39F-2D2E9ACC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0316"/>
            <a:ext cx="10972800" cy="7325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55063C-1487-45FE-8273-80FF548CF0F0}"/>
              </a:ext>
            </a:extLst>
          </p:cNvPr>
          <p:cNvSpPr/>
          <p:nvPr/>
        </p:nvSpPr>
        <p:spPr>
          <a:xfrm>
            <a:off x="159027" y="53012"/>
            <a:ext cx="1194020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【</a:t>
            </a: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】</a:t>
            </a: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以</a:t>
            </a:r>
            <a:r>
              <a:rPr lang="en-US" altLang="zh-CN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root</a:t>
            </a: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用户创建一个新用户</a:t>
            </a:r>
            <a:r>
              <a:rPr lang="en-US" altLang="zh-CN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Michael</a:t>
            </a: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，密码</a:t>
            </a:r>
            <a:r>
              <a:rPr lang="en-US" altLang="zh-CN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123456</a:t>
            </a: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。一般情况下在创建时先用</a:t>
            </a:r>
            <a:r>
              <a:rPr lang="en-US" altLang="zh-CN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IF NOT EXISTS</a:t>
            </a: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命令先判断该用户名是否存在。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CREATE USER IF NOT EXISTS Michael identified by ‘123456’; 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2ED573-12B1-4140-A830-1AE196624A3D}"/>
              </a:ext>
            </a:extLst>
          </p:cNvPr>
          <p:cNvSpPr/>
          <p:nvPr/>
        </p:nvSpPr>
        <p:spPr>
          <a:xfrm>
            <a:off x="215216" y="2511998"/>
            <a:ext cx="11940208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root</a:t>
            </a: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没有给新建用户授予创建数据库权限，则新用户是无法创建数据库的，所以应首先授予其相应的权限。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1DB6BD-48B6-4FF1-8D70-CD72ECCD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662480"/>
            <a:ext cx="7620000" cy="303048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8979932-9B39-4CCA-8496-8AF2E9715A33}"/>
              </a:ext>
            </a:extLst>
          </p:cNvPr>
          <p:cNvSpPr/>
          <p:nvPr/>
        </p:nvSpPr>
        <p:spPr>
          <a:xfrm>
            <a:off x="609600" y="6248400"/>
            <a:ext cx="7391400" cy="457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2A92FC-2F40-43F3-8F34-4622784D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1C81E-A327-4CCB-B8FC-B0D1B06C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012395"/>
            <a:ext cx="8762999" cy="8827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7CF9E55-1B04-4B0A-951C-CD806A6562CD}"/>
              </a:ext>
            </a:extLst>
          </p:cNvPr>
          <p:cNvSpPr/>
          <p:nvPr/>
        </p:nvSpPr>
        <p:spPr>
          <a:xfrm>
            <a:off x="87107" y="304800"/>
            <a:ext cx="11940208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先完成</a:t>
            </a:r>
            <a:r>
              <a:rPr lang="en-US" altLang="zh-CN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root</a:t>
            </a: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授予新用户创建数据库权限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E89928-260D-4409-B3EC-A3BADC4F9946}"/>
              </a:ext>
            </a:extLst>
          </p:cNvPr>
          <p:cNvSpPr/>
          <p:nvPr/>
        </p:nvSpPr>
        <p:spPr>
          <a:xfrm>
            <a:off x="125896" y="2152273"/>
            <a:ext cx="11940208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再以新用户身份登录并创建数据库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166971-DBCE-4A7F-85B9-680BF40D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866283"/>
            <a:ext cx="7010399" cy="1008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792B08-2412-4800-8C2D-4C5EFD2043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8"/>
          <a:stretch/>
        </p:blipFill>
        <p:spPr>
          <a:xfrm>
            <a:off x="8115300" y="2445943"/>
            <a:ext cx="2667000" cy="43910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8BC7796-678E-48A4-A25E-6CD7D0EA5080}"/>
              </a:ext>
            </a:extLst>
          </p:cNvPr>
          <p:cNvSpPr/>
          <p:nvPr/>
        </p:nvSpPr>
        <p:spPr>
          <a:xfrm>
            <a:off x="8153400" y="4267200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135831-77C3-4DD5-AAF0-D44AA5A7AA1B}"/>
              </a:ext>
            </a:extLst>
          </p:cNvPr>
          <p:cNvSpPr/>
          <p:nvPr/>
        </p:nvSpPr>
        <p:spPr>
          <a:xfrm>
            <a:off x="138088" y="4753588"/>
            <a:ext cx="6241376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Show databases;</a:t>
            </a: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查看新增的数据库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CF90641-3B3E-4658-861E-87C14B1140A8}"/>
              </a:ext>
            </a:extLst>
          </p:cNvPr>
          <p:cNvSpPr/>
          <p:nvPr/>
        </p:nvSpPr>
        <p:spPr>
          <a:xfrm rot="20891195">
            <a:off x="5318264" y="4562498"/>
            <a:ext cx="2757226" cy="382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6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基本表的定义、删除与修改</a:t>
            </a:r>
            <a:endParaRPr lang="en-US" altLang="zh-CN" sz="3600" b="1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定义基本表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完整性约束条件</a:t>
            </a:r>
            <a:r>
              <a:rPr lang="zh-CN" altLang="en-US" dirty="0"/>
              <a:t>在定义后被存入</a:t>
            </a:r>
            <a:r>
              <a:rPr lang="zh-CN" altLang="en-US" dirty="0">
                <a:solidFill>
                  <a:srgbClr val="FF0000"/>
                </a:solidFill>
              </a:rPr>
              <a:t>系统的数据字典</a:t>
            </a:r>
            <a:r>
              <a:rPr lang="zh-CN" altLang="en-US" dirty="0"/>
              <a:t>中，并在对相关数据进行操作时被系统用于</a:t>
            </a:r>
            <a:r>
              <a:rPr lang="zh-CN" altLang="en-US" dirty="0">
                <a:solidFill>
                  <a:srgbClr val="FF0000"/>
                </a:solidFill>
              </a:rPr>
              <a:t>自动检查</a:t>
            </a:r>
            <a:r>
              <a:rPr lang="zh-CN" altLang="en-US" dirty="0"/>
              <a:t>是否满足这些约束条件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895600" y="1828800"/>
            <a:ext cx="76173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CREATE TABLE 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列名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&gt;[ &lt;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列级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完整性约束条件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[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列名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&gt;[ &lt;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列级完整性约束条件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 ] 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…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[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表级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完整性约束条件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]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00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概述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课程数据库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数据定义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数据查询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数据更新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空值的处理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视图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181404"/>
            <a:ext cx="11734800" cy="757505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3.5] </a:t>
            </a:r>
            <a:r>
              <a:rPr lang="zh-CN" altLang="en-US" dirty="0">
                <a:latin typeface="Times New Roman" panose="02020603050405020304" pitchFamily="18" charset="0"/>
              </a:rPr>
              <a:t>建立“学生”表，</a:t>
            </a:r>
            <a:r>
              <a:rPr lang="en-US" altLang="zh-CN" dirty="0">
                <a:latin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</a:rPr>
              <a:t>学号是主码，姓名取值唯一。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057399" y="2093253"/>
            <a:ext cx="8077200" cy="4081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       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/*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列级完整性约束条件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是主码*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/*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取唯一值*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 SMALLINT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274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70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4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5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206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4D32C6-3B38-42FC-B656-65A50125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1A2459-17DF-405C-A25E-96A94C47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3" y="1108518"/>
            <a:ext cx="5212733" cy="10334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330C7D-AE92-4FEC-812E-6F86BE29C424}"/>
              </a:ext>
            </a:extLst>
          </p:cNvPr>
          <p:cNvSpPr/>
          <p:nvPr/>
        </p:nvSpPr>
        <p:spPr>
          <a:xfrm>
            <a:off x="87107" y="304800"/>
            <a:ext cx="11940208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MySQL</a:t>
            </a:r>
            <a:r>
              <a:rPr lang="zh-CN" altLang="en-US" sz="2400" dirty="0">
                <a:latin typeface="Calibri" panose="020F0502020204030204" pitchFamily="34" charset="0"/>
                <a:ea typeface="微软雅黑" pitchFamily="34" charset="-122"/>
                <a:cs typeface="Courier New" panose="02070309020205020404" pitchFamily="49" charset="0"/>
              </a:rPr>
              <a:t>中，创建表之前应先选定某个数据库，再创建表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64C173-2319-4E62-B973-441B25F2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5" y="2377172"/>
            <a:ext cx="5340751" cy="20698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F73466-53AC-43FB-AF43-6BEDAE06C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52" y="1053655"/>
            <a:ext cx="5029200" cy="50378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44D392A-DD0A-4FAA-A26D-A74D37C2B077}"/>
              </a:ext>
            </a:extLst>
          </p:cNvPr>
          <p:cNvSpPr/>
          <p:nvPr/>
        </p:nvSpPr>
        <p:spPr>
          <a:xfrm>
            <a:off x="6858000" y="38862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F205EE-0DA8-4EF9-8A27-F99F6887950C}"/>
              </a:ext>
            </a:extLst>
          </p:cNvPr>
          <p:cNvSpPr/>
          <p:nvPr/>
        </p:nvSpPr>
        <p:spPr>
          <a:xfrm>
            <a:off x="7010400" y="2396668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4E5280-3108-46F6-8A20-FE8C50FB2213}"/>
              </a:ext>
            </a:extLst>
          </p:cNvPr>
          <p:cNvSpPr/>
          <p:nvPr/>
        </p:nvSpPr>
        <p:spPr>
          <a:xfrm>
            <a:off x="6870192" y="1053654"/>
            <a:ext cx="1524000" cy="35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CB364DB-C9C0-430C-99CA-55965F826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76800"/>
            <a:ext cx="5301595" cy="102508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99C4F67-56F2-4B6C-904C-2DC894403746}"/>
              </a:ext>
            </a:extLst>
          </p:cNvPr>
          <p:cNvSpPr/>
          <p:nvPr/>
        </p:nvSpPr>
        <p:spPr>
          <a:xfrm>
            <a:off x="1676400" y="4876800"/>
            <a:ext cx="396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89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3.6]</a:t>
            </a:r>
            <a:r>
              <a:rPr lang="zh-CN" altLang="en-US" dirty="0">
                <a:latin typeface="Times New Roman" panose="02020603050405020304" pitchFamily="18" charset="0"/>
              </a:rPr>
              <a:t>建立</a:t>
            </a:r>
            <a:r>
              <a:rPr lang="zh-CN" altLang="en-US" dirty="0">
                <a:latin typeface="宋体" pitchFamily="2" charset="-122"/>
              </a:rPr>
              <a:t>一个“课程”表</a:t>
            </a:r>
            <a:r>
              <a:rPr lang="en-US" altLang="zh-CN" dirty="0"/>
              <a:t>Course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524000" y="2133600"/>
            <a:ext cx="8610601" cy="3176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Course       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Ccredit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SMALLINT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Course(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0339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60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204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3.7] </a:t>
            </a:r>
            <a:r>
              <a:rPr lang="zh-CN" altLang="en-US" dirty="0">
                <a:latin typeface="Times New Roman" panose="02020603050405020304" pitchFamily="18" charset="0"/>
              </a:rPr>
              <a:t>建立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一个学生选课表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00200" y="1991687"/>
            <a:ext cx="8610601" cy="36194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       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CHAR(4),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Grade   SMALLINT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PRIMARY KEY(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Sno,Cno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Student(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FOREIGN KEY(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Course(</a:t>
            </a:r>
            <a:r>
              <a:rPr lang="en-US" altLang="zh-CN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8867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6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1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465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9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179696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2.1</a:t>
            </a:r>
            <a:r>
              <a:rPr lang="zh-CN" altLang="en-US" sz="3600" b="1" u="sng" dirty="0">
                <a:solidFill>
                  <a:srgbClr val="FF0000"/>
                </a:solidFill>
              </a:rPr>
              <a:t> 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中域的概念用</a:t>
            </a:r>
            <a:r>
              <a:rPr lang="zh-CN" altLang="en-US" dirty="0">
                <a:solidFill>
                  <a:srgbClr val="FF00FF"/>
                </a:solidFill>
              </a:rPr>
              <a:t>数据类型</a:t>
            </a:r>
            <a:r>
              <a:rPr lang="zh-CN" altLang="en-US" dirty="0"/>
              <a:t>来实现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定义表的属性时需要指明其数据类型及长度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选用哪种数据类型 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取值范围 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要做哪些运算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不同的关系数据库管理系统中支持的数据类型不完全相同。</a:t>
            </a:r>
          </a:p>
          <a:p>
            <a:pPr lvl="1"/>
            <a:r>
              <a:rPr lang="en-US" altLang="zh-CN" dirty="0"/>
              <a:t>MySQL</a:t>
            </a:r>
            <a:r>
              <a:rPr lang="zh-CN" altLang="en-US" dirty="0"/>
              <a:t>的内建数据类型可见</a:t>
            </a:r>
            <a:r>
              <a:rPr lang="en-US" altLang="zh-CN" dirty="0"/>
              <a:t>Oracle</a:t>
            </a:r>
            <a:r>
              <a:rPr lang="zh-CN" altLang="en-US" dirty="0"/>
              <a:t>官方文档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5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588595"/>
              </p:ext>
            </p:extLst>
          </p:nvPr>
        </p:nvGraphicFramePr>
        <p:xfrm>
          <a:off x="1066800" y="304800"/>
          <a:ext cx="9982200" cy="6425091"/>
        </p:xfrm>
        <a:graphic>
          <a:graphicData uri="http://schemas.openxmlformats.org/drawingml/2006/table">
            <a:tbl>
              <a:tblPr/>
              <a:tblGrid>
                <a:gridCol w="385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,CHARACTER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VARCHAR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CHARACTERVARYING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CLOB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字符串大对象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BLOB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二进制大对象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长整数（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短整数（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BIGINT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大整数（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DECIMAL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DEC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同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取决于机器精度的单精度浮点数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可选精度的浮点数，精度至少为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逻辑布尔量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时间，包含一日的时、分、秒，格式为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HH:MM:SS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时间戳类型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INTERVAL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itchFamily="18" charset="0"/>
                        </a:rPr>
                        <a:t>时间间隔类型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61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6AB772C-D31E-40BB-94B2-7D38EEF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8.0</a:t>
            </a:r>
            <a:r>
              <a:rPr lang="zh-CN" altLang="en-US" dirty="0"/>
              <a:t>的数据类型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EF7086-9D1C-4428-8AD8-86D379BD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384CB-7F66-40F6-A955-480509B414D4}"/>
              </a:ext>
            </a:extLst>
          </p:cNvPr>
          <p:cNvSpPr/>
          <p:nvPr/>
        </p:nvSpPr>
        <p:spPr>
          <a:xfrm>
            <a:off x="2743200" y="3238500"/>
            <a:ext cx="24384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8BB097F-C59E-4A06-B140-4B45A516055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181600" y="3581400"/>
            <a:ext cx="76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B8F0D69-F7D2-446F-AEAA-B6A5F597A3FB}"/>
              </a:ext>
            </a:extLst>
          </p:cNvPr>
          <p:cNvCxnSpPr/>
          <p:nvPr/>
        </p:nvCxnSpPr>
        <p:spPr>
          <a:xfrm>
            <a:off x="5562600" y="2286000"/>
            <a:ext cx="0" cy="2590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96C35B6-6234-43E4-BA6C-A16CFA079B91}"/>
              </a:ext>
            </a:extLst>
          </p:cNvPr>
          <p:cNvCxnSpPr>
            <a:cxnSpLocks/>
          </p:cNvCxnSpPr>
          <p:nvPr/>
        </p:nvCxnSpPr>
        <p:spPr>
          <a:xfrm>
            <a:off x="5562600" y="22860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FDEAB01-BAA8-42F4-907A-72DB3ABBED7D}"/>
              </a:ext>
            </a:extLst>
          </p:cNvPr>
          <p:cNvCxnSpPr>
            <a:cxnSpLocks/>
          </p:cNvCxnSpPr>
          <p:nvPr/>
        </p:nvCxnSpPr>
        <p:spPr>
          <a:xfrm>
            <a:off x="5562600" y="484632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8F7EE1-41B3-4A22-B059-659BA45EC3DD}"/>
              </a:ext>
            </a:extLst>
          </p:cNvPr>
          <p:cNvSpPr/>
          <p:nvPr/>
        </p:nvSpPr>
        <p:spPr>
          <a:xfrm>
            <a:off x="6248400" y="1929799"/>
            <a:ext cx="1676395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BD5F45-CAB9-404D-AD8D-3E7C7A90AEE9}"/>
              </a:ext>
            </a:extLst>
          </p:cNvPr>
          <p:cNvSpPr/>
          <p:nvPr/>
        </p:nvSpPr>
        <p:spPr>
          <a:xfrm>
            <a:off x="5943600" y="3238500"/>
            <a:ext cx="2705099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日期和时间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AB5ED0-6387-4D81-A6BE-5FABB2A151DB}"/>
              </a:ext>
            </a:extLst>
          </p:cNvPr>
          <p:cNvSpPr/>
          <p:nvPr/>
        </p:nvSpPr>
        <p:spPr>
          <a:xfrm>
            <a:off x="6248400" y="4503420"/>
            <a:ext cx="1904999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字符串型</a:t>
            </a:r>
          </a:p>
        </p:txBody>
      </p:sp>
    </p:spTree>
    <p:extLst>
      <p:ext uri="{BB962C8B-B14F-4D97-AF65-F5344CB8AC3E}">
        <p14:creationId xmlns:p14="http://schemas.microsoft.com/office/powerpoint/2010/main" val="802012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60DFC9D-A31F-453A-892A-505F4C59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57188" indent="-357188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3F0EF3-72F3-4E77-9062-9CBA7E64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093970-7A55-43B5-8303-D5B6369BF233}"/>
              </a:ext>
            </a:extLst>
          </p:cNvPr>
          <p:cNvSpPr txBox="1"/>
          <p:nvPr/>
        </p:nvSpPr>
        <p:spPr>
          <a:xfrm>
            <a:off x="914400" y="762000"/>
            <a:ext cx="1036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Times New Roman" panose="02020603050405020304" pitchFamily="18" charset="0"/>
              <a:buChar char="─"/>
            </a:pPr>
            <a:r>
              <a:rPr lang="en-US" altLang="zh-CN" sz="2400" dirty="0"/>
              <a:t>MySQL</a:t>
            </a:r>
            <a:r>
              <a:rPr lang="zh-CN" altLang="en-US" sz="2400" dirty="0"/>
              <a:t>支持所有标准</a:t>
            </a:r>
            <a:r>
              <a:rPr lang="en-US" altLang="zh-CN" sz="2400" dirty="0"/>
              <a:t>SQL</a:t>
            </a:r>
            <a:r>
              <a:rPr lang="zh-CN" altLang="en-US" sz="2400" dirty="0"/>
              <a:t>数值数据类型。</a:t>
            </a:r>
            <a:endParaRPr lang="en-US" altLang="zh-CN" sz="2400" dirty="0"/>
          </a:p>
          <a:p>
            <a:pPr marL="457200" indent="-457200">
              <a:buFont typeface="Times New Roman" panose="02020603050405020304" pitchFamily="18" charset="0"/>
              <a:buChar char="─"/>
            </a:pPr>
            <a:r>
              <a:rPr lang="zh-CN" altLang="en-US" sz="2400" dirty="0"/>
              <a:t>关键字</a:t>
            </a:r>
            <a:r>
              <a:rPr lang="en-US" altLang="zh-CN" sz="2400" dirty="0"/>
              <a:t>INT</a:t>
            </a:r>
            <a:r>
              <a:rPr lang="zh-CN" altLang="en-US" sz="2400" dirty="0"/>
              <a:t>与</a:t>
            </a:r>
            <a:r>
              <a:rPr lang="en-US" altLang="zh-CN" sz="2400" dirty="0"/>
              <a:t>INTEGER</a:t>
            </a:r>
            <a:r>
              <a:rPr lang="zh-CN" altLang="en-US" sz="2400" dirty="0"/>
              <a:t>意义相同，关键字</a:t>
            </a:r>
            <a:r>
              <a:rPr lang="en-US" altLang="zh-CN" sz="2400" dirty="0"/>
              <a:t>DEC</a:t>
            </a:r>
            <a:r>
              <a:rPr lang="zh-CN" altLang="en-US" sz="2400" dirty="0"/>
              <a:t>与</a:t>
            </a:r>
            <a:r>
              <a:rPr lang="en-US" altLang="zh-CN" sz="2400" dirty="0"/>
              <a:t>DECIMAL</a:t>
            </a:r>
            <a:r>
              <a:rPr lang="zh-CN" altLang="en-US" sz="2400" dirty="0"/>
              <a:t>意义相同。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03518BC-0F1C-4D7E-8E6A-BFCB50C03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75646"/>
              </p:ext>
            </p:extLst>
          </p:nvPr>
        </p:nvGraphicFramePr>
        <p:xfrm>
          <a:off x="923544" y="1730866"/>
          <a:ext cx="9525000" cy="4784759"/>
        </p:xfrm>
        <a:graphic>
          <a:graphicData uri="http://schemas.openxmlformats.org/drawingml/2006/table">
            <a:tbl>
              <a:tblPr/>
              <a:tblGrid>
                <a:gridCol w="89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5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882">
                <a:tc gridSpan="2">
                  <a:txBody>
                    <a:bodyPr/>
                    <a:lstStyle/>
                    <a:p>
                      <a:pPr indent="1905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9361" marR="9361" marT="9362" marB="93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存储长度</a:t>
                      </a:r>
                    </a:p>
                  </a:txBody>
                  <a:tcPr marL="9361" marR="9361" marT="9362" marB="93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范围（有符号）</a:t>
                      </a:r>
                    </a:p>
                  </a:txBody>
                  <a:tcPr marL="9361" marR="9361" marT="9362" marB="93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范围（无符号）</a:t>
                      </a:r>
                    </a:p>
                  </a:txBody>
                  <a:tcPr marL="9361" marR="9361" marT="9362" marB="93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默认宽度</a:t>
                      </a:r>
                    </a:p>
                  </a:txBody>
                  <a:tcPr marL="9361" marR="9361" marT="9362" marB="93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15">
                <a:tc rowSpan="5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整数类型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Times New Roman"/>
                          <a:ea typeface="宋体"/>
                          <a:cs typeface="Times New Roman"/>
                        </a:rPr>
                        <a:t>tinyint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 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7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Times New Roman"/>
                          <a:ea typeface="宋体"/>
                          <a:cs typeface="Times New Roman"/>
                        </a:rPr>
                        <a:t>smallint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 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Times New Roman"/>
                          <a:ea typeface="宋体"/>
                          <a:cs typeface="Times New Roman"/>
                        </a:rPr>
                        <a:t>mediumint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3 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23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~2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23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0~2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int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interger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4 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-2</a:t>
                      </a:r>
                      <a:r>
                        <a:rPr lang="en-US" sz="11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~2</a:t>
                      </a:r>
                      <a:r>
                        <a:rPr lang="en-US" sz="11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0~2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bigint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8 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-2</a:t>
                      </a:r>
                      <a:r>
                        <a:rPr lang="en-US" sz="11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63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~2</a:t>
                      </a:r>
                      <a:r>
                        <a:rPr lang="en-US" sz="11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63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0~2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64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234">
                <a:tc rowSpan="3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浮点与定点数类型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float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4 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单精度浮点数值，默认保留实际精度</a:t>
                      </a: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double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8 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双精度浮点数值，默认保留实际精度</a:t>
                      </a: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dec(p,s)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decimal(p,s)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decimal (p,s) 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，如果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p&gt;s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，为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p+2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否则为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s+2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依赖于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的值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依赖于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的值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小数位数为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112">
                <a:tc rowSpan="7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二进制类型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bit(m)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位二进制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最大为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64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位，默认为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位字段类型，如果值长度小于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位，则在左边用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填充</a:t>
                      </a: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varbinary(m)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可变长度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0~m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可变长度二进制字符串</a:t>
                      </a: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15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binary(m)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8425" algn="just"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固定长度二进制字符串，超出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位部分将会被截断，不足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位的用数字“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/0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”填充</a:t>
                      </a: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7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tinyblob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可变长度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BLOB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主要存储图片、音频等信息</a:t>
                      </a:r>
                    </a:p>
                  </a:txBody>
                  <a:tcPr marL="15725" marR="15725" marT="21719" marB="21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7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blob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可变长度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100" kern="100" baseline="300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7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mediumblob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可变长度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1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7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indent="-1270"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longblob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可变长度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1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15725" marR="15725" marT="21719" marB="21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106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60DFC9D-A31F-453A-892A-505F4C59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57188" indent="-357188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日期和时间型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3F0EF3-72F3-4E77-9062-9CBA7E64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093970-7A55-43B5-8303-D5B6369BF233}"/>
              </a:ext>
            </a:extLst>
          </p:cNvPr>
          <p:cNvSpPr txBox="1"/>
          <p:nvPr/>
        </p:nvSpPr>
        <p:spPr>
          <a:xfrm>
            <a:off x="914400" y="991439"/>
            <a:ext cx="1097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88" indent="-357188">
              <a:buFont typeface="Times New Roman" panose="02020603050405020304" pitchFamily="18" charset="0"/>
              <a:buChar char="─"/>
            </a:pPr>
            <a:r>
              <a:rPr lang="zh-CN" altLang="en-US" sz="2400" dirty="0"/>
              <a:t>表示时间值的日期和时间类型有</a:t>
            </a:r>
            <a:r>
              <a:rPr lang="en-US" altLang="zh-CN" sz="2400" dirty="0"/>
              <a:t>YEAR</a:t>
            </a:r>
            <a:r>
              <a:rPr lang="zh-CN" altLang="en-US" sz="2400" dirty="0"/>
              <a:t>、</a:t>
            </a:r>
            <a:r>
              <a:rPr lang="en-US" altLang="zh-CN" sz="2400" dirty="0"/>
              <a:t>DATE</a:t>
            </a:r>
            <a:r>
              <a:rPr lang="zh-CN" altLang="en-US" sz="2400" dirty="0"/>
              <a:t>、</a:t>
            </a:r>
            <a:r>
              <a:rPr lang="en-US" altLang="zh-CN" sz="2400" dirty="0"/>
              <a:t>TIME</a:t>
            </a:r>
            <a:r>
              <a:rPr lang="zh-CN" altLang="en-US" sz="2400" dirty="0"/>
              <a:t>、</a:t>
            </a:r>
            <a:r>
              <a:rPr lang="en-US" altLang="zh-CN" sz="2400" dirty="0"/>
              <a:t>DATETIME</a:t>
            </a:r>
            <a:r>
              <a:rPr lang="zh-CN" altLang="en-US" sz="2400" dirty="0"/>
              <a:t>和</a:t>
            </a:r>
            <a:r>
              <a:rPr lang="en-US" altLang="zh-CN" sz="2400" dirty="0"/>
              <a:t>TIMESTAMP</a:t>
            </a:r>
          </a:p>
          <a:p>
            <a:pPr marL="357188" indent="-357188">
              <a:buFont typeface="Times New Roman" panose="02020603050405020304" pitchFamily="18" charset="0"/>
              <a:buChar char="─"/>
            </a:pPr>
            <a:r>
              <a:rPr lang="zh-CN" altLang="en-US" sz="2400" dirty="0"/>
              <a:t>每个时间类型有一个有效值范围和一个“零”值，当指定不合法的、在</a:t>
            </a:r>
            <a:r>
              <a:rPr lang="en-US" altLang="zh-CN" sz="2400" dirty="0"/>
              <a:t>MySQL</a:t>
            </a:r>
            <a:r>
              <a:rPr lang="zh-CN" altLang="en-US" sz="2400" dirty="0"/>
              <a:t>中不能表示的值时使用“零”值。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47090E6-8177-4FB8-B852-0972A749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11740"/>
              </p:ext>
            </p:extLst>
          </p:nvPr>
        </p:nvGraphicFramePr>
        <p:xfrm>
          <a:off x="1257300" y="2362200"/>
          <a:ext cx="10287000" cy="3786395"/>
        </p:xfrm>
        <a:graphic>
          <a:graphicData uri="http://schemas.openxmlformats.org/drawingml/2006/table">
            <a:tbl>
              <a:tblPr/>
              <a:tblGrid>
                <a:gridCol w="114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15871" marR="15871" marT="15875" marB="158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存储长度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5871" marR="15871" marT="15875" marB="158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范围</a:t>
                      </a:r>
                    </a:p>
                  </a:txBody>
                  <a:tcPr marL="15871" marR="15871" marT="15875" marB="158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格式</a:t>
                      </a:r>
                    </a:p>
                  </a:txBody>
                  <a:tcPr marL="15871" marR="15871" marT="15875" marB="158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用途</a:t>
                      </a:r>
                    </a:p>
                  </a:txBody>
                  <a:tcPr marL="15871" marR="15871" marT="15875" marB="158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year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1901~2155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YYYY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或‘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YYYY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年份值</a:t>
                      </a: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1000-01-01~9999-12-31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‘YYYY-MM-DD’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‘YYYYMMDD’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日期值</a:t>
                      </a: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time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'-838:59:59'~'838:59:59'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HH:MM:SS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时间值或持续时间</a:t>
                      </a: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datetime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1000-01-01 00:00:00~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9999-12-31 23:59:59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YYYY-MM-DD HH:MM:SS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混合日期和时间值</a:t>
                      </a: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timestamp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1970-01-01 00:00:00~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2038-01-19 03:14:17 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YYYYMMDD HHMMSS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混合日期和时间值，时间戳</a:t>
                      </a:r>
                    </a:p>
                  </a:txBody>
                  <a:tcPr marL="26663" marR="26663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24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425CDD-A147-4539-8285-63F0B6F3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38</a:t>
            </a:fld>
            <a:endParaRPr lang="en-US"/>
          </a:p>
        </p:txBody>
      </p:sp>
      <p:sp>
        <p:nvSpPr>
          <p:cNvPr id="6" name="矩形 43">
            <a:extLst>
              <a:ext uri="{FF2B5EF4-FFF2-40B4-BE49-F238E27FC236}">
                <a16:creationId xmlns:a16="http://schemas.microsoft.com/office/drawing/2014/main" id="{280C5C85-EF29-4D0C-A5E8-4DD52FF1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9173"/>
            <a:ext cx="10668000" cy="576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/>
              <a:t>当只需要显示年信息时，可以只使用</a:t>
            </a:r>
            <a:r>
              <a:rPr lang="en-US" altLang="zh-CN" sz="2000" dirty="0"/>
              <a:t>year</a:t>
            </a:r>
            <a:r>
              <a:rPr lang="zh-CN" altLang="zh-CN" sz="2000" dirty="0"/>
              <a:t>类型，可以用</a:t>
            </a:r>
            <a:r>
              <a:rPr lang="en-US" altLang="zh-CN" sz="2000" dirty="0"/>
              <a:t>4</a:t>
            </a:r>
            <a:r>
              <a:rPr lang="zh-CN" altLang="zh-CN" sz="2000" dirty="0"/>
              <a:t>位数字格式或</a:t>
            </a:r>
            <a:r>
              <a:rPr lang="en-US" altLang="zh-CN" sz="2000" dirty="0"/>
              <a:t>4</a:t>
            </a:r>
            <a:r>
              <a:rPr lang="zh-CN" altLang="zh-CN" sz="2000" dirty="0"/>
              <a:t>位字符串格式，如输入</a:t>
            </a:r>
            <a:r>
              <a:rPr lang="en-US" altLang="zh-CN" sz="2000" dirty="0"/>
              <a:t>2021</a:t>
            </a:r>
            <a:r>
              <a:rPr lang="zh-CN" altLang="zh-CN" sz="2000" dirty="0"/>
              <a:t>或‘</a:t>
            </a:r>
            <a:r>
              <a:rPr lang="en-US" altLang="zh-CN" sz="2000" dirty="0"/>
              <a:t>2021</a:t>
            </a:r>
            <a:r>
              <a:rPr lang="zh-CN" altLang="zh-CN" sz="2000" dirty="0"/>
              <a:t>’在表中均表示</a:t>
            </a:r>
            <a:r>
              <a:rPr lang="en-US" altLang="zh-CN" sz="2000" dirty="0"/>
              <a:t>2021</a:t>
            </a:r>
            <a:r>
              <a:rPr lang="zh-CN" altLang="zh-CN" sz="2000" dirty="0"/>
              <a:t>年；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date</a:t>
            </a:r>
            <a:r>
              <a:rPr lang="zh-CN" altLang="zh-CN" sz="2000" dirty="0"/>
              <a:t>类型用在需要显示年月日的情况，在输入时，年月日中间的符号“</a:t>
            </a:r>
            <a:r>
              <a:rPr lang="en-US" altLang="zh-CN" sz="2000" dirty="0"/>
              <a:t>-</a:t>
            </a:r>
            <a:r>
              <a:rPr lang="zh-CN" altLang="zh-CN" sz="2000" dirty="0"/>
              <a:t>”是否加上都可以。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time</a:t>
            </a:r>
            <a:r>
              <a:rPr lang="zh-CN" altLang="zh-CN" sz="2000" dirty="0"/>
              <a:t>类型用于只需要时间值的情况，取值范围</a:t>
            </a:r>
            <a:r>
              <a:rPr lang="en-US" altLang="zh-CN" sz="2000" dirty="0"/>
              <a:t>'-838:59:59'~'838:59:59'</a:t>
            </a:r>
            <a:r>
              <a:rPr lang="zh-CN" altLang="zh-CN" sz="2000" dirty="0"/>
              <a:t>，其小时部分如此大的原因是</a:t>
            </a:r>
            <a:r>
              <a:rPr lang="en-US" altLang="zh-CN" sz="2000" dirty="0"/>
              <a:t>time</a:t>
            </a:r>
            <a:r>
              <a:rPr lang="zh-CN" altLang="zh-CN" sz="2000" dirty="0"/>
              <a:t>类型不仅可以表示一天的时间，还可能是某个事件过去的时间或两个事件之间的时间间隔（可能大于</a:t>
            </a:r>
            <a:r>
              <a:rPr lang="en-US" altLang="zh-CN" sz="2000" dirty="0"/>
              <a:t>24 </a:t>
            </a:r>
            <a:r>
              <a:rPr lang="zh-CN" altLang="zh-CN" sz="2000" dirty="0"/>
              <a:t>小时，甚到为负）。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datetime</a:t>
            </a:r>
            <a:r>
              <a:rPr lang="zh-CN" altLang="zh-CN" sz="2000" dirty="0"/>
              <a:t>用于需要显示年月日和时间的情况，在年月日中的符号“</a:t>
            </a:r>
            <a:r>
              <a:rPr lang="en-US" altLang="zh-CN" sz="2000" dirty="0"/>
              <a:t>-</a:t>
            </a:r>
            <a:r>
              <a:rPr lang="zh-CN" altLang="zh-CN" sz="2000" dirty="0"/>
              <a:t>”和时分秒中的符号“：”是否加上都可以。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timestamp</a:t>
            </a:r>
            <a:r>
              <a:rPr lang="zh-CN" altLang="zh-CN" sz="2000" dirty="0"/>
              <a:t>的显示格式与</a:t>
            </a:r>
            <a:r>
              <a:rPr lang="en-US" altLang="zh-CN" sz="2000" dirty="0"/>
              <a:t>datetime</a:t>
            </a:r>
            <a:r>
              <a:rPr lang="zh-CN" altLang="zh-CN" sz="2000" dirty="0"/>
              <a:t>一样，只是</a:t>
            </a:r>
            <a:r>
              <a:rPr lang="en-US" altLang="zh-CN" sz="2000" dirty="0"/>
              <a:t>timestamp</a:t>
            </a:r>
            <a:r>
              <a:rPr lang="zh-CN" altLang="zh-CN" sz="2000" dirty="0"/>
              <a:t>的列值范围小于</a:t>
            </a:r>
            <a:r>
              <a:rPr lang="en-US" altLang="zh-CN" sz="2000" dirty="0"/>
              <a:t>datetime</a:t>
            </a:r>
            <a:r>
              <a:rPr lang="zh-CN" altLang="zh-CN" sz="2000" dirty="0"/>
              <a:t>类型，另外一个最大的不同是</a:t>
            </a:r>
            <a:r>
              <a:rPr lang="en-US" altLang="zh-CN" sz="2000" dirty="0"/>
              <a:t>timestamp</a:t>
            </a:r>
            <a:r>
              <a:rPr lang="zh-CN" altLang="zh-CN" sz="2000" dirty="0"/>
              <a:t>的值与时区有关。</a:t>
            </a:r>
          </a:p>
        </p:txBody>
      </p:sp>
    </p:spTree>
    <p:extLst>
      <p:ext uri="{BB962C8B-B14F-4D97-AF65-F5344CB8AC3E}">
        <p14:creationId xmlns:p14="http://schemas.microsoft.com/office/powerpoint/2010/main" val="325656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</a:rPr>
              <a:t>语言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tructured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uery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anguage)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Pronounced /</a:t>
            </a:r>
            <a:r>
              <a:rPr lang="en-US" altLang="zh-CN" dirty="0" err="1">
                <a:latin typeface="Times New Roman" panose="02020603050405020304" pitchFamily="18" charset="0"/>
              </a:rPr>
              <a:t>ɛskju</a:t>
            </a:r>
            <a:r>
              <a:rPr lang="en-US" altLang="zh-CN" dirty="0">
                <a:latin typeface="Times New Roman" panose="02020603050405020304" pitchFamily="18" charset="0"/>
              </a:rPr>
              <a:t>ː’</a:t>
            </a:r>
            <a:r>
              <a:rPr lang="en-US" altLang="zh-CN" dirty="0" err="1">
                <a:latin typeface="Times New Roman" panose="02020603050405020304" pitchFamily="18" charset="0"/>
              </a:rPr>
              <a:t>ɛl</a:t>
            </a:r>
            <a:r>
              <a:rPr lang="en-US" altLang="zh-CN" dirty="0">
                <a:latin typeface="Times New Roman" panose="02020603050405020304" pitchFamily="18" charset="0"/>
              </a:rPr>
              <a:t> /; unofficially /’</a:t>
            </a:r>
            <a:r>
              <a:rPr lang="en-US" altLang="zh-CN" dirty="0" err="1">
                <a:latin typeface="Times New Roman" panose="02020603050405020304" pitchFamily="18" charset="0"/>
              </a:rPr>
              <a:t>siːkwəl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</a:p>
          <a:p>
            <a:pPr lvl="1">
              <a:lnSpc>
                <a:spcPct val="150000"/>
              </a:lnSpc>
            </a:pPr>
            <a:r>
              <a:rPr lang="zh-CN" altLang="en-US" u="sng" dirty="0">
                <a:solidFill>
                  <a:srgbClr val="C00000"/>
                </a:solidFill>
              </a:rPr>
              <a:t>结构化查询语言</a:t>
            </a:r>
            <a:r>
              <a:rPr lang="zh-CN" altLang="en-US" dirty="0"/>
              <a:t>，是</a:t>
            </a:r>
            <a:r>
              <a:rPr lang="zh-CN" altLang="en-US" u="sng" dirty="0">
                <a:solidFill>
                  <a:srgbClr val="C00000"/>
                </a:solidFill>
              </a:rPr>
              <a:t>关系数据库的标准语言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是一个通用的、功能极强的关系数据库语言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不仅仅是查询，还包括数据库模式创建、数据库数据的插入与修改、数据库安全性和完整性定义与控制等功能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</a:rPr>
              <a:t>作为共同的</a:t>
            </a:r>
            <a:r>
              <a:rPr lang="zh-CN" altLang="en-US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数据存取语言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标准接口</a:t>
            </a:r>
            <a:r>
              <a:rPr lang="zh-CN" altLang="en-US" dirty="0">
                <a:latin typeface="Times New Roman" panose="02020603050405020304" pitchFamily="18" charset="0"/>
              </a:rPr>
              <a:t>，使不同数据库系统之间的</a:t>
            </a:r>
            <a:r>
              <a:rPr lang="zh-CN" altLang="en-US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互操作</a:t>
            </a:r>
            <a:r>
              <a:rPr lang="zh-CN" altLang="en-US" dirty="0">
                <a:latin typeface="Times New Roman" panose="02020603050405020304" pitchFamily="18" charset="0"/>
              </a:rPr>
              <a:t>有了共同的基础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38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60DFC9D-A31F-453A-892A-505F4C59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45" y="136821"/>
            <a:ext cx="10972800" cy="921329"/>
          </a:xfrm>
        </p:spPr>
        <p:txBody>
          <a:bodyPr>
            <a:normAutofit/>
          </a:bodyPr>
          <a:lstStyle/>
          <a:p>
            <a:pPr marL="357188" indent="-357188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3F0EF3-72F3-4E77-9062-9CBA7E64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624" y="6640957"/>
            <a:ext cx="2844800" cy="244475"/>
          </a:xfrm>
        </p:spPr>
        <p:txBody>
          <a:bodyPr/>
          <a:lstStyle/>
          <a:p>
            <a:fld id="{E63F6D5D-9733-4D44-9C56-AEFEDD5A4BA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093970-7A55-43B5-8303-D5B6369BF233}"/>
              </a:ext>
            </a:extLst>
          </p:cNvPr>
          <p:cNvSpPr txBox="1"/>
          <p:nvPr/>
        </p:nvSpPr>
        <p:spPr>
          <a:xfrm>
            <a:off x="640521" y="822615"/>
            <a:ext cx="10744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Times New Roman" panose="02020603050405020304" pitchFamily="18" charset="0"/>
              <a:buChar char="─"/>
            </a:pPr>
            <a:r>
              <a:rPr lang="en-US" altLang="zh-CN" sz="2400" dirty="0"/>
              <a:t>MySQL</a:t>
            </a:r>
            <a:r>
              <a:rPr lang="zh-CN" altLang="en-US" sz="2400" dirty="0"/>
              <a:t>支持两类字符串类型：文本字符串如</a:t>
            </a:r>
            <a:r>
              <a:rPr lang="en-US" altLang="zh-CN" sz="2400" dirty="0"/>
              <a:t>CHAR</a:t>
            </a:r>
            <a:r>
              <a:rPr lang="zh-CN" altLang="en-US" sz="2400" dirty="0"/>
              <a:t>、</a:t>
            </a:r>
            <a:r>
              <a:rPr lang="en-US" altLang="zh-CN" sz="2400" dirty="0"/>
              <a:t>VARCHAR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tinytext</a:t>
            </a:r>
            <a:r>
              <a:rPr lang="zh-CN" altLang="en-US" sz="2400" dirty="0"/>
              <a:t>、</a:t>
            </a:r>
            <a:r>
              <a:rPr lang="en-US" altLang="zh-CN" sz="2400" dirty="0"/>
              <a:t>TEXT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mediumtext</a:t>
            </a:r>
            <a:r>
              <a:rPr lang="en-US" altLang="zh-CN" sz="2400" dirty="0"/>
              <a:t> 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longtext</a:t>
            </a:r>
            <a:r>
              <a:rPr lang="en-US" altLang="zh-CN" sz="2400" dirty="0"/>
              <a:t> </a:t>
            </a:r>
            <a:r>
              <a:rPr lang="zh-CN" altLang="en-US" sz="2400" dirty="0"/>
              <a:t>、</a:t>
            </a:r>
            <a:r>
              <a:rPr lang="en-US" altLang="zh-CN" sz="2400" dirty="0"/>
              <a:t>ENUM</a:t>
            </a:r>
            <a:r>
              <a:rPr lang="zh-CN" altLang="en-US" sz="2400" dirty="0"/>
              <a:t>和</a:t>
            </a:r>
            <a:r>
              <a:rPr lang="en-US" altLang="zh-CN" sz="2400" dirty="0"/>
              <a:t>SET</a:t>
            </a:r>
            <a:r>
              <a:rPr lang="zh-CN" altLang="en-US" sz="2400" dirty="0"/>
              <a:t>等等；二进制字符串如</a:t>
            </a:r>
            <a:r>
              <a:rPr lang="en-US" altLang="zh-CN" sz="2400" dirty="0"/>
              <a:t>BIT</a:t>
            </a:r>
            <a:r>
              <a:rPr lang="zh-CN" altLang="en-US" sz="2400" dirty="0"/>
              <a:t>和</a:t>
            </a:r>
            <a:r>
              <a:rPr lang="en-US" altLang="zh-CN" sz="2400" dirty="0"/>
              <a:t>BLOB</a:t>
            </a:r>
            <a:r>
              <a:rPr lang="zh-CN" altLang="en-US" sz="2400" dirty="0"/>
              <a:t>等。</a:t>
            </a:r>
            <a:endParaRPr lang="en-US" altLang="zh-CN" sz="2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D5A9C2-AB11-4512-8238-8A970131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12519"/>
              </p:ext>
            </p:extLst>
          </p:nvPr>
        </p:nvGraphicFramePr>
        <p:xfrm>
          <a:off x="1143000" y="1788307"/>
          <a:ext cx="10027479" cy="4717954"/>
        </p:xfrm>
        <a:graphic>
          <a:graphicData uri="http://schemas.openxmlformats.org/drawingml/2006/table">
            <a:tbl>
              <a:tblPr/>
              <a:tblGrid>
                <a:gridCol w="117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576">
                <a:tc gridSpan="2">
                  <a:txBody>
                    <a:bodyPr/>
                    <a:lstStyle/>
                    <a:p>
                      <a:pPr indent="107315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525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大小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数值范围（字节）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用途</a:t>
                      </a:r>
                    </a:p>
                  </a:txBody>
                  <a:tcPr marL="3764" marR="3764" marT="3765" marB="376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36">
                <a:tc rowSpan="8">
                  <a:txBody>
                    <a:bodyPr/>
                    <a:lstStyle/>
                    <a:p>
                      <a:pPr indent="1524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文</a:t>
                      </a:r>
                    </a:p>
                    <a:p>
                      <a:pPr indent="1524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本</a:t>
                      </a:r>
                    </a:p>
                    <a:p>
                      <a:pPr indent="1524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字</a:t>
                      </a:r>
                    </a:p>
                    <a:p>
                      <a:pPr indent="1524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符</a:t>
                      </a:r>
                    </a:p>
                    <a:p>
                      <a:pPr indent="1524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char(n)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0-255 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定长字符串</a:t>
                      </a: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varchar(n)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输入字符串长度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+1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0-65535 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变长字符串，最大为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n+1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tinytext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值的长度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+2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0-255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短文本字符串</a:t>
                      </a: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text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值的长度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+2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0-65535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长文本数据</a:t>
                      </a: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mediumtext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值的长度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+3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0-16777 215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中等长度文本数据</a:t>
                      </a: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longtext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值的长度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+4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0-4294967295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二进制形式的极大文本数据</a:t>
                      </a: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enum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枚举类型，在表创建时指定列值中选择一个</a:t>
                      </a: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set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1~4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字节或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在表创建时指定列值中选择一个或多个</a:t>
                      </a: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636">
                <a:tc rowSpan="7">
                  <a:txBody>
                    <a:bodyPr/>
                    <a:lstStyle/>
                    <a:p>
                      <a:pPr indent="1524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二</a:t>
                      </a:r>
                    </a:p>
                    <a:p>
                      <a:pPr indent="1524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进</a:t>
                      </a:r>
                    </a:p>
                    <a:p>
                      <a:pPr indent="1524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制</a:t>
                      </a:r>
                    </a:p>
                    <a:p>
                      <a:pPr indent="1524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</a:t>
                      </a:r>
                    </a:p>
                    <a:p>
                      <a:pPr indent="1524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符</a:t>
                      </a:r>
                    </a:p>
                    <a:p>
                      <a:pPr indent="1524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bit(n)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(n+7)/8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位字段类型</a:t>
                      </a: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binary(n)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固定长度二进制串</a:t>
                      </a: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varbinary(n)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endParaRPr lang="en-US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n+1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可变长度二进制串</a:t>
                      </a: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tinyblob(n)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值的长度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+1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0~256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非常小的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BLOB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BLOB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值的长度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+2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0-65535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小的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BLOB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meduumblob(n)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值的长度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+3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0~2</a:t>
                      </a:r>
                      <a:r>
                        <a:rPr lang="en-US" sz="1600" kern="100" baseline="30000"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中等大小的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BLOB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31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longblob(n)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值的长度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+4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952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0~2</a:t>
                      </a:r>
                      <a:r>
                        <a:rPr lang="en-US" sz="1600" kern="100" baseline="300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非常大的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BLOB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24" marR="6324" marT="8734" marB="87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89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A1250E-13C7-4482-A618-392B5DAA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40</a:t>
            </a:fld>
            <a:endParaRPr lang="en-US"/>
          </a:p>
        </p:txBody>
      </p:sp>
      <p:sp>
        <p:nvSpPr>
          <p:cNvPr id="4" name="矩形 62">
            <a:extLst>
              <a:ext uri="{FF2B5EF4-FFF2-40B4-BE49-F238E27FC236}">
                <a16:creationId xmlns:a16="http://schemas.microsoft.com/office/drawing/2014/main" id="{5DA39D37-BFAB-436F-BF6F-39164E12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9497"/>
            <a:ext cx="10896600" cy="616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Char(n)</a:t>
            </a:r>
            <a:r>
              <a:rPr lang="zh-CN" altLang="zh-CN" dirty="0"/>
              <a:t>类型和</a:t>
            </a:r>
            <a:r>
              <a:rPr lang="en-US" altLang="zh-CN" dirty="0"/>
              <a:t>Varchar(n)</a:t>
            </a:r>
            <a:r>
              <a:rPr lang="zh-CN" altLang="zh-CN" dirty="0"/>
              <a:t>类型的区别是</a:t>
            </a:r>
            <a:r>
              <a:rPr lang="en-US" altLang="zh-CN" dirty="0"/>
              <a:t>Char(n)</a:t>
            </a:r>
            <a:r>
              <a:rPr lang="zh-CN" altLang="zh-CN" dirty="0"/>
              <a:t>是用于存储定长字符串，如果存入的字符串少于</a:t>
            </a:r>
            <a:r>
              <a:rPr lang="en-US" altLang="zh-CN" dirty="0"/>
              <a:t>n</a:t>
            </a:r>
            <a:r>
              <a:rPr lang="zh-CN" altLang="zh-CN" dirty="0"/>
              <a:t>个，但仍占</a:t>
            </a:r>
            <a:r>
              <a:rPr lang="en-US" altLang="zh-CN" dirty="0"/>
              <a:t>n</a:t>
            </a:r>
            <a:r>
              <a:rPr lang="zh-CN" altLang="zh-CN" dirty="0"/>
              <a:t>个字符的空间，而</a:t>
            </a:r>
            <a:r>
              <a:rPr lang="en-US" altLang="zh-CN" dirty="0"/>
              <a:t>Varchar(n)</a:t>
            </a:r>
            <a:r>
              <a:rPr lang="zh-CN" altLang="zh-CN" dirty="0"/>
              <a:t>是用于存储长度可变的字符串，其占用的空间为实际长度加一个字符（用用字符串结束符）。</a:t>
            </a: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Text</a:t>
            </a:r>
            <a:r>
              <a:rPr lang="zh-CN" altLang="zh-CN" dirty="0"/>
              <a:t>类型（包括</a:t>
            </a:r>
            <a:r>
              <a:rPr lang="en-US" altLang="zh-CN" dirty="0" err="1"/>
              <a:t>tinytext</a:t>
            </a:r>
            <a:r>
              <a:rPr lang="zh-CN" altLang="zh-CN" dirty="0"/>
              <a:t>、</a:t>
            </a:r>
            <a:r>
              <a:rPr lang="en-US" altLang="zh-CN" dirty="0"/>
              <a:t>text</a:t>
            </a:r>
            <a:r>
              <a:rPr lang="zh-CN" altLang="zh-CN" dirty="0"/>
              <a:t>、</a:t>
            </a:r>
            <a:r>
              <a:rPr lang="en-US" altLang="zh-CN" dirty="0" err="1"/>
              <a:t>mediumtext</a:t>
            </a:r>
            <a:r>
              <a:rPr lang="zh-CN" altLang="zh-CN" dirty="0"/>
              <a:t>和</a:t>
            </a:r>
            <a:r>
              <a:rPr lang="en-US" altLang="zh-CN" dirty="0" err="1"/>
              <a:t>longtext</a:t>
            </a:r>
            <a:r>
              <a:rPr lang="zh-CN" altLang="zh-CN" dirty="0"/>
              <a:t>）用于保存非二进制字符串，如文章内容，评论等。</a:t>
            </a: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Enum</a:t>
            </a:r>
            <a:r>
              <a:rPr lang="zh-CN" altLang="zh-CN" dirty="0"/>
              <a:t>类型是一种枚举类型，其值在创建时，在列上规定了一列值，语法格式是：字符名</a:t>
            </a:r>
            <a:r>
              <a:rPr lang="en-US" altLang="zh-CN" dirty="0"/>
              <a:t> </a:t>
            </a:r>
            <a:r>
              <a:rPr lang="en-US" altLang="zh-CN" dirty="0" err="1"/>
              <a:t>enum</a:t>
            </a:r>
            <a:r>
              <a:rPr lang="en-US" altLang="zh-CN" dirty="0"/>
              <a:t>(‘</a:t>
            </a:r>
            <a:r>
              <a:rPr lang="zh-CN" altLang="zh-CN" dirty="0"/>
              <a:t>值</a:t>
            </a:r>
            <a:r>
              <a:rPr lang="en-US" altLang="zh-CN" dirty="0"/>
              <a:t>1’, ‘</a:t>
            </a:r>
            <a:r>
              <a:rPr lang="zh-CN" altLang="zh-CN" dirty="0"/>
              <a:t>值</a:t>
            </a:r>
            <a:r>
              <a:rPr lang="en-US" altLang="zh-CN" dirty="0"/>
              <a:t>2’… ‘</a:t>
            </a:r>
            <a:r>
              <a:rPr lang="zh-CN" altLang="zh-CN" dirty="0"/>
              <a:t>值</a:t>
            </a:r>
            <a:r>
              <a:rPr lang="en-US" altLang="zh-CN" dirty="0"/>
              <a:t>n’)</a:t>
            </a:r>
            <a:r>
              <a:rPr lang="zh-CN" altLang="zh-CN" dirty="0"/>
              <a:t>，</a:t>
            </a:r>
            <a:r>
              <a:rPr lang="en-US" altLang="zh-CN" dirty="0" err="1"/>
              <a:t>enum</a:t>
            </a:r>
            <a:r>
              <a:rPr lang="zh-CN" altLang="zh-CN" dirty="0"/>
              <a:t>类型的字段在取值时，只能在指定的枚举列表中取其中的一个。</a:t>
            </a: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</a:t>
            </a:r>
            <a:r>
              <a:rPr lang="zh-CN" altLang="zh-CN" dirty="0"/>
              <a:t>类型是一个字符串对象，可以有</a:t>
            </a:r>
            <a:r>
              <a:rPr lang="en-US" altLang="zh-CN" dirty="0"/>
              <a:t>0</a:t>
            </a:r>
            <a:r>
              <a:rPr lang="zh-CN" altLang="zh-CN" dirty="0"/>
              <a:t>到</a:t>
            </a:r>
            <a:r>
              <a:rPr lang="en-US" altLang="zh-CN" dirty="0"/>
              <a:t>64</a:t>
            </a:r>
            <a:r>
              <a:rPr lang="zh-CN" altLang="zh-CN" dirty="0"/>
              <a:t>个值，其定义方式与</a:t>
            </a:r>
            <a:r>
              <a:rPr lang="en-US" altLang="zh-CN" dirty="0"/>
              <a:t>Enum</a:t>
            </a:r>
            <a:r>
              <a:rPr lang="zh-CN" altLang="zh-CN" dirty="0"/>
              <a:t>类型类似，与</a:t>
            </a:r>
            <a:r>
              <a:rPr lang="en-US" altLang="zh-CN" dirty="0"/>
              <a:t>Enum</a:t>
            </a:r>
            <a:r>
              <a:rPr lang="zh-CN" altLang="zh-CN" dirty="0"/>
              <a:t>类型的区别是：</a:t>
            </a:r>
            <a:r>
              <a:rPr lang="en-US" altLang="zh-CN" dirty="0"/>
              <a:t>Enum</a:t>
            </a:r>
            <a:r>
              <a:rPr lang="zh-CN" altLang="zh-CN" dirty="0"/>
              <a:t>类型的字段只能从列值中选择一个值，而</a:t>
            </a:r>
            <a:r>
              <a:rPr lang="en-US" altLang="zh-CN" dirty="0"/>
              <a:t>Set</a:t>
            </a:r>
            <a:r>
              <a:rPr lang="zh-CN" altLang="zh-CN" dirty="0"/>
              <a:t>类型的字段可以从定义的例值中选择多个字符的组合。</a:t>
            </a: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Bit(n)</a:t>
            </a:r>
            <a:r>
              <a:rPr lang="zh-CN" altLang="en-US" dirty="0"/>
              <a:t>类型是位字段类型，其中</a:t>
            </a:r>
            <a:r>
              <a:rPr lang="en-US" altLang="zh-CN" dirty="0"/>
              <a:t>n</a:t>
            </a:r>
            <a:r>
              <a:rPr lang="zh-CN" altLang="en-US" dirty="0"/>
              <a:t>表示每个值的位数，范围为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64</a:t>
            </a:r>
            <a:r>
              <a:rPr lang="zh-CN" altLang="en-US" dirty="0"/>
              <a:t>，默认为</a:t>
            </a:r>
            <a:r>
              <a:rPr lang="en-US" altLang="zh-CN" dirty="0"/>
              <a:t>1</a:t>
            </a:r>
            <a:r>
              <a:rPr lang="zh-CN" altLang="en-US" dirty="0"/>
              <a:t>。例如某个字段类型为</a:t>
            </a:r>
            <a:r>
              <a:rPr lang="en-US" altLang="zh-CN" dirty="0"/>
              <a:t>bit(6)</a:t>
            </a:r>
            <a:r>
              <a:rPr lang="zh-CN" altLang="en-US" dirty="0"/>
              <a:t>，表示该字段最多可存入</a:t>
            </a:r>
            <a:r>
              <a:rPr lang="en-US" altLang="zh-CN" dirty="0"/>
              <a:t>6</a:t>
            </a:r>
            <a:r>
              <a:rPr lang="zh-CN" altLang="en-US" dirty="0"/>
              <a:t>位二进制，最大可存入的二进制数为</a:t>
            </a:r>
            <a:r>
              <a:rPr lang="en-US" altLang="zh-CN" dirty="0"/>
              <a:t>111111</a:t>
            </a:r>
            <a:r>
              <a:rPr lang="zh-CN" altLang="en-US" dirty="0"/>
              <a:t>。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Binary</a:t>
            </a:r>
            <a:r>
              <a:rPr lang="zh-CN" altLang="en-US" dirty="0"/>
              <a:t>类型和</a:t>
            </a:r>
            <a:r>
              <a:rPr lang="en-US" altLang="zh-CN" dirty="0" err="1"/>
              <a:t>varbinary</a:t>
            </a:r>
            <a:r>
              <a:rPr lang="zh-CN" altLang="en-US" dirty="0"/>
              <a:t>类型用于存放二进制字符串，它们之间的区别类似于</a:t>
            </a:r>
            <a:r>
              <a:rPr lang="en-US" altLang="zh-CN" dirty="0"/>
              <a:t>Char(n)</a:t>
            </a:r>
            <a:r>
              <a:rPr lang="zh-CN" altLang="en-US" dirty="0"/>
              <a:t>类型和</a:t>
            </a:r>
            <a:r>
              <a:rPr lang="en-US" altLang="zh-CN" dirty="0"/>
              <a:t>Varchar(n)</a:t>
            </a:r>
            <a:r>
              <a:rPr lang="zh-CN" altLang="en-US" dirty="0"/>
              <a:t>类型的区别。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BLOB</a:t>
            </a:r>
            <a:r>
              <a:rPr lang="zh-CN" altLang="en-US" dirty="0"/>
              <a:t>，指</a:t>
            </a:r>
            <a:r>
              <a:rPr lang="en-US" altLang="zh-CN" dirty="0"/>
              <a:t>binary large object</a:t>
            </a:r>
            <a:r>
              <a:rPr lang="zh-CN" altLang="en-US" dirty="0"/>
              <a:t>，即二进制大对象，是一个可以存储二进制文件的容器。在计算机中，</a:t>
            </a:r>
            <a:r>
              <a:rPr lang="en-US" altLang="zh-CN" dirty="0"/>
              <a:t>BLOB</a:t>
            </a:r>
            <a:r>
              <a:rPr lang="zh-CN" altLang="en-US" dirty="0"/>
              <a:t>常常是数据库中用来存储二进制文件的字段类型，典型的</a:t>
            </a:r>
            <a:r>
              <a:rPr lang="en-US" altLang="zh-CN" dirty="0"/>
              <a:t>BLOB</a:t>
            </a:r>
            <a:r>
              <a:rPr lang="zh-CN" altLang="en-US" dirty="0"/>
              <a:t>是一张图片或一个声音文件。</a:t>
            </a:r>
            <a:r>
              <a:rPr lang="en-US" altLang="zh-CN" dirty="0"/>
              <a:t>BLOB</a:t>
            </a:r>
            <a:r>
              <a:rPr lang="zh-CN" altLang="en-US" dirty="0"/>
              <a:t>分为四种类型：</a:t>
            </a:r>
            <a:r>
              <a:rPr lang="en-US" altLang="zh-CN" dirty="0" err="1"/>
              <a:t>tinyblob</a:t>
            </a:r>
            <a:r>
              <a:rPr lang="en-US" altLang="zh-CN" dirty="0"/>
              <a:t>(n) </a:t>
            </a:r>
            <a:r>
              <a:rPr lang="zh-CN" altLang="en-US" dirty="0"/>
              <a:t>、</a:t>
            </a:r>
            <a:r>
              <a:rPr lang="en-US" altLang="zh-CN" dirty="0"/>
              <a:t>BLOB</a:t>
            </a:r>
            <a:r>
              <a:rPr lang="zh-CN" altLang="en-US" dirty="0"/>
              <a:t>、</a:t>
            </a:r>
            <a:r>
              <a:rPr lang="en-US" altLang="zh-CN" dirty="0" err="1"/>
              <a:t>meduumblob</a:t>
            </a:r>
            <a:r>
              <a:rPr lang="en-US" altLang="zh-CN" dirty="0"/>
              <a:t>(n)</a:t>
            </a:r>
            <a:r>
              <a:rPr lang="zh-CN" altLang="en-US" dirty="0"/>
              <a:t>和</a:t>
            </a:r>
            <a:r>
              <a:rPr lang="en-US" altLang="zh-CN" dirty="0" err="1"/>
              <a:t>longblob</a:t>
            </a:r>
            <a:r>
              <a:rPr lang="en-US" altLang="zh-CN" dirty="0"/>
              <a:t>(n)</a:t>
            </a:r>
            <a:r>
              <a:rPr lang="zh-CN" altLang="en-US" dirty="0"/>
              <a:t>，它们的区别是存储的最大长度不同。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06087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2.2 </a:t>
            </a:r>
            <a:r>
              <a:rPr lang="zh-CN" altLang="en-US" sz="3600" b="1" u="sng" dirty="0">
                <a:solidFill>
                  <a:srgbClr val="FF0000"/>
                </a:solidFill>
              </a:rPr>
              <a:t>模式与表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每一个基本表都属于某一个模式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一个模式包含多个基本表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定义基本表所属模式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种方法）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方法一：在表名中明显地给出模式名 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Create table  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S-T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.Student</a:t>
            </a:r>
            <a:r>
              <a:rPr lang="zh-CN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......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;        </a:t>
            </a:r>
            <a:r>
              <a:rPr lang="en-US" altLang="zh-CN" dirty="0">
                <a:latin typeface="Times New Roman" panose="02020603050405020304" pitchFamily="18" charset="0"/>
              </a:rPr>
              <a:t>/*</a:t>
            </a:r>
            <a:r>
              <a:rPr lang="zh-CN" altLang="en-US" dirty="0">
                <a:latin typeface="Times New Roman" panose="02020603050405020304" pitchFamily="18" charset="0"/>
              </a:rPr>
              <a:t>模式名为 </a:t>
            </a:r>
            <a:r>
              <a:rPr lang="en-US" altLang="zh-CN" dirty="0">
                <a:latin typeface="Times New Roman" panose="02020603050405020304" pitchFamily="18" charset="0"/>
              </a:rPr>
              <a:t>S-T*/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Create table  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S-T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r>
              <a:rPr lang="en-US" altLang="zh-CN" sz="2400" dirty="0" err="1">
                <a:latin typeface="Times New Roman" panose="02020603050405020304" pitchFamily="18" charset="0"/>
              </a:rPr>
              <a:t>Cource</a:t>
            </a:r>
            <a:r>
              <a:rPr lang="zh-CN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......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Create table  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S-T</a:t>
            </a:r>
            <a:r>
              <a:rPr lang="zh-CN" altLang="en-US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.SC</a:t>
            </a:r>
            <a:r>
              <a:rPr lang="zh-CN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......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; 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方法二：在创建模式语句中同时创建表 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方法三：设置所属的模式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79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3648" y="381000"/>
            <a:ext cx="121920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2.3 </a:t>
            </a:r>
            <a:r>
              <a:rPr lang="zh-CN" altLang="en-US" sz="3600" b="1" u="sng" dirty="0">
                <a:solidFill>
                  <a:srgbClr val="FF0000"/>
                </a:solidFill>
              </a:rPr>
              <a:t>修改基本表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219200" y="1752600"/>
            <a:ext cx="10020300" cy="390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ALTER TABLE &lt;</a:t>
            </a: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ADD[COLUMN] 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新列名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 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完整性约束 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] 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ADD 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表级完整性约束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DROP [ COLUMN ] 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列名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[CASCADE| RESTRICT] 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DROP CONSTRAINT&lt;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完整性约束名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&gt;[ RESTRICT | CASCADE ] 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[ALTER COLUMN 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列名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&gt;&lt;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] </a:t>
            </a:r>
            <a:r>
              <a:rPr lang="zh-CN" altLang="en-US" sz="28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198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3.8] </a:t>
            </a:r>
            <a:r>
              <a:rPr lang="zh-CN" altLang="en-US" dirty="0"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cs typeface="Times New Roman" panose="02020603050405020304" pitchFamily="18" charset="0"/>
              </a:rPr>
              <a:t>表增加“入学时间”列，其数据类型为日期型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ALTER TABLE Student ADD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S_entrance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DATE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不管基本表中原来是否已有数据，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新增加的列一律为空值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3.9] </a:t>
            </a:r>
            <a:r>
              <a:rPr lang="zh-CN" altLang="en-US" dirty="0">
                <a:cs typeface="Times New Roman" panose="02020603050405020304" pitchFamily="18" charset="0"/>
              </a:rPr>
              <a:t>将年龄的数据类型由字符型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zh-CN" altLang="en-US" dirty="0">
                <a:cs typeface="Times New Roman" panose="02020603050405020304" pitchFamily="18" charset="0"/>
              </a:rPr>
              <a:t>假设原来的数据类型是字符型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cs typeface="Times New Roman" panose="02020603050405020304" pitchFamily="18" charset="0"/>
              </a:rPr>
              <a:t>改为整数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ALTER TABLE Student ALTER COLUMN Sage INT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3.10]</a:t>
            </a:r>
            <a:r>
              <a:rPr lang="zh-CN" altLang="en-US" dirty="0">
                <a:cs typeface="Times New Roman" panose="02020603050405020304" pitchFamily="18" charset="0"/>
              </a:rPr>
              <a:t> 增加课程名称必须取唯一值的约束条件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 ALTER TABLE Course ADD UNIQUE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Cname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6380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4800" y="231053"/>
            <a:ext cx="108966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2.4 </a:t>
            </a:r>
            <a:r>
              <a:rPr lang="zh-CN" altLang="en-US" sz="3600" b="1" u="sng" dirty="0">
                <a:solidFill>
                  <a:srgbClr val="FF0000"/>
                </a:solidFill>
              </a:rPr>
              <a:t>删除基本表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873155" y="2286000"/>
            <a:ext cx="8428360" cy="365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RESTRICT:</a:t>
            </a:r>
            <a:r>
              <a:rPr lang="zh-CN" altLang="en-US" dirty="0"/>
              <a:t>删除表有限制，默认值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欲删除的基本表不能被其他表的约束所引用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如果存在依赖该表的对象，则此表不能被删除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CASCADE:</a:t>
            </a:r>
            <a:r>
              <a:rPr lang="zh-CN" altLang="en-US" dirty="0"/>
              <a:t>删除表没有限制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在删除基本表的同时，相关的依赖对象一起删除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873155" y="1357071"/>
            <a:ext cx="75438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DROP TABLE &lt;</a:t>
            </a: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 RESTRICT| CASCADE] ;</a:t>
            </a:r>
            <a:endParaRPr lang="zh-CN" altLang="en-US" sz="2800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7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3.11] </a:t>
            </a:r>
            <a:r>
              <a:rPr lang="zh-CN" altLang="en-US" dirty="0">
                <a:cs typeface="Times New Roman" panose="02020603050405020304" pitchFamily="18" charset="0"/>
              </a:rPr>
              <a:t>删除</a:t>
            </a:r>
            <a:r>
              <a:rPr lang="en-US" altLang="zh-CN" dirty="0"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cs typeface="Times New Roman" panose="02020603050405020304" pitchFamily="18" charset="0"/>
              </a:rPr>
              <a:t>表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DROP TABLE Student CASCADE;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3.12] </a:t>
            </a:r>
            <a:r>
              <a:rPr lang="zh-CN" altLang="en-US" dirty="0"/>
              <a:t>若表上建有视图，选择</a:t>
            </a:r>
            <a:r>
              <a:rPr lang="en-US" altLang="zh-CN" dirty="0"/>
              <a:t>RESTRICT</a:t>
            </a:r>
            <a:r>
              <a:rPr lang="zh-CN" altLang="en-US" dirty="0"/>
              <a:t>时表不能删除;选择</a:t>
            </a:r>
            <a:r>
              <a:rPr lang="en-US" altLang="zh-CN" dirty="0"/>
              <a:t>CASCADE</a:t>
            </a:r>
            <a:r>
              <a:rPr lang="zh-CN" altLang="en-US" dirty="0"/>
              <a:t>时可以删除表，视图也自动删除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</a:p>
        </p:txBody>
      </p:sp>
      <p:sp>
        <p:nvSpPr>
          <p:cNvPr id="2" name="矩形 1"/>
          <p:cNvSpPr/>
          <p:nvPr/>
        </p:nvSpPr>
        <p:spPr>
          <a:xfrm>
            <a:off x="1447800" y="3962400"/>
            <a:ext cx="374886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VIEW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IS_Student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Sage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FROM  Student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WHERE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='IS'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5715554" y="4203252"/>
            <a:ext cx="5562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Student RESTRICT;   </a:t>
            </a: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cannot drop table Student because other objects depend on it</a:t>
            </a:r>
          </a:p>
        </p:txBody>
      </p:sp>
    </p:spTree>
    <p:extLst>
      <p:ext uri="{BB962C8B-B14F-4D97-AF65-F5344CB8AC3E}">
        <p14:creationId xmlns:p14="http://schemas.microsoft.com/office/powerpoint/2010/main" val="207530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/>
              <a:t>如果选择</a:t>
            </a:r>
            <a:r>
              <a:rPr lang="en-US" altLang="zh-CN" dirty="0"/>
              <a:t>CASCADE</a:t>
            </a:r>
            <a:r>
              <a:rPr lang="zh-CN" altLang="en-US" dirty="0"/>
              <a:t>时可以删除表，视图也自动被删除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219200" y="2403757"/>
            <a:ext cx="94488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Student CASCADE; 	    </a:t>
            </a:r>
          </a:p>
          <a:p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NOTICE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drop cascades to view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endParaRPr lang="en-US" altLang="zh-CN" sz="2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 "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IS_Student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does not exist </a:t>
            </a:r>
          </a:p>
        </p:txBody>
      </p:sp>
    </p:spTree>
    <p:extLst>
      <p:ext uri="{BB962C8B-B14F-4D97-AF65-F5344CB8AC3E}">
        <p14:creationId xmlns:p14="http://schemas.microsoft.com/office/powerpoint/2010/main" val="2231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452114"/>
              </p:ext>
            </p:extLst>
          </p:nvPr>
        </p:nvGraphicFramePr>
        <p:xfrm>
          <a:off x="914400" y="1188276"/>
          <a:ext cx="10090083" cy="4258637"/>
        </p:xfrm>
        <a:graphic>
          <a:graphicData uri="http://schemas.openxmlformats.org/drawingml/2006/table">
            <a:tbl>
              <a:tblPr/>
              <a:tblGrid>
                <a:gridCol w="51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821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5635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号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标准及主流数据库的处理方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                  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依赖基本表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的对象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Kingbase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ES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Oracle 12c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MS SQL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Server 2012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索引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无规定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视图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DEFAULT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PRIMARY KEY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CHECK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（只含该表的列）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NULL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等约束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外码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触发器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TRIGGER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函数或存储过程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L="121921" marR="12192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873"/>
          <p:cNvSpPr txBox="1">
            <a:spLocks noChangeArrowheads="1"/>
          </p:cNvSpPr>
          <p:nvPr/>
        </p:nvSpPr>
        <p:spPr bwMode="auto">
          <a:xfrm>
            <a:off x="1235041" y="371825"/>
            <a:ext cx="944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defRPr/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 TABLE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SQL2011 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RDBMS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的处理策略比较</a:t>
            </a:r>
          </a:p>
        </p:txBody>
      </p:sp>
      <p:cxnSp>
        <p:nvCxnSpPr>
          <p:cNvPr id="7" name="直接连接符 14"/>
          <p:cNvCxnSpPr>
            <a:cxnSpLocks noChangeShapeType="1"/>
          </p:cNvCxnSpPr>
          <p:nvPr/>
        </p:nvCxnSpPr>
        <p:spPr bwMode="auto">
          <a:xfrm>
            <a:off x="1371600" y="1188276"/>
            <a:ext cx="3456384" cy="122413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876"/>
          <p:cNvSpPr>
            <a:spLocks noChangeArrowheads="1"/>
          </p:cNvSpPr>
          <p:nvPr/>
        </p:nvSpPr>
        <p:spPr bwMode="auto">
          <a:xfrm>
            <a:off x="914400" y="5556043"/>
            <a:ext cx="102750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</a:t>
            </a:r>
            <a:r>
              <a:rPr lang="zh-CN" altLang="en-US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</a:t>
            </a:r>
            <a:r>
              <a:rPr lang="en-US" altLang="zh-CN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RESTRICT , C</a:t>
            </a:r>
            <a:r>
              <a:rPr lang="zh-CN" altLang="en-US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</a:t>
            </a:r>
            <a:r>
              <a:rPr lang="en-US" altLang="zh-CN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CASCADE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'×'</a:t>
            </a:r>
            <a:r>
              <a:rPr lang="zh-CN" altLang="en-US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表示不能删除基本表，</a:t>
            </a:r>
            <a:r>
              <a:rPr lang="en-US" altLang="zh-CN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'√'</a:t>
            </a:r>
            <a:r>
              <a:rPr lang="zh-CN" altLang="en-US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表示能删除基本表，‘保留’表示删除基本表后，还保留依赖对象 </a:t>
            </a:r>
          </a:p>
        </p:txBody>
      </p:sp>
    </p:spTree>
    <p:extLst>
      <p:ext uri="{BB962C8B-B14F-4D97-AF65-F5344CB8AC3E}">
        <p14:creationId xmlns:p14="http://schemas.microsoft.com/office/powerpoint/2010/main" val="1641285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索引的建立与修改</a:t>
            </a:r>
            <a:endParaRPr lang="en-US" altLang="zh-CN" sz="3600" b="1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100" dirty="0"/>
          </a:p>
          <a:p>
            <a:r>
              <a:rPr lang="zh-CN" altLang="en-US" dirty="0">
                <a:solidFill>
                  <a:srgbClr val="FF0000"/>
                </a:solidFill>
              </a:rPr>
              <a:t>建立索引的目的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加快查询速度</a:t>
            </a:r>
            <a:endParaRPr lang="en-US" altLang="zh-CN" dirty="0"/>
          </a:p>
          <a:p>
            <a:r>
              <a:rPr lang="zh-CN" altLang="en-US" dirty="0"/>
              <a:t>关系数据库管理系统中</a:t>
            </a:r>
            <a:r>
              <a:rPr lang="zh-CN" altLang="en-US" dirty="0">
                <a:solidFill>
                  <a:srgbClr val="FF0000"/>
                </a:solidFill>
              </a:rPr>
              <a:t>常见索引</a:t>
            </a:r>
            <a:r>
              <a:rPr lang="zh-CN" altLang="en-US" dirty="0"/>
              <a:t>：</a:t>
            </a:r>
            <a:endParaRPr lang="zh-CN" altLang="en-US" sz="3200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顺序文件上的索引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树索引（参见爱课程网</a:t>
            </a:r>
            <a:r>
              <a:rPr lang="en-US" altLang="zh-CN" dirty="0"/>
              <a:t>3.2</a:t>
            </a:r>
            <a:r>
              <a:rPr lang="zh-CN" altLang="en-US" dirty="0"/>
              <a:t>节动画</a:t>
            </a:r>
            <a:r>
              <a:rPr lang="en-US" altLang="zh-CN" dirty="0"/>
              <a:t>《B+</a:t>
            </a:r>
            <a:r>
              <a:rPr lang="zh-CN" altLang="en-US" dirty="0"/>
              <a:t>树的增删改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散列（</a:t>
            </a:r>
            <a:r>
              <a:rPr lang="en-US" altLang="zh-CN" dirty="0"/>
              <a:t>hash</a:t>
            </a:r>
            <a:r>
              <a:rPr lang="zh-CN" altLang="en-US" dirty="0"/>
              <a:t>）索引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位图索引</a:t>
            </a:r>
          </a:p>
          <a:p>
            <a:r>
              <a:rPr lang="zh-CN" altLang="en-US" dirty="0"/>
              <a:t>特点：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树索引具有动态平衡的优点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HASH</a:t>
            </a:r>
            <a:r>
              <a:rPr lang="zh-CN" altLang="en-US" dirty="0"/>
              <a:t>索引具有查找速度快的特点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6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SQL </a:t>
            </a:r>
            <a:r>
              <a:rPr lang="zh-CN" altLang="en-US" sz="36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的产生与发展</a:t>
            </a:r>
            <a:endParaRPr lang="en-US" altLang="zh-CN" sz="3600" b="1" u="sng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r>
              <a:rPr lang="en-US" altLang="zh-CN" dirty="0">
                <a:latin typeface="Times New Roman" panose="02020603050405020304" pitchFamily="18" charset="0"/>
              </a:rPr>
              <a:t>1974</a:t>
            </a:r>
            <a:r>
              <a:rPr lang="zh-CN" altLang="en-US" dirty="0">
                <a:latin typeface="Times New Roman" panose="02020603050405020304" pitchFamily="18" charset="0"/>
              </a:rPr>
              <a:t>年，</a:t>
            </a:r>
            <a:r>
              <a:rPr lang="en-US" altLang="zh-CN" dirty="0">
                <a:latin typeface="Times New Roman" panose="02020603050405020304" pitchFamily="18" charset="0"/>
              </a:rPr>
              <a:t>Boyce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Chamberlin</a:t>
            </a:r>
            <a:r>
              <a:rPr lang="zh-CN" altLang="en-US" dirty="0">
                <a:latin typeface="Times New Roman" panose="02020603050405020304" pitchFamily="18" charset="0"/>
              </a:rPr>
              <a:t>提出 </a:t>
            </a:r>
            <a:r>
              <a:rPr lang="en-US" altLang="zh-CN" dirty="0">
                <a:latin typeface="Times New Roman" panose="02020603050405020304" pitchFamily="18" charset="0"/>
              </a:rPr>
              <a:t>SQL </a:t>
            </a:r>
            <a:r>
              <a:rPr lang="zh-CN" altLang="en-US" dirty="0">
                <a:latin typeface="Times New Roman" panose="02020603050405020304" pitchFamily="18" charset="0"/>
              </a:rPr>
              <a:t>标准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1975</a:t>
            </a:r>
            <a:r>
              <a:rPr lang="zh-CN" altLang="en-US" dirty="0">
                <a:latin typeface="Times New Roman" panose="02020603050405020304" pitchFamily="18" charset="0"/>
              </a:rPr>
              <a:t>年～</a:t>
            </a:r>
            <a:r>
              <a:rPr lang="en-US" altLang="zh-CN" dirty="0">
                <a:latin typeface="Times New Roman" panose="02020603050405020304" pitchFamily="18" charset="0"/>
              </a:rPr>
              <a:t>1979</a:t>
            </a:r>
            <a:r>
              <a:rPr lang="zh-CN" altLang="en-US" dirty="0">
                <a:latin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</a:rPr>
              <a:t>IBM</a:t>
            </a:r>
            <a:r>
              <a:rPr lang="zh-CN" altLang="en-US" dirty="0">
                <a:latin typeface="Times New Roman" panose="02020603050405020304" pitchFamily="18" charset="0"/>
              </a:rPr>
              <a:t>公司在</a:t>
            </a:r>
            <a:r>
              <a:rPr lang="en-US" altLang="zh-CN" dirty="0">
                <a:latin typeface="Times New Roman" panose="02020603050405020304" pitchFamily="18" charset="0"/>
              </a:rPr>
              <a:t>System R</a:t>
            </a:r>
            <a:r>
              <a:rPr lang="zh-CN" altLang="en-US" dirty="0">
                <a:latin typeface="Times New Roman" panose="02020603050405020304" pitchFamily="18" charset="0"/>
              </a:rPr>
              <a:t>原型系统上实现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81404"/>
              </p:ext>
            </p:extLst>
          </p:nvPr>
        </p:nvGraphicFramePr>
        <p:xfrm>
          <a:off x="928023" y="2969716"/>
          <a:ext cx="5952662" cy="3422497"/>
        </p:xfrm>
        <a:graphic>
          <a:graphicData uri="http://schemas.openxmlformats.org/drawingml/2006/table">
            <a:tbl>
              <a:tblPr/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标准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大致页数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发布日期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SQL/86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1986.10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SQL/89(FIPS 127-1)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页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1989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SQL/92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622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页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1992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SQL99（SQL 3）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1700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页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1999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SQL2003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3600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页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2003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SQL2008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3777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页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2006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2010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SQL2016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年</a:t>
                      </a:r>
                    </a:p>
                  </a:txBody>
                  <a:tcPr marL="121924" marR="1219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2356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880685" y="3124200"/>
            <a:ext cx="4401269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目前，没有一个数据库系统能够支持</a:t>
            </a: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标准的所有概念和特性</a:t>
            </a:r>
            <a:endParaRPr lang="en-US" altLang="zh-CN" sz="20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许多软件厂商对</a:t>
            </a: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基本命令集进行不同程度的扩充和修改，使之可以支持标准以外的一些功能</a:t>
            </a:r>
          </a:p>
        </p:txBody>
      </p:sp>
    </p:spTree>
    <p:extLst>
      <p:ext uri="{BB962C8B-B14F-4D97-AF65-F5344CB8AC3E}">
        <p14:creationId xmlns:p14="http://schemas.microsoft.com/office/powerpoint/2010/main" val="121702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谁可以建立索引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数据库管理员</a:t>
            </a:r>
            <a:r>
              <a:rPr lang="en-US" altLang="zh-CN" dirty="0"/>
              <a:t> </a:t>
            </a:r>
            <a:r>
              <a:rPr lang="zh-CN" altLang="en-US" dirty="0"/>
              <a:t>或 表的属主（即建立表的人）</a:t>
            </a:r>
            <a:endParaRPr lang="en-US" altLang="zh-CN" dirty="0"/>
          </a:p>
          <a:p>
            <a:pPr lvl="1" algn="just"/>
            <a:r>
              <a:rPr lang="en-US" altLang="zh-CN" dirty="0"/>
              <a:t>DBMS</a:t>
            </a:r>
            <a:r>
              <a:rPr lang="zh-CN" altLang="en-US" dirty="0"/>
              <a:t>一般会自动建立以下列上的索引：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endParaRPr lang="zh-CN" altLang="en-US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谁维护索引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关系数据库管理系统自动完成 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使用索引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关系数据库管理系统自动选择合适的索引作为存取路径，用户不必也不能显式地选择索引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索引结构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667000" y="5807833"/>
            <a:ext cx="3200401" cy="533400"/>
            <a:chOff x="3203847" y="4221088"/>
            <a:chExt cx="2696444" cy="38417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203847" y="4221088"/>
              <a:ext cx="1506538" cy="384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33CC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itchFamily="18" charset="0"/>
                </a:rPr>
                <a:t>search-key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16016" y="4221088"/>
              <a:ext cx="1184275" cy="384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itchFamily="18" charset="0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978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 lnSpcReduction="10000"/>
          </a:bodyPr>
          <a:lstStyle/>
          <a:p>
            <a:pPr marL="357188" lvl="1" indent="0" algn="just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CREATE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[UNIQUE] [CLUSTER]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CC"/>
                </a:solidFill>
              </a:rPr>
              <a:t>INDEX &lt;</a:t>
            </a:r>
            <a:r>
              <a:rPr lang="zh-CN" altLang="en-US" sz="2800" dirty="0">
                <a:solidFill>
                  <a:srgbClr val="0000CC"/>
                </a:solidFill>
              </a:rPr>
              <a:t>索引名</a:t>
            </a:r>
            <a:r>
              <a:rPr lang="en-US" altLang="zh-CN" sz="2800" dirty="0">
                <a:solidFill>
                  <a:srgbClr val="0000CC"/>
                </a:solidFill>
              </a:rPr>
              <a:t>&gt; </a:t>
            </a:r>
          </a:p>
          <a:p>
            <a:pPr marL="357188" lvl="1" indent="0" algn="just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ON &lt;</a:t>
            </a:r>
            <a:r>
              <a:rPr lang="zh-CN" altLang="en-US" sz="2800" dirty="0">
                <a:solidFill>
                  <a:srgbClr val="0000CC"/>
                </a:solidFill>
              </a:rPr>
              <a:t>表名</a:t>
            </a:r>
            <a:r>
              <a:rPr lang="en-US" altLang="zh-CN" sz="2800" dirty="0">
                <a:solidFill>
                  <a:srgbClr val="0000CC"/>
                </a:solidFill>
              </a:rPr>
              <a:t>&gt;(&lt;</a:t>
            </a:r>
            <a:r>
              <a:rPr lang="zh-CN" altLang="en-US" sz="2800" dirty="0">
                <a:solidFill>
                  <a:srgbClr val="0000CC"/>
                </a:solidFill>
              </a:rPr>
              <a:t>列名</a:t>
            </a:r>
            <a:r>
              <a:rPr lang="en-US" altLang="zh-CN" sz="2800" dirty="0">
                <a:solidFill>
                  <a:srgbClr val="0000CC"/>
                </a:solidFill>
              </a:rPr>
              <a:t>&gt;[&lt;</a:t>
            </a:r>
            <a:r>
              <a:rPr lang="zh-CN" altLang="en-US" sz="2800" dirty="0">
                <a:solidFill>
                  <a:srgbClr val="0000CC"/>
                </a:solidFill>
              </a:rPr>
              <a:t>次序</a:t>
            </a:r>
            <a:r>
              <a:rPr lang="en-US" altLang="zh-CN" sz="2800" dirty="0">
                <a:solidFill>
                  <a:srgbClr val="0000CC"/>
                </a:solidFill>
              </a:rPr>
              <a:t>&gt;][,&lt;</a:t>
            </a:r>
            <a:r>
              <a:rPr lang="zh-CN" altLang="en-US" sz="2800" dirty="0">
                <a:solidFill>
                  <a:srgbClr val="0000CC"/>
                </a:solidFill>
              </a:rPr>
              <a:t>列名</a:t>
            </a:r>
            <a:r>
              <a:rPr lang="en-US" altLang="zh-CN" sz="2800" dirty="0">
                <a:solidFill>
                  <a:srgbClr val="0000CC"/>
                </a:solidFill>
              </a:rPr>
              <a:t>&gt;[&lt;</a:t>
            </a:r>
            <a:r>
              <a:rPr lang="zh-CN" altLang="en-US" sz="2800" dirty="0">
                <a:solidFill>
                  <a:srgbClr val="0000CC"/>
                </a:solidFill>
              </a:rPr>
              <a:t>次序</a:t>
            </a:r>
            <a:r>
              <a:rPr lang="en-US" altLang="zh-CN" sz="2800" dirty="0">
                <a:solidFill>
                  <a:srgbClr val="0000CC"/>
                </a:solidFill>
              </a:rPr>
              <a:t>&gt;] ]…);</a:t>
            </a:r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要建索引的基本表的名字</a:t>
            </a:r>
          </a:p>
          <a:p>
            <a:pPr lvl="1" algn="just"/>
            <a:r>
              <a:rPr lang="zh-CN" altLang="en-US" dirty="0"/>
              <a:t>索引：可以建立在该表的一</a:t>
            </a:r>
            <a:r>
              <a:rPr lang="zh-CN" altLang="en-US" dirty="0">
                <a:solidFill>
                  <a:srgbClr val="FF00FF"/>
                </a:solidFill>
              </a:rPr>
              <a:t>列</a:t>
            </a:r>
            <a:r>
              <a:rPr lang="zh-CN" altLang="en-US" dirty="0"/>
              <a:t>或多列上，各列名之间用逗号分隔</a:t>
            </a:r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次序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指定索引值的排列次序，升序：</a:t>
            </a:r>
            <a:r>
              <a:rPr lang="en-US" altLang="zh-CN" dirty="0"/>
              <a:t>ASC</a:t>
            </a:r>
            <a:r>
              <a:rPr lang="zh-CN" altLang="en-US" dirty="0"/>
              <a:t>，降序：</a:t>
            </a:r>
            <a:r>
              <a:rPr lang="en-US" altLang="zh-CN" dirty="0"/>
              <a:t>DESC</a:t>
            </a:r>
            <a:r>
              <a:rPr lang="zh-CN" altLang="en-US" dirty="0"/>
              <a:t>。缺省值：</a:t>
            </a:r>
            <a:r>
              <a:rPr lang="en-US" altLang="zh-CN" dirty="0"/>
              <a:t>ASC</a:t>
            </a:r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UNIQUE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此索引的每一个索引值只对应唯一的数据记录</a:t>
            </a:r>
            <a:endParaRPr lang="en-US" altLang="zh-CN" dirty="0"/>
          </a:p>
          <a:p>
            <a:pPr lvl="2"/>
            <a:r>
              <a:rPr lang="zh-CN" altLang="en-US" dirty="0"/>
              <a:t>对于已含重复值的属性列不能建</a:t>
            </a:r>
            <a:r>
              <a:rPr lang="en-US" altLang="zh-CN" dirty="0"/>
              <a:t>UNIQUE</a:t>
            </a:r>
            <a:r>
              <a:rPr lang="zh-CN" altLang="en-US" dirty="0"/>
              <a:t>索引</a:t>
            </a:r>
          </a:p>
          <a:p>
            <a:pPr lvl="3" algn="just" fontAlgn="ctr">
              <a:lnSpc>
                <a:spcPct val="170000"/>
              </a:lnSpc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对某个列建立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UNIQUE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索引后，插入新记录时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DBMS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会自动检查新记录在该列上是否取了重复值。这相当于增加了一个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UNIQUE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约束</a:t>
            </a:r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CLUSTER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表示要建立的索引是聚簇索引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6436" y="294053"/>
            <a:ext cx="11963400" cy="635758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3.1 </a:t>
            </a:r>
            <a:r>
              <a:rPr lang="zh-CN" altLang="en-US" sz="3600" b="1" u="sng" dirty="0">
                <a:solidFill>
                  <a:srgbClr val="FF0000"/>
                </a:solidFill>
              </a:rPr>
              <a:t>建立索引</a:t>
            </a:r>
          </a:p>
        </p:txBody>
      </p:sp>
    </p:spTree>
    <p:extLst>
      <p:ext uri="{BB962C8B-B14F-4D97-AF65-F5344CB8AC3E}">
        <p14:creationId xmlns:p14="http://schemas.microsoft.com/office/powerpoint/2010/main" val="10786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3.13]</a:t>
            </a:r>
            <a:r>
              <a:rPr lang="zh-CN" altLang="en-US" dirty="0"/>
              <a:t> 为学生</a:t>
            </a:r>
            <a:r>
              <a:rPr lang="en-US" altLang="zh-CN" dirty="0"/>
              <a:t>-</a:t>
            </a:r>
            <a:r>
              <a:rPr lang="zh-CN" altLang="en-US" dirty="0"/>
              <a:t>课程数据库中的</a:t>
            </a:r>
            <a:r>
              <a:rPr lang="en-US" altLang="zh-CN" dirty="0"/>
              <a:t>Student</a:t>
            </a:r>
            <a:r>
              <a:rPr lang="zh-CN" altLang="en-US" dirty="0"/>
              <a:t>，</a:t>
            </a:r>
            <a:r>
              <a:rPr lang="en-US" altLang="zh-CN" dirty="0"/>
              <a:t>Course</a:t>
            </a:r>
            <a:r>
              <a:rPr lang="zh-CN" altLang="en-US" dirty="0"/>
              <a:t>，</a:t>
            </a:r>
            <a:r>
              <a:rPr lang="en-US" altLang="zh-CN" dirty="0"/>
              <a:t>SC</a:t>
            </a:r>
            <a:r>
              <a:rPr lang="zh-CN" altLang="en-US" dirty="0"/>
              <a:t>三个表建立索引。</a:t>
            </a:r>
            <a:r>
              <a:rPr lang="en-US" altLang="zh-CN" dirty="0"/>
              <a:t>Student</a:t>
            </a:r>
            <a:r>
              <a:rPr lang="zh-CN" altLang="en-US" dirty="0"/>
              <a:t>表按学号升序建唯一索引，</a:t>
            </a:r>
            <a:r>
              <a:rPr lang="en-US" altLang="zh-CN" dirty="0"/>
              <a:t>Course</a:t>
            </a:r>
            <a:r>
              <a:rPr lang="zh-CN" altLang="en-US" dirty="0"/>
              <a:t>表按课程号升序建唯一索引，</a:t>
            </a:r>
            <a:r>
              <a:rPr lang="en-US" altLang="zh-CN" dirty="0"/>
              <a:t>SC</a:t>
            </a:r>
            <a:r>
              <a:rPr lang="zh-CN" altLang="en-US" dirty="0"/>
              <a:t>表按学号升序和课程号降序建唯一索引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zh-CN" altLang="en-US" sz="3600" b="1" u="sng" dirty="0">
                <a:solidFill>
                  <a:srgbClr val="FF0000"/>
                </a:solidFill>
              </a:rPr>
              <a:t>例子</a:t>
            </a:r>
          </a:p>
        </p:txBody>
      </p:sp>
      <p:sp>
        <p:nvSpPr>
          <p:cNvPr id="7" name="矩形 6"/>
          <p:cNvSpPr/>
          <p:nvPr/>
        </p:nvSpPr>
        <p:spPr>
          <a:xfrm>
            <a:off x="723900" y="3429000"/>
            <a:ext cx="10668000" cy="1977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Stusno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Student(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Course(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SC(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ASC,Cno</a:t>
            </a:r>
            <a:r>
              <a:rPr lang="en-US" altLang="zh-CN" sz="2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DESC); </a:t>
            </a:r>
          </a:p>
        </p:txBody>
      </p:sp>
    </p:spTree>
    <p:extLst>
      <p:ext uri="{BB962C8B-B14F-4D97-AF65-F5344CB8AC3E}">
        <p14:creationId xmlns:p14="http://schemas.microsoft.com/office/powerpoint/2010/main" val="10243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ALTER</a:t>
            </a: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dirty="0"/>
              <a:t>INDEX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旧索引名</a:t>
            </a:r>
            <a:r>
              <a:rPr lang="en-US" altLang="zh-CN" dirty="0">
                <a:solidFill>
                  <a:srgbClr val="0000CC"/>
                </a:solidFill>
              </a:rPr>
              <a:t>&gt; </a:t>
            </a:r>
            <a:r>
              <a:rPr lang="en-US" altLang="zh-CN" dirty="0">
                <a:solidFill>
                  <a:srgbClr val="FF0000"/>
                </a:solidFill>
              </a:rPr>
              <a:t>RENAME TO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新索引名</a:t>
            </a:r>
            <a:r>
              <a:rPr lang="en-US" altLang="zh-CN" dirty="0">
                <a:solidFill>
                  <a:srgbClr val="0000CC"/>
                </a:solidFill>
              </a:rPr>
              <a:t>&gt;;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/>
              <a:t>3.14]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 err="1"/>
              <a:t>SCno</a:t>
            </a:r>
            <a:r>
              <a:rPr lang="zh-CN" altLang="en-US" dirty="0"/>
              <a:t>索引名改为</a:t>
            </a:r>
            <a:r>
              <a:rPr lang="en-US" altLang="zh-CN" dirty="0" err="1"/>
              <a:t>SCSno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ALTER INDEX </a:t>
            </a:r>
            <a:r>
              <a:rPr lang="en-US" altLang="zh-CN" dirty="0" err="1">
                <a:solidFill>
                  <a:srgbClr val="0000CC"/>
                </a:solidFill>
              </a:rPr>
              <a:t>SCno</a:t>
            </a:r>
            <a:r>
              <a:rPr lang="en-US" altLang="zh-CN" dirty="0">
                <a:solidFill>
                  <a:srgbClr val="0000CC"/>
                </a:solidFill>
              </a:rPr>
              <a:t> RENAME TO </a:t>
            </a:r>
            <a:r>
              <a:rPr lang="en-US" altLang="zh-CN" dirty="0" err="1">
                <a:solidFill>
                  <a:srgbClr val="0000CC"/>
                </a:solidFill>
              </a:rPr>
              <a:t>SCSno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  <a:endParaRPr lang="zh-CN" altLang="en-US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3.2 </a:t>
            </a:r>
            <a:r>
              <a:rPr lang="zh-CN" altLang="en-US" sz="3600" b="1" u="sng" dirty="0">
                <a:solidFill>
                  <a:srgbClr val="FF0000"/>
                </a:solidFill>
              </a:rPr>
              <a:t>修改索引</a:t>
            </a:r>
          </a:p>
        </p:txBody>
      </p:sp>
    </p:spTree>
    <p:extLst>
      <p:ext uri="{BB962C8B-B14F-4D97-AF65-F5344CB8AC3E}">
        <p14:creationId xmlns:p14="http://schemas.microsoft.com/office/powerpoint/2010/main" val="176234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DROP</a:t>
            </a: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dirty="0"/>
              <a:t>INDEX </a:t>
            </a: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索引名</a:t>
            </a:r>
            <a:r>
              <a:rPr lang="en-US" altLang="zh-CN" dirty="0">
                <a:solidFill>
                  <a:srgbClr val="0000CC"/>
                </a:solidFill>
              </a:rPr>
              <a:t>&gt;;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删除索引时，系统会从数据字典中删去有关该索引的描述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/>
              <a:t>3.15]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DROP INDEX </a:t>
            </a:r>
            <a:r>
              <a:rPr lang="en-US" altLang="zh-CN" dirty="0" err="1">
                <a:solidFill>
                  <a:srgbClr val="0000CC"/>
                </a:solidFill>
              </a:rPr>
              <a:t>Stusname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  <a:endParaRPr lang="zh-CN" altLang="en-US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76200" y="178558"/>
            <a:ext cx="119634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3.3 </a:t>
            </a:r>
            <a:r>
              <a:rPr lang="zh-CN" altLang="en-US" sz="3600" b="1" u="sng" dirty="0">
                <a:solidFill>
                  <a:srgbClr val="FF0000"/>
                </a:solidFill>
              </a:rPr>
              <a:t>删除索引</a:t>
            </a:r>
          </a:p>
        </p:txBody>
      </p:sp>
    </p:spTree>
    <p:extLst>
      <p:ext uri="{BB962C8B-B14F-4D97-AF65-F5344CB8AC3E}">
        <p14:creationId xmlns:p14="http://schemas.microsoft.com/office/powerpoint/2010/main" val="163417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228600"/>
            <a:ext cx="11963400" cy="685800"/>
          </a:xfrm>
          <a:noFill/>
        </p:spPr>
        <p:txBody>
          <a:bodyPr>
            <a:normAutofit/>
          </a:bodyPr>
          <a:lstStyle/>
          <a:p>
            <a:r>
              <a:rPr lang="en-US" altLang="zh-CN" sz="3600" b="1" u="sng" dirty="0">
                <a:solidFill>
                  <a:srgbClr val="FF0000"/>
                </a:solidFill>
              </a:rPr>
              <a:t>4.</a:t>
            </a:r>
            <a:r>
              <a:rPr lang="zh-CN" altLang="en-US" sz="3600" b="1" u="sng" dirty="0">
                <a:solidFill>
                  <a:srgbClr val="FF0000"/>
                </a:solidFill>
              </a:rPr>
              <a:t>数据字典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数据字典是关系数据库管理系统内部的一组系统表，它记录了数据库中所有定义信息：</a:t>
            </a:r>
            <a:endParaRPr lang="en-US" altLang="zh-CN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</a:p>
          <a:p>
            <a:r>
              <a:rPr lang="zh-CN" altLang="en-US" dirty="0"/>
              <a:t>关系数据库管理系统在执行</a:t>
            </a:r>
            <a:r>
              <a:rPr lang="en-US" altLang="zh-CN" dirty="0"/>
              <a:t>SQL</a:t>
            </a:r>
            <a:r>
              <a:rPr lang="zh-CN" altLang="en-US" dirty="0"/>
              <a:t>的数据定义语句时，实际上就是在更新数据字典表中的相应信息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4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r>
              <a:rPr lang="zh-CN" altLang="en-US" dirty="0"/>
              <a:t>习题：</a:t>
            </a:r>
            <a:r>
              <a:rPr lang="en-US" altLang="zh-CN" dirty="0"/>
              <a:t>1-9</a:t>
            </a:r>
            <a:r>
              <a:rPr lang="zh-CN" altLang="en-US" dirty="0"/>
              <a:t>题</a:t>
            </a:r>
            <a:r>
              <a:rPr lang="en-US" altLang="zh-CN" dirty="0"/>
              <a:t>(</a:t>
            </a:r>
            <a:r>
              <a:rPr lang="zh-CN" altLang="en-US" dirty="0"/>
              <a:t>全部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SQL </a:t>
            </a:r>
            <a:r>
              <a:rPr lang="zh-CN" altLang="en-US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3600" b="1" dirty="0">
                <a:solidFill>
                  <a:srgbClr val="FF0000"/>
                </a:solidFill>
              </a:rPr>
              <a:t>五</a:t>
            </a:r>
            <a:r>
              <a:rPr lang="zh-CN" altLang="en-US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个特点</a:t>
            </a:r>
            <a:endParaRPr lang="en-US" altLang="zh-CN" sz="3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综合统一</a:t>
            </a: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高度非过程化</a:t>
            </a: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面向集合的操作方式</a:t>
            </a: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以同一种语法结构提供两种使用方法</a:t>
            </a:r>
          </a:p>
          <a:p>
            <a:pPr marL="514350" indent="-514350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</a:rPr>
              <a:t>语言简洁，易学易用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39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① </a:t>
            </a:r>
            <a:r>
              <a:rPr lang="zh-CN" altLang="en-US" sz="39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综合统一</a:t>
            </a:r>
            <a:endParaRPr lang="en-US" altLang="zh-CN" sz="39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000" dirty="0"/>
          </a:p>
          <a:p>
            <a:r>
              <a:rPr lang="zh-CN" altLang="en-US" sz="2600" dirty="0"/>
              <a:t>集数据定义语言</a:t>
            </a:r>
            <a:r>
              <a:rPr lang="en-US" altLang="zh-CN" sz="2600" dirty="0"/>
              <a:t>(DDL)</a:t>
            </a:r>
            <a:r>
              <a:rPr lang="zh-CN" altLang="en-US" sz="2600" dirty="0"/>
              <a:t>，数据操纵语言</a:t>
            </a:r>
            <a:r>
              <a:rPr lang="en-US" altLang="zh-CN" sz="2600" dirty="0"/>
              <a:t>(DML)</a:t>
            </a:r>
            <a:r>
              <a:rPr lang="zh-CN" altLang="en-US" sz="2600" dirty="0"/>
              <a:t>，数据控制语言</a:t>
            </a:r>
            <a:r>
              <a:rPr lang="en-US" altLang="zh-CN" sz="2600" dirty="0"/>
              <a:t>(DCL)</a:t>
            </a:r>
            <a:r>
              <a:rPr lang="zh-CN" altLang="en-US" sz="2600" dirty="0"/>
              <a:t>功能于一体。</a:t>
            </a:r>
          </a:p>
          <a:p>
            <a:r>
              <a:rPr lang="zh-CN" altLang="en-US" sz="2600" dirty="0"/>
              <a:t>可以独立完成</a:t>
            </a:r>
            <a:r>
              <a:rPr lang="zh-CN" altLang="en-US" sz="2600" dirty="0">
                <a:solidFill>
                  <a:srgbClr val="FF0000"/>
                </a:solidFill>
              </a:rPr>
              <a:t>数据库生命周期</a:t>
            </a:r>
            <a:r>
              <a:rPr lang="zh-CN" altLang="en-US" sz="2600" dirty="0"/>
              <a:t>中的全部活动：</a:t>
            </a:r>
          </a:p>
          <a:p>
            <a:pPr lvl="1"/>
            <a:r>
              <a:rPr lang="zh-CN" altLang="en-US" sz="2200" dirty="0"/>
              <a:t>定义和修改、删除关系模式，定义和删除视图，插入数据，建立数据库</a:t>
            </a:r>
            <a:r>
              <a:rPr lang="en-US" altLang="zh-CN" sz="2200" dirty="0"/>
              <a:t>;</a:t>
            </a:r>
          </a:p>
          <a:p>
            <a:pPr lvl="1"/>
            <a:r>
              <a:rPr lang="en-US" altLang="zh-CN" sz="2200" dirty="0"/>
              <a:t> </a:t>
            </a:r>
            <a:r>
              <a:rPr lang="zh-CN" altLang="en-US" sz="2200" dirty="0"/>
              <a:t>对数据库中的数据进行查询和更新</a:t>
            </a:r>
            <a:r>
              <a:rPr lang="en-US" altLang="zh-CN" sz="2200" dirty="0"/>
              <a:t>;</a:t>
            </a:r>
          </a:p>
          <a:p>
            <a:pPr lvl="1"/>
            <a:r>
              <a:rPr lang="en-US" altLang="zh-CN" sz="2200" dirty="0"/>
              <a:t> </a:t>
            </a:r>
            <a:r>
              <a:rPr lang="zh-CN" altLang="en-US" sz="2200" dirty="0"/>
              <a:t>数据库重构和维护</a:t>
            </a:r>
          </a:p>
          <a:p>
            <a:pPr lvl="1"/>
            <a:r>
              <a:rPr lang="zh-CN" altLang="en-US" sz="2200" dirty="0"/>
              <a:t>数据库安全性、完整性控制，以及事务控制</a:t>
            </a:r>
          </a:p>
          <a:p>
            <a:pPr lvl="1"/>
            <a:r>
              <a:rPr lang="zh-CN" altLang="en-US" sz="2200" dirty="0"/>
              <a:t>嵌入式</a:t>
            </a:r>
            <a:r>
              <a:rPr lang="en-US" altLang="zh-CN" sz="2200" dirty="0"/>
              <a:t>SQL</a:t>
            </a:r>
            <a:r>
              <a:rPr lang="zh-CN" altLang="en-US" sz="2200" dirty="0"/>
              <a:t>和动态</a:t>
            </a:r>
            <a:r>
              <a:rPr lang="en-US" altLang="zh-CN" sz="2200" dirty="0"/>
              <a:t>SQL</a:t>
            </a:r>
            <a:r>
              <a:rPr lang="zh-CN" altLang="en-US" sz="2200" dirty="0"/>
              <a:t>定义</a:t>
            </a:r>
          </a:p>
          <a:p>
            <a:r>
              <a:rPr lang="zh-CN" altLang="en-US" sz="2600" dirty="0"/>
              <a:t>用户数据库投入运行后，可根据需要随时逐步修改模式，不影响数据库的运行。</a:t>
            </a:r>
          </a:p>
          <a:p>
            <a:r>
              <a:rPr lang="zh-CN" altLang="en-US" sz="2600" dirty="0"/>
              <a:t>数据操作符统一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5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② </a:t>
            </a:r>
            <a:r>
              <a:rPr lang="zh-CN" altLang="en-US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高度非过程化</a:t>
            </a:r>
            <a:endParaRPr lang="en-US" altLang="zh-CN" sz="3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非关系数据模型的数据操纵语言</a:t>
            </a:r>
            <a:r>
              <a:rPr lang="zh-CN" altLang="en-US" dirty="0">
                <a:latin typeface="Tahoma" pitchFamily="34" charset="0"/>
              </a:rPr>
              <a:t>“</a:t>
            </a:r>
            <a:r>
              <a:rPr lang="zh-CN" altLang="en-US" dirty="0">
                <a:solidFill>
                  <a:srgbClr val="FF00FF"/>
                </a:solidFill>
              </a:rPr>
              <a:t>面向过程</a:t>
            </a:r>
            <a:r>
              <a:rPr lang="zh-CN" altLang="en-US" dirty="0">
                <a:latin typeface="Tahoma" pitchFamily="34" charset="0"/>
              </a:rPr>
              <a:t>”</a:t>
            </a:r>
            <a:r>
              <a:rPr lang="zh-CN" altLang="en-US" dirty="0"/>
              <a:t>，必须指定存取路径。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只要提出“做什么”，无须了解存取路径。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存取路径的选择以及</a:t>
            </a:r>
            <a:r>
              <a:rPr lang="en-US" altLang="zh-CN" dirty="0"/>
              <a:t>SQL</a:t>
            </a:r>
            <a:r>
              <a:rPr lang="zh-CN" altLang="en-US" dirty="0"/>
              <a:t>的操作过程由系统自动完成。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大大减轻了用户负担，而且有利于提高数据独立性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8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③ </a:t>
            </a:r>
            <a:r>
              <a:rPr lang="zh-CN" altLang="en-US" sz="3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面向集合的操作方式</a:t>
            </a:r>
            <a:endParaRPr lang="en-US" altLang="zh-CN" sz="3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非关系数据模型采用面向记录的操作方式，操作对象是一条记录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采用集合操作方式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操作对象、查找结果可以是元组的集合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一次插入、删除、更新操作的对象可以是元组的集合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31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37968</TotalTime>
  <Words>4862</Words>
  <Application>Microsoft Office PowerPoint</Application>
  <PresentationFormat>宽屏</PresentationFormat>
  <Paragraphs>870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Courier New</vt:lpstr>
      <vt:lpstr>Tahoma</vt:lpstr>
      <vt:lpstr>Times New Roman</vt:lpstr>
      <vt:lpstr>Wingdings</vt:lpstr>
      <vt:lpstr>chtp8_07</vt:lpstr>
      <vt:lpstr>Document</vt:lpstr>
      <vt:lpstr>PowerPoint 演示文稿</vt:lpstr>
      <vt:lpstr>本章目标</vt:lpstr>
      <vt:lpstr>大纲</vt:lpstr>
      <vt:lpstr>SQL概述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大纲</vt:lpstr>
      <vt:lpstr>学生-课程 数据库</vt:lpstr>
      <vt:lpstr>PowerPoint 演示文稿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MySQL 8.0的用户(user)和模式(schema)之间的关系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例子</vt:lpstr>
      <vt:lpstr>PowerPoint 演示文稿</vt:lpstr>
      <vt:lpstr>PowerPoint 演示文稿</vt:lpstr>
      <vt:lpstr>PowerPoint 演示文稿</vt:lpstr>
      <vt:lpstr>2.1 数据类型</vt:lpstr>
      <vt:lpstr>PowerPoint 演示文稿</vt:lpstr>
      <vt:lpstr>MySQL 8.0的数据类型</vt:lpstr>
      <vt:lpstr>数值型</vt:lpstr>
      <vt:lpstr>日期和时间型</vt:lpstr>
      <vt:lpstr>PowerPoint 演示文稿</vt:lpstr>
      <vt:lpstr>字符串型</vt:lpstr>
      <vt:lpstr>PowerPoint 演示文稿</vt:lpstr>
      <vt:lpstr>2.2 模式与表</vt:lpstr>
      <vt:lpstr>2.3 修改基本表</vt:lpstr>
      <vt:lpstr>例子</vt:lpstr>
      <vt:lpstr>2.4 删除基本表</vt:lpstr>
      <vt:lpstr>例子</vt:lpstr>
      <vt:lpstr>PowerPoint 演示文稿</vt:lpstr>
      <vt:lpstr>PowerPoint 演示文稿</vt:lpstr>
      <vt:lpstr>PowerPoint 演示文稿</vt:lpstr>
      <vt:lpstr>PowerPoint 演示文稿</vt:lpstr>
      <vt:lpstr>3.1 建立索引</vt:lpstr>
      <vt:lpstr>例子</vt:lpstr>
      <vt:lpstr>3.2 修改索引</vt:lpstr>
      <vt:lpstr>3.3 删除索引</vt:lpstr>
      <vt:lpstr>4.数据字典</vt:lpstr>
      <vt:lpstr>本章作业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wangm</cp:lastModifiedBy>
  <cp:revision>1214</cp:revision>
  <dcterms:created xsi:type="dcterms:W3CDTF">2015-04-27T18:37:45Z</dcterms:created>
  <dcterms:modified xsi:type="dcterms:W3CDTF">2021-03-16T02:58:16Z</dcterms:modified>
</cp:coreProperties>
</file>