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7" r:id="rId22"/>
    <p:sldId id="313" r:id="rId23"/>
    <p:sldId id="276" r:id="rId24"/>
    <p:sldId id="278" r:id="rId25"/>
    <p:sldId id="280" r:id="rId26"/>
    <p:sldId id="281" r:id="rId27"/>
    <p:sldId id="279" r:id="rId28"/>
    <p:sldId id="282" r:id="rId29"/>
    <p:sldId id="283" r:id="rId30"/>
    <p:sldId id="284" r:id="rId31"/>
    <p:sldId id="285" r:id="rId32"/>
    <p:sldId id="286" r:id="rId33"/>
    <p:sldId id="287" r:id="rId34"/>
    <p:sldId id="288" r:id="rId35"/>
    <p:sldId id="289" r:id="rId36"/>
    <p:sldId id="290" r:id="rId37"/>
    <p:sldId id="291" r:id="rId38"/>
    <p:sldId id="292" r:id="rId39"/>
    <p:sldId id="312" r:id="rId40"/>
    <p:sldId id="293" r:id="rId41"/>
    <p:sldId id="294" r:id="rId42"/>
    <p:sldId id="295" r:id="rId43"/>
    <p:sldId id="308" r:id="rId44"/>
    <p:sldId id="309" r:id="rId45"/>
    <p:sldId id="310"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photoAlbum/>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FF9900"/>
    <a:srgbClr val="990033"/>
    <a:srgbClr val="006699"/>
    <a:srgbClr val="0000FF"/>
    <a:srgbClr val="0066CC"/>
    <a:srgbClr val="336699"/>
    <a:srgbClr val="996833"/>
    <a:srgbClr val="848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464" autoAdjust="0"/>
  </p:normalViewPr>
  <p:slideViewPr>
    <p:cSldViewPr>
      <p:cViewPr varScale="1">
        <p:scale>
          <a:sx n="80" d="100"/>
          <a:sy n="80" d="100"/>
        </p:scale>
        <p:origin x="553" y="2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5963" indent="-358775">
              <a:lnSpc>
                <a:spcPct val="130000"/>
              </a:lnSpc>
              <a:defRPr sz="2400">
                <a:latin typeface="等线 Light" panose="02010600030101010101" pitchFamily="2" charset="-122"/>
                <a:ea typeface="等线 Light" panose="02010600030101010101" pitchFamily="2" charset="-122"/>
              </a:defRPr>
            </a:lvl2pPr>
            <a:lvl3pPr marL="901700" indent="-185738">
              <a:lnSpc>
                <a:spcPct val="13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5" name="Slide Number Placeholder 5"/>
          <p:cNvSpPr>
            <a:spLocks noGrp="1"/>
          </p:cNvSpPr>
          <p:nvPr>
            <p:ph type="sldNum" sz="quarter" idx="12"/>
          </p:nvPr>
        </p:nvSpPr>
        <p:spPr>
          <a:xfrm>
            <a:off x="9448800" y="6253026"/>
            <a:ext cx="2438400" cy="426813"/>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blog.csdn.net/yangshangwei/article/details/5332860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等线" panose="02010600030101010101" pitchFamily="2" charset="-122"/>
                <a:ea typeface="等线" panose="02010600030101010101" pitchFamily="2" charset="-122"/>
              </a:rPr>
              <a:t>第</a:t>
            </a:r>
            <a:r>
              <a:rPr lang="en-US" altLang="zh-CN" sz="6000">
                <a:solidFill>
                  <a:srgbClr val="000099"/>
                </a:solidFill>
                <a:latin typeface="等线" panose="02010600030101010101" pitchFamily="2" charset="-122"/>
                <a:ea typeface="等线" panose="02010600030101010101" pitchFamily="2" charset="-122"/>
              </a:rPr>
              <a:t>3</a:t>
            </a:r>
            <a:r>
              <a:rPr lang="zh-CN" altLang="en-US" sz="6000">
                <a:solidFill>
                  <a:srgbClr val="000099"/>
                </a:solidFill>
                <a:latin typeface="等线" panose="02010600030101010101" pitchFamily="2" charset="-122"/>
                <a:ea typeface="等线" panose="02010600030101010101" pitchFamily="2" charset="-122"/>
              </a:rPr>
              <a:t>章  </a:t>
            </a:r>
            <a:r>
              <a:rPr lang="en-US" altLang="zh-CN" sz="6000" dirty="0">
                <a:solidFill>
                  <a:srgbClr val="000099"/>
                </a:solidFill>
                <a:latin typeface="等线" panose="02010600030101010101" pitchFamily="2" charset="-122"/>
                <a:ea typeface="等线" panose="02010600030101010101" pitchFamily="2" charset="-122"/>
              </a:rPr>
              <a:t>SQL</a:t>
            </a:r>
            <a:r>
              <a:rPr lang="zh-CN" altLang="en-US" sz="6000" dirty="0">
                <a:solidFill>
                  <a:srgbClr val="000099"/>
                </a:solidFill>
                <a:latin typeface="等线" panose="02010600030101010101" pitchFamily="2" charset="-122"/>
                <a:ea typeface="等线" panose="02010600030101010101" pitchFamily="2" charset="-122"/>
                <a:sym typeface="Symbol" panose="05050102010706020507" pitchFamily="18" charset="2"/>
              </a:rPr>
              <a:t>之</a:t>
            </a:r>
            <a:r>
              <a:rPr lang="zh-CN" altLang="en-US" sz="3600" dirty="0">
                <a:solidFill>
                  <a:srgbClr val="FF0000"/>
                </a:solidFill>
                <a:latin typeface="等线" panose="02010600030101010101" pitchFamily="2" charset="-122"/>
                <a:ea typeface="等线" panose="02010600030101010101" pitchFamily="2" charset="-122"/>
                <a:sym typeface="Symbol" panose="05050102010706020507" pitchFamily="18" charset="2"/>
              </a:rPr>
              <a:t>数据更新</a:t>
            </a:r>
            <a:endParaRPr lang="en-US" altLang="zh-CN" sz="36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
        <p:nvSpPr>
          <p:cNvPr id="5" name="内容占位符 4"/>
          <p:cNvSpPr>
            <a:spLocks noGrp="1"/>
          </p:cNvSpPr>
          <p:nvPr>
            <p:ph idx="1"/>
          </p:nvPr>
        </p:nvSpPr>
        <p:spPr>
          <a:xfrm>
            <a:off x="595085" y="838200"/>
            <a:ext cx="11007107" cy="5697826"/>
          </a:xfrm>
        </p:spPr>
        <p:txBody>
          <a:bodyPr/>
          <a:lstStyle/>
          <a:p>
            <a:pPr>
              <a:lnSpc>
                <a:spcPct val="150000"/>
              </a:lnSpc>
            </a:pPr>
            <a:r>
              <a:rPr lang="zh-CN" altLang="en-US" dirty="0"/>
              <a:t>关系数据库管理系统在执行插入语句时会检查所插元组是否破坏表上已定义的完整性规则</a:t>
            </a:r>
            <a:r>
              <a:rPr lang="en-US" altLang="zh-CN" dirty="0"/>
              <a:t>.</a:t>
            </a:r>
            <a:endParaRPr lang="zh-CN" altLang="en-US" dirty="0"/>
          </a:p>
          <a:p>
            <a:pPr lvl="1">
              <a:lnSpc>
                <a:spcPct val="150000"/>
              </a:lnSpc>
            </a:pPr>
            <a:r>
              <a:rPr lang="zh-CN" altLang="en-US" dirty="0"/>
              <a:t>实体完整性</a:t>
            </a:r>
          </a:p>
          <a:p>
            <a:pPr lvl="1">
              <a:lnSpc>
                <a:spcPct val="150000"/>
              </a:lnSpc>
            </a:pPr>
            <a:r>
              <a:rPr lang="zh-CN" altLang="en-US" dirty="0"/>
              <a:t>参照完整性</a:t>
            </a:r>
          </a:p>
          <a:p>
            <a:pPr lvl="1">
              <a:lnSpc>
                <a:spcPct val="150000"/>
              </a:lnSpc>
            </a:pPr>
            <a:r>
              <a:rPr lang="zh-CN" altLang="en-US" dirty="0"/>
              <a:t>用户定义的完整性</a:t>
            </a:r>
          </a:p>
          <a:p>
            <a:pPr lvl="2">
              <a:lnSpc>
                <a:spcPct val="150000"/>
              </a:lnSpc>
              <a:buSzPct val="87000"/>
            </a:pPr>
            <a:r>
              <a:rPr lang="en-US" altLang="zh-CN" sz="2200" dirty="0"/>
              <a:t>NOT NULL</a:t>
            </a:r>
            <a:r>
              <a:rPr lang="zh-CN" altLang="en-US" sz="2200" dirty="0"/>
              <a:t>约束</a:t>
            </a:r>
          </a:p>
          <a:p>
            <a:pPr lvl="2">
              <a:lnSpc>
                <a:spcPct val="150000"/>
              </a:lnSpc>
              <a:buSzPct val="87000"/>
            </a:pPr>
            <a:r>
              <a:rPr lang="en-US" altLang="zh-CN" sz="2200" dirty="0"/>
              <a:t>UNIQUE</a:t>
            </a:r>
            <a:r>
              <a:rPr lang="zh-CN" altLang="en-US" sz="2200" dirty="0"/>
              <a:t>约束</a:t>
            </a:r>
          </a:p>
          <a:p>
            <a:pPr lvl="2">
              <a:lnSpc>
                <a:spcPct val="150000"/>
              </a:lnSpc>
              <a:buSzPct val="87000"/>
            </a:pPr>
            <a:r>
              <a:rPr lang="zh-CN" altLang="en-US" sz="2200" dirty="0"/>
              <a:t>值域约束</a:t>
            </a:r>
          </a:p>
        </p:txBody>
      </p:sp>
    </p:spTree>
    <p:extLst>
      <p:ext uri="{BB962C8B-B14F-4D97-AF65-F5344CB8AC3E}">
        <p14:creationId xmlns:p14="http://schemas.microsoft.com/office/powerpoint/2010/main" val="9282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修改数据</a:t>
            </a:r>
          </a:p>
        </p:txBody>
      </p:sp>
      <p:sp>
        <p:nvSpPr>
          <p:cNvPr id="3" name="内容占位符 2"/>
          <p:cNvSpPr>
            <a:spLocks noGrp="1"/>
          </p:cNvSpPr>
          <p:nvPr>
            <p:ph idx="1"/>
          </p:nvPr>
        </p:nvSpPr>
        <p:spPr/>
        <p:txBody>
          <a:bodyPr>
            <a:normAutofit/>
          </a:bodyPr>
          <a:lstStyle/>
          <a:p>
            <a:pPr>
              <a:lnSpc>
                <a:spcPct val="90000"/>
              </a:lnSpc>
            </a:pPr>
            <a:r>
              <a:rPr lang="zh-CN" altLang="en-US" dirty="0">
                <a:solidFill>
                  <a:srgbClr val="FF0000"/>
                </a:solidFill>
              </a:rPr>
              <a:t>语句格式：</a:t>
            </a:r>
            <a:endParaRPr lang="en-US" altLang="zh-CN" dirty="0">
              <a:solidFill>
                <a:srgbClr val="FF0000"/>
              </a:solidFill>
            </a:endParaRPr>
          </a:p>
          <a:p>
            <a:pPr>
              <a:lnSpc>
                <a:spcPct val="90000"/>
              </a:lnSpc>
            </a:pPr>
            <a:endParaRPr lang="zh-CN" altLang="en-US" sz="1600" dirty="0">
              <a:solidFill>
                <a:srgbClr val="FF0000"/>
              </a:solidFill>
            </a:endParaRPr>
          </a:p>
          <a:p>
            <a:pPr>
              <a:lnSpc>
                <a:spcPct val="90000"/>
              </a:lnSpc>
              <a:buNone/>
            </a:pPr>
            <a:r>
              <a:rPr lang="zh-CN" altLang="en-US" dirty="0"/>
              <a:t>                        </a:t>
            </a:r>
            <a:r>
              <a:rPr lang="zh-CN" altLang="en-US" dirty="0">
                <a:solidFill>
                  <a:srgbClr val="FF0000"/>
                </a:solidFill>
              </a:rPr>
              <a:t> </a:t>
            </a:r>
            <a:r>
              <a:rPr lang="en-US" altLang="zh-CN" dirty="0">
                <a:solidFill>
                  <a:srgbClr val="FF0000"/>
                </a:solidFill>
              </a:rPr>
              <a:t>UPDATE  </a:t>
            </a:r>
            <a:r>
              <a:rPr lang="en-US" altLang="zh-CN" dirty="0">
                <a:solidFill>
                  <a:srgbClr val="0000CC"/>
                </a:solidFill>
              </a:rPr>
              <a:t>&lt;</a:t>
            </a:r>
            <a:r>
              <a:rPr lang="zh-CN" altLang="en-US" dirty="0">
                <a:solidFill>
                  <a:srgbClr val="0000CC"/>
                </a:solidFill>
              </a:rPr>
              <a:t>表名</a:t>
            </a:r>
            <a:r>
              <a:rPr lang="en-US" altLang="zh-CN" dirty="0">
                <a:solidFill>
                  <a:srgbClr val="0000CC"/>
                </a:solidFill>
              </a:rPr>
              <a:t>&gt;</a:t>
            </a:r>
          </a:p>
          <a:p>
            <a:pPr>
              <a:lnSpc>
                <a:spcPct val="90000"/>
              </a:lnSpc>
              <a:buNone/>
            </a:pPr>
            <a:r>
              <a:rPr lang="en-US" altLang="zh-CN" dirty="0">
                <a:solidFill>
                  <a:srgbClr val="0000CC"/>
                </a:solidFill>
              </a:rPr>
              <a:t>                         </a:t>
            </a:r>
            <a:r>
              <a:rPr lang="en-US" altLang="zh-CN" dirty="0">
                <a:solidFill>
                  <a:srgbClr val="FF0000"/>
                </a:solidFill>
              </a:rPr>
              <a:t>SET</a:t>
            </a:r>
            <a:r>
              <a:rPr lang="en-US" altLang="zh-CN" dirty="0">
                <a:solidFill>
                  <a:srgbClr val="0000CC"/>
                </a:solidFill>
              </a:rPr>
              <a:t>  &lt;</a:t>
            </a:r>
            <a:r>
              <a:rPr lang="zh-CN" altLang="en-US" dirty="0">
                <a:solidFill>
                  <a:srgbClr val="0000CC"/>
                </a:solidFill>
              </a:rPr>
              <a:t>列名</a:t>
            </a:r>
            <a:r>
              <a:rPr lang="en-US" altLang="zh-CN" dirty="0">
                <a:solidFill>
                  <a:srgbClr val="0000CC"/>
                </a:solidFill>
              </a:rPr>
              <a:t>&gt;=&lt;</a:t>
            </a:r>
            <a:r>
              <a:rPr lang="zh-CN" altLang="en-US" dirty="0">
                <a:solidFill>
                  <a:srgbClr val="0000CC"/>
                </a:solidFill>
              </a:rPr>
              <a:t>表达式</a:t>
            </a:r>
            <a:r>
              <a:rPr lang="en-US" altLang="zh-CN" dirty="0">
                <a:solidFill>
                  <a:srgbClr val="0000CC"/>
                </a:solidFill>
              </a:rPr>
              <a:t>&gt;[,&lt;</a:t>
            </a:r>
            <a:r>
              <a:rPr lang="zh-CN" altLang="en-US" dirty="0">
                <a:solidFill>
                  <a:srgbClr val="0000CC"/>
                </a:solidFill>
              </a:rPr>
              <a:t>列名</a:t>
            </a:r>
            <a:r>
              <a:rPr lang="en-US" altLang="zh-CN" dirty="0">
                <a:solidFill>
                  <a:srgbClr val="0000CC"/>
                </a:solidFill>
              </a:rPr>
              <a:t>&gt;=&lt;</a:t>
            </a:r>
            <a:r>
              <a:rPr lang="zh-CN" altLang="en-US" dirty="0">
                <a:solidFill>
                  <a:srgbClr val="0000CC"/>
                </a:solidFill>
              </a:rPr>
              <a:t>表达式</a:t>
            </a:r>
            <a:r>
              <a:rPr lang="en-US" altLang="zh-CN" dirty="0">
                <a:solidFill>
                  <a:srgbClr val="0000CC"/>
                </a:solidFill>
              </a:rPr>
              <a:t>&gt;]…</a:t>
            </a:r>
          </a:p>
          <a:p>
            <a:pPr>
              <a:lnSpc>
                <a:spcPct val="90000"/>
              </a:lnSpc>
              <a:buNone/>
            </a:pPr>
            <a:r>
              <a:rPr lang="en-US" altLang="zh-CN" dirty="0">
                <a:solidFill>
                  <a:srgbClr val="0000CC"/>
                </a:solidFill>
              </a:rPr>
              <a:t>                         [WHERE &lt;</a:t>
            </a:r>
            <a:r>
              <a:rPr lang="zh-CN" altLang="en-US" dirty="0">
                <a:solidFill>
                  <a:srgbClr val="0000CC"/>
                </a:solidFill>
              </a:rPr>
              <a:t>条件</a:t>
            </a:r>
            <a:r>
              <a:rPr lang="en-US" altLang="zh-CN" dirty="0">
                <a:solidFill>
                  <a:srgbClr val="0000CC"/>
                </a:solidFill>
              </a:rPr>
              <a:t>&gt;]</a:t>
            </a:r>
            <a:r>
              <a:rPr lang="zh-CN" altLang="en-US" dirty="0">
                <a:solidFill>
                  <a:srgbClr val="0000CC"/>
                </a:solidFill>
              </a:rPr>
              <a:t>;</a:t>
            </a:r>
          </a:p>
          <a:p>
            <a:pPr lvl="1">
              <a:lnSpc>
                <a:spcPct val="90000"/>
              </a:lnSpc>
              <a:buFont typeface="Wingdings" pitchFamily="2" charset="2"/>
              <a:buNone/>
            </a:pPr>
            <a:endParaRPr lang="zh-CN" altLang="en-US" sz="800" dirty="0"/>
          </a:p>
          <a:p>
            <a:pPr>
              <a:lnSpc>
                <a:spcPct val="90000"/>
              </a:lnSpc>
            </a:pPr>
            <a:endParaRPr lang="en-US" altLang="zh-CN" sz="1600" dirty="0">
              <a:solidFill>
                <a:srgbClr val="FF0000"/>
              </a:solidFill>
            </a:endParaRPr>
          </a:p>
          <a:p>
            <a:pPr>
              <a:lnSpc>
                <a:spcPct val="90000"/>
              </a:lnSpc>
            </a:pPr>
            <a:r>
              <a:rPr lang="zh-CN" altLang="en-US" dirty="0">
                <a:solidFill>
                  <a:srgbClr val="FF0000"/>
                </a:solidFill>
              </a:rPr>
              <a:t>功能</a:t>
            </a:r>
          </a:p>
          <a:p>
            <a:pPr lvl="1">
              <a:lnSpc>
                <a:spcPct val="110000"/>
              </a:lnSpc>
            </a:pPr>
            <a:r>
              <a:rPr lang="zh-CN" altLang="en-US" dirty="0"/>
              <a:t>修改指定表中满足</a:t>
            </a:r>
            <a:r>
              <a:rPr lang="en-US" altLang="zh-CN" dirty="0"/>
              <a:t>WHERE</a:t>
            </a:r>
            <a:r>
              <a:rPr lang="zh-CN" altLang="en-US" dirty="0"/>
              <a:t>子句条件的元组</a:t>
            </a:r>
            <a:endParaRPr lang="en-US" altLang="zh-CN" dirty="0"/>
          </a:p>
          <a:p>
            <a:pPr lvl="1">
              <a:lnSpc>
                <a:spcPct val="110000"/>
              </a:lnSpc>
            </a:pPr>
            <a:r>
              <a:rPr lang="en-US" altLang="zh-CN" dirty="0"/>
              <a:t>SET</a:t>
            </a:r>
            <a:r>
              <a:rPr lang="zh-CN" altLang="en-US" dirty="0"/>
              <a:t>子句给出</a:t>
            </a:r>
            <a:r>
              <a:rPr lang="en-US" altLang="zh-CN" dirty="0"/>
              <a:t>&lt;</a:t>
            </a:r>
            <a:r>
              <a:rPr lang="zh-CN" altLang="en-US" dirty="0"/>
              <a:t>表达式</a:t>
            </a:r>
            <a:r>
              <a:rPr lang="en-US" altLang="zh-CN" dirty="0"/>
              <a:t>&gt;</a:t>
            </a:r>
            <a:r>
              <a:rPr lang="zh-CN" altLang="en-US" dirty="0"/>
              <a:t>的值用于取代相应的属性列</a:t>
            </a:r>
            <a:endParaRPr lang="en-US" altLang="zh-CN" dirty="0"/>
          </a:p>
          <a:p>
            <a:pPr lvl="1">
              <a:lnSpc>
                <a:spcPct val="110000"/>
              </a:lnSpc>
            </a:pPr>
            <a:r>
              <a:rPr lang="zh-CN" altLang="en-US" dirty="0"/>
              <a:t>如果省略</a:t>
            </a:r>
            <a:r>
              <a:rPr lang="en-US" altLang="zh-CN" dirty="0"/>
              <a:t>WHERE</a:t>
            </a:r>
            <a:r>
              <a:rPr lang="zh-CN" altLang="en-US" dirty="0"/>
              <a:t>子句，表示要修改表中的所有元组</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196719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2000"/>
                                        <p:tgtEl>
                                          <p:spTgt spid="3">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2000"/>
                                        <p:tgtEl>
                                          <p:spTgt spid="3">
                                            <p:txEl>
                                              <p:pRg st="3" end="3"/>
                                            </p:txEl>
                                          </p:spTgt>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a:lnSpc>
                <a:spcPct val="110000"/>
              </a:lnSpc>
            </a:pPr>
            <a:r>
              <a:rPr lang="zh-CN" altLang="en-US" dirty="0">
                <a:solidFill>
                  <a:srgbClr val="FF0000"/>
                </a:solidFill>
              </a:rPr>
              <a:t>三种修改方式</a:t>
            </a:r>
            <a:endParaRPr lang="en-US" altLang="zh-CN" dirty="0">
              <a:solidFill>
                <a:srgbClr val="FF0000"/>
              </a:solidFill>
            </a:endParaRPr>
          </a:p>
          <a:p>
            <a:pPr lvl="1">
              <a:lnSpc>
                <a:spcPct val="150000"/>
              </a:lnSpc>
            </a:pPr>
            <a:r>
              <a:rPr lang="zh-CN" altLang="en-US" dirty="0"/>
              <a:t>修改某</a:t>
            </a:r>
            <a:r>
              <a:rPr lang="zh-CN" altLang="en-US" dirty="0">
                <a:solidFill>
                  <a:srgbClr val="FF0000"/>
                </a:solidFill>
              </a:rPr>
              <a:t>一个元组</a:t>
            </a:r>
            <a:r>
              <a:rPr lang="zh-CN" altLang="en-US" dirty="0"/>
              <a:t>的值</a:t>
            </a:r>
            <a:r>
              <a:rPr lang="en-US" altLang="zh-CN" dirty="0"/>
              <a:t>,    </a:t>
            </a:r>
            <a:r>
              <a:rPr lang="zh-CN" altLang="en-US" dirty="0"/>
              <a:t>见</a:t>
            </a:r>
            <a:r>
              <a:rPr lang="en-US" altLang="zh-CN" dirty="0"/>
              <a:t>[</a:t>
            </a:r>
            <a:r>
              <a:rPr lang="zh-CN" altLang="en-US" dirty="0"/>
              <a:t>例</a:t>
            </a:r>
            <a:r>
              <a:rPr lang="en-US" altLang="zh-CN" dirty="0"/>
              <a:t>3.73]</a:t>
            </a:r>
            <a:endParaRPr lang="zh-CN" altLang="en-US" dirty="0"/>
          </a:p>
          <a:p>
            <a:pPr lvl="1">
              <a:lnSpc>
                <a:spcPct val="150000"/>
              </a:lnSpc>
            </a:pPr>
            <a:r>
              <a:rPr lang="zh-CN" altLang="en-US" dirty="0"/>
              <a:t>修改</a:t>
            </a:r>
            <a:r>
              <a:rPr lang="zh-CN" altLang="en-US" dirty="0">
                <a:solidFill>
                  <a:srgbClr val="FF0000"/>
                </a:solidFill>
              </a:rPr>
              <a:t>多个元组</a:t>
            </a:r>
            <a:r>
              <a:rPr lang="zh-CN" altLang="en-US" dirty="0"/>
              <a:t>的值，     见</a:t>
            </a:r>
            <a:r>
              <a:rPr lang="en-US" altLang="zh-CN" dirty="0"/>
              <a:t>[</a:t>
            </a:r>
            <a:r>
              <a:rPr lang="zh-CN" altLang="en-US" dirty="0"/>
              <a:t>例</a:t>
            </a:r>
            <a:r>
              <a:rPr lang="en-US" altLang="zh-CN" dirty="0"/>
              <a:t>3.74]</a:t>
            </a:r>
            <a:endParaRPr lang="zh-CN" altLang="en-US" dirty="0"/>
          </a:p>
          <a:p>
            <a:pPr lvl="1">
              <a:lnSpc>
                <a:spcPct val="150000"/>
              </a:lnSpc>
            </a:pPr>
            <a:r>
              <a:rPr lang="zh-CN" altLang="en-US" dirty="0"/>
              <a:t>带</a:t>
            </a:r>
            <a:r>
              <a:rPr lang="zh-CN" altLang="en-US" dirty="0">
                <a:solidFill>
                  <a:srgbClr val="FF0000"/>
                </a:solidFill>
              </a:rPr>
              <a:t>子查询</a:t>
            </a:r>
            <a:r>
              <a:rPr lang="zh-CN" altLang="en-US" dirty="0"/>
              <a:t>的修改语句， 见</a:t>
            </a:r>
            <a:r>
              <a:rPr lang="en-US" altLang="zh-CN" dirty="0"/>
              <a:t>[</a:t>
            </a:r>
            <a:r>
              <a:rPr lang="zh-CN" altLang="en-US" dirty="0"/>
              <a:t>例</a:t>
            </a:r>
            <a:r>
              <a:rPr lang="en-US" altLang="zh-CN" dirty="0"/>
              <a:t>3.75]</a:t>
            </a:r>
            <a:endParaRPr lang="zh-CN" altLang="en-US" dirty="0"/>
          </a:p>
          <a:p>
            <a:endParaRPr lang="en-US" altLang="zh-CN" sz="1800" dirty="0"/>
          </a:p>
          <a:p>
            <a:r>
              <a:rPr lang="en-US" altLang="zh-CN" dirty="0"/>
              <a:t>[</a:t>
            </a:r>
            <a:r>
              <a:rPr lang="zh-CN" altLang="en-US" dirty="0"/>
              <a:t>例</a:t>
            </a:r>
            <a:r>
              <a:rPr lang="en-US" altLang="zh-CN" dirty="0"/>
              <a:t>3.73]  </a:t>
            </a:r>
            <a:r>
              <a:rPr lang="zh-CN" altLang="en-US" dirty="0"/>
              <a:t>将学生</a:t>
            </a:r>
            <a:r>
              <a:rPr lang="en-US" altLang="zh-CN" dirty="0"/>
              <a:t>201215121</a:t>
            </a:r>
            <a:r>
              <a:rPr lang="zh-CN" altLang="en-US" dirty="0"/>
              <a:t>的年龄改为</a:t>
            </a:r>
            <a:r>
              <a:rPr lang="en-US" altLang="zh-CN" dirty="0"/>
              <a:t>22</a:t>
            </a:r>
            <a:r>
              <a:rPr lang="zh-CN" altLang="en-US" dirty="0"/>
              <a:t>岁</a:t>
            </a:r>
            <a:endParaRPr lang="en-US" altLang="zh-CN" dirty="0"/>
          </a:p>
          <a:p>
            <a:endParaRPr lang="en-US" altLang="zh-CN" dirty="0"/>
          </a:p>
          <a:p>
            <a:endParaRPr lang="en-US" altLang="zh-CN" dirty="0"/>
          </a:p>
          <a:p>
            <a:r>
              <a:rPr lang="en-US" altLang="zh-CN" dirty="0"/>
              <a:t>[</a:t>
            </a:r>
            <a:r>
              <a:rPr lang="zh-CN" altLang="en-US" dirty="0"/>
              <a:t>例</a:t>
            </a:r>
            <a:r>
              <a:rPr lang="en-US" altLang="zh-CN" dirty="0"/>
              <a:t>3.74]  </a:t>
            </a:r>
            <a:r>
              <a:rPr lang="zh-CN" altLang="en-US" dirty="0"/>
              <a:t>将所有学生的年龄增加</a:t>
            </a:r>
            <a:r>
              <a:rPr lang="en-US" altLang="zh-CN" dirty="0"/>
              <a:t>1</a:t>
            </a:r>
            <a:r>
              <a:rPr lang="zh-CN" altLang="en-US" dirty="0"/>
              <a:t>岁</a:t>
            </a: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sp>
        <p:nvSpPr>
          <p:cNvPr id="5" name="矩形 4"/>
          <p:cNvSpPr/>
          <p:nvPr/>
        </p:nvSpPr>
        <p:spPr>
          <a:xfrm>
            <a:off x="2400300" y="3886200"/>
            <a:ext cx="3886200" cy="1015663"/>
          </a:xfrm>
          <a:prstGeom prst="rect">
            <a:avLst/>
          </a:prstGeom>
          <a:solidFill>
            <a:schemeClr val="bg1">
              <a:lumMod val="95000"/>
            </a:schemeClr>
          </a:solidFill>
        </p:spPr>
        <p:txBody>
          <a:bodyPr wrap="square">
            <a:spAutoFit/>
          </a:bodyPr>
          <a:lstStyle/>
          <a:p>
            <a:pPr algn="just"/>
            <a:r>
              <a:rPr lang="en-US" altLang="zh-CN" sz="2000" dirty="0">
                <a:solidFill>
                  <a:srgbClr val="0000CC"/>
                </a:solidFill>
                <a:latin typeface="Courier New" panose="02070309020205020404" pitchFamily="49" charset="0"/>
                <a:cs typeface="Courier New" panose="02070309020205020404" pitchFamily="49" charset="0"/>
              </a:rPr>
              <a:t>UPDATE  Student</a:t>
            </a:r>
          </a:p>
          <a:p>
            <a:pPr algn="just"/>
            <a:r>
              <a:rPr lang="en-US" altLang="zh-CN" sz="2000" dirty="0">
                <a:solidFill>
                  <a:srgbClr val="0000CC"/>
                </a:solidFill>
                <a:latin typeface="Courier New" panose="02070309020205020404" pitchFamily="49" charset="0"/>
                <a:cs typeface="Courier New" panose="02070309020205020404" pitchFamily="49" charset="0"/>
              </a:rPr>
              <a:t>SET  Sage=22</a:t>
            </a:r>
          </a:p>
          <a:p>
            <a:pPr algn="just"/>
            <a:r>
              <a:rPr lang="en-US" altLang="zh-CN" sz="2000" dirty="0">
                <a:solidFill>
                  <a:srgbClr val="0000CC"/>
                </a:solidFill>
                <a:latin typeface="Courier New" panose="02070309020205020404" pitchFamily="49" charset="0"/>
                <a:cs typeface="Courier New" panose="02070309020205020404" pitchFamily="49" charset="0"/>
              </a:rPr>
              <a:t>WHERE  </a:t>
            </a:r>
            <a:r>
              <a:rPr lang="en-US" altLang="zh-CN" sz="2000" dirty="0" err="1">
                <a:solidFill>
                  <a:srgbClr val="0000CC"/>
                </a:solidFill>
                <a:latin typeface="Courier New" panose="02070309020205020404" pitchFamily="49" charset="0"/>
                <a:cs typeface="Courier New" panose="02070309020205020404" pitchFamily="49" charset="0"/>
              </a:rPr>
              <a:t>Sno</a:t>
            </a:r>
            <a:r>
              <a:rPr lang="en-US" altLang="zh-CN" sz="2000" dirty="0">
                <a:solidFill>
                  <a:srgbClr val="0000CC"/>
                </a:solidFill>
                <a:latin typeface="Courier New" panose="02070309020205020404" pitchFamily="49" charset="0"/>
                <a:cs typeface="Courier New" panose="02070309020205020404" pitchFamily="49" charset="0"/>
              </a:rPr>
              <a:t>='201215121'</a:t>
            </a:r>
            <a:r>
              <a:rPr lang="zh-CN" altLang="en-US" sz="2000" dirty="0">
                <a:solidFill>
                  <a:srgbClr val="0000CC"/>
                </a:solidFill>
                <a:latin typeface="Courier New" panose="02070309020205020404" pitchFamily="49" charset="0"/>
                <a:cs typeface="Courier New" panose="02070309020205020404" pitchFamily="49" charset="0"/>
              </a:rPr>
              <a:t>; </a:t>
            </a:r>
          </a:p>
        </p:txBody>
      </p:sp>
      <p:sp>
        <p:nvSpPr>
          <p:cNvPr id="6" name="矩形 5"/>
          <p:cNvSpPr/>
          <p:nvPr/>
        </p:nvSpPr>
        <p:spPr>
          <a:xfrm>
            <a:off x="2400300" y="5828140"/>
            <a:ext cx="2895600" cy="707886"/>
          </a:xfrm>
          <a:prstGeom prst="rect">
            <a:avLst/>
          </a:prstGeom>
          <a:solidFill>
            <a:schemeClr val="bg1">
              <a:lumMod val="95000"/>
            </a:schemeClr>
          </a:solidFill>
        </p:spPr>
        <p:txBody>
          <a:bodyPr wrap="square">
            <a:spAutoFit/>
          </a:bodyPr>
          <a:lstStyle/>
          <a:p>
            <a:pPr algn="just"/>
            <a:r>
              <a:rPr lang="en-US" altLang="zh-CN" sz="2000" dirty="0">
                <a:solidFill>
                  <a:srgbClr val="0000CC"/>
                </a:solidFill>
                <a:latin typeface="Courier New" panose="02070309020205020404" pitchFamily="49" charset="0"/>
                <a:cs typeface="Courier New" panose="02070309020205020404" pitchFamily="49" charset="0"/>
              </a:rPr>
              <a:t>UPDATE  Student</a:t>
            </a:r>
          </a:p>
          <a:p>
            <a:pPr algn="just"/>
            <a:r>
              <a:rPr lang="en-US" altLang="zh-CN" sz="2000" dirty="0">
                <a:solidFill>
                  <a:srgbClr val="0000CC"/>
                </a:solidFill>
                <a:latin typeface="Courier New" panose="02070309020205020404" pitchFamily="49" charset="0"/>
                <a:cs typeface="Courier New" panose="02070309020205020404" pitchFamily="49" charset="0"/>
              </a:rPr>
              <a:t>SET Sage= Sage+1</a:t>
            </a:r>
            <a:r>
              <a:rPr lang="zh-CN" altLang="en-US" sz="2000"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2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left)">
                                      <p:cBhvr>
                                        <p:cTn id="2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52400"/>
            <a:ext cx="11007107" cy="6383626"/>
          </a:xfrm>
        </p:spPr>
        <p:txBody>
          <a:bodyPr>
            <a:normAutofit lnSpcReduction="10000"/>
          </a:bodyPr>
          <a:lstStyle/>
          <a:p>
            <a:r>
              <a:rPr lang="en-US" altLang="zh-CN" dirty="0"/>
              <a:t>[</a:t>
            </a:r>
            <a:r>
              <a:rPr lang="zh-CN" altLang="en-US" dirty="0"/>
              <a:t>例</a:t>
            </a:r>
            <a:r>
              <a:rPr lang="en-US" altLang="zh-CN" dirty="0"/>
              <a:t>3.75]  </a:t>
            </a:r>
            <a:r>
              <a:rPr lang="zh-CN" altLang="en-US" dirty="0"/>
              <a:t>将计算机科学系全体学生的成绩置零</a:t>
            </a:r>
          </a:p>
          <a:p>
            <a:endParaRPr lang="en-US" altLang="zh-CN" dirty="0"/>
          </a:p>
          <a:p>
            <a:endParaRPr lang="en-US" altLang="zh-CN" dirty="0"/>
          </a:p>
          <a:p>
            <a:endParaRPr lang="en-US" altLang="zh-CN" dirty="0"/>
          </a:p>
          <a:p>
            <a:r>
              <a:rPr lang="zh-CN" altLang="en-US" dirty="0"/>
              <a:t>关系数据库管理系统在执行修改语句时会检查修改操作是否破坏表上已定义的完整性规则</a:t>
            </a:r>
          </a:p>
          <a:p>
            <a:pPr lvl="1"/>
            <a:r>
              <a:rPr lang="zh-CN" altLang="en-US" dirty="0"/>
              <a:t>实体完整性</a:t>
            </a:r>
          </a:p>
          <a:p>
            <a:pPr lvl="1"/>
            <a:r>
              <a:rPr lang="zh-CN" altLang="en-US" dirty="0"/>
              <a:t>主码不允许修改</a:t>
            </a:r>
          </a:p>
          <a:p>
            <a:pPr lvl="1"/>
            <a:r>
              <a:rPr lang="zh-CN" altLang="en-US" dirty="0"/>
              <a:t>用户定义的完整性</a:t>
            </a:r>
          </a:p>
          <a:p>
            <a:pPr lvl="2">
              <a:buSzPct val="87000"/>
            </a:pPr>
            <a:r>
              <a:rPr lang="zh-CN" altLang="en-US" sz="2200" dirty="0"/>
              <a:t> </a:t>
            </a:r>
            <a:r>
              <a:rPr lang="en-US" altLang="zh-CN" dirty="0"/>
              <a:t>NOT NULL</a:t>
            </a:r>
            <a:r>
              <a:rPr lang="zh-CN" altLang="en-US" dirty="0"/>
              <a:t>约束</a:t>
            </a:r>
          </a:p>
          <a:p>
            <a:pPr lvl="2">
              <a:buSzPct val="87000"/>
            </a:pPr>
            <a:r>
              <a:rPr lang="zh-CN" altLang="en-US" dirty="0"/>
              <a:t> </a:t>
            </a:r>
            <a:r>
              <a:rPr lang="en-US" altLang="zh-CN" dirty="0"/>
              <a:t>UNIQUE</a:t>
            </a:r>
            <a:r>
              <a:rPr lang="zh-CN" altLang="en-US" dirty="0"/>
              <a:t>约束</a:t>
            </a:r>
          </a:p>
          <a:p>
            <a:pPr lvl="2">
              <a:buSzPct val="87000"/>
            </a:pPr>
            <a:r>
              <a:rPr lang="zh-CN" altLang="en-US" dirty="0"/>
              <a:t> 值域约束</a:t>
            </a: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
        <p:nvSpPr>
          <p:cNvPr id="5" name="矩形 4"/>
          <p:cNvSpPr/>
          <p:nvPr/>
        </p:nvSpPr>
        <p:spPr>
          <a:xfrm>
            <a:off x="2286000" y="838200"/>
            <a:ext cx="5715000" cy="1631216"/>
          </a:xfrm>
          <a:prstGeom prst="rect">
            <a:avLst/>
          </a:prstGeom>
          <a:solidFill>
            <a:schemeClr val="bg1">
              <a:lumMod val="95000"/>
            </a:schemeClr>
          </a:solidFill>
        </p:spPr>
        <p:txBody>
          <a:bodyPr wrap="square">
            <a:spAutoFit/>
          </a:bodyPr>
          <a:lstStyle/>
          <a:p>
            <a:pPr algn="just"/>
            <a:r>
              <a:rPr lang="en-US" altLang="zh-CN" sz="2000" dirty="0">
                <a:solidFill>
                  <a:srgbClr val="0000CC"/>
                </a:solidFill>
                <a:latin typeface="Courier New" panose="02070309020205020404" pitchFamily="49" charset="0"/>
                <a:cs typeface="Courier New" panose="02070309020205020404" pitchFamily="49" charset="0"/>
              </a:rPr>
              <a:t>UPDATE  SC</a:t>
            </a:r>
          </a:p>
          <a:p>
            <a:pPr algn="just"/>
            <a:r>
              <a:rPr lang="en-US" altLang="zh-CN" sz="2000" dirty="0">
                <a:solidFill>
                  <a:srgbClr val="0000CC"/>
                </a:solidFill>
                <a:latin typeface="Courier New" panose="02070309020205020404" pitchFamily="49" charset="0"/>
                <a:cs typeface="Courier New" panose="02070309020205020404" pitchFamily="49" charset="0"/>
              </a:rPr>
              <a:t>SET     Grade=0</a:t>
            </a:r>
          </a:p>
          <a:p>
            <a:pPr algn="just"/>
            <a:r>
              <a:rPr lang="en-US" altLang="zh-CN" sz="2000" dirty="0">
                <a:solidFill>
                  <a:srgbClr val="0000CC"/>
                </a:solidFill>
                <a:latin typeface="Courier New" panose="02070309020205020404" pitchFamily="49" charset="0"/>
                <a:cs typeface="Courier New" panose="02070309020205020404" pitchFamily="49" charset="0"/>
              </a:rPr>
              <a:t>WHERE </a:t>
            </a:r>
            <a:r>
              <a:rPr lang="en-US" altLang="zh-CN" sz="2000" dirty="0" err="1">
                <a:solidFill>
                  <a:srgbClr val="0000CC"/>
                </a:solidFill>
                <a:latin typeface="Courier New" panose="02070309020205020404" pitchFamily="49" charset="0"/>
                <a:cs typeface="Courier New" panose="02070309020205020404" pitchFamily="49" charset="0"/>
              </a:rPr>
              <a:t>Sno</a:t>
            </a:r>
            <a:r>
              <a:rPr lang="en-US" altLang="zh-CN" sz="2000" dirty="0">
                <a:solidFill>
                  <a:srgbClr val="0000CC"/>
                </a:solidFill>
                <a:latin typeface="Courier New" panose="02070309020205020404" pitchFamily="49" charset="0"/>
                <a:cs typeface="Courier New" panose="02070309020205020404" pitchFamily="49" charset="0"/>
              </a:rPr>
              <a:t>  IN  (SELECT  </a:t>
            </a:r>
            <a:r>
              <a:rPr lang="en-US" altLang="zh-CN" sz="2000" dirty="0" err="1">
                <a:solidFill>
                  <a:srgbClr val="0000CC"/>
                </a:solidFill>
                <a:latin typeface="Courier New" panose="02070309020205020404" pitchFamily="49" charset="0"/>
                <a:cs typeface="Courier New" panose="02070309020205020404" pitchFamily="49" charset="0"/>
              </a:rPr>
              <a:t>Sno</a:t>
            </a:r>
            <a:endParaRPr lang="en-US" altLang="zh-CN" sz="2000" dirty="0">
              <a:solidFill>
                <a:srgbClr val="0000CC"/>
              </a:solidFill>
              <a:latin typeface="Courier New" panose="02070309020205020404" pitchFamily="49" charset="0"/>
              <a:cs typeface="Courier New" panose="02070309020205020404" pitchFamily="49" charset="0"/>
            </a:endParaRPr>
          </a:p>
          <a:p>
            <a:pPr algn="just"/>
            <a:r>
              <a:rPr lang="en-US" altLang="zh-CN" sz="2000" dirty="0">
                <a:solidFill>
                  <a:srgbClr val="0000CC"/>
                </a:solidFill>
                <a:latin typeface="Courier New" panose="02070309020205020404" pitchFamily="49" charset="0"/>
                <a:cs typeface="Courier New" panose="02070309020205020404" pitchFamily="49" charset="0"/>
              </a:rPr>
              <a:t>                FROM    Student</a:t>
            </a:r>
          </a:p>
          <a:p>
            <a:pPr algn="just"/>
            <a:r>
              <a:rPr lang="en-US" altLang="zh-CN" sz="2000" dirty="0">
                <a:solidFill>
                  <a:srgbClr val="0000CC"/>
                </a:solidFill>
                <a:latin typeface="Courier New" panose="02070309020205020404" pitchFamily="49" charset="0"/>
                <a:cs typeface="Courier New" panose="02070309020205020404" pitchFamily="49" charset="0"/>
              </a:rPr>
              <a:t>                WHERE   </a:t>
            </a:r>
            <a:r>
              <a:rPr lang="en-US" altLang="zh-CN" sz="2000" dirty="0" err="1">
                <a:solidFill>
                  <a:srgbClr val="0000CC"/>
                </a:solidFill>
                <a:latin typeface="Courier New" panose="02070309020205020404" pitchFamily="49" charset="0"/>
                <a:cs typeface="Courier New" panose="02070309020205020404" pitchFamily="49" charset="0"/>
              </a:rPr>
              <a:t>Sdept</a:t>
            </a:r>
            <a:r>
              <a:rPr lang="en-US" altLang="zh-CN" sz="2000" dirty="0">
                <a:solidFill>
                  <a:srgbClr val="0000CC"/>
                </a:solidFill>
                <a:latin typeface="Courier New" panose="02070309020205020404" pitchFamily="49" charset="0"/>
                <a:cs typeface="Courier New" panose="02070309020205020404" pitchFamily="49" charset="0"/>
              </a:rPr>
              <a:t>='CS');</a:t>
            </a:r>
          </a:p>
        </p:txBody>
      </p:sp>
    </p:spTree>
    <p:extLst>
      <p:ext uri="{BB962C8B-B14F-4D97-AF65-F5344CB8AC3E}">
        <p14:creationId xmlns:p14="http://schemas.microsoft.com/office/powerpoint/2010/main" val="335680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删除数据</a:t>
            </a:r>
          </a:p>
        </p:txBody>
      </p:sp>
      <p:sp>
        <p:nvSpPr>
          <p:cNvPr id="3" name="内容占位符 2"/>
          <p:cNvSpPr>
            <a:spLocks noGrp="1"/>
          </p:cNvSpPr>
          <p:nvPr>
            <p:ph idx="1"/>
          </p:nvPr>
        </p:nvSpPr>
        <p:spPr/>
        <p:txBody>
          <a:bodyPr/>
          <a:lstStyle/>
          <a:p>
            <a:pPr algn="just">
              <a:lnSpc>
                <a:spcPct val="110000"/>
              </a:lnSpc>
            </a:pPr>
            <a:r>
              <a:rPr lang="zh-CN" altLang="en-US" dirty="0">
                <a:solidFill>
                  <a:srgbClr val="FF0000"/>
                </a:solidFill>
              </a:rPr>
              <a:t>语句格式：</a:t>
            </a:r>
          </a:p>
          <a:p>
            <a:pPr algn="just">
              <a:lnSpc>
                <a:spcPct val="110000"/>
              </a:lnSpc>
              <a:buNone/>
            </a:pPr>
            <a:r>
              <a:rPr lang="zh-CN" altLang="en-US" sz="1800" dirty="0">
                <a:solidFill>
                  <a:srgbClr val="FF0000"/>
                </a:solidFill>
              </a:rPr>
              <a:t>     </a:t>
            </a:r>
            <a:r>
              <a:rPr lang="zh-CN" altLang="en-US" sz="2400" dirty="0">
                <a:solidFill>
                  <a:srgbClr val="FF0000"/>
                </a:solidFill>
              </a:rPr>
              <a:t>                         </a:t>
            </a:r>
            <a:r>
              <a:rPr lang="en-US" altLang="zh-CN" sz="2400" dirty="0">
                <a:solidFill>
                  <a:srgbClr val="FF0000"/>
                </a:solidFill>
              </a:rPr>
              <a:t>DELETE</a:t>
            </a:r>
          </a:p>
          <a:p>
            <a:pPr algn="just">
              <a:lnSpc>
                <a:spcPct val="110000"/>
              </a:lnSpc>
              <a:buNone/>
            </a:pPr>
            <a:r>
              <a:rPr lang="en-US" altLang="zh-CN" sz="2400" dirty="0">
                <a:solidFill>
                  <a:srgbClr val="FF0000"/>
                </a:solidFill>
              </a:rPr>
              <a:t>                             FROM     </a:t>
            </a:r>
            <a:r>
              <a:rPr lang="en-US" altLang="zh-CN" sz="2400" dirty="0">
                <a:solidFill>
                  <a:srgbClr val="0000CC"/>
                </a:solidFill>
              </a:rPr>
              <a:t>&lt;</a:t>
            </a:r>
            <a:r>
              <a:rPr lang="zh-CN" altLang="en-US" sz="2400" dirty="0">
                <a:solidFill>
                  <a:srgbClr val="0000CC"/>
                </a:solidFill>
              </a:rPr>
              <a:t>表名</a:t>
            </a:r>
            <a:r>
              <a:rPr lang="en-US" altLang="zh-CN" sz="2400" dirty="0">
                <a:solidFill>
                  <a:srgbClr val="0000CC"/>
                </a:solidFill>
              </a:rPr>
              <a:t>&gt;</a:t>
            </a:r>
          </a:p>
          <a:p>
            <a:pPr algn="just">
              <a:lnSpc>
                <a:spcPct val="110000"/>
              </a:lnSpc>
              <a:buNone/>
            </a:pPr>
            <a:r>
              <a:rPr lang="en-US" altLang="zh-CN" sz="2400" dirty="0">
                <a:solidFill>
                  <a:srgbClr val="0000CC"/>
                </a:solidFill>
              </a:rPr>
              <a:t>                             [WHERE &lt;</a:t>
            </a:r>
            <a:r>
              <a:rPr lang="zh-CN" altLang="en-US" sz="2400" dirty="0">
                <a:solidFill>
                  <a:srgbClr val="0000CC"/>
                </a:solidFill>
              </a:rPr>
              <a:t>条件</a:t>
            </a:r>
            <a:r>
              <a:rPr lang="en-US" altLang="zh-CN" sz="2400" dirty="0">
                <a:solidFill>
                  <a:srgbClr val="0000CC"/>
                </a:solidFill>
              </a:rPr>
              <a:t>&gt;]</a:t>
            </a:r>
            <a:r>
              <a:rPr lang="zh-CN" altLang="en-US" sz="2400" dirty="0">
                <a:solidFill>
                  <a:srgbClr val="0000CC"/>
                </a:solidFill>
              </a:rPr>
              <a:t>;</a:t>
            </a:r>
          </a:p>
          <a:p>
            <a:pPr algn="just">
              <a:lnSpc>
                <a:spcPct val="110000"/>
              </a:lnSpc>
            </a:pPr>
            <a:r>
              <a:rPr lang="zh-CN" altLang="en-US" dirty="0"/>
              <a:t>功能</a:t>
            </a:r>
          </a:p>
          <a:p>
            <a:pPr lvl="1" algn="just">
              <a:lnSpc>
                <a:spcPct val="110000"/>
              </a:lnSpc>
            </a:pPr>
            <a:r>
              <a:rPr lang="zh-CN" altLang="en-US" dirty="0"/>
              <a:t>删除指定表中满足</a:t>
            </a:r>
            <a:r>
              <a:rPr lang="en-US" altLang="zh-CN" dirty="0"/>
              <a:t>WHERE</a:t>
            </a:r>
            <a:r>
              <a:rPr lang="zh-CN" altLang="en-US" dirty="0"/>
              <a:t>子句条件的元组</a:t>
            </a:r>
          </a:p>
          <a:p>
            <a:pPr algn="just">
              <a:lnSpc>
                <a:spcPct val="110000"/>
              </a:lnSpc>
            </a:pPr>
            <a:r>
              <a:rPr lang="en-US" altLang="zh-CN" dirty="0"/>
              <a:t>WHERE</a:t>
            </a:r>
            <a:r>
              <a:rPr lang="zh-CN" altLang="en-US" dirty="0"/>
              <a:t>子句</a:t>
            </a:r>
          </a:p>
          <a:p>
            <a:pPr lvl="1" algn="just">
              <a:lnSpc>
                <a:spcPct val="110000"/>
              </a:lnSpc>
            </a:pPr>
            <a:r>
              <a:rPr lang="zh-CN" altLang="en-US" dirty="0"/>
              <a:t>指定要删除的元组</a:t>
            </a:r>
          </a:p>
          <a:p>
            <a:pPr lvl="1" algn="just">
              <a:lnSpc>
                <a:spcPct val="110000"/>
              </a:lnSpc>
            </a:pPr>
            <a:r>
              <a:rPr lang="zh-CN" altLang="en-US" dirty="0"/>
              <a:t>缺省表示要删除表中的全部元组，表的定义仍在字典中</a:t>
            </a:r>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117902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up)">
                                      <p:cBhvr>
                                        <p:cTn id="11" dur="500"/>
                                        <p:tgtEl>
                                          <p:spTgt spid="3">
                                            <p:txEl>
                                              <p:pRg st="2" end="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a:lnSpc>
                <a:spcPct val="110000"/>
              </a:lnSpc>
            </a:pPr>
            <a:r>
              <a:rPr lang="zh-CN" altLang="en-US" dirty="0">
                <a:solidFill>
                  <a:srgbClr val="FF0000"/>
                </a:solidFill>
              </a:rPr>
              <a:t>三种删除方式</a:t>
            </a:r>
            <a:endParaRPr lang="en-US" altLang="zh-CN" dirty="0">
              <a:solidFill>
                <a:srgbClr val="FF0000"/>
              </a:solidFill>
            </a:endParaRPr>
          </a:p>
          <a:p>
            <a:pPr lvl="1">
              <a:lnSpc>
                <a:spcPct val="150000"/>
              </a:lnSpc>
            </a:pPr>
            <a:r>
              <a:rPr lang="zh-CN" altLang="en-US" dirty="0"/>
              <a:t>删除某</a:t>
            </a:r>
            <a:r>
              <a:rPr lang="zh-CN" altLang="en-US" dirty="0">
                <a:solidFill>
                  <a:srgbClr val="FF0000"/>
                </a:solidFill>
              </a:rPr>
              <a:t>一个元组</a:t>
            </a:r>
            <a:r>
              <a:rPr lang="zh-CN" altLang="en-US" dirty="0"/>
              <a:t>的值</a:t>
            </a:r>
            <a:r>
              <a:rPr lang="en-US" altLang="zh-CN" dirty="0"/>
              <a:t>,    </a:t>
            </a:r>
            <a:r>
              <a:rPr lang="zh-CN" altLang="en-US" dirty="0"/>
              <a:t>见</a:t>
            </a:r>
            <a:r>
              <a:rPr lang="en-US" altLang="zh-CN" dirty="0"/>
              <a:t>[</a:t>
            </a:r>
            <a:r>
              <a:rPr lang="zh-CN" altLang="en-US" dirty="0"/>
              <a:t>例</a:t>
            </a:r>
            <a:r>
              <a:rPr lang="en-US" altLang="zh-CN" dirty="0"/>
              <a:t>3.76]</a:t>
            </a:r>
            <a:endParaRPr lang="zh-CN" altLang="en-US" dirty="0"/>
          </a:p>
          <a:p>
            <a:pPr lvl="1">
              <a:lnSpc>
                <a:spcPct val="150000"/>
              </a:lnSpc>
            </a:pPr>
            <a:r>
              <a:rPr lang="zh-CN" altLang="en-US" dirty="0"/>
              <a:t>删除</a:t>
            </a:r>
            <a:r>
              <a:rPr lang="zh-CN" altLang="en-US" dirty="0">
                <a:solidFill>
                  <a:srgbClr val="FF0000"/>
                </a:solidFill>
              </a:rPr>
              <a:t>多个元组</a:t>
            </a:r>
            <a:r>
              <a:rPr lang="zh-CN" altLang="en-US" dirty="0"/>
              <a:t>的值，     见</a:t>
            </a:r>
            <a:r>
              <a:rPr lang="en-US" altLang="zh-CN" dirty="0"/>
              <a:t>[</a:t>
            </a:r>
            <a:r>
              <a:rPr lang="zh-CN" altLang="en-US" dirty="0"/>
              <a:t>例</a:t>
            </a:r>
            <a:r>
              <a:rPr lang="en-US" altLang="zh-CN" dirty="0"/>
              <a:t>3.77]</a:t>
            </a:r>
            <a:endParaRPr lang="zh-CN" altLang="en-US" dirty="0"/>
          </a:p>
          <a:p>
            <a:pPr lvl="1">
              <a:lnSpc>
                <a:spcPct val="150000"/>
              </a:lnSpc>
            </a:pPr>
            <a:r>
              <a:rPr lang="zh-CN" altLang="en-US" dirty="0"/>
              <a:t>带</a:t>
            </a:r>
            <a:r>
              <a:rPr lang="zh-CN" altLang="en-US" dirty="0">
                <a:solidFill>
                  <a:srgbClr val="FF0000"/>
                </a:solidFill>
              </a:rPr>
              <a:t>子查询</a:t>
            </a:r>
            <a:r>
              <a:rPr lang="zh-CN" altLang="en-US" dirty="0"/>
              <a:t>的删除语句， 见</a:t>
            </a:r>
            <a:r>
              <a:rPr lang="en-US" altLang="zh-CN" dirty="0"/>
              <a:t>[</a:t>
            </a:r>
            <a:r>
              <a:rPr lang="zh-CN" altLang="en-US" dirty="0"/>
              <a:t>例</a:t>
            </a:r>
            <a:r>
              <a:rPr lang="en-US" altLang="zh-CN" dirty="0"/>
              <a:t>3.78]</a:t>
            </a:r>
            <a:endParaRPr lang="zh-CN" altLang="en-US" dirty="0"/>
          </a:p>
          <a:p>
            <a:endParaRPr lang="en-US" altLang="zh-CN" sz="1800" dirty="0"/>
          </a:p>
          <a:p>
            <a:r>
              <a:rPr lang="en-US" altLang="zh-CN" dirty="0"/>
              <a:t>[</a:t>
            </a:r>
            <a:r>
              <a:rPr lang="zh-CN" altLang="en-US" dirty="0"/>
              <a:t>例</a:t>
            </a:r>
            <a:r>
              <a:rPr lang="en-US" altLang="zh-CN" dirty="0"/>
              <a:t>3.76]  </a:t>
            </a:r>
            <a:r>
              <a:rPr lang="zh-CN" altLang="en-US" dirty="0"/>
              <a:t>删除学号为</a:t>
            </a:r>
            <a:r>
              <a:rPr lang="en-US" altLang="zh-CN" dirty="0"/>
              <a:t>201215128</a:t>
            </a:r>
            <a:r>
              <a:rPr lang="zh-CN" altLang="en-US" dirty="0"/>
              <a:t>的学生记录</a:t>
            </a:r>
            <a:endParaRPr lang="en-US" altLang="zh-CN" dirty="0"/>
          </a:p>
          <a:p>
            <a:pPr marL="0" indent="0">
              <a:buNone/>
            </a:pPr>
            <a:endParaRPr lang="en-US" altLang="zh-CN" dirty="0"/>
          </a:p>
          <a:p>
            <a:pPr marL="0" indent="0">
              <a:buNone/>
            </a:pPr>
            <a:endParaRPr lang="en-US" altLang="zh-CN" dirty="0"/>
          </a:p>
          <a:p>
            <a:r>
              <a:rPr lang="en-US" altLang="zh-CN" dirty="0"/>
              <a:t>[</a:t>
            </a:r>
            <a:r>
              <a:rPr lang="zh-CN" altLang="en-US" dirty="0"/>
              <a:t>例</a:t>
            </a:r>
            <a:r>
              <a:rPr lang="en-US" altLang="zh-CN" dirty="0"/>
              <a:t>3.77]  </a:t>
            </a:r>
            <a:r>
              <a:rPr lang="zh-CN" altLang="en-US" dirty="0"/>
              <a:t>删除所有的学生选课记录</a:t>
            </a:r>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sp>
        <p:nvSpPr>
          <p:cNvPr id="5" name="矩形 4"/>
          <p:cNvSpPr/>
          <p:nvPr/>
        </p:nvSpPr>
        <p:spPr>
          <a:xfrm>
            <a:off x="2400300" y="3886200"/>
            <a:ext cx="4457700" cy="1200329"/>
          </a:xfrm>
          <a:prstGeom prst="rect">
            <a:avLst/>
          </a:prstGeom>
          <a:solidFill>
            <a:schemeClr val="bg1">
              <a:lumMod val="95000"/>
            </a:schemeClr>
          </a:solidFill>
        </p:spPr>
        <p:txBody>
          <a:bodyPr wrap="square">
            <a:spAutoFit/>
          </a:bodyPr>
          <a:lstStyle/>
          <a:p>
            <a:pPr algn="just"/>
            <a:r>
              <a:rPr lang="en-US" altLang="zh-CN" sz="2400" dirty="0">
                <a:solidFill>
                  <a:srgbClr val="0000CC"/>
                </a:solidFill>
                <a:latin typeface="Courier New" panose="02070309020205020404" pitchFamily="49" charset="0"/>
                <a:cs typeface="Courier New" panose="02070309020205020404" pitchFamily="49" charset="0"/>
              </a:rPr>
              <a:t>DELETE</a:t>
            </a:r>
          </a:p>
          <a:p>
            <a:pPr algn="just"/>
            <a:r>
              <a:rPr lang="en-US" altLang="zh-CN" sz="2400" dirty="0">
                <a:solidFill>
                  <a:srgbClr val="0000CC"/>
                </a:solidFill>
                <a:latin typeface="Courier New" panose="02070309020205020404" pitchFamily="49" charset="0"/>
                <a:cs typeface="Courier New" panose="02070309020205020404" pitchFamily="49" charset="0"/>
              </a:rPr>
              <a:t>FROM Student</a:t>
            </a:r>
          </a:p>
          <a:p>
            <a:pPr algn="just"/>
            <a:r>
              <a:rPr lang="en-US" altLang="zh-CN" sz="2400" dirty="0">
                <a:solidFill>
                  <a:srgbClr val="0000CC"/>
                </a:solidFill>
                <a:latin typeface="Courier New" panose="02070309020205020404" pitchFamily="49" charset="0"/>
                <a:cs typeface="Courier New" panose="02070309020205020404" pitchFamily="49" charset="0"/>
              </a:rPr>
              <a:t>WHERE </a:t>
            </a:r>
            <a:r>
              <a:rPr lang="en-US" altLang="zh-CN" sz="2400" dirty="0" err="1">
                <a:solidFill>
                  <a:srgbClr val="0000CC"/>
                </a:solidFill>
                <a:latin typeface="Courier New" panose="02070309020205020404" pitchFamily="49" charset="0"/>
                <a:cs typeface="Courier New" panose="02070309020205020404" pitchFamily="49" charset="0"/>
              </a:rPr>
              <a:t>Sno</a:t>
            </a:r>
            <a:r>
              <a:rPr lang="en-US" altLang="zh-CN" sz="2400" dirty="0">
                <a:solidFill>
                  <a:srgbClr val="0000CC"/>
                </a:solidFill>
                <a:latin typeface="Courier New" panose="02070309020205020404" pitchFamily="49" charset="0"/>
                <a:cs typeface="Courier New" panose="02070309020205020404" pitchFamily="49" charset="0"/>
              </a:rPr>
              <a:t>=‘201215128’;</a:t>
            </a:r>
          </a:p>
        </p:txBody>
      </p:sp>
      <p:sp>
        <p:nvSpPr>
          <p:cNvPr id="6" name="矩形 5"/>
          <p:cNvSpPr/>
          <p:nvPr/>
        </p:nvSpPr>
        <p:spPr>
          <a:xfrm>
            <a:off x="2400300" y="5828140"/>
            <a:ext cx="2895600" cy="830997"/>
          </a:xfrm>
          <a:prstGeom prst="rect">
            <a:avLst/>
          </a:prstGeom>
          <a:solidFill>
            <a:schemeClr val="bg1">
              <a:lumMod val="95000"/>
            </a:schemeClr>
          </a:solidFill>
        </p:spPr>
        <p:txBody>
          <a:bodyPr wrap="square">
            <a:spAutoFit/>
          </a:bodyPr>
          <a:lstStyle/>
          <a:p>
            <a:pPr algn="just"/>
            <a:r>
              <a:rPr lang="en-US" altLang="zh-CN" sz="2400" dirty="0">
                <a:solidFill>
                  <a:srgbClr val="0000CC"/>
                </a:solidFill>
                <a:latin typeface="Courier New" panose="02070309020205020404" pitchFamily="49" charset="0"/>
                <a:cs typeface="Courier New" panose="02070309020205020404" pitchFamily="49" charset="0"/>
              </a:rPr>
              <a:t>DELETE  </a:t>
            </a:r>
          </a:p>
          <a:p>
            <a:pPr algn="just"/>
            <a:r>
              <a:rPr lang="en-US" altLang="zh-CN" sz="2400" dirty="0">
                <a:solidFill>
                  <a:srgbClr val="0000CC"/>
                </a:solidFill>
                <a:latin typeface="Courier New" panose="02070309020205020404" pitchFamily="49" charset="0"/>
                <a:cs typeface="Courier New" panose="02070309020205020404" pitchFamily="49" charset="0"/>
              </a:rPr>
              <a:t>FROM SC;</a:t>
            </a:r>
            <a:endParaRPr lang="zh-CN" altLang="en-US" sz="2400" dirty="0">
              <a:solidFill>
                <a:srgbClr val="0000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173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left)">
                                      <p:cBhvr>
                                        <p:cTn id="2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normAutofit/>
          </a:bodyPr>
          <a:lstStyle/>
          <a:p>
            <a:r>
              <a:rPr lang="en-US" altLang="zh-CN" dirty="0"/>
              <a:t>[</a:t>
            </a:r>
            <a:r>
              <a:rPr lang="zh-CN" altLang="en-US" dirty="0"/>
              <a:t>例</a:t>
            </a:r>
            <a:r>
              <a:rPr lang="en-US" altLang="zh-CN" dirty="0"/>
              <a:t>3.78]  </a:t>
            </a:r>
            <a:r>
              <a:rPr lang="zh-CN" altLang="en-US" dirty="0"/>
              <a:t>删除计算机科学系所有学生的选课记录</a:t>
            </a: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
        <p:nvSpPr>
          <p:cNvPr id="5" name="矩形 4"/>
          <p:cNvSpPr/>
          <p:nvPr/>
        </p:nvSpPr>
        <p:spPr>
          <a:xfrm>
            <a:off x="2438400" y="1752600"/>
            <a:ext cx="6477000" cy="1938992"/>
          </a:xfrm>
          <a:prstGeom prst="rect">
            <a:avLst/>
          </a:prstGeom>
          <a:solidFill>
            <a:schemeClr val="bg1">
              <a:lumMod val="95000"/>
            </a:schemeClr>
          </a:solidFill>
        </p:spPr>
        <p:txBody>
          <a:bodyPr wrap="square">
            <a:spAutoFit/>
          </a:bodyPr>
          <a:lstStyle/>
          <a:p>
            <a:pPr algn="just"/>
            <a:r>
              <a:rPr lang="en-US" altLang="zh-CN" sz="2400" dirty="0">
                <a:solidFill>
                  <a:srgbClr val="0000CC"/>
                </a:solidFill>
                <a:latin typeface="Courier New" panose="02070309020205020404" pitchFamily="49" charset="0"/>
                <a:cs typeface="Courier New" panose="02070309020205020404" pitchFamily="49" charset="0"/>
              </a:rPr>
              <a:t>DELETE</a:t>
            </a:r>
          </a:p>
          <a:p>
            <a:pPr algn="just"/>
            <a:r>
              <a:rPr lang="en-US" altLang="zh-CN" sz="2400" dirty="0">
                <a:solidFill>
                  <a:srgbClr val="0000CC"/>
                </a:solidFill>
                <a:latin typeface="Courier New" panose="02070309020205020404" pitchFamily="49" charset="0"/>
                <a:cs typeface="Courier New" panose="02070309020205020404" pitchFamily="49" charset="0"/>
              </a:rPr>
              <a:t>FROM SC</a:t>
            </a:r>
          </a:p>
          <a:p>
            <a:pPr algn="just"/>
            <a:r>
              <a:rPr lang="en-US" altLang="zh-CN" sz="2400" dirty="0">
                <a:solidFill>
                  <a:srgbClr val="0000CC"/>
                </a:solidFill>
                <a:latin typeface="Courier New" panose="02070309020205020404" pitchFamily="49" charset="0"/>
                <a:cs typeface="Courier New" panose="02070309020205020404" pitchFamily="49" charset="0"/>
              </a:rPr>
              <a:t>WHERE </a:t>
            </a:r>
            <a:r>
              <a:rPr lang="en-US" altLang="zh-CN" sz="2400" dirty="0" err="1">
                <a:solidFill>
                  <a:srgbClr val="0000CC"/>
                </a:solidFill>
                <a:latin typeface="Courier New" panose="02070309020205020404" pitchFamily="49" charset="0"/>
                <a:cs typeface="Courier New" panose="02070309020205020404" pitchFamily="49" charset="0"/>
              </a:rPr>
              <a:t>Sno</a:t>
            </a:r>
            <a:r>
              <a:rPr lang="en-US" altLang="zh-CN" sz="2400" dirty="0">
                <a:solidFill>
                  <a:srgbClr val="0000CC"/>
                </a:solidFill>
                <a:latin typeface="Courier New" panose="02070309020205020404" pitchFamily="49" charset="0"/>
                <a:cs typeface="Courier New" panose="02070309020205020404" pitchFamily="49" charset="0"/>
              </a:rPr>
              <a:t> IN (SELECT  </a:t>
            </a:r>
            <a:r>
              <a:rPr lang="en-US" altLang="zh-CN" sz="2400" dirty="0" err="1">
                <a:solidFill>
                  <a:srgbClr val="0000CC"/>
                </a:solidFill>
                <a:latin typeface="Courier New" panose="02070309020205020404" pitchFamily="49" charset="0"/>
                <a:cs typeface="Courier New" panose="02070309020205020404" pitchFamily="49" charset="0"/>
              </a:rPr>
              <a:t>Sno</a:t>
            </a:r>
            <a:endParaRPr lang="en-US" altLang="zh-CN" sz="2400" dirty="0">
              <a:solidFill>
                <a:srgbClr val="0000CC"/>
              </a:solidFill>
              <a:latin typeface="Courier New" panose="02070309020205020404" pitchFamily="49" charset="0"/>
              <a:cs typeface="Courier New" panose="02070309020205020404" pitchFamily="49" charset="0"/>
            </a:endParaRPr>
          </a:p>
          <a:p>
            <a:pPr algn="just"/>
            <a:r>
              <a:rPr lang="en-US" altLang="zh-CN" sz="2400" dirty="0">
                <a:solidFill>
                  <a:srgbClr val="0000CC"/>
                </a:solidFill>
                <a:latin typeface="Courier New" panose="02070309020205020404" pitchFamily="49" charset="0"/>
                <a:cs typeface="Courier New" panose="02070309020205020404" pitchFamily="49" charset="0"/>
              </a:rPr>
              <a:t>              FROM    Student</a:t>
            </a:r>
          </a:p>
          <a:p>
            <a:pPr algn="just"/>
            <a:r>
              <a:rPr lang="en-US" altLang="zh-CN" sz="2400" dirty="0">
                <a:solidFill>
                  <a:srgbClr val="0000CC"/>
                </a:solidFill>
                <a:latin typeface="Courier New" panose="02070309020205020404" pitchFamily="49" charset="0"/>
                <a:cs typeface="Courier New" panose="02070309020205020404" pitchFamily="49" charset="0"/>
              </a:rPr>
              <a:t>              WHERE   </a:t>
            </a:r>
            <a:r>
              <a:rPr lang="en-US" altLang="zh-CN" sz="2400" dirty="0" err="1">
                <a:solidFill>
                  <a:srgbClr val="0000CC"/>
                </a:solidFill>
                <a:latin typeface="Courier New" panose="02070309020205020404" pitchFamily="49" charset="0"/>
                <a:cs typeface="Courier New" panose="02070309020205020404" pitchFamily="49" charset="0"/>
              </a:rPr>
              <a:t>Sdept</a:t>
            </a:r>
            <a:r>
              <a:rPr lang="en-US" altLang="zh-CN" sz="2400" dirty="0">
                <a:solidFill>
                  <a:srgbClr val="0000CC"/>
                </a:solidFill>
                <a:latin typeface="Courier New" panose="02070309020205020404" pitchFamily="49" charset="0"/>
                <a:cs typeface="Courier New" panose="02070309020205020404" pitchFamily="49" charset="0"/>
              </a:rPr>
              <a:t>='CS');</a:t>
            </a:r>
          </a:p>
        </p:txBody>
      </p:sp>
    </p:spTree>
    <p:extLst>
      <p:ext uri="{BB962C8B-B14F-4D97-AF65-F5344CB8AC3E}">
        <p14:creationId xmlns:p14="http://schemas.microsoft.com/office/powerpoint/2010/main" val="387673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lnSpcReduction="10000"/>
          </a:bodyPr>
          <a:lstStyle/>
          <a:p>
            <a:pPr>
              <a:lnSpc>
                <a:spcPct val="150000"/>
              </a:lnSpc>
            </a:pPr>
            <a:r>
              <a:rPr lang="en-US" altLang="zh-CN" dirty="0">
                <a:solidFill>
                  <a:schemeClr val="bg1">
                    <a:lumMod val="75000"/>
                  </a:schemeClr>
                </a:solidFill>
              </a:rPr>
              <a:t>SQL</a:t>
            </a:r>
            <a:r>
              <a:rPr lang="zh-CN" altLang="en-US" dirty="0">
                <a:solidFill>
                  <a:schemeClr val="bg1">
                    <a:lumMod val="75000"/>
                  </a:schemeClr>
                </a:solidFill>
              </a:rPr>
              <a:t>概述</a:t>
            </a:r>
          </a:p>
          <a:p>
            <a:pPr>
              <a:lnSpc>
                <a:spcPct val="150000"/>
              </a:lnSpc>
            </a:pPr>
            <a:r>
              <a:rPr lang="zh-CN" altLang="en-US" dirty="0">
                <a:solidFill>
                  <a:schemeClr val="bg1">
                    <a:lumMod val="75000"/>
                  </a:schemeClr>
                </a:solidFill>
              </a:rPr>
              <a:t>学生</a:t>
            </a:r>
            <a:r>
              <a:rPr lang="en-US" altLang="zh-CN" dirty="0">
                <a:solidFill>
                  <a:schemeClr val="bg1">
                    <a:lumMod val="75000"/>
                  </a:schemeClr>
                </a:solidFill>
              </a:rPr>
              <a:t>-</a:t>
            </a:r>
            <a:r>
              <a:rPr lang="zh-CN" altLang="en-US" dirty="0">
                <a:solidFill>
                  <a:schemeClr val="bg1">
                    <a:lumMod val="75000"/>
                  </a:schemeClr>
                </a:solidFill>
              </a:rPr>
              <a:t>课程数据库</a:t>
            </a:r>
          </a:p>
          <a:p>
            <a:pPr>
              <a:lnSpc>
                <a:spcPct val="150000"/>
              </a:lnSpc>
            </a:pPr>
            <a:r>
              <a:rPr lang="zh-CN" altLang="en-US" dirty="0">
                <a:solidFill>
                  <a:schemeClr val="bg1">
                    <a:lumMod val="75000"/>
                  </a:schemeClr>
                </a:solidFill>
              </a:rPr>
              <a:t>数据定义</a:t>
            </a:r>
          </a:p>
          <a:p>
            <a:pPr>
              <a:lnSpc>
                <a:spcPct val="150000"/>
              </a:lnSpc>
            </a:pPr>
            <a:r>
              <a:rPr lang="zh-CN" altLang="en-US" dirty="0">
                <a:solidFill>
                  <a:schemeClr val="bg1">
                    <a:lumMod val="75000"/>
                  </a:schemeClr>
                </a:solidFill>
              </a:rPr>
              <a:t>数据查询</a:t>
            </a:r>
          </a:p>
          <a:p>
            <a:pPr>
              <a:lnSpc>
                <a:spcPct val="150000"/>
              </a:lnSpc>
            </a:pPr>
            <a:r>
              <a:rPr lang="zh-CN" altLang="en-US" dirty="0">
                <a:solidFill>
                  <a:schemeClr val="bg1">
                    <a:lumMod val="75000"/>
                  </a:schemeClr>
                </a:solidFill>
              </a:rPr>
              <a:t>数据更新</a:t>
            </a:r>
          </a:p>
          <a:p>
            <a:pPr>
              <a:lnSpc>
                <a:spcPct val="150000"/>
              </a:lnSpc>
            </a:pPr>
            <a:r>
              <a:rPr lang="zh-CN" altLang="en-US" dirty="0">
                <a:solidFill>
                  <a:srgbClr val="FF0000"/>
                </a:solidFill>
              </a:rPr>
              <a:t>空值的处理</a:t>
            </a:r>
          </a:p>
          <a:p>
            <a:pPr>
              <a:lnSpc>
                <a:spcPct val="150000"/>
              </a:lnSpc>
            </a:pPr>
            <a:r>
              <a:rPr lang="zh-CN" altLang="en-US" dirty="0">
                <a:solidFill>
                  <a:schemeClr val="bg1">
                    <a:lumMod val="75000"/>
                  </a:schemeClr>
                </a:solidFill>
              </a:rPr>
              <a:t>视图</a:t>
            </a:r>
          </a:p>
          <a:p>
            <a:pPr>
              <a:lnSpc>
                <a:spcPct val="150000"/>
              </a:lnSpc>
            </a:pPr>
            <a:r>
              <a:rPr lang="zh-CN" altLang="en-US" dirty="0">
                <a:solidFill>
                  <a:schemeClr val="bg1">
                    <a:lumMod val="75000"/>
                  </a:schemeClr>
                </a:solidFill>
              </a:rPr>
              <a:t>本章小结</a:t>
            </a:r>
            <a:endParaRPr lang="zh-CN" altLang="en-US" sz="28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Tree>
    <p:extLst>
      <p:ext uri="{BB962C8B-B14F-4D97-AF65-F5344CB8AC3E}">
        <p14:creationId xmlns:p14="http://schemas.microsoft.com/office/powerpoint/2010/main" val="271091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空值的处理</a:t>
            </a:r>
          </a:p>
        </p:txBody>
      </p:sp>
      <p:sp>
        <p:nvSpPr>
          <p:cNvPr id="3" name="内容占位符 2"/>
          <p:cNvSpPr>
            <a:spLocks noGrp="1"/>
          </p:cNvSpPr>
          <p:nvPr>
            <p:ph idx="1"/>
          </p:nvPr>
        </p:nvSpPr>
        <p:spPr/>
        <p:txBody>
          <a:bodyPr/>
          <a:lstStyle/>
          <a:p>
            <a:pPr>
              <a:lnSpc>
                <a:spcPct val="150000"/>
              </a:lnSpc>
            </a:pPr>
            <a:r>
              <a:rPr lang="zh-CN" altLang="en-US" dirty="0"/>
              <a:t>空值就是“</a:t>
            </a:r>
            <a:r>
              <a:rPr lang="zh-CN" altLang="en-US" dirty="0">
                <a:solidFill>
                  <a:srgbClr val="C00000"/>
                </a:solidFill>
              </a:rPr>
              <a:t>不知道</a:t>
            </a:r>
            <a:r>
              <a:rPr lang="zh-CN" altLang="en-US" dirty="0"/>
              <a:t>”或“</a:t>
            </a:r>
            <a:r>
              <a:rPr lang="zh-CN" altLang="en-US" dirty="0">
                <a:solidFill>
                  <a:srgbClr val="C00000"/>
                </a:solidFill>
              </a:rPr>
              <a:t>不存在</a:t>
            </a:r>
            <a:r>
              <a:rPr lang="zh-CN" altLang="en-US" dirty="0"/>
              <a:t>”或“</a:t>
            </a:r>
            <a:r>
              <a:rPr lang="zh-CN" altLang="en-US" dirty="0">
                <a:solidFill>
                  <a:srgbClr val="C00000"/>
                </a:solidFill>
              </a:rPr>
              <a:t>无意义</a:t>
            </a:r>
            <a:r>
              <a:rPr lang="zh-CN" altLang="en-US" dirty="0"/>
              <a:t>”的值。</a:t>
            </a:r>
            <a:endParaRPr lang="en-US" altLang="zh-CN" dirty="0"/>
          </a:p>
          <a:p>
            <a:pPr>
              <a:lnSpc>
                <a:spcPct val="150000"/>
              </a:lnSpc>
            </a:pPr>
            <a:r>
              <a:rPr lang="zh-CN" altLang="en-US" dirty="0"/>
              <a:t>一般有以下几种情况：</a:t>
            </a:r>
            <a:endParaRPr lang="en-US" altLang="zh-CN" dirty="0"/>
          </a:p>
          <a:p>
            <a:pPr lvl="1">
              <a:lnSpc>
                <a:spcPct val="150000"/>
              </a:lnSpc>
            </a:pPr>
            <a:r>
              <a:rPr lang="zh-CN" altLang="en-US" dirty="0"/>
              <a:t>该属性应该有一个值，但目前不知道它的具体值</a:t>
            </a:r>
            <a:endParaRPr lang="en-US" altLang="zh-CN" dirty="0"/>
          </a:p>
          <a:p>
            <a:pPr lvl="1">
              <a:lnSpc>
                <a:spcPct val="150000"/>
              </a:lnSpc>
            </a:pPr>
            <a:r>
              <a:rPr lang="zh-CN" altLang="en-US" dirty="0"/>
              <a:t>该属性不应该有值</a:t>
            </a:r>
            <a:endParaRPr lang="en-US" altLang="zh-CN" dirty="0"/>
          </a:p>
          <a:p>
            <a:pPr lvl="1">
              <a:lnSpc>
                <a:spcPct val="150000"/>
              </a:lnSpc>
            </a:pPr>
            <a:r>
              <a:rPr lang="zh-CN" altLang="en-US" dirty="0"/>
              <a:t>由于某种原因不便于填写</a:t>
            </a:r>
          </a:p>
          <a:p>
            <a:r>
              <a:rPr lang="zh-CN" altLang="en-US" dirty="0"/>
              <a:t>空值是一个很特殊的值，含有不确定性。对关系运算带来特殊的问题，需要做特殊的处理。</a:t>
            </a:r>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65273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139715" cy="6307426"/>
          </a:xfrm>
        </p:spPr>
        <p:txBody>
          <a:bodyPr/>
          <a:lstStyle/>
          <a:p>
            <a:r>
              <a:rPr lang="en-US" altLang="zh-CN" dirty="0"/>
              <a:t>[</a:t>
            </a:r>
            <a:r>
              <a:rPr lang="zh-CN" altLang="en-US" dirty="0"/>
              <a:t>例 </a:t>
            </a:r>
            <a:r>
              <a:rPr lang="en-US" altLang="zh-CN" dirty="0"/>
              <a:t>3.79]</a:t>
            </a:r>
            <a:r>
              <a:rPr lang="zh-CN" altLang="en-US" dirty="0"/>
              <a:t>向</a:t>
            </a:r>
            <a:r>
              <a:rPr lang="en-US" altLang="zh-CN" dirty="0"/>
              <a:t>SC</a:t>
            </a:r>
            <a:r>
              <a:rPr lang="zh-CN" altLang="en-US" dirty="0"/>
              <a:t>表中插入一个元组，学生号是”</a:t>
            </a:r>
            <a:r>
              <a:rPr lang="en-US" altLang="zh-CN" dirty="0"/>
              <a:t>201215126”</a:t>
            </a:r>
            <a:r>
              <a:rPr lang="zh-CN" altLang="en-US" dirty="0"/>
              <a:t>，课程号</a:t>
            </a:r>
            <a:endParaRPr lang="en-US" altLang="zh-CN" dirty="0"/>
          </a:p>
          <a:p>
            <a:pPr marL="0" indent="0">
              <a:buNone/>
            </a:pPr>
            <a:r>
              <a:rPr lang="en-US" altLang="zh-CN" dirty="0"/>
              <a:t>                </a:t>
            </a:r>
            <a:r>
              <a:rPr lang="zh-CN" altLang="en-US" dirty="0"/>
              <a:t>是 ”</a:t>
            </a:r>
            <a:r>
              <a:rPr lang="en-US" altLang="zh-CN" dirty="0"/>
              <a:t>1”</a:t>
            </a:r>
            <a:r>
              <a:rPr lang="zh-CN" altLang="en-US" dirty="0"/>
              <a:t>，成绩为空。</a:t>
            </a:r>
            <a:endParaRPr lang="en-US" altLang="zh-CN" dirty="0"/>
          </a:p>
          <a:p>
            <a:pPr marL="0" indent="0">
              <a:buNone/>
            </a:pPr>
            <a:endParaRPr lang="en-US" altLang="zh-CN" sz="1100" dirty="0"/>
          </a:p>
          <a:p>
            <a:pPr>
              <a:lnSpc>
                <a:spcPct val="120000"/>
              </a:lnSpc>
              <a:spcBef>
                <a:spcPct val="0"/>
              </a:spcBef>
              <a:buNone/>
            </a:pPr>
            <a:endParaRPr lang="en-US" altLang="zh-CN" dirty="0"/>
          </a:p>
          <a:p>
            <a:pPr>
              <a:lnSpc>
                <a:spcPct val="120000"/>
              </a:lnSpc>
              <a:spcBef>
                <a:spcPct val="0"/>
              </a:spcBef>
              <a:buNone/>
            </a:pPr>
            <a:endParaRPr lang="en-US" altLang="zh-CN" dirty="0"/>
          </a:p>
          <a:p>
            <a:pPr>
              <a:lnSpc>
                <a:spcPct val="120000"/>
              </a:lnSpc>
              <a:spcBef>
                <a:spcPct val="0"/>
              </a:spcBef>
              <a:buNone/>
            </a:pPr>
            <a:r>
              <a:rPr lang="zh-CN" altLang="en-US" dirty="0"/>
              <a:t>       或</a:t>
            </a:r>
            <a:endParaRPr lang="en-US" altLang="zh-CN" dirty="0"/>
          </a:p>
          <a:p>
            <a:pPr>
              <a:lnSpc>
                <a:spcPct val="120000"/>
              </a:lnSpc>
              <a:spcBef>
                <a:spcPct val="0"/>
              </a:spcBef>
              <a:buNone/>
            </a:pPr>
            <a:endParaRPr lang="en-US" altLang="zh-CN" dirty="0"/>
          </a:p>
          <a:p>
            <a:pPr>
              <a:lnSpc>
                <a:spcPct val="120000"/>
              </a:lnSpc>
              <a:spcBef>
                <a:spcPct val="0"/>
              </a:spcBef>
              <a:buNone/>
            </a:pPr>
            <a:endParaRPr lang="en-US" altLang="zh-CN" dirty="0"/>
          </a:p>
          <a:p>
            <a:pPr>
              <a:lnSpc>
                <a:spcPct val="120000"/>
              </a:lnSpc>
              <a:spcBef>
                <a:spcPct val="0"/>
              </a:spcBef>
              <a:buNone/>
            </a:pPr>
            <a:endParaRPr lang="en-US" altLang="zh-CN" sz="2000" dirty="0"/>
          </a:p>
          <a:p>
            <a:pPr>
              <a:lnSpc>
                <a:spcPct val="120000"/>
              </a:lnSpc>
              <a:spcBef>
                <a:spcPct val="0"/>
              </a:spcBef>
            </a:pPr>
            <a:r>
              <a:rPr lang="en-US" altLang="zh-CN" dirty="0"/>
              <a:t>[</a:t>
            </a:r>
            <a:r>
              <a:rPr lang="zh-CN" altLang="en-US" dirty="0"/>
              <a:t>例</a:t>
            </a:r>
            <a:r>
              <a:rPr lang="en-US" altLang="zh-CN" dirty="0"/>
              <a:t>3.80]</a:t>
            </a:r>
            <a:r>
              <a:rPr lang="zh-CN" altLang="en-US" dirty="0"/>
              <a:t>将</a:t>
            </a:r>
            <a:r>
              <a:rPr lang="en-US" altLang="zh-CN" dirty="0"/>
              <a:t>Student</a:t>
            </a:r>
            <a:r>
              <a:rPr lang="zh-CN" altLang="en-US" dirty="0"/>
              <a:t>表中学生号为</a:t>
            </a:r>
            <a:r>
              <a:rPr lang="en-US" altLang="zh-CN" dirty="0"/>
              <a:t>”201215200”</a:t>
            </a:r>
            <a:r>
              <a:rPr lang="zh-CN" altLang="en-US" dirty="0"/>
              <a:t>的学生所属的系改为空值</a:t>
            </a:r>
          </a:p>
          <a:p>
            <a:pPr>
              <a:lnSpc>
                <a:spcPct val="120000"/>
              </a:lnSpc>
              <a:spcBef>
                <a:spcPct val="0"/>
              </a:spcBef>
              <a:buNone/>
            </a:pPr>
            <a:r>
              <a:rPr lang="en-US" altLang="zh-CN" dirty="0">
                <a:solidFill>
                  <a:srgbClr val="0000CC"/>
                </a:solidFill>
              </a:rPr>
              <a:t> </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
        <p:nvSpPr>
          <p:cNvPr id="5" name="矩形 4"/>
          <p:cNvSpPr/>
          <p:nvPr/>
        </p:nvSpPr>
        <p:spPr>
          <a:xfrm>
            <a:off x="1371600" y="1484513"/>
            <a:ext cx="9601200" cy="1200329"/>
          </a:xfrm>
          <a:prstGeom prst="rect">
            <a:avLst/>
          </a:prstGeom>
          <a:solidFill>
            <a:schemeClr val="bg1">
              <a:lumMod val="95000"/>
            </a:schemeClr>
          </a:solidFill>
        </p:spPr>
        <p:txBody>
          <a:bodyPr wrap="square">
            <a:spAutoFit/>
          </a:bodyPr>
          <a:lstStyle/>
          <a:p>
            <a:pPr algn="just">
              <a:lnSpc>
                <a:spcPct val="150000"/>
              </a:lnSpc>
            </a:pPr>
            <a:r>
              <a:rPr lang="en-US" altLang="zh-CN" sz="2400" dirty="0">
                <a:solidFill>
                  <a:srgbClr val="0000CC"/>
                </a:solidFill>
                <a:latin typeface="Courier New" panose="02070309020205020404" pitchFamily="49" charset="0"/>
                <a:cs typeface="Courier New" panose="02070309020205020404" pitchFamily="49" charset="0"/>
              </a:rPr>
              <a:t>INSERT INTO SC(</a:t>
            </a:r>
            <a:r>
              <a:rPr lang="en-US" altLang="zh-CN" sz="2400" dirty="0" err="1">
                <a:solidFill>
                  <a:srgbClr val="0000CC"/>
                </a:solidFill>
                <a:latin typeface="Courier New" panose="02070309020205020404" pitchFamily="49" charset="0"/>
                <a:cs typeface="Courier New" panose="02070309020205020404" pitchFamily="49" charset="0"/>
              </a:rPr>
              <a:t>Sno,Cno,Grade</a:t>
            </a:r>
            <a:r>
              <a:rPr lang="en-US" altLang="zh-CN" sz="2400" dirty="0">
                <a:solidFill>
                  <a:srgbClr val="0000CC"/>
                </a:solidFill>
                <a:latin typeface="Courier New" panose="02070309020205020404" pitchFamily="49" charset="0"/>
                <a:cs typeface="Courier New" panose="02070309020205020404" pitchFamily="49" charset="0"/>
              </a:rPr>
              <a:t>)</a:t>
            </a:r>
          </a:p>
          <a:p>
            <a:pPr>
              <a:lnSpc>
                <a:spcPct val="150000"/>
              </a:lnSpc>
              <a:spcBef>
                <a:spcPct val="0"/>
              </a:spcBef>
              <a:buNone/>
            </a:pPr>
            <a:r>
              <a:rPr lang="en-US" altLang="zh-CN" sz="2400" dirty="0">
                <a:solidFill>
                  <a:srgbClr val="0000CC"/>
                </a:solidFill>
                <a:latin typeface="Courier New" panose="02070309020205020404" pitchFamily="49" charset="0"/>
                <a:cs typeface="Courier New" panose="02070309020205020404" pitchFamily="49" charset="0"/>
              </a:rPr>
              <a:t>VALUES(‘201215126’,’1’,NULL);</a:t>
            </a:r>
            <a:r>
              <a:rPr lang="en-US" altLang="zh-CN" sz="2400" dirty="0">
                <a:solidFill>
                  <a:srgbClr val="0000CC"/>
                </a:solidFill>
              </a:rPr>
              <a:t> </a:t>
            </a:r>
            <a:r>
              <a:rPr lang="en-US" altLang="zh-CN" sz="2000" dirty="0">
                <a:solidFill>
                  <a:srgbClr val="FF0000"/>
                </a:solidFill>
              </a:rPr>
              <a:t>/*</a:t>
            </a:r>
            <a:r>
              <a:rPr lang="zh-CN" altLang="en-US" sz="2000" dirty="0">
                <a:solidFill>
                  <a:srgbClr val="FF0000"/>
                </a:solidFill>
              </a:rPr>
              <a:t>该学生还没有考试成绩，取空值</a:t>
            </a:r>
            <a:r>
              <a:rPr lang="en-US" altLang="zh-CN" sz="2000" dirty="0">
                <a:solidFill>
                  <a:srgbClr val="FF0000"/>
                </a:solidFill>
              </a:rPr>
              <a:t>*/</a:t>
            </a:r>
          </a:p>
        </p:txBody>
      </p:sp>
      <p:sp>
        <p:nvSpPr>
          <p:cNvPr id="6" name="矩形 5"/>
          <p:cNvSpPr/>
          <p:nvPr/>
        </p:nvSpPr>
        <p:spPr>
          <a:xfrm>
            <a:off x="1371600" y="3200400"/>
            <a:ext cx="8458200" cy="1200329"/>
          </a:xfrm>
          <a:prstGeom prst="rect">
            <a:avLst/>
          </a:prstGeom>
          <a:solidFill>
            <a:schemeClr val="bg1">
              <a:lumMod val="95000"/>
            </a:schemeClr>
          </a:solidFill>
        </p:spPr>
        <p:txBody>
          <a:bodyPr wrap="square">
            <a:spAutoFit/>
          </a:bodyPr>
          <a:lstStyle/>
          <a:p>
            <a:pPr algn="just">
              <a:lnSpc>
                <a:spcPct val="150000"/>
              </a:lnSpc>
            </a:pPr>
            <a:r>
              <a:rPr lang="en-US" altLang="zh-CN" sz="2400" dirty="0">
                <a:solidFill>
                  <a:srgbClr val="0000CC"/>
                </a:solidFill>
                <a:latin typeface="Courier New" panose="02070309020205020404" pitchFamily="49" charset="0"/>
                <a:cs typeface="Courier New" panose="02070309020205020404" pitchFamily="49" charset="0"/>
              </a:rPr>
              <a:t>INSERT INTO SC(</a:t>
            </a:r>
            <a:r>
              <a:rPr lang="en-US" altLang="zh-CN" sz="2400" dirty="0" err="1">
                <a:solidFill>
                  <a:srgbClr val="0000CC"/>
                </a:solidFill>
                <a:latin typeface="Courier New" panose="02070309020205020404" pitchFamily="49" charset="0"/>
                <a:cs typeface="Courier New" panose="02070309020205020404" pitchFamily="49" charset="0"/>
              </a:rPr>
              <a:t>Sno,Cno</a:t>
            </a:r>
            <a:r>
              <a:rPr lang="en-US" altLang="zh-CN" sz="2400" dirty="0">
                <a:solidFill>
                  <a:srgbClr val="0000CC"/>
                </a:solidFill>
                <a:latin typeface="Courier New" panose="02070309020205020404" pitchFamily="49" charset="0"/>
                <a:cs typeface="Courier New" panose="02070309020205020404" pitchFamily="49" charset="0"/>
              </a:rPr>
              <a:t>)</a:t>
            </a:r>
          </a:p>
          <a:p>
            <a:pPr>
              <a:lnSpc>
                <a:spcPct val="150000"/>
              </a:lnSpc>
              <a:spcBef>
                <a:spcPct val="0"/>
              </a:spcBef>
              <a:buNone/>
            </a:pPr>
            <a:r>
              <a:rPr lang="en-US" altLang="zh-CN" sz="2400" dirty="0">
                <a:solidFill>
                  <a:srgbClr val="0000CC"/>
                </a:solidFill>
                <a:latin typeface="Courier New" panose="02070309020205020404" pitchFamily="49" charset="0"/>
                <a:cs typeface="Courier New" panose="02070309020205020404" pitchFamily="49" charset="0"/>
              </a:rPr>
              <a:t>VALUES(‘201215126’,’1’);</a:t>
            </a:r>
            <a:r>
              <a:rPr lang="en-US" altLang="zh-CN" sz="2400" dirty="0">
                <a:solidFill>
                  <a:srgbClr val="0000CC"/>
                </a:solidFill>
              </a:rPr>
              <a:t> </a:t>
            </a:r>
            <a:r>
              <a:rPr lang="en-US" altLang="zh-CN" sz="2000" dirty="0">
                <a:solidFill>
                  <a:srgbClr val="FF0000"/>
                </a:solidFill>
              </a:rPr>
              <a:t>/*</a:t>
            </a:r>
            <a:r>
              <a:rPr lang="zh-CN" altLang="en-US" sz="2000" dirty="0">
                <a:solidFill>
                  <a:srgbClr val="FF0000"/>
                </a:solidFill>
              </a:rPr>
              <a:t>没有赋值的属性，其值为空值</a:t>
            </a:r>
            <a:r>
              <a:rPr lang="en-US" altLang="zh-CN" sz="2000" dirty="0">
                <a:solidFill>
                  <a:srgbClr val="FF0000"/>
                </a:solidFill>
              </a:rPr>
              <a:t>*/</a:t>
            </a:r>
          </a:p>
        </p:txBody>
      </p:sp>
      <p:sp>
        <p:nvSpPr>
          <p:cNvPr id="7" name="矩形 6"/>
          <p:cNvSpPr/>
          <p:nvPr/>
        </p:nvSpPr>
        <p:spPr>
          <a:xfrm>
            <a:off x="1371600" y="5407603"/>
            <a:ext cx="8458200" cy="1200329"/>
          </a:xfrm>
          <a:prstGeom prst="rect">
            <a:avLst/>
          </a:prstGeom>
          <a:solidFill>
            <a:schemeClr val="bg1">
              <a:lumMod val="95000"/>
            </a:schemeClr>
          </a:solidFill>
        </p:spPr>
        <p:txBody>
          <a:bodyPr wrap="square">
            <a:spAutoFit/>
          </a:bodyPr>
          <a:lstStyle/>
          <a:p>
            <a:pPr algn="just">
              <a:lnSpc>
                <a:spcPct val="150000"/>
              </a:lnSpc>
            </a:pPr>
            <a:r>
              <a:rPr lang="en-US" altLang="zh-CN" sz="2400" dirty="0">
                <a:solidFill>
                  <a:srgbClr val="0000CC"/>
                </a:solidFill>
                <a:latin typeface="Courier New" panose="02070309020205020404" pitchFamily="49" charset="0"/>
                <a:cs typeface="Courier New" panose="02070309020205020404" pitchFamily="49" charset="0"/>
              </a:rPr>
              <a:t>UPDATE Student</a:t>
            </a:r>
          </a:p>
          <a:p>
            <a:pPr>
              <a:lnSpc>
                <a:spcPct val="150000"/>
              </a:lnSpc>
              <a:spcBef>
                <a:spcPct val="0"/>
              </a:spcBef>
              <a:buNone/>
            </a:pPr>
            <a:r>
              <a:rPr lang="en-US" altLang="zh-CN" sz="2400" dirty="0">
                <a:solidFill>
                  <a:srgbClr val="0000CC"/>
                </a:solidFill>
                <a:latin typeface="Courier New" panose="02070309020205020404" pitchFamily="49" charset="0"/>
                <a:cs typeface="Courier New" panose="02070309020205020404" pitchFamily="49" charset="0"/>
              </a:rPr>
              <a:t>SET </a:t>
            </a:r>
            <a:r>
              <a:rPr lang="en-US" altLang="zh-CN" sz="2400" dirty="0" err="1">
                <a:solidFill>
                  <a:srgbClr val="0000CC"/>
                </a:solidFill>
                <a:latin typeface="Courier New" panose="02070309020205020404" pitchFamily="49" charset="0"/>
                <a:cs typeface="Courier New" panose="02070309020205020404" pitchFamily="49" charset="0"/>
              </a:rPr>
              <a:t>Sdept</a:t>
            </a:r>
            <a:r>
              <a:rPr lang="en-US" altLang="zh-CN" sz="2400" dirty="0">
                <a:solidFill>
                  <a:srgbClr val="0000CC"/>
                </a:solidFill>
                <a:latin typeface="Courier New" panose="02070309020205020404" pitchFamily="49" charset="0"/>
                <a:cs typeface="Courier New" panose="02070309020205020404" pitchFamily="49" charset="0"/>
              </a:rPr>
              <a:t>=NULL WHERE </a:t>
            </a:r>
            <a:r>
              <a:rPr lang="en-US" altLang="zh-CN" sz="2400" dirty="0" err="1">
                <a:solidFill>
                  <a:srgbClr val="0000CC"/>
                </a:solidFill>
                <a:latin typeface="Courier New" panose="02070309020205020404" pitchFamily="49" charset="0"/>
                <a:cs typeface="Courier New" panose="02070309020205020404" pitchFamily="49" charset="0"/>
              </a:rPr>
              <a:t>Sno</a:t>
            </a:r>
            <a:r>
              <a:rPr lang="en-US" altLang="zh-CN" sz="2400" dirty="0">
                <a:solidFill>
                  <a:srgbClr val="0000CC"/>
                </a:solidFill>
                <a:latin typeface="Courier New" panose="02070309020205020404" pitchFamily="49" charset="0"/>
                <a:cs typeface="Courier New" panose="02070309020205020404" pitchFamily="49" charset="0"/>
              </a:rPr>
              <a:t>='201215200'; </a:t>
            </a:r>
            <a:endParaRPr lang="en-US" altLang="zh-CN" sz="2000" dirty="0">
              <a:solidFill>
                <a:srgbClr val="FF0000"/>
              </a:solidFill>
            </a:endParaRPr>
          </a:p>
        </p:txBody>
      </p:sp>
    </p:spTree>
    <p:extLst>
      <p:ext uri="{BB962C8B-B14F-4D97-AF65-F5344CB8AC3E}">
        <p14:creationId xmlns:p14="http://schemas.microsoft.com/office/powerpoint/2010/main" val="392015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wipe(left)">
                                      <p:cBhvr>
                                        <p:cTn id="25" dur="500"/>
                                        <p:tgtEl>
                                          <p:spTgt spid="7">
                                            <p:txEl>
                                              <p:pRg st="0" end="0"/>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wipe(left)">
                                      <p:cBhvr>
                                        <p:cTn id="2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lnSpcReduction="10000"/>
          </a:bodyPr>
          <a:lstStyle/>
          <a:p>
            <a:pPr>
              <a:lnSpc>
                <a:spcPct val="150000"/>
              </a:lnSpc>
            </a:pPr>
            <a:r>
              <a:rPr lang="en-US" altLang="zh-CN" dirty="0">
                <a:solidFill>
                  <a:schemeClr val="bg1">
                    <a:lumMod val="75000"/>
                  </a:schemeClr>
                </a:solidFill>
              </a:rPr>
              <a:t>SQL</a:t>
            </a:r>
            <a:r>
              <a:rPr lang="zh-CN" altLang="en-US" dirty="0">
                <a:solidFill>
                  <a:schemeClr val="bg1">
                    <a:lumMod val="75000"/>
                  </a:schemeClr>
                </a:solidFill>
              </a:rPr>
              <a:t>概述</a:t>
            </a:r>
          </a:p>
          <a:p>
            <a:pPr>
              <a:lnSpc>
                <a:spcPct val="150000"/>
              </a:lnSpc>
            </a:pPr>
            <a:r>
              <a:rPr lang="zh-CN" altLang="en-US" dirty="0">
                <a:solidFill>
                  <a:schemeClr val="bg1">
                    <a:lumMod val="75000"/>
                  </a:schemeClr>
                </a:solidFill>
              </a:rPr>
              <a:t>学生</a:t>
            </a:r>
            <a:r>
              <a:rPr lang="en-US" altLang="zh-CN" dirty="0">
                <a:solidFill>
                  <a:schemeClr val="bg1">
                    <a:lumMod val="75000"/>
                  </a:schemeClr>
                </a:solidFill>
              </a:rPr>
              <a:t>-</a:t>
            </a:r>
            <a:r>
              <a:rPr lang="zh-CN" altLang="en-US" dirty="0">
                <a:solidFill>
                  <a:schemeClr val="bg1">
                    <a:lumMod val="75000"/>
                  </a:schemeClr>
                </a:solidFill>
              </a:rPr>
              <a:t>课程数据库</a:t>
            </a:r>
          </a:p>
          <a:p>
            <a:pPr>
              <a:lnSpc>
                <a:spcPct val="150000"/>
              </a:lnSpc>
            </a:pPr>
            <a:r>
              <a:rPr lang="zh-CN" altLang="en-US" dirty="0">
                <a:solidFill>
                  <a:schemeClr val="bg1">
                    <a:lumMod val="75000"/>
                  </a:schemeClr>
                </a:solidFill>
              </a:rPr>
              <a:t>数据定义</a:t>
            </a:r>
          </a:p>
          <a:p>
            <a:pPr>
              <a:lnSpc>
                <a:spcPct val="150000"/>
              </a:lnSpc>
            </a:pPr>
            <a:r>
              <a:rPr lang="zh-CN" altLang="en-US" dirty="0">
                <a:solidFill>
                  <a:schemeClr val="bg1">
                    <a:lumMod val="75000"/>
                  </a:schemeClr>
                </a:solidFill>
              </a:rPr>
              <a:t>数据查询</a:t>
            </a:r>
          </a:p>
          <a:p>
            <a:pPr>
              <a:lnSpc>
                <a:spcPct val="150000"/>
              </a:lnSpc>
            </a:pPr>
            <a:r>
              <a:rPr lang="zh-CN" altLang="en-US" dirty="0">
                <a:solidFill>
                  <a:srgbClr val="FF0000"/>
                </a:solidFill>
              </a:rPr>
              <a:t>数据更新</a:t>
            </a:r>
          </a:p>
          <a:p>
            <a:pPr>
              <a:lnSpc>
                <a:spcPct val="150000"/>
              </a:lnSpc>
            </a:pPr>
            <a:r>
              <a:rPr lang="zh-CN" altLang="en-US" dirty="0">
                <a:solidFill>
                  <a:schemeClr val="bg1">
                    <a:lumMod val="75000"/>
                  </a:schemeClr>
                </a:solidFill>
              </a:rPr>
              <a:t>空值的处理</a:t>
            </a:r>
          </a:p>
          <a:p>
            <a:pPr>
              <a:lnSpc>
                <a:spcPct val="150000"/>
              </a:lnSpc>
            </a:pPr>
            <a:r>
              <a:rPr lang="zh-CN" altLang="en-US" dirty="0">
                <a:solidFill>
                  <a:schemeClr val="bg1">
                    <a:lumMod val="75000"/>
                  </a:schemeClr>
                </a:solidFill>
              </a:rPr>
              <a:t>视图</a:t>
            </a:r>
          </a:p>
          <a:p>
            <a:pPr>
              <a:lnSpc>
                <a:spcPct val="150000"/>
              </a:lnSpc>
            </a:pPr>
            <a:r>
              <a:rPr lang="zh-CN" altLang="en-US" dirty="0">
                <a:solidFill>
                  <a:schemeClr val="bg1">
                    <a:lumMod val="75000"/>
                  </a:schemeClr>
                </a:solidFill>
              </a:rPr>
              <a:t>本章小结</a:t>
            </a:r>
            <a:endParaRPr lang="zh-CN" altLang="en-US" sz="28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空值的判断</a:t>
            </a:r>
            <a:endParaRPr lang="en-US" altLang="zh-CN" dirty="0">
              <a:solidFill>
                <a:srgbClr val="FF0000"/>
              </a:solidFill>
            </a:endParaRPr>
          </a:p>
          <a:p>
            <a:pPr lvl="1"/>
            <a:r>
              <a:rPr lang="zh-CN" altLang="en-US" dirty="0"/>
              <a:t>判断一个属性的值是否为空值，用</a:t>
            </a:r>
            <a:r>
              <a:rPr lang="en-US" altLang="zh-CN" dirty="0">
                <a:solidFill>
                  <a:srgbClr val="FF0000"/>
                </a:solidFill>
              </a:rPr>
              <a:t>IS NULL</a:t>
            </a:r>
            <a:r>
              <a:rPr lang="zh-CN" altLang="en-US" dirty="0"/>
              <a:t>或</a:t>
            </a:r>
            <a:r>
              <a:rPr lang="en-US" altLang="zh-CN" dirty="0">
                <a:solidFill>
                  <a:srgbClr val="FF0000"/>
                </a:solidFill>
              </a:rPr>
              <a:t>IS NOT NULL</a:t>
            </a:r>
            <a:r>
              <a:rPr lang="zh-CN" altLang="en-US" dirty="0"/>
              <a:t>来表示</a:t>
            </a:r>
            <a:r>
              <a:rPr lang="en-US" altLang="zh-CN" dirty="0"/>
              <a:t>.</a:t>
            </a:r>
          </a:p>
          <a:p>
            <a:endParaRPr lang="en-US" altLang="zh-CN" dirty="0"/>
          </a:p>
          <a:p>
            <a:r>
              <a:rPr lang="en-US" altLang="zh-CN" dirty="0"/>
              <a:t>[</a:t>
            </a:r>
            <a:r>
              <a:rPr lang="zh-CN" altLang="en-US" dirty="0"/>
              <a:t>例 </a:t>
            </a:r>
            <a:r>
              <a:rPr lang="en-US" altLang="zh-CN" dirty="0"/>
              <a:t>3.81]  </a:t>
            </a:r>
            <a:r>
              <a:rPr lang="zh-CN" altLang="en-US" dirty="0"/>
              <a:t>从</a:t>
            </a:r>
            <a:r>
              <a:rPr lang="en-US" altLang="zh-CN" dirty="0"/>
              <a:t>Student</a:t>
            </a:r>
            <a:r>
              <a:rPr lang="zh-CN" altLang="en-US" dirty="0"/>
              <a:t>表中找出漏填了数据的学生信息</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
        <p:nvSpPr>
          <p:cNvPr id="5" name="矩形 4"/>
          <p:cNvSpPr/>
          <p:nvPr/>
        </p:nvSpPr>
        <p:spPr>
          <a:xfrm>
            <a:off x="2514600" y="2971800"/>
            <a:ext cx="4724400" cy="2945422"/>
          </a:xfrm>
          <a:prstGeom prst="rect">
            <a:avLst/>
          </a:prstGeom>
          <a:solidFill>
            <a:schemeClr val="bg1">
              <a:lumMod val="95000"/>
            </a:schemeClr>
          </a:solidFill>
        </p:spPr>
        <p:txBody>
          <a:bodyPr wrap="square">
            <a:spAutoFit/>
          </a:bodyPr>
          <a:lstStyle/>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SELECT  *</a:t>
            </a:r>
            <a:endParaRPr lang="zh-CN" altLang="en-US" sz="2400" dirty="0">
              <a:solidFill>
                <a:srgbClr val="0000CC"/>
              </a:solidFill>
              <a:latin typeface="Courier New" panose="02070309020205020404" pitchFamily="49" charset="0"/>
              <a:cs typeface="Courier New" panose="02070309020205020404" pitchFamily="49" charset="0"/>
            </a:endParaRPr>
          </a:p>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FROM Student</a:t>
            </a:r>
            <a:endParaRPr lang="zh-CN" altLang="en-US" sz="2400" dirty="0">
              <a:solidFill>
                <a:srgbClr val="0000CC"/>
              </a:solidFill>
              <a:latin typeface="Courier New" panose="02070309020205020404" pitchFamily="49" charset="0"/>
              <a:cs typeface="Courier New" panose="02070309020205020404" pitchFamily="49" charset="0"/>
            </a:endParaRPr>
          </a:p>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WHERE </a:t>
            </a:r>
            <a:r>
              <a:rPr lang="en-US" altLang="zh-CN" sz="2400" dirty="0" err="1">
                <a:solidFill>
                  <a:srgbClr val="0000CC"/>
                </a:solidFill>
                <a:latin typeface="Courier New" panose="02070309020205020404" pitchFamily="49" charset="0"/>
                <a:cs typeface="Courier New" panose="02070309020205020404" pitchFamily="49" charset="0"/>
              </a:rPr>
              <a:t>Sname</a:t>
            </a:r>
            <a:r>
              <a:rPr lang="en-US" altLang="zh-CN" sz="2400" dirty="0">
                <a:solidFill>
                  <a:srgbClr val="0000CC"/>
                </a:solidFill>
                <a:latin typeface="Courier New" panose="02070309020205020404" pitchFamily="49" charset="0"/>
                <a:cs typeface="Courier New" panose="02070309020205020404" pitchFamily="49" charset="0"/>
              </a:rPr>
              <a:t> IS NULL OR </a:t>
            </a:r>
          </a:p>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      </a:t>
            </a:r>
            <a:r>
              <a:rPr lang="en-US" altLang="zh-CN" sz="2400" dirty="0" err="1">
                <a:solidFill>
                  <a:srgbClr val="0000CC"/>
                </a:solidFill>
                <a:latin typeface="Courier New" panose="02070309020205020404" pitchFamily="49" charset="0"/>
                <a:cs typeface="Courier New" panose="02070309020205020404" pitchFamily="49" charset="0"/>
              </a:rPr>
              <a:t>Ssex</a:t>
            </a:r>
            <a:r>
              <a:rPr lang="en-US" altLang="zh-CN" sz="2400" dirty="0">
                <a:solidFill>
                  <a:srgbClr val="0000CC"/>
                </a:solidFill>
                <a:latin typeface="Courier New" panose="02070309020205020404" pitchFamily="49" charset="0"/>
                <a:cs typeface="Courier New" panose="02070309020205020404" pitchFamily="49" charset="0"/>
              </a:rPr>
              <a:t> IS NULL OR </a:t>
            </a:r>
          </a:p>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      Sage IS NULL OR </a:t>
            </a:r>
          </a:p>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      </a:t>
            </a:r>
            <a:r>
              <a:rPr lang="en-US" altLang="zh-CN" sz="2400" dirty="0" err="1">
                <a:solidFill>
                  <a:srgbClr val="0000CC"/>
                </a:solidFill>
                <a:latin typeface="Courier New" panose="02070309020205020404" pitchFamily="49" charset="0"/>
                <a:cs typeface="Courier New" panose="02070309020205020404" pitchFamily="49" charset="0"/>
              </a:rPr>
              <a:t>Sdept</a:t>
            </a:r>
            <a:r>
              <a:rPr lang="en-US" altLang="zh-CN" sz="2400" dirty="0">
                <a:solidFill>
                  <a:srgbClr val="0000CC"/>
                </a:solidFill>
                <a:latin typeface="Courier New" panose="02070309020205020404" pitchFamily="49" charset="0"/>
                <a:cs typeface="Courier New" panose="02070309020205020404" pitchFamily="49" charset="0"/>
              </a:rPr>
              <a:t> IS NULL;</a:t>
            </a:r>
            <a:endParaRPr lang="zh-CN" altLang="en-US" sz="2400" dirty="0">
              <a:solidFill>
                <a:srgbClr val="0000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59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空值的约束条件</a:t>
            </a:r>
            <a:endParaRPr lang="en-US" altLang="zh-CN" dirty="0">
              <a:solidFill>
                <a:srgbClr val="FF0000"/>
              </a:solidFill>
            </a:endParaRPr>
          </a:p>
          <a:p>
            <a:r>
              <a:rPr lang="zh-CN" altLang="en-US" dirty="0"/>
              <a:t>属性定义（或者域定义）中</a:t>
            </a:r>
          </a:p>
          <a:p>
            <a:pPr lvl="1"/>
            <a:r>
              <a:rPr lang="zh-CN" altLang="en-US" dirty="0"/>
              <a:t>有</a:t>
            </a:r>
            <a:r>
              <a:rPr lang="en-US" altLang="zh-CN" dirty="0">
                <a:solidFill>
                  <a:srgbClr val="FF0000"/>
                </a:solidFill>
              </a:rPr>
              <a:t>NOT NULL</a:t>
            </a:r>
            <a:r>
              <a:rPr lang="zh-CN" altLang="en-US" dirty="0"/>
              <a:t>约束条件的不能取空值</a:t>
            </a:r>
          </a:p>
          <a:p>
            <a:pPr lvl="1"/>
            <a:r>
              <a:rPr lang="zh-CN" altLang="en-US" u="heavy" dirty="0">
                <a:uFill>
                  <a:solidFill>
                    <a:srgbClr val="FF0000"/>
                  </a:solidFill>
                </a:uFill>
              </a:rPr>
              <a:t>加了</a:t>
            </a:r>
            <a:r>
              <a:rPr lang="en-US" altLang="zh-CN" u="heavy" dirty="0">
                <a:solidFill>
                  <a:srgbClr val="FF0000"/>
                </a:solidFill>
                <a:uFill>
                  <a:solidFill>
                    <a:srgbClr val="FF0000"/>
                  </a:solidFill>
                </a:uFill>
              </a:rPr>
              <a:t>UNIQUE</a:t>
            </a:r>
            <a:r>
              <a:rPr lang="zh-CN" altLang="en-US" u="heavy" dirty="0">
                <a:uFill>
                  <a:solidFill>
                    <a:srgbClr val="FF0000"/>
                  </a:solidFill>
                </a:uFill>
              </a:rPr>
              <a:t>限制的属性不能取空值</a:t>
            </a:r>
          </a:p>
          <a:p>
            <a:pPr lvl="1"/>
            <a:r>
              <a:rPr lang="zh-CN" altLang="en-US" dirty="0"/>
              <a:t>码属性不能取空值</a:t>
            </a:r>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
        <p:nvSpPr>
          <p:cNvPr id="6" name="矩形 5"/>
          <p:cNvSpPr/>
          <p:nvPr/>
        </p:nvSpPr>
        <p:spPr>
          <a:xfrm>
            <a:off x="914400" y="3588644"/>
            <a:ext cx="5791200" cy="1985159"/>
          </a:xfrm>
          <a:prstGeom prst="rect">
            <a:avLst/>
          </a:prstGeom>
          <a:solidFill>
            <a:schemeClr val="bg1">
              <a:lumMod val="95000"/>
            </a:schemeClr>
          </a:solidFill>
        </p:spPr>
        <p:txBody>
          <a:bodyPr wrap="square">
            <a:spAutoFit/>
          </a:bodyPr>
          <a:lstStyle/>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CREATE TABLE Employee(</a:t>
            </a:r>
          </a:p>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   Eno char(15) UNIQUE,</a:t>
            </a:r>
          </a:p>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   </a:t>
            </a:r>
            <a:r>
              <a:rPr lang="en-US" altLang="zh-CN" sz="2400" dirty="0" err="1">
                <a:solidFill>
                  <a:srgbClr val="0000CC"/>
                </a:solidFill>
                <a:latin typeface="Courier New" panose="02070309020205020404" pitchFamily="49" charset="0"/>
                <a:cs typeface="Courier New" panose="02070309020205020404" pitchFamily="49" charset="0"/>
              </a:rPr>
              <a:t>Ename</a:t>
            </a:r>
            <a:r>
              <a:rPr lang="en-US" altLang="zh-CN" sz="2400" dirty="0">
                <a:solidFill>
                  <a:srgbClr val="0000CC"/>
                </a:solidFill>
                <a:latin typeface="Courier New" panose="02070309020205020404" pitchFamily="49" charset="0"/>
                <a:cs typeface="Courier New" panose="02070309020205020404" pitchFamily="49" charset="0"/>
              </a:rPr>
              <a:t> varchar(18) NOT NULL,</a:t>
            </a:r>
          </a:p>
          <a:p>
            <a:pPr>
              <a:lnSpc>
                <a:spcPct val="130000"/>
              </a:lnSpc>
            </a:pPr>
            <a:r>
              <a:rPr lang="en-US" altLang="zh-CN" sz="2400" dirty="0">
                <a:solidFill>
                  <a:srgbClr val="0000CC"/>
                </a:solidFill>
                <a:latin typeface="Courier New" panose="02070309020205020404" pitchFamily="49" charset="0"/>
                <a:cs typeface="Courier New" panose="02070309020205020404" pitchFamily="49" charset="0"/>
              </a:rPr>
              <a:t>   </a:t>
            </a:r>
            <a:r>
              <a:rPr lang="en-US" altLang="zh-CN" sz="2400" dirty="0" err="1">
                <a:solidFill>
                  <a:srgbClr val="0000CC"/>
                </a:solidFill>
                <a:latin typeface="Courier New" panose="02070309020205020404" pitchFamily="49" charset="0"/>
                <a:cs typeface="Courier New" panose="02070309020205020404" pitchFamily="49" charset="0"/>
              </a:rPr>
              <a:t>Deptname</a:t>
            </a:r>
            <a:r>
              <a:rPr lang="en-US" altLang="zh-CN" sz="2400" dirty="0">
                <a:solidFill>
                  <a:srgbClr val="0000CC"/>
                </a:solidFill>
                <a:latin typeface="Courier New" panose="02070309020205020404" pitchFamily="49" charset="0"/>
                <a:cs typeface="Courier New" panose="02070309020205020404" pitchFamily="49" charset="0"/>
              </a:rPr>
              <a:t> varchar(20));</a:t>
            </a:r>
            <a:endParaRPr lang="zh-CN" altLang="en-US" sz="2400" dirty="0">
              <a:solidFill>
                <a:srgbClr val="0000CC"/>
              </a:solidFill>
              <a:latin typeface="Courier New" panose="02070309020205020404" pitchFamily="49" charset="0"/>
              <a:cs typeface="Courier New" panose="02070309020205020404" pitchFamily="49" charset="0"/>
            </a:endParaRPr>
          </a:p>
        </p:txBody>
      </p:sp>
      <p:sp>
        <p:nvSpPr>
          <p:cNvPr id="2" name="箭头: 下 1">
            <a:extLst>
              <a:ext uri="{FF2B5EF4-FFF2-40B4-BE49-F238E27FC236}">
                <a16:creationId xmlns:a16="http://schemas.microsoft.com/office/drawing/2014/main" id="{BBF0CFBA-ADAE-4928-93FE-D283090E9CBC}"/>
              </a:ext>
            </a:extLst>
          </p:cNvPr>
          <p:cNvSpPr/>
          <p:nvPr/>
        </p:nvSpPr>
        <p:spPr>
          <a:xfrm rot="3533181">
            <a:off x="6330130" y="1960174"/>
            <a:ext cx="381000" cy="7620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EC925B3-A397-4676-9DB4-4ACC06277F0D}"/>
              </a:ext>
            </a:extLst>
          </p:cNvPr>
          <p:cNvSpPr txBox="1"/>
          <p:nvPr/>
        </p:nvSpPr>
        <p:spPr>
          <a:xfrm>
            <a:off x="6945260" y="1747040"/>
            <a:ext cx="4651655" cy="954107"/>
          </a:xfrm>
          <a:prstGeom prst="rect">
            <a:avLst/>
          </a:prstGeom>
          <a:noFill/>
        </p:spPr>
        <p:txBody>
          <a:bodyPr wrap="square" rtlCol="0">
            <a:spAutoFit/>
          </a:bodyPr>
          <a:lstStyle/>
          <a:p>
            <a:r>
              <a:rPr lang="zh-CN" altLang="en-US" sz="2800" b="1" dirty="0">
                <a:solidFill>
                  <a:srgbClr val="C00000"/>
                </a:solidFill>
              </a:rPr>
              <a:t>取决于具体的</a:t>
            </a:r>
            <a:r>
              <a:rPr lang="en-US" altLang="zh-CN" sz="2800" b="1" dirty="0">
                <a:solidFill>
                  <a:srgbClr val="C00000"/>
                </a:solidFill>
              </a:rPr>
              <a:t>DBMS</a:t>
            </a:r>
            <a:r>
              <a:rPr lang="zh-CN" altLang="en-US" sz="2800" b="1" dirty="0">
                <a:solidFill>
                  <a:srgbClr val="C00000"/>
                </a:solidFill>
              </a:rPr>
              <a:t>，</a:t>
            </a:r>
            <a:r>
              <a:rPr lang="en-US" altLang="zh-CN" sz="2800" b="1" dirty="0">
                <a:solidFill>
                  <a:srgbClr val="C00000"/>
                </a:solidFill>
              </a:rPr>
              <a:t>MySQL</a:t>
            </a:r>
            <a:r>
              <a:rPr lang="zh-CN" altLang="en-US" sz="2800" b="1" dirty="0">
                <a:solidFill>
                  <a:srgbClr val="C00000"/>
                </a:solidFill>
              </a:rPr>
              <a:t>是允许的，例子见下页。</a:t>
            </a:r>
          </a:p>
        </p:txBody>
      </p:sp>
      <p:pic>
        <p:nvPicPr>
          <p:cNvPr id="8" name="图片 7">
            <a:extLst>
              <a:ext uri="{FF2B5EF4-FFF2-40B4-BE49-F238E27FC236}">
                <a16:creationId xmlns:a16="http://schemas.microsoft.com/office/drawing/2014/main" id="{43E0039F-3DB8-401F-872A-E540E2FF137A}"/>
              </a:ext>
            </a:extLst>
          </p:cNvPr>
          <p:cNvPicPr>
            <a:picLocks noChangeAspect="1"/>
          </p:cNvPicPr>
          <p:nvPr/>
        </p:nvPicPr>
        <p:blipFill>
          <a:blip r:embed="rId2"/>
          <a:stretch>
            <a:fillRect/>
          </a:stretch>
        </p:blipFill>
        <p:spPr>
          <a:xfrm>
            <a:off x="7239000" y="2895600"/>
            <a:ext cx="4145733" cy="2841457"/>
          </a:xfrm>
          <a:prstGeom prst="rect">
            <a:avLst/>
          </a:prstGeom>
        </p:spPr>
      </p:pic>
    </p:spTree>
    <p:extLst>
      <p:ext uri="{BB962C8B-B14F-4D97-AF65-F5344CB8AC3E}">
        <p14:creationId xmlns:p14="http://schemas.microsoft.com/office/powerpoint/2010/main" val="198059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ABB4CF7-8AA6-438A-94DD-C4CA42497015}"/>
              </a:ext>
            </a:extLst>
          </p:cNvPr>
          <p:cNvSpPr>
            <a:spLocks noGrp="1"/>
          </p:cNvSpPr>
          <p:nvPr>
            <p:ph type="sldNum" sz="quarter" idx="12"/>
          </p:nvPr>
        </p:nvSpPr>
        <p:spPr/>
        <p:txBody>
          <a:bodyPr/>
          <a:lstStyle/>
          <a:p>
            <a:fld id="{E63F6D5D-9733-4D44-9C56-AEFEDD5A4BA7}" type="slidenum">
              <a:rPr lang="en-US" smtClean="0"/>
              <a:pPr/>
              <a:t>21</a:t>
            </a:fld>
            <a:endParaRPr lang="en-US" dirty="0"/>
          </a:p>
        </p:txBody>
      </p:sp>
      <p:pic>
        <p:nvPicPr>
          <p:cNvPr id="5" name="图片 4">
            <a:extLst>
              <a:ext uri="{FF2B5EF4-FFF2-40B4-BE49-F238E27FC236}">
                <a16:creationId xmlns:a16="http://schemas.microsoft.com/office/drawing/2014/main" id="{2684BF9B-6CD4-4B39-91A7-3A620846D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04800"/>
            <a:ext cx="7934324" cy="4394073"/>
          </a:xfrm>
          <a:prstGeom prst="rect">
            <a:avLst/>
          </a:prstGeom>
        </p:spPr>
      </p:pic>
      <p:pic>
        <p:nvPicPr>
          <p:cNvPr id="7" name="图片 6">
            <a:extLst>
              <a:ext uri="{FF2B5EF4-FFF2-40B4-BE49-F238E27FC236}">
                <a16:creationId xmlns:a16="http://schemas.microsoft.com/office/drawing/2014/main" id="{539DAD3D-3489-4ADA-A3F4-7C14458BE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953000"/>
            <a:ext cx="7934325" cy="1295400"/>
          </a:xfrm>
          <a:prstGeom prst="rect">
            <a:avLst/>
          </a:prstGeom>
        </p:spPr>
      </p:pic>
    </p:spTree>
    <p:extLst>
      <p:ext uri="{BB962C8B-B14F-4D97-AF65-F5344CB8AC3E}">
        <p14:creationId xmlns:p14="http://schemas.microsoft.com/office/powerpoint/2010/main" val="1083572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空值的算术运算、比较运算和逻辑运算</a:t>
            </a:r>
            <a:endParaRPr lang="en-US" altLang="zh-CN" dirty="0">
              <a:solidFill>
                <a:srgbClr val="FF0000"/>
              </a:solidFill>
            </a:endParaRPr>
          </a:p>
          <a:p>
            <a:pPr lvl="1">
              <a:lnSpc>
                <a:spcPct val="150000"/>
              </a:lnSpc>
            </a:pPr>
            <a:r>
              <a:rPr lang="zh-CN" altLang="en-US" dirty="0"/>
              <a:t>空值与另一个值</a:t>
            </a:r>
            <a:r>
              <a:rPr lang="en-US" altLang="zh-CN" dirty="0"/>
              <a:t>(</a:t>
            </a:r>
            <a:r>
              <a:rPr lang="zh-CN" altLang="en-US" dirty="0"/>
              <a:t>包括另一个空值</a:t>
            </a:r>
            <a:r>
              <a:rPr lang="en-US" altLang="zh-CN" dirty="0"/>
              <a:t>)</a:t>
            </a:r>
            <a:r>
              <a:rPr lang="zh-CN" altLang="en-US" dirty="0"/>
              <a:t>的算术运算的结果为空值</a:t>
            </a:r>
          </a:p>
          <a:p>
            <a:pPr lvl="1">
              <a:lnSpc>
                <a:spcPct val="150000"/>
              </a:lnSpc>
            </a:pPr>
            <a:r>
              <a:rPr lang="zh-CN" altLang="en-US" dirty="0"/>
              <a:t>空值与另一个值</a:t>
            </a:r>
            <a:r>
              <a:rPr lang="en-US" altLang="zh-CN" dirty="0"/>
              <a:t>(</a:t>
            </a:r>
            <a:r>
              <a:rPr lang="zh-CN" altLang="en-US" dirty="0"/>
              <a:t>包括另一个空值</a:t>
            </a:r>
            <a:r>
              <a:rPr lang="en-US" altLang="zh-CN" dirty="0"/>
              <a:t>)</a:t>
            </a:r>
            <a:r>
              <a:rPr lang="zh-CN" altLang="en-US" dirty="0"/>
              <a:t>的比较运算的结果为</a:t>
            </a:r>
            <a:r>
              <a:rPr lang="en-US" altLang="zh-CN" dirty="0">
                <a:solidFill>
                  <a:srgbClr val="FF0000"/>
                </a:solidFill>
              </a:rPr>
              <a:t>UNKNOWN</a:t>
            </a:r>
            <a:r>
              <a:rPr lang="zh-CN" altLang="en-US" dirty="0"/>
              <a:t>。</a:t>
            </a:r>
          </a:p>
          <a:p>
            <a:pPr lvl="1">
              <a:lnSpc>
                <a:spcPct val="150000"/>
              </a:lnSpc>
            </a:pPr>
            <a:r>
              <a:rPr lang="zh-CN" altLang="en-US" dirty="0"/>
              <a:t>有</a:t>
            </a:r>
            <a:r>
              <a:rPr lang="en-US" altLang="zh-CN" dirty="0">
                <a:solidFill>
                  <a:srgbClr val="FF0000"/>
                </a:solidFill>
              </a:rPr>
              <a:t>UNKNOWN</a:t>
            </a:r>
            <a:r>
              <a:rPr lang="zh-CN" altLang="en-US" dirty="0"/>
              <a:t>后，传统二值（</a:t>
            </a:r>
            <a:r>
              <a:rPr lang="en-US" altLang="zh-CN" dirty="0"/>
              <a:t>TRUE</a:t>
            </a:r>
            <a:r>
              <a:rPr lang="zh-CN" altLang="en-US" dirty="0"/>
              <a:t>，</a:t>
            </a:r>
            <a:r>
              <a:rPr lang="en-US" altLang="zh-CN" dirty="0"/>
              <a:t>FALSE</a:t>
            </a:r>
            <a:r>
              <a:rPr lang="zh-CN" altLang="en-US" dirty="0"/>
              <a:t>）逻辑就扩展成了三值逻辑</a:t>
            </a:r>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graphicFrame>
        <p:nvGraphicFramePr>
          <p:cNvPr id="6" name="Group 4"/>
          <p:cNvGraphicFramePr>
            <a:graphicFrameLocks/>
          </p:cNvGraphicFramePr>
          <p:nvPr>
            <p:extLst>
              <p:ext uri="{D42A27DB-BD31-4B8C-83A1-F6EECF244321}">
                <p14:modId xmlns:p14="http://schemas.microsoft.com/office/powerpoint/2010/main" val="1593292107"/>
              </p:ext>
            </p:extLst>
          </p:nvPr>
        </p:nvGraphicFramePr>
        <p:xfrm>
          <a:off x="2971800" y="3255013"/>
          <a:ext cx="5486400" cy="3352920"/>
        </p:xfrm>
        <a:graphic>
          <a:graphicData uri="http://schemas.openxmlformats.org/drawingml/2006/table">
            <a:tbl>
              <a:tblPr/>
              <a:tblGrid>
                <a:gridCol w="1174121">
                  <a:extLst>
                    <a:ext uri="{9D8B030D-6E8A-4147-A177-3AD203B41FA5}">
                      <a16:colId xmlns:a16="http://schemas.microsoft.com/office/drawing/2014/main" val="20000"/>
                    </a:ext>
                  </a:extLst>
                </a:gridCol>
                <a:gridCol w="1471152">
                  <a:extLst>
                    <a:ext uri="{9D8B030D-6E8A-4147-A177-3AD203B41FA5}">
                      <a16:colId xmlns:a16="http://schemas.microsoft.com/office/drawing/2014/main" val="20001"/>
                    </a:ext>
                  </a:extLst>
                </a:gridCol>
                <a:gridCol w="1518837">
                  <a:extLst>
                    <a:ext uri="{9D8B030D-6E8A-4147-A177-3AD203B41FA5}">
                      <a16:colId xmlns:a16="http://schemas.microsoft.com/office/drawing/2014/main" val="20002"/>
                    </a:ext>
                  </a:extLst>
                </a:gridCol>
                <a:gridCol w="1322290">
                  <a:extLst>
                    <a:ext uri="{9D8B030D-6E8A-4147-A177-3AD203B41FA5}">
                      <a16:colId xmlns:a16="http://schemas.microsoft.com/office/drawing/2014/main" val="20003"/>
                    </a:ext>
                  </a:extLst>
                </a:gridCol>
              </a:tblGrid>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x       y</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x   AND   y</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x    OR     y</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NOT    x</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文本框 1"/>
          <p:cNvSpPr txBox="1"/>
          <p:nvPr/>
        </p:nvSpPr>
        <p:spPr>
          <a:xfrm>
            <a:off x="8887196" y="4114800"/>
            <a:ext cx="2085604"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solidFill>
                  <a:srgbClr val="0000CC"/>
                </a:solidFill>
              </a:rPr>
              <a:t>T: True</a:t>
            </a:r>
          </a:p>
          <a:p>
            <a:pPr marL="285750" indent="-285750">
              <a:buFont typeface="Arial" panose="020B0604020202020204" pitchFamily="34" charset="0"/>
              <a:buChar char="•"/>
            </a:pPr>
            <a:r>
              <a:rPr lang="en-US" altLang="zh-CN" sz="2400" dirty="0">
                <a:solidFill>
                  <a:srgbClr val="0000CC"/>
                </a:solidFill>
              </a:rPr>
              <a:t>F: False</a:t>
            </a:r>
          </a:p>
          <a:p>
            <a:pPr marL="285750" indent="-285750">
              <a:buFont typeface="Arial" panose="020B0604020202020204" pitchFamily="34" charset="0"/>
              <a:buChar char="•"/>
            </a:pPr>
            <a:r>
              <a:rPr lang="en-US" altLang="zh-CN" sz="2400" dirty="0">
                <a:solidFill>
                  <a:srgbClr val="0000CC"/>
                </a:solidFill>
              </a:rPr>
              <a:t>U: Unknown</a:t>
            </a:r>
            <a:endParaRPr lang="zh-CN" altLang="en-US" sz="2400" dirty="0">
              <a:solidFill>
                <a:srgbClr val="0000CC"/>
              </a:solidFill>
            </a:endParaRPr>
          </a:p>
        </p:txBody>
      </p:sp>
      <p:sp>
        <p:nvSpPr>
          <p:cNvPr id="8" name="文本框 7"/>
          <p:cNvSpPr txBox="1"/>
          <p:nvPr/>
        </p:nvSpPr>
        <p:spPr>
          <a:xfrm>
            <a:off x="4066804" y="2854903"/>
            <a:ext cx="2971800" cy="400110"/>
          </a:xfrm>
          <a:prstGeom prst="rect">
            <a:avLst/>
          </a:prstGeom>
          <a:noFill/>
        </p:spPr>
        <p:txBody>
          <a:bodyPr wrap="square" rtlCol="0">
            <a:spAutoFit/>
          </a:bodyPr>
          <a:lstStyle/>
          <a:p>
            <a:pPr algn="ctr"/>
            <a:r>
              <a:rPr lang="zh-CN" altLang="en-US" sz="2000" dirty="0">
                <a:solidFill>
                  <a:srgbClr val="FF0000"/>
                </a:solidFill>
                <a:latin typeface="等线" panose="02010600030101010101" pitchFamily="2" charset="-122"/>
                <a:ea typeface="等线" panose="02010600030101010101" pitchFamily="2" charset="-122"/>
              </a:rPr>
              <a:t>真值表</a:t>
            </a:r>
          </a:p>
        </p:txBody>
      </p:sp>
    </p:spTree>
    <p:extLst>
      <p:ext uri="{BB962C8B-B14F-4D97-AF65-F5344CB8AC3E}">
        <p14:creationId xmlns:p14="http://schemas.microsoft.com/office/powerpoint/2010/main" val="1651432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a:t>
            </a:r>
            <a:r>
              <a:rPr lang="zh-CN" altLang="en-US" dirty="0"/>
              <a:t>例</a:t>
            </a:r>
            <a:r>
              <a:rPr lang="en-US" altLang="zh-CN" dirty="0"/>
              <a:t>3.82]  </a:t>
            </a:r>
            <a:r>
              <a:rPr lang="zh-CN" altLang="en-US" dirty="0"/>
              <a:t>找出选修</a:t>
            </a:r>
            <a:r>
              <a:rPr lang="en-US" altLang="zh-CN" dirty="0"/>
              <a:t>1</a:t>
            </a:r>
            <a:r>
              <a:rPr lang="zh-CN" altLang="en-US" dirty="0"/>
              <a:t>号课程的不及格的学生。</a:t>
            </a:r>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solidFill>
                  <a:srgbClr val="FF0000"/>
                </a:solidFill>
              </a:rPr>
              <a:t>注意</a:t>
            </a:r>
            <a:r>
              <a:rPr lang="zh-CN" altLang="en-US" dirty="0"/>
              <a:t>：查询结果不包括缺考的学生，因为他们的</a:t>
            </a:r>
            <a:r>
              <a:rPr lang="en-US" altLang="zh-CN" dirty="0"/>
              <a:t>Grade</a:t>
            </a:r>
            <a:r>
              <a:rPr lang="zh-CN" altLang="en-US" dirty="0"/>
              <a:t>值为</a:t>
            </a:r>
            <a:r>
              <a:rPr lang="en-US" altLang="zh-CN" dirty="0"/>
              <a:t>NULL</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
        <p:nvSpPr>
          <p:cNvPr id="5" name="矩形 4"/>
          <p:cNvSpPr/>
          <p:nvPr/>
        </p:nvSpPr>
        <p:spPr>
          <a:xfrm>
            <a:off x="2362200" y="1295400"/>
            <a:ext cx="5562600" cy="1708160"/>
          </a:xfrm>
          <a:prstGeom prst="rect">
            <a:avLst/>
          </a:prstGeom>
          <a:solidFill>
            <a:schemeClr val="bg1">
              <a:lumMod val="95000"/>
            </a:schemeClr>
          </a:solidFill>
        </p:spPr>
        <p:txBody>
          <a:bodyPr wrap="square">
            <a:spAutoFit/>
          </a:bodyPr>
          <a:lstStyle/>
          <a:p>
            <a:pPr>
              <a:lnSpc>
                <a:spcPct val="150000"/>
              </a:lnSpc>
            </a:pPr>
            <a:r>
              <a:rPr lang="en-US" altLang="zh-CN" sz="2400" dirty="0">
                <a:solidFill>
                  <a:srgbClr val="0000CC"/>
                </a:solidFill>
                <a:latin typeface="Courier New" panose="02070309020205020404" pitchFamily="49" charset="0"/>
                <a:cs typeface="Courier New" panose="02070309020205020404" pitchFamily="49" charset="0"/>
              </a:rPr>
              <a:t>SELECT </a:t>
            </a:r>
            <a:r>
              <a:rPr lang="en-US" altLang="zh-CN" sz="2400" dirty="0" err="1">
                <a:solidFill>
                  <a:srgbClr val="0000CC"/>
                </a:solidFill>
                <a:latin typeface="Courier New" panose="02070309020205020404" pitchFamily="49" charset="0"/>
                <a:cs typeface="Courier New" panose="02070309020205020404" pitchFamily="49" charset="0"/>
              </a:rPr>
              <a:t>Sno</a:t>
            </a:r>
            <a:endParaRPr lang="en-US" altLang="zh-CN" sz="2400" dirty="0">
              <a:solidFill>
                <a:srgbClr val="0000CC"/>
              </a:solidFill>
              <a:latin typeface="Courier New" panose="02070309020205020404" pitchFamily="49" charset="0"/>
              <a:cs typeface="Courier New" panose="02070309020205020404" pitchFamily="49" charset="0"/>
            </a:endParaRPr>
          </a:p>
          <a:p>
            <a:pPr>
              <a:lnSpc>
                <a:spcPct val="150000"/>
              </a:lnSpc>
            </a:pPr>
            <a:r>
              <a:rPr lang="en-US" altLang="zh-CN" sz="2400" dirty="0">
                <a:solidFill>
                  <a:srgbClr val="0000CC"/>
                </a:solidFill>
                <a:latin typeface="Courier New" panose="02070309020205020404" pitchFamily="49" charset="0"/>
                <a:cs typeface="Courier New" panose="02070309020205020404" pitchFamily="49" charset="0"/>
              </a:rPr>
              <a:t>FROM SC</a:t>
            </a:r>
          </a:p>
          <a:p>
            <a:pPr>
              <a:lnSpc>
                <a:spcPct val="150000"/>
              </a:lnSpc>
            </a:pPr>
            <a:r>
              <a:rPr lang="en-US" altLang="zh-CN" sz="2400" dirty="0">
                <a:solidFill>
                  <a:srgbClr val="0000CC"/>
                </a:solidFill>
                <a:latin typeface="Courier New" panose="02070309020205020404" pitchFamily="49" charset="0"/>
                <a:cs typeface="Courier New" panose="02070309020205020404" pitchFamily="49" charset="0"/>
              </a:rPr>
              <a:t>WHERE Grade &lt;60 AND </a:t>
            </a:r>
            <a:r>
              <a:rPr lang="en-US" altLang="zh-CN" sz="2400" dirty="0" err="1">
                <a:solidFill>
                  <a:srgbClr val="0000CC"/>
                </a:solidFill>
                <a:latin typeface="Courier New" panose="02070309020205020404" pitchFamily="49" charset="0"/>
                <a:cs typeface="Courier New" panose="02070309020205020404" pitchFamily="49" charset="0"/>
              </a:rPr>
              <a:t>Cno</a:t>
            </a:r>
            <a:r>
              <a:rPr lang="en-US" altLang="zh-CN" sz="2400" dirty="0">
                <a:solidFill>
                  <a:srgbClr val="0000CC"/>
                </a:solidFill>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29327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a:t>
            </a:r>
            <a:r>
              <a:rPr lang="zh-CN" altLang="en-US" dirty="0"/>
              <a:t>例</a:t>
            </a:r>
            <a:r>
              <a:rPr lang="en-US" altLang="zh-CN" dirty="0"/>
              <a:t>3.83]  </a:t>
            </a:r>
            <a:r>
              <a:rPr lang="zh-CN" altLang="en-US" dirty="0"/>
              <a:t>选出选修</a:t>
            </a:r>
            <a:r>
              <a:rPr lang="en-US" altLang="zh-CN" dirty="0"/>
              <a:t>1</a:t>
            </a:r>
            <a:r>
              <a:rPr lang="zh-CN" altLang="en-US" dirty="0"/>
              <a:t>号课程的不及格的学生以及缺考的学生。</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
        <p:nvSpPr>
          <p:cNvPr id="5" name="矩形 4"/>
          <p:cNvSpPr/>
          <p:nvPr/>
        </p:nvSpPr>
        <p:spPr>
          <a:xfrm>
            <a:off x="2362200" y="1295400"/>
            <a:ext cx="6019800" cy="1200329"/>
          </a:xfrm>
          <a:prstGeom prst="rect">
            <a:avLst/>
          </a:prstGeom>
          <a:solidFill>
            <a:schemeClr val="bg1">
              <a:lumMod val="95000"/>
            </a:schemeClr>
          </a:solidFill>
        </p:spPr>
        <p:txBody>
          <a:bodyPr wrap="square">
            <a:spAutoFit/>
          </a:bodyPr>
          <a:lstStyle/>
          <a:p>
            <a:r>
              <a:rPr lang="en-US" altLang="zh-CN" sz="2400" dirty="0">
                <a:solidFill>
                  <a:srgbClr val="0000CC"/>
                </a:solidFill>
                <a:latin typeface="Courier New" panose="02070309020205020404" pitchFamily="49" charset="0"/>
                <a:cs typeface="Courier New" panose="02070309020205020404" pitchFamily="49" charset="0"/>
              </a:rPr>
              <a:t>SELECT </a:t>
            </a:r>
            <a:r>
              <a:rPr lang="en-US" altLang="zh-CN" sz="2400" dirty="0" err="1">
                <a:solidFill>
                  <a:srgbClr val="0000CC"/>
                </a:solidFill>
                <a:latin typeface="Courier New" panose="02070309020205020404" pitchFamily="49" charset="0"/>
                <a:cs typeface="Courier New" panose="02070309020205020404" pitchFamily="49" charset="0"/>
              </a:rPr>
              <a:t>Sno</a:t>
            </a:r>
            <a:endParaRPr lang="en-US" altLang="zh-CN" sz="2400" dirty="0">
              <a:solidFill>
                <a:srgbClr val="0000CC"/>
              </a:solidFill>
              <a:latin typeface="Courier New" panose="02070309020205020404" pitchFamily="49" charset="0"/>
              <a:cs typeface="Courier New" panose="02070309020205020404" pitchFamily="49" charset="0"/>
            </a:endParaRPr>
          </a:p>
          <a:p>
            <a:r>
              <a:rPr lang="en-US" altLang="zh-CN" sz="2400" dirty="0">
                <a:solidFill>
                  <a:srgbClr val="0000CC"/>
                </a:solidFill>
                <a:latin typeface="Courier New" panose="02070309020205020404" pitchFamily="49" charset="0"/>
                <a:cs typeface="Courier New" panose="02070309020205020404" pitchFamily="49" charset="0"/>
              </a:rPr>
              <a:t>FROM SC</a:t>
            </a:r>
          </a:p>
          <a:p>
            <a:r>
              <a:rPr lang="en-US" altLang="zh-CN" sz="2400" dirty="0">
                <a:solidFill>
                  <a:srgbClr val="0000CC"/>
                </a:solidFill>
                <a:latin typeface="Courier New" panose="02070309020205020404" pitchFamily="49" charset="0"/>
                <a:cs typeface="Courier New" panose="02070309020205020404" pitchFamily="49" charset="0"/>
              </a:rPr>
              <a:t>WHERE Grade &lt;60 AND </a:t>
            </a:r>
            <a:r>
              <a:rPr lang="en-US" altLang="zh-CN" sz="2400" dirty="0" err="1">
                <a:solidFill>
                  <a:srgbClr val="0000CC"/>
                </a:solidFill>
                <a:latin typeface="Courier New" panose="02070309020205020404" pitchFamily="49" charset="0"/>
                <a:cs typeface="Courier New" panose="02070309020205020404" pitchFamily="49" charset="0"/>
              </a:rPr>
              <a:t>Cno</a:t>
            </a:r>
            <a:r>
              <a:rPr lang="en-US" altLang="zh-CN" sz="2400" dirty="0">
                <a:solidFill>
                  <a:srgbClr val="0000CC"/>
                </a:solidFill>
                <a:latin typeface="Courier New" panose="02070309020205020404" pitchFamily="49" charset="0"/>
                <a:cs typeface="Courier New" panose="02070309020205020404" pitchFamily="49" charset="0"/>
              </a:rPr>
              <a:t>='1';</a:t>
            </a:r>
          </a:p>
        </p:txBody>
      </p:sp>
      <p:sp>
        <p:nvSpPr>
          <p:cNvPr id="2" name="矩形 1"/>
          <p:cNvSpPr/>
          <p:nvPr/>
        </p:nvSpPr>
        <p:spPr>
          <a:xfrm>
            <a:off x="2362200" y="2651886"/>
            <a:ext cx="7391400" cy="3477875"/>
          </a:xfrm>
          <a:prstGeom prst="rect">
            <a:avLst/>
          </a:prstGeom>
          <a:solidFill>
            <a:schemeClr val="bg1">
              <a:lumMod val="95000"/>
            </a:schemeClr>
          </a:solidFill>
        </p:spPr>
        <p:txBody>
          <a:bodyPr wrap="square">
            <a:spAutoFit/>
          </a:bodyPr>
          <a:lstStyle/>
          <a:p>
            <a:r>
              <a:rPr lang="en-US" altLang="zh-CN" sz="2000" dirty="0">
                <a:solidFill>
                  <a:srgbClr val="0000CC"/>
                </a:solidFill>
                <a:latin typeface="Courier New" panose="02070309020205020404" pitchFamily="49" charset="0"/>
                <a:cs typeface="Courier New" panose="02070309020205020404" pitchFamily="49" charset="0"/>
              </a:rPr>
              <a:t>SELECT </a:t>
            </a:r>
            <a:r>
              <a:rPr lang="en-US" altLang="zh-CN" sz="2000" dirty="0" err="1">
                <a:solidFill>
                  <a:srgbClr val="0000CC"/>
                </a:solidFill>
                <a:latin typeface="Courier New" panose="02070309020205020404" pitchFamily="49" charset="0"/>
                <a:cs typeface="Courier New" panose="02070309020205020404" pitchFamily="49" charset="0"/>
              </a:rPr>
              <a:t>Sno</a:t>
            </a:r>
            <a:endParaRPr lang="en-US" altLang="zh-CN" sz="2000" dirty="0">
              <a:solidFill>
                <a:srgbClr val="0000CC"/>
              </a:solidFill>
              <a:latin typeface="Courier New" panose="02070309020205020404" pitchFamily="49" charset="0"/>
              <a:cs typeface="Courier New" panose="02070309020205020404" pitchFamily="49" charset="0"/>
            </a:endParaRPr>
          </a:p>
          <a:p>
            <a:r>
              <a:rPr lang="en-US" altLang="zh-CN" sz="2000" dirty="0">
                <a:solidFill>
                  <a:srgbClr val="0000CC"/>
                </a:solidFill>
                <a:latin typeface="Courier New" panose="02070309020205020404" pitchFamily="49" charset="0"/>
                <a:cs typeface="Courier New" panose="02070309020205020404" pitchFamily="49" charset="0"/>
              </a:rPr>
              <a:t>FROM SC</a:t>
            </a:r>
          </a:p>
          <a:p>
            <a:r>
              <a:rPr lang="en-US" altLang="zh-CN" sz="2000" dirty="0">
                <a:solidFill>
                  <a:srgbClr val="0000CC"/>
                </a:solidFill>
                <a:latin typeface="Courier New" panose="02070309020205020404" pitchFamily="49" charset="0"/>
                <a:cs typeface="Courier New" panose="02070309020205020404" pitchFamily="49" charset="0"/>
              </a:rPr>
              <a:t>WHERE Grade &lt; 60 AND </a:t>
            </a:r>
            <a:r>
              <a:rPr lang="en-US" altLang="zh-CN" sz="2000" dirty="0" err="1">
                <a:solidFill>
                  <a:srgbClr val="0000CC"/>
                </a:solidFill>
                <a:latin typeface="Courier New" panose="02070309020205020404" pitchFamily="49" charset="0"/>
                <a:cs typeface="Courier New" panose="02070309020205020404" pitchFamily="49" charset="0"/>
              </a:rPr>
              <a:t>Cno</a:t>
            </a:r>
            <a:r>
              <a:rPr lang="en-US" altLang="zh-CN" sz="2000" dirty="0">
                <a:solidFill>
                  <a:srgbClr val="0000CC"/>
                </a:solidFill>
                <a:latin typeface="Courier New" panose="02070309020205020404" pitchFamily="49" charset="0"/>
                <a:cs typeface="Courier New" panose="02070309020205020404" pitchFamily="49" charset="0"/>
              </a:rPr>
              <a:t>='1'</a:t>
            </a:r>
          </a:p>
          <a:p>
            <a:r>
              <a:rPr lang="en-US" altLang="zh-CN" sz="2000" dirty="0">
                <a:solidFill>
                  <a:srgbClr val="C00000"/>
                </a:solidFill>
                <a:latin typeface="Courier New" panose="02070309020205020404" pitchFamily="49" charset="0"/>
                <a:cs typeface="Courier New" panose="02070309020205020404" pitchFamily="49" charset="0"/>
              </a:rPr>
              <a:t>UNION</a:t>
            </a:r>
          </a:p>
          <a:p>
            <a:r>
              <a:rPr lang="en-US" altLang="zh-CN" sz="2000" dirty="0">
                <a:solidFill>
                  <a:srgbClr val="0000CC"/>
                </a:solidFill>
                <a:latin typeface="Courier New" panose="02070309020205020404" pitchFamily="49" charset="0"/>
                <a:cs typeface="Courier New" panose="02070309020205020404" pitchFamily="49" charset="0"/>
              </a:rPr>
              <a:t>SELECT </a:t>
            </a:r>
            <a:r>
              <a:rPr lang="en-US" altLang="zh-CN" sz="2000" dirty="0" err="1">
                <a:solidFill>
                  <a:srgbClr val="0000CC"/>
                </a:solidFill>
                <a:latin typeface="Courier New" panose="02070309020205020404" pitchFamily="49" charset="0"/>
                <a:cs typeface="Courier New" panose="02070309020205020404" pitchFamily="49" charset="0"/>
              </a:rPr>
              <a:t>Sno</a:t>
            </a:r>
            <a:endParaRPr lang="en-US" altLang="zh-CN" sz="2000" dirty="0">
              <a:solidFill>
                <a:srgbClr val="0000CC"/>
              </a:solidFill>
              <a:latin typeface="Courier New" panose="02070309020205020404" pitchFamily="49" charset="0"/>
              <a:cs typeface="Courier New" panose="02070309020205020404" pitchFamily="49" charset="0"/>
            </a:endParaRPr>
          </a:p>
          <a:p>
            <a:r>
              <a:rPr lang="en-US" altLang="zh-CN" sz="2000" dirty="0">
                <a:solidFill>
                  <a:srgbClr val="0000CC"/>
                </a:solidFill>
                <a:latin typeface="Courier New" panose="02070309020205020404" pitchFamily="49" charset="0"/>
                <a:cs typeface="Courier New" panose="02070309020205020404" pitchFamily="49" charset="0"/>
              </a:rPr>
              <a:t>FROM SC</a:t>
            </a:r>
          </a:p>
          <a:p>
            <a:r>
              <a:rPr lang="en-US" altLang="zh-CN" sz="2000" dirty="0">
                <a:solidFill>
                  <a:srgbClr val="0000CC"/>
                </a:solidFill>
                <a:latin typeface="Courier New" panose="02070309020205020404" pitchFamily="49" charset="0"/>
                <a:cs typeface="Courier New" panose="02070309020205020404" pitchFamily="49" charset="0"/>
              </a:rPr>
              <a:t>WHERE Grade IS NULL AND </a:t>
            </a:r>
            <a:r>
              <a:rPr lang="en-US" altLang="zh-CN" sz="2000" dirty="0" err="1">
                <a:solidFill>
                  <a:srgbClr val="0000CC"/>
                </a:solidFill>
                <a:latin typeface="Courier New" panose="02070309020205020404" pitchFamily="49" charset="0"/>
                <a:cs typeface="Courier New" panose="02070309020205020404" pitchFamily="49" charset="0"/>
              </a:rPr>
              <a:t>Cno</a:t>
            </a:r>
            <a:r>
              <a:rPr lang="en-US" altLang="zh-CN" sz="2000" dirty="0">
                <a:solidFill>
                  <a:srgbClr val="0000CC"/>
                </a:solidFill>
                <a:latin typeface="Courier New" panose="02070309020205020404" pitchFamily="49" charset="0"/>
                <a:cs typeface="Courier New" panose="02070309020205020404" pitchFamily="49" charset="0"/>
              </a:rPr>
              <a:t>=‘1’;</a:t>
            </a:r>
          </a:p>
          <a:p>
            <a:r>
              <a:rPr lang="zh-CN" altLang="en-US" sz="2000" dirty="0">
                <a:latin typeface="Courier New" panose="02070309020205020404" pitchFamily="49" charset="0"/>
                <a:cs typeface="Courier New" panose="02070309020205020404" pitchFamily="49" charset="0"/>
              </a:rPr>
              <a:t>或者</a:t>
            </a:r>
          </a:p>
          <a:p>
            <a:r>
              <a:rPr lang="en-US" altLang="zh-CN" sz="2000" dirty="0">
                <a:solidFill>
                  <a:srgbClr val="0000CC"/>
                </a:solidFill>
                <a:latin typeface="Courier New" panose="02070309020205020404" pitchFamily="49" charset="0"/>
                <a:cs typeface="Courier New" panose="02070309020205020404" pitchFamily="49" charset="0"/>
              </a:rPr>
              <a:t>SELECT </a:t>
            </a:r>
            <a:r>
              <a:rPr lang="en-US" altLang="zh-CN" sz="2000" dirty="0" err="1">
                <a:solidFill>
                  <a:srgbClr val="0000CC"/>
                </a:solidFill>
                <a:latin typeface="Courier New" panose="02070309020205020404" pitchFamily="49" charset="0"/>
                <a:cs typeface="Courier New" panose="02070309020205020404" pitchFamily="49" charset="0"/>
              </a:rPr>
              <a:t>Sno</a:t>
            </a:r>
            <a:endParaRPr lang="en-US" altLang="zh-CN" sz="2000" dirty="0">
              <a:solidFill>
                <a:srgbClr val="0000CC"/>
              </a:solidFill>
              <a:latin typeface="Courier New" panose="02070309020205020404" pitchFamily="49" charset="0"/>
              <a:cs typeface="Courier New" panose="02070309020205020404" pitchFamily="49" charset="0"/>
            </a:endParaRPr>
          </a:p>
          <a:p>
            <a:r>
              <a:rPr lang="en-US" altLang="zh-CN" sz="2000" dirty="0">
                <a:solidFill>
                  <a:srgbClr val="0000CC"/>
                </a:solidFill>
                <a:latin typeface="Courier New" panose="02070309020205020404" pitchFamily="49" charset="0"/>
                <a:cs typeface="Courier New" panose="02070309020205020404" pitchFamily="49" charset="0"/>
              </a:rPr>
              <a:t>FROM SC</a:t>
            </a:r>
          </a:p>
          <a:p>
            <a:r>
              <a:rPr lang="en-US" altLang="zh-CN" sz="2000" dirty="0">
                <a:solidFill>
                  <a:srgbClr val="0000CC"/>
                </a:solidFill>
                <a:latin typeface="Courier New" panose="02070309020205020404" pitchFamily="49" charset="0"/>
                <a:cs typeface="Courier New" panose="02070309020205020404" pitchFamily="49" charset="0"/>
              </a:rPr>
              <a:t>WHERE </a:t>
            </a:r>
            <a:r>
              <a:rPr lang="en-US" altLang="zh-CN" sz="2000" dirty="0" err="1">
                <a:solidFill>
                  <a:srgbClr val="0000CC"/>
                </a:solidFill>
                <a:latin typeface="Courier New" panose="02070309020205020404" pitchFamily="49" charset="0"/>
                <a:cs typeface="Courier New" panose="02070309020205020404" pitchFamily="49" charset="0"/>
              </a:rPr>
              <a:t>Cno</a:t>
            </a:r>
            <a:r>
              <a:rPr lang="en-US" altLang="zh-CN" sz="2000" dirty="0">
                <a:solidFill>
                  <a:srgbClr val="0000CC"/>
                </a:solidFill>
                <a:latin typeface="Courier New" panose="02070309020205020404" pitchFamily="49" charset="0"/>
                <a:cs typeface="Courier New" panose="02070309020205020404" pitchFamily="49" charset="0"/>
              </a:rPr>
              <a:t>='1' AND </a:t>
            </a:r>
            <a:r>
              <a:rPr lang="zh-CN" altLang="en-US" sz="2000" dirty="0">
                <a:solidFill>
                  <a:srgbClr val="0000CC"/>
                </a:solidFill>
                <a:latin typeface="Courier New" panose="02070309020205020404" pitchFamily="49" charset="0"/>
                <a:cs typeface="Courier New" panose="02070309020205020404" pitchFamily="49" charset="0"/>
              </a:rPr>
              <a:t>(</a:t>
            </a:r>
            <a:r>
              <a:rPr lang="en-US" altLang="zh-CN" sz="2000" dirty="0">
                <a:solidFill>
                  <a:srgbClr val="0000CC"/>
                </a:solidFill>
                <a:latin typeface="Courier New" panose="02070309020205020404" pitchFamily="49" charset="0"/>
                <a:cs typeface="Courier New" panose="02070309020205020404" pitchFamily="49" charset="0"/>
              </a:rPr>
              <a:t>Grade&lt;60 OR </a:t>
            </a:r>
            <a:r>
              <a:rPr lang="en-US" altLang="zh-CN" sz="2000" dirty="0">
                <a:solidFill>
                  <a:srgbClr val="C00000"/>
                </a:solidFill>
                <a:latin typeface="Courier New" panose="02070309020205020404" pitchFamily="49" charset="0"/>
                <a:cs typeface="Courier New" panose="02070309020205020404" pitchFamily="49" charset="0"/>
              </a:rPr>
              <a:t>Grade IS NULL</a:t>
            </a:r>
            <a:r>
              <a:rPr lang="zh-CN" altLang="en-US" sz="2000" dirty="0">
                <a:solidFill>
                  <a:srgbClr val="0000CC"/>
                </a:solidFill>
                <a:latin typeface="Courier New" panose="02070309020205020404" pitchFamily="49" charset="0"/>
                <a:cs typeface="Courier New" panose="02070309020205020404" pitchFamily="49" charset="0"/>
              </a:rPr>
              <a:t>)</a:t>
            </a:r>
            <a:r>
              <a:rPr lang="en-US" altLang="zh-CN" sz="2000"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070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wipe(left)">
                                      <p:cBhvr>
                                        <p:cTn id="20" dur="500"/>
                                        <p:tgtEl>
                                          <p:spTgt spid="2">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left)">
                                      <p:cBhvr>
                                        <p:cTn id="24" dur="500"/>
                                        <p:tgtEl>
                                          <p:spTgt spid="2">
                                            <p:txEl>
                                              <p:pRg st="1" end="1"/>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wipe(left)">
                                      <p:cBhvr>
                                        <p:cTn id="28" dur="500"/>
                                        <p:tgtEl>
                                          <p:spTgt spid="2">
                                            <p:txEl>
                                              <p:pRg st="2" end="2"/>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wipe(left)">
                                      <p:cBhvr>
                                        <p:cTn id="32" dur="500"/>
                                        <p:tgtEl>
                                          <p:spTgt spid="2">
                                            <p:txEl>
                                              <p:pRg st="3" end="3"/>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wipe(left)">
                                      <p:cBhvr>
                                        <p:cTn id="36" dur="500"/>
                                        <p:tgtEl>
                                          <p:spTgt spid="2">
                                            <p:txEl>
                                              <p:pRg st="4" end="4"/>
                                            </p:txEl>
                                          </p:spTgt>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wipe(left)">
                                      <p:cBhvr>
                                        <p:cTn id="40" dur="500"/>
                                        <p:tgtEl>
                                          <p:spTgt spid="2">
                                            <p:txEl>
                                              <p:pRg st="5" end="5"/>
                                            </p:txEl>
                                          </p:spTgt>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wipe(left)">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wipe(left)">
                                      <p:cBhvr>
                                        <p:cTn id="54" dur="500"/>
                                        <p:tgtEl>
                                          <p:spTgt spid="2">
                                            <p:txEl>
                                              <p:pRg st="8" end="8"/>
                                            </p:txEl>
                                          </p:spTgt>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animEffect transition="in" filter="wipe(left)">
                                      <p:cBhvr>
                                        <p:cTn id="58" dur="500"/>
                                        <p:tgtEl>
                                          <p:spTgt spid="2">
                                            <p:txEl>
                                              <p:pRg st="9" end="9"/>
                                            </p:txEl>
                                          </p:spTgt>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2">
                                            <p:txEl>
                                              <p:pRg st="10" end="10"/>
                                            </p:txEl>
                                          </p:spTgt>
                                        </p:tgtEl>
                                        <p:attrNameLst>
                                          <p:attrName>style.visibility</p:attrName>
                                        </p:attrNameLst>
                                      </p:cBhvr>
                                      <p:to>
                                        <p:strVal val="visible"/>
                                      </p:to>
                                    </p:set>
                                    <p:animEffect transition="in" filter="wipe(left)">
                                      <p:cBhvr>
                                        <p:cTn id="6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lnSpcReduction="10000"/>
          </a:bodyPr>
          <a:lstStyle/>
          <a:p>
            <a:pPr>
              <a:lnSpc>
                <a:spcPct val="150000"/>
              </a:lnSpc>
            </a:pPr>
            <a:r>
              <a:rPr lang="en-US" altLang="zh-CN" dirty="0">
                <a:solidFill>
                  <a:schemeClr val="bg1">
                    <a:lumMod val="75000"/>
                  </a:schemeClr>
                </a:solidFill>
              </a:rPr>
              <a:t>SQL</a:t>
            </a:r>
            <a:r>
              <a:rPr lang="zh-CN" altLang="en-US" dirty="0">
                <a:solidFill>
                  <a:schemeClr val="bg1">
                    <a:lumMod val="75000"/>
                  </a:schemeClr>
                </a:solidFill>
              </a:rPr>
              <a:t>概述</a:t>
            </a:r>
          </a:p>
          <a:p>
            <a:pPr>
              <a:lnSpc>
                <a:spcPct val="150000"/>
              </a:lnSpc>
            </a:pPr>
            <a:r>
              <a:rPr lang="zh-CN" altLang="en-US" dirty="0">
                <a:solidFill>
                  <a:schemeClr val="bg1">
                    <a:lumMod val="75000"/>
                  </a:schemeClr>
                </a:solidFill>
              </a:rPr>
              <a:t>学生</a:t>
            </a:r>
            <a:r>
              <a:rPr lang="en-US" altLang="zh-CN" dirty="0">
                <a:solidFill>
                  <a:schemeClr val="bg1">
                    <a:lumMod val="75000"/>
                  </a:schemeClr>
                </a:solidFill>
              </a:rPr>
              <a:t>-</a:t>
            </a:r>
            <a:r>
              <a:rPr lang="zh-CN" altLang="en-US" dirty="0">
                <a:solidFill>
                  <a:schemeClr val="bg1">
                    <a:lumMod val="75000"/>
                  </a:schemeClr>
                </a:solidFill>
              </a:rPr>
              <a:t>课程数据库</a:t>
            </a:r>
          </a:p>
          <a:p>
            <a:pPr>
              <a:lnSpc>
                <a:spcPct val="150000"/>
              </a:lnSpc>
            </a:pPr>
            <a:r>
              <a:rPr lang="zh-CN" altLang="en-US" dirty="0">
                <a:solidFill>
                  <a:schemeClr val="bg1">
                    <a:lumMod val="75000"/>
                  </a:schemeClr>
                </a:solidFill>
              </a:rPr>
              <a:t>数据定义</a:t>
            </a:r>
          </a:p>
          <a:p>
            <a:pPr>
              <a:lnSpc>
                <a:spcPct val="150000"/>
              </a:lnSpc>
            </a:pPr>
            <a:r>
              <a:rPr lang="zh-CN" altLang="en-US" dirty="0">
                <a:solidFill>
                  <a:schemeClr val="bg1">
                    <a:lumMod val="75000"/>
                  </a:schemeClr>
                </a:solidFill>
              </a:rPr>
              <a:t>数据查询</a:t>
            </a:r>
          </a:p>
          <a:p>
            <a:pPr>
              <a:lnSpc>
                <a:spcPct val="150000"/>
              </a:lnSpc>
            </a:pPr>
            <a:r>
              <a:rPr lang="zh-CN" altLang="en-US" dirty="0">
                <a:solidFill>
                  <a:schemeClr val="bg1">
                    <a:lumMod val="75000"/>
                  </a:schemeClr>
                </a:solidFill>
              </a:rPr>
              <a:t>数据更新</a:t>
            </a:r>
          </a:p>
          <a:p>
            <a:pPr>
              <a:lnSpc>
                <a:spcPct val="150000"/>
              </a:lnSpc>
            </a:pPr>
            <a:r>
              <a:rPr lang="zh-CN" altLang="en-US" dirty="0">
                <a:solidFill>
                  <a:schemeClr val="bg1">
                    <a:lumMod val="75000"/>
                  </a:schemeClr>
                </a:solidFill>
              </a:rPr>
              <a:t>空值的处理</a:t>
            </a:r>
          </a:p>
          <a:p>
            <a:pPr>
              <a:lnSpc>
                <a:spcPct val="150000"/>
              </a:lnSpc>
            </a:pPr>
            <a:r>
              <a:rPr lang="zh-CN" altLang="en-US" dirty="0">
                <a:solidFill>
                  <a:srgbClr val="FF0000"/>
                </a:solidFill>
              </a:rPr>
              <a:t>视图</a:t>
            </a:r>
          </a:p>
          <a:p>
            <a:pPr>
              <a:lnSpc>
                <a:spcPct val="150000"/>
              </a:lnSpc>
            </a:pPr>
            <a:r>
              <a:rPr lang="zh-CN" altLang="en-US" dirty="0">
                <a:solidFill>
                  <a:schemeClr val="bg1">
                    <a:lumMod val="75000"/>
                  </a:schemeClr>
                </a:solidFill>
              </a:rPr>
              <a:t>本章小结</a:t>
            </a:r>
            <a:endParaRPr lang="zh-CN" altLang="en-US" sz="28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316876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r>
              <a:rPr lang="zh-CN" altLang="en-US" dirty="0"/>
              <a:t>视图的特点</a:t>
            </a:r>
          </a:p>
          <a:p>
            <a:pPr lvl="1"/>
            <a:r>
              <a:rPr lang="zh-CN" altLang="en-US" dirty="0"/>
              <a:t>虚表，是从一个或几个基本表（或视图）导出的表</a:t>
            </a:r>
          </a:p>
          <a:p>
            <a:pPr lvl="1"/>
            <a:r>
              <a:rPr lang="zh-CN" altLang="en-US" dirty="0"/>
              <a:t>只存放视图的定义，不存放视图对应的数据</a:t>
            </a:r>
          </a:p>
          <a:p>
            <a:pPr lvl="1"/>
            <a:r>
              <a:rPr lang="zh-CN" altLang="en-US" dirty="0"/>
              <a:t>基表中的数据发生变化，从视图中查询出的数据也随之改变</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Tree>
    <p:extLst>
      <p:ext uri="{BB962C8B-B14F-4D97-AF65-F5344CB8AC3E}">
        <p14:creationId xmlns:p14="http://schemas.microsoft.com/office/powerpoint/2010/main" val="251887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60000"/>
              </a:lnSpc>
            </a:pPr>
            <a:r>
              <a:rPr lang="zh-CN" altLang="en-US" dirty="0">
                <a:solidFill>
                  <a:srgbClr val="FF0000"/>
                </a:solidFill>
              </a:rPr>
              <a:t>定义视图</a:t>
            </a:r>
          </a:p>
          <a:p>
            <a:pPr>
              <a:lnSpc>
                <a:spcPct val="160000"/>
              </a:lnSpc>
            </a:pPr>
            <a:r>
              <a:rPr lang="zh-CN" altLang="en-US" dirty="0">
                <a:solidFill>
                  <a:schemeClr val="bg1">
                    <a:lumMod val="75000"/>
                  </a:schemeClr>
                </a:solidFill>
              </a:rPr>
              <a:t>查询视图</a:t>
            </a:r>
          </a:p>
          <a:p>
            <a:pPr>
              <a:lnSpc>
                <a:spcPct val="160000"/>
              </a:lnSpc>
            </a:pPr>
            <a:r>
              <a:rPr lang="zh-CN" altLang="en-US" dirty="0">
                <a:solidFill>
                  <a:schemeClr val="bg1">
                    <a:lumMod val="75000"/>
                  </a:schemeClr>
                </a:solidFill>
              </a:rPr>
              <a:t>更新视图</a:t>
            </a:r>
          </a:p>
          <a:p>
            <a:pPr>
              <a:lnSpc>
                <a:spcPct val="160000"/>
              </a:lnSpc>
            </a:pPr>
            <a:r>
              <a:rPr lang="zh-CN" altLang="en-US" dirty="0">
                <a:solidFill>
                  <a:schemeClr val="bg1">
                    <a:lumMod val="75000"/>
                  </a:schemeClr>
                </a:solidFill>
              </a:rPr>
              <a:t>视图的作用</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Tree>
    <p:extLst>
      <p:ext uri="{BB962C8B-B14F-4D97-AF65-F5344CB8AC3E}">
        <p14:creationId xmlns:p14="http://schemas.microsoft.com/office/powerpoint/2010/main" val="1654843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建立视图</a:t>
            </a:r>
          </a:p>
        </p:txBody>
      </p:sp>
      <p:sp>
        <p:nvSpPr>
          <p:cNvPr id="3" name="内容占位符 2"/>
          <p:cNvSpPr>
            <a:spLocks noGrp="1"/>
          </p:cNvSpPr>
          <p:nvPr>
            <p:ph idx="1"/>
          </p:nvPr>
        </p:nvSpPr>
        <p:spPr/>
        <p:txBody>
          <a:bodyPr>
            <a:normAutofit/>
          </a:bodyPr>
          <a:lstStyle/>
          <a:p>
            <a:pPr>
              <a:lnSpc>
                <a:spcPct val="150000"/>
              </a:lnSpc>
              <a:spcBef>
                <a:spcPct val="0"/>
              </a:spcBef>
            </a:pPr>
            <a:r>
              <a:rPr lang="zh-CN" altLang="en-US" dirty="0">
                <a:solidFill>
                  <a:srgbClr val="FF0000"/>
                </a:solidFill>
              </a:rPr>
              <a:t>语句格式</a:t>
            </a:r>
          </a:p>
          <a:p>
            <a:pPr>
              <a:lnSpc>
                <a:spcPct val="150000"/>
              </a:lnSpc>
              <a:spcBef>
                <a:spcPct val="0"/>
              </a:spcBef>
              <a:buNone/>
            </a:pPr>
            <a:r>
              <a:rPr lang="zh-CN" altLang="en-US" sz="2400" dirty="0"/>
              <a:t>                      </a:t>
            </a:r>
            <a:r>
              <a:rPr lang="en-US" altLang="zh-CN" sz="2400" dirty="0">
                <a:solidFill>
                  <a:srgbClr val="FF00FF"/>
                </a:solidFill>
              </a:rPr>
              <a:t>CREATE  VIEW</a:t>
            </a:r>
            <a:r>
              <a:rPr lang="en-US" altLang="zh-CN" sz="2400" dirty="0"/>
              <a:t>  &lt;</a:t>
            </a:r>
            <a:r>
              <a:rPr lang="zh-CN" altLang="en-US" sz="2400" dirty="0"/>
              <a:t>视图名</a:t>
            </a:r>
            <a:r>
              <a:rPr lang="en-US" altLang="zh-CN" sz="2400" dirty="0"/>
              <a:t>&gt;  [</a:t>
            </a:r>
            <a:r>
              <a:rPr lang="zh-CN" altLang="en-US" sz="2400" dirty="0"/>
              <a:t>(</a:t>
            </a:r>
            <a:r>
              <a:rPr lang="en-US" altLang="zh-CN" sz="2400" dirty="0"/>
              <a:t>&lt;</a:t>
            </a:r>
            <a:r>
              <a:rPr lang="zh-CN" altLang="en-US" sz="2400" dirty="0"/>
              <a:t>列名</a:t>
            </a:r>
            <a:r>
              <a:rPr lang="en-US" altLang="zh-CN" sz="2400" dirty="0"/>
              <a:t>&gt;  [</a:t>
            </a:r>
            <a:r>
              <a:rPr lang="zh-CN" altLang="en-US" sz="2400" dirty="0"/>
              <a:t>,</a:t>
            </a:r>
            <a:r>
              <a:rPr lang="en-US" altLang="zh-CN" sz="2400" dirty="0"/>
              <a:t>&lt;</a:t>
            </a:r>
            <a:r>
              <a:rPr lang="zh-CN" altLang="en-US" sz="2400" dirty="0"/>
              <a:t>列名</a:t>
            </a:r>
            <a:r>
              <a:rPr lang="en-US" altLang="zh-CN" sz="2400" dirty="0"/>
              <a:t>&gt;]…</a:t>
            </a:r>
            <a:r>
              <a:rPr lang="zh-CN" altLang="en-US" sz="2400" dirty="0"/>
              <a:t>)</a:t>
            </a:r>
            <a:r>
              <a:rPr lang="en-US" altLang="zh-CN" sz="2400" dirty="0"/>
              <a:t>]</a:t>
            </a:r>
          </a:p>
          <a:p>
            <a:pPr>
              <a:lnSpc>
                <a:spcPct val="150000"/>
              </a:lnSpc>
              <a:spcBef>
                <a:spcPct val="0"/>
              </a:spcBef>
              <a:buNone/>
            </a:pPr>
            <a:r>
              <a:rPr lang="en-US" altLang="zh-CN" sz="2400" dirty="0">
                <a:solidFill>
                  <a:srgbClr val="FF3399"/>
                </a:solidFill>
              </a:rPr>
              <a:t>                      </a:t>
            </a:r>
            <a:r>
              <a:rPr lang="en-US" altLang="zh-CN" sz="2400" dirty="0">
                <a:solidFill>
                  <a:srgbClr val="FF00FF"/>
                </a:solidFill>
              </a:rPr>
              <a:t>AS</a:t>
            </a:r>
            <a:r>
              <a:rPr lang="en-US" altLang="zh-CN" sz="2400" dirty="0"/>
              <a:t>  &lt;</a:t>
            </a:r>
            <a:r>
              <a:rPr lang="zh-CN" altLang="en-US" sz="2400" dirty="0"/>
              <a:t>子查询</a:t>
            </a:r>
            <a:r>
              <a:rPr lang="en-US" altLang="zh-CN" sz="2400" dirty="0"/>
              <a:t>&gt;</a:t>
            </a:r>
          </a:p>
          <a:p>
            <a:pPr>
              <a:lnSpc>
                <a:spcPct val="150000"/>
              </a:lnSpc>
              <a:spcBef>
                <a:spcPct val="0"/>
              </a:spcBef>
              <a:buNone/>
            </a:pPr>
            <a:r>
              <a:rPr lang="en-US" altLang="zh-CN" sz="2400" dirty="0"/>
              <a:t>                      </a:t>
            </a:r>
            <a:r>
              <a:rPr lang="en-US" altLang="zh-CN" sz="2400" dirty="0">
                <a:solidFill>
                  <a:srgbClr val="0000CC"/>
                </a:solidFill>
              </a:rPr>
              <a:t>[</a:t>
            </a:r>
            <a:r>
              <a:rPr lang="en-US" altLang="zh-CN" sz="2400" dirty="0">
                <a:solidFill>
                  <a:srgbClr val="FF00FF"/>
                </a:solidFill>
              </a:rPr>
              <a:t>WITH  CHECK  OPTION</a:t>
            </a:r>
            <a:r>
              <a:rPr lang="en-US" altLang="zh-CN" sz="2400" dirty="0">
                <a:solidFill>
                  <a:srgbClr val="0000CC"/>
                </a:solidFill>
              </a:rPr>
              <a:t>]</a:t>
            </a:r>
            <a:r>
              <a:rPr lang="zh-CN" altLang="en-US" sz="2400" dirty="0"/>
              <a:t>;</a:t>
            </a:r>
            <a:endParaRPr lang="en-US" altLang="zh-CN" sz="2400" dirty="0"/>
          </a:p>
          <a:p>
            <a:pPr lvl="1">
              <a:lnSpc>
                <a:spcPct val="150000"/>
              </a:lnSpc>
              <a:spcBef>
                <a:spcPct val="0"/>
              </a:spcBef>
            </a:pPr>
            <a:r>
              <a:rPr lang="en-US" altLang="zh-CN" dirty="0">
                <a:solidFill>
                  <a:srgbClr val="0000CC"/>
                </a:solidFill>
              </a:rPr>
              <a:t>WITH CHECK OPTION</a:t>
            </a:r>
            <a:r>
              <a:rPr lang="zh-CN" altLang="en-US" dirty="0"/>
              <a:t>：</a:t>
            </a:r>
            <a:endParaRPr lang="en-US" altLang="zh-CN" dirty="0"/>
          </a:p>
          <a:p>
            <a:pPr lvl="2">
              <a:lnSpc>
                <a:spcPct val="150000"/>
              </a:lnSpc>
              <a:spcBef>
                <a:spcPct val="0"/>
              </a:spcBef>
            </a:pPr>
            <a:r>
              <a:rPr lang="zh-CN" altLang="en-US" dirty="0"/>
              <a:t>对视图进行</a:t>
            </a:r>
            <a:r>
              <a:rPr lang="en-US" altLang="zh-CN" dirty="0">
                <a:solidFill>
                  <a:srgbClr val="FF0000"/>
                </a:solidFill>
              </a:rPr>
              <a:t>UPDATE</a:t>
            </a:r>
            <a:r>
              <a:rPr lang="zh-CN" altLang="en-US" dirty="0"/>
              <a:t>，</a:t>
            </a:r>
            <a:r>
              <a:rPr lang="en-US" altLang="zh-CN" dirty="0">
                <a:solidFill>
                  <a:srgbClr val="FF0000"/>
                </a:solidFill>
              </a:rPr>
              <a:t>INSERT</a:t>
            </a:r>
            <a:r>
              <a:rPr lang="zh-CN" altLang="en-US" dirty="0"/>
              <a:t>和</a:t>
            </a:r>
            <a:r>
              <a:rPr lang="en-US" altLang="zh-CN" dirty="0">
                <a:solidFill>
                  <a:srgbClr val="FF0000"/>
                </a:solidFill>
              </a:rPr>
              <a:t>DELETE</a:t>
            </a:r>
            <a:r>
              <a:rPr lang="zh-CN" altLang="en-US" dirty="0"/>
              <a:t>操作时要保证更新、插入或删除的行满足视图定义中的谓词条件（即子查询中的条件表达式）</a:t>
            </a:r>
          </a:p>
          <a:p>
            <a:pPr lvl="2">
              <a:lnSpc>
                <a:spcPct val="150000"/>
              </a:lnSpc>
              <a:spcBef>
                <a:spcPct val="0"/>
              </a:spcBef>
            </a:pPr>
            <a:r>
              <a:rPr lang="zh-CN" altLang="en-US" dirty="0"/>
              <a:t>子查询可以是任意的</a:t>
            </a:r>
            <a:r>
              <a:rPr lang="en-US" altLang="zh-CN" dirty="0"/>
              <a:t>SELECT</a:t>
            </a:r>
            <a:r>
              <a:rPr lang="zh-CN" altLang="en-US" dirty="0"/>
              <a:t>语句，是否可以含有</a:t>
            </a:r>
            <a:r>
              <a:rPr lang="en-US" altLang="zh-CN" dirty="0"/>
              <a:t>ORDER BY</a:t>
            </a:r>
            <a:r>
              <a:rPr lang="zh-CN" altLang="en-US" dirty="0"/>
              <a:t>子句和</a:t>
            </a:r>
            <a:r>
              <a:rPr lang="en-US" altLang="zh-CN" dirty="0"/>
              <a:t>DISTINCT</a:t>
            </a:r>
            <a:r>
              <a:rPr lang="zh-CN" altLang="en-US" dirty="0"/>
              <a:t>短语，则决定具体系统的实现</a:t>
            </a:r>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spTree>
    <p:extLst>
      <p:ext uri="{BB962C8B-B14F-4D97-AF65-F5344CB8AC3E}">
        <p14:creationId xmlns:p14="http://schemas.microsoft.com/office/powerpoint/2010/main" val="224679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数据更新</a:t>
            </a:r>
          </a:p>
        </p:txBody>
      </p:sp>
      <p:sp>
        <p:nvSpPr>
          <p:cNvPr id="3" name="内容占位符 2"/>
          <p:cNvSpPr>
            <a:spLocks noGrp="1"/>
          </p:cNvSpPr>
          <p:nvPr>
            <p:ph idx="1"/>
          </p:nvPr>
        </p:nvSpPr>
        <p:spPr/>
        <p:txBody>
          <a:bodyPr/>
          <a:lstStyle/>
          <a:p>
            <a:r>
              <a:rPr lang="zh-CN" altLang="en-US" dirty="0"/>
              <a:t>插入数据</a:t>
            </a:r>
            <a:endParaRPr lang="en-US" altLang="zh-CN" dirty="0"/>
          </a:p>
          <a:p>
            <a:r>
              <a:rPr lang="zh-CN" altLang="en-US" dirty="0"/>
              <a:t>修改数据</a:t>
            </a:r>
            <a:endParaRPr lang="en-US" altLang="zh-CN" dirty="0"/>
          </a:p>
          <a:p>
            <a:r>
              <a:rPr lang="zh-CN" altLang="en-US" dirty="0"/>
              <a:t>删除数据</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776880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defTabSz="889000">
              <a:lnSpc>
                <a:spcPct val="150000"/>
              </a:lnSpc>
            </a:pPr>
            <a:r>
              <a:rPr lang="zh-CN" altLang="en-US" dirty="0"/>
              <a:t>组成视图的属性列名：全部省略或全部指定</a:t>
            </a:r>
          </a:p>
          <a:p>
            <a:pPr lvl="1" defTabSz="889000">
              <a:lnSpc>
                <a:spcPct val="150000"/>
              </a:lnSpc>
            </a:pPr>
            <a:r>
              <a:rPr lang="zh-CN" altLang="en-US" dirty="0"/>
              <a:t>全部省略</a:t>
            </a:r>
            <a:r>
              <a:rPr lang="en-US" altLang="zh-CN" dirty="0"/>
              <a:t>: </a:t>
            </a:r>
          </a:p>
          <a:p>
            <a:pPr lvl="2" defTabSz="889000">
              <a:lnSpc>
                <a:spcPct val="150000"/>
              </a:lnSpc>
              <a:buSzPct val="87000"/>
            </a:pPr>
            <a:r>
              <a:rPr lang="zh-CN" altLang="en-US" dirty="0"/>
              <a:t>由子查询中</a:t>
            </a:r>
            <a:r>
              <a:rPr lang="en-US" altLang="zh-CN" dirty="0"/>
              <a:t>SELECT</a:t>
            </a:r>
            <a:r>
              <a:rPr lang="zh-CN" altLang="en-US" dirty="0"/>
              <a:t>目标列中的诸字段组成</a:t>
            </a:r>
          </a:p>
          <a:p>
            <a:pPr lvl="1" defTabSz="889000">
              <a:lnSpc>
                <a:spcPct val="150000"/>
              </a:lnSpc>
            </a:pPr>
            <a:r>
              <a:rPr lang="zh-CN" altLang="en-US" dirty="0"/>
              <a:t>明确指定视图的所有列名</a:t>
            </a:r>
            <a:r>
              <a:rPr lang="en-US" altLang="zh-CN" dirty="0"/>
              <a:t>:</a:t>
            </a:r>
          </a:p>
          <a:p>
            <a:pPr lvl="2" defTabSz="889000">
              <a:lnSpc>
                <a:spcPct val="150000"/>
              </a:lnSpc>
              <a:buSzPct val="87000"/>
            </a:pPr>
            <a:r>
              <a:rPr lang="zh-CN" altLang="en-US" dirty="0"/>
              <a:t>某个目标列是聚集函数或列表达式</a:t>
            </a:r>
          </a:p>
          <a:p>
            <a:pPr lvl="2" defTabSz="889000">
              <a:lnSpc>
                <a:spcPct val="150000"/>
              </a:lnSpc>
              <a:buSzPct val="87000"/>
            </a:pPr>
            <a:r>
              <a:rPr lang="zh-CN" altLang="en-US" dirty="0"/>
              <a:t>多表连接时选出了几个同名列作为视图的字段</a:t>
            </a:r>
          </a:p>
          <a:p>
            <a:pPr lvl="2" defTabSz="889000">
              <a:lnSpc>
                <a:spcPct val="150000"/>
              </a:lnSpc>
              <a:buSzPct val="87000"/>
            </a:pPr>
            <a:r>
              <a:rPr lang="zh-CN" altLang="en-US" dirty="0"/>
              <a:t>需要在视图中为某个列启用新的更合适的名字</a:t>
            </a:r>
          </a:p>
          <a:p>
            <a:pPr>
              <a:lnSpc>
                <a:spcPct val="150000"/>
              </a:lnSpc>
            </a:pPr>
            <a:r>
              <a:rPr lang="zh-CN" altLang="en-US" dirty="0"/>
              <a:t>关系数据库管理系统执行</a:t>
            </a:r>
            <a:r>
              <a:rPr lang="en-US" altLang="zh-CN" dirty="0"/>
              <a:t>CREATE VIEW</a:t>
            </a:r>
            <a:r>
              <a:rPr lang="zh-CN" altLang="en-US" dirty="0"/>
              <a:t>语句时只是把视图定义存入数据字典，</a:t>
            </a:r>
            <a:r>
              <a:rPr lang="zh-CN" altLang="en-US" dirty="0">
                <a:solidFill>
                  <a:srgbClr val="FF0000"/>
                </a:solidFill>
              </a:rPr>
              <a:t>并不执行</a:t>
            </a:r>
            <a:r>
              <a:rPr lang="zh-CN" altLang="en-US" dirty="0"/>
              <a:t>其中的</a:t>
            </a:r>
            <a:r>
              <a:rPr lang="en-US" altLang="zh-CN" dirty="0"/>
              <a:t>SELECT</a:t>
            </a:r>
            <a:r>
              <a:rPr lang="zh-CN" altLang="en-US" dirty="0"/>
              <a:t>语句。</a:t>
            </a:r>
          </a:p>
          <a:p>
            <a:pPr>
              <a:lnSpc>
                <a:spcPct val="150000"/>
              </a:lnSpc>
            </a:pPr>
            <a:r>
              <a:rPr lang="zh-CN" altLang="en-US" dirty="0"/>
              <a:t>在</a:t>
            </a:r>
            <a:r>
              <a:rPr lang="zh-CN" altLang="en-US" dirty="0">
                <a:solidFill>
                  <a:srgbClr val="FF0000"/>
                </a:solidFill>
              </a:rPr>
              <a:t>对视图查询</a:t>
            </a:r>
            <a:r>
              <a:rPr lang="zh-CN" altLang="en-US" dirty="0"/>
              <a:t>时，按视图的定义从基本表中将数据查出。</a:t>
            </a:r>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Tree>
    <p:extLst>
      <p:ext uri="{BB962C8B-B14F-4D97-AF65-F5344CB8AC3E}">
        <p14:creationId xmlns:p14="http://schemas.microsoft.com/office/powerpoint/2010/main" val="353294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en-US" altLang="zh-CN" dirty="0"/>
              <a:t>[</a:t>
            </a:r>
            <a:r>
              <a:rPr lang="zh-CN" altLang="en-US" dirty="0"/>
              <a:t>例</a:t>
            </a:r>
            <a:r>
              <a:rPr lang="en-US" altLang="zh-CN" dirty="0"/>
              <a:t>3.84]  </a:t>
            </a:r>
            <a:r>
              <a:rPr lang="zh-CN" altLang="en-US" dirty="0"/>
              <a:t>建立信息系学生的视图。</a:t>
            </a:r>
            <a:endParaRPr lang="en-US" altLang="zh-CN" dirty="0"/>
          </a:p>
          <a:p>
            <a:endParaRPr lang="en-US" altLang="zh-CN" dirty="0"/>
          </a:p>
          <a:p>
            <a:endParaRPr lang="en-US" altLang="zh-CN" dirty="0"/>
          </a:p>
          <a:p>
            <a:endParaRPr lang="en-US" altLang="zh-CN" dirty="0"/>
          </a:p>
          <a:p>
            <a:pPr>
              <a:lnSpc>
                <a:spcPct val="100000"/>
              </a:lnSpc>
            </a:pPr>
            <a:r>
              <a:rPr lang="en-US" altLang="zh-CN" dirty="0"/>
              <a:t>[</a:t>
            </a:r>
            <a:r>
              <a:rPr lang="zh-CN" altLang="en-US" dirty="0"/>
              <a:t>例</a:t>
            </a:r>
            <a:r>
              <a:rPr lang="en-US" altLang="zh-CN" dirty="0"/>
              <a:t>3.85]</a:t>
            </a:r>
            <a:r>
              <a:rPr lang="zh-CN" altLang="en-US" dirty="0"/>
              <a:t>建立信息系学生的视图，并要求进行修改和插入操作时仍需</a:t>
            </a:r>
            <a:endParaRPr lang="en-US" altLang="zh-CN" dirty="0"/>
          </a:p>
          <a:p>
            <a:pPr marL="0" indent="0">
              <a:lnSpc>
                <a:spcPct val="100000"/>
              </a:lnSpc>
              <a:buNone/>
            </a:pPr>
            <a:r>
              <a:rPr lang="en-US" altLang="zh-CN" dirty="0"/>
              <a:t>               </a:t>
            </a:r>
            <a:r>
              <a:rPr lang="zh-CN" altLang="en-US" dirty="0"/>
              <a:t>保证该视图只有信息系的学生。</a:t>
            </a: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
        <p:nvSpPr>
          <p:cNvPr id="5" name="矩形 4"/>
          <p:cNvSpPr/>
          <p:nvPr/>
        </p:nvSpPr>
        <p:spPr>
          <a:xfrm>
            <a:off x="2286000" y="990600"/>
            <a:ext cx="4572000" cy="1938992"/>
          </a:xfrm>
          <a:prstGeom prst="rect">
            <a:avLst/>
          </a:prstGeom>
          <a:solidFill>
            <a:schemeClr val="bg1">
              <a:lumMod val="95000"/>
            </a:schemeClr>
          </a:solidFill>
        </p:spPr>
        <p:txBody>
          <a:bodyPr wrap="square">
            <a:spAutoFit/>
          </a:bodyPr>
          <a:lstStyle/>
          <a:p>
            <a:r>
              <a:rPr lang="zh-CN" altLang="en-US" sz="2400" dirty="0">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CREATE VIEW </a:t>
            </a:r>
            <a:r>
              <a:rPr lang="en-US" altLang="zh-CN" sz="2400" dirty="0" err="1">
                <a:solidFill>
                  <a:srgbClr val="0000CC"/>
                </a:solidFill>
                <a:latin typeface="等线 Light" panose="02010600030101010101" pitchFamily="2" charset="-122"/>
                <a:ea typeface="等线 Light" panose="02010600030101010101" pitchFamily="2" charset="-122"/>
              </a:rPr>
              <a:t>IS_Student</a:t>
            </a:r>
            <a:endParaRPr lang="en-US" altLang="zh-CN" sz="2400" dirty="0">
              <a:solidFill>
                <a:srgbClr val="0000CC"/>
              </a:solidFill>
              <a:latin typeface="等线 Light" panose="02010600030101010101" pitchFamily="2" charset="-122"/>
              <a:ea typeface="等线 Light" panose="02010600030101010101" pitchFamily="2" charset="-122"/>
            </a:endParaRPr>
          </a:p>
          <a:p>
            <a:r>
              <a:rPr lang="en-US" altLang="zh-CN" sz="2400" dirty="0">
                <a:solidFill>
                  <a:srgbClr val="0000CC"/>
                </a:solidFill>
                <a:latin typeface="等线 Light" panose="02010600030101010101" pitchFamily="2" charset="-122"/>
                <a:ea typeface="等线 Light" panose="02010600030101010101" pitchFamily="2" charset="-122"/>
              </a:rPr>
              <a:t>        AS </a:t>
            </a:r>
          </a:p>
          <a:p>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Sno</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Sname</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Sage</a:t>
            </a:r>
          </a:p>
          <a:p>
            <a:r>
              <a:rPr lang="en-US" altLang="zh-CN" sz="2400" dirty="0">
                <a:solidFill>
                  <a:srgbClr val="0000CC"/>
                </a:solidFill>
                <a:latin typeface="等线 Light" panose="02010600030101010101" pitchFamily="2" charset="-122"/>
                <a:ea typeface="等线 Light" panose="02010600030101010101" pitchFamily="2" charset="-122"/>
              </a:rPr>
              <a:t>        FROM     Student</a:t>
            </a:r>
          </a:p>
          <a:p>
            <a:r>
              <a:rPr lang="en-US" altLang="zh-CN" sz="2400" dirty="0">
                <a:solidFill>
                  <a:srgbClr val="0000CC"/>
                </a:solidFill>
                <a:latin typeface="等线 Light" panose="02010600030101010101" pitchFamily="2" charset="-122"/>
                <a:ea typeface="等线 Light" panose="02010600030101010101" pitchFamily="2" charset="-122"/>
              </a:rPr>
              <a:t>        WHERE  </a:t>
            </a:r>
            <a:r>
              <a:rPr lang="en-US" altLang="zh-CN" sz="2400" dirty="0" err="1">
                <a:solidFill>
                  <a:srgbClr val="0000CC"/>
                </a:solidFill>
                <a:latin typeface="等线 Light" panose="02010600030101010101" pitchFamily="2" charset="-122"/>
                <a:ea typeface="等线 Light" panose="02010600030101010101" pitchFamily="2" charset="-122"/>
              </a:rPr>
              <a:t>Sdept</a:t>
            </a:r>
            <a:r>
              <a:rPr lang="en-US" altLang="zh-CN" sz="2400" dirty="0">
                <a:solidFill>
                  <a:srgbClr val="0000CC"/>
                </a:solidFill>
                <a:latin typeface="等线 Light" panose="02010600030101010101" pitchFamily="2" charset="-122"/>
                <a:ea typeface="等线 Light" panose="02010600030101010101" pitchFamily="2" charset="-122"/>
              </a:rPr>
              <a:t>= 'IS'</a:t>
            </a:r>
            <a:r>
              <a:rPr lang="zh-CN" altLang="en-US" sz="2400" dirty="0">
                <a:solidFill>
                  <a:srgbClr val="0000CC"/>
                </a:solidFill>
                <a:latin typeface="等线 Light" panose="02010600030101010101" pitchFamily="2" charset="-122"/>
                <a:ea typeface="等线 Light" panose="02010600030101010101" pitchFamily="2" charset="-122"/>
              </a:rPr>
              <a:t>;</a:t>
            </a:r>
            <a:endParaRPr lang="zh-CN" altLang="en-US" sz="2400" dirty="0">
              <a:latin typeface="等线 Light" panose="02010600030101010101" pitchFamily="2" charset="-122"/>
              <a:ea typeface="等线 Light" panose="02010600030101010101" pitchFamily="2" charset="-122"/>
            </a:endParaRPr>
          </a:p>
        </p:txBody>
      </p:sp>
      <p:sp>
        <p:nvSpPr>
          <p:cNvPr id="6" name="矩形 5"/>
          <p:cNvSpPr/>
          <p:nvPr/>
        </p:nvSpPr>
        <p:spPr>
          <a:xfrm>
            <a:off x="2286000" y="4227702"/>
            <a:ext cx="4572000" cy="2308324"/>
          </a:xfrm>
          <a:prstGeom prst="rect">
            <a:avLst/>
          </a:prstGeom>
          <a:solidFill>
            <a:schemeClr val="bg1">
              <a:lumMod val="95000"/>
            </a:schemeClr>
          </a:solidFill>
        </p:spPr>
        <p:txBody>
          <a:bodyPr wrap="square">
            <a:spAutoFit/>
          </a:bodyPr>
          <a:lstStyle/>
          <a:p>
            <a:r>
              <a:rPr lang="en-US" altLang="zh-CN" sz="2400" dirty="0">
                <a:solidFill>
                  <a:srgbClr val="0000CC"/>
                </a:solidFill>
                <a:latin typeface="等线 Light" panose="02010600030101010101" pitchFamily="2" charset="-122"/>
                <a:ea typeface="等线 Light" panose="02010600030101010101" pitchFamily="2" charset="-122"/>
              </a:rPr>
              <a:t>CREATE VIEW </a:t>
            </a:r>
            <a:r>
              <a:rPr lang="en-US" altLang="zh-CN" sz="2400" dirty="0" err="1">
                <a:solidFill>
                  <a:srgbClr val="0000CC"/>
                </a:solidFill>
                <a:latin typeface="等线 Light" panose="02010600030101010101" pitchFamily="2" charset="-122"/>
                <a:ea typeface="等线 Light" panose="02010600030101010101" pitchFamily="2" charset="-122"/>
              </a:rPr>
              <a:t>IS_Student</a:t>
            </a:r>
            <a:endParaRPr lang="en-US" altLang="zh-CN" sz="2400" dirty="0">
              <a:solidFill>
                <a:srgbClr val="0000CC"/>
              </a:solidFill>
              <a:latin typeface="等线 Light" panose="02010600030101010101" pitchFamily="2" charset="-122"/>
              <a:ea typeface="等线 Light" panose="02010600030101010101" pitchFamily="2" charset="-122"/>
            </a:endParaRPr>
          </a:p>
          <a:p>
            <a:r>
              <a:rPr lang="en-US" altLang="zh-CN" sz="2400" dirty="0">
                <a:solidFill>
                  <a:srgbClr val="0000CC"/>
                </a:solidFill>
                <a:latin typeface="等线 Light" panose="02010600030101010101" pitchFamily="2" charset="-122"/>
                <a:ea typeface="等线 Light" panose="02010600030101010101" pitchFamily="2" charset="-122"/>
              </a:rPr>
              <a:t>        AS </a:t>
            </a:r>
          </a:p>
          <a:p>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Sno</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Sname</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Sage</a:t>
            </a:r>
          </a:p>
          <a:p>
            <a:r>
              <a:rPr lang="en-US" altLang="zh-CN" sz="2400" dirty="0">
                <a:solidFill>
                  <a:srgbClr val="0000CC"/>
                </a:solidFill>
                <a:latin typeface="等线 Light" panose="02010600030101010101" pitchFamily="2" charset="-122"/>
                <a:ea typeface="等线 Light" panose="02010600030101010101" pitchFamily="2" charset="-122"/>
              </a:rPr>
              <a:t>        FROM  Student</a:t>
            </a:r>
          </a:p>
          <a:p>
            <a:r>
              <a:rPr lang="en-US" altLang="zh-CN" sz="2400" dirty="0">
                <a:solidFill>
                  <a:srgbClr val="0000CC"/>
                </a:solidFill>
                <a:latin typeface="等线 Light" panose="02010600030101010101" pitchFamily="2" charset="-122"/>
                <a:ea typeface="等线 Light" panose="02010600030101010101" pitchFamily="2" charset="-122"/>
              </a:rPr>
              <a:t>        WHERE  </a:t>
            </a:r>
            <a:r>
              <a:rPr lang="en-US" altLang="zh-CN" sz="2400" dirty="0" err="1">
                <a:solidFill>
                  <a:srgbClr val="0000CC"/>
                </a:solidFill>
                <a:latin typeface="等线 Light" panose="02010600030101010101" pitchFamily="2" charset="-122"/>
                <a:ea typeface="等线 Light" panose="02010600030101010101" pitchFamily="2" charset="-122"/>
              </a:rPr>
              <a:t>Sdept</a:t>
            </a:r>
            <a:r>
              <a:rPr lang="en-US" altLang="zh-CN" sz="2400" dirty="0">
                <a:solidFill>
                  <a:srgbClr val="0000CC"/>
                </a:solidFill>
                <a:latin typeface="等线 Light" panose="02010600030101010101" pitchFamily="2" charset="-122"/>
                <a:ea typeface="等线 Light" panose="02010600030101010101" pitchFamily="2" charset="-122"/>
              </a:rPr>
              <a:t>= 'IS'</a:t>
            </a:r>
          </a:p>
          <a:p>
            <a:r>
              <a:rPr lang="en-US" altLang="zh-CN" sz="2400" dirty="0">
                <a:latin typeface="等线 Light" panose="02010600030101010101" pitchFamily="2" charset="-122"/>
                <a:ea typeface="等线 Light" panose="02010600030101010101" pitchFamily="2" charset="-122"/>
              </a:rPr>
              <a:t>        </a:t>
            </a:r>
            <a:r>
              <a:rPr lang="en-US" altLang="zh-CN" sz="2400" dirty="0">
                <a:solidFill>
                  <a:srgbClr val="FF0000"/>
                </a:solidFill>
                <a:latin typeface="等线 Light" panose="02010600030101010101" pitchFamily="2" charset="-122"/>
                <a:ea typeface="等线 Light" panose="02010600030101010101" pitchFamily="2" charset="-122"/>
              </a:rPr>
              <a:t>WITH CHECK OPTION</a:t>
            </a:r>
            <a:r>
              <a:rPr lang="zh-CN" altLang="en-US" sz="2400" dirty="0">
                <a:solidFill>
                  <a:srgbClr val="FF0000"/>
                </a:solidFill>
                <a:latin typeface="等线 Light" panose="02010600030101010101" pitchFamily="2" charset="-122"/>
                <a:ea typeface="等线 Light" panose="02010600030101010101" pitchFamily="2" charset="-122"/>
              </a:rPr>
              <a:t>;</a:t>
            </a:r>
          </a:p>
        </p:txBody>
      </p:sp>
      <p:sp>
        <p:nvSpPr>
          <p:cNvPr id="7" name="矩形 6"/>
          <p:cNvSpPr/>
          <p:nvPr/>
        </p:nvSpPr>
        <p:spPr>
          <a:xfrm>
            <a:off x="7898080" y="4227702"/>
            <a:ext cx="3333008" cy="1077218"/>
          </a:xfrm>
          <a:prstGeom prst="rect">
            <a:avLst/>
          </a:prstGeom>
        </p:spPr>
        <p:txBody>
          <a:bodyPr wrap="square">
            <a:spAutoFit/>
          </a:bodyPr>
          <a:lstStyle/>
          <a:p>
            <a:r>
              <a:rPr lang="zh-CN" altLang="en-US" sz="1600" dirty="0">
                <a:solidFill>
                  <a:srgbClr val="FF0000"/>
                </a:solidFill>
              </a:rPr>
              <a:t>定义</a:t>
            </a:r>
            <a:r>
              <a:rPr lang="en-US" altLang="zh-CN" sz="1600" dirty="0" err="1">
                <a:solidFill>
                  <a:srgbClr val="FF0000"/>
                </a:solidFill>
              </a:rPr>
              <a:t>IS_Student</a:t>
            </a:r>
            <a:r>
              <a:rPr lang="zh-CN" altLang="en-US" sz="1600" dirty="0">
                <a:solidFill>
                  <a:srgbClr val="FF0000"/>
                </a:solidFill>
              </a:rPr>
              <a:t>视图时加上了</a:t>
            </a:r>
            <a:r>
              <a:rPr lang="en-US" altLang="zh-CN" sz="1600" dirty="0">
                <a:solidFill>
                  <a:srgbClr val="FF0000"/>
                </a:solidFill>
              </a:rPr>
              <a:t>WITH CHECK OPTION</a:t>
            </a:r>
            <a:r>
              <a:rPr lang="zh-CN" altLang="en-US" sz="1600" dirty="0">
                <a:solidFill>
                  <a:srgbClr val="FF0000"/>
                </a:solidFill>
              </a:rPr>
              <a:t>子句，对该视图进行插入、修改和删除操作时，</a:t>
            </a:r>
            <a:r>
              <a:rPr lang="en-US" altLang="zh-CN" sz="1600" dirty="0">
                <a:solidFill>
                  <a:srgbClr val="FF0000"/>
                </a:solidFill>
              </a:rPr>
              <a:t>RDBMS</a:t>
            </a:r>
            <a:r>
              <a:rPr lang="zh-CN" altLang="en-US" sz="1600" dirty="0">
                <a:solidFill>
                  <a:srgbClr val="FF0000"/>
                </a:solidFill>
              </a:rPr>
              <a:t>会自动加上</a:t>
            </a:r>
            <a:r>
              <a:rPr lang="en-US" altLang="zh-CN" sz="1600" dirty="0" err="1">
                <a:solidFill>
                  <a:srgbClr val="FF0000"/>
                </a:solidFill>
              </a:rPr>
              <a:t>Sdept</a:t>
            </a:r>
            <a:r>
              <a:rPr lang="en-US" altLang="zh-CN" sz="1600" dirty="0">
                <a:solidFill>
                  <a:srgbClr val="FF0000"/>
                </a:solidFill>
              </a:rPr>
              <a:t>=‘IS’</a:t>
            </a:r>
            <a:r>
              <a:rPr lang="zh-CN" altLang="en-US" sz="1600" dirty="0">
                <a:solidFill>
                  <a:srgbClr val="FF0000"/>
                </a:solidFill>
              </a:rPr>
              <a:t>的条件。</a:t>
            </a:r>
          </a:p>
        </p:txBody>
      </p:sp>
      <p:sp>
        <p:nvSpPr>
          <p:cNvPr id="10" name="下箭头 9"/>
          <p:cNvSpPr/>
          <p:nvPr/>
        </p:nvSpPr>
        <p:spPr>
          <a:xfrm rot="4256042">
            <a:off x="7247339" y="4364668"/>
            <a:ext cx="240020" cy="682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76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par>
                          <p:cTn id="45" fill="hold">
                            <p:stCondLst>
                              <p:cond delay="2500"/>
                            </p:stCondLst>
                            <p:childTnLst>
                              <p:par>
                                <p:cTn id="46" presetID="22" presetClass="entr" presetSubtype="8" fill="hold" nodeType="after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Effect transition="in" filter="wipe(left)">
                                      <p:cBhvr>
                                        <p:cTn id="48" dur="500"/>
                                        <p:tgtEl>
                                          <p:spTgt spid="6">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1+#ppt_w/2"/>
                                          </p:val>
                                        </p:tav>
                                        <p:tav tm="100000">
                                          <p:val>
                                            <p:strVal val="#ppt_x"/>
                                          </p:val>
                                        </p:tav>
                                      </p:tavLst>
                                    </p:anim>
                                    <p:anim calcmode="lin" valueType="num">
                                      <p:cBhvr additive="base">
                                        <p:cTn id="54" dur="500" fill="hold"/>
                                        <p:tgtEl>
                                          <p:spTgt spid="7"/>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2" presetClass="entr" presetSubtype="2"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right)">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行列子集视图</a:t>
            </a:r>
            <a:endParaRPr lang="en-US" altLang="zh-CN" dirty="0">
              <a:solidFill>
                <a:srgbClr val="FF0000"/>
              </a:solidFill>
            </a:endParaRPr>
          </a:p>
          <a:p>
            <a:pPr lvl="1"/>
            <a:r>
              <a:rPr lang="zh-CN" altLang="en-US" dirty="0"/>
              <a:t>若一个视图是从单个基本表导出的，并且只是去掉了基本表的某些行和某些列，但保留了主码。如，</a:t>
            </a:r>
            <a:r>
              <a:rPr lang="en-US" altLang="zh-CN" dirty="0" err="1"/>
              <a:t>IS_Student</a:t>
            </a:r>
            <a:r>
              <a:rPr lang="zh-CN" altLang="en-US" dirty="0"/>
              <a:t>为行列子集视图</a:t>
            </a:r>
            <a:endParaRPr lang="en-US" altLang="zh-CN" dirty="0"/>
          </a:p>
          <a:p>
            <a:r>
              <a:rPr lang="zh-CN" altLang="en-US" dirty="0">
                <a:solidFill>
                  <a:srgbClr val="FF0000"/>
                </a:solidFill>
              </a:rPr>
              <a:t>基于多个基表的视图</a:t>
            </a:r>
            <a:endParaRPr lang="en-US" altLang="zh-CN" dirty="0">
              <a:solidFill>
                <a:srgbClr val="FF0000"/>
              </a:solidFill>
            </a:endParaRPr>
          </a:p>
          <a:p>
            <a:r>
              <a:rPr lang="en-US" altLang="zh-CN" dirty="0"/>
              <a:t>[</a:t>
            </a:r>
            <a:r>
              <a:rPr lang="zh-CN" altLang="en-US" dirty="0"/>
              <a:t>例</a:t>
            </a:r>
            <a:r>
              <a:rPr lang="en-US" altLang="zh-CN" dirty="0"/>
              <a:t>3.86] </a:t>
            </a:r>
            <a:r>
              <a:rPr lang="zh-CN" altLang="en-US" dirty="0"/>
              <a:t>建立信息系选修了</a:t>
            </a:r>
            <a:r>
              <a:rPr lang="en-US" altLang="zh-CN" dirty="0"/>
              <a:t>1</a:t>
            </a:r>
            <a:r>
              <a:rPr lang="zh-CN" altLang="en-US" dirty="0"/>
              <a:t>号课程的学生的视图</a:t>
            </a:r>
            <a:r>
              <a:rPr lang="en-US" altLang="zh-CN" dirty="0"/>
              <a:t>(</a:t>
            </a:r>
            <a:r>
              <a:rPr lang="zh-CN" altLang="en-US" dirty="0"/>
              <a:t>包括学号、姓名、成绩</a:t>
            </a:r>
            <a:r>
              <a:rPr lang="en-US" altLang="zh-CN" dirty="0"/>
              <a:t>)</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sp>
        <p:nvSpPr>
          <p:cNvPr id="2" name="矩形 1"/>
          <p:cNvSpPr/>
          <p:nvPr/>
        </p:nvSpPr>
        <p:spPr>
          <a:xfrm>
            <a:off x="1412338" y="3962400"/>
            <a:ext cx="9372600" cy="2123658"/>
          </a:xfrm>
          <a:prstGeom prst="rect">
            <a:avLst/>
          </a:prstGeom>
          <a:solidFill>
            <a:schemeClr val="bg1">
              <a:lumMod val="95000"/>
            </a:schemeClr>
          </a:solidFill>
        </p:spPr>
        <p:txBody>
          <a:bodyPr wrap="square">
            <a:spAutoFit/>
          </a:bodyPr>
          <a:lstStyle/>
          <a:p>
            <a:pPr>
              <a:lnSpc>
                <a:spcPct val="110000"/>
              </a:lnSpc>
            </a:pPr>
            <a:r>
              <a:rPr lang="en-US" altLang="zh-CN" sz="2400" dirty="0">
                <a:solidFill>
                  <a:srgbClr val="0000CC"/>
                </a:solidFill>
                <a:latin typeface="等线 Light" panose="02010600030101010101" pitchFamily="2" charset="-122"/>
                <a:ea typeface="等线 Light" panose="02010600030101010101" pitchFamily="2" charset="-122"/>
              </a:rPr>
              <a:t>CREATE VIEW IS_S1</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Sno</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Sname</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Grade</a:t>
            </a:r>
            <a:r>
              <a:rPr lang="zh-CN" altLang="en-US" sz="2400" dirty="0">
                <a:solidFill>
                  <a:srgbClr val="0000CC"/>
                </a:solidFill>
                <a:latin typeface="等线 Light" panose="02010600030101010101" pitchFamily="2" charset="-122"/>
                <a:ea typeface="等线 Light" panose="02010600030101010101" pitchFamily="2" charset="-122"/>
              </a:rPr>
              <a:t>)</a:t>
            </a:r>
          </a:p>
          <a:p>
            <a:pPr>
              <a:lnSpc>
                <a:spcPct val="110000"/>
              </a:lnSpc>
            </a:pPr>
            <a:r>
              <a:rPr lang="en-US" altLang="zh-CN" sz="2400" dirty="0">
                <a:solidFill>
                  <a:srgbClr val="0000CC"/>
                </a:solidFill>
                <a:latin typeface="等线 Light" panose="02010600030101010101" pitchFamily="2" charset="-122"/>
                <a:ea typeface="等线 Light" panose="02010600030101010101" pitchFamily="2" charset="-122"/>
              </a:rPr>
              <a:t>     AS </a:t>
            </a:r>
          </a:p>
          <a:p>
            <a:pPr>
              <a:lnSpc>
                <a:spcPct val="110000"/>
              </a:lnSpc>
            </a:pPr>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Student.Sno</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Sname</a:t>
            </a:r>
            <a:r>
              <a:rPr lang="en-US" altLang="zh-CN" sz="2400" dirty="0">
                <a:solidFill>
                  <a:srgbClr val="0000CC"/>
                </a:solidFill>
                <a:latin typeface="等线 Light" panose="02010600030101010101" pitchFamily="2" charset="-122"/>
                <a:ea typeface="等线 Light" panose="02010600030101010101" pitchFamily="2" charset="-122"/>
              </a:rPr>
              <a:t>, Grade</a:t>
            </a:r>
          </a:p>
          <a:p>
            <a:pPr>
              <a:lnSpc>
                <a:spcPct val="110000"/>
              </a:lnSpc>
            </a:pPr>
            <a:r>
              <a:rPr lang="en-US" altLang="zh-CN" sz="2400" dirty="0">
                <a:solidFill>
                  <a:srgbClr val="0000CC"/>
                </a:solidFill>
                <a:latin typeface="等线 Light" panose="02010600030101010101" pitchFamily="2" charset="-122"/>
                <a:ea typeface="等线 Light" panose="02010600030101010101" pitchFamily="2" charset="-122"/>
              </a:rPr>
              <a:t>     FROM  </a:t>
            </a:r>
            <a:r>
              <a:rPr lang="en-US" altLang="zh-CN" sz="2400" dirty="0">
                <a:solidFill>
                  <a:srgbClr val="FF0000"/>
                </a:solidFill>
                <a:latin typeface="等线 Light" panose="02010600030101010101" pitchFamily="2" charset="-122"/>
                <a:ea typeface="等线 Light" panose="02010600030101010101" pitchFamily="2" charset="-122"/>
              </a:rPr>
              <a:t>Student, SC</a:t>
            </a:r>
          </a:p>
          <a:p>
            <a:pPr>
              <a:lnSpc>
                <a:spcPct val="110000"/>
              </a:lnSpc>
            </a:pPr>
            <a:r>
              <a:rPr lang="en-US" altLang="zh-CN" sz="2400" dirty="0">
                <a:solidFill>
                  <a:srgbClr val="0000CC"/>
                </a:solidFill>
                <a:latin typeface="等线 Light" panose="02010600030101010101" pitchFamily="2" charset="-122"/>
                <a:ea typeface="等线 Light" panose="02010600030101010101" pitchFamily="2" charset="-122"/>
              </a:rPr>
              <a:t>     WHERE  </a:t>
            </a:r>
            <a:r>
              <a:rPr lang="en-US" altLang="zh-CN" sz="2400" dirty="0" err="1">
                <a:solidFill>
                  <a:srgbClr val="0000CC"/>
                </a:solidFill>
                <a:latin typeface="等线 Light" panose="02010600030101010101" pitchFamily="2" charset="-122"/>
                <a:ea typeface="等线 Light" panose="02010600030101010101" pitchFamily="2" charset="-122"/>
              </a:rPr>
              <a:t>Sdept</a:t>
            </a:r>
            <a:r>
              <a:rPr lang="en-US" altLang="zh-CN" sz="2400" dirty="0">
                <a:solidFill>
                  <a:srgbClr val="0000CC"/>
                </a:solidFill>
                <a:latin typeface="等线 Light" panose="02010600030101010101" pitchFamily="2" charset="-122"/>
                <a:ea typeface="等线 Light" panose="02010600030101010101" pitchFamily="2" charset="-122"/>
              </a:rPr>
              <a:t>= 'IS' AND  </a:t>
            </a:r>
            <a:r>
              <a:rPr lang="en-US" altLang="zh-CN" sz="2400" dirty="0" err="1">
                <a:solidFill>
                  <a:srgbClr val="0000CC"/>
                </a:solidFill>
                <a:latin typeface="等线 Light" panose="02010600030101010101" pitchFamily="2" charset="-122"/>
                <a:ea typeface="等线 Light" panose="02010600030101010101" pitchFamily="2" charset="-122"/>
              </a:rPr>
              <a:t>Student.Sno</a:t>
            </a:r>
            <a:r>
              <a:rPr lang="en-US" altLang="zh-CN" sz="2400" dirty="0">
                <a:solidFill>
                  <a:srgbClr val="0000CC"/>
                </a:solidFill>
                <a:latin typeface="等线 Light" panose="02010600030101010101" pitchFamily="2" charset="-122"/>
                <a:ea typeface="等线 Light" panose="02010600030101010101" pitchFamily="2" charset="-122"/>
              </a:rPr>
              <a:t> = </a:t>
            </a:r>
            <a:r>
              <a:rPr lang="en-US" altLang="zh-CN" sz="2400" dirty="0" err="1">
                <a:solidFill>
                  <a:srgbClr val="0000CC"/>
                </a:solidFill>
                <a:latin typeface="等线 Light" panose="02010600030101010101" pitchFamily="2" charset="-122"/>
                <a:ea typeface="等线 Light" panose="02010600030101010101" pitchFamily="2" charset="-122"/>
              </a:rPr>
              <a:t>SC.Sno</a:t>
            </a:r>
            <a:r>
              <a:rPr lang="en-US" altLang="zh-CN" sz="2400" dirty="0">
                <a:solidFill>
                  <a:srgbClr val="0000CC"/>
                </a:solidFill>
                <a:latin typeface="等线 Light" panose="02010600030101010101" pitchFamily="2" charset="-122"/>
                <a:ea typeface="等线 Light" panose="02010600030101010101" pitchFamily="2" charset="-122"/>
              </a:rPr>
              <a:t>  AND  </a:t>
            </a:r>
            <a:r>
              <a:rPr lang="en-US" altLang="zh-CN" sz="2400" dirty="0" err="1">
                <a:solidFill>
                  <a:srgbClr val="0000CC"/>
                </a:solidFill>
                <a:latin typeface="等线 Light" panose="02010600030101010101" pitchFamily="2" charset="-122"/>
                <a:ea typeface="等线 Light" panose="02010600030101010101" pitchFamily="2" charset="-122"/>
              </a:rPr>
              <a:t>SC.Cno</a:t>
            </a:r>
            <a:r>
              <a:rPr lang="en-US" altLang="zh-CN" sz="2400" dirty="0">
                <a:solidFill>
                  <a:srgbClr val="0000CC"/>
                </a:solidFill>
                <a:latin typeface="等线 Light" panose="02010600030101010101" pitchFamily="2" charset="-122"/>
                <a:ea typeface="等线 Light" panose="02010600030101010101" pitchFamily="2" charset="-122"/>
              </a:rPr>
              <a:t>= '1'</a:t>
            </a:r>
            <a:r>
              <a:rPr lang="zh-CN" altLang="en-US" sz="2400" dirty="0">
                <a:solidFill>
                  <a:srgbClr val="0000CC"/>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296442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基于视图的视图</a:t>
            </a:r>
            <a:endParaRPr lang="en-US" altLang="zh-CN" sz="2000" dirty="0">
              <a:solidFill>
                <a:srgbClr val="FF0000"/>
              </a:solidFill>
            </a:endParaRPr>
          </a:p>
          <a:p>
            <a:r>
              <a:rPr lang="en-US" altLang="zh-CN" dirty="0"/>
              <a:t>[</a:t>
            </a:r>
            <a:r>
              <a:rPr lang="zh-CN" altLang="en-US" dirty="0"/>
              <a:t>例</a:t>
            </a:r>
            <a:r>
              <a:rPr lang="en-US" altLang="zh-CN" dirty="0"/>
              <a:t>3.87] </a:t>
            </a:r>
            <a:r>
              <a:rPr lang="zh-CN" altLang="en-US" dirty="0"/>
              <a:t>建立信息系选修了</a:t>
            </a:r>
            <a:r>
              <a:rPr lang="en-US" altLang="zh-CN" dirty="0"/>
              <a:t>1</a:t>
            </a:r>
            <a:r>
              <a:rPr lang="zh-CN" altLang="en-US" dirty="0"/>
              <a:t>号课程且成绩在</a:t>
            </a:r>
            <a:r>
              <a:rPr lang="en-US" altLang="zh-CN" dirty="0"/>
              <a:t>90</a:t>
            </a:r>
            <a:r>
              <a:rPr lang="zh-CN" altLang="en-US" dirty="0"/>
              <a:t>分以上的学生的视图。</a:t>
            </a:r>
            <a:endParaRPr lang="en-US" altLang="zh-CN" dirty="0"/>
          </a:p>
          <a:p>
            <a:endParaRPr lang="en-US" altLang="zh-CN" dirty="0"/>
          </a:p>
          <a:p>
            <a:endParaRPr lang="en-US" altLang="zh-CN" dirty="0"/>
          </a:p>
          <a:p>
            <a:endParaRPr lang="en-US" altLang="zh-CN" dirty="0"/>
          </a:p>
          <a:p>
            <a:r>
              <a:rPr lang="zh-CN" altLang="en-US" dirty="0">
                <a:solidFill>
                  <a:srgbClr val="FF0000"/>
                </a:solidFill>
              </a:rPr>
              <a:t>带表达式的视图</a:t>
            </a:r>
            <a:endParaRPr lang="en-US" altLang="zh-CN" dirty="0">
              <a:solidFill>
                <a:srgbClr val="FF0000"/>
              </a:solidFill>
            </a:endParaRPr>
          </a:p>
          <a:p>
            <a:r>
              <a:rPr lang="en-US" altLang="zh-CN" dirty="0"/>
              <a:t>[</a:t>
            </a:r>
            <a:r>
              <a:rPr lang="zh-CN" altLang="en-US" dirty="0"/>
              <a:t>例</a:t>
            </a:r>
            <a:r>
              <a:rPr lang="en-US" altLang="zh-CN" dirty="0"/>
              <a:t>3.88]  </a:t>
            </a:r>
            <a:r>
              <a:rPr lang="zh-CN" altLang="en-US" dirty="0"/>
              <a:t>定义一个反映学生出生年份的视图</a:t>
            </a:r>
          </a:p>
        </p:txBody>
      </p:sp>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sp>
        <p:nvSpPr>
          <p:cNvPr id="5" name="矩形 4"/>
          <p:cNvSpPr/>
          <p:nvPr/>
        </p:nvSpPr>
        <p:spPr>
          <a:xfrm>
            <a:off x="2971800" y="1752600"/>
            <a:ext cx="4648200" cy="1938992"/>
          </a:xfrm>
          <a:prstGeom prst="rect">
            <a:avLst/>
          </a:prstGeom>
          <a:solidFill>
            <a:schemeClr val="bg1">
              <a:lumMod val="95000"/>
            </a:schemeClr>
          </a:solidFill>
        </p:spPr>
        <p:txBody>
          <a:bodyPr wrap="square">
            <a:spAutoFit/>
          </a:bodyPr>
          <a:lstStyle/>
          <a:p>
            <a:pPr>
              <a:buNone/>
            </a:pPr>
            <a:r>
              <a:rPr lang="en-US" altLang="zh-CN" sz="2400" dirty="0">
                <a:solidFill>
                  <a:srgbClr val="0000CC"/>
                </a:solidFill>
                <a:latin typeface="等线 Light" panose="02010600030101010101" pitchFamily="2" charset="-122"/>
                <a:ea typeface="等线 Light" panose="02010600030101010101" pitchFamily="2" charset="-122"/>
              </a:rPr>
              <a:t>CREATE VIEW IS_S2</a:t>
            </a:r>
          </a:p>
          <a:p>
            <a:pPr>
              <a:buNone/>
            </a:pPr>
            <a:r>
              <a:rPr lang="en-US" altLang="zh-CN" sz="2400" dirty="0">
                <a:solidFill>
                  <a:srgbClr val="0000CC"/>
                </a:solidFill>
                <a:latin typeface="等线 Light" panose="02010600030101010101" pitchFamily="2" charset="-122"/>
                <a:ea typeface="等线 Light" panose="02010600030101010101" pitchFamily="2" charset="-122"/>
              </a:rPr>
              <a:t>         AS</a:t>
            </a:r>
          </a:p>
          <a:p>
            <a:pPr>
              <a:buNone/>
            </a:pPr>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Sno,Sname,Grade</a:t>
            </a:r>
            <a:endParaRPr lang="en-US" altLang="zh-CN" sz="2400" dirty="0">
              <a:solidFill>
                <a:srgbClr val="0000CC"/>
              </a:solidFill>
              <a:latin typeface="等线 Light" panose="02010600030101010101" pitchFamily="2" charset="-122"/>
              <a:ea typeface="等线 Light" panose="02010600030101010101" pitchFamily="2" charset="-122"/>
            </a:endParaRPr>
          </a:p>
          <a:p>
            <a:pPr>
              <a:buNone/>
            </a:pPr>
            <a:r>
              <a:rPr lang="en-US" altLang="zh-CN" sz="2400" dirty="0">
                <a:solidFill>
                  <a:srgbClr val="0000CC"/>
                </a:solidFill>
                <a:latin typeface="等线 Light" panose="02010600030101010101" pitchFamily="2" charset="-122"/>
                <a:ea typeface="等线 Light" panose="02010600030101010101" pitchFamily="2" charset="-122"/>
              </a:rPr>
              <a:t>         FROM  IS_S1</a:t>
            </a:r>
          </a:p>
          <a:p>
            <a:pPr>
              <a:buNone/>
            </a:pPr>
            <a:r>
              <a:rPr lang="en-US" altLang="zh-CN" sz="2400" dirty="0">
                <a:solidFill>
                  <a:srgbClr val="0000CC"/>
                </a:solidFill>
                <a:latin typeface="等线 Light" panose="02010600030101010101" pitchFamily="2" charset="-122"/>
                <a:ea typeface="等线 Light" panose="02010600030101010101" pitchFamily="2" charset="-122"/>
              </a:rPr>
              <a:t>         WHERE  Grade&gt;=90</a:t>
            </a:r>
            <a:r>
              <a:rPr lang="zh-CN" altLang="en-US" sz="2400" dirty="0">
                <a:solidFill>
                  <a:srgbClr val="0000CC"/>
                </a:solidFill>
                <a:latin typeface="等线 Light" panose="02010600030101010101" pitchFamily="2" charset="-122"/>
                <a:ea typeface="等线 Light" panose="02010600030101010101" pitchFamily="2" charset="-122"/>
              </a:rPr>
              <a:t>;</a:t>
            </a:r>
          </a:p>
        </p:txBody>
      </p:sp>
      <p:sp>
        <p:nvSpPr>
          <p:cNvPr id="6" name="矩形 5"/>
          <p:cNvSpPr/>
          <p:nvPr/>
        </p:nvSpPr>
        <p:spPr>
          <a:xfrm>
            <a:off x="2400300" y="4940966"/>
            <a:ext cx="5791200" cy="1569660"/>
          </a:xfrm>
          <a:prstGeom prst="rect">
            <a:avLst/>
          </a:prstGeom>
          <a:solidFill>
            <a:schemeClr val="bg1">
              <a:lumMod val="95000"/>
            </a:schemeClr>
          </a:solidFill>
        </p:spPr>
        <p:txBody>
          <a:bodyPr wrap="square">
            <a:spAutoFit/>
          </a:bodyPr>
          <a:lstStyle/>
          <a:p>
            <a:pPr marL="266700" lvl="1">
              <a:buNone/>
            </a:pPr>
            <a:r>
              <a:rPr lang="en-US" altLang="zh-CN" sz="2400" dirty="0">
                <a:solidFill>
                  <a:srgbClr val="0000CC"/>
                </a:solidFill>
                <a:latin typeface="等线 Light" panose="02010600030101010101" pitchFamily="2" charset="-122"/>
                <a:ea typeface="等线 Light" panose="02010600030101010101" pitchFamily="2" charset="-122"/>
              </a:rPr>
              <a:t>CREATE  VIEW BT_S</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Sno</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Sname</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C00000"/>
                </a:solidFill>
                <a:latin typeface="等线 Light" panose="02010600030101010101" pitchFamily="2" charset="-122"/>
                <a:ea typeface="等线 Light" panose="02010600030101010101" pitchFamily="2" charset="-122"/>
              </a:rPr>
              <a:t>Sbirth</a:t>
            </a:r>
            <a:r>
              <a:rPr lang="zh-CN" altLang="en-US" sz="2400" dirty="0">
                <a:solidFill>
                  <a:srgbClr val="0000CC"/>
                </a:solidFill>
                <a:latin typeface="等线 Light" panose="02010600030101010101" pitchFamily="2" charset="-122"/>
                <a:ea typeface="等线 Light" panose="02010600030101010101" pitchFamily="2" charset="-122"/>
              </a:rPr>
              <a:t>)</a:t>
            </a:r>
          </a:p>
          <a:p>
            <a:pPr marL="266700" lvl="1">
              <a:buNone/>
            </a:pPr>
            <a:r>
              <a:rPr lang="en-US" altLang="zh-CN" sz="2400" dirty="0">
                <a:solidFill>
                  <a:srgbClr val="0000CC"/>
                </a:solidFill>
                <a:latin typeface="等线 Light" panose="02010600030101010101" pitchFamily="2" charset="-122"/>
                <a:ea typeface="等线 Light" panose="02010600030101010101" pitchFamily="2" charset="-122"/>
              </a:rPr>
              <a:t>        AS </a:t>
            </a:r>
          </a:p>
          <a:p>
            <a:pPr marL="266700" lvl="1">
              <a:buNone/>
            </a:pPr>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Sno</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Sname</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C00000"/>
                </a:solidFill>
                <a:latin typeface="等线 Light" panose="02010600030101010101" pitchFamily="2" charset="-122"/>
                <a:ea typeface="等线 Light" panose="02010600030101010101" pitchFamily="2" charset="-122"/>
              </a:rPr>
              <a:t>2014-Sage</a:t>
            </a:r>
          </a:p>
          <a:p>
            <a:pPr marL="266700" lvl="1">
              <a:buNone/>
            </a:pPr>
            <a:r>
              <a:rPr lang="en-US" altLang="zh-CN" sz="2400" dirty="0">
                <a:solidFill>
                  <a:srgbClr val="0000CC"/>
                </a:solidFill>
                <a:latin typeface="等线 Light" panose="02010600030101010101" pitchFamily="2" charset="-122"/>
                <a:ea typeface="等线 Light" panose="02010600030101010101" pitchFamily="2" charset="-122"/>
              </a:rPr>
              <a:t>        FROM  Student</a:t>
            </a:r>
            <a:r>
              <a:rPr lang="zh-CN" altLang="en-US" sz="2400" dirty="0">
                <a:solidFill>
                  <a:srgbClr val="0000CC"/>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182300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分组视图</a:t>
            </a:r>
            <a:endParaRPr lang="en-US" altLang="zh-CN" sz="2000" dirty="0">
              <a:solidFill>
                <a:srgbClr val="FF0000"/>
              </a:solidFill>
            </a:endParaRPr>
          </a:p>
          <a:p>
            <a:r>
              <a:rPr lang="en-US" altLang="zh-CN" dirty="0"/>
              <a:t>[</a:t>
            </a:r>
            <a:r>
              <a:rPr lang="zh-CN" altLang="en-US" dirty="0"/>
              <a:t>例</a:t>
            </a:r>
            <a:r>
              <a:rPr lang="en-US" altLang="zh-CN" dirty="0"/>
              <a:t>3.89] </a:t>
            </a:r>
            <a:r>
              <a:rPr lang="zh-CN" altLang="en-US" dirty="0"/>
              <a:t>将学生的学号及</a:t>
            </a:r>
            <a:r>
              <a:rPr lang="zh-CN" altLang="en-US" dirty="0">
                <a:solidFill>
                  <a:srgbClr val="FF0000"/>
                </a:solidFill>
              </a:rPr>
              <a:t>平均</a:t>
            </a:r>
            <a:r>
              <a:rPr lang="zh-CN" altLang="en-US" dirty="0"/>
              <a:t>成绩定义为一个视图</a:t>
            </a:r>
            <a:r>
              <a:rPr lang="en-US" altLang="zh-CN" dirty="0"/>
              <a:t>.</a:t>
            </a:r>
          </a:p>
          <a:p>
            <a:endParaRPr lang="en-US" altLang="zh-CN" dirty="0"/>
          </a:p>
          <a:p>
            <a:endParaRPr lang="en-US" altLang="zh-CN" dirty="0"/>
          </a:p>
          <a:p>
            <a:endParaRPr lang="en-US" altLang="zh-CN" dirty="0"/>
          </a:p>
          <a:p>
            <a:r>
              <a:rPr lang="en-US" altLang="zh-CN" dirty="0"/>
              <a:t>[</a:t>
            </a:r>
            <a:r>
              <a:rPr lang="zh-CN" altLang="en-US" dirty="0"/>
              <a:t>例</a:t>
            </a:r>
            <a:r>
              <a:rPr lang="en-US" altLang="zh-CN" dirty="0"/>
              <a:t>3.90] </a:t>
            </a:r>
            <a:r>
              <a:rPr lang="zh-CN" altLang="en-US" dirty="0"/>
              <a:t>将</a:t>
            </a:r>
            <a:r>
              <a:rPr lang="en-US" altLang="zh-CN" dirty="0"/>
              <a:t>Student</a:t>
            </a:r>
            <a:r>
              <a:rPr lang="zh-CN" altLang="en-US" dirty="0"/>
              <a:t>表中</a:t>
            </a:r>
            <a:r>
              <a:rPr lang="zh-CN" altLang="en-US" dirty="0">
                <a:solidFill>
                  <a:srgbClr val="FF0000"/>
                </a:solidFill>
              </a:rPr>
              <a:t>所有</a:t>
            </a:r>
            <a:r>
              <a:rPr lang="zh-CN" altLang="en-US" dirty="0"/>
              <a:t>女生记录定义为一个视图</a:t>
            </a:r>
          </a:p>
          <a:p>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
        <p:nvSpPr>
          <p:cNvPr id="2" name="矩形 1"/>
          <p:cNvSpPr/>
          <p:nvPr/>
        </p:nvSpPr>
        <p:spPr>
          <a:xfrm>
            <a:off x="2209800" y="1752600"/>
            <a:ext cx="5257800" cy="1938992"/>
          </a:xfrm>
          <a:prstGeom prst="rect">
            <a:avLst/>
          </a:prstGeom>
          <a:solidFill>
            <a:schemeClr val="bg1">
              <a:lumMod val="95000"/>
            </a:schemeClr>
          </a:solidFill>
        </p:spPr>
        <p:txBody>
          <a:bodyPr wrap="square">
            <a:spAutoFit/>
          </a:bodyPr>
          <a:lstStyle/>
          <a:p>
            <a:pPr>
              <a:buNone/>
            </a:pPr>
            <a:r>
              <a:rPr lang="zh-CN" altLang="en-US" sz="2400" dirty="0">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CREAT  VIEW S_G</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Sno</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FF00FF"/>
                </a:solidFill>
                <a:latin typeface="等线 Light" panose="02010600030101010101" pitchFamily="2" charset="-122"/>
                <a:ea typeface="等线 Light" panose="02010600030101010101" pitchFamily="2" charset="-122"/>
              </a:rPr>
              <a:t>Gavg</a:t>
            </a:r>
            <a:r>
              <a:rPr lang="zh-CN" altLang="en-US" sz="2400" dirty="0">
                <a:latin typeface="等线 Light" panose="02010600030101010101" pitchFamily="2" charset="-122"/>
                <a:ea typeface="等线 Light" panose="02010600030101010101" pitchFamily="2" charset="-122"/>
              </a:rPr>
              <a:t>)</a:t>
            </a:r>
          </a:p>
          <a:p>
            <a:pPr>
              <a:buNone/>
            </a:pPr>
            <a:r>
              <a:rPr lang="en-US" altLang="zh-CN" sz="2400" dirty="0">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AS  </a:t>
            </a:r>
          </a:p>
          <a:p>
            <a:pPr>
              <a:buNone/>
            </a:pPr>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Sno</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FF00FF"/>
                </a:solidFill>
                <a:latin typeface="等线 Light" panose="02010600030101010101" pitchFamily="2" charset="-122"/>
                <a:ea typeface="等线 Light" panose="02010600030101010101" pitchFamily="2" charset="-122"/>
              </a:rPr>
              <a:t>AVG</a:t>
            </a:r>
            <a:r>
              <a:rPr lang="zh-CN" altLang="en-US" sz="2400" dirty="0">
                <a:solidFill>
                  <a:srgbClr val="FF00FF"/>
                </a:solidFill>
                <a:latin typeface="等线 Light" panose="02010600030101010101" pitchFamily="2" charset="-122"/>
                <a:ea typeface="等线 Light" panose="02010600030101010101" pitchFamily="2" charset="-122"/>
              </a:rPr>
              <a:t>(</a:t>
            </a:r>
            <a:r>
              <a:rPr lang="en-US" altLang="zh-CN" sz="2400" dirty="0">
                <a:solidFill>
                  <a:srgbClr val="FF00FF"/>
                </a:solidFill>
                <a:latin typeface="等线 Light" panose="02010600030101010101" pitchFamily="2" charset="-122"/>
                <a:ea typeface="等线 Light" panose="02010600030101010101" pitchFamily="2" charset="-122"/>
              </a:rPr>
              <a:t>Grade</a:t>
            </a:r>
            <a:r>
              <a:rPr lang="zh-CN" altLang="en-US" sz="2400" dirty="0">
                <a:solidFill>
                  <a:srgbClr val="FF00FF"/>
                </a:solidFill>
                <a:latin typeface="等线 Light" panose="02010600030101010101" pitchFamily="2" charset="-122"/>
                <a:ea typeface="等线 Light" panose="02010600030101010101" pitchFamily="2" charset="-122"/>
              </a:rPr>
              <a:t>)</a:t>
            </a:r>
          </a:p>
          <a:p>
            <a:pPr>
              <a:buNone/>
            </a:pPr>
            <a:r>
              <a:rPr lang="en-US" altLang="zh-CN" sz="2400" dirty="0">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FROM  SC</a:t>
            </a:r>
          </a:p>
          <a:p>
            <a:pPr>
              <a:buNone/>
            </a:pPr>
            <a:r>
              <a:rPr lang="en-US" altLang="zh-CN" sz="2400" dirty="0">
                <a:solidFill>
                  <a:srgbClr val="FF3399"/>
                </a:solidFill>
                <a:latin typeface="等线 Light" panose="02010600030101010101" pitchFamily="2" charset="-122"/>
                <a:ea typeface="等线 Light" panose="02010600030101010101" pitchFamily="2" charset="-122"/>
              </a:rPr>
              <a:t>           </a:t>
            </a:r>
            <a:r>
              <a:rPr lang="en-US" altLang="zh-CN" sz="2400" dirty="0">
                <a:solidFill>
                  <a:srgbClr val="FF00FF"/>
                </a:solidFill>
                <a:latin typeface="等线 Light" panose="02010600030101010101" pitchFamily="2" charset="-122"/>
                <a:ea typeface="等线 Light" panose="02010600030101010101" pitchFamily="2" charset="-122"/>
              </a:rPr>
              <a:t>  GROUP BY </a:t>
            </a:r>
            <a:r>
              <a:rPr lang="en-US" altLang="zh-CN" sz="2400" dirty="0" err="1">
                <a:solidFill>
                  <a:srgbClr val="FF00FF"/>
                </a:solidFill>
                <a:latin typeface="等线 Light" panose="02010600030101010101" pitchFamily="2" charset="-122"/>
                <a:ea typeface="等线 Light" panose="02010600030101010101" pitchFamily="2" charset="-122"/>
              </a:rPr>
              <a:t>Sno</a:t>
            </a:r>
            <a:r>
              <a:rPr lang="zh-CN" altLang="en-US" sz="2400" dirty="0">
                <a:solidFill>
                  <a:srgbClr val="FF00FF"/>
                </a:solidFill>
                <a:latin typeface="等线 Light" panose="02010600030101010101" pitchFamily="2" charset="-122"/>
                <a:ea typeface="等线 Light" panose="02010600030101010101" pitchFamily="2" charset="-122"/>
              </a:rPr>
              <a:t>;</a:t>
            </a:r>
            <a:endParaRPr lang="zh-CN" altLang="en-US" sz="2400" dirty="0">
              <a:latin typeface="等线 Light" panose="02010600030101010101" pitchFamily="2" charset="-122"/>
              <a:ea typeface="等线 Light" panose="02010600030101010101" pitchFamily="2" charset="-122"/>
            </a:endParaRPr>
          </a:p>
        </p:txBody>
      </p:sp>
      <p:sp>
        <p:nvSpPr>
          <p:cNvPr id="7" name="矩形 6"/>
          <p:cNvSpPr/>
          <p:nvPr/>
        </p:nvSpPr>
        <p:spPr>
          <a:xfrm>
            <a:off x="914400" y="4415121"/>
            <a:ext cx="7121484" cy="1938992"/>
          </a:xfrm>
          <a:prstGeom prst="rect">
            <a:avLst/>
          </a:prstGeom>
          <a:solidFill>
            <a:schemeClr val="bg1">
              <a:lumMod val="95000"/>
            </a:schemeClr>
          </a:solidFill>
        </p:spPr>
        <p:txBody>
          <a:bodyPr wrap="square">
            <a:spAutoFit/>
          </a:bodyPr>
          <a:lstStyle/>
          <a:p>
            <a:pPr algn="just"/>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CREATE VIEW </a:t>
            </a:r>
            <a:r>
              <a:rPr lang="en-US" altLang="zh-CN" sz="2400" dirty="0" err="1">
                <a:solidFill>
                  <a:srgbClr val="0000CC"/>
                </a:solidFill>
                <a:latin typeface="等线 Light" panose="02010600030101010101" pitchFamily="2" charset="-122"/>
                <a:ea typeface="等线 Light" panose="02010600030101010101" pitchFamily="2" charset="-122"/>
              </a:rPr>
              <a:t>F_Student</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F_Sno</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name,sex</a:t>
            </a:r>
            <a:r>
              <a:rPr lang="en-US" altLang="zh-CN" sz="2400" dirty="0">
                <a:solidFill>
                  <a:srgbClr val="0000CC"/>
                </a:solidFill>
                <a:latin typeface="等线 Light" panose="02010600030101010101" pitchFamily="2" charset="-122"/>
                <a:ea typeface="等线 Light" panose="02010600030101010101" pitchFamily="2" charset="-122"/>
              </a:rPr>
              <a:t>, age, </a:t>
            </a:r>
            <a:r>
              <a:rPr lang="en-US" altLang="zh-CN" sz="2400" dirty="0" err="1">
                <a:solidFill>
                  <a:srgbClr val="0000CC"/>
                </a:solidFill>
                <a:latin typeface="等线 Light" panose="02010600030101010101" pitchFamily="2" charset="-122"/>
                <a:ea typeface="等线 Light" panose="02010600030101010101" pitchFamily="2" charset="-122"/>
              </a:rPr>
              <a:t>dept</a:t>
            </a:r>
            <a:r>
              <a:rPr lang="zh-CN" altLang="en-US" sz="2400" dirty="0">
                <a:solidFill>
                  <a:srgbClr val="0000CC"/>
                </a:solidFill>
                <a:latin typeface="等线 Light" panose="02010600030101010101" pitchFamily="2" charset="-122"/>
                <a:ea typeface="等线 Light" panose="02010600030101010101" pitchFamily="2" charset="-122"/>
              </a:rPr>
              <a:t>)</a:t>
            </a:r>
          </a:p>
          <a:p>
            <a:pPr algn="just"/>
            <a:r>
              <a:rPr lang="en-US" altLang="zh-CN" sz="2400" dirty="0">
                <a:solidFill>
                  <a:srgbClr val="0000CC"/>
                </a:solidFill>
                <a:latin typeface="等线 Light" panose="02010600030101010101" pitchFamily="2" charset="-122"/>
                <a:ea typeface="等线 Light" panose="02010600030101010101" pitchFamily="2" charset="-122"/>
              </a:rPr>
              <a:t>      AS</a:t>
            </a:r>
          </a:p>
          <a:p>
            <a:pPr algn="just"/>
            <a:r>
              <a:rPr lang="en-US" altLang="zh-CN" sz="2400" dirty="0">
                <a:latin typeface="等线 Light" panose="02010600030101010101" pitchFamily="2" charset="-122"/>
                <a:ea typeface="等线 Light" panose="02010600030101010101" pitchFamily="2" charset="-122"/>
              </a:rPr>
              <a:t>   </a:t>
            </a:r>
            <a:r>
              <a:rPr lang="en-US" altLang="zh-CN" sz="2400" dirty="0">
                <a:solidFill>
                  <a:srgbClr val="FF00FF"/>
                </a:solidFill>
                <a:latin typeface="等线 Light" panose="02010600030101010101" pitchFamily="2" charset="-122"/>
                <a:ea typeface="等线 Light" panose="02010600030101010101" pitchFamily="2" charset="-122"/>
              </a:rPr>
              <a:t>   SELECT  *      /*</a:t>
            </a:r>
            <a:r>
              <a:rPr lang="zh-CN" altLang="en-US" sz="2400" dirty="0">
                <a:solidFill>
                  <a:srgbClr val="FF00FF"/>
                </a:solidFill>
                <a:latin typeface="等线 Light" panose="02010600030101010101" pitchFamily="2" charset="-122"/>
                <a:ea typeface="等线 Light" panose="02010600030101010101" pitchFamily="2" charset="-122"/>
              </a:rPr>
              <a:t>没有不指定属性列</a:t>
            </a:r>
            <a:r>
              <a:rPr lang="en-US" altLang="zh-CN" sz="2400" dirty="0">
                <a:solidFill>
                  <a:srgbClr val="FF00FF"/>
                </a:solidFill>
                <a:latin typeface="等线 Light" panose="02010600030101010101" pitchFamily="2" charset="-122"/>
                <a:ea typeface="等线 Light" panose="02010600030101010101" pitchFamily="2" charset="-122"/>
              </a:rPr>
              <a:t>*/</a:t>
            </a:r>
          </a:p>
          <a:p>
            <a:pPr algn="just"/>
            <a:r>
              <a:rPr lang="en-US" altLang="zh-CN" sz="2400" dirty="0">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FROM  Student</a:t>
            </a:r>
          </a:p>
          <a:p>
            <a:pPr algn="just"/>
            <a:r>
              <a:rPr lang="en-US" altLang="zh-CN" sz="2400" dirty="0">
                <a:solidFill>
                  <a:srgbClr val="0000CC"/>
                </a:solidFill>
                <a:latin typeface="等线 Light" panose="02010600030101010101" pitchFamily="2" charset="-122"/>
                <a:ea typeface="等线 Light" panose="02010600030101010101" pitchFamily="2" charset="-122"/>
              </a:rPr>
              <a:t>      WHERE </a:t>
            </a:r>
            <a:r>
              <a:rPr lang="en-US" altLang="zh-CN" sz="2400" dirty="0" err="1">
                <a:solidFill>
                  <a:srgbClr val="0000CC"/>
                </a:solidFill>
                <a:latin typeface="等线 Light" panose="02010600030101010101" pitchFamily="2" charset="-122"/>
                <a:ea typeface="等线 Light" panose="02010600030101010101" pitchFamily="2" charset="-122"/>
              </a:rPr>
              <a:t>Ssex</a:t>
            </a:r>
            <a:r>
              <a:rPr lang="en-US" altLang="zh-CN" sz="2400" dirty="0">
                <a:solidFill>
                  <a:srgbClr val="0000CC"/>
                </a:solidFill>
                <a:latin typeface="等线 Light" panose="02010600030101010101" pitchFamily="2" charset="-122"/>
                <a:ea typeface="等线 Light" panose="02010600030101010101" pitchFamily="2" charset="-122"/>
              </a:rPr>
              <a:t>=‘</a:t>
            </a:r>
            <a:r>
              <a:rPr lang="zh-CN" altLang="en-US" sz="2400" dirty="0">
                <a:solidFill>
                  <a:srgbClr val="0000CC"/>
                </a:solidFill>
                <a:latin typeface="等线 Light" panose="02010600030101010101" pitchFamily="2" charset="-122"/>
                <a:ea typeface="等线 Light" panose="02010600030101010101" pitchFamily="2" charset="-122"/>
              </a:rPr>
              <a:t>女’;</a:t>
            </a:r>
            <a:endParaRPr lang="zh-CN" altLang="en-US" sz="2400" dirty="0">
              <a:latin typeface="等线 Light" panose="02010600030101010101" pitchFamily="2" charset="-122"/>
              <a:ea typeface="等线 Light" panose="02010600030101010101" pitchFamily="2" charset="-122"/>
            </a:endParaRPr>
          </a:p>
        </p:txBody>
      </p:sp>
      <p:sp>
        <p:nvSpPr>
          <p:cNvPr id="8" name="矩形 7"/>
          <p:cNvSpPr/>
          <p:nvPr/>
        </p:nvSpPr>
        <p:spPr>
          <a:xfrm>
            <a:off x="9011392" y="4307399"/>
            <a:ext cx="2603500" cy="1077218"/>
          </a:xfrm>
          <a:prstGeom prst="rect">
            <a:avLst/>
          </a:prstGeom>
        </p:spPr>
        <p:txBody>
          <a:bodyPr wrap="square">
            <a:spAutoFit/>
          </a:bodyPr>
          <a:lstStyle/>
          <a:p>
            <a:r>
              <a:rPr lang="zh-CN" altLang="en-US" sz="1600" dirty="0">
                <a:solidFill>
                  <a:srgbClr val="FF0000"/>
                </a:solidFill>
                <a:latin typeface="等线 Light" panose="02010600030101010101" pitchFamily="2" charset="-122"/>
                <a:ea typeface="等线 Light" panose="02010600030101010101" pitchFamily="2" charset="-122"/>
              </a:rPr>
              <a:t>修改基表</a:t>
            </a:r>
            <a:r>
              <a:rPr lang="en-US" altLang="zh-CN" sz="1600" dirty="0">
                <a:solidFill>
                  <a:srgbClr val="FF0000"/>
                </a:solidFill>
                <a:latin typeface="等线 Light" panose="02010600030101010101" pitchFamily="2" charset="-122"/>
                <a:ea typeface="等线 Light" panose="02010600030101010101" pitchFamily="2" charset="-122"/>
              </a:rPr>
              <a:t>Student</a:t>
            </a:r>
            <a:r>
              <a:rPr lang="zh-CN" altLang="en-US" sz="1600" dirty="0">
                <a:solidFill>
                  <a:srgbClr val="FF0000"/>
                </a:solidFill>
                <a:latin typeface="等线 Light" panose="02010600030101010101" pitchFamily="2" charset="-122"/>
                <a:ea typeface="等线 Light" panose="02010600030101010101" pitchFamily="2" charset="-122"/>
              </a:rPr>
              <a:t>的结构后，</a:t>
            </a:r>
            <a:r>
              <a:rPr lang="en-US" altLang="zh-CN" sz="1600" dirty="0">
                <a:solidFill>
                  <a:srgbClr val="FF0000"/>
                </a:solidFill>
                <a:latin typeface="等线 Light" panose="02010600030101010101" pitchFamily="2" charset="-122"/>
                <a:ea typeface="等线 Light" panose="02010600030101010101" pitchFamily="2" charset="-122"/>
              </a:rPr>
              <a:t>Student</a:t>
            </a:r>
            <a:r>
              <a:rPr lang="zh-CN" altLang="en-US" sz="1600" dirty="0">
                <a:solidFill>
                  <a:srgbClr val="FF0000"/>
                </a:solidFill>
                <a:latin typeface="等线 Light" panose="02010600030101010101" pitchFamily="2" charset="-122"/>
                <a:ea typeface="等线 Light" panose="02010600030101010101" pitchFamily="2" charset="-122"/>
              </a:rPr>
              <a:t>表与</a:t>
            </a:r>
            <a:r>
              <a:rPr lang="en-US" altLang="zh-CN" sz="1600" dirty="0" err="1">
                <a:solidFill>
                  <a:srgbClr val="FF0000"/>
                </a:solidFill>
                <a:latin typeface="等线 Light" panose="02010600030101010101" pitchFamily="2" charset="-122"/>
                <a:ea typeface="等线 Light" panose="02010600030101010101" pitchFamily="2" charset="-122"/>
              </a:rPr>
              <a:t>F_Student</a:t>
            </a:r>
            <a:r>
              <a:rPr lang="zh-CN" altLang="en-US" sz="1600" dirty="0">
                <a:solidFill>
                  <a:srgbClr val="FF0000"/>
                </a:solidFill>
                <a:latin typeface="等线 Light" panose="02010600030101010101" pitchFamily="2" charset="-122"/>
                <a:ea typeface="等线 Light" panose="02010600030101010101" pitchFamily="2" charset="-122"/>
              </a:rPr>
              <a:t>视图的映象关系被破坏，导致该视图不能正确工作</a:t>
            </a:r>
          </a:p>
        </p:txBody>
      </p:sp>
      <p:sp>
        <p:nvSpPr>
          <p:cNvPr id="10" name="左箭头 9"/>
          <p:cNvSpPr/>
          <p:nvPr/>
        </p:nvSpPr>
        <p:spPr>
          <a:xfrm rot="20671058">
            <a:off x="8181907" y="4731708"/>
            <a:ext cx="7620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3787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left)">
                                      <p:cBhvr>
                                        <p:cTn id="36" dur="500"/>
                                        <p:tgtEl>
                                          <p:spTgt spid="7">
                                            <p:txEl>
                                              <p:pRg st="2" end="2"/>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left)">
                                      <p:cBhvr>
                                        <p:cTn id="40" dur="500"/>
                                        <p:tgtEl>
                                          <p:spTgt spid="7">
                                            <p:txEl>
                                              <p:pRg st="3" end="3"/>
                                            </p:txEl>
                                          </p:spTgt>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wipe(left)">
                                      <p:cBhvr>
                                        <p:cTn id="44" dur="500"/>
                                        <p:tgtEl>
                                          <p:spTgt spid="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1+#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2" presetClass="entr" presetSubtype="2"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right)">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删除视图</a:t>
            </a:r>
          </a:p>
        </p:txBody>
      </p:sp>
      <p:sp>
        <p:nvSpPr>
          <p:cNvPr id="3" name="内容占位符 2"/>
          <p:cNvSpPr>
            <a:spLocks noGrp="1"/>
          </p:cNvSpPr>
          <p:nvPr>
            <p:ph idx="1"/>
          </p:nvPr>
        </p:nvSpPr>
        <p:spPr/>
        <p:txBody>
          <a:bodyPr/>
          <a:lstStyle/>
          <a:p>
            <a:pPr>
              <a:lnSpc>
                <a:spcPct val="150000"/>
              </a:lnSpc>
            </a:pPr>
            <a:r>
              <a:rPr lang="zh-CN" altLang="en-US" dirty="0">
                <a:solidFill>
                  <a:srgbClr val="FF0000"/>
                </a:solidFill>
              </a:rPr>
              <a:t>语句格式：</a:t>
            </a:r>
          </a:p>
          <a:p>
            <a:pPr>
              <a:lnSpc>
                <a:spcPct val="150000"/>
              </a:lnSpc>
              <a:buNone/>
            </a:pPr>
            <a:r>
              <a:rPr lang="zh-CN" altLang="en-US" dirty="0"/>
              <a:t>		               </a:t>
            </a:r>
            <a:r>
              <a:rPr lang="en-US" altLang="zh-CN" dirty="0">
                <a:solidFill>
                  <a:srgbClr val="0000CC"/>
                </a:solidFill>
              </a:rPr>
              <a:t>DROP  VIEW  &lt;</a:t>
            </a:r>
            <a:r>
              <a:rPr lang="zh-CN" altLang="en-US" dirty="0">
                <a:solidFill>
                  <a:srgbClr val="0000CC"/>
                </a:solidFill>
              </a:rPr>
              <a:t>视图名</a:t>
            </a:r>
            <a:r>
              <a:rPr lang="en-US" altLang="zh-CN" dirty="0">
                <a:solidFill>
                  <a:srgbClr val="0000CC"/>
                </a:solidFill>
              </a:rPr>
              <a:t>&gt;[CASCADE]</a:t>
            </a:r>
            <a:r>
              <a:rPr lang="zh-CN" altLang="en-US" dirty="0">
                <a:solidFill>
                  <a:srgbClr val="0000CC"/>
                </a:solidFill>
              </a:rPr>
              <a:t>;</a:t>
            </a:r>
          </a:p>
          <a:p>
            <a:pPr lvl="1">
              <a:lnSpc>
                <a:spcPct val="150000"/>
              </a:lnSpc>
            </a:pPr>
            <a:r>
              <a:rPr lang="zh-CN" altLang="en-US" dirty="0"/>
              <a:t>该语句从数据字典中删除指定的视图定义</a:t>
            </a:r>
          </a:p>
          <a:p>
            <a:pPr lvl="1">
              <a:lnSpc>
                <a:spcPct val="150000"/>
              </a:lnSpc>
            </a:pPr>
            <a:r>
              <a:rPr lang="zh-CN" altLang="en-US" dirty="0"/>
              <a:t>如果该视图上还导出了其他视图，使用</a:t>
            </a:r>
            <a:r>
              <a:rPr lang="en-US" altLang="zh-CN" dirty="0"/>
              <a:t>CASCADE</a:t>
            </a:r>
            <a:r>
              <a:rPr lang="zh-CN" altLang="en-US" dirty="0"/>
              <a:t>级联删除语句，把该视图和由它导出的所有视图一起删除 </a:t>
            </a:r>
          </a:p>
          <a:p>
            <a:pPr lvl="1">
              <a:lnSpc>
                <a:spcPct val="150000"/>
              </a:lnSpc>
            </a:pPr>
            <a:r>
              <a:rPr lang="zh-CN" altLang="en-US" dirty="0"/>
              <a:t>删除基表时，由该基表导出的所有视图定义都必须显式地使用</a:t>
            </a:r>
            <a:r>
              <a:rPr lang="en-US" altLang="zh-CN" dirty="0"/>
              <a:t>DROP VIEW</a:t>
            </a:r>
            <a:r>
              <a:rPr lang="zh-CN" altLang="en-US" dirty="0"/>
              <a:t>语句删除</a:t>
            </a:r>
            <a:endParaRPr lang="en-US" altLang="zh-CN" dirty="0"/>
          </a:p>
          <a:p>
            <a:pPr lvl="1">
              <a:lnSpc>
                <a:spcPct val="150000"/>
              </a:lnSpc>
            </a:pPr>
            <a:r>
              <a:rPr lang="en-US" altLang="zh-CN" dirty="0">
                <a:solidFill>
                  <a:srgbClr val="FF0000"/>
                </a:solidFill>
              </a:rPr>
              <a:t>Oracle</a:t>
            </a:r>
            <a:r>
              <a:rPr lang="zh-CN" altLang="en-US" dirty="0"/>
              <a:t>的语法： </a:t>
            </a:r>
            <a:r>
              <a:rPr lang="en-US" altLang="zh-CN" dirty="0">
                <a:solidFill>
                  <a:srgbClr val="0000CC"/>
                </a:solidFill>
              </a:rPr>
              <a:t>DROP  VIEW  &lt;</a:t>
            </a:r>
            <a:r>
              <a:rPr lang="zh-CN" altLang="en-US" dirty="0">
                <a:solidFill>
                  <a:srgbClr val="0000CC"/>
                </a:solidFill>
              </a:rPr>
              <a:t>视图名</a:t>
            </a:r>
            <a:r>
              <a:rPr lang="en-US" altLang="zh-CN" dirty="0">
                <a:solidFill>
                  <a:srgbClr val="0000CC"/>
                </a:solidFill>
              </a:rPr>
              <a:t>&gt;[CASCADE </a:t>
            </a:r>
            <a:r>
              <a:rPr lang="en-US" altLang="zh-CN" dirty="0">
                <a:solidFill>
                  <a:srgbClr val="FF0000"/>
                </a:solidFill>
              </a:rPr>
              <a:t>CONSTRAINTS</a:t>
            </a:r>
            <a:r>
              <a:rPr lang="en-US" altLang="zh-CN" dirty="0">
                <a:solidFill>
                  <a:srgbClr val="0000CC"/>
                </a:solidFill>
              </a:rPr>
              <a:t>]</a:t>
            </a:r>
            <a:r>
              <a:rPr lang="zh-CN" altLang="en-US" dirty="0">
                <a:solidFill>
                  <a:srgbClr val="0000CC"/>
                </a:solidFill>
              </a:rPr>
              <a:t>;</a:t>
            </a: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464886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r>
              <a:rPr lang="en-US" altLang="zh-CN" dirty="0"/>
              <a:t>[</a:t>
            </a:r>
            <a:r>
              <a:rPr lang="zh-CN" altLang="en-US" dirty="0"/>
              <a:t>例</a:t>
            </a:r>
            <a:r>
              <a:rPr lang="en-US" altLang="zh-CN" dirty="0"/>
              <a:t>3.91] </a:t>
            </a:r>
            <a:r>
              <a:rPr lang="zh-CN" altLang="en-US" dirty="0"/>
              <a:t>删除视图</a:t>
            </a:r>
            <a:r>
              <a:rPr lang="en-US" altLang="zh-CN" dirty="0"/>
              <a:t>BT_S</a:t>
            </a:r>
            <a:r>
              <a:rPr lang="zh-CN" altLang="en-US" dirty="0"/>
              <a:t>和</a:t>
            </a:r>
            <a:r>
              <a:rPr lang="en-US" altLang="zh-CN" dirty="0"/>
              <a:t>IS_S1</a:t>
            </a:r>
            <a:r>
              <a:rPr lang="zh-CN" altLang="en-US" dirty="0"/>
              <a:t>。</a:t>
            </a:r>
            <a:endParaRPr lang="en-US" altLang="zh-CN" dirty="0"/>
          </a:p>
          <a:p>
            <a:endParaRPr lang="en-US" altLang="zh-CN" dirty="0"/>
          </a:p>
          <a:p>
            <a:endParaRPr lang="en-US" altLang="zh-CN" dirty="0"/>
          </a:p>
          <a:p>
            <a:endParaRPr lang="en-US" altLang="zh-CN" dirty="0"/>
          </a:p>
          <a:p>
            <a:r>
              <a:rPr lang="zh-CN" altLang="en-US" dirty="0"/>
              <a:t>要删除</a:t>
            </a:r>
            <a:r>
              <a:rPr lang="en-US" altLang="zh-CN" dirty="0"/>
              <a:t>IS_S1</a:t>
            </a:r>
            <a:r>
              <a:rPr lang="zh-CN" altLang="en-US" dirty="0"/>
              <a:t>，需使用级联删除：</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
        <p:nvSpPr>
          <p:cNvPr id="5" name="矩形 4"/>
          <p:cNvSpPr/>
          <p:nvPr/>
        </p:nvSpPr>
        <p:spPr>
          <a:xfrm>
            <a:off x="2209800" y="1676400"/>
            <a:ext cx="4800600" cy="1200329"/>
          </a:xfrm>
          <a:prstGeom prst="rect">
            <a:avLst/>
          </a:prstGeom>
          <a:solidFill>
            <a:schemeClr val="bg1">
              <a:lumMod val="95000"/>
            </a:schemeClr>
          </a:solidFill>
        </p:spPr>
        <p:txBody>
          <a:bodyPr wrap="square">
            <a:spAutoFit/>
          </a:bodyPr>
          <a:lstStyle/>
          <a:p>
            <a:pPr>
              <a:lnSpc>
                <a:spcPct val="150000"/>
              </a:lnSpc>
            </a:pPr>
            <a:r>
              <a:rPr lang="en-US" altLang="zh-CN" sz="2400" dirty="0">
                <a:solidFill>
                  <a:srgbClr val="0000CC"/>
                </a:solidFill>
                <a:latin typeface="等线 Light" panose="02010600030101010101" pitchFamily="2" charset="-122"/>
                <a:ea typeface="等线 Light" panose="02010600030101010101" pitchFamily="2" charset="-122"/>
              </a:rPr>
              <a:t>DROP VIEW BT_S</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成功执行</a:t>
            </a:r>
            <a:r>
              <a:rPr lang="en-US" altLang="zh-CN" sz="2400" dirty="0">
                <a:solidFill>
                  <a:srgbClr val="0000CC"/>
                </a:solidFill>
                <a:latin typeface="等线 Light" panose="02010600030101010101" pitchFamily="2" charset="-122"/>
                <a:ea typeface="等线 Light" panose="02010600030101010101" pitchFamily="2" charset="-122"/>
              </a:rPr>
              <a:t>*/</a:t>
            </a:r>
            <a:endParaRPr lang="zh-CN" altLang="en-US" sz="2400" dirty="0">
              <a:solidFill>
                <a:srgbClr val="0000CC"/>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CC"/>
                </a:solidFill>
                <a:latin typeface="等线 Light" panose="02010600030101010101" pitchFamily="2" charset="-122"/>
                <a:ea typeface="等线 Light" panose="02010600030101010101" pitchFamily="2" charset="-122"/>
              </a:rPr>
              <a:t>DROP VIEW IS_S1</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拒绝执行</a:t>
            </a:r>
            <a:r>
              <a:rPr lang="en-US" altLang="zh-CN" sz="2400" dirty="0">
                <a:solidFill>
                  <a:srgbClr val="0000CC"/>
                </a:solidFill>
                <a:latin typeface="等线 Light" panose="02010600030101010101" pitchFamily="2" charset="-122"/>
                <a:ea typeface="等线 Light" panose="02010600030101010101" pitchFamily="2" charset="-122"/>
              </a:rPr>
              <a:t>*/</a:t>
            </a:r>
          </a:p>
        </p:txBody>
      </p:sp>
      <p:sp>
        <p:nvSpPr>
          <p:cNvPr id="6" name="矩形 5"/>
          <p:cNvSpPr/>
          <p:nvPr/>
        </p:nvSpPr>
        <p:spPr>
          <a:xfrm>
            <a:off x="2209800" y="4152379"/>
            <a:ext cx="4800600" cy="461665"/>
          </a:xfrm>
          <a:prstGeom prst="rect">
            <a:avLst/>
          </a:prstGeom>
          <a:solidFill>
            <a:schemeClr val="bg1">
              <a:lumMod val="95000"/>
            </a:schemeClr>
          </a:solidFill>
        </p:spPr>
        <p:txBody>
          <a:bodyPr wrap="square">
            <a:spAutoFit/>
          </a:bodyPr>
          <a:lstStyle/>
          <a:p>
            <a:r>
              <a:rPr lang="en-US" altLang="zh-CN" sz="2400" dirty="0">
                <a:solidFill>
                  <a:srgbClr val="0000CC"/>
                </a:solidFill>
                <a:latin typeface="等线 Light" panose="02010600030101010101" pitchFamily="2" charset="-122"/>
                <a:ea typeface="等线 Light" panose="02010600030101010101" pitchFamily="2" charset="-122"/>
              </a:rPr>
              <a:t>DROP VIEW IS_S1 CASCADE</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	</a:t>
            </a:r>
            <a:endParaRPr lang="zh-CN" altLang="en-US" sz="2400" dirty="0"/>
          </a:p>
        </p:txBody>
      </p:sp>
    </p:spTree>
    <p:extLst>
      <p:ext uri="{BB962C8B-B14F-4D97-AF65-F5344CB8AC3E}">
        <p14:creationId xmlns:p14="http://schemas.microsoft.com/office/powerpoint/2010/main" val="118433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60000"/>
              </a:lnSpc>
            </a:pPr>
            <a:r>
              <a:rPr lang="zh-CN" altLang="en-US" dirty="0">
                <a:solidFill>
                  <a:schemeClr val="bg1">
                    <a:lumMod val="75000"/>
                  </a:schemeClr>
                </a:solidFill>
              </a:rPr>
              <a:t>定义视图</a:t>
            </a:r>
          </a:p>
          <a:p>
            <a:pPr>
              <a:lnSpc>
                <a:spcPct val="160000"/>
              </a:lnSpc>
            </a:pPr>
            <a:r>
              <a:rPr lang="zh-CN" altLang="en-US" dirty="0">
                <a:solidFill>
                  <a:srgbClr val="FF0000"/>
                </a:solidFill>
              </a:rPr>
              <a:t>查询视图</a:t>
            </a:r>
          </a:p>
          <a:p>
            <a:pPr>
              <a:lnSpc>
                <a:spcPct val="160000"/>
              </a:lnSpc>
            </a:pPr>
            <a:r>
              <a:rPr lang="zh-CN" altLang="en-US" dirty="0">
                <a:solidFill>
                  <a:schemeClr val="bg1">
                    <a:lumMod val="75000"/>
                  </a:schemeClr>
                </a:solidFill>
              </a:rPr>
              <a:t>更新视图</a:t>
            </a:r>
          </a:p>
          <a:p>
            <a:pPr>
              <a:lnSpc>
                <a:spcPct val="160000"/>
              </a:lnSpc>
            </a:pPr>
            <a:r>
              <a:rPr lang="zh-CN" altLang="en-US" dirty="0">
                <a:solidFill>
                  <a:schemeClr val="bg1">
                    <a:lumMod val="75000"/>
                  </a:schemeClr>
                </a:solidFill>
              </a:rPr>
              <a:t>视图的作用</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1559992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查询视图</a:t>
            </a:r>
          </a:p>
        </p:txBody>
      </p:sp>
      <p:sp>
        <p:nvSpPr>
          <p:cNvPr id="3" name="内容占位符 2"/>
          <p:cNvSpPr>
            <a:spLocks noGrp="1"/>
          </p:cNvSpPr>
          <p:nvPr>
            <p:ph idx="1"/>
          </p:nvPr>
        </p:nvSpPr>
        <p:spPr/>
        <p:txBody>
          <a:bodyPr/>
          <a:lstStyle/>
          <a:p>
            <a:pPr>
              <a:lnSpc>
                <a:spcPct val="150000"/>
              </a:lnSpc>
              <a:spcAft>
                <a:spcPct val="30000"/>
              </a:spcAft>
            </a:pPr>
            <a:r>
              <a:rPr lang="zh-CN" altLang="en-US" dirty="0"/>
              <a:t>用户角度：查询视图与查询基本表相同</a:t>
            </a:r>
          </a:p>
          <a:p>
            <a:pPr>
              <a:lnSpc>
                <a:spcPct val="150000"/>
              </a:lnSpc>
            </a:pPr>
            <a:r>
              <a:rPr lang="zh-CN" altLang="en-US" dirty="0"/>
              <a:t>关系数据库管理系统实现视图查询的方法</a:t>
            </a:r>
          </a:p>
          <a:p>
            <a:pPr lvl="1">
              <a:lnSpc>
                <a:spcPct val="150000"/>
              </a:lnSpc>
            </a:pPr>
            <a:r>
              <a:rPr lang="zh-CN" altLang="en-US" dirty="0">
                <a:solidFill>
                  <a:srgbClr val="FF0000"/>
                </a:solidFill>
              </a:rPr>
              <a:t>视图消解法</a:t>
            </a:r>
            <a:r>
              <a:rPr lang="zh-CN" altLang="en-US" dirty="0"/>
              <a:t>（</a:t>
            </a:r>
            <a:r>
              <a:rPr lang="en-US" altLang="zh-CN" dirty="0"/>
              <a:t>View Resolution</a:t>
            </a:r>
            <a:r>
              <a:rPr lang="zh-CN" altLang="en-US" dirty="0"/>
              <a:t>）</a:t>
            </a:r>
          </a:p>
          <a:p>
            <a:pPr lvl="2">
              <a:lnSpc>
                <a:spcPct val="150000"/>
              </a:lnSpc>
              <a:buSzPct val="87000"/>
            </a:pPr>
            <a:r>
              <a:rPr lang="zh-CN" altLang="en-US" dirty="0"/>
              <a:t>进行有效性检查</a:t>
            </a:r>
          </a:p>
          <a:p>
            <a:pPr lvl="2">
              <a:lnSpc>
                <a:spcPct val="150000"/>
              </a:lnSpc>
              <a:buSzPct val="87000"/>
            </a:pPr>
            <a:r>
              <a:rPr lang="zh-CN" altLang="en-US" dirty="0"/>
              <a:t>转换成等价的对基本表的查询</a:t>
            </a:r>
          </a:p>
          <a:p>
            <a:pPr lvl="2">
              <a:lnSpc>
                <a:spcPct val="150000"/>
              </a:lnSpc>
              <a:buSzPct val="87000"/>
            </a:pPr>
            <a:r>
              <a:rPr lang="zh-CN" altLang="en-US" dirty="0"/>
              <a:t>执行</a:t>
            </a:r>
            <a:r>
              <a:rPr lang="zh-CN" altLang="en-US" dirty="0">
                <a:solidFill>
                  <a:srgbClr val="FF00FF"/>
                </a:solidFill>
              </a:rPr>
              <a:t>修正</a:t>
            </a:r>
            <a:r>
              <a:rPr lang="zh-CN" altLang="en-US" dirty="0"/>
              <a:t>后的查询</a:t>
            </a:r>
            <a:endParaRPr lang="en-US" altLang="zh-CN" dirty="0"/>
          </a:p>
          <a:p>
            <a:pPr lvl="1">
              <a:lnSpc>
                <a:spcPct val="150000"/>
              </a:lnSpc>
              <a:buSzPct val="87000"/>
            </a:pPr>
            <a:r>
              <a:rPr lang="zh-CN" altLang="en-US" dirty="0">
                <a:solidFill>
                  <a:srgbClr val="FF0000"/>
                </a:solidFill>
              </a:rPr>
              <a:t>物化视图</a:t>
            </a:r>
            <a:r>
              <a:rPr lang="zh-CN" altLang="en-US" dirty="0"/>
              <a:t>（</a:t>
            </a:r>
            <a:r>
              <a:rPr lang="en-US" altLang="zh-CN" dirty="0"/>
              <a:t>Materialized View</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20164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查询视图</a:t>
            </a:r>
            <a:r>
              <a:rPr lang="en-US" altLang="zh-CN" dirty="0"/>
              <a:t>(cont’d)</a:t>
            </a:r>
            <a:endParaRPr lang="zh-CN" altLang="en-US" dirty="0"/>
          </a:p>
        </p:txBody>
      </p:sp>
      <p:sp>
        <p:nvSpPr>
          <p:cNvPr id="3" name="内容占位符 2"/>
          <p:cNvSpPr>
            <a:spLocks noGrp="1"/>
          </p:cNvSpPr>
          <p:nvPr>
            <p:ph idx="1"/>
          </p:nvPr>
        </p:nvSpPr>
        <p:spPr/>
        <p:txBody>
          <a:bodyPr/>
          <a:lstStyle/>
          <a:p>
            <a:pPr>
              <a:lnSpc>
                <a:spcPct val="120000"/>
              </a:lnSpc>
              <a:spcAft>
                <a:spcPct val="30000"/>
              </a:spcAft>
            </a:pPr>
            <a:r>
              <a:rPr lang="zh-CN" altLang="en-US" dirty="0"/>
              <a:t>物化视图</a:t>
            </a:r>
            <a:r>
              <a:rPr lang="zh-CN" altLang="en-US" dirty="0">
                <a:solidFill>
                  <a:prstClr val="black"/>
                </a:solidFill>
              </a:rPr>
              <a:t>用于</a:t>
            </a:r>
            <a:r>
              <a:rPr lang="zh-CN" altLang="en-US" dirty="0">
                <a:solidFill>
                  <a:srgbClr val="FF0000"/>
                </a:solidFill>
              </a:rPr>
              <a:t>预先计算</a:t>
            </a:r>
            <a:r>
              <a:rPr lang="zh-CN" altLang="en-US" dirty="0">
                <a:solidFill>
                  <a:prstClr val="black"/>
                </a:solidFill>
              </a:rPr>
              <a:t>并</a:t>
            </a:r>
            <a:r>
              <a:rPr lang="zh-CN" altLang="en-US" dirty="0">
                <a:solidFill>
                  <a:srgbClr val="FF0000"/>
                </a:solidFill>
              </a:rPr>
              <a:t>保存表连接或聚集等耗时较多</a:t>
            </a:r>
            <a:r>
              <a:rPr lang="zh-CN" altLang="en-US" dirty="0">
                <a:solidFill>
                  <a:prstClr val="black"/>
                </a:solidFill>
              </a:rPr>
              <a:t>的操作的结果，这样在执行查询时，就可以避免进行这些耗时的操作，快速得到结果，从而提高查询性能。</a:t>
            </a:r>
            <a:endParaRPr lang="en-US" altLang="zh-CN" dirty="0">
              <a:solidFill>
                <a:prstClr val="black"/>
              </a:solidFill>
            </a:endParaRPr>
          </a:p>
          <a:p>
            <a:pPr>
              <a:lnSpc>
                <a:spcPct val="120000"/>
              </a:lnSpc>
              <a:spcAft>
                <a:spcPct val="30000"/>
              </a:spcAft>
            </a:pPr>
            <a:r>
              <a:rPr lang="zh-CN" altLang="en-US" dirty="0">
                <a:solidFill>
                  <a:srgbClr val="FF0000"/>
                </a:solidFill>
              </a:rPr>
              <a:t>物化视图的特点</a:t>
            </a:r>
            <a:endParaRPr lang="en-US" altLang="zh-CN" dirty="0">
              <a:solidFill>
                <a:srgbClr val="FF0000"/>
              </a:solidFill>
            </a:endParaRPr>
          </a:p>
          <a:p>
            <a:pPr lvl="1">
              <a:lnSpc>
                <a:spcPct val="120000"/>
              </a:lnSpc>
              <a:spcAft>
                <a:spcPct val="30000"/>
              </a:spcAft>
            </a:pPr>
            <a:r>
              <a:rPr lang="zh-CN" altLang="en-US" dirty="0">
                <a:solidFill>
                  <a:prstClr val="black"/>
                </a:solidFill>
              </a:rPr>
              <a:t>物理真实存在，故需要占用存储空间</a:t>
            </a:r>
            <a:endParaRPr lang="en-US" altLang="zh-CN" dirty="0">
              <a:solidFill>
                <a:prstClr val="black"/>
              </a:solidFill>
            </a:endParaRPr>
          </a:p>
          <a:p>
            <a:pPr lvl="1">
              <a:lnSpc>
                <a:spcPct val="120000"/>
              </a:lnSpc>
              <a:spcAft>
                <a:spcPct val="30000"/>
              </a:spcAft>
            </a:pPr>
            <a:r>
              <a:rPr lang="zh-CN" altLang="en-US" dirty="0"/>
              <a:t>物化视图对应用透明，增加和删除物化视图不会影响应用程序中</a:t>
            </a:r>
            <a:r>
              <a:rPr lang="en-US" altLang="zh-CN" dirty="0"/>
              <a:t>SQL</a:t>
            </a:r>
            <a:r>
              <a:rPr lang="zh-CN" altLang="en-US" dirty="0"/>
              <a:t>语句的正确性和有效性；</a:t>
            </a:r>
            <a:endParaRPr lang="en-US" altLang="zh-CN" dirty="0"/>
          </a:p>
          <a:p>
            <a:pPr lvl="1">
              <a:lnSpc>
                <a:spcPct val="120000"/>
              </a:lnSpc>
              <a:spcAft>
                <a:spcPct val="30000"/>
              </a:spcAft>
            </a:pPr>
            <a:r>
              <a:rPr lang="zh-CN" altLang="en-US" dirty="0">
                <a:solidFill>
                  <a:prstClr val="black"/>
                </a:solidFill>
              </a:rPr>
              <a:t>当基本表发生变化时，物化视图也应刷新</a:t>
            </a:r>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sp>
        <p:nvSpPr>
          <p:cNvPr id="5" name="矩形 4"/>
          <p:cNvSpPr/>
          <p:nvPr/>
        </p:nvSpPr>
        <p:spPr>
          <a:xfrm>
            <a:off x="1732808" y="5897147"/>
            <a:ext cx="9011392" cy="461665"/>
          </a:xfrm>
          <a:prstGeom prst="rect">
            <a:avLst/>
          </a:prstGeom>
        </p:spPr>
        <p:txBody>
          <a:bodyPr wrap="square">
            <a:spAutoFit/>
          </a:bodyPr>
          <a:lstStyle/>
          <a:p>
            <a:r>
              <a:rPr lang="zh-CN" altLang="en-US" sz="2400" dirty="0">
                <a:solidFill>
                  <a:srgbClr val="0000CC"/>
                </a:solidFill>
                <a:latin typeface="等线 Light" panose="02010600030101010101" pitchFamily="2" charset="-122"/>
                <a:ea typeface="等线 Light" panose="02010600030101010101" pitchFamily="2" charset="-122"/>
              </a:rPr>
              <a:t>参考：</a:t>
            </a:r>
            <a:r>
              <a:rPr lang="en-US" altLang="zh-CN" sz="2400" dirty="0">
                <a:solidFill>
                  <a:srgbClr val="0000CC"/>
                </a:solidFill>
                <a:latin typeface="等线 Light" panose="02010600030101010101" pitchFamily="2" charset="-122"/>
                <a:ea typeface="等线 Light" panose="02010600030101010101" pitchFamily="2" charset="-122"/>
                <a:hlinkClick r:id="rId2"/>
              </a:rPr>
              <a:t>https://blog.csdn.net/yangshangwei/article/details/53328605</a:t>
            </a:r>
            <a:endParaRPr lang="en-US" altLang="zh-CN" sz="2400" dirty="0">
              <a:solidFill>
                <a:srgbClr val="0000CC"/>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50578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插入数据</a:t>
            </a:r>
          </a:p>
        </p:txBody>
      </p:sp>
      <p:sp>
        <p:nvSpPr>
          <p:cNvPr id="3" name="内容占位符 2"/>
          <p:cNvSpPr>
            <a:spLocks noGrp="1"/>
          </p:cNvSpPr>
          <p:nvPr>
            <p:ph idx="1"/>
          </p:nvPr>
        </p:nvSpPr>
        <p:spPr/>
        <p:txBody>
          <a:bodyPr>
            <a:normAutofit fontScale="92500" lnSpcReduction="10000"/>
          </a:bodyPr>
          <a:lstStyle/>
          <a:p>
            <a:pPr>
              <a:lnSpc>
                <a:spcPct val="140000"/>
              </a:lnSpc>
            </a:pPr>
            <a:r>
              <a:rPr lang="zh-CN" altLang="en-US" dirty="0"/>
              <a:t>两种插入数据方式</a:t>
            </a:r>
          </a:p>
          <a:p>
            <a:pPr lvl="1">
              <a:lnSpc>
                <a:spcPct val="140000"/>
              </a:lnSpc>
            </a:pPr>
            <a:r>
              <a:rPr lang="zh-CN" altLang="en-US" dirty="0">
                <a:solidFill>
                  <a:srgbClr val="FF0000"/>
                </a:solidFill>
              </a:rPr>
              <a:t>插入元组</a:t>
            </a:r>
          </a:p>
          <a:p>
            <a:pPr lvl="1">
              <a:lnSpc>
                <a:spcPct val="140000"/>
              </a:lnSpc>
            </a:pPr>
            <a:r>
              <a:rPr lang="zh-CN" altLang="en-US" dirty="0">
                <a:solidFill>
                  <a:srgbClr val="FF0000"/>
                </a:solidFill>
              </a:rPr>
              <a:t>插入子查询结果</a:t>
            </a:r>
          </a:p>
          <a:p>
            <a:pPr lvl="2">
              <a:lnSpc>
                <a:spcPct val="140000"/>
              </a:lnSpc>
              <a:buSzPct val="87000"/>
            </a:pPr>
            <a:r>
              <a:rPr lang="zh-CN" altLang="en-US" dirty="0"/>
              <a:t>可以一次插入多个元组 </a:t>
            </a:r>
          </a:p>
          <a:p>
            <a:pPr marL="266700" indent="-266700"/>
            <a:r>
              <a:rPr lang="zh-CN" altLang="en-US" dirty="0">
                <a:solidFill>
                  <a:srgbClr val="FF0000"/>
                </a:solidFill>
              </a:rPr>
              <a:t>语句格式</a:t>
            </a:r>
          </a:p>
          <a:p>
            <a:pPr marL="609600" indent="-609600">
              <a:buNone/>
            </a:pPr>
            <a:r>
              <a:rPr lang="zh-CN" altLang="en-US" sz="2400" dirty="0"/>
              <a:t>	</a:t>
            </a:r>
            <a:r>
              <a:rPr lang="en-US" altLang="zh-CN" dirty="0">
                <a:solidFill>
                  <a:srgbClr val="0000CC"/>
                </a:solidFill>
              </a:rPr>
              <a:t>INSERT</a:t>
            </a:r>
          </a:p>
          <a:p>
            <a:pPr marL="609600" indent="-609600">
              <a:buNone/>
            </a:pPr>
            <a:r>
              <a:rPr lang="en-US" altLang="zh-CN" dirty="0">
                <a:solidFill>
                  <a:srgbClr val="0000CC"/>
                </a:solidFill>
              </a:rPr>
              <a:t>	INTO &lt;</a:t>
            </a:r>
            <a:r>
              <a:rPr lang="zh-CN" altLang="en-US" dirty="0">
                <a:solidFill>
                  <a:srgbClr val="0000CC"/>
                </a:solidFill>
              </a:rPr>
              <a:t>表名</a:t>
            </a:r>
            <a:r>
              <a:rPr lang="en-US" altLang="zh-CN" dirty="0">
                <a:solidFill>
                  <a:srgbClr val="0000CC"/>
                </a:solidFill>
              </a:rPr>
              <a:t>&gt; [</a:t>
            </a:r>
            <a:r>
              <a:rPr lang="zh-CN" altLang="en-US" dirty="0">
                <a:solidFill>
                  <a:srgbClr val="0000CC"/>
                </a:solidFill>
              </a:rPr>
              <a:t>(</a:t>
            </a:r>
            <a:r>
              <a:rPr lang="en-US" altLang="zh-CN" dirty="0">
                <a:solidFill>
                  <a:srgbClr val="0000CC"/>
                </a:solidFill>
              </a:rPr>
              <a:t>&lt;</a:t>
            </a:r>
            <a:r>
              <a:rPr lang="zh-CN" altLang="en-US" dirty="0">
                <a:solidFill>
                  <a:srgbClr val="0000CC"/>
                </a:solidFill>
              </a:rPr>
              <a:t>属性列</a:t>
            </a:r>
            <a:r>
              <a:rPr lang="en-US" altLang="zh-CN" dirty="0">
                <a:solidFill>
                  <a:srgbClr val="0000CC"/>
                </a:solidFill>
              </a:rPr>
              <a:t>1&gt;[</a:t>
            </a:r>
            <a:r>
              <a:rPr lang="zh-CN" altLang="en-US" dirty="0">
                <a:solidFill>
                  <a:srgbClr val="0000CC"/>
                </a:solidFill>
              </a:rPr>
              <a:t>,</a:t>
            </a:r>
            <a:r>
              <a:rPr lang="en-US" altLang="zh-CN" dirty="0">
                <a:solidFill>
                  <a:srgbClr val="0000CC"/>
                </a:solidFill>
              </a:rPr>
              <a:t>&lt;</a:t>
            </a:r>
            <a:r>
              <a:rPr lang="zh-CN" altLang="en-US" dirty="0">
                <a:solidFill>
                  <a:srgbClr val="0000CC"/>
                </a:solidFill>
              </a:rPr>
              <a:t>属性列</a:t>
            </a:r>
            <a:r>
              <a:rPr lang="en-US" altLang="zh-CN" dirty="0">
                <a:solidFill>
                  <a:srgbClr val="0000CC"/>
                </a:solidFill>
              </a:rPr>
              <a:t>2 &gt;…</a:t>
            </a:r>
            <a:r>
              <a:rPr lang="zh-CN" altLang="en-US" dirty="0">
                <a:solidFill>
                  <a:srgbClr val="0000CC"/>
                </a:solidFill>
              </a:rPr>
              <a:t>)</a:t>
            </a:r>
            <a:r>
              <a:rPr lang="en-US" altLang="zh-CN" dirty="0">
                <a:solidFill>
                  <a:srgbClr val="0000CC"/>
                </a:solidFill>
              </a:rPr>
              <a:t>]</a:t>
            </a:r>
          </a:p>
          <a:p>
            <a:pPr marL="609600" indent="-609600">
              <a:buNone/>
            </a:pPr>
            <a:r>
              <a:rPr lang="en-US" altLang="zh-CN" dirty="0">
                <a:solidFill>
                  <a:srgbClr val="0000CC"/>
                </a:solidFill>
              </a:rPr>
              <a:t>	VALUES </a:t>
            </a:r>
            <a:r>
              <a:rPr lang="zh-CN" altLang="en-US" dirty="0">
                <a:solidFill>
                  <a:srgbClr val="0000CC"/>
                </a:solidFill>
              </a:rPr>
              <a:t>(</a:t>
            </a:r>
            <a:r>
              <a:rPr lang="en-US" altLang="zh-CN" dirty="0">
                <a:solidFill>
                  <a:srgbClr val="0000CC"/>
                </a:solidFill>
              </a:rPr>
              <a:t>&lt;</a:t>
            </a:r>
            <a:r>
              <a:rPr lang="zh-CN" altLang="en-US" dirty="0">
                <a:solidFill>
                  <a:srgbClr val="0000CC"/>
                </a:solidFill>
              </a:rPr>
              <a:t>常量</a:t>
            </a:r>
            <a:r>
              <a:rPr lang="en-US" altLang="zh-CN" dirty="0">
                <a:solidFill>
                  <a:srgbClr val="0000CC"/>
                </a:solidFill>
              </a:rPr>
              <a:t>1&gt; [</a:t>
            </a:r>
            <a:r>
              <a:rPr lang="zh-CN" altLang="en-US" dirty="0">
                <a:solidFill>
                  <a:srgbClr val="0000CC"/>
                </a:solidFill>
              </a:rPr>
              <a:t>,</a:t>
            </a:r>
            <a:r>
              <a:rPr lang="en-US" altLang="zh-CN" dirty="0">
                <a:solidFill>
                  <a:srgbClr val="0000CC"/>
                </a:solidFill>
              </a:rPr>
              <a:t>&lt;</a:t>
            </a:r>
            <a:r>
              <a:rPr lang="zh-CN" altLang="en-US" dirty="0">
                <a:solidFill>
                  <a:srgbClr val="0000CC"/>
                </a:solidFill>
              </a:rPr>
              <a:t>常量</a:t>
            </a:r>
            <a:r>
              <a:rPr lang="en-US" altLang="zh-CN" dirty="0">
                <a:solidFill>
                  <a:srgbClr val="0000CC"/>
                </a:solidFill>
              </a:rPr>
              <a:t>2&gt;]… </a:t>
            </a:r>
            <a:r>
              <a:rPr lang="zh-CN" altLang="en-US" dirty="0">
                <a:solidFill>
                  <a:srgbClr val="0000CC"/>
                </a:solidFill>
              </a:rPr>
              <a:t>)</a:t>
            </a:r>
            <a:r>
              <a:rPr lang="en-US" altLang="zh-CN" dirty="0">
                <a:solidFill>
                  <a:srgbClr val="0000CC"/>
                </a:solidFill>
              </a:rPr>
              <a:t>;</a:t>
            </a:r>
          </a:p>
          <a:p>
            <a:pPr marL="266700" indent="-266700"/>
            <a:r>
              <a:rPr lang="zh-CN" altLang="en-US" dirty="0"/>
              <a:t>功能</a:t>
            </a:r>
          </a:p>
          <a:p>
            <a:pPr marL="723900" lvl="1" indent="-266700"/>
            <a:r>
              <a:rPr lang="zh-CN" altLang="en-US" dirty="0"/>
              <a:t>将新元组插入指定表中</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315933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a:t>
            </a:r>
            <a:r>
              <a:rPr lang="zh-CN" altLang="en-US" dirty="0"/>
              <a:t>例</a:t>
            </a:r>
            <a:r>
              <a:rPr lang="en-US" altLang="zh-CN" dirty="0"/>
              <a:t>3.92]  </a:t>
            </a:r>
            <a:r>
              <a:rPr lang="zh-CN" altLang="en-US" dirty="0"/>
              <a:t>在信息系学生的视图中找出年龄小于</a:t>
            </a:r>
            <a:r>
              <a:rPr lang="en-US" altLang="zh-CN" dirty="0"/>
              <a:t>20</a:t>
            </a:r>
            <a:r>
              <a:rPr lang="zh-CN" altLang="en-US" dirty="0"/>
              <a:t>岁的学生。</a:t>
            </a:r>
            <a:endParaRPr lang="en-US" altLang="zh-CN" dirty="0"/>
          </a:p>
          <a:p>
            <a:endParaRPr lang="en-US" altLang="zh-CN" dirty="0"/>
          </a:p>
          <a:p>
            <a:endParaRPr lang="en-US" altLang="zh-CN" dirty="0"/>
          </a:p>
          <a:p>
            <a:endParaRPr lang="en-US" altLang="zh-CN" dirty="0"/>
          </a:p>
          <a:p>
            <a:endParaRPr lang="en-US" altLang="zh-CN" dirty="0"/>
          </a:p>
          <a:p>
            <a:r>
              <a:rPr lang="en-US" altLang="zh-CN" dirty="0"/>
              <a:t>[</a:t>
            </a:r>
            <a:r>
              <a:rPr lang="zh-CN" altLang="en-US" dirty="0"/>
              <a:t>例</a:t>
            </a:r>
            <a:r>
              <a:rPr lang="en-US" altLang="zh-CN" dirty="0"/>
              <a:t>3.93]  </a:t>
            </a:r>
            <a:r>
              <a:rPr lang="zh-CN" altLang="en-US" dirty="0"/>
              <a:t>查询选修了</a:t>
            </a:r>
            <a:r>
              <a:rPr lang="en-US" altLang="zh-CN" dirty="0"/>
              <a:t>1</a:t>
            </a:r>
            <a:r>
              <a:rPr lang="zh-CN" altLang="en-US" dirty="0"/>
              <a:t>号课程的信息系学生</a:t>
            </a:r>
          </a:p>
          <a:p>
            <a:pPr marL="0" indent="0">
              <a:buNone/>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sp>
        <p:nvSpPr>
          <p:cNvPr id="5" name="矩形 4"/>
          <p:cNvSpPr/>
          <p:nvPr/>
        </p:nvSpPr>
        <p:spPr>
          <a:xfrm>
            <a:off x="1037938" y="1600199"/>
            <a:ext cx="3276600" cy="1754326"/>
          </a:xfrm>
          <a:prstGeom prst="rect">
            <a:avLst/>
          </a:prstGeom>
          <a:solidFill>
            <a:schemeClr val="bg1">
              <a:lumMod val="95000"/>
            </a:schemeClr>
          </a:solidFill>
        </p:spPr>
        <p:txBody>
          <a:bodyPr wrap="square">
            <a:spAutoFit/>
          </a:bodyPr>
          <a:lstStyle/>
          <a:p>
            <a:pPr marL="177800" lvl="1">
              <a:lnSpc>
                <a:spcPct val="15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SELECT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Sage</a:t>
            </a:r>
          </a:p>
          <a:p>
            <a:pPr marL="177800" lvl="1">
              <a:lnSpc>
                <a:spcPct val="15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FROM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IS_Student</a:t>
            </a:r>
            <a:endPar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endParaRPr>
          </a:p>
          <a:p>
            <a:pPr marL="177800" lvl="1">
              <a:lnSpc>
                <a:spcPct val="15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WHERE   Sage &lt; 20</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6" name="矩形 5"/>
          <p:cNvSpPr/>
          <p:nvPr/>
        </p:nvSpPr>
        <p:spPr>
          <a:xfrm>
            <a:off x="6255492" y="1738250"/>
            <a:ext cx="5334000" cy="1421928"/>
          </a:xfrm>
          <a:prstGeom prst="rect">
            <a:avLst/>
          </a:prstGeom>
          <a:solidFill>
            <a:schemeClr val="bg1">
              <a:lumMod val="95000"/>
            </a:schemeClr>
          </a:solidFill>
        </p:spPr>
        <p:txBody>
          <a:bodyPr wrap="square">
            <a:spAutoFit/>
          </a:bodyPr>
          <a:lstStyle/>
          <a:p>
            <a:pPr marL="177800" lvl="1">
              <a:lnSpc>
                <a:spcPct val="12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SELECT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Sage       </a:t>
            </a:r>
          </a:p>
          <a:p>
            <a:pPr marL="177800" lvl="1">
              <a:lnSpc>
                <a:spcPct val="12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FROM  Student</a:t>
            </a:r>
          </a:p>
          <a:p>
            <a:pPr marL="177800" lvl="1">
              <a:lnSpc>
                <a:spcPct val="12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WHERE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Sdept</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 'IS'  AND  Sage &lt;20</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endPar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右箭头 6"/>
          <p:cNvSpPr/>
          <p:nvPr/>
        </p:nvSpPr>
        <p:spPr>
          <a:xfrm>
            <a:off x="4484915" y="2371128"/>
            <a:ext cx="1600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57400" y="4592346"/>
            <a:ext cx="7162800" cy="1348061"/>
          </a:xfrm>
          <a:prstGeom prst="rect">
            <a:avLst/>
          </a:prstGeom>
          <a:solidFill>
            <a:schemeClr val="bg1">
              <a:lumMod val="95000"/>
            </a:schemeClr>
          </a:solidFill>
        </p:spPr>
        <p:txBody>
          <a:bodyPr wrap="square">
            <a:spAutoFit/>
          </a:bodyPr>
          <a:lstStyle/>
          <a:p>
            <a:pPr marL="266700" lvl="1">
              <a:lnSpc>
                <a:spcPct val="14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SELECT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IS_Student.Sno</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Sname</a:t>
            </a:r>
            <a:endPar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endParaRPr>
          </a:p>
          <a:p>
            <a:pPr marL="266700" lvl="1">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FROM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IS_Student</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SC</a:t>
            </a:r>
          </a:p>
          <a:p>
            <a:pPr marL="266700" lvl="1">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WHERE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IS_Student.Sno</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SC.Sno</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AND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SC.Cno</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'1'</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17735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left)">
                                      <p:cBhvr>
                                        <p:cTn id="28" dur="500"/>
                                        <p:tgtEl>
                                          <p:spTgt spid="6">
                                            <p:txEl>
                                              <p:pRg st="1" end="1"/>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left)">
                                      <p:cBhvr>
                                        <p:cTn id="37" dur="500"/>
                                        <p:tgtEl>
                                          <p:spTgt spid="10">
                                            <p:txEl>
                                              <p:pRg st="0" end="0"/>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animEffect transition="in" filter="wipe(left)">
                                      <p:cBhvr>
                                        <p:cTn id="41" dur="500"/>
                                        <p:tgtEl>
                                          <p:spTgt spid="10">
                                            <p:txEl>
                                              <p:pRg st="1" end="1"/>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animEffect transition="in" filter="wipe(left)">
                                      <p:cBhvr>
                                        <p:cTn id="4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292115" cy="6155026"/>
          </a:xfrm>
        </p:spPr>
        <p:txBody>
          <a:bodyPr/>
          <a:lstStyle/>
          <a:p>
            <a:r>
              <a:rPr lang="zh-CN" altLang="en-US" dirty="0">
                <a:solidFill>
                  <a:srgbClr val="FF0000"/>
                </a:solidFill>
              </a:rPr>
              <a:t>视图消解法的局限</a:t>
            </a:r>
            <a:endParaRPr lang="en-US" altLang="zh-CN" dirty="0">
              <a:solidFill>
                <a:srgbClr val="FF0000"/>
              </a:solidFill>
            </a:endParaRPr>
          </a:p>
          <a:p>
            <a:r>
              <a:rPr lang="zh-CN" altLang="en-US" dirty="0"/>
              <a:t>有些情况下，视图消解法</a:t>
            </a:r>
            <a:r>
              <a:rPr lang="zh-CN" altLang="en-US" dirty="0">
                <a:solidFill>
                  <a:srgbClr val="C00000"/>
                </a:solidFill>
              </a:rPr>
              <a:t>不能生成正确的查询。</a:t>
            </a:r>
            <a:endParaRPr lang="en-US" altLang="zh-CN" dirty="0">
              <a:solidFill>
                <a:srgbClr val="C00000"/>
              </a:solidFill>
            </a:endParaRPr>
          </a:p>
          <a:p>
            <a:r>
              <a:rPr lang="en-US" altLang="zh-CN" dirty="0"/>
              <a:t>[</a:t>
            </a:r>
            <a:r>
              <a:rPr lang="zh-CN" altLang="en-US" dirty="0"/>
              <a:t>例</a:t>
            </a:r>
            <a:r>
              <a:rPr lang="en-US" altLang="zh-CN" dirty="0"/>
              <a:t>3.94]</a:t>
            </a:r>
            <a:r>
              <a:rPr lang="zh-CN" altLang="en-US" dirty="0"/>
              <a:t>在</a:t>
            </a:r>
            <a:r>
              <a:rPr lang="en-US" altLang="zh-CN" dirty="0"/>
              <a:t>S_G</a:t>
            </a:r>
            <a:r>
              <a:rPr lang="zh-CN" altLang="en-US" dirty="0"/>
              <a:t>视图中查询平均成绩在</a:t>
            </a:r>
            <a:r>
              <a:rPr lang="en-US" altLang="zh-CN" dirty="0"/>
              <a:t>90</a:t>
            </a:r>
            <a:r>
              <a:rPr lang="zh-CN" altLang="en-US" dirty="0"/>
              <a:t>分以上的学生学号和平均成绩</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sp>
        <p:nvSpPr>
          <p:cNvPr id="5" name="矩形 4"/>
          <p:cNvSpPr/>
          <p:nvPr/>
        </p:nvSpPr>
        <p:spPr>
          <a:xfrm>
            <a:off x="1066800" y="2675536"/>
            <a:ext cx="3124200" cy="1494896"/>
          </a:xfrm>
          <a:prstGeom prst="rect">
            <a:avLst/>
          </a:prstGeom>
          <a:solidFill>
            <a:schemeClr val="bg1">
              <a:lumMod val="95000"/>
            </a:schemeClr>
          </a:solidFill>
        </p:spPr>
        <p:txBody>
          <a:bodyPr wrap="square">
            <a:spAutoFit/>
          </a:bodyPr>
          <a:lstStyle/>
          <a:p>
            <a:pPr lvl="2" indent="-647700">
              <a:lnSpc>
                <a:spcPct val="13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rPr>
              <a:t>SELECT *</a:t>
            </a:r>
          </a:p>
          <a:p>
            <a:pPr lvl="2" indent="-647700">
              <a:lnSpc>
                <a:spcPct val="13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rPr>
              <a:t>FROM   </a:t>
            </a:r>
            <a:r>
              <a:rPr lang="en-US" altLang="zh-CN" sz="2400" dirty="0">
                <a:solidFill>
                  <a:srgbClr val="C00000"/>
                </a:solidFill>
                <a:latin typeface="等线 Light" panose="02010600030101010101" pitchFamily="2" charset="-122"/>
                <a:ea typeface="等线 Light" panose="02010600030101010101" pitchFamily="2" charset="-122"/>
              </a:rPr>
              <a:t>S_G</a:t>
            </a:r>
          </a:p>
          <a:p>
            <a:pPr lvl="2" indent="-647700">
              <a:lnSpc>
                <a:spcPct val="13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rPr>
              <a:t>WHERE  </a:t>
            </a:r>
            <a:r>
              <a:rPr lang="en-US" altLang="zh-CN" sz="2400" dirty="0" err="1">
                <a:solidFill>
                  <a:srgbClr val="0000CC"/>
                </a:solidFill>
                <a:latin typeface="等线 Light" panose="02010600030101010101" pitchFamily="2" charset="-122"/>
                <a:ea typeface="等线 Light" panose="02010600030101010101" pitchFamily="2" charset="-122"/>
              </a:rPr>
              <a:t>Gavg</a:t>
            </a:r>
            <a:r>
              <a:rPr lang="en-US" altLang="zh-CN" sz="2400" dirty="0">
                <a:solidFill>
                  <a:srgbClr val="0000CC"/>
                </a:solidFill>
                <a:latin typeface="等线 Light" panose="02010600030101010101" pitchFamily="2" charset="-122"/>
                <a:ea typeface="等线 Light" panose="02010600030101010101" pitchFamily="2" charset="-122"/>
              </a:rPr>
              <a:t>&gt;=90</a:t>
            </a:r>
            <a:r>
              <a:rPr lang="zh-CN" altLang="en-US" sz="2400" dirty="0">
                <a:solidFill>
                  <a:srgbClr val="0000CC"/>
                </a:solidFill>
                <a:latin typeface="等线 Light" panose="02010600030101010101" pitchFamily="2" charset="-122"/>
                <a:ea typeface="等线 Light" panose="02010600030101010101" pitchFamily="2" charset="-122"/>
              </a:rPr>
              <a:t>;</a:t>
            </a:r>
          </a:p>
        </p:txBody>
      </p:sp>
      <p:sp>
        <p:nvSpPr>
          <p:cNvPr id="6" name="矩形 5"/>
          <p:cNvSpPr/>
          <p:nvPr/>
        </p:nvSpPr>
        <p:spPr>
          <a:xfrm>
            <a:off x="6324600" y="2638154"/>
            <a:ext cx="4419600" cy="1569660"/>
          </a:xfrm>
          <a:prstGeom prst="rect">
            <a:avLst/>
          </a:prstGeom>
          <a:solidFill>
            <a:schemeClr val="bg1">
              <a:lumMod val="95000"/>
            </a:schemeClr>
          </a:solidFill>
        </p:spPr>
        <p:txBody>
          <a:bodyPr wrap="square">
            <a:spAutoFit/>
          </a:bodyPr>
          <a:lstStyle/>
          <a:p>
            <a:pPr>
              <a:lnSpc>
                <a:spcPct val="80000"/>
              </a:lnSpc>
            </a:pPr>
            <a:r>
              <a:rPr lang="en-US" altLang="zh-CN" sz="2400" dirty="0">
                <a:solidFill>
                  <a:srgbClr val="0000CC"/>
                </a:solidFill>
                <a:latin typeface="等线 Light" panose="02010600030101010101" pitchFamily="2" charset="-122"/>
                <a:ea typeface="等线 Light" panose="02010600030101010101" pitchFamily="2" charset="-122"/>
              </a:rPr>
              <a:t>CREATE VIEW S_G </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Sno</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Gavg</a:t>
            </a:r>
            <a:r>
              <a:rPr lang="zh-CN" altLang="en-US" sz="2400" dirty="0">
                <a:solidFill>
                  <a:srgbClr val="0000CC"/>
                </a:solidFill>
                <a:latin typeface="等线 Light" panose="02010600030101010101" pitchFamily="2" charset="-122"/>
                <a:ea typeface="等线 Light" panose="02010600030101010101" pitchFamily="2" charset="-122"/>
              </a:rPr>
              <a:t>)</a:t>
            </a:r>
          </a:p>
          <a:p>
            <a:pPr>
              <a:lnSpc>
                <a:spcPct val="80000"/>
              </a:lnSpc>
            </a:pP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AS </a:t>
            </a:r>
          </a:p>
          <a:p>
            <a:pPr>
              <a:lnSpc>
                <a:spcPct val="80000"/>
              </a:lnSpc>
            </a:pPr>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Sno</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AVG</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Grade</a:t>
            </a:r>
            <a:r>
              <a:rPr lang="zh-CN" altLang="en-US" sz="2400" dirty="0">
                <a:solidFill>
                  <a:srgbClr val="0000CC"/>
                </a:solidFill>
                <a:latin typeface="等线 Light" panose="02010600030101010101" pitchFamily="2" charset="-122"/>
                <a:ea typeface="等线 Light" panose="02010600030101010101" pitchFamily="2" charset="-122"/>
              </a:rPr>
              <a:t>)</a:t>
            </a:r>
          </a:p>
          <a:p>
            <a:pPr marL="723900" lvl="2">
              <a:lnSpc>
                <a:spcPct val="8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rPr>
              <a:t>  FROM  SC</a:t>
            </a:r>
          </a:p>
          <a:p>
            <a:pPr lvl="2" indent="-190500">
              <a:lnSpc>
                <a:spcPct val="80000"/>
              </a:lnSpc>
              <a:buFont typeface="Arial" pitchFamily="34" charset="0"/>
              <a:buNone/>
            </a:pPr>
            <a:r>
              <a:rPr lang="en-US" altLang="zh-CN" sz="2400" dirty="0">
                <a:solidFill>
                  <a:srgbClr val="FF00FF"/>
                </a:solidFill>
                <a:latin typeface="等线 Light" panose="02010600030101010101" pitchFamily="2" charset="-122"/>
                <a:ea typeface="等线 Light" panose="02010600030101010101" pitchFamily="2" charset="-122"/>
              </a:rPr>
              <a:t> GROUP BY </a:t>
            </a:r>
            <a:r>
              <a:rPr lang="en-US" altLang="zh-CN" sz="2400" dirty="0" err="1">
                <a:solidFill>
                  <a:srgbClr val="FF00FF"/>
                </a:solidFill>
                <a:latin typeface="等线 Light" panose="02010600030101010101" pitchFamily="2" charset="-122"/>
                <a:ea typeface="等线 Light" panose="02010600030101010101" pitchFamily="2" charset="-122"/>
              </a:rPr>
              <a:t>Sno</a:t>
            </a:r>
            <a:r>
              <a:rPr lang="zh-CN" altLang="en-US" sz="2400" dirty="0">
                <a:latin typeface="等线 Light" panose="02010600030101010101" pitchFamily="2" charset="-122"/>
                <a:ea typeface="等线 Light" panose="02010600030101010101" pitchFamily="2" charset="-122"/>
              </a:rPr>
              <a:t>;</a:t>
            </a:r>
          </a:p>
        </p:txBody>
      </p:sp>
      <p:sp>
        <p:nvSpPr>
          <p:cNvPr id="7" name="左箭头 6"/>
          <p:cNvSpPr/>
          <p:nvPr/>
        </p:nvSpPr>
        <p:spPr>
          <a:xfrm>
            <a:off x="4762500" y="3308684"/>
            <a:ext cx="990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47700" y="5017640"/>
            <a:ext cx="3962400" cy="1421928"/>
          </a:xfrm>
          <a:prstGeom prst="rect">
            <a:avLst/>
          </a:prstGeom>
          <a:solidFill>
            <a:schemeClr val="bg1">
              <a:lumMod val="95000"/>
            </a:schemeClr>
          </a:solidFill>
        </p:spPr>
        <p:txBody>
          <a:bodyPr wrap="square">
            <a:spAutoFit/>
          </a:bodyPr>
          <a:lstStyle/>
          <a:p>
            <a:pPr lvl="1" indent="-279400">
              <a:lnSpc>
                <a:spcPct val="9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SELECT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AVG</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Grade</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a:p>
            <a:pPr lvl="1" indent="-279400">
              <a:lnSpc>
                <a:spcPct val="9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FROM     SC</a:t>
            </a:r>
          </a:p>
          <a:p>
            <a:pPr lvl="1" indent="-279400">
              <a:lnSpc>
                <a:spcPct val="9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WHERE</a:t>
            </a:r>
            <a:r>
              <a:rPr lang="en-US" altLang="zh-CN" sz="24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AVG</a:t>
            </a:r>
            <a:r>
              <a:rPr lang="zh-CN" altLang="en-US"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Grade</a:t>
            </a:r>
            <a:r>
              <a:rPr lang="zh-CN" altLang="en-US"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&gt;=90</a:t>
            </a:r>
          </a:p>
          <a:p>
            <a:pPr lvl="1" indent="-279400">
              <a:lnSpc>
                <a:spcPct val="9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GROUP  BY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9" name="矩形 8"/>
          <p:cNvSpPr/>
          <p:nvPr/>
        </p:nvSpPr>
        <p:spPr>
          <a:xfrm>
            <a:off x="6324600" y="5017640"/>
            <a:ext cx="4419600" cy="1421928"/>
          </a:xfrm>
          <a:prstGeom prst="rect">
            <a:avLst/>
          </a:prstGeom>
          <a:solidFill>
            <a:schemeClr val="bg1">
              <a:lumMod val="95000"/>
            </a:schemeClr>
          </a:solidFill>
        </p:spPr>
        <p:txBody>
          <a:bodyPr wrap="square">
            <a:spAutoFit/>
          </a:bodyPr>
          <a:lstStyle/>
          <a:p>
            <a:pPr lvl="1" indent="-279400">
              <a:lnSpc>
                <a:spcPct val="9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SELECT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AVG</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Grade</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a:p>
            <a:pPr lvl="1" indent="-279400">
              <a:lnSpc>
                <a:spcPct val="9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FROM  SC</a:t>
            </a:r>
          </a:p>
          <a:p>
            <a:pPr lvl="1" indent="-279400">
              <a:lnSpc>
                <a:spcPct val="9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GROUP BY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endPar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endParaRPr>
          </a:p>
          <a:p>
            <a:pPr lvl="1" indent="-279400">
              <a:lnSpc>
                <a:spcPct val="90000"/>
              </a:lnSpc>
              <a:buFont typeface="Wingdings" pitchFamily="2" charset="2"/>
              <a:buNone/>
            </a:pP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HAVING AVG</a:t>
            </a:r>
            <a:r>
              <a:rPr lang="zh-CN" altLang="en-US"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Grade</a:t>
            </a:r>
            <a:r>
              <a:rPr lang="zh-CN" altLang="en-US"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&gt;=90</a:t>
            </a:r>
            <a:r>
              <a:rPr lang="zh-CN" altLang="en-US"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10" name="下箭头 9"/>
          <p:cNvSpPr/>
          <p:nvPr/>
        </p:nvSpPr>
        <p:spPr>
          <a:xfrm>
            <a:off x="2438400" y="42672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17816548">
            <a:off x="5203027" y="3710727"/>
            <a:ext cx="234589" cy="1980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56705" y="3915970"/>
            <a:ext cx="1127232" cy="1569660"/>
          </a:xfrm>
          <a:prstGeom prst="rect">
            <a:avLst/>
          </a:prstGeom>
        </p:spPr>
        <p:txBody>
          <a:bodyPr wrap="none">
            <a:spAutoFit/>
          </a:bodyPr>
          <a:lstStyle/>
          <a:p>
            <a:r>
              <a:rPr lang="zh-CN" altLang="en-US" sz="9600" dirty="0">
                <a:solidFill>
                  <a:srgbClr val="C00000"/>
                </a:solidFill>
                <a:sym typeface="Wingdings 2" panose="05020102010507070707" pitchFamily="18" charset="2"/>
              </a:rPr>
              <a:t></a:t>
            </a:r>
            <a:endParaRPr lang="en-US" altLang="zh-CN" sz="9600" dirty="0">
              <a:solidFill>
                <a:srgbClr val="C00000"/>
              </a:solidFill>
            </a:endParaRPr>
          </a:p>
        </p:txBody>
      </p:sp>
      <p:sp>
        <p:nvSpPr>
          <p:cNvPr id="15" name="矩形 14"/>
          <p:cNvSpPr/>
          <p:nvPr/>
        </p:nvSpPr>
        <p:spPr>
          <a:xfrm>
            <a:off x="1912140" y="3825270"/>
            <a:ext cx="1281120" cy="1569660"/>
          </a:xfrm>
          <a:prstGeom prst="rect">
            <a:avLst/>
          </a:prstGeom>
        </p:spPr>
        <p:txBody>
          <a:bodyPr wrap="none">
            <a:spAutoFit/>
          </a:bodyPr>
          <a:lstStyle/>
          <a:p>
            <a:r>
              <a:rPr lang="zh-CN" altLang="en-US" sz="9600" dirty="0">
                <a:solidFill>
                  <a:srgbClr val="C00000"/>
                </a:solidFill>
                <a:sym typeface="Wingdings 2" panose="05020102010507070707" pitchFamily="18" charset="2"/>
              </a:rPr>
              <a:t></a:t>
            </a:r>
            <a:endParaRPr lang="zh-CN" altLang="en-US" sz="9600" dirty="0"/>
          </a:p>
        </p:txBody>
      </p:sp>
    </p:spTree>
    <p:extLst>
      <p:ext uri="{BB962C8B-B14F-4D97-AF65-F5344CB8AC3E}">
        <p14:creationId xmlns:p14="http://schemas.microsoft.com/office/powerpoint/2010/main" val="1960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990600"/>
            <a:ext cx="11007107" cy="5545426"/>
          </a:xfrm>
        </p:spPr>
        <p:txBody>
          <a:bodyPr/>
          <a:lstStyle/>
          <a:p>
            <a:r>
              <a:rPr lang="en-US" altLang="zh-CN" dirty="0"/>
              <a:t>[</a:t>
            </a:r>
            <a:r>
              <a:rPr lang="zh-CN" altLang="en-US" dirty="0"/>
              <a:t>例</a:t>
            </a:r>
            <a:r>
              <a:rPr lang="en-US" altLang="zh-CN" dirty="0"/>
              <a:t>3.94]</a:t>
            </a:r>
            <a:r>
              <a:rPr lang="zh-CN" altLang="en-US" dirty="0"/>
              <a:t>也可以用如下</a:t>
            </a:r>
            <a:r>
              <a:rPr lang="en-US" altLang="zh-CN" dirty="0"/>
              <a:t>SQL</a:t>
            </a:r>
            <a:r>
              <a:rPr lang="zh-CN" altLang="en-US" dirty="0"/>
              <a:t>语句完成</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
        <p:nvSpPr>
          <p:cNvPr id="5" name="矩形 4"/>
          <p:cNvSpPr/>
          <p:nvPr/>
        </p:nvSpPr>
        <p:spPr>
          <a:xfrm>
            <a:off x="2133600" y="1981200"/>
            <a:ext cx="6324600" cy="2862322"/>
          </a:xfrm>
          <a:prstGeom prst="rect">
            <a:avLst/>
          </a:prstGeom>
          <a:solidFill>
            <a:schemeClr val="bg1">
              <a:lumMod val="95000"/>
            </a:schemeClr>
          </a:solidFill>
        </p:spPr>
        <p:txBody>
          <a:bodyPr wrap="square">
            <a:spAutoFit/>
          </a:bodyPr>
          <a:lstStyle/>
          <a:p>
            <a:pPr>
              <a:lnSpc>
                <a:spcPct val="15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SELECT *</a:t>
            </a:r>
            <a:endParaRPr lang="zh-CN" altLang="en-US" sz="2400" dirty="0">
              <a:solidFill>
                <a:srgbClr val="0000CC"/>
              </a:solidFill>
              <a:latin typeface="等线 Light" panose="02010600030101010101" pitchFamily="2" charset="-122"/>
              <a:ea typeface="等线 Light" panose="02010600030101010101" pitchFamily="2" charset="-122"/>
            </a:endParaRPr>
          </a:p>
          <a:p>
            <a:pPr>
              <a:lnSpc>
                <a:spcPct val="15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FROM  </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SELECT </a:t>
            </a:r>
            <a:r>
              <a:rPr lang="en-US" altLang="zh-CN" sz="2400" dirty="0" err="1">
                <a:solidFill>
                  <a:srgbClr val="0000CC"/>
                </a:solidFill>
                <a:latin typeface="等线 Light" panose="02010600030101010101" pitchFamily="2" charset="-122"/>
                <a:ea typeface="等线 Light" panose="02010600030101010101" pitchFamily="2" charset="-122"/>
              </a:rPr>
              <a:t>Sno</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AVG</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Grade</a:t>
            </a:r>
            <a:r>
              <a:rPr lang="zh-CN" altLang="en-US" sz="2400" dirty="0">
                <a:solidFill>
                  <a:srgbClr val="0000CC"/>
                </a:solidFill>
                <a:latin typeface="等线 Light" panose="02010600030101010101" pitchFamily="2" charset="-122"/>
                <a:ea typeface="等线 Light" panose="02010600030101010101" pitchFamily="2" charset="-122"/>
              </a:rPr>
              <a:t>)</a:t>
            </a:r>
          </a:p>
          <a:p>
            <a:pPr>
              <a:lnSpc>
                <a:spcPct val="15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FROM  SC </a:t>
            </a:r>
            <a:endParaRPr lang="zh-CN" altLang="en-US" sz="2400" dirty="0">
              <a:solidFill>
                <a:srgbClr val="0000CC"/>
              </a:solidFill>
              <a:latin typeface="等线 Light" panose="02010600030101010101" pitchFamily="2" charset="-122"/>
              <a:ea typeface="等线 Light" panose="02010600030101010101" pitchFamily="2" charset="-122"/>
            </a:endParaRPr>
          </a:p>
          <a:p>
            <a:pPr>
              <a:lnSpc>
                <a:spcPct val="15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GROUP BY </a:t>
            </a:r>
            <a:r>
              <a:rPr lang="en-US" altLang="zh-CN" sz="2400" dirty="0" err="1">
                <a:solidFill>
                  <a:srgbClr val="0000CC"/>
                </a:solidFill>
                <a:latin typeface="等线 Light" panose="02010600030101010101" pitchFamily="2" charset="-122"/>
                <a:ea typeface="等线 Light" panose="02010600030101010101" pitchFamily="2" charset="-122"/>
              </a:rPr>
              <a:t>Sno</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 AS S_G</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Sno,Gavg</a:t>
            </a:r>
            <a:r>
              <a:rPr lang="zh-CN" altLang="en-US" sz="2400" dirty="0">
                <a:solidFill>
                  <a:srgbClr val="0000CC"/>
                </a:solidFill>
                <a:latin typeface="等线 Light" panose="02010600030101010101" pitchFamily="2" charset="-122"/>
                <a:ea typeface="等线 Light" panose="02010600030101010101" pitchFamily="2" charset="-122"/>
              </a:rPr>
              <a:t>)</a:t>
            </a:r>
          </a:p>
          <a:p>
            <a:pPr>
              <a:lnSpc>
                <a:spcPct val="15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WHERE </a:t>
            </a:r>
            <a:r>
              <a:rPr lang="en-US" altLang="zh-CN" sz="2400" dirty="0" err="1">
                <a:solidFill>
                  <a:srgbClr val="0000CC"/>
                </a:solidFill>
                <a:latin typeface="等线 Light" panose="02010600030101010101" pitchFamily="2" charset="-122"/>
                <a:ea typeface="等线 Light" panose="02010600030101010101" pitchFamily="2" charset="-122"/>
              </a:rPr>
              <a:t>Gavg</a:t>
            </a:r>
            <a:r>
              <a:rPr lang="en-US" altLang="zh-CN" sz="2400" dirty="0">
                <a:solidFill>
                  <a:srgbClr val="0000CC"/>
                </a:solidFill>
                <a:latin typeface="等线 Light" panose="02010600030101010101" pitchFamily="2" charset="-122"/>
                <a:ea typeface="等线 Light" panose="02010600030101010101" pitchFamily="2" charset="-122"/>
              </a:rPr>
              <a:t>&gt;=90</a:t>
            </a:r>
            <a:r>
              <a:rPr lang="zh-CN" altLang="en-US" sz="2400" dirty="0">
                <a:solidFill>
                  <a:srgbClr val="0000CC"/>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16928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综合举例</a:t>
            </a:r>
          </a:p>
        </p:txBody>
      </p:sp>
      <p:pic>
        <p:nvPicPr>
          <p:cNvPr id="5" name="内容占位符 4"/>
          <p:cNvPicPr>
            <a:picLocks noGrp="1" noChangeAspect="1"/>
          </p:cNvPicPr>
          <p:nvPr>
            <p:ph idx="1"/>
          </p:nvPr>
        </p:nvPicPr>
        <p:blipFill>
          <a:blip r:embed="rId2"/>
          <a:stretch>
            <a:fillRect/>
          </a:stretch>
        </p:blipFill>
        <p:spPr>
          <a:xfrm>
            <a:off x="585860" y="1029670"/>
            <a:ext cx="5379609" cy="1981200"/>
          </a:xfrm>
          <a:prstGeom prst="rect">
            <a:avLst/>
          </a:prstGeom>
        </p:spPr>
      </p:pic>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pic>
        <p:nvPicPr>
          <p:cNvPr id="6" name="图片 5"/>
          <p:cNvPicPr>
            <a:picLocks noChangeAspect="1"/>
          </p:cNvPicPr>
          <p:nvPr/>
        </p:nvPicPr>
        <p:blipFill>
          <a:blip r:embed="rId3"/>
          <a:stretch>
            <a:fillRect/>
          </a:stretch>
        </p:blipFill>
        <p:spPr>
          <a:xfrm>
            <a:off x="7010400" y="1306159"/>
            <a:ext cx="2514600" cy="1297341"/>
          </a:xfrm>
          <a:prstGeom prst="rect">
            <a:avLst/>
          </a:prstGeom>
        </p:spPr>
      </p:pic>
      <p:pic>
        <p:nvPicPr>
          <p:cNvPr id="2050" name="Picture 2" descr="Oracle DROP VIEW - salesman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860" y="3508226"/>
            <a:ext cx="10406939"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p:nvPr/>
        </p:nvCxnSpPr>
        <p:spPr>
          <a:xfrm>
            <a:off x="6172200" y="1981200"/>
            <a:ext cx="6858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229600" y="2743200"/>
            <a:ext cx="0" cy="685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 calcmode="lin" valueType="num">
                                      <p:cBhvr additive="base">
                                        <p:cTn id="24" dur="500" fill="hold"/>
                                        <p:tgtEl>
                                          <p:spTgt spid="2050"/>
                                        </p:tgtEl>
                                        <p:attrNameLst>
                                          <p:attrName>ppt_x</p:attrName>
                                        </p:attrNameLst>
                                      </p:cBhvr>
                                      <p:tavLst>
                                        <p:tav tm="0">
                                          <p:val>
                                            <p:strVal val="0-#ppt_w/2"/>
                                          </p:val>
                                        </p:tav>
                                        <p:tav tm="100000">
                                          <p:val>
                                            <p:strVal val="#ppt_x"/>
                                          </p:val>
                                        </p:tav>
                                      </p:tavLst>
                                    </p:anim>
                                    <p:anim calcmode="lin" valueType="num">
                                      <p:cBhvr additive="base">
                                        <p:cTn id="25" dur="500" fill="hold"/>
                                        <p:tgtEl>
                                          <p:spTgt spid="20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380999" y="914400"/>
            <a:ext cx="4798646" cy="2438400"/>
          </a:xfrm>
          <a:prstGeom prst="rect">
            <a:avLst/>
          </a:prstGeom>
        </p:spPr>
      </p:pic>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pic>
        <p:nvPicPr>
          <p:cNvPr id="6" name="图片 5"/>
          <p:cNvPicPr>
            <a:picLocks noChangeAspect="1"/>
          </p:cNvPicPr>
          <p:nvPr/>
        </p:nvPicPr>
        <p:blipFill>
          <a:blip r:embed="rId3"/>
          <a:stretch>
            <a:fillRect/>
          </a:stretch>
        </p:blipFill>
        <p:spPr>
          <a:xfrm>
            <a:off x="1162002" y="4038600"/>
            <a:ext cx="3236641" cy="1228725"/>
          </a:xfrm>
          <a:prstGeom prst="rect">
            <a:avLst/>
          </a:prstGeom>
        </p:spPr>
      </p:pic>
      <p:pic>
        <p:nvPicPr>
          <p:cNvPr id="3074" name="Picture 2" descr="Oracle DROP VIEW - salesman_contacts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382512"/>
            <a:ext cx="6163007" cy="288481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a:stCxn id="5" idx="2"/>
            <a:endCxn id="6" idx="0"/>
          </p:cNvCxnSpPr>
          <p:nvPr/>
        </p:nvCxnSpPr>
        <p:spPr>
          <a:xfrm>
            <a:off x="2780322" y="3352800"/>
            <a:ext cx="1" cy="685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523421" y="4495800"/>
            <a:ext cx="81057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43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1+#ppt_w/2"/>
                                          </p:val>
                                        </p:tav>
                                        <p:tav tm="100000">
                                          <p:val>
                                            <p:strVal val="#ppt_x"/>
                                          </p:val>
                                        </p:tav>
                                      </p:tavLst>
                                    </p:anim>
                                    <p:anim calcmode="lin" valueType="num">
                                      <p:cBhvr additive="base">
                                        <p:cTn id="26"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1485900" y="381000"/>
            <a:ext cx="3581400" cy="556694"/>
          </a:xfrm>
          <a:prstGeom prst="rect">
            <a:avLst/>
          </a:prstGeom>
        </p:spPr>
      </p:pic>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pic>
        <p:nvPicPr>
          <p:cNvPr id="6" name="图片 5"/>
          <p:cNvPicPr>
            <a:picLocks noChangeAspect="1"/>
          </p:cNvPicPr>
          <p:nvPr/>
        </p:nvPicPr>
        <p:blipFill>
          <a:blip r:embed="rId3"/>
          <a:stretch>
            <a:fillRect/>
          </a:stretch>
        </p:blipFill>
        <p:spPr>
          <a:xfrm>
            <a:off x="1447800" y="1524000"/>
            <a:ext cx="6210300" cy="2500463"/>
          </a:xfrm>
          <a:prstGeom prst="rect">
            <a:avLst/>
          </a:prstGeom>
        </p:spPr>
      </p:pic>
      <p:pic>
        <p:nvPicPr>
          <p:cNvPr id="7" name="图片 6"/>
          <p:cNvPicPr>
            <a:picLocks noChangeAspect="1"/>
          </p:cNvPicPr>
          <p:nvPr/>
        </p:nvPicPr>
        <p:blipFill>
          <a:blip r:embed="rId4"/>
          <a:stretch>
            <a:fillRect/>
          </a:stretch>
        </p:blipFill>
        <p:spPr>
          <a:xfrm>
            <a:off x="1498600" y="4610769"/>
            <a:ext cx="3352800" cy="756024"/>
          </a:xfrm>
          <a:prstGeom prst="rect">
            <a:avLst/>
          </a:prstGeom>
        </p:spPr>
      </p:pic>
      <p:pic>
        <p:nvPicPr>
          <p:cNvPr id="8" name="图片 7"/>
          <p:cNvPicPr>
            <a:picLocks noChangeAspect="1"/>
          </p:cNvPicPr>
          <p:nvPr/>
        </p:nvPicPr>
        <p:blipFill>
          <a:blip r:embed="rId5"/>
          <a:stretch>
            <a:fillRect/>
          </a:stretch>
        </p:blipFill>
        <p:spPr>
          <a:xfrm>
            <a:off x="1447800" y="6041664"/>
            <a:ext cx="4610100" cy="523875"/>
          </a:xfrm>
          <a:prstGeom prst="rect">
            <a:avLst/>
          </a:prstGeom>
        </p:spPr>
      </p:pic>
      <p:cxnSp>
        <p:nvCxnSpPr>
          <p:cNvPr id="10" name="直接箭头连接符 9"/>
          <p:cNvCxnSpPr>
            <a:stCxn id="5" idx="2"/>
          </p:cNvCxnSpPr>
          <p:nvPr/>
        </p:nvCxnSpPr>
        <p:spPr>
          <a:xfrm>
            <a:off x="3276600" y="937694"/>
            <a:ext cx="0" cy="510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276600" y="4100663"/>
            <a:ext cx="0" cy="510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276600" y="5366793"/>
            <a:ext cx="0" cy="510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772400" y="1435100"/>
            <a:ext cx="42672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0000CC"/>
                </a:solidFill>
                <a:latin typeface="等线 Light" panose="02010600030101010101" pitchFamily="2" charset="-122"/>
                <a:ea typeface="等线 Light" panose="02010600030101010101" pitchFamily="2" charset="-122"/>
              </a:rPr>
              <a:t>因为</a:t>
            </a:r>
            <a:r>
              <a:rPr lang="zh-CN" altLang="zh-CN"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salesman_contacts</a:t>
            </a:r>
            <a:r>
              <a:rPr lang="zh-CN" altLang="en-US"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视图依赖于</a:t>
            </a:r>
            <a:r>
              <a:rPr lang="en-US" altLang="zh-CN" dirty="0" err="1">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a:t>
            </a:r>
            <a:r>
              <a:rPr lang="zh-CN" altLang="en-US"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视图，所以</a:t>
            </a:r>
            <a:r>
              <a:rPr lang="en-US" altLang="zh-CN" dirty="0" err="1">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saleman</a:t>
            </a:r>
            <a:r>
              <a:rPr lang="zh-CN" altLang="en-US"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被删除后它就变得无效</a:t>
            </a:r>
            <a:endParaRPr lang="en-US" altLang="zh-CN" dirty="0">
              <a:solidFill>
                <a:srgbClr val="0000CC"/>
              </a:solidFill>
              <a:latin typeface="等线 Light" panose="02010600030101010101" pitchFamily="2" charset="-122"/>
              <a:ea typeface="等线 Light" panose="02010600030101010101" pitchFamily="2" charset="-122"/>
              <a:cs typeface="Courier New" panose="02070309020205020404" pitchFamily="49" charset="0"/>
            </a:endParaRPr>
          </a:p>
          <a:p>
            <a:pPr marL="285750" indent="-285750">
              <a:lnSpc>
                <a:spcPct val="150000"/>
              </a:lnSpc>
              <a:buFont typeface="Arial" panose="020B0604020202020204" pitchFamily="34" charset="0"/>
              <a:buChar char="•"/>
            </a:pPr>
            <a:r>
              <a:rPr lang="zh-CN" altLang="en-US" dirty="0">
                <a:solidFill>
                  <a:srgbClr val="0000CC"/>
                </a:solidFill>
                <a:latin typeface="等线 Light" panose="02010600030101010101" pitchFamily="2" charset="-122"/>
                <a:ea typeface="等线 Light" panose="02010600030101010101" pitchFamily="2" charset="-122"/>
              </a:rPr>
              <a:t>通过</a:t>
            </a:r>
            <a:r>
              <a:rPr lang="en-US" altLang="zh-CN" dirty="0" err="1">
                <a:solidFill>
                  <a:srgbClr val="0000CC"/>
                </a:solidFill>
                <a:latin typeface="等线 Light" panose="02010600030101010101" pitchFamily="2" charset="-122"/>
                <a:ea typeface="等线 Light" panose="02010600030101010101" pitchFamily="2" charset="-122"/>
              </a:rPr>
              <a:t>user_objects</a:t>
            </a:r>
            <a:r>
              <a:rPr lang="zh-CN" altLang="en-US" dirty="0">
                <a:solidFill>
                  <a:srgbClr val="0000CC"/>
                </a:solidFill>
                <a:latin typeface="等线 Light" panose="02010600030101010101" pitchFamily="2" charset="-122"/>
                <a:ea typeface="等线 Light" panose="02010600030101010101" pitchFamily="2" charset="-122"/>
              </a:rPr>
              <a:t>视图可以查看</a:t>
            </a:r>
            <a:r>
              <a:rPr lang="zh-CN" altLang="zh-CN"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salesman_contacts</a:t>
            </a:r>
            <a:r>
              <a:rPr lang="zh-CN" altLang="en-US"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的状态，注意所有字母要全部大写</a:t>
            </a:r>
            <a:endParaRPr lang="en-US" altLang="zh-CN" dirty="0">
              <a:solidFill>
                <a:srgbClr val="0000CC"/>
              </a:solidFill>
              <a:latin typeface="等线 Light" panose="02010600030101010101" pitchFamily="2" charset="-122"/>
              <a:ea typeface="等线 Light" panose="02010600030101010101" pitchFamily="2" charset="-122"/>
              <a:cs typeface="Courier New" panose="02070309020205020404" pitchFamily="49" charset="0"/>
            </a:endParaRPr>
          </a:p>
          <a:p>
            <a:pPr marL="285750" indent="-285750">
              <a:lnSpc>
                <a:spcPct val="150000"/>
              </a:lnSpc>
              <a:buFont typeface="Arial" panose="020B0604020202020204" pitchFamily="34" charset="0"/>
              <a:buChar char="•"/>
            </a:pPr>
            <a:r>
              <a:rPr lang="zh-CN" altLang="en-US"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此时可以删除</a:t>
            </a:r>
            <a:r>
              <a:rPr lang="zh-CN" altLang="zh-CN"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salesman_contacts</a:t>
            </a:r>
            <a:r>
              <a:rPr lang="zh-CN" altLang="en-US"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视图</a:t>
            </a:r>
            <a:endParaRPr lang="zh-CN" altLang="en-US" dirty="0">
              <a:solidFill>
                <a:srgbClr val="0000CC"/>
              </a:solidFill>
              <a:latin typeface="等线 Light" panose="02010600030101010101" pitchFamily="2" charset="-122"/>
              <a:ea typeface="等线 Light" panose="02010600030101010101" pitchFamily="2" charset="-122"/>
            </a:endParaRPr>
          </a:p>
        </p:txBody>
      </p:sp>
      <p:cxnSp>
        <p:nvCxnSpPr>
          <p:cNvPr id="16" name="直接箭头连接符 15"/>
          <p:cNvCxnSpPr/>
          <p:nvPr/>
        </p:nvCxnSpPr>
        <p:spPr>
          <a:xfrm flipH="1">
            <a:off x="6057900" y="4364577"/>
            <a:ext cx="2057400" cy="16770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7423150" y="3733800"/>
            <a:ext cx="6985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76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1+#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childTnLst>
                          </p:cTn>
                        </p:par>
                        <p:par>
                          <p:cTn id="44" fill="hold">
                            <p:stCondLst>
                              <p:cond delay="1000"/>
                            </p:stCondLst>
                            <p:childTnLst>
                              <p:par>
                                <p:cTn id="45" presetID="22" presetClass="entr" presetSubtype="2"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right)">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60000"/>
              </a:lnSpc>
            </a:pPr>
            <a:r>
              <a:rPr lang="zh-CN" altLang="en-US" dirty="0">
                <a:solidFill>
                  <a:schemeClr val="bg1">
                    <a:lumMod val="75000"/>
                  </a:schemeClr>
                </a:solidFill>
              </a:rPr>
              <a:t>定义视图</a:t>
            </a:r>
          </a:p>
          <a:p>
            <a:pPr>
              <a:lnSpc>
                <a:spcPct val="160000"/>
              </a:lnSpc>
            </a:pPr>
            <a:r>
              <a:rPr lang="zh-CN" altLang="en-US" dirty="0">
                <a:solidFill>
                  <a:schemeClr val="bg1">
                    <a:lumMod val="75000"/>
                  </a:schemeClr>
                </a:solidFill>
              </a:rPr>
              <a:t>查询视图</a:t>
            </a:r>
          </a:p>
          <a:p>
            <a:pPr>
              <a:lnSpc>
                <a:spcPct val="160000"/>
              </a:lnSpc>
            </a:pPr>
            <a:r>
              <a:rPr lang="zh-CN" altLang="en-US" dirty="0">
                <a:solidFill>
                  <a:srgbClr val="FF0000"/>
                </a:solidFill>
              </a:rPr>
              <a:t>更新视图</a:t>
            </a:r>
          </a:p>
          <a:p>
            <a:pPr>
              <a:lnSpc>
                <a:spcPct val="160000"/>
              </a:lnSpc>
            </a:pPr>
            <a:r>
              <a:rPr lang="zh-CN" altLang="en-US" dirty="0">
                <a:solidFill>
                  <a:schemeClr val="bg1">
                    <a:lumMod val="75000"/>
                  </a:schemeClr>
                </a:solidFill>
              </a:rPr>
              <a:t>视图的作用</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2539512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更新视图</a:t>
            </a:r>
          </a:p>
        </p:txBody>
      </p:sp>
      <p:sp>
        <p:nvSpPr>
          <p:cNvPr id="3" name="内容占位符 2"/>
          <p:cNvSpPr>
            <a:spLocks noGrp="1"/>
          </p:cNvSpPr>
          <p:nvPr>
            <p:ph idx="1"/>
          </p:nvPr>
        </p:nvSpPr>
        <p:spPr/>
        <p:txBody>
          <a:bodyPr/>
          <a:lstStyle/>
          <a:p>
            <a:r>
              <a:rPr lang="en-US" altLang="zh-CN" dirty="0">
                <a:cs typeface="Times New Roman" panose="02020603050405020304" pitchFamily="18" charset="0"/>
              </a:rPr>
              <a:t>[</a:t>
            </a:r>
            <a:r>
              <a:rPr lang="zh-CN" altLang="en-US" dirty="0">
                <a:cs typeface="Times New Roman" panose="02020603050405020304" pitchFamily="18" charset="0"/>
              </a:rPr>
              <a:t>例</a:t>
            </a:r>
            <a:r>
              <a:rPr lang="en-US" altLang="zh-CN" dirty="0">
                <a:cs typeface="Times New Roman" panose="02020603050405020304" pitchFamily="18" charset="0"/>
              </a:rPr>
              <a:t>3.95]  </a:t>
            </a:r>
            <a:r>
              <a:rPr lang="zh-CN" altLang="en-US" dirty="0">
                <a:cs typeface="Times New Roman" panose="02020603050405020304" pitchFamily="18" charset="0"/>
              </a:rPr>
              <a:t>将信息系学生视图</a:t>
            </a:r>
            <a:r>
              <a:rPr lang="en-US" altLang="zh-CN" dirty="0" err="1">
                <a:cs typeface="Times New Roman" panose="02020603050405020304" pitchFamily="18" charset="0"/>
              </a:rPr>
              <a:t>IS_Student</a:t>
            </a:r>
            <a:r>
              <a:rPr lang="zh-CN" altLang="en-US" dirty="0">
                <a:cs typeface="Times New Roman" panose="02020603050405020304" pitchFamily="18" charset="0"/>
              </a:rPr>
              <a:t>中学号</a:t>
            </a:r>
            <a:r>
              <a:rPr lang="en-US" altLang="zh-CN" dirty="0">
                <a:cs typeface="Times New Roman" panose="02020603050405020304" pitchFamily="18" charset="0"/>
              </a:rPr>
              <a:t>”201215122”</a:t>
            </a:r>
            <a:r>
              <a:rPr lang="zh-CN" altLang="en-US" dirty="0">
                <a:cs typeface="Times New Roman" panose="02020603050405020304" pitchFamily="18" charset="0"/>
              </a:rPr>
              <a:t>的学生姓名改为</a:t>
            </a:r>
            <a:r>
              <a:rPr lang="en-US" altLang="zh-CN" dirty="0">
                <a:cs typeface="Times New Roman" panose="02020603050405020304" pitchFamily="18" charset="0"/>
              </a:rPr>
              <a:t>”</a:t>
            </a:r>
            <a:r>
              <a:rPr lang="zh-CN" altLang="en-US" dirty="0">
                <a:cs typeface="Times New Roman" panose="02020603050405020304" pitchFamily="18" charset="0"/>
              </a:rPr>
              <a:t>刘辰</a:t>
            </a:r>
            <a:r>
              <a:rPr lang="en-US" altLang="zh-CN" dirty="0">
                <a:cs typeface="Times New Roman" panose="02020603050405020304" pitchFamily="18" charset="0"/>
              </a:rPr>
              <a:t>”</a:t>
            </a:r>
            <a:r>
              <a:rPr lang="zh-CN" altLang="en-US" dirty="0">
                <a:cs typeface="Times New Roman" panose="02020603050405020304" pitchFamily="18" charset="0"/>
              </a:rPr>
              <a:t>。</a:t>
            </a:r>
            <a:endParaRPr lang="en-US" altLang="zh-CN" dirty="0">
              <a:cs typeface="Times New Roman" panose="02020603050405020304" pitchFamily="18" charset="0"/>
            </a:endParaRPr>
          </a:p>
          <a:p>
            <a:endParaRPr lang="en-US" altLang="zh-CN" dirty="0"/>
          </a:p>
          <a:p>
            <a:endParaRPr lang="en-US" altLang="zh-CN" dirty="0"/>
          </a:p>
          <a:p>
            <a:endParaRPr lang="en-US" altLang="zh-CN" sz="1600" dirty="0"/>
          </a:p>
          <a:p>
            <a:r>
              <a:rPr lang="en-US" altLang="zh-CN" dirty="0"/>
              <a:t>[</a:t>
            </a:r>
            <a:r>
              <a:rPr lang="zh-CN" altLang="en-US" dirty="0"/>
              <a:t>例</a:t>
            </a:r>
            <a:r>
              <a:rPr lang="en-US" altLang="zh-CN" dirty="0"/>
              <a:t>3.96]  </a:t>
            </a:r>
            <a:r>
              <a:rPr lang="zh-CN" altLang="en-US" dirty="0"/>
              <a:t>向信息系学生视图</a:t>
            </a:r>
            <a:r>
              <a:rPr lang="en-US" altLang="zh-CN" dirty="0"/>
              <a:t>IS_S</a:t>
            </a:r>
            <a:r>
              <a:rPr lang="zh-CN" altLang="en-US" dirty="0"/>
              <a:t>中插入一个新的学生记录，其中学号为“</a:t>
            </a:r>
            <a:r>
              <a:rPr lang="en-US" altLang="zh-CN" dirty="0"/>
              <a:t>201215129”</a:t>
            </a:r>
            <a:r>
              <a:rPr lang="zh-CN" altLang="en-US" dirty="0"/>
              <a:t>，姓名为“赵新”，年龄为</a:t>
            </a:r>
            <a:r>
              <a:rPr lang="en-US" altLang="zh-CN" dirty="0"/>
              <a:t>20</a:t>
            </a:r>
            <a:r>
              <a:rPr lang="zh-CN" altLang="en-US" dirty="0"/>
              <a:t>岁。</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grpSp>
        <p:nvGrpSpPr>
          <p:cNvPr id="8" name="组合 7"/>
          <p:cNvGrpSpPr/>
          <p:nvPr/>
        </p:nvGrpSpPr>
        <p:grpSpPr>
          <a:xfrm>
            <a:off x="708396" y="2268686"/>
            <a:ext cx="11112500" cy="1532727"/>
            <a:chOff x="914400" y="2268686"/>
            <a:chExt cx="11112500" cy="1532727"/>
          </a:xfrm>
        </p:grpSpPr>
        <p:sp>
          <p:nvSpPr>
            <p:cNvPr id="5" name="矩形 4"/>
            <p:cNvSpPr/>
            <p:nvPr/>
          </p:nvSpPr>
          <p:spPr>
            <a:xfrm>
              <a:off x="914400" y="2268686"/>
              <a:ext cx="4267200" cy="1532727"/>
            </a:xfrm>
            <a:prstGeom prst="rect">
              <a:avLst/>
            </a:prstGeom>
            <a:solidFill>
              <a:schemeClr val="bg1">
                <a:lumMod val="95000"/>
              </a:schemeClr>
            </a:solidFill>
          </p:spPr>
          <p:txBody>
            <a:bodyPr wrap="square">
              <a:spAutoFit/>
            </a:bodyPr>
            <a:lstStyle/>
            <a:p>
              <a:pPr lvl="2" indent="-736600">
                <a:lnSpc>
                  <a:spcPct val="13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UPDATE</a:t>
              </a:r>
              <a:r>
                <a:rPr lang="en-US" altLang="zh-CN" sz="24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400" dirty="0" err="1">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IS_Student</a:t>
              </a:r>
              <a:endPar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endParaRPr>
            </a:p>
            <a:p>
              <a:pPr lvl="2" indent="-736600">
                <a:lnSpc>
                  <a:spcPct val="13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SET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Sname</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刘辰</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a:p>
              <a:pPr lvl="2" indent="-736600">
                <a:lnSpc>
                  <a:spcPct val="13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WHERE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 201215122 '</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6" name="矩形 5"/>
            <p:cNvSpPr/>
            <p:nvPr/>
          </p:nvSpPr>
          <p:spPr>
            <a:xfrm>
              <a:off x="5930900" y="2268686"/>
              <a:ext cx="6096000" cy="1484830"/>
            </a:xfrm>
            <a:prstGeom prst="rect">
              <a:avLst/>
            </a:prstGeom>
            <a:solidFill>
              <a:schemeClr val="bg1">
                <a:lumMod val="95000"/>
              </a:schemeClr>
            </a:solidFill>
          </p:spPr>
          <p:txBody>
            <a:bodyPr>
              <a:spAutoFit/>
            </a:bodyPr>
            <a:lstStyle/>
            <a:p>
              <a:pPr lvl="2" indent="-736600">
                <a:lnSpc>
                  <a:spcPct val="13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UPDATE</a:t>
              </a:r>
              <a:r>
                <a:rPr lang="en-US" altLang="zh-CN" sz="24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 Student</a:t>
              </a:r>
            </a:p>
            <a:p>
              <a:pPr lvl="2" indent="-736600">
                <a:lnSpc>
                  <a:spcPct val="13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SET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Sname</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刘辰</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a:p>
              <a:pPr lvl="2" indent="-736600">
                <a:lnSpc>
                  <a:spcPct val="130000"/>
                </a:lnSpc>
                <a:buFont typeface="Arial" pitchFamily="34" charset="0"/>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WHERE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 201215122 ' AND</a:t>
              </a:r>
              <a:r>
                <a:rPr lang="en-US" altLang="zh-CN" sz="24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400" dirty="0" err="1">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Sdept</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 'IS'</a:t>
              </a:r>
              <a:r>
                <a:rPr lang="zh-CN" altLang="en-US" sz="2400" dirty="0">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7" name="右箭头 6"/>
            <p:cNvSpPr/>
            <p:nvPr/>
          </p:nvSpPr>
          <p:spPr>
            <a:xfrm>
              <a:off x="5251450" y="2895600"/>
              <a:ext cx="609600" cy="115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708396" y="5155699"/>
            <a:ext cx="9731004" cy="1292662"/>
            <a:chOff x="914400" y="2268686"/>
            <a:chExt cx="9731004" cy="1292662"/>
          </a:xfrm>
        </p:grpSpPr>
        <p:sp>
          <p:nvSpPr>
            <p:cNvPr id="10" name="矩形 9"/>
            <p:cNvSpPr/>
            <p:nvPr/>
          </p:nvSpPr>
          <p:spPr>
            <a:xfrm>
              <a:off x="914400" y="2268686"/>
              <a:ext cx="4267200" cy="1261179"/>
            </a:xfrm>
            <a:prstGeom prst="rect">
              <a:avLst/>
            </a:prstGeom>
            <a:solidFill>
              <a:schemeClr val="bg1">
                <a:lumMod val="95000"/>
              </a:schemeClr>
            </a:solidFill>
          </p:spPr>
          <p:txBody>
            <a:bodyPr wrap="square">
              <a:spAutoFit/>
            </a:bodyPr>
            <a:lstStyle/>
            <a:p>
              <a:pPr lvl="2" indent="-736600">
                <a:lnSpc>
                  <a:spcPct val="130000"/>
                </a:lnSpc>
              </a:pP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INSERT</a:t>
              </a:r>
              <a:r>
                <a:rPr lang="en-US" altLang="zh-CN" sz="2000" dirty="0">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0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 </a:t>
              </a:r>
            </a:p>
            <a:p>
              <a:pPr lvl="2" indent="-736600">
                <a:lnSpc>
                  <a:spcPct val="130000"/>
                </a:lnSpc>
              </a:pP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INTO  </a:t>
              </a:r>
              <a:r>
                <a:rPr lang="en-US" altLang="zh-CN" sz="2000" dirty="0" err="1">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IS_Student</a:t>
              </a:r>
              <a:endPar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endParaRPr>
            </a:p>
            <a:p>
              <a:pPr lvl="2" indent="-736600">
                <a:lnSpc>
                  <a:spcPct val="130000"/>
                </a:lnSpc>
                <a:buFont typeface="Arial" pitchFamily="34" charset="0"/>
                <a:buNone/>
              </a:pP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VALUES(‘201215129’, ‘</a:t>
              </a:r>
              <a:r>
                <a:rPr lang="zh-CN" altLang="en-US"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赵新’</a:t>
              </a: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20);</a:t>
              </a:r>
            </a:p>
          </p:txBody>
        </p:sp>
        <p:sp>
          <p:nvSpPr>
            <p:cNvPr id="11" name="矩形 10"/>
            <p:cNvSpPr/>
            <p:nvPr/>
          </p:nvSpPr>
          <p:spPr>
            <a:xfrm>
              <a:off x="5930900" y="2268686"/>
              <a:ext cx="4714504" cy="1292662"/>
            </a:xfrm>
            <a:prstGeom prst="rect">
              <a:avLst/>
            </a:prstGeom>
            <a:solidFill>
              <a:schemeClr val="bg1">
                <a:lumMod val="95000"/>
              </a:schemeClr>
            </a:solidFill>
          </p:spPr>
          <p:txBody>
            <a:bodyPr wrap="square">
              <a:spAutoFit/>
            </a:bodyPr>
            <a:lstStyle/>
            <a:p>
              <a:pPr lvl="2" indent="-736600">
                <a:lnSpc>
                  <a:spcPct val="130000"/>
                </a:lnSpc>
                <a:buFont typeface="Arial" pitchFamily="34" charset="0"/>
                <a:buNone/>
              </a:pP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INSERT  </a:t>
              </a:r>
            </a:p>
            <a:p>
              <a:pPr lvl="2" indent="-736600">
                <a:lnSpc>
                  <a:spcPct val="130000"/>
                </a:lnSpc>
                <a:buFont typeface="Arial" pitchFamily="34" charset="0"/>
                <a:buNone/>
              </a:pP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INTO Student(</a:t>
              </a:r>
              <a:r>
                <a:rPr lang="en-US" altLang="zh-CN" sz="20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r>
                <a:rPr lang="en-US" altLang="zh-CN" sz="20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Sname</a:t>
              </a: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Sage, </a:t>
              </a:r>
              <a:r>
                <a:rPr lang="en-US" altLang="zh-CN" sz="20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Sdept</a:t>
              </a: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a:p>
              <a:pPr lvl="2" indent="-736600">
                <a:lnSpc>
                  <a:spcPct val="130000"/>
                </a:lnSpc>
                <a:buFont typeface="Arial" pitchFamily="34" charset="0"/>
                <a:buNone/>
              </a:pP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VALUES(‘201215129’, ‘</a:t>
              </a:r>
              <a:r>
                <a:rPr lang="zh-CN" altLang="en-US"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赵新’</a:t>
              </a:r>
              <a:r>
                <a:rPr lang="en-US" altLang="zh-CN" sz="20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20, ‘IS’);</a:t>
              </a:r>
            </a:p>
          </p:txBody>
        </p:sp>
        <p:sp>
          <p:nvSpPr>
            <p:cNvPr id="12" name="右箭头 11"/>
            <p:cNvSpPr/>
            <p:nvPr/>
          </p:nvSpPr>
          <p:spPr>
            <a:xfrm>
              <a:off x="5251450" y="2895600"/>
              <a:ext cx="609600" cy="115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5851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en-US" altLang="zh-CN" dirty="0"/>
              <a:t>[</a:t>
            </a:r>
            <a:r>
              <a:rPr lang="zh-CN" altLang="en-US" dirty="0"/>
              <a:t>例</a:t>
            </a:r>
            <a:r>
              <a:rPr lang="en-US" altLang="zh-CN" dirty="0"/>
              <a:t>3.97]</a:t>
            </a:r>
            <a:r>
              <a:rPr lang="zh-CN" altLang="en-US" dirty="0"/>
              <a:t>删除信息系学生视图</a:t>
            </a:r>
            <a:r>
              <a:rPr lang="en-US" altLang="zh-CN" dirty="0" err="1"/>
              <a:t>IS_Student</a:t>
            </a:r>
            <a:r>
              <a:rPr lang="zh-CN" altLang="en-US" dirty="0"/>
              <a:t>中学号为”</a:t>
            </a:r>
            <a:r>
              <a:rPr lang="en-US" altLang="zh-CN" dirty="0"/>
              <a:t>201215129”</a:t>
            </a:r>
            <a:r>
              <a:rPr lang="zh-CN" altLang="en-US" dirty="0"/>
              <a:t>的记录</a:t>
            </a:r>
          </a:p>
          <a:p>
            <a:endParaRPr lang="en-US" altLang="zh-CN" dirty="0"/>
          </a:p>
          <a:p>
            <a:endParaRPr lang="en-US" altLang="zh-CN" dirty="0"/>
          </a:p>
          <a:p>
            <a:endParaRPr lang="en-US" altLang="zh-CN" dirty="0"/>
          </a:p>
          <a:p>
            <a:r>
              <a:rPr lang="zh-CN" altLang="en-US" dirty="0">
                <a:solidFill>
                  <a:srgbClr val="FF0000"/>
                </a:solidFill>
              </a:rPr>
              <a:t>更新视图的限制</a:t>
            </a:r>
            <a:endParaRPr lang="en-US" altLang="zh-CN" dirty="0">
              <a:solidFill>
                <a:srgbClr val="FF0000"/>
              </a:solidFill>
            </a:endParaRPr>
          </a:p>
          <a:p>
            <a:pPr lvl="1"/>
            <a:r>
              <a:rPr lang="zh-CN" altLang="en-US" dirty="0"/>
              <a:t>例</a:t>
            </a:r>
            <a:r>
              <a:rPr lang="en-US" altLang="zh-CN" dirty="0"/>
              <a:t>3.89</a:t>
            </a:r>
            <a:r>
              <a:rPr lang="zh-CN" altLang="en-US" dirty="0"/>
              <a:t>定义的视图</a:t>
            </a:r>
            <a:r>
              <a:rPr lang="en-US" altLang="zh-CN" dirty="0"/>
              <a:t>S_G</a:t>
            </a:r>
            <a:r>
              <a:rPr lang="zh-CN" altLang="en-US" dirty="0"/>
              <a:t>为不可更新视图</a:t>
            </a:r>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grpSp>
        <p:nvGrpSpPr>
          <p:cNvPr id="2" name="组合 1"/>
          <p:cNvGrpSpPr/>
          <p:nvPr/>
        </p:nvGrpSpPr>
        <p:grpSpPr>
          <a:xfrm>
            <a:off x="914400" y="1295400"/>
            <a:ext cx="10515600" cy="1421928"/>
            <a:chOff x="914400" y="1295400"/>
            <a:chExt cx="10515600" cy="1421928"/>
          </a:xfrm>
        </p:grpSpPr>
        <p:sp>
          <p:nvSpPr>
            <p:cNvPr id="5" name="矩形 4"/>
            <p:cNvSpPr/>
            <p:nvPr/>
          </p:nvSpPr>
          <p:spPr>
            <a:xfrm>
              <a:off x="914400" y="1295400"/>
              <a:ext cx="3824515" cy="1421928"/>
            </a:xfrm>
            <a:prstGeom prst="rect">
              <a:avLst/>
            </a:prstGeom>
            <a:solidFill>
              <a:schemeClr val="bg1">
                <a:lumMod val="95000"/>
              </a:schemeClr>
            </a:solidFill>
          </p:spPr>
          <p:txBody>
            <a:bodyPr wrap="square">
              <a:spAutoFit/>
            </a:bodyPr>
            <a:lstStyle/>
            <a:p>
              <a:pPr lvl="1" indent="-368300">
                <a:lnSpc>
                  <a:spcPct val="12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DELETE</a:t>
              </a:r>
            </a:p>
            <a:p>
              <a:pPr lvl="1" indent="-368300">
                <a:lnSpc>
                  <a:spcPct val="12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FROM </a:t>
              </a:r>
              <a:r>
                <a:rPr lang="en-US" altLang="zh-CN" sz="2400" dirty="0" err="1">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IS_Student</a:t>
              </a:r>
              <a:endPar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endParaRPr>
            </a:p>
            <a:p>
              <a:pPr lvl="1" indent="-368300">
                <a:lnSpc>
                  <a:spcPct val="12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WHERE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‘201215129'</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6" name="矩形 5"/>
            <p:cNvSpPr/>
            <p:nvPr/>
          </p:nvSpPr>
          <p:spPr>
            <a:xfrm>
              <a:off x="5334000" y="1295400"/>
              <a:ext cx="6096000" cy="1421928"/>
            </a:xfrm>
            <a:prstGeom prst="rect">
              <a:avLst/>
            </a:prstGeom>
            <a:solidFill>
              <a:schemeClr val="bg1">
                <a:lumMod val="95000"/>
              </a:schemeClr>
            </a:solidFill>
          </p:spPr>
          <p:txBody>
            <a:bodyPr wrap="square">
              <a:spAutoFit/>
            </a:bodyPr>
            <a:lstStyle/>
            <a:p>
              <a:pPr lvl="1" indent="-279400">
                <a:lnSpc>
                  <a:spcPct val="12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DELETE</a:t>
              </a:r>
            </a:p>
            <a:p>
              <a:pPr lvl="1" indent="-279400">
                <a:lnSpc>
                  <a:spcPct val="12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FROM </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Student</a:t>
              </a:r>
            </a:p>
            <a:p>
              <a:pPr lvl="1" indent="-279400">
                <a:lnSpc>
                  <a:spcPct val="12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WHERE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Sno</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 201215129 ' AND </a:t>
              </a:r>
              <a:r>
                <a:rPr lang="en-US" altLang="zh-CN" sz="2400" dirty="0" err="1">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Sdept</a:t>
              </a:r>
              <a:r>
                <a:rPr lang="en-US" altLang="zh-CN" sz="2400" dirty="0">
                  <a:solidFill>
                    <a:srgbClr val="FF00FF"/>
                  </a:solidFill>
                  <a:latin typeface="等线 Light" panose="02010600030101010101" pitchFamily="2" charset="-122"/>
                  <a:ea typeface="等线 Light" panose="02010600030101010101" pitchFamily="2" charset="-122"/>
                  <a:cs typeface="Times New Roman" panose="02020603050405020304" pitchFamily="18" charset="0"/>
                </a:rPr>
                <a:t>= 'IS'</a:t>
              </a:r>
              <a:r>
                <a:rPr lang="zh-CN" altLang="en-US" sz="2400" dirty="0">
                  <a:latin typeface="等线 Light" panose="02010600030101010101" pitchFamily="2" charset="-122"/>
                  <a:ea typeface="等线 Light" panose="02010600030101010101" pitchFamily="2" charset="-122"/>
                  <a:cs typeface="Times New Roman" panose="02020603050405020304" pitchFamily="18" charset="0"/>
                </a:rPr>
                <a:t>;</a:t>
              </a:r>
            </a:p>
          </p:txBody>
        </p:sp>
        <p:sp>
          <p:nvSpPr>
            <p:cNvPr id="7" name="右箭头 6"/>
            <p:cNvSpPr/>
            <p:nvPr/>
          </p:nvSpPr>
          <p:spPr>
            <a:xfrm>
              <a:off x="4796149" y="1905000"/>
              <a:ext cx="457200" cy="101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581400" y="4419600"/>
            <a:ext cx="3957949" cy="1311128"/>
          </a:xfrm>
          <a:prstGeom prst="rect">
            <a:avLst/>
          </a:prstGeom>
          <a:solidFill>
            <a:schemeClr val="bg1">
              <a:lumMod val="95000"/>
            </a:schemeClr>
          </a:solidFill>
        </p:spPr>
        <p:txBody>
          <a:bodyPr wrap="square">
            <a:spAutoFit/>
          </a:bodyPr>
          <a:lstStyle/>
          <a:p>
            <a:pPr marL="1028700" lvl="4" indent="-850900">
              <a:lnSpc>
                <a:spcPct val="110000"/>
              </a:lnSpc>
              <a:buNone/>
            </a:pPr>
            <a:r>
              <a:rPr lang="en-US" altLang="zh-CN" sz="2400" dirty="0">
                <a:solidFill>
                  <a:srgbClr val="0000CC"/>
                </a:solidFill>
                <a:latin typeface="等线 Light" panose="02010600030101010101" pitchFamily="2" charset="-122"/>
                <a:ea typeface="等线 Light" panose="02010600030101010101" pitchFamily="2" charset="-122"/>
              </a:rPr>
              <a:t>UPDATE  S_G</a:t>
            </a:r>
          </a:p>
          <a:p>
            <a:pPr marL="1028700" lvl="4" indent="-850900">
              <a:lnSpc>
                <a:spcPct val="110000"/>
              </a:lnSpc>
              <a:buNone/>
            </a:pPr>
            <a:r>
              <a:rPr lang="en-US" altLang="zh-CN" sz="2400" dirty="0">
                <a:solidFill>
                  <a:srgbClr val="0000CC"/>
                </a:solidFill>
                <a:latin typeface="等线 Light" panose="02010600030101010101" pitchFamily="2" charset="-122"/>
                <a:ea typeface="等线 Light" panose="02010600030101010101" pitchFamily="2" charset="-122"/>
              </a:rPr>
              <a:t>SET    </a:t>
            </a:r>
            <a:r>
              <a:rPr lang="en-US" altLang="zh-CN" sz="2400" dirty="0" err="1">
                <a:solidFill>
                  <a:srgbClr val="C00000"/>
                </a:solidFill>
                <a:latin typeface="等线 Light" panose="02010600030101010101" pitchFamily="2" charset="-122"/>
                <a:ea typeface="等线 Light" panose="02010600030101010101" pitchFamily="2" charset="-122"/>
              </a:rPr>
              <a:t>Gavg</a:t>
            </a:r>
            <a:r>
              <a:rPr lang="en-US" altLang="zh-CN" sz="2400" dirty="0">
                <a:solidFill>
                  <a:srgbClr val="C00000"/>
                </a:solidFill>
                <a:latin typeface="等线 Light" panose="02010600030101010101" pitchFamily="2" charset="-122"/>
                <a:ea typeface="等线 Light" panose="02010600030101010101" pitchFamily="2" charset="-122"/>
              </a:rPr>
              <a:t>=90</a:t>
            </a:r>
          </a:p>
          <a:p>
            <a:pPr marL="1028700" lvl="4" indent="-850900">
              <a:lnSpc>
                <a:spcPct val="110000"/>
              </a:lnSpc>
              <a:buNone/>
            </a:pPr>
            <a:r>
              <a:rPr lang="en-US" altLang="zh-CN" sz="2400" dirty="0">
                <a:solidFill>
                  <a:srgbClr val="0000CC"/>
                </a:solidFill>
                <a:latin typeface="等线 Light" panose="02010600030101010101" pitchFamily="2" charset="-122"/>
                <a:ea typeface="等线 Light" panose="02010600030101010101" pitchFamily="2" charset="-122"/>
              </a:rPr>
              <a:t>WHERE  </a:t>
            </a:r>
            <a:r>
              <a:rPr lang="en-US" altLang="zh-CN" sz="2400" dirty="0" err="1">
                <a:solidFill>
                  <a:srgbClr val="0000CC"/>
                </a:solidFill>
                <a:latin typeface="等线 Light" panose="02010600030101010101" pitchFamily="2" charset="-122"/>
                <a:ea typeface="等线 Light" panose="02010600030101010101" pitchFamily="2" charset="-122"/>
              </a:rPr>
              <a:t>Sno</a:t>
            </a:r>
            <a:r>
              <a:rPr lang="en-US" altLang="zh-CN" sz="2400" dirty="0">
                <a:solidFill>
                  <a:srgbClr val="0000CC"/>
                </a:solidFill>
                <a:latin typeface="等线 Light" panose="02010600030101010101" pitchFamily="2" charset="-122"/>
                <a:ea typeface="等线 Light" panose="02010600030101010101" pitchFamily="2" charset="-122"/>
              </a:rPr>
              <a:t>= </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201215121</a:t>
            </a:r>
            <a:r>
              <a:rPr lang="zh-CN" altLang="en-US" sz="2400" dirty="0">
                <a:solidFill>
                  <a:srgbClr val="0000CC"/>
                </a:solidFill>
                <a:latin typeface="等线 Light" panose="02010600030101010101" pitchFamily="2" charset="-122"/>
                <a:ea typeface="等线 Light" panose="02010600030101010101" pitchFamily="2" charset="-122"/>
              </a:rPr>
              <a:t>';</a:t>
            </a:r>
          </a:p>
        </p:txBody>
      </p:sp>
      <p:sp>
        <p:nvSpPr>
          <p:cNvPr id="9" name="矩形 8"/>
          <p:cNvSpPr/>
          <p:nvPr/>
        </p:nvSpPr>
        <p:spPr>
          <a:xfrm>
            <a:off x="2089596" y="5915435"/>
            <a:ext cx="6941556" cy="461665"/>
          </a:xfrm>
          <a:prstGeom prst="rect">
            <a:avLst/>
          </a:prstGeom>
        </p:spPr>
        <p:txBody>
          <a:bodyPr wrap="square">
            <a:spAutoFit/>
          </a:bodyPr>
          <a:lstStyle/>
          <a:p>
            <a:pPr lvl="1" indent="-279400">
              <a:buNone/>
            </a:pPr>
            <a:r>
              <a:rPr lang="zh-CN" altLang="en-US" sz="2400" dirty="0">
                <a:solidFill>
                  <a:srgbClr val="C00000"/>
                </a:solidFill>
                <a:latin typeface="等线 Light" panose="02010600030101010101" pitchFamily="2" charset="-122"/>
                <a:ea typeface="等线 Light" panose="02010600030101010101" pitchFamily="2" charset="-122"/>
              </a:rPr>
              <a:t>这个对视图的更新无法转换成对基本表</a:t>
            </a:r>
            <a:r>
              <a:rPr lang="en-US" altLang="zh-CN" sz="2400" dirty="0">
                <a:solidFill>
                  <a:srgbClr val="C00000"/>
                </a:solidFill>
                <a:latin typeface="等线 Light" panose="02010600030101010101" pitchFamily="2" charset="-122"/>
                <a:ea typeface="等线 Light" panose="02010600030101010101" pitchFamily="2" charset="-122"/>
              </a:rPr>
              <a:t>SC</a:t>
            </a:r>
            <a:r>
              <a:rPr lang="zh-CN" altLang="en-US" sz="2400" dirty="0">
                <a:solidFill>
                  <a:srgbClr val="C00000"/>
                </a:solidFill>
                <a:latin typeface="等线 Light" panose="02010600030101010101" pitchFamily="2" charset="-122"/>
                <a:ea typeface="等线 Light" panose="02010600030101010101" pitchFamily="2" charset="-122"/>
              </a:rPr>
              <a:t>的更新</a:t>
            </a:r>
          </a:p>
        </p:txBody>
      </p:sp>
    </p:spTree>
    <p:extLst>
      <p:ext uri="{BB962C8B-B14F-4D97-AF65-F5344CB8AC3E}">
        <p14:creationId xmlns:p14="http://schemas.microsoft.com/office/powerpoint/2010/main" val="364444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latin typeface="宋体" pitchFamily="2" charset="-122"/>
              </a:rPr>
              <a:t>允许对行列子集视图进行更新</a:t>
            </a:r>
          </a:p>
          <a:p>
            <a:pPr>
              <a:lnSpc>
                <a:spcPct val="150000"/>
              </a:lnSpc>
            </a:pPr>
            <a:r>
              <a:rPr lang="zh-CN" altLang="en-US" dirty="0">
                <a:latin typeface="宋体" pitchFamily="2" charset="-122"/>
              </a:rPr>
              <a:t>对其他类型视图的更新不同系统有不同限制</a:t>
            </a:r>
            <a:endParaRPr lang="en-US" altLang="zh-CN" dirty="0">
              <a:latin typeface="宋体" pitchFamily="2" charset="-122"/>
            </a:endParaRPr>
          </a:p>
          <a:p>
            <a:pPr>
              <a:lnSpc>
                <a:spcPct val="120000"/>
              </a:lnSpc>
            </a:pPr>
            <a:r>
              <a:rPr lang="en-US" altLang="zh-CN" dirty="0"/>
              <a:t>DB2</a:t>
            </a:r>
            <a:r>
              <a:rPr lang="zh-CN" altLang="en-US" dirty="0"/>
              <a:t>对视图更新的限制：</a:t>
            </a:r>
          </a:p>
          <a:p>
            <a:pPr lvl="1">
              <a:lnSpc>
                <a:spcPct val="120000"/>
              </a:lnSpc>
            </a:pPr>
            <a:r>
              <a:rPr lang="zh-CN" altLang="en-US" dirty="0"/>
              <a:t>若视图是由两个以上基本表导出的，则此视图不允许更新。</a:t>
            </a:r>
          </a:p>
          <a:p>
            <a:pPr lvl="1">
              <a:lnSpc>
                <a:spcPct val="120000"/>
              </a:lnSpc>
            </a:pPr>
            <a:r>
              <a:rPr lang="zh-CN" altLang="en-US" dirty="0"/>
              <a:t>若视图的字段来自字段表达式或常数，则不允许对此视图执行</a:t>
            </a:r>
            <a:r>
              <a:rPr lang="en-US" altLang="zh-CN" dirty="0"/>
              <a:t>INSERT</a:t>
            </a:r>
            <a:r>
              <a:rPr lang="zh-CN" altLang="en-US" dirty="0"/>
              <a:t>和</a:t>
            </a:r>
            <a:r>
              <a:rPr lang="en-US" altLang="zh-CN" dirty="0"/>
              <a:t>UPDATE</a:t>
            </a:r>
            <a:r>
              <a:rPr lang="zh-CN" altLang="en-US" dirty="0"/>
              <a:t>操作，但允许执行</a:t>
            </a:r>
            <a:r>
              <a:rPr lang="en-US" altLang="zh-CN" dirty="0"/>
              <a:t>DELETE</a:t>
            </a:r>
            <a:r>
              <a:rPr lang="zh-CN" altLang="en-US" dirty="0"/>
              <a:t>操作。</a:t>
            </a:r>
          </a:p>
          <a:p>
            <a:pPr lvl="1">
              <a:lnSpc>
                <a:spcPct val="120000"/>
              </a:lnSpc>
            </a:pPr>
            <a:r>
              <a:rPr lang="zh-CN" altLang="en-US" dirty="0"/>
              <a:t>若视图的字段来自集函数，则此视图不允许更新。</a:t>
            </a:r>
          </a:p>
          <a:p>
            <a:pPr lvl="1">
              <a:lnSpc>
                <a:spcPct val="120000"/>
              </a:lnSpc>
            </a:pPr>
            <a:r>
              <a:rPr lang="zh-CN" altLang="en-US" dirty="0"/>
              <a:t>若视图定义中含有</a:t>
            </a:r>
            <a:r>
              <a:rPr lang="en-US" altLang="zh-CN" dirty="0"/>
              <a:t>GROUP BY</a:t>
            </a:r>
            <a:r>
              <a:rPr lang="zh-CN" altLang="en-US" dirty="0"/>
              <a:t>子句，则此视图不允许更新。</a:t>
            </a:r>
          </a:p>
          <a:p>
            <a:pPr lvl="1">
              <a:lnSpc>
                <a:spcPct val="120000"/>
              </a:lnSpc>
            </a:pPr>
            <a:r>
              <a:rPr lang="zh-CN" altLang="en-US" dirty="0"/>
              <a:t>若视图定义中含有</a:t>
            </a:r>
            <a:r>
              <a:rPr lang="en-US" altLang="zh-CN" dirty="0"/>
              <a:t>DISTINCT</a:t>
            </a:r>
            <a:r>
              <a:rPr lang="zh-CN" altLang="en-US" dirty="0"/>
              <a:t>短语，则此视图不允许更新。</a:t>
            </a:r>
            <a:endParaRPr lang="en-US" altLang="zh-CN" dirty="0"/>
          </a:p>
          <a:p>
            <a:pPr lvl="1">
              <a:lnSpc>
                <a:spcPct val="120000"/>
              </a:lnSpc>
            </a:pPr>
            <a:r>
              <a:rPr lang="zh-CN" altLang="en-US" dirty="0"/>
              <a:t>若视图定义中有嵌套查询，并且内层查询的</a:t>
            </a:r>
            <a:r>
              <a:rPr lang="en-US" altLang="zh-CN" dirty="0"/>
              <a:t>FROM</a:t>
            </a:r>
            <a:r>
              <a:rPr lang="zh-CN" altLang="en-US" dirty="0"/>
              <a:t>子句中涉及的表也是导出该视图的基本表，则此视图不允许更新。</a:t>
            </a: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spTree>
    <p:extLst>
      <p:ext uri="{BB962C8B-B14F-4D97-AF65-F5344CB8AC3E}">
        <p14:creationId xmlns:p14="http://schemas.microsoft.com/office/powerpoint/2010/main" val="168903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20000"/>
              </a:lnSpc>
            </a:pPr>
            <a:r>
              <a:rPr lang="en-US" altLang="zh-CN" dirty="0">
                <a:solidFill>
                  <a:srgbClr val="0000CC"/>
                </a:solidFill>
              </a:rPr>
              <a:t> </a:t>
            </a:r>
            <a:r>
              <a:rPr lang="en-US" altLang="zh-CN" dirty="0">
                <a:solidFill>
                  <a:srgbClr val="FF0000"/>
                </a:solidFill>
              </a:rPr>
              <a:t>INTO</a:t>
            </a:r>
            <a:r>
              <a:rPr lang="zh-CN" altLang="en-US" dirty="0">
                <a:solidFill>
                  <a:srgbClr val="FF0000"/>
                </a:solidFill>
              </a:rPr>
              <a:t>子句</a:t>
            </a:r>
          </a:p>
          <a:p>
            <a:pPr lvl="1">
              <a:lnSpc>
                <a:spcPct val="120000"/>
              </a:lnSpc>
            </a:pPr>
            <a:r>
              <a:rPr lang="zh-CN" altLang="en-US" dirty="0"/>
              <a:t>指定要插入数据的表名及属性列</a:t>
            </a:r>
          </a:p>
          <a:p>
            <a:pPr lvl="1">
              <a:lnSpc>
                <a:spcPct val="120000"/>
              </a:lnSpc>
            </a:pPr>
            <a:r>
              <a:rPr lang="zh-CN" altLang="en-US" dirty="0"/>
              <a:t>属性列的顺序可与表定义中的顺序不一致</a:t>
            </a:r>
          </a:p>
          <a:p>
            <a:pPr lvl="1">
              <a:lnSpc>
                <a:spcPct val="120000"/>
              </a:lnSpc>
            </a:pPr>
            <a:r>
              <a:rPr lang="zh-CN" altLang="en-US" dirty="0"/>
              <a:t>没有指定属性列：表示要插入的是一条完整的元组，且属性列属性与表定义中的顺序一致</a:t>
            </a:r>
          </a:p>
          <a:p>
            <a:pPr lvl="1">
              <a:lnSpc>
                <a:spcPct val="120000"/>
              </a:lnSpc>
            </a:pPr>
            <a:r>
              <a:rPr lang="zh-CN" altLang="en-US" dirty="0"/>
              <a:t>指定部分属性列：插入的元组在其余属性列上取空值</a:t>
            </a:r>
            <a:endParaRPr lang="en-US" altLang="zh-CN" dirty="0"/>
          </a:p>
          <a:p>
            <a:pPr marL="273050" lvl="1" indent="0">
              <a:lnSpc>
                <a:spcPct val="120000"/>
              </a:lnSpc>
              <a:buNone/>
            </a:pPr>
            <a:endParaRPr lang="en-US" altLang="zh-CN" sz="900" dirty="0"/>
          </a:p>
          <a:p>
            <a:pPr>
              <a:lnSpc>
                <a:spcPct val="120000"/>
              </a:lnSpc>
            </a:pPr>
            <a:r>
              <a:rPr lang="en-US" altLang="zh-CN" dirty="0">
                <a:solidFill>
                  <a:srgbClr val="FF0000"/>
                </a:solidFill>
              </a:rPr>
              <a:t>VALUES</a:t>
            </a:r>
            <a:r>
              <a:rPr lang="zh-CN" altLang="en-US" dirty="0">
                <a:solidFill>
                  <a:srgbClr val="FF0000"/>
                </a:solidFill>
              </a:rPr>
              <a:t>子句</a:t>
            </a:r>
          </a:p>
          <a:p>
            <a:pPr lvl="1">
              <a:lnSpc>
                <a:spcPct val="120000"/>
              </a:lnSpc>
            </a:pPr>
            <a:r>
              <a:rPr lang="zh-CN" altLang="en-US" dirty="0"/>
              <a:t> 提供的值必须与</a:t>
            </a:r>
            <a:r>
              <a:rPr lang="en-US" altLang="zh-CN" dirty="0"/>
              <a:t>INTO</a:t>
            </a:r>
            <a:r>
              <a:rPr lang="zh-CN" altLang="en-US" dirty="0"/>
              <a:t>子句匹配</a:t>
            </a:r>
          </a:p>
          <a:p>
            <a:pPr lvl="2">
              <a:lnSpc>
                <a:spcPct val="120000"/>
              </a:lnSpc>
              <a:buSzPct val="87000"/>
            </a:pPr>
            <a:r>
              <a:rPr lang="zh-CN" altLang="en-US" sz="2200" dirty="0"/>
              <a:t>值的个数</a:t>
            </a:r>
          </a:p>
          <a:p>
            <a:pPr lvl="2">
              <a:lnSpc>
                <a:spcPct val="120000"/>
              </a:lnSpc>
              <a:buSzPct val="87000"/>
            </a:pPr>
            <a:r>
              <a:rPr lang="zh-CN" altLang="en-US" sz="2200" dirty="0"/>
              <a:t>值的类型</a:t>
            </a:r>
            <a:endParaRPr lang="en-US" altLang="zh-CN" sz="2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spTree>
    <p:extLst>
      <p:ext uri="{BB962C8B-B14F-4D97-AF65-F5344CB8AC3E}">
        <p14:creationId xmlns:p14="http://schemas.microsoft.com/office/powerpoint/2010/main" val="2127022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r>
              <a:rPr lang="zh-CN" altLang="en-US" dirty="0"/>
              <a:t>例：将</a:t>
            </a:r>
            <a:r>
              <a:rPr lang="en-US" altLang="zh-CN" dirty="0"/>
              <a:t>SC</a:t>
            </a:r>
            <a:r>
              <a:rPr lang="zh-CN" altLang="en-US" dirty="0"/>
              <a:t>中成绩在平均成绩之上的元组定义成一个视图</a:t>
            </a:r>
            <a:r>
              <a:rPr lang="en-US" altLang="zh-CN" dirty="0"/>
              <a:t>.</a:t>
            </a:r>
            <a:endParaRPr lang="zh-CN" altLang="en-US"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一个</a:t>
            </a:r>
            <a:r>
              <a:rPr lang="zh-CN" altLang="en-US" dirty="0">
                <a:solidFill>
                  <a:srgbClr val="FF0000"/>
                </a:solidFill>
              </a:rPr>
              <a:t>不允许更新的视图</a:t>
            </a:r>
            <a:r>
              <a:rPr lang="zh-CN" altLang="en-US" dirty="0"/>
              <a:t>上定义的视图也</a:t>
            </a:r>
            <a:r>
              <a:rPr lang="zh-CN" altLang="en-US" dirty="0">
                <a:solidFill>
                  <a:srgbClr val="FF0000"/>
                </a:solidFill>
              </a:rPr>
              <a:t>不允许更新</a:t>
            </a:r>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sp>
        <p:nvSpPr>
          <p:cNvPr id="5" name="矩形 4"/>
          <p:cNvSpPr/>
          <p:nvPr/>
        </p:nvSpPr>
        <p:spPr>
          <a:xfrm>
            <a:off x="2133600" y="1524000"/>
            <a:ext cx="7010400" cy="2973122"/>
          </a:xfrm>
          <a:prstGeom prst="rect">
            <a:avLst/>
          </a:prstGeom>
          <a:solidFill>
            <a:schemeClr val="bg1">
              <a:lumMod val="95000"/>
            </a:schemeClr>
          </a:solidFill>
        </p:spPr>
        <p:txBody>
          <a:bodyPr wrap="square">
            <a:spAutoFit/>
          </a:bodyPr>
          <a:lstStyle/>
          <a:p>
            <a:pPr marL="566738" indent="-566738">
              <a:lnSpc>
                <a:spcPct val="130000"/>
              </a:lnSpc>
              <a:buFont typeface="Wingdings" pitchFamily="2" charset="2"/>
              <a:buNone/>
            </a:pPr>
            <a:r>
              <a:rPr lang="en-US" altLang="zh-CN" sz="2400" dirty="0">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CREATE VIEW GOOD_SC</a:t>
            </a:r>
          </a:p>
          <a:p>
            <a:pPr marL="566738" indent="-566738">
              <a:lnSpc>
                <a:spcPct val="13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AS </a:t>
            </a:r>
          </a:p>
          <a:p>
            <a:pPr marL="566738" indent="-566738">
              <a:lnSpc>
                <a:spcPct val="13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Sno</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Cno</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Grade</a:t>
            </a:r>
          </a:p>
          <a:p>
            <a:pPr marL="566738" indent="-566738">
              <a:lnSpc>
                <a:spcPct val="13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FROM     SC</a:t>
            </a:r>
          </a:p>
          <a:p>
            <a:pPr marL="566738" indent="-566738">
              <a:lnSpc>
                <a:spcPct val="13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WHERE Grade &gt;  </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SELECT AVG</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Grade</a:t>
            </a:r>
            <a:r>
              <a:rPr lang="zh-CN" altLang="en-US" sz="2400" dirty="0">
                <a:solidFill>
                  <a:srgbClr val="0000CC"/>
                </a:solidFill>
                <a:latin typeface="等线 Light" panose="02010600030101010101" pitchFamily="2" charset="-122"/>
                <a:ea typeface="等线 Light" panose="02010600030101010101" pitchFamily="2" charset="-122"/>
              </a:rPr>
              <a:t>)</a:t>
            </a:r>
          </a:p>
          <a:p>
            <a:pPr marL="566738" indent="-566738">
              <a:lnSpc>
                <a:spcPct val="13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FROM     SC</a:t>
            </a:r>
            <a:r>
              <a:rPr lang="zh-CN" altLang="en-US" sz="2400" dirty="0">
                <a:solidFill>
                  <a:srgbClr val="0000CC"/>
                </a:solidFill>
                <a:latin typeface="等线 Light" panose="02010600030101010101" pitchFamily="2" charset="-122"/>
                <a:ea typeface="等线 Light" panose="02010600030101010101" pitchFamily="2" charset="-122"/>
              </a:rPr>
              <a:t>);</a:t>
            </a:r>
            <a:endParaRPr lang="zh-CN" altLang="en-US" sz="24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400849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60000"/>
              </a:lnSpc>
            </a:pPr>
            <a:r>
              <a:rPr lang="zh-CN" altLang="en-US" dirty="0">
                <a:solidFill>
                  <a:schemeClr val="bg1">
                    <a:lumMod val="75000"/>
                  </a:schemeClr>
                </a:solidFill>
              </a:rPr>
              <a:t>定义视图</a:t>
            </a:r>
          </a:p>
          <a:p>
            <a:pPr>
              <a:lnSpc>
                <a:spcPct val="160000"/>
              </a:lnSpc>
            </a:pPr>
            <a:r>
              <a:rPr lang="zh-CN" altLang="en-US" dirty="0">
                <a:solidFill>
                  <a:schemeClr val="bg1">
                    <a:lumMod val="75000"/>
                  </a:schemeClr>
                </a:solidFill>
              </a:rPr>
              <a:t>查询视图</a:t>
            </a:r>
          </a:p>
          <a:p>
            <a:pPr>
              <a:lnSpc>
                <a:spcPct val="160000"/>
              </a:lnSpc>
            </a:pPr>
            <a:r>
              <a:rPr lang="zh-CN" altLang="en-US" dirty="0">
                <a:solidFill>
                  <a:schemeClr val="bg1">
                    <a:lumMod val="75000"/>
                  </a:schemeClr>
                </a:solidFill>
              </a:rPr>
              <a:t>更新视图</a:t>
            </a:r>
          </a:p>
          <a:p>
            <a:pPr>
              <a:lnSpc>
                <a:spcPct val="160000"/>
              </a:lnSpc>
            </a:pPr>
            <a:r>
              <a:rPr lang="zh-CN" altLang="en-US" dirty="0">
                <a:solidFill>
                  <a:srgbClr val="FF0000"/>
                </a:solidFill>
              </a:rPr>
              <a:t>视图的作用</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3573992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视图的作用</a:t>
            </a:r>
          </a:p>
        </p:txBody>
      </p:sp>
      <p:sp>
        <p:nvSpPr>
          <p:cNvPr id="3" name="内容占位符 2"/>
          <p:cNvSpPr>
            <a:spLocks noGrp="1"/>
          </p:cNvSpPr>
          <p:nvPr>
            <p:ph idx="1"/>
          </p:nvPr>
        </p:nvSpPr>
        <p:spPr/>
        <p:txBody>
          <a:bodyPr/>
          <a:lstStyle/>
          <a:p>
            <a:pPr>
              <a:lnSpc>
                <a:spcPct val="150000"/>
              </a:lnSpc>
            </a:pPr>
            <a:r>
              <a:rPr lang="zh-CN" altLang="en-US" dirty="0"/>
              <a:t>视图能够简化用户的操作</a:t>
            </a:r>
          </a:p>
          <a:p>
            <a:pPr>
              <a:lnSpc>
                <a:spcPct val="150000"/>
              </a:lnSpc>
            </a:pPr>
            <a:r>
              <a:rPr lang="zh-CN" altLang="en-US" dirty="0"/>
              <a:t>视图使用户能以多种角度看待同一数据 </a:t>
            </a:r>
          </a:p>
          <a:p>
            <a:pPr>
              <a:lnSpc>
                <a:spcPct val="150000"/>
              </a:lnSpc>
            </a:pPr>
            <a:r>
              <a:rPr lang="zh-CN" altLang="en-US" dirty="0"/>
              <a:t>视图对重构数据库提供了一定程度的逻辑独立性 </a:t>
            </a:r>
          </a:p>
          <a:p>
            <a:pPr>
              <a:lnSpc>
                <a:spcPct val="150000"/>
              </a:lnSpc>
            </a:pPr>
            <a:r>
              <a:rPr lang="zh-CN" altLang="en-US" dirty="0"/>
              <a:t>视图能够对机密数据提供安全保护</a:t>
            </a:r>
          </a:p>
          <a:p>
            <a:pPr>
              <a:lnSpc>
                <a:spcPct val="150000"/>
              </a:lnSpc>
            </a:pPr>
            <a:r>
              <a:rPr lang="zh-CN" altLang="en-US" dirty="0"/>
              <a:t>适当的利用视图可以更清晰的表达查询</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2303699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50000"/>
              </a:lnSpc>
            </a:pPr>
            <a:r>
              <a:rPr lang="zh-CN" altLang="en-US" dirty="0"/>
              <a:t>视图能够</a:t>
            </a:r>
            <a:r>
              <a:rPr lang="zh-CN" altLang="en-US" dirty="0">
                <a:solidFill>
                  <a:srgbClr val="FF00FF"/>
                </a:solidFill>
              </a:rPr>
              <a:t>简化</a:t>
            </a:r>
            <a:r>
              <a:rPr lang="zh-CN" altLang="en-US" dirty="0"/>
              <a:t>用户的操作</a:t>
            </a:r>
          </a:p>
          <a:p>
            <a:pPr>
              <a:lnSpc>
                <a:spcPct val="150000"/>
              </a:lnSpc>
              <a:buNone/>
            </a:pPr>
            <a:r>
              <a:rPr lang="zh-CN" altLang="en-US" sz="2400" dirty="0"/>
              <a:t>    当视图中数据不是直接来自基本表时，定义视图能够简化用户的操作</a:t>
            </a:r>
          </a:p>
          <a:p>
            <a:pPr lvl="1">
              <a:lnSpc>
                <a:spcPct val="150000"/>
              </a:lnSpc>
            </a:pPr>
            <a:r>
              <a:rPr lang="zh-CN" altLang="en-US" dirty="0"/>
              <a:t>基于多张表连接形成的视图</a:t>
            </a:r>
          </a:p>
          <a:p>
            <a:pPr lvl="1">
              <a:lnSpc>
                <a:spcPct val="150000"/>
              </a:lnSpc>
            </a:pPr>
            <a:r>
              <a:rPr lang="zh-CN" altLang="en-US" dirty="0"/>
              <a:t>基于复杂嵌套查询的视图</a:t>
            </a:r>
          </a:p>
          <a:p>
            <a:pPr lvl="1">
              <a:lnSpc>
                <a:spcPct val="150000"/>
              </a:lnSpc>
            </a:pPr>
            <a:r>
              <a:rPr lang="zh-CN" altLang="en-US" dirty="0"/>
              <a:t>含导出属性的视图</a:t>
            </a:r>
            <a:endParaRPr lang="en-US" altLang="zh-CN" dirty="0"/>
          </a:p>
          <a:p>
            <a:r>
              <a:rPr lang="zh-CN" altLang="en-US" dirty="0"/>
              <a:t>视图使用户能以</a:t>
            </a:r>
            <a:r>
              <a:rPr lang="zh-CN" altLang="en-US" dirty="0">
                <a:solidFill>
                  <a:srgbClr val="FF00FF"/>
                </a:solidFill>
              </a:rPr>
              <a:t>多种角度</a:t>
            </a:r>
            <a:r>
              <a:rPr lang="zh-CN" altLang="en-US" dirty="0"/>
              <a:t>看待同一数据</a:t>
            </a:r>
          </a:p>
          <a:p>
            <a:pPr lvl="1"/>
            <a:r>
              <a:rPr lang="zh-CN" altLang="en-US" dirty="0"/>
              <a:t>视图机制能使不同用户以不同方式看待同一数据，适应数据库共享的需要</a:t>
            </a:r>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spTree>
    <p:extLst>
      <p:ext uri="{BB962C8B-B14F-4D97-AF65-F5344CB8AC3E}">
        <p14:creationId xmlns:p14="http://schemas.microsoft.com/office/powerpoint/2010/main" val="3835921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838200"/>
            <a:ext cx="11007107" cy="5697826"/>
          </a:xfrm>
        </p:spPr>
        <p:txBody>
          <a:bodyPr/>
          <a:lstStyle/>
          <a:p>
            <a:r>
              <a:rPr lang="zh-CN" altLang="en-US" dirty="0"/>
              <a:t>视图对重构数据库提供了一定程度的逻辑独立性</a:t>
            </a:r>
          </a:p>
          <a:p>
            <a:pPr lvl="1"/>
            <a:r>
              <a:rPr lang="zh-CN" altLang="en-US" dirty="0"/>
              <a:t>数据库重构</a:t>
            </a:r>
            <a:endParaRPr lang="en-US" altLang="zh-CN" dirty="0"/>
          </a:p>
          <a:p>
            <a:pPr lvl="1">
              <a:lnSpc>
                <a:spcPct val="150000"/>
              </a:lnSpc>
            </a:pPr>
            <a:r>
              <a:rPr lang="zh-CN" altLang="en-US" dirty="0"/>
              <a:t>视图只能在一定程度上提供数据的逻辑独立性</a:t>
            </a:r>
          </a:p>
          <a:p>
            <a:pPr lvl="2">
              <a:lnSpc>
                <a:spcPct val="150000"/>
              </a:lnSpc>
              <a:buSzPct val="87000"/>
            </a:pPr>
            <a:r>
              <a:rPr lang="zh-CN" altLang="en-US" dirty="0"/>
              <a:t>由于对视图的更新是有条件的，因此应用程序中修改数据的语句可能仍会因基本表结构的改变而改变。</a:t>
            </a:r>
            <a:endParaRPr lang="en-US" altLang="zh-CN" dirty="0"/>
          </a:p>
          <a:p>
            <a:pPr>
              <a:lnSpc>
                <a:spcPct val="150000"/>
              </a:lnSpc>
            </a:pPr>
            <a:endParaRPr lang="en-US" altLang="zh-CN" sz="1200" dirty="0"/>
          </a:p>
          <a:p>
            <a:pPr>
              <a:lnSpc>
                <a:spcPct val="150000"/>
              </a:lnSpc>
            </a:pPr>
            <a:r>
              <a:rPr lang="zh-CN" altLang="en-US" dirty="0"/>
              <a:t>视图能够对机密数据提供安全保护</a:t>
            </a:r>
          </a:p>
          <a:p>
            <a:pPr lvl="1">
              <a:lnSpc>
                <a:spcPct val="150000"/>
              </a:lnSpc>
            </a:pPr>
            <a:r>
              <a:rPr lang="zh-CN" altLang="en-US" dirty="0"/>
              <a:t>对不同用户定义不同视图，使每个用户只能看到他有权看到的数据</a:t>
            </a:r>
            <a:endParaRPr lang="zh-CN" altLang="en-US" sz="28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633851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50000"/>
              </a:lnSpc>
            </a:pPr>
            <a:r>
              <a:rPr lang="zh-CN" altLang="en-US" dirty="0"/>
              <a:t>例：学生关系</a:t>
            </a:r>
            <a:r>
              <a:rPr lang="en-US" altLang="zh-CN" dirty="0"/>
              <a:t>Student(</a:t>
            </a:r>
            <a:r>
              <a:rPr lang="en-US" altLang="zh-CN" dirty="0" err="1"/>
              <a:t>Sno</a:t>
            </a:r>
            <a:r>
              <a:rPr lang="en-US" altLang="zh-CN" dirty="0"/>
              <a:t>, </a:t>
            </a:r>
            <a:r>
              <a:rPr lang="en-US" altLang="zh-CN" dirty="0" err="1"/>
              <a:t>Sname</a:t>
            </a:r>
            <a:r>
              <a:rPr lang="en-US" altLang="zh-CN" dirty="0"/>
              <a:t>, </a:t>
            </a:r>
            <a:r>
              <a:rPr lang="en-US" altLang="zh-CN" dirty="0" err="1"/>
              <a:t>Ssex</a:t>
            </a:r>
            <a:r>
              <a:rPr lang="en-US" altLang="zh-CN" dirty="0"/>
              <a:t>, Sage, </a:t>
            </a:r>
            <a:r>
              <a:rPr lang="en-US" altLang="zh-CN" dirty="0" err="1"/>
              <a:t>Sdept</a:t>
            </a:r>
            <a:r>
              <a:rPr lang="en-US" altLang="zh-CN" dirty="0"/>
              <a:t>) </a:t>
            </a:r>
          </a:p>
          <a:p>
            <a:pPr lvl="1">
              <a:lnSpc>
                <a:spcPct val="150000"/>
              </a:lnSpc>
            </a:pPr>
            <a:r>
              <a:rPr lang="en-US" altLang="zh-CN" dirty="0"/>
              <a:t>“</a:t>
            </a:r>
            <a:r>
              <a:rPr lang="zh-CN" altLang="en-US" dirty="0"/>
              <a:t>垂直”地分成两个基本表</a:t>
            </a:r>
            <a:r>
              <a:rPr lang="en-US" altLang="zh-CN" dirty="0"/>
              <a:t>:</a:t>
            </a:r>
          </a:p>
          <a:p>
            <a:pPr lvl="1">
              <a:lnSpc>
                <a:spcPct val="150000"/>
              </a:lnSpc>
            </a:pPr>
            <a:r>
              <a:rPr lang="en-US" altLang="zh-CN" dirty="0">
                <a:solidFill>
                  <a:srgbClr val="0000CC"/>
                </a:solidFill>
              </a:rPr>
              <a:t>SX</a:t>
            </a:r>
            <a:r>
              <a:rPr lang="zh-CN" altLang="en-US" dirty="0">
                <a:solidFill>
                  <a:srgbClr val="0000CC"/>
                </a:solidFill>
              </a:rPr>
              <a:t>(</a:t>
            </a:r>
            <a:r>
              <a:rPr lang="en-US" altLang="zh-CN" dirty="0" err="1">
                <a:solidFill>
                  <a:srgbClr val="0000CC"/>
                </a:solidFill>
              </a:rPr>
              <a:t>Sno</a:t>
            </a:r>
            <a:r>
              <a:rPr lang="zh-CN" altLang="en-US" dirty="0">
                <a:solidFill>
                  <a:srgbClr val="0000CC"/>
                </a:solidFill>
              </a:rPr>
              <a:t>, </a:t>
            </a:r>
            <a:r>
              <a:rPr lang="en-US" altLang="zh-CN" dirty="0" err="1">
                <a:solidFill>
                  <a:srgbClr val="0000CC"/>
                </a:solidFill>
              </a:rPr>
              <a:t>Sname</a:t>
            </a:r>
            <a:r>
              <a:rPr lang="zh-CN" altLang="en-US" dirty="0">
                <a:solidFill>
                  <a:srgbClr val="0000CC"/>
                </a:solidFill>
              </a:rPr>
              <a:t>, </a:t>
            </a:r>
            <a:r>
              <a:rPr lang="en-US" altLang="zh-CN" dirty="0">
                <a:solidFill>
                  <a:srgbClr val="0000CC"/>
                </a:solidFill>
              </a:rPr>
              <a:t>Sage</a:t>
            </a:r>
            <a:r>
              <a:rPr lang="zh-CN" altLang="en-US" dirty="0">
                <a:solidFill>
                  <a:srgbClr val="0000CC"/>
                </a:solidFill>
              </a:rPr>
              <a:t>)，</a:t>
            </a:r>
            <a:r>
              <a:rPr lang="en-US" altLang="zh-CN" dirty="0">
                <a:solidFill>
                  <a:srgbClr val="0000CC"/>
                </a:solidFill>
              </a:rPr>
              <a:t>SY</a:t>
            </a:r>
            <a:r>
              <a:rPr lang="zh-CN" altLang="en-US" dirty="0">
                <a:solidFill>
                  <a:srgbClr val="0000CC"/>
                </a:solidFill>
              </a:rPr>
              <a:t>(</a:t>
            </a:r>
            <a:r>
              <a:rPr lang="en-US" altLang="zh-CN" dirty="0" err="1">
                <a:solidFill>
                  <a:srgbClr val="0000CC"/>
                </a:solidFill>
              </a:rPr>
              <a:t>Sno</a:t>
            </a:r>
            <a:r>
              <a:rPr lang="zh-CN" altLang="en-US" dirty="0">
                <a:solidFill>
                  <a:srgbClr val="0000CC"/>
                </a:solidFill>
              </a:rPr>
              <a:t>, </a:t>
            </a:r>
            <a:r>
              <a:rPr lang="en-US" altLang="zh-CN" dirty="0" err="1">
                <a:solidFill>
                  <a:srgbClr val="0000CC"/>
                </a:solidFill>
              </a:rPr>
              <a:t>Ssex</a:t>
            </a:r>
            <a:r>
              <a:rPr lang="zh-CN" altLang="en-US" dirty="0">
                <a:solidFill>
                  <a:srgbClr val="0000CC"/>
                </a:solidFill>
              </a:rPr>
              <a:t>, </a:t>
            </a:r>
            <a:r>
              <a:rPr lang="en-US" altLang="zh-CN" dirty="0" err="1">
                <a:solidFill>
                  <a:srgbClr val="0000CC"/>
                </a:solidFill>
              </a:rPr>
              <a:t>Sdept</a:t>
            </a:r>
            <a:r>
              <a:rPr lang="zh-CN" altLang="en-US" dirty="0">
                <a:solidFill>
                  <a:srgbClr val="0000CC"/>
                </a:solidFill>
              </a:rPr>
              <a:t>)</a:t>
            </a:r>
          </a:p>
          <a:p>
            <a:pPr lvl="1">
              <a:lnSpc>
                <a:spcPct val="150000"/>
              </a:lnSpc>
            </a:pPr>
            <a:r>
              <a:rPr lang="zh-CN" altLang="en-US" dirty="0"/>
              <a:t>通过建立一个视图</a:t>
            </a:r>
            <a:r>
              <a:rPr lang="en-US" altLang="zh-CN" dirty="0"/>
              <a:t>Student</a:t>
            </a:r>
            <a:r>
              <a:rPr lang="zh-CN" altLang="en-US" dirty="0"/>
              <a:t>使用户的外模式保持不变，用户的应用程序通过视图仍然能够查找数据</a:t>
            </a:r>
          </a:p>
          <a:p>
            <a:pPr lvl="1">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sp>
        <p:nvSpPr>
          <p:cNvPr id="2" name="矩形 1"/>
          <p:cNvSpPr/>
          <p:nvPr/>
        </p:nvSpPr>
        <p:spPr>
          <a:xfrm>
            <a:off x="1447800" y="4038600"/>
            <a:ext cx="8255000" cy="1938992"/>
          </a:xfrm>
          <a:prstGeom prst="rect">
            <a:avLst/>
          </a:prstGeom>
          <a:solidFill>
            <a:schemeClr val="bg1">
              <a:lumMod val="95000"/>
            </a:schemeClr>
          </a:solidFill>
        </p:spPr>
        <p:txBody>
          <a:bodyPr wrap="square">
            <a:spAutoFit/>
          </a:bodyPr>
          <a:lstStyle/>
          <a:p>
            <a:pPr lvl="1" indent="-279400">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CREATE VIEW  Student</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Sno,Sname,Ssex,Sage</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Sdept</a:t>
            </a:r>
            <a:r>
              <a:rPr lang="zh-CN" altLang="en-US" sz="2400" dirty="0">
                <a:solidFill>
                  <a:srgbClr val="0000CC"/>
                </a:solidFill>
                <a:latin typeface="等线 Light" panose="02010600030101010101" pitchFamily="2" charset="-122"/>
                <a:ea typeface="等线 Light" panose="02010600030101010101" pitchFamily="2" charset="-122"/>
              </a:rPr>
              <a:t>)</a:t>
            </a:r>
          </a:p>
          <a:p>
            <a:pPr lvl="1" indent="-279400">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AS  </a:t>
            </a:r>
          </a:p>
          <a:p>
            <a:pPr lvl="1" indent="-279400">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SX.Sno</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SX.Sname</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SY.Ssex</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SX.Sage</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SY.Sdept</a:t>
            </a:r>
            <a:endParaRPr lang="en-US" altLang="zh-CN" sz="2400" dirty="0">
              <a:solidFill>
                <a:srgbClr val="0000CC"/>
              </a:solidFill>
              <a:latin typeface="等线 Light" panose="02010600030101010101" pitchFamily="2" charset="-122"/>
              <a:ea typeface="等线 Light" panose="02010600030101010101" pitchFamily="2" charset="-122"/>
            </a:endParaRPr>
          </a:p>
          <a:p>
            <a:pPr lvl="1" indent="-279400">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FROM    SX</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SY</a:t>
            </a:r>
          </a:p>
          <a:p>
            <a:pPr lvl="1" indent="-279400">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WHERE  </a:t>
            </a:r>
            <a:r>
              <a:rPr lang="en-US" altLang="zh-CN" sz="2400" dirty="0" err="1">
                <a:solidFill>
                  <a:srgbClr val="0000CC"/>
                </a:solidFill>
                <a:latin typeface="等线 Light" panose="02010600030101010101" pitchFamily="2" charset="-122"/>
                <a:ea typeface="等线 Light" panose="02010600030101010101" pitchFamily="2" charset="-122"/>
              </a:rPr>
              <a:t>SX.Sno</a:t>
            </a:r>
            <a:r>
              <a:rPr lang="en-US" altLang="zh-CN"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SY.Sno</a:t>
            </a:r>
            <a:r>
              <a:rPr lang="zh-CN" altLang="en-US" sz="2400" dirty="0">
                <a:solidFill>
                  <a:srgbClr val="0000CC"/>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22197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10000"/>
              </a:lnSpc>
            </a:pPr>
            <a:r>
              <a:rPr lang="zh-CN" altLang="en-US" dirty="0"/>
              <a:t>适当的利用视图可以更清晰的表达查询</a:t>
            </a:r>
          </a:p>
          <a:p>
            <a:pPr lvl="1">
              <a:lnSpc>
                <a:spcPct val="110000"/>
              </a:lnSpc>
            </a:pPr>
            <a:r>
              <a:rPr lang="zh-CN" altLang="en-US" dirty="0"/>
              <a:t>经常需要执行这样的查询“对每个同学找出他获得最高成绩的课程号”。可以先定义一个视图，求出每个同学获得的最高成绩 </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sp>
        <p:nvSpPr>
          <p:cNvPr id="5" name="矩形 4"/>
          <p:cNvSpPr/>
          <p:nvPr/>
        </p:nvSpPr>
        <p:spPr>
          <a:xfrm>
            <a:off x="2676896" y="2209800"/>
            <a:ext cx="6096000" cy="2103333"/>
          </a:xfrm>
          <a:prstGeom prst="rect">
            <a:avLst/>
          </a:prstGeom>
          <a:solidFill>
            <a:schemeClr val="bg1">
              <a:lumMod val="95000"/>
            </a:schemeClr>
          </a:solidFill>
        </p:spPr>
        <p:txBody>
          <a:bodyPr>
            <a:spAutoFit/>
          </a:bodyPr>
          <a:lstStyle/>
          <a:p>
            <a:pPr>
              <a:lnSpc>
                <a:spcPct val="11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CREATE VIEW VMGRADE</a:t>
            </a:r>
          </a:p>
          <a:p>
            <a:pPr>
              <a:lnSpc>
                <a:spcPct val="11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AS</a:t>
            </a:r>
          </a:p>
          <a:p>
            <a:pPr>
              <a:lnSpc>
                <a:spcPct val="11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SELECT </a:t>
            </a:r>
            <a:r>
              <a:rPr lang="en-US" altLang="zh-CN" sz="2400" dirty="0" err="1">
                <a:solidFill>
                  <a:srgbClr val="0000CC"/>
                </a:solidFill>
                <a:latin typeface="等线 Light" panose="02010600030101010101" pitchFamily="2" charset="-122"/>
                <a:ea typeface="等线 Light" panose="02010600030101010101" pitchFamily="2" charset="-122"/>
              </a:rPr>
              <a:t>Sno</a:t>
            </a:r>
            <a:r>
              <a:rPr lang="en-US" altLang="zh-CN" sz="2400" dirty="0">
                <a:solidFill>
                  <a:srgbClr val="0000CC"/>
                </a:solidFill>
                <a:latin typeface="等线 Light" panose="02010600030101010101" pitchFamily="2" charset="-122"/>
                <a:ea typeface="等线 Light" panose="02010600030101010101" pitchFamily="2" charset="-122"/>
              </a:rPr>
              <a:t>,</a:t>
            </a:r>
            <a:r>
              <a:rPr lang="zh-CN" altLang="en-US" sz="2400" dirty="0">
                <a:solidFill>
                  <a:srgbClr val="0000CC"/>
                </a:solidFill>
                <a:latin typeface="等线 Light" panose="02010600030101010101" pitchFamily="2" charset="-122"/>
                <a:ea typeface="等线 Light" panose="02010600030101010101" pitchFamily="2" charset="-122"/>
              </a:rPr>
              <a:t> </a:t>
            </a:r>
            <a:r>
              <a:rPr lang="en-US" altLang="zh-CN" sz="2400" dirty="0">
                <a:solidFill>
                  <a:srgbClr val="0000CC"/>
                </a:solidFill>
                <a:latin typeface="等线 Light" panose="02010600030101010101" pitchFamily="2" charset="-122"/>
                <a:ea typeface="等线 Light" panose="02010600030101010101" pitchFamily="2" charset="-122"/>
              </a:rPr>
              <a:t>MAX</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Grade</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  </a:t>
            </a:r>
            <a:r>
              <a:rPr lang="en-US" altLang="zh-CN" sz="2400" dirty="0" err="1">
                <a:solidFill>
                  <a:srgbClr val="0000CC"/>
                </a:solidFill>
                <a:latin typeface="等线 Light" panose="02010600030101010101" pitchFamily="2" charset="-122"/>
                <a:ea typeface="等线 Light" panose="02010600030101010101" pitchFamily="2" charset="-122"/>
              </a:rPr>
              <a:t>Mgrade</a:t>
            </a:r>
            <a:endParaRPr lang="en-US" altLang="zh-CN" sz="2400" dirty="0">
              <a:solidFill>
                <a:srgbClr val="0000CC"/>
              </a:solidFill>
              <a:latin typeface="等线 Light" panose="02010600030101010101" pitchFamily="2" charset="-122"/>
              <a:ea typeface="等线 Light" panose="02010600030101010101" pitchFamily="2" charset="-122"/>
            </a:endParaRPr>
          </a:p>
          <a:p>
            <a:pPr>
              <a:lnSpc>
                <a:spcPct val="11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FROM  SC</a:t>
            </a:r>
          </a:p>
          <a:p>
            <a:pPr>
              <a:lnSpc>
                <a:spcPct val="11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                 GROUP BY </a:t>
            </a:r>
            <a:r>
              <a:rPr lang="en-US" altLang="zh-CN" sz="2400" dirty="0" err="1">
                <a:solidFill>
                  <a:srgbClr val="0000CC"/>
                </a:solidFill>
                <a:latin typeface="等线 Light" panose="02010600030101010101" pitchFamily="2" charset="-122"/>
                <a:ea typeface="等线 Light" panose="02010600030101010101" pitchFamily="2" charset="-122"/>
              </a:rPr>
              <a:t>Sno</a:t>
            </a:r>
            <a:r>
              <a:rPr lang="en-US" altLang="zh-CN" sz="2400" dirty="0">
                <a:solidFill>
                  <a:srgbClr val="0000CC"/>
                </a:solidFill>
                <a:latin typeface="等线 Light" panose="02010600030101010101" pitchFamily="2" charset="-122"/>
                <a:ea typeface="等线 Light" panose="02010600030101010101" pitchFamily="2" charset="-122"/>
              </a:rPr>
              <a:t>;</a:t>
            </a:r>
          </a:p>
        </p:txBody>
      </p:sp>
      <p:sp>
        <p:nvSpPr>
          <p:cNvPr id="6" name="矩形 5"/>
          <p:cNvSpPr/>
          <p:nvPr/>
        </p:nvSpPr>
        <p:spPr>
          <a:xfrm>
            <a:off x="1488538" y="4937272"/>
            <a:ext cx="9220200" cy="1311128"/>
          </a:xfrm>
          <a:prstGeom prst="rect">
            <a:avLst/>
          </a:prstGeom>
          <a:solidFill>
            <a:schemeClr val="bg1">
              <a:lumMod val="95000"/>
            </a:schemeClr>
          </a:solidFill>
        </p:spPr>
        <p:txBody>
          <a:bodyPr wrap="square">
            <a:spAutoFit/>
          </a:bodyPr>
          <a:lstStyle/>
          <a:p>
            <a:pPr>
              <a:lnSpc>
                <a:spcPct val="11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SELECT </a:t>
            </a:r>
            <a:r>
              <a:rPr lang="en-US" altLang="zh-CN" sz="2400" dirty="0" err="1">
                <a:solidFill>
                  <a:srgbClr val="0000CC"/>
                </a:solidFill>
                <a:latin typeface="等线 Light" panose="02010600030101010101" pitchFamily="2" charset="-122"/>
                <a:ea typeface="等线 Light" panose="02010600030101010101" pitchFamily="2" charset="-122"/>
              </a:rPr>
              <a:t>SC.Sno</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Cno</a:t>
            </a:r>
            <a:endParaRPr lang="en-US" altLang="zh-CN" sz="2400" dirty="0">
              <a:solidFill>
                <a:srgbClr val="0000CC"/>
              </a:solidFill>
              <a:latin typeface="等线 Light" panose="02010600030101010101" pitchFamily="2" charset="-122"/>
              <a:ea typeface="等线 Light" panose="02010600030101010101" pitchFamily="2" charset="-122"/>
            </a:endParaRPr>
          </a:p>
          <a:p>
            <a:pPr>
              <a:lnSpc>
                <a:spcPct val="11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FROM SC</a:t>
            </a:r>
            <a:r>
              <a:rPr lang="zh-CN" altLang="en-US" sz="2400" dirty="0">
                <a:solidFill>
                  <a:srgbClr val="0000CC"/>
                </a:solidFill>
                <a:latin typeface="等线 Light" panose="02010600030101010101" pitchFamily="2" charset="-122"/>
                <a:ea typeface="等线 Light" panose="02010600030101010101" pitchFamily="2" charset="-122"/>
              </a:rPr>
              <a:t>,</a:t>
            </a:r>
            <a:r>
              <a:rPr lang="en-US" altLang="zh-CN" sz="2400" dirty="0">
                <a:solidFill>
                  <a:srgbClr val="0000CC"/>
                </a:solidFill>
                <a:latin typeface="等线 Light" panose="02010600030101010101" pitchFamily="2" charset="-122"/>
                <a:ea typeface="等线 Light" panose="02010600030101010101" pitchFamily="2" charset="-122"/>
              </a:rPr>
              <a:t>VMGRADE </a:t>
            </a:r>
          </a:p>
          <a:p>
            <a:pPr>
              <a:lnSpc>
                <a:spcPct val="110000"/>
              </a:lnSpc>
              <a:buFont typeface="Wingdings" pitchFamily="2" charset="2"/>
              <a:buNone/>
            </a:pPr>
            <a:r>
              <a:rPr lang="en-US" altLang="zh-CN" sz="2400" dirty="0">
                <a:solidFill>
                  <a:srgbClr val="0000CC"/>
                </a:solidFill>
                <a:latin typeface="等线 Light" panose="02010600030101010101" pitchFamily="2" charset="-122"/>
                <a:ea typeface="等线 Light" panose="02010600030101010101" pitchFamily="2" charset="-122"/>
              </a:rPr>
              <a:t>WHERE </a:t>
            </a:r>
            <a:r>
              <a:rPr lang="en-US" altLang="zh-CN" sz="2400" dirty="0" err="1">
                <a:solidFill>
                  <a:srgbClr val="0000CC"/>
                </a:solidFill>
                <a:latin typeface="等线 Light" panose="02010600030101010101" pitchFamily="2" charset="-122"/>
                <a:ea typeface="等线 Light" panose="02010600030101010101" pitchFamily="2" charset="-122"/>
              </a:rPr>
              <a:t>SC.Sno</a:t>
            </a:r>
            <a:r>
              <a:rPr lang="en-US" altLang="zh-CN" sz="2400" dirty="0">
                <a:solidFill>
                  <a:srgbClr val="0000CC"/>
                </a:solidFill>
                <a:latin typeface="等线 Light" panose="02010600030101010101" pitchFamily="2" charset="-122"/>
                <a:ea typeface="等线 Light" panose="02010600030101010101" pitchFamily="2" charset="-122"/>
              </a:rPr>
              <a:t>=</a:t>
            </a:r>
            <a:r>
              <a:rPr lang="en-US" altLang="zh-CN" sz="2400" dirty="0" err="1">
                <a:solidFill>
                  <a:srgbClr val="0000CC"/>
                </a:solidFill>
                <a:latin typeface="等线 Light" panose="02010600030101010101" pitchFamily="2" charset="-122"/>
                <a:ea typeface="等线 Light" panose="02010600030101010101" pitchFamily="2" charset="-122"/>
              </a:rPr>
              <a:t>VMGRADE.Sno</a:t>
            </a:r>
            <a:r>
              <a:rPr lang="en-US" altLang="zh-CN" sz="2400" dirty="0">
                <a:solidFill>
                  <a:srgbClr val="0000CC"/>
                </a:solidFill>
                <a:latin typeface="等线 Light" panose="02010600030101010101" pitchFamily="2" charset="-122"/>
                <a:ea typeface="等线 Light" panose="02010600030101010101" pitchFamily="2" charset="-122"/>
              </a:rPr>
              <a:t> AND   </a:t>
            </a:r>
            <a:r>
              <a:rPr lang="en-US" altLang="zh-CN" sz="2400" dirty="0" err="1">
                <a:solidFill>
                  <a:srgbClr val="0000CC"/>
                </a:solidFill>
                <a:latin typeface="等线 Light" panose="02010600030101010101" pitchFamily="2" charset="-122"/>
                <a:ea typeface="等线 Light" panose="02010600030101010101" pitchFamily="2" charset="-122"/>
              </a:rPr>
              <a:t>SC.Grade</a:t>
            </a:r>
            <a:r>
              <a:rPr lang="en-US" altLang="zh-CN" sz="2400" dirty="0">
                <a:solidFill>
                  <a:srgbClr val="0000CC"/>
                </a:solidFill>
                <a:latin typeface="等线 Light" panose="02010600030101010101" pitchFamily="2" charset="-122"/>
                <a:ea typeface="等线 Light" panose="02010600030101010101" pitchFamily="2" charset="-122"/>
              </a:rPr>
              <a:t>=VMGRADE .</a:t>
            </a:r>
            <a:r>
              <a:rPr lang="en-US" altLang="zh-CN" sz="2400" dirty="0" err="1">
                <a:solidFill>
                  <a:srgbClr val="0000CC"/>
                </a:solidFill>
                <a:latin typeface="等线 Light" panose="02010600030101010101" pitchFamily="2" charset="-122"/>
                <a:ea typeface="等线 Light" panose="02010600030101010101" pitchFamily="2" charset="-122"/>
              </a:rPr>
              <a:t>Mgrade</a:t>
            </a:r>
            <a:r>
              <a:rPr lang="en-US" altLang="zh-CN" sz="2400" dirty="0">
                <a:solidFill>
                  <a:srgbClr val="0000CC"/>
                </a:solidFill>
                <a:latin typeface="等线 Light" panose="02010600030101010101" pitchFamily="2" charset="-122"/>
                <a:ea typeface="等线 Light" panose="02010600030101010101" pitchFamily="2" charset="-122"/>
              </a:rPr>
              <a:t>; </a:t>
            </a:r>
          </a:p>
        </p:txBody>
      </p:sp>
      <p:sp>
        <p:nvSpPr>
          <p:cNvPr id="7" name="下箭头 6"/>
          <p:cNvSpPr/>
          <p:nvPr/>
        </p:nvSpPr>
        <p:spPr>
          <a:xfrm>
            <a:off x="5572496" y="4421705"/>
            <a:ext cx="304800" cy="455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372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up)">
                                      <p:cBhvr>
                                        <p:cTn id="19" dur="500"/>
                                        <p:tgtEl>
                                          <p:spTgt spid="5">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up)">
                                      <p:cBhvr>
                                        <p:cTn id="23" dur="500"/>
                                        <p:tgtEl>
                                          <p:spTgt spid="5">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up)">
                                      <p:cBhvr>
                                        <p:cTn id="32" dur="500"/>
                                        <p:tgtEl>
                                          <p:spTgt spid="6">
                                            <p:txEl>
                                              <p:pRg st="0" end="0"/>
                                            </p:txEl>
                                          </p:spTgt>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up)">
                                      <p:cBhvr>
                                        <p:cTn id="36" dur="500"/>
                                        <p:tgtEl>
                                          <p:spTgt spid="6">
                                            <p:txEl>
                                              <p:pRg st="1" end="1"/>
                                            </p:txEl>
                                          </p:spTgt>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up)">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pPr>
              <a:lnSpc>
                <a:spcPct val="150000"/>
              </a:lnSpc>
            </a:pPr>
            <a:r>
              <a:rPr lang="en-US" altLang="zh-CN" sz="2600" dirty="0"/>
              <a:t>SQL</a:t>
            </a:r>
            <a:r>
              <a:rPr lang="zh-CN" altLang="en-US" sz="2600" dirty="0"/>
              <a:t>可以分为数据定义、数据查询、数据更新、数据控制四大部分</a:t>
            </a:r>
            <a:endParaRPr lang="en-US" altLang="zh-CN" sz="2600" dirty="0"/>
          </a:p>
          <a:p>
            <a:pPr marL="0" indent="0">
              <a:lnSpc>
                <a:spcPct val="150000"/>
              </a:lnSpc>
              <a:buNone/>
            </a:pPr>
            <a:endParaRPr lang="en-US" altLang="zh-CN" sz="700" dirty="0"/>
          </a:p>
          <a:p>
            <a:pPr>
              <a:lnSpc>
                <a:spcPct val="150000"/>
              </a:lnSpc>
            </a:pPr>
            <a:r>
              <a:rPr lang="en-US" altLang="zh-CN" sz="2600" dirty="0"/>
              <a:t>SQL</a:t>
            </a:r>
            <a:r>
              <a:rPr lang="zh-CN" altLang="en-US" sz="2600" dirty="0"/>
              <a:t>是关系数据库语言的工业标准。大部分数据库管理系统产品都能支持</a:t>
            </a:r>
            <a:r>
              <a:rPr lang="en-US" altLang="zh-CN" sz="2600" dirty="0"/>
              <a:t>SQL 92,</a:t>
            </a:r>
            <a:r>
              <a:rPr lang="zh-CN" altLang="en-US" sz="2600" dirty="0"/>
              <a:t>但是许多数据库系统只支持</a:t>
            </a:r>
            <a:r>
              <a:rPr lang="en-US" altLang="zh-CN" sz="2600" dirty="0"/>
              <a:t>SQL 99</a:t>
            </a:r>
            <a:r>
              <a:rPr lang="zh-CN" altLang="en-US" sz="2600" dirty="0"/>
              <a:t>、</a:t>
            </a:r>
            <a:r>
              <a:rPr lang="en-US" altLang="zh-CN" sz="2600" dirty="0"/>
              <a:t>SQL 2008</a:t>
            </a:r>
            <a:r>
              <a:rPr lang="zh-CN" altLang="en-US" sz="2600" dirty="0"/>
              <a:t>和</a:t>
            </a:r>
            <a:r>
              <a:rPr lang="en-US" altLang="zh-CN" sz="2600" dirty="0"/>
              <a:t>SQL 2011</a:t>
            </a:r>
            <a:r>
              <a:rPr lang="zh-CN" altLang="en-US" sz="2600" dirty="0"/>
              <a:t>的部分特征，至今尚没有一个数据库系统能够完全支持</a:t>
            </a:r>
            <a:r>
              <a:rPr lang="en-US" altLang="zh-CN" sz="2600" dirty="0"/>
              <a:t>SQL 99</a:t>
            </a:r>
            <a:r>
              <a:rPr lang="zh-CN" altLang="en-US" sz="2600" dirty="0"/>
              <a:t>以上的标准。</a:t>
            </a: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386578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pPr>
              <a:lnSpc>
                <a:spcPct val="100000"/>
              </a:lnSpc>
              <a:buNone/>
            </a:pPr>
            <a:r>
              <a:rPr lang="en-US" altLang="zh-CN" dirty="0"/>
              <a:t>[</a:t>
            </a:r>
            <a:r>
              <a:rPr lang="zh-CN" altLang="en-US" dirty="0"/>
              <a:t>例</a:t>
            </a:r>
            <a:r>
              <a:rPr lang="en-US" altLang="zh-CN" dirty="0"/>
              <a:t>3.69] </a:t>
            </a:r>
            <a:r>
              <a:rPr lang="zh-CN" altLang="en-US" dirty="0"/>
              <a:t>将一个新学生元组</a:t>
            </a:r>
            <a:r>
              <a:rPr lang="en-US" altLang="zh-CN" dirty="0"/>
              <a:t>（</a:t>
            </a:r>
            <a:r>
              <a:rPr lang="zh-CN" altLang="en-US" dirty="0"/>
              <a:t>学号：</a:t>
            </a:r>
            <a:r>
              <a:rPr lang="en-US" altLang="zh-CN" dirty="0"/>
              <a:t>201215128</a:t>
            </a:r>
            <a:r>
              <a:rPr lang="zh-CN" altLang="en-US" dirty="0"/>
              <a:t>;姓名：陈冬;性别：男;</a:t>
            </a:r>
            <a:endParaRPr lang="en-US" altLang="zh-CN" dirty="0"/>
          </a:p>
          <a:p>
            <a:pPr>
              <a:lnSpc>
                <a:spcPct val="100000"/>
              </a:lnSpc>
              <a:buNone/>
            </a:pPr>
            <a:r>
              <a:rPr lang="zh-CN" altLang="en-US" dirty="0"/>
              <a:t>             所在系：</a:t>
            </a:r>
            <a:r>
              <a:rPr lang="en-US" altLang="zh-CN" dirty="0"/>
              <a:t>IS</a:t>
            </a:r>
            <a:r>
              <a:rPr lang="zh-CN" altLang="en-US" dirty="0"/>
              <a:t>;年龄：</a:t>
            </a:r>
            <a:r>
              <a:rPr lang="en-US" altLang="zh-CN" dirty="0"/>
              <a:t>18</a:t>
            </a:r>
            <a:r>
              <a:rPr lang="zh-CN" altLang="en-US" dirty="0"/>
              <a:t>岁</a:t>
            </a:r>
            <a:r>
              <a:rPr lang="en-US" altLang="zh-CN" dirty="0"/>
              <a:t>）</a:t>
            </a:r>
            <a:r>
              <a:rPr lang="zh-CN" altLang="en-US" dirty="0"/>
              <a:t>插入到</a:t>
            </a:r>
            <a:r>
              <a:rPr lang="en-US" altLang="zh-CN" dirty="0"/>
              <a:t>Student</a:t>
            </a:r>
            <a:r>
              <a:rPr lang="zh-CN" altLang="en-US" dirty="0"/>
              <a:t>表中。</a:t>
            </a:r>
          </a:p>
          <a:p>
            <a:pPr>
              <a:buNone/>
            </a:pPr>
            <a:r>
              <a:rPr lang="zh-CN" altLang="en-US" dirty="0"/>
              <a:t>              </a:t>
            </a:r>
            <a:r>
              <a:rPr lang="en-US" altLang="zh-CN" dirty="0">
                <a:solidFill>
                  <a:srgbClr val="0000CC"/>
                </a:solidFill>
              </a:rPr>
              <a:t>INSERT</a:t>
            </a:r>
          </a:p>
          <a:p>
            <a:pPr>
              <a:buNone/>
            </a:pPr>
            <a:r>
              <a:rPr lang="en-US" altLang="zh-CN" dirty="0">
                <a:solidFill>
                  <a:srgbClr val="0000CC"/>
                </a:solidFill>
              </a:rPr>
              <a:t>              INTO  Student </a:t>
            </a:r>
            <a:r>
              <a:rPr lang="zh-CN" altLang="en-US" dirty="0">
                <a:solidFill>
                  <a:srgbClr val="0000CC"/>
                </a:solidFill>
              </a:rPr>
              <a:t>(</a:t>
            </a:r>
            <a:r>
              <a:rPr lang="en-US" altLang="zh-CN" dirty="0" err="1">
                <a:solidFill>
                  <a:srgbClr val="0000CC"/>
                </a:solidFill>
              </a:rPr>
              <a:t>Sno</a:t>
            </a:r>
            <a:r>
              <a:rPr lang="zh-CN" altLang="en-US" dirty="0">
                <a:solidFill>
                  <a:srgbClr val="0000CC"/>
                </a:solidFill>
              </a:rPr>
              <a:t>,</a:t>
            </a:r>
            <a:r>
              <a:rPr lang="en-US" altLang="zh-CN" dirty="0" err="1">
                <a:solidFill>
                  <a:srgbClr val="0000CC"/>
                </a:solidFill>
              </a:rPr>
              <a:t>Sname</a:t>
            </a:r>
            <a:r>
              <a:rPr lang="zh-CN" altLang="en-US" dirty="0">
                <a:solidFill>
                  <a:srgbClr val="0000CC"/>
                </a:solidFill>
              </a:rPr>
              <a:t>,</a:t>
            </a:r>
            <a:r>
              <a:rPr lang="en-US" altLang="zh-CN" dirty="0" err="1">
                <a:solidFill>
                  <a:srgbClr val="0000CC"/>
                </a:solidFill>
              </a:rPr>
              <a:t>Ssex</a:t>
            </a:r>
            <a:r>
              <a:rPr lang="zh-CN" altLang="en-US" dirty="0">
                <a:solidFill>
                  <a:srgbClr val="0000CC"/>
                </a:solidFill>
              </a:rPr>
              <a:t>,</a:t>
            </a:r>
            <a:r>
              <a:rPr lang="en-US" altLang="zh-CN" dirty="0" err="1">
                <a:solidFill>
                  <a:srgbClr val="0000CC"/>
                </a:solidFill>
              </a:rPr>
              <a:t>Sdept</a:t>
            </a:r>
            <a:r>
              <a:rPr lang="zh-CN" altLang="en-US" dirty="0">
                <a:solidFill>
                  <a:srgbClr val="0000CC"/>
                </a:solidFill>
              </a:rPr>
              <a:t>,</a:t>
            </a:r>
            <a:r>
              <a:rPr lang="en-US" altLang="zh-CN" dirty="0">
                <a:solidFill>
                  <a:srgbClr val="0000CC"/>
                </a:solidFill>
              </a:rPr>
              <a:t>Sage</a:t>
            </a:r>
            <a:r>
              <a:rPr lang="zh-CN" altLang="en-US" dirty="0">
                <a:solidFill>
                  <a:srgbClr val="0000CC"/>
                </a:solidFill>
              </a:rPr>
              <a:t>)</a:t>
            </a:r>
          </a:p>
          <a:p>
            <a:pPr>
              <a:buNone/>
            </a:pPr>
            <a:r>
              <a:rPr lang="en-US" altLang="zh-CN" dirty="0">
                <a:solidFill>
                  <a:srgbClr val="0000CC"/>
                </a:solidFill>
              </a:rPr>
              <a:t>              VALUES </a:t>
            </a:r>
            <a:r>
              <a:rPr lang="zh-CN" altLang="en-US" dirty="0">
                <a:solidFill>
                  <a:srgbClr val="0000CC"/>
                </a:solidFill>
              </a:rPr>
              <a:t>(</a:t>
            </a:r>
            <a:r>
              <a:rPr lang="en-US" altLang="zh-CN" dirty="0">
                <a:solidFill>
                  <a:srgbClr val="0000CC"/>
                </a:solidFill>
              </a:rPr>
              <a:t>'201215128'</a:t>
            </a:r>
            <a:r>
              <a:rPr lang="zh-CN" altLang="en-US" dirty="0">
                <a:solidFill>
                  <a:srgbClr val="0000CC"/>
                </a:solidFill>
              </a:rPr>
              <a:t>,</a:t>
            </a:r>
            <a:r>
              <a:rPr lang="en-US" altLang="zh-CN" dirty="0">
                <a:solidFill>
                  <a:srgbClr val="0000CC"/>
                </a:solidFill>
              </a:rPr>
              <a:t>'</a:t>
            </a:r>
            <a:r>
              <a:rPr lang="zh-CN" altLang="en-US" dirty="0">
                <a:solidFill>
                  <a:srgbClr val="0000CC"/>
                </a:solidFill>
              </a:rPr>
              <a:t>陈冬</a:t>
            </a:r>
            <a:r>
              <a:rPr lang="en-US" altLang="zh-CN" dirty="0">
                <a:solidFill>
                  <a:srgbClr val="0000CC"/>
                </a:solidFill>
              </a:rPr>
              <a:t>'</a:t>
            </a:r>
            <a:r>
              <a:rPr lang="zh-CN" altLang="en-US" dirty="0">
                <a:solidFill>
                  <a:srgbClr val="0000CC"/>
                </a:solidFill>
              </a:rPr>
              <a:t>,</a:t>
            </a:r>
            <a:r>
              <a:rPr lang="en-US" altLang="zh-CN" dirty="0">
                <a:solidFill>
                  <a:srgbClr val="0000CC"/>
                </a:solidFill>
              </a:rPr>
              <a:t>'</a:t>
            </a:r>
            <a:r>
              <a:rPr lang="zh-CN" altLang="en-US" dirty="0">
                <a:solidFill>
                  <a:srgbClr val="0000CC"/>
                </a:solidFill>
              </a:rPr>
              <a:t>男</a:t>
            </a:r>
            <a:r>
              <a:rPr lang="en-US" altLang="zh-CN" dirty="0">
                <a:solidFill>
                  <a:srgbClr val="0000CC"/>
                </a:solidFill>
              </a:rPr>
              <a:t>'</a:t>
            </a:r>
            <a:r>
              <a:rPr lang="zh-CN" altLang="en-US" dirty="0">
                <a:solidFill>
                  <a:srgbClr val="0000CC"/>
                </a:solidFill>
              </a:rPr>
              <a:t>,</a:t>
            </a:r>
            <a:r>
              <a:rPr lang="en-US" altLang="zh-CN" dirty="0">
                <a:solidFill>
                  <a:srgbClr val="0000CC"/>
                </a:solidFill>
              </a:rPr>
              <a:t>'IS'</a:t>
            </a:r>
            <a:r>
              <a:rPr lang="zh-CN" altLang="en-US" dirty="0">
                <a:solidFill>
                  <a:srgbClr val="0000CC"/>
                </a:solidFill>
              </a:rPr>
              <a:t>,</a:t>
            </a:r>
            <a:r>
              <a:rPr lang="en-US" altLang="zh-CN" dirty="0">
                <a:solidFill>
                  <a:srgbClr val="0000CC"/>
                </a:solidFill>
              </a:rPr>
              <a:t>18</a:t>
            </a:r>
            <a:r>
              <a:rPr lang="zh-CN" altLang="en-US" dirty="0">
                <a:solidFill>
                  <a:srgbClr val="0000CC"/>
                </a:solidFill>
              </a:rPr>
              <a:t>);</a:t>
            </a:r>
            <a:endParaRPr lang="en-US" altLang="zh-CN" dirty="0">
              <a:solidFill>
                <a:srgbClr val="0000CC"/>
              </a:solidFill>
            </a:endParaRPr>
          </a:p>
          <a:p>
            <a:pPr>
              <a:buNone/>
            </a:pPr>
            <a:r>
              <a:rPr lang="en-US" altLang="zh-CN" dirty="0"/>
              <a:t> [</a:t>
            </a:r>
            <a:r>
              <a:rPr lang="zh-CN" altLang="en-US" dirty="0"/>
              <a:t>例</a:t>
            </a:r>
            <a:r>
              <a:rPr lang="en-US" altLang="zh-CN" dirty="0"/>
              <a:t>3.70] </a:t>
            </a:r>
            <a:r>
              <a:rPr lang="zh-CN" altLang="en-US" dirty="0"/>
              <a:t>将学生张成民的信息插入到</a:t>
            </a:r>
            <a:r>
              <a:rPr lang="en-US" altLang="zh-CN" dirty="0"/>
              <a:t>Student</a:t>
            </a:r>
            <a:r>
              <a:rPr lang="zh-CN" altLang="en-US" dirty="0"/>
              <a:t>表中。</a:t>
            </a:r>
          </a:p>
          <a:p>
            <a:pPr>
              <a:buNone/>
            </a:pPr>
            <a:r>
              <a:rPr lang="zh-CN" altLang="en-US" dirty="0"/>
              <a:t>   	         </a:t>
            </a:r>
            <a:r>
              <a:rPr lang="en-US" altLang="zh-CN" dirty="0">
                <a:solidFill>
                  <a:srgbClr val="0000CC"/>
                </a:solidFill>
              </a:rPr>
              <a:t>INSERT</a:t>
            </a:r>
          </a:p>
          <a:p>
            <a:pPr>
              <a:buNone/>
            </a:pPr>
            <a:r>
              <a:rPr lang="en-US" altLang="zh-CN" dirty="0">
                <a:solidFill>
                  <a:srgbClr val="0000CC"/>
                </a:solidFill>
              </a:rPr>
              <a:t>    	         INTO  Student</a:t>
            </a:r>
          </a:p>
          <a:p>
            <a:pPr>
              <a:buNone/>
            </a:pPr>
            <a:r>
              <a:rPr lang="en-US" altLang="zh-CN" dirty="0">
                <a:solidFill>
                  <a:srgbClr val="0000CC"/>
                </a:solidFill>
              </a:rPr>
              <a:t>    	         VALUES </a:t>
            </a:r>
            <a:r>
              <a:rPr lang="zh-CN" altLang="en-US" dirty="0">
                <a:solidFill>
                  <a:srgbClr val="0000CC"/>
                </a:solidFill>
              </a:rPr>
              <a:t>('</a:t>
            </a:r>
            <a:r>
              <a:rPr lang="en-US" altLang="zh-CN" dirty="0">
                <a:solidFill>
                  <a:srgbClr val="0000CC"/>
                </a:solidFill>
              </a:rPr>
              <a:t>201215126</a:t>
            </a:r>
            <a:r>
              <a:rPr lang="zh-CN" altLang="en-US" dirty="0">
                <a:solidFill>
                  <a:srgbClr val="0000CC"/>
                </a:solidFill>
              </a:rPr>
              <a:t>'</a:t>
            </a:r>
            <a:r>
              <a:rPr lang="en-US" altLang="zh-CN" dirty="0">
                <a:solidFill>
                  <a:srgbClr val="0000CC"/>
                </a:solidFill>
              </a:rPr>
              <a:t>,</a:t>
            </a:r>
            <a:r>
              <a:rPr lang="zh-CN" altLang="en-US" dirty="0">
                <a:solidFill>
                  <a:srgbClr val="0000CC"/>
                </a:solidFill>
              </a:rPr>
              <a:t>'张成民'</a:t>
            </a:r>
            <a:r>
              <a:rPr lang="en-US" altLang="zh-CN" dirty="0">
                <a:solidFill>
                  <a:srgbClr val="0000CC"/>
                </a:solidFill>
              </a:rPr>
              <a:t>,</a:t>
            </a:r>
            <a:r>
              <a:rPr lang="zh-CN" altLang="en-US" dirty="0">
                <a:solidFill>
                  <a:srgbClr val="0000CC"/>
                </a:solidFill>
              </a:rPr>
              <a:t>'男</a:t>
            </a:r>
            <a:r>
              <a:rPr lang="en-US" altLang="zh-CN" dirty="0">
                <a:solidFill>
                  <a:srgbClr val="0000CC"/>
                </a:solidFill>
              </a:rPr>
              <a:t>’,18,'CS'</a:t>
            </a:r>
            <a:r>
              <a:rPr lang="zh-CN" altLang="en-US" dirty="0">
                <a:solidFill>
                  <a:srgbClr val="0000CC"/>
                </a:solidFill>
              </a:rPr>
              <a:t>)</a:t>
            </a:r>
            <a:r>
              <a:rPr lang="en-US" altLang="zh-CN" dirty="0">
                <a:solidFill>
                  <a:srgbClr val="0000CC"/>
                </a:solidFill>
              </a:rPr>
              <a:t>; </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33026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500"/>
                                        <p:tgtEl>
                                          <p:spTgt spid="3">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left)">
                                      <p:cBhvr>
                                        <p:cTn id="20" dur="500"/>
                                        <p:tgtEl>
                                          <p:spTgt spid="3">
                                            <p:txEl>
                                              <p:pRg st="6" end="6"/>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left)">
                                      <p:cBhvr>
                                        <p:cTn id="24" dur="500"/>
                                        <p:tgtEl>
                                          <p:spTgt spid="3">
                                            <p:txEl>
                                              <p:pRg st="7" end="7"/>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buNone/>
            </a:pPr>
            <a:r>
              <a:rPr lang="en-US" altLang="zh-CN" dirty="0"/>
              <a:t>[</a:t>
            </a:r>
            <a:r>
              <a:rPr lang="zh-CN" altLang="en-US" dirty="0"/>
              <a:t>例</a:t>
            </a:r>
            <a:r>
              <a:rPr lang="en-US" altLang="zh-CN" dirty="0"/>
              <a:t>3.71]</a:t>
            </a:r>
            <a:r>
              <a:rPr lang="zh-CN" altLang="en-US" dirty="0"/>
              <a:t> 插入一条选课记录</a:t>
            </a:r>
            <a:r>
              <a:rPr lang="en-US" altLang="zh-CN" dirty="0"/>
              <a:t>（ ‘201215128'</a:t>
            </a:r>
            <a:r>
              <a:rPr lang="zh-CN" altLang="en-US" dirty="0"/>
              <a:t>,</a:t>
            </a:r>
            <a:r>
              <a:rPr lang="en-US" altLang="zh-CN" dirty="0"/>
              <a:t>'1 '）</a:t>
            </a:r>
            <a:endParaRPr lang="zh-CN" altLang="en-US" dirty="0"/>
          </a:p>
          <a:p>
            <a:pPr>
              <a:buNone/>
            </a:pPr>
            <a:r>
              <a:rPr lang="zh-CN" altLang="en-US" dirty="0"/>
              <a:t>   	       </a:t>
            </a:r>
            <a:r>
              <a:rPr lang="zh-CN" altLang="en-US" dirty="0">
                <a:solidFill>
                  <a:srgbClr val="0000CC"/>
                </a:solidFill>
              </a:rPr>
              <a:t> </a:t>
            </a:r>
            <a:r>
              <a:rPr lang="en-US" altLang="zh-CN" dirty="0">
                <a:solidFill>
                  <a:srgbClr val="0000CC"/>
                </a:solidFill>
              </a:rPr>
              <a:t>INSERT</a:t>
            </a:r>
          </a:p>
          <a:p>
            <a:pPr>
              <a:buNone/>
            </a:pPr>
            <a:r>
              <a:rPr lang="en-US" altLang="zh-CN" dirty="0">
                <a:solidFill>
                  <a:srgbClr val="0000CC"/>
                </a:solidFill>
              </a:rPr>
              <a:t>             INTO   SC</a:t>
            </a:r>
            <a:r>
              <a:rPr lang="zh-CN" altLang="en-US" dirty="0">
                <a:solidFill>
                  <a:srgbClr val="0000CC"/>
                </a:solidFill>
              </a:rPr>
              <a:t>(</a:t>
            </a:r>
            <a:r>
              <a:rPr lang="en-US" altLang="zh-CN" dirty="0" err="1">
                <a:solidFill>
                  <a:srgbClr val="0000CC"/>
                </a:solidFill>
              </a:rPr>
              <a:t>Sno</a:t>
            </a:r>
            <a:r>
              <a:rPr lang="zh-CN" altLang="en-US" dirty="0">
                <a:solidFill>
                  <a:srgbClr val="0000CC"/>
                </a:solidFill>
              </a:rPr>
              <a:t>, </a:t>
            </a:r>
            <a:r>
              <a:rPr lang="en-US" altLang="zh-CN" dirty="0" err="1">
                <a:solidFill>
                  <a:srgbClr val="0000CC"/>
                </a:solidFill>
              </a:rPr>
              <a:t>Cno</a:t>
            </a:r>
            <a:r>
              <a:rPr lang="zh-CN" altLang="en-US" dirty="0">
                <a:solidFill>
                  <a:srgbClr val="0000CC"/>
                </a:solidFill>
              </a:rPr>
              <a:t>)</a:t>
            </a:r>
          </a:p>
          <a:p>
            <a:pPr>
              <a:buNone/>
            </a:pPr>
            <a:r>
              <a:rPr lang="en-US" altLang="zh-CN" dirty="0">
                <a:solidFill>
                  <a:srgbClr val="0000CC"/>
                </a:solidFill>
              </a:rPr>
              <a:t>             VALUES </a:t>
            </a:r>
            <a:r>
              <a:rPr lang="zh-CN" altLang="en-US" dirty="0">
                <a:solidFill>
                  <a:srgbClr val="0000CC"/>
                </a:solidFill>
              </a:rPr>
              <a:t>('</a:t>
            </a:r>
            <a:r>
              <a:rPr lang="en-US" altLang="zh-CN" dirty="0">
                <a:solidFill>
                  <a:srgbClr val="0000CC"/>
                </a:solidFill>
              </a:rPr>
              <a:t>201215128 </a:t>
            </a:r>
            <a:r>
              <a:rPr lang="zh-CN" altLang="en-US" dirty="0">
                <a:solidFill>
                  <a:srgbClr val="0000CC"/>
                </a:solidFill>
              </a:rPr>
              <a:t>',' </a:t>
            </a:r>
            <a:r>
              <a:rPr lang="en-US" altLang="zh-CN" dirty="0">
                <a:solidFill>
                  <a:srgbClr val="0000CC"/>
                </a:solidFill>
              </a:rPr>
              <a:t>1 </a:t>
            </a:r>
            <a:r>
              <a:rPr lang="zh-CN" altLang="en-US" dirty="0">
                <a:solidFill>
                  <a:srgbClr val="0000CC"/>
                </a:solidFill>
              </a:rPr>
              <a:t>');</a:t>
            </a:r>
          </a:p>
          <a:p>
            <a:pPr>
              <a:buNone/>
            </a:pPr>
            <a:r>
              <a:rPr lang="zh-CN" altLang="en-US" dirty="0"/>
              <a:t>   关系数据库管理系统将在新插入记录的</a:t>
            </a:r>
            <a:r>
              <a:rPr lang="en-US" altLang="zh-CN" dirty="0"/>
              <a:t>Grade</a:t>
            </a:r>
            <a:r>
              <a:rPr lang="zh-CN" altLang="en-US" dirty="0"/>
              <a:t>列上自动地赋空值。</a:t>
            </a:r>
          </a:p>
          <a:p>
            <a:pPr>
              <a:buNone/>
            </a:pPr>
            <a:r>
              <a:rPr lang="zh-CN" altLang="en-US" dirty="0"/>
              <a:t>   或者：</a:t>
            </a:r>
          </a:p>
          <a:p>
            <a:pPr>
              <a:buNone/>
            </a:pPr>
            <a:r>
              <a:rPr lang="zh-CN" altLang="en-US" dirty="0">
                <a:solidFill>
                  <a:srgbClr val="0000CC"/>
                </a:solidFill>
              </a:rPr>
              <a:t>            </a:t>
            </a:r>
            <a:r>
              <a:rPr lang="en-US" altLang="zh-CN" dirty="0">
                <a:solidFill>
                  <a:srgbClr val="0000CC"/>
                </a:solidFill>
              </a:rPr>
              <a:t>INSERT</a:t>
            </a:r>
          </a:p>
          <a:p>
            <a:pPr>
              <a:buNone/>
            </a:pPr>
            <a:r>
              <a:rPr lang="en-US" altLang="zh-CN" dirty="0">
                <a:solidFill>
                  <a:srgbClr val="0000CC"/>
                </a:solidFill>
              </a:rPr>
              <a:t>            INTO SC</a:t>
            </a:r>
          </a:p>
          <a:p>
            <a:pPr>
              <a:buNone/>
            </a:pPr>
            <a:r>
              <a:rPr lang="en-US" altLang="zh-CN" dirty="0">
                <a:solidFill>
                  <a:srgbClr val="0000CC"/>
                </a:solidFill>
              </a:rPr>
              <a:t>           VALUES </a:t>
            </a:r>
            <a:r>
              <a:rPr lang="zh-CN" altLang="en-US" dirty="0">
                <a:solidFill>
                  <a:srgbClr val="0000CC"/>
                </a:solidFill>
              </a:rPr>
              <a:t>(</a:t>
            </a:r>
            <a:r>
              <a:rPr lang="en-US" altLang="zh-CN" dirty="0">
                <a:solidFill>
                  <a:srgbClr val="0000CC"/>
                </a:solidFill>
              </a:rPr>
              <a:t>‘ 201215128 ’</a:t>
            </a:r>
            <a:r>
              <a:rPr lang="zh-CN" altLang="en-US" dirty="0">
                <a:solidFill>
                  <a:srgbClr val="0000CC"/>
                </a:solidFill>
              </a:rPr>
              <a:t>, </a:t>
            </a:r>
            <a:r>
              <a:rPr lang="en-US" altLang="zh-CN" dirty="0">
                <a:solidFill>
                  <a:srgbClr val="0000CC"/>
                </a:solidFill>
              </a:rPr>
              <a:t>‘1’</a:t>
            </a:r>
            <a:r>
              <a:rPr lang="zh-CN" altLang="en-US" dirty="0">
                <a:solidFill>
                  <a:srgbClr val="0000CC"/>
                </a:solidFill>
              </a:rPr>
              <a:t>, </a:t>
            </a:r>
            <a:r>
              <a:rPr lang="en-US" altLang="zh-CN" dirty="0">
                <a:solidFill>
                  <a:srgbClr val="0000CC"/>
                </a:solidFill>
              </a:rPr>
              <a:t>NULL</a:t>
            </a:r>
            <a:r>
              <a:rPr lang="zh-CN" altLang="en-US" dirty="0">
                <a:solidFill>
                  <a:srgbClr val="0000CC"/>
                </a:solidFill>
              </a:rPr>
              <a:t>);</a:t>
            </a: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3088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iterate type="lt">
                                    <p:tmAbs val="100"/>
                                  </p:iterate>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par>
                          <p:cTn id="20" fill="hold">
                            <p:stCondLst>
                              <p:cond delay="501"/>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par>
                          <p:cTn id="24" fill="hold">
                            <p:stCondLst>
                              <p:cond delay="1001"/>
                            </p:stCondLst>
                            <p:childTnLst>
                              <p:par>
                                <p:cTn id="25" presetID="22" presetClass="entr" presetSubtype="8" fill="hold"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插入子查询结果</a:t>
            </a:r>
            <a:endParaRPr lang="en-US" altLang="zh-CN" sz="3600" b="1" u="sng" dirty="0">
              <a:solidFill>
                <a:srgbClr val="FF0000"/>
              </a:solidFill>
              <a:latin typeface="等线" panose="02010600030101010101" pitchFamily="2" charset="-122"/>
              <a:ea typeface="等线" panose="02010600030101010101" pitchFamily="2" charset="-122"/>
            </a:endParaRPr>
          </a:p>
          <a:p>
            <a:r>
              <a:rPr lang="zh-CN" altLang="en-US" dirty="0"/>
              <a:t>语句格式</a:t>
            </a:r>
          </a:p>
          <a:p>
            <a:pPr>
              <a:buNone/>
            </a:pPr>
            <a:r>
              <a:rPr lang="zh-CN" altLang="en-US" dirty="0">
                <a:solidFill>
                  <a:srgbClr val="0000CC"/>
                </a:solidFill>
              </a:rPr>
              <a:t>   </a:t>
            </a:r>
            <a:r>
              <a:rPr lang="zh-CN" altLang="en-US" sz="2400" dirty="0">
                <a:solidFill>
                  <a:srgbClr val="0000CC"/>
                </a:solidFill>
              </a:rPr>
              <a:t> </a:t>
            </a:r>
            <a:r>
              <a:rPr lang="en-US" altLang="zh-CN" sz="2400" dirty="0">
                <a:solidFill>
                  <a:srgbClr val="0000CC"/>
                </a:solidFill>
              </a:rPr>
              <a:t>INSERT </a:t>
            </a:r>
          </a:p>
          <a:p>
            <a:pPr>
              <a:buNone/>
            </a:pPr>
            <a:r>
              <a:rPr lang="en-US" altLang="zh-CN" sz="2400" dirty="0">
                <a:solidFill>
                  <a:srgbClr val="0000CC"/>
                </a:solidFill>
              </a:rPr>
              <a:t>    </a:t>
            </a:r>
            <a:r>
              <a:rPr lang="zh-CN" altLang="en-US" sz="2400" dirty="0">
                <a:solidFill>
                  <a:srgbClr val="0000CC"/>
                </a:solidFill>
              </a:rPr>
              <a:t> </a:t>
            </a:r>
            <a:r>
              <a:rPr lang="en-US" altLang="zh-CN" sz="2400" dirty="0">
                <a:solidFill>
                  <a:srgbClr val="0000CC"/>
                </a:solidFill>
              </a:rPr>
              <a:t>INTO &lt;</a:t>
            </a:r>
            <a:r>
              <a:rPr lang="zh-CN" altLang="en-US" sz="2400" dirty="0">
                <a:solidFill>
                  <a:srgbClr val="0000CC"/>
                </a:solidFill>
              </a:rPr>
              <a:t>表名</a:t>
            </a:r>
            <a:r>
              <a:rPr lang="en-US" altLang="zh-CN" sz="2400" dirty="0">
                <a:solidFill>
                  <a:srgbClr val="0000CC"/>
                </a:solidFill>
              </a:rPr>
              <a:t>&gt;  [</a:t>
            </a:r>
            <a:r>
              <a:rPr lang="zh-CN" altLang="en-US" sz="2400" dirty="0">
                <a:solidFill>
                  <a:srgbClr val="0000CC"/>
                </a:solidFill>
              </a:rPr>
              <a:t>(</a:t>
            </a:r>
            <a:r>
              <a:rPr lang="en-US" altLang="zh-CN" sz="2400" dirty="0">
                <a:solidFill>
                  <a:srgbClr val="0000CC"/>
                </a:solidFill>
              </a:rPr>
              <a:t>&lt;</a:t>
            </a:r>
            <a:r>
              <a:rPr lang="zh-CN" altLang="en-US" sz="2400" dirty="0">
                <a:solidFill>
                  <a:srgbClr val="0000CC"/>
                </a:solidFill>
              </a:rPr>
              <a:t>属性列</a:t>
            </a:r>
            <a:r>
              <a:rPr lang="en-US" altLang="zh-CN" sz="2400" dirty="0">
                <a:solidFill>
                  <a:srgbClr val="0000CC"/>
                </a:solidFill>
              </a:rPr>
              <a:t>1&gt; [</a:t>
            </a:r>
            <a:r>
              <a:rPr lang="zh-CN" altLang="en-US" sz="2400" dirty="0">
                <a:solidFill>
                  <a:srgbClr val="0000CC"/>
                </a:solidFill>
              </a:rPr>
              <a:t>,</a:t>
            </a:r>
            <a:r>
              <a:rPr lang="en-US" altLang="zh-CN" sz="2400" dirty="0">
                <a:solidFill>
                  <a:srgbClr val="0000CC"/>
                </a:solidFill>
              </a:rPr>
              <a:t>&lt;</a:t>
            </a:r>
            <a:r>
              <a:rPr lang="zh-CN" altLang="en-US" sz="2400" dirty="0">
                <a:solidFill>
                  <a:srgbClr val="0000CC"/>
                </a:solidFill>
              </a:rPr>
              <a:t>属性列</a:t>
            </a:r>
            <a:r>
              <a:rPr lang="en-US" altLang="zh-CN" sz="2400" dirty="0">
                <a:solidFill>
                  <a:srgbClr val="0000CC"/>
                </a:solidFill>
              </a:rPr>
              <a:t>2&gt;…  </a:t>
            </a:r>
            <a:r>
              <a:rPr lang="zh-CN" altLang="en-US" sz="2400" dirty="0">
                <a:solidFill>
                  <a:srgbClr val="0000CC"/>
                </a:solidFill>
              </a:rPr>
              <a:t>)</a:t>
            </a:r>
            <a:r>
              <a:rPr lang="en-US" altLang="zh-CN" sz="2400" dirty="0">
                <a:solidFill>
                  <a:srgbClr val="0000CC"/>
                </a:solidFill>
              </a:rPr>
              <a:t>]</a:t>
            </a:r>
          </a:p>
          <a:p>
            <a:pPr>
              <a:buNone/>
            </a:pPr>
            <a:r>
              <a:rPr lang="en-US" altLang="zh-CN" sz="2400" dirty="0"/>
              <a:t> </a:t>
            </a:r>
            <a:r>
              <a:rPr lang="zh-CN" altLang="en-US" sz="2400" dirty="0"/>
              <a:t>	 </a:t>
            </a:r>
            <a:r>
              <a:rPr lang="zh-CN" altLang="en-US" sz="2400" dirty="0">
                <a:solidFill>
                  <a:srgbClr val="0000CC"/>
                </a:solidFill>
              </a:rPr>
              <a:t>子查询;</a:t>
            </a:r>
          </a:p>
          <a:p>
            <a:pPr lvl="1"/>
            <a:r>
              <a:rPr lang="en-US" altLang="zh-CN" dirty="0"/>
              <a:t>INTO</a:t>
            </a:r>
            <a:r>
              <a:rPr lang="zh-CN" altLang="en-US" dirty="0"/>
              <a:t>子句</a:t>
            </a:r>
            <a:endParaRPr lang="en-US" altLang="zh-CN" sz="2800" dirty="0"/>
          </a:p>
          <a:p>
            <a:pPr lvl="1"/>
            <a:r>
              <a:rPr lang="zh-CN" altLang="en-US" dirty="0"/>
              <a:t>子查询</a:t>
            </a:r>
          </a:p>
          <a:p>
            <a:pPr lvl="2">
              <a:buSzPct val="87000"/>
            </a:pPr>
            <a:r>
              <a:rPr lang="en-US" altLang="zh-CN" sz="2400" dirty="0"/>
              <a:t>SELECT</a:t>
            </a:r>
            <a:r>
              <a:rPr lang="zh-CN" altLang="en-US" sz="2400" dirty="0"/>
              <a:t>子句目标列必须与</a:t>
            </a:r>
            <a:r>
              <a:rPr lang="en-US" altLang="zh-CN" sz="2400" dirty="0"/>
              <a:t>INTO</a:t>
            </a:r>
            <a:r>
              <a:rPr lang="zh-CN" altLang="en-US" sz="2400" dirty="0"/>
              <a:t>子句匹配</a:t>
            </a:r>
          </a:p>
          <a:p>
            <a:pPr lvl="3">
              <a:buFont typeface="Wingdings" panose="05000000000000000000" pitchFamily="2" charset="2"/>
              <a:buChar char="ü"/>
            </a:pPr>
            <a:r>
              <a:rPr lang="zh-CN" altLang="en-US" dirty="0"/>
              <a:t>值的个数</a:t>
            </a:r>
          </a:p>
          <a:p>
            <a:pPr lvl="3">
              <a:buFont typeface="Wingdings" panose="05000000000000000000" pitchFamily="2" charset="2"/>
              <a:buChar char="ü"/>
            </a:pPr>
            <a:r>
              <a:rPr lang="zh-CN" altLang="en-US" dirty="0"/>
              <a:t>值的类型</a:t>
            </a: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spTree>
    <p:extLst>
      <p:ext uri="{BB962C8B-B14F-4D97-AF65-F5344CB8AC3E}">
        <p14:creationId xmlns:p14="http://schemas.microsoft.com/office/powerpoint/2010/main" val="350520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500"/>
                                        <p:tgtEl>
                                          <p:spTgt spid="3">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down)">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t>[</a:t>
            </a:r>
            <a:r>
              <a:rPr lang="zh-CN" altLang="en-US" dirty="0"/>
              <a:t>例</a:t>
            </a:r>
            <a:r>
              <a:rPr lang="en-US" altLang="zh-CN" dirty="0"/>
              <a:t>3.72]  </a:t>
            </a:r>
            <a:r>
              <a:rPr lang="zh-CN" altLang="en-US" dirty="0"/>
              <a:t>对每一个系，求学生的平均年龄，并把结果存入数据库</a:t>
            </a:r>
            <a:endParaRPr lang="en-US" altLang="zh-CN" dirty="0"/>
          </a:p>
          <a:p>
            <a:pPr lvl="1"/>
            <a:r>
              <a:rPr lang="zh-CN" altLang="en-US" dirty="0"/>
              <a:t>第一步：建表</a:t>
            </a:r>
            <a:endParaRPr lang="en-US" altLang="zh-CN" dirty="0"/>
          </a:p>
          <a:p>
            <a:pPr marL="357188" lvl="1" indent="0">
              <a:buNone/>
            </a:pPr>
            <a:r>
              <a:rPr lang="en-US" altLang="zh-CN" dirty="0"/>
              <a:t>                   </a:t>
            </a:r>
            <a:r>
              <a:rPr lang="en-US" altLang="zh-CN" dirty="0">
                <a:solidFill>
                  <a:srgbClr val="0000CC"/>
                </a:solidFill>
              </a:rPr>
              <a:t>CREATE  TABLE  </a:t>
            </a:r>
            <a:r>
              <a:rPr lang="en-US" altLang="zh-CN" dirty="0" err="1">
                <a:solidFill>
                  <a:srgbClr val="0000CC"/>
                </a:solidFill>
              </a:rPr>
              <a:t>Dept_age</a:t>
            </a:r>
            <a:endParaRPr lang="en-US" altLang="zh-CN" dirty="0">
              <a:solidFill>
                <a:srgbClr val="0000CC"/>
              </a:solidFill>
            </a:endParaRPr>
          </a:p>
          <a:p>
            <a:pPr marL="357188" lvl="1" indent="0">
              <a:buNone/>
            </a:pPr>
            <a:r>
              <a:rPr lang="en-US" altLang="zh-CN" dirty="0">
                <a:solidFill>
                  <a:srgbClr val="0000CC"/>
                </a:solidFill>
              </a:rPr>
              <a:t>                                             (</a:t>
            </a:r>
            <a:r>
              <a:rPr lang="en-US" altLang="zh-CN" dirty="0" err="1">
                <a:solidFill>
                  <a:srgbClr val="0000CC"/>
                </a:solidFill>
              </a:rPr>
              <a:t>Sdept</a:t>
            </a:r>
            <a:r>
              <a:rPr lang="en-US" altLang="zh-CN" dirty="0">
                <a:solidFill>
                  <a:srgbClr val="0000CC"/>
                </a:solidFill>
              </a:rPr>
              <a:t>       CHAR(15),   /*</a:t>
            </a:r>
            <a:r>
              <a:rPr lang="zh-CN" altLang="en-US" dirty="0">
                <a:solidFill>
                  <a:srgbClr val="0000CC"/>
                </a:solidFill>
              </a:rPr>
              <a:t>系名*</a:t>
            </a:r>
            <a:r>
              <a:rPr lang="en-US" altLang="zh-CN" dirty="0">
                <a:solidFill>
                  <a:srgbClr val="0000CC"/>
                </a:solidFill>
              </a:rPr>
              <a:t>/</a:t>
            </a:r>
          </a:p>
          <a:p>
            <a:pPr marL="357188" lvl="1" indent="0">
              <a:buNone/>
            </a:pPr>
            <a:r>
              <a:rPr lang="en-US" altLang="zh-CN" dirty="0">
                <a:solidFill>
                  <a:srgbClr val="0000CC"/>
                </a:solidFill>
              </a:rPr>
              <a:t>                                              </a:t>
            </a:r>
            <a:r>
              <a:rPr lang="en-US" altLang="zh-CN" dirty="0" err="1">
                <a:solidFill>
                  <a:srgbClr val="0000CC"/>
                </a:solidFill>
              </a:rPr>
              <a:t>Avg_age</a:t>
            </a:r>
            <a:r>
              <a:rPr lang="en-US" altLang="zh-CN" dirty="0">
                <a:solidFill>
                  <a:srgbClr val="0000CC"/>
                </a:solidFill>
              </a:rPr>
              <a:t>  SMALLINT);  /*</a:t>
            </a:r>
            <a:r>
              <a:rPr lang="zh-CN" altLang="en-US" dirty="0">
                <a:solidFill>
                  <a:srgbClr val="0000CC"/>
                </a:solidFill>
              </a:rPr>
              <a:t>学生平均年龄*</a:t>
            </a:r>
            <a:r>
              <a:rPr lang="en-US" altLang="zh-CN" dirty="0">
                <a:solidFill>
                  <a:srgbClr val="0000CC"/>
                </a:solidFill>
              </a:rPr>
              <a:t>/</a:t>
            </a:r>
            <a:endParaRPr lang="en-US" altLang="zh-CN" dirty="0"/>
          </a:p>
          <a:p>
            <a:pPr lvl="1"/>
            <a:r>
              <a:rPr lang="zh-CN" altLang="en-US" dirty="0"/>
              <a:t>第二步：插入数据</a:t>
            </a:r>
            <a:endParaRPr lang="en-US" altLang="zh-CN" dirty="0"/>
          </a:p>
          <a:p>
            <a:pPr>
              <a:lnSpc>
                <a:spcPct val="120000"/>
              </a:lnSpc>
              <a:spcBef>
                <a:spcPct val="0"/>
              </a:spcBef>
              <a:buNone/>
            </a:pPr>
            <a:r>
              <a:rPr lang="zh-CN" altLang="en-US" sz="2200" dirty="0"/>
              <a:t>                          </a:t>
            </a:r>
            <a:r>
              <a:rPr lang="en-US" altLang="zh-CN" sz="2400" dirty="0">
                <a:solidFill>
                  <a:srgbClr val="0000CC"/>
                </a:solidFill>
              </a:rPr>
              <a:t>INSERT</a:t>
            </a:r>
          </a:p>
          <a:p>
            <a:pPr>
              <a:lnSpc>
                <a:spcPct val="120000"/>
              </a:lnSpc>
              <a:spcBef>
                <a:spcPct val="0"/>
              </a:spcBef>
              <a:buNone/>
            </a:pPr>
            <a:r>
              <a:rPr lang="en-US" altLang="zh-CN" sz="2400" dirty="0">
                <a:solidFill>
                  <a:srgbClr val="0000CC"/>
                </a:solidFill>
              </a:rPr>
              <a:t>                        INTO      </a:t>
            </a:r>
            <a:r>
              <a:rPr lang="en-US" altLang="zh-CN" sz="2400" dirty="0" err="1">
                <a:solidFill>
                  <a:srgbClr val="0000CC"/>
                </a:solidFill>
              </a:rPr>
              <a:t>Dept_age</a:t>
            </a:r>
            <a:r>
              <a:rPr lang="en-US" altLang="zh-CN" sz="2400" dirty="0">
                <a:solidFill>
                  <a:srgbClr val="0000CC"/>
                </a:solidFill>
              </a:rPr>
              <a:t> </a:t>
            </a:r>
            <a:r>
              <a:rPr lang="zh-CN" altLang="en-US" sz="2400" dirty="0">
                <a:solidFill>
                  <a:srgbClr val="0000CC"/>
                </a:solidFill>
              </a:rPr>
              <a:t>(</a:t>
            </a:r>
            <a:r>
              <a:rPr lang="en-US" altLang="zh-CN" sz="2400" dirty="0" err="1">
                <a:solidFill>
                  <a:srgbClr val="0000CC"/>
                </a:solidFill>
              </a:rPr>
              <a:t>Sdept</a:t>
            </a:r>
            <a:r>
              <a:rPr lang="zh-CN" altLang="en-US" sz="2400" dirty="0">
                <a:solidFill>
                  <a:srgbClr val="0000CC"/>
                </a:solidFill>
              </a:rPr>
              <a:t>, </a:t>
            </a:r>
            <a:r>
              <a:rPr lang="en-US" altLang="zh-CN" sz="2400" dirty="0" err="1">
                <a:solidFill>
                  <a:srgbClr val="0000CC"/>
                </a:solidFill>
              </a:rPr>
              <a:t>Avg_age</a:t>
            </a:r>
            <a:r>
              <a:rPr lang="zh-CN" altLang="en-US" sz="2400" dirty="0">
                <a:solidFill>
                  <a:srgbClr val="0000CC"/>
                </a:solidFill>
              </a:rPr>
              <a:t>)</a:t>
            </a:r>
          </a:p>
          <a:p>
            <a:pPr>
              <a:lnSpc>
                <a:spcPct val="120000"/>
              </a:lnSpc>
              <a:spcBef>
                <a:spcPct val="0"/>
              </a:spcBef>
              <a:buNone/>
            </a:pPr>
            <a:r>
              <a:rPr lang="en-US" altLang="zh-CN" sz="2400" dirty="0">
                <a:solidFill>
                  <a:srgbClr val="0000CC"/>
                </a:solidFill>
              </a:rPr>
              <a:t>                        SELECT   </a:t>
            </a:r>
            <a:r>
              <a:rPr lang="en-US" altLang="zh-CN" sz="2400" dirty="0" err="1">
                <a:solidFill>
                  <a:srgbClr val="0000CC"/>
                </a:solidFill>
              </a:rPr>
              <a:t>Sdept</a:t>
            </a:r>
            <a:r>
              <a:rPr lang="zh-CN" altLang="en-US" sz="2400" dirty="0">
                <a:solidFill>
                  <a:srgbClr val="0000CC"/>
                </a:solidFill>
              </a:rPr>
              <a:t>，</a:t>
            </a:r>
            <a:r>
              <a:rPr lang="en-US" altLang="zh-CN" sz="2400" dirty="0">
                <a:solidFill>
                  <a:srgbClr val="0000CC"/>
                </a:solidFill>
              </a:rPr>
              <a:t>AVG</a:t>
            </a:r>
            <a:r>
              <a:rPr lang="zh-CN" altLang="en-US" sz="2400" dirty="0">
                <a:solidFill>
                  <a:srgbClr val="0000CC"/>
                </a:solidFill>
              </a:rPr>
              <a:t>(</a:t>
            </a:r>
            <a:r>
              <a:rPr lang="en-US" altLang="zh-CN" sz="2400" dirty="0">
                <a:solidFill>
                  <a:srgbClr val="0000CC"/>
                </a:solidFill>
              </a:rPr>
              <a:t>Sage</a:t>
            </a:r>
            <a:r>
              <a:rPr lang="zh-CN" altLang="en-US" sz="2400" dirty="0">
                <a:solidFill>
                  <a:srgbClr val="0000CC"/>
                </a:solidFill>
              </a:rPr>
              <a:t>)</a:t>
            </a:r>
          </a:p>
          <a:p>
            <a:pPr>
              <a:lnSpc>
                <a:spcPct val="120000"/>
              </a:lnSpc>
              <a:spcBef>
                <a:spcPct val="0"/>
              </a:spcBef>
              <a:buNone/>
            </a:pPr>
            <a:r>
              <a:rPr lang="en-US" altLang="zh-CN" sz="2400" dirty="0">
                <a:solidFill>
                  <a:srgbClr val="0000CC"/>
                </a:solidFill>
              </a:rPr>
              <a:t>                        FROM     Student</a:t>
            </a:r>
          </a:p>
          <a:p>
            <a:pPr>
              <a:lnSpc>
                <a:spcPct val="120000"/>
              </a:lnSpc>
              <a:spcBef>
                <a:spcPct val="0"/>
              </a:spcBef>
              <a:buNone/>
            </a:pPr>
            <a:r>
              <a:rPr lang="en-US" altLang="zh-CN" sz="2400" dirty="0">
                <a:solidFill>
                  <a:srgbClr val="0000CC"/>
                </a:solidFill>
              </a:rPr>
              <a:t>                        GROUP BY </a:t>
            </a:r>
            <a:r>
              <a:rPr lang="en-US" altLang="zh-CN" sz="2400" dirty="0" err="1">
                <a:solidFill>
                  <a:srgbClr val="0000CC"/>
                </a:solidFill>
              </a:rPr>
              <a:t>Sdept</a:t>
            </a:r>
            <a:r>
              <a:rPr lang="zh-CN" altLang="en-US" sz="2400" dirty="0">
                <a:solidFill>
                  <a:srgbClr val="0000CC"/>
                </a:solidFill>
              </a:rPr>
              <a:t>;</a:t>
            </a: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spTree>
    <p:extLst>
      <p:ext uri="{BB962C8B-B14F-4D97-AF65-F5344CB8AC3E}">
        <p14:creationId xmlns:p14="http://schemas.microsoft.com/office/powerpoint/2010/main" val="35334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18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3802"/>
                            </p:stCondLst>
                            <p:childTnLst>
                              <p:par>
                                <p:cTn id="11" presetID="1" presetClass="entr" presetSubtype="0" fill="hold" nodeType="afterEffect">
                                  <p:stCondLst>
                                    <p:cond delay="0"/>
                                  </p:stCondLst>
                                  <p:iterate type="lt">
                                    <p:tmAbs val="100"/>
                                  </p:iterate>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left)">
                                      <p:cBhvr>
                                        <p:cTn id="21" dur="500"/>
                                        <p:tgtEl>
                                          <p:spTgt spid="3">
                                            <p:txEl>
                                              <p:pRg st="7" end="7"/>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left)">
                                      <p:cBhvr>
                                        <p:cTn id="25" dur="500"/>
                                        <p:tgtEl>
                                          <p:spTgt spid="3">
                                            <p:txEl>
                                              <p:pRg st="8" end="8"/>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wipe(left)">
                                      <p:cBhvr>
                                        <p:cTn id="29" dur="500"/>
                                        <p:tgtEl>
                                          <p:spTgt spid="3">
                                            <p:txEl>
                                              <p:pRg st="9" end="9"/>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38340</TotalTime>
  <Words>4002</Words>
  <Application>Microsoft Office PowerPoint</Application>
  <PresentationFormat>宽屏</PresentationFormat>
  <Paragraphs>620</Paragraphs>
  <Slides>57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等线</vt:lpstr>
      <vt:lpstr>等线 Light</vt:lpstr>
      <vt:lpstr>宋体</vt:lpstr>
      <vt:lpstr>Arial</vt:lpstr>
      <vt:lpstr>Calibri</vt:lpstr>
      <vt:lpstr>Courier New</vt:lpstr>
      <vt:lpstr>Times New Roman</vt:lpstr>
      <vt:lpstr>Wingdings</vt:lpstr>
      <vt:lpstr>chtp8_07</vt:lpstr>
      <vt:lpstr>PowerPoint 演示文稿</vt:lpstr>
      <vt:lpstr>大纲</vt:lpstr>
      <vt:lpstr>数据更新</vt:lpstr>
      <vt:lpstr>1.插入数据</vt:lpstr>
      <vt:lpstr>PowerPoint 演示文稿</vt:lpstr>
      <vt:lpstr>PowerPoint 演示文稿</vt:lpstr>
      <vt:lpstr>PowerPoint 演示文稿</vt:lpstr>
      <vt:lpstr>PowerPoint 演示文稿</vt:lpstr>
      <vt:lpstr>PowerPoint 演示文稿</vt:lpstr>
      <vt:lpstr>PowerPoint 演示文稿</vt:lpstr>
      <vt:lpstr>2.修改数据</vt:lpstr>
      <vt:lpstr>PowerPoint 演示文稿</vt:lpstr>
      <vt:lpstr>PowerPoint 演示文稿</vt:lpstr>
      <vt:lpstr>3.删除数据</vt:lpstr>
      <vt:lpstr>PowerPoint 演示文稿</vt:lpstr>
      <vt:lpstr>PowerPoint 演示文稿</vt:lpstr>
      <vt:lpstr>大纲</vt:lpstr>
      <vt:lpstr>空值的处理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视图</vt:lpstr>
      <vt:lpstr>视图</vt:lpstr>
      <vt:lpstr>1.建立视图</vt:lpstr>
      <vt:lpstr>PowerPoint 演示文稿</vt:lpstr>
      <vt:lpstr>PowerPoint 演示文稿</vt:lpstr>
      <vt:lpstr>PowerPoint 演示文稿</vt:lpstr>
      <vt:lpstr>PowerPoint 演示文稿</vt:lpstr>
      <vt:lpstr>PowerPoint 演示文稿</vt:lpstr>
      <vt:lpstr>2.删除视图</vt:lpstr>
      <vt:lpstr>PowerPoint 演示文稿</vt:lpstr>
      <vt:lpstr>视图</vt:lpstr>
      <vt:lpstr>查询视图</vt:lpstr>
      <vt:lpstr>查询视图(cont’d)</vt:lpstr>
      <vt:lpstr>PowerPoint 演示文稿</vt:lpstr>
      <vt:lpstr>PowerPoint 演示文稿</vt:lpstr>
      <vt:lpstr>PowerPoint 演示文稿</vt:lpstr>
      <vt:lpstr>综合举例</vt:lpstr>
      <vt:lpstr>PowerPoint 演示文稿</vt:lpstr>
      <vt:lpstr>PowerPoint 演示文稿</vt:lpstr>
      <vt:lpstr>视图</vt:lpstr>
      <vt:lpstr>更新视图</vt:lpstr>
      <vt:lpstr>PowerPoint 演示文稿</vt:lpstr>
      <vt:lpstr>PowerPoint 演示文稿</vt:lpstr>
      <vt:lpstr>PowerPoint 演示文稿</vt:lpstr>
      <vt:lpstr>视图</vt:lpstr>
      <vt:lpstr>视图的作用</vt:lpstr>
      <vt:lpstr>PowerPoint 演示文稿</vt:lpstr>
      <vt:lpstr>PowerPoint 演示文稿</vt:lpstr>
      <vt:lpstr>PowerPoint 演示文稿</vt:lpstr>
      <vt:lpstr>PowerPoint 演示文稿</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wangm</cp:lastModifiedBy>
  <cp:revision>1344</cp:revision>
  <dcterms:created xsi:type="dcterms:W3CDTF">2015-04-27T18:37:45Z</dcterms:created>
  <dcterms:modified xsi:type="dcterms:W3CDTF">2021-01-05T12:12:35Z</dcterms:modified>
</cp:coreProperties>
</file>