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97"/>
  </p:notesMasterIdLst>
  <p:sldIdLst>
    <p:sldId id="256" r:id="rId2"/>
    <p:sldId id="261" r:id="rId3"/>
    <p:sldId id="257"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41" r:id="rId22"/>
    <p:sldId id="342" r:id="rId23"/>
    <p:sldId id="340" r:id="rId24"/>
    <p:sldId id="343" r:id="rId25"/>
    <p:sldId id="344" r:id="rId26"/>
    <p:sldId id="345" r:id="rId27"/>
    <p:sldId id="346" r:id="rId28"/>
    <p:sldId id="347" r:id="rId29"/>
    <p:sldId id="348" r:id="rId30"/>
    <p:sldId id="413" r:id="rId31"/>
    <p:sldId id="414" r:id="rId32"/>
    <p:sldId id="415" r:id="rId33"/>
    <p:sldId id="416" r:id="rId34"/>
    <p:sldId id="412" r:id="rId35"/>
    <p:sldId id="349" r:id="rId36"/>
    <p:sldId id="350" r:id="rId37"/>
    <p:sldId id="351" r:id="rId38"/>
    <p:sldId id="352" r:id="rId39"/>
    <p:sldId id="353" r:id="rId40"/>
    <p:sldId id="355" r:id="rId41"/>
    <p:sldId id="356" r:id="rId42"/>
    <p:sldId id="358" r:id="rId43"/>
    <p:sldId id="359" r:id="rId44"/>
    <p:sldId id="357" r:id="rId45"/>
    <p:sldId id="360" r:id="rId46"/>
    <p:sldId id="361" r:id="rId47"/>
    <p:sldId id="362" r:id="rId48"/>
    <p:sldId id="364" r:id="rId49"/>
    <p:sldId id="365" r:id="rId50"/>
    <p:sldId id="366" r:id="rId51"/>
    <p:sldId id="368" r:id="rId52"/>
    <p:sldId id="369" r:id="rId53"/>
    <p:sldId id="370" r:id="rId54"/>
    <p:sldId id="371" r:id="rId55"/>
    <p:sldId id="372" r:id="rId56"/>
    <p:sldId id="373" r:id="rId57"/>
    <p:sldId id="374" r:id="rId58"/>
    <p:sldId id="375" r:id="rId59"/>
    <p:sldId id="376" r:id="rId60"/>
    <p:sldId id="377" r:id="rId61"/>
    <p:sldId id="378" r:id="rId62"/>
    <p:sldId id="379" r:id="rId63"/>
    <p:sldId id="381" r:id="rId64"/>
    <p:sldId id="382" r:id="rId65"/>
    <p:sldId id="383" r:id="rId66"/>
    <p:sldId id="380" r:id="rId67"/>
    <p:sldId id="384" r:id="rId68"/>
    <p:sldId id="385" r:id="rId69"/>
    <p:sldId id="386" r:id="rId70"/>
    <p:sldId id="388" r:id="rId71"/>
    <p:sldId id="387" r:id="rId72"/>
    <p:sldId id="389" r:id="rId73"/>
    <p:sldId id="392" r:id="rId74"/>
    <p:sldId id="391" r:id="rId75"/>
    <p:sldId id="393" r:id="rId76"/>
    <p:sldId id="394" r:id="rId77"/>
    <p:sldId id="395" r:id="rId78"/>
    <p:sldId id="396" r:id="rId79"/>
    <p:sldId id="397" r:id="rId80"/>
    <p:sldId id="398" r:id="rId81"/>
    <p:sldId id="399" r:id="rId82"/>
    <p:sldId id="400" r:id="rId83"/>
    <p:sldId id="401" r:id="rId84"/>
    <p:sldId id="402" r:id="rId85"/>
    <p:sldId id="403" r:id="rId86"/>
    <p:sldId id="404" r:id="rId87"/>
    <p:sldId id="405" r:id="rId88"/>
    <p:sldId id="406" r:id="rId89"/>
    <p:sldId id="407" r:id="rId90"/>
    <p:sldId id="408" r:id="rId91"/>
    <p:sldId id="409" r:id="rId92"/>
    <p:sldId id="410" r:id="rId93"/>
    <p:sldId id="322" r:id="rId94"/>
    <p:sldId id="411" r:id="rId95"/>
    <p:sldId id="321" r:id="rId96"/>
  </p:sldIdLst>
  <p:sldSz cx="12192000" cy="6858000"/>
  <p:notesSz cx="6858000" cy="9144000"/>
  <p:photoAlbum/>
  <p:custDataLst>
    <p:tags r:id="rId9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0033CC"/>
    <a:srgbClr val="996833"/>
    <a:srgbClr val="000099"/>
    <a:srgbClr val="FF9900"/>
    <a:srgbClr val="990033"/>
    <a:srgbClr val="006699"/>
    <a:srgbClr val="0066CC"/>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5000" autoAdjust="0"/>
  </p:normalViewPr>
  <p:slideViewPr>
    <p:cSldViewPr>
      <p:cViewPr varScale="1">
        <p:scale>
          <a:sx n="80" d="100"/>
          <a:sy n="80" d="100"/>
        </p:scale>
        <p:origin x="553" y="4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gs" Target="tags/tag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t>10/7/2020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t>‹#›</a:t>
            </a:fld>
            <a:endParaRPr lang="en-US"/>
          </a:p>
        </p:txBody>
      </p:sp>
    </p:spTree>
    <p:extLst>
      <p:ext uri="{BB962C8B-B14F-4D97-AF65-F5344CB8AC3E}">
        <p14:creationId xmlns:p14="http://schemas.microsoft.com/office/powerpoint/2010/main" val="1959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BBCA</a:t>
            </a:r>
            <a:endParaRPr lang="zh-CN" altLang="en-US" dirty="0"/>
          </a:p>
        </p:txBody>
      </p:sp>
      <p:sp>
        <p:nvSpPr>
          <p:cNvPr id="4" name="灯片编号占位符 3"/>
          <p:cNvSpPr>
            <a:spLocks noGrp="1"/>
          </p:cNvSpPr>
          <p:nvPr>
            <p:ph type="sldNum" sz="quarter" idx="10"/>
          </p:nvPr>
        </p:nvSpPr>
        <p:spPr/>
        <p:txBody>
          <a:bodyPr/>
          <a:lstStyle/>
          <a:p>
            <a:fld id="{CF0660C4-AC12-4019-82B9-40EB2BC385B8}" type="slidenum">
              <a:rPr lang="en-US" smtClean="0"/>
              <a:t>92</a:t>
            </a:fld>
            <a:endParaRPr lang="en-US"/>
          </a:p>
        </p:txBody>
      </p:sp>
    </p:spTree>
    <p:extLst>
      <p:ext uri="{BB962C8B-B14F-4D97-AF65-F5344CB8AC3E}">
        <p14:creationId xmlns:p14="http://schemas.microsoft.com/office/powerpoint/2010/main" val="655723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dirty="0"/>
              <a:t>1.</a:t>
            </a:r>
            <a:r>
              <a:rPr lang="zh-CN" altLang="en-US" sz="1000" dirty="0"/>
              <a:t>新奥尔良方法、基于</a:t>
            </a:r>
            <a:r>
              <a:rPr lang="en-US" altLang="zh-CN" sz="1000" dirty="0"/>
              <a:t>E-R</a:t>
            </a:r>
            <a:r>
              <a:rPr lang="zh-CN" altLang="en-US" sz="1000" dirty="0"/>
              <a:t>模型的方法、</a:t>
            </a:r>
            <a:r>
              <a:rPr lang="en-US" altLang="zh-CN" sz="1000" dirty="0"/>
              <a:t>3NF</a:t>
            </a:r>
            <a:r>
              <a:rPr lang="zh-CN" altLang="en-US" sz="1000" dirty="0"/>
              <a:t>的设计方法、面向对象的设计方法</a:t>
            </a:r>
            <a:endParaRPr lang="en-US" altLang="zh-CN" sz="1000" dirty="0"/>
          </a:p>
          <a:p>
            <a:r>
              <a:rPr lang="en-US" altLang="zh-CN" sz="1000" dirty="0"/>
              <a:t>2.</a:t>
            </a:r>
            <a:r>
              <a:rPr lang="zh-CN" altLang="en-US" sz="1000" dirty="0"/>
              <a:t>合并，修改和重构</a:t>
            </a:r>
            <a:endParaRPr lang="en-US" altLang="zh-CN" sz="1000" dirty="0"/>
          </a:p>
          <a:p>
            <a:r>
              <a:rPr lang="en-US" altLang="zh-CN" sz="1000" dirty="0"/>
              <a:t>3.B</a:t>
            </a:r>
            <a:r>
              <a:rPr lang="en-US" altLang="zh-CN" sz="1000" baseline="30000" dirty="0"/>
              <a:t>+</a:t>
            </a:r>
            <a:r>
              <a:rPr lang="zh-CN" altLang="en-US" sz="1000" dirty="0"/>
              <a:t>树、聚簇</a:t>
            </a:r>
          </a:p>
        </p:txBody>
      </p:sp>
      <p:sp>
        <p:nvSpPr>
          <p:cNvPr id="4" name="灯片编号占位符 3"/>
          <p:cNvSpPr>
            <a:spLocks noGrp="1"/>
          </p:cNvSpPr>
          <p:nvPr>
            <p:ph type="sldNum" sz="quarter" idx="10"/>
          </p:nvPr>
        </p:nvSpPr>
        <p:spPr/>
        <p:txBody>
          <a:bodyPr/>
          <a:lstStyle/>
          <a:p>
            <a:fld id="{CF0660C4-AC12-4019-82B9-40EB2BC385B8}" type="slidenum">
              <a:rPr lang="en-US" smtClean="0"/>
              <a:t>93</a:t>
            </a:fld>
            <a:endParaRPr lang="en-US"/>
          </a:p>
        </p:txBody>
      </p:sp>
    </p:spTree>
    <p:extLst>
      <p:ext uri="{BB962C8B-B14F-4D97-AF65-F5344CB8AC3E}">
        <p14:creationId xmlns:p14="http://schemas.microsoft.com/office/powerpoint/2010/main" val="1697697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2183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5697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42414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99">
              <a:alpha val="70000"/>
            </a:srgbClr>
          </a:solidFill>
        </p:spPr>
        <p:txBody>
          <a:bodyPr>
            <a:normAutofit/>
          </a:bodyPr>
          <a:lstStyle>
            <a:lvl1pPr algn="ctr">
              <a:defRPr sz="4800">
                <a:solidFill>
                  <a:srgbClr val="FFFF00"/>
                </a:solidFill>
                <a:latin typeface="等线" panose="02010600030101010101" pitchFamily="2" charset="-122"/>
                <a:ea typeface="等线" panose="02010600030101010101" pitchFamily="2" charset="-122"/>
              </a:defRPr>
            </a:lvl1pPr>
          </a:lstStyle>
          <a:p>
            <a:r>
              <a:rPr lang="en-US" dirty="0"/>
              <a:t>Click to edit Master title style</a:t>
            </a:r>
          </a:p>
        </p:txBody>
      </p:sp>
      <p:sp>
        <p:nvSpPr>
          <p:cNvPr id="3" name="Content Placeholder 2"/>
          <p:cNvSpPr>
            <a:spLocks noGrp="1"/>
          </p:cNvSpPr>
          <p:nvPr>
            <p:ph idx="1" hasCustomPrompt="1"/>
          </p:nvPr>
        </p:nvSpPr>
        <p:spPr>
          <a:xfrm>
            <a:off x="595085" y="1066800"/>
            <a:ext cx="11007107" cy="5469226"/>
          </a:xfrm>
        </p:spPr>
        <p:txBody>
          <a:bodyPr/>
          <a:lstStyle>
            <a:lvl1pPr marL="265113" indent="-265113">
              <a:lnSpc>
                <a:spcPct val="130000"/>
              </a:lnSpc>
              <a:buClr>
                <a:srgbClr val="990033"/>
              </a:buClr>
              <a:buSzPct val="80000"/>
              <a:buFont typeface="Wingdings" panose="05000000000000000000" pitchFamily="2" charset="2"/>
              <a:buChar char="§"/>
              <a:defRPr sz="2800" b="0">
                <a:latin typeface="等线" panose="02010600030101010101" pitchFamily="2" charset="-122"/>
                <a:ea typeface="等线" panose="02010600030101010101" pitchFamily="2" charset="-122"/>
              </a:defRPr>
            </a:lvl1pPr>
            <a:lvl2pPr marL="715963" indent="-358775">
              <a:lnSpc>
                <a:spcPct val="130000"/>
              </a:lnSpc>
              <a:defRPr sz="2200">
                <a:latin typeface="等线 Light" panose="02010600030101010101" pitchFamily="2" charset="-122"/>
                <a:ea typeface="等线 Light" panose="02010600030101010101" pitchFamily="2" charset="-122"/>
              </a:defRPr>
            </a:lvl2pPr>
            <a:lvl3pPr marL="901700" indent="-185738">
              <a:lnSpc>
                <a:spcPct val="130000"/>
              </a:lnSpc>
              <a:defRPr sz="2000">
                <a:latin typeface="等线 Light" panose="02010600030101010101" pitchFamily="2" charset="-122"/>
                <a:ea typeface="等线 Light" panose="02010600030101010101" pitchFamily="2" charset="-122"/>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Times New Roman" panose="02020603050405020304" pitchFamily="18" charset="0"/>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13884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018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3370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754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64282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33264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1237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66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pPr/>
              <a:t>‹#›</a:t>
            </a:fld>
            <a:endParaRPr lang="en-US" dirty="0"/>
          </a:p>
        </p:txBody>
      </p:sp>
    </p:spTree>
    <p:extLst>
      <p:ext uri="{BB962C8B-B14F-4D97-AF65-F5344CB8AC3E}">
        <p14:creationId xmlns:p14="http://schemas.microsoft.com/office/powerpoint/2010/main" val="8488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2881" indent="-192881"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databasestar.com/data-modeling-tool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www.cnblogs.com/jxgzCHforever/p/8650056.html"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676400"/>
            <a:ext cx="11049000" cy="2438400"/>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000" dirty="0">
                <a:solidFill>
                  <a:srgbClr val="000099"/>
                </a:solidFill>
                <a:latin typeface="等线" panose="02010600030101010101" pitchFamily="2" charset="-122"/>
                <a:ea typeface="等线" panose="02010600030101010101" pitchFamily="2" charset="-122"/>
              </a:rPr>
              <a:t>第</a:t>
            </a:r>
            <a:r>
              <a:rPr lang="en-US" altLang="zh-CN" sz="6000" dirty="0">
                <a:solidFill>
                  <a:srgbClr val="000099"/>
                </a:solidFill>
                <a:latin typeface="等线" panose="02010600030101010101" pitchFamily="2" charset="-122"/>
                <a:ea typeface="等线" panose="02010600030101010101" pitchFamily="2" charset="-122"/>
              </a:rPr>
              <a:t>7</a:t>
            </a:r>
            <a:r>
              <a:rPr lang="zh-CN" altLang="en-US" sz="6000" dirty="0">
                <a:solidFill>
                  <a:srgbClr val="000099"/>
                </a:solidFill>
                <a:latin typeface="等线" panose="02010600030101010101" pitchFamily="2" charset="-122"/>
                <a:ea typeface="等线" panose="02010600030101010101" pitchFamily="2" charset="-122"/>
              </a:rPr>
              <a:t>章 数据库设计</a:t>
            </a:r>
            <a:endParaRPr lang="en-US" altLang="zh-CN" sz="6000" dirty="0">
              <a:solidFill>
                <a:srgbClr val="000099"/>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3527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en-US" dirty="0">
                <a:solidFill>
                  <a:srgbClr val="0000FF"/>
                </a:solidFill>
              </a:rPr>
              <a:t>常用数据库设计方法</a:t>
            </a:r>
            <a:endParaRPr lang="en-US" altLang="zh-CN" dirty="0">
              <a:solidFill>
                <a:srgbClr val="0000FF"/>
              </a:solidFill>
            </a:endParaRPr>
          </a:p>
          <a:p>
            <a:pPr lvl="1"/>
            <a:r>
              <a:rPr lang="zh-CN" altLang="en-US" dirty="0"/>
              <a:t>新奥尔良（</a:t>
            </a:r>
            <a:r>
              <a:rPr lang="en-US" altLang="zh-CN" dirty="0"/>
              <a:t>New Orleans</a:t>
            </a:r>
            <a:r>
              <a:rPr lang="zh-CN" altLang="en-US" dirty="0"/>
              <a:t>）方法</a:t>
            </a:r>
          </a:p>
          <a:p>
            <a:pPr lvl="1"/>
            <a:r>
              <a:rPr lang="zh-CN" altLang="en-US" dirty="0"/>
              <a:t>基于</a:t>
            </a:r>
            <a:r>
              <a:rPr lang="en-US" altLang="zh-CN" dirty="0"/>
              <a:t>E-R</a:t>
            </a:r>
            <a:r>
              <a:rPr lang="zh-CN" altLang="en-US" dirty="0"/>
              <a:t>模型的数据库设计方法</a:t>
            </a:r>
          </a:p>
          <a:p>
            <a:pPr lvl="1"/>
            <a:r>
              <a:rPr lang="en-US" altLang="zh-CN" dirty="0"/>
              <a:t>3NF</a:t>
            </a:r>
            <a:r>
              <a:rPr lang="zh-CN" altLang="en-US" dirty="0"/>
              <a:t>（第三范式）的设计方法</a:t>
            </a:r>
          </a:p>
          <a:p>
            <a:pPr lvl="1"/>
            <a:r>
              <a:rPr lang="zh-CN" altLang="en-US" dirty="0"/>
              <a:t>面向对象的数据库设计方法</a:t>
            </a:r>
          </a:p>
          <a:p>
            <a:pPr lvl="1"/>
            <a:r>
              <a:rPr lang="zh-CN" altLang="en-US" dirty="0"/>
              <a:t>统一建模语言（</a:t>
            </a:r>
            <a:r>
              <a:rPr lang="en-US" altLang="zh-CN" dirty="0"/>
              <a:t>UML</a:t>
            </a:r>
            <a:r>
              <a:rPr lang="zh-CN" altLang="en-US" dirty="0"/>
              <a:t>）方法</a:t>
            </a:r>
            <a:endParaRPr lang="en-US" altLang="zh-CN" dirty="0"/>
          </a:p>
          <a:p>
            <a:pPr lvl="1"/>
            <a:endParaRPr lang="zh-CN" altLang="en-US" sz="1100" dirty="0"/>
          </a:p>
          <a:p>
            <a:r>
              <a:rPr lang="zh-CN" altLang="en-US" dirty="0"/>
              <a:t>为保证数据库系统的开发质量，提高开发效率，市场上有很多的</a:t>
            </a:r>
            <a:r>
              <a:rPr lang="zh-CN" altLang="en-US" dirty="0">
                <a:solidFill>
                  <a:srgbClr val="FF0000"/>
                </a:solidFill>
              </a:rPr>
              <a:t>数据库设计工具</a:t>
            </a:r>
            <a:r>
              <a:rPr lang="zh-CN" altLang="en-US" dirty="0"/>
              <a:t>被普遍用于大型数据库的设计中。</a:t>
            </a:r>
            <a:endParaRPr lang="en-US" altLang="zh-CN" dirty="0"/>
          </a:p>
          <a:p>
            <a:pPr lvl="1"/>
            <a:r>
              <a:rPr lang="zh-CN" altLang="en-US" dirty="0"/>
              <a:t>工具列表参考：</a:t>
            </a:r>
            <a:r>
              <a:rPr lang="zh-CN" altLang="en-US" sz="2400" dirty="0">
                <a:solidFill>
                  <a:srgbClr val="0000FF"/>
                </a:solidFill>
                <a:hlinkClick r:id="rId2"/>
              </a:rPr>
              <a:t>https://www.databasestar.com/data-modeling-tools/</a:t>
            </a:r>
            <a:endParaRPr lang="en-US" altLang="zh-CN" sz="2400"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9</a:t>
            </a:fld>
            <a:endParaRPr lang="en-US" dirty="0"/>
          </a:p>
        </p:txBody>
      </p:sp>
    </p:spTree>
    <p:extLst>
      <p:ext uri="{BB962C8B-B14F-4D97-AF65-F5344CB8AC3E}">
        <p14:creationId xmlns:p14="http://schemas.microsoft.com/office/powerpoint/2010/main" val="2591484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数据库设计的基本步骤</a:t>
            </a:r>
          </a:p>
        </p:txBody>
      </p:sp>
      <p:sp>
        <p:nvSpPr>
          <p:cNvPr id="4" name="灯片编号占位符 3"/>
          <p:cNvSpPr>
            <a:spLocks noGrp="1"/>
          </p:cNvSpPr>
          <p:nvPr>
            <p:ph type="sldNum" sz="quarter" idx="12"/>
          </p:nvPr>
        </p:nvSpPr>
        <p:spPr/>
        <p:txBody>
          <a:bodyPr/>
          <a:lstStyle/>
          <a:p>
            <a:fld id="{E63F6D5D-9733-4D44-9C56-AEFEDD5A4BA7}" type="slidenum">
              <a:rPr lang="en-US" smtClean="0"/>
              <a:pPr/>
              <a:t>10</a:t>
            </a:fld>
            <a:endParaRPr lang="en-US" dirty="0"/>
          </a:p>
        </p:txBody>
      </p:sp>
      <p:pic>
        <p:nvPicPr>
          <p:cNvPr id="5" name="Picture 4" descr="C:\Users\wamdm\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08373"/>
            <a:ext cx="5065209" cy="567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5342518" y="1059828"/>
            <a:ext cx="6544682"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0000CC"/>
                </a:solidFill>
                <a:latin typeface="+mn-ea"/>
              </a:rPr>
              <a:t>整个设计的</a:t>
            </a:r>
            <a:r>
              <a:rPr lang="zh-CN" altLang="en-US" sz="1400" dirty="0">
                <a:solidFill>
                  <a:srgbClr val="FF0000"/>
                </a:solidFill>
                <a:latin typeface="+mn-ea"/>
              </a:rPr>
              <a:t>基础</a:t>
            </a:r>
            <a:endParaRPr lang="en-US" altLang="zh-CN" sz="1400" dirty="0">
              <a:solidFill>
                <a:srgbClr val="FF0000"/>
              </a:solidFill>
              <a:latin typeface="+mn-ea"/>
            </a:endParaRPr>
          </a:p>
          <a:p>
            <a:pPr marL="285750" indent="-285750">
              <a:buFont typeface="Arial" panose="020B0604020202020204" pitchFamily="34" charset="0"/>
              <a:buChar char="•"/>
            </a:pPr>
            <a:r>
              <a:rPr lang="zh-CN" altLang="en-US" sz="1400" dirty="0">
                <a:solidFill>
                  <a:srgbClr val="0000CC"/>
                </a:solidFill>
                <a:latin typeface="+mn-ea"/>
              </a:rPr>
              <a:t>是否做得充分与准确，决定了构建数据库的速度和质量，独立于具体</a:t>
            </a:r>
            <a:r>
              <a:rPr lang="en-US" altLang="zh-CN" sz="1400" dirty="0">
                <a:solidFill>
                  <a:srgbClr val="0000CC"/>
                </a:solidFill>
                <a:latin typeface="+mn-ea"/>
              </a:rPr>
              <a:t>DBMS</a:t>
            </a:r>
          </a:p>
        </p:txBody>
      </p:sp>
      <p:sp>
        <p:nvSpPr>
          <p:cNvPr id="3" name="文本框 2"/>
          <p:cNvSpPr txBox="1"/>
          <p:nvPr/>
        </p:nvSpPr>
        <p:spPr>
          <a:xfrm>
            <a:off x="4127500" y="1059828"/>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8" name="文本框 7"/>
          <p:cNvSpPr txBox="1"/>
          <p:nvPr/>
        </p:nvSpPr>
        <p:spPr>
          <a:xfrm>
            <a:off x="4127500" y="1677021"/>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9" name="文本框 8"/>
          <p:cNvSpPr txBox="1"/>
          <p:nvPr/>
        </p:nvSpPr>
        <p:spPr>
          <a:xfrm>
            <a:off x="4127500" y="2624825"/>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10" name="文本框 9"/>
          <p:cNvSpPr txBox="1"/>
          <p:nvPr/>
        </p:nvSpPr>
        <p:spPr>
          <a:xfrm>
            <a:off x="4127500" y="3962122"/>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11" name="文本框 10"/>
          <p:cNvSpPr txBox="1"/>
          <p:nvPr/>
        </p:nvSpPr>
        <p:spPr>
          <a:xfrm>
            <a:off x="4127500" y="5315881"/>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12" name="文本框 11"/>
          <p:cNvSpPr txBox="1"/>
          <p:nvPr/>
        </p:nvSpPr>
        <p:spPr>
          <a:xfrm>
            <a:off x="4102100" y="6203605"/>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13" name="文本框 12"/>
          <p:cNvSpPr txBox="1"/>
          <p:nvPr/>
        </p:nvSpPr>
        <p:spPr>
          <a:xfrm>
            <a:off x="5342518" y="1583048"/>
            <a:ext cx="6544682"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0000CC"/>
                </a:solidFill>
                <a:latin typeface="+mn-ea"/>
              </a:rPr>
              <a:t>整个设计的</a:t>
            </a:r>
            <a:r>
              <a:rPr lang="zh-CN" altLang="en-US" sz="1400" dirty="0">
                <a:solidFill>
                  <a:srgbClr val="FF0000"/>
                </a:solidFill>
                <a:latin typeface="+mn-ea"/>
              </a:rPr>
              <a:t>关键</a:t>
            </a:r>
            <a:endParaRPr lang="en-US" altLang="zh-CN" sz="1400" dirty="0">
              <a:solidFill>
                <a:srgbClr val="FF0000"/>
              </a:solidFill>
              <a:latin typeface="+mn-ea"/>
            </a:endParaRPr>
          </a:p>
          <a:p>
            <a:pPr marL="285750" indent="-285750">
              <a:buFont typeface="Arial" panose="020B0604020202020204" pitchFamily="34" charset="0"/>
              <a:buChar char="•"/>
            </a:pPr>
            <a:r>
              <a:rPr lang="zh-CN" altLang="en-US" sz="1400" dirty="0">
                <a:solidFill>
                  <a:srgbClr val="0000CC"/>
                </a:solidFill>
                <a:latin typeface="+mn-ea"/>
              </a:rPr>
              <a:t>通过对用户需求进行综合、归纳和抽象，形成一个独立于具体</a:t>
            </a:r>
            <a:r>
              <a:rPr lang="en-US" altLang="zh-CN" sz="1400" dirty="0">
                <a:solidFill>
                  <a:srgbClr val="0000CC"/>
                </a:solidFill>
                <a:latin typeface="+mn-ea"/>
              </a:rPr>
              <a:t>DBMS</a:t>
            </a:r>
            <a:r>
              <a:rPr lang="zh-CN" altLang="en-US" sz="1400" dirty="0">
                <a:solidFill>
                  <a:srgbClr val="0000CC"/>
                </a:solidFill>
                <a:latin typeface="+mn-ea"/>
              </a:rPr>
              <a:t>的概念模型</a:t>
            </a:r>
            <a:endParaRPr lang="en-US" altLang="zh-CN" sz="1400" dirty="0">
              <a:solidFill>
                <a:srgbClr val="0000CC"/>
              </a:solidFill>
              <a:latin typeface="+mn-ea"/>
            </a:endParaRPr>
          </a:p>
        </p:txBody>
      </p:sp>
      <p:sp>
        <p:nvSpPr>
          <p:cNvPr id="14" name="文本框 13"/>
          <p:cNvSpPr txBox="1"/>
          <p:nvPr/>
        </p:nvSpPr>
        <p:spPr>
          <a:xfrm>
            <a:off x="5342518" y="2624825"/>
            <a:ext cx="6544682"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0000CC"/>
                </a:solidFill>
                <a:latin typeface="+mn-ea"/>
              </a:rPr>
              <a:t>将概念结构转换为某个数据库管理系统所支持的数据模型，并对其进行优化</a:t>
            </a:r>
          </a:p>
          <a:p>
            <a:pPr marL="285750" indent="-285750">
              <a:buFont typeface="Arial" panose="020B0604020202020204" pitchFamily="34" charset="0"/>
              <a:buChar char="•"/>
            </a:pPr>
            <a:r>
              <a:rPr lang="zh-CN" altLang="en-US" sz="1400" dirty="0">
                <a:solidFill>
                  <a:srgbClr val="0000CC"/>
                </a:solidFill>
                <a:latin typeface="+mn-ea"/>
              </a:rPr>
              <a:t>与具体</a:t>
            </a:r>
            <a:r>
              <a:rPr lang="en-US" altLang="zh-CN" sz="1400" dirty="0">
                <a:solidFill>
                  <a:srgbClr val="0000CC"/>
                </a:solidFill>
                <a:latin typeface="+mn-ea"/>
              </a:rPr>
              <a:t>DBMS</a:t>
            </a:r>
            <a:r>
              <a:rPr lang="zh-CN" altLang="en-US" sz="1400" dirty="0">
                <a:solidFill>
                  <a:srgbClr val="0000CC"/>
                </a:solidFill>
                <a:latin typeface="+mn-ea"/>
              </a:rPr>
              <a:t>类型相关</a:t>
            </a:r>
            <a:endParaRPr lang="en-US" altLang="zh-CN" sz="1400" dirty="0">
              <a:solidFill>
                <a:srgbClr val="0000CC"/>
              </a:solidFill>
              <a:latin typeface="+mn-ea"/>
            </a:endParaRPr>
          </a:p>
        </p:txBody>
      </p:sp>
      <p:sp>
        <p:nvSpPr>
          <p:cNvPr id="15" name="文本框 14"/>
          <p:cNvSpPr txBox="1"/>
          <p:nvPr/>
        </p:nvSpPr>
        <p:spPr>
          <a:xfrm>
            <a:off x="5367918" y="3856527"/>
            <a:ext cx="6544682" cy="738664"/>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0000CC"/>
                </a:solidFill>
                <a:latin typeface="+mn-ea"/>
              </a:rPr>
              <a:t>为逻辑数据结构选取一个最适合应用环境的物理结构，与具体</a:t>
            </a:r>
            <a:r>
              <a:rPr lang="en-US" altLang="zh-CN" sz="1400" dirty="0">
                <a:solidFill>
                  <a:srgbClr val="0000CC"/>
                </a:solidFill>
                <a:latin typeface="+mn-ea"/>
              </a:rPr>
              <a:t>DBMS</a:t>
            </a:r>
            <a:r>
              <a:rPr lang="zh-CN" altLang="en-US" sz="1400" dirty="0">
                <a:solidFill>
                  <a:srgbClr val="0000CC"/>
                </a:solidFill>
                <a:latin typeface="+mn-ea"/>
              </a:rPr>
              <a:t>类型相关</a:t>
            </a:r>
          </a:p>
          <a:p>
            <a:pPr marL="285750" indent="-285750">
              <a:buFont typeface="Arial" panose="020B0604020202020204" pitchFamily="34" charset="0"/>
              <a:buChar char="•"/>
            </a:pPr>
            <a:r>
              <a:rPr lang="zh-CN" altLang="en-US" sz="1400" dirty="0">
                <a:solidFill>
                  <a:srgbClr val="0000CC"/>
                </a:solidFill>
                <a:latin typeface="+mn-ea"/>
              </a:rPr>
              <a:t>包括存储结构和存取方法</a:t>
            </a:r>
          </a:p>
          <a:p>
            <a:pPr marL="285750" indent="-285750">
              <a:buFont typeface="Arial" panose="020B0604020202020204" pitchFamily="34" charset="0"/>
              <a:buChar char="•"/>
            </a:pPr>
            <a:r>
              <a:rPr lang="zh-CN" altLang="en-US" sz="1400" dirty="0">
                <a:solidFill>
                  <a:srgbClr val="0000CC"/>
                </a:solidFill>
                <a:latin typeface="+mn-ea"/>
              </a:rPr>
              <a:t>由</a:t>
            </a:r>
            <a:r>
              <a:rPr lang="en-US" altLang="zh-CN" sz="1400" dirty="0">
                <a:solidFill>
                  <a:srgbClr val="0000CC"/>
                </a:solidFill>
                <a:latin typeface="+mn-ea"/>
              </a:rPr>
              <a:t>DBMS</a:t>
            </a:r>
            <a:r>
              <a:rPr lang="zh-CN" altLang="en-US" sz="1400" dirty="0">
                <a:solidFill>
                  <a:srgbClr val="0000CC"/>
                </a:solidFill>
                <a:latin typeface="+mn-ea"/>
              </a:rPr>
              <a:t>自动完成</a:t>
            </a:r>
            <a:endParaRPr lang="en-US" altLang="zh-CN" sz="1400" dirty="0">
              <a:solidFill>
                <a:srgbClr val="0000CC"/>
              </a:solidFill>
              <a:latin typeface="+mn-ea"/>
            </a:endParaRPr>
          </a:p>
        </p:txBody>
      </p:sp>
      <p:sp>
        <p:nvSpPr>
          <p:cNvPr id="16" name="文本框 15"/>
          <p:cNvSpPr txBox="1"/>
          <p:nvPr/>
        </p:nvSpPr>
        <p:spPr>
          <a:xfrm>
            <a:off x="5367918" y="5003948"/>
            <a:ext cx="6544682" cy="954107"/>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0000CC"/>
                </a:solidFill>
                <a:latin typeface="+mn-ea"/>
              </a:rPr>
              <a:t>设计人员运</a:t>
            </a:r>
            <a:r>
              <a:rPr lang="en-US" altLang="zh-CN" sz="1400" dirty="0">
                <a:solidFill>
                  <a:srgbClr val="0000CC"/>
                </a:solidFill>
                <a:latin typeface="+mn-ea"/>
              </a:rPr>
              <a:t>DBMS</a:t>
            </a:r>
            <a:r>
              <a:rPr lang="zh-CN" altLang="en-US" sz="1400" dirty="0">
                <a:solidFill>
                  <a:srgbClr val="0000CC"/>
                </a:solidFill>
                <a:latin typeface="+mn-ea"/>
              </a:rPr>
              <a:t>提供的数据库语言及其宿主语言，根据逻辑设计和物理设计的结果建立数据库</a:t>
            </a:r>
            <a:endParaRPr lang="en-US" altLang="zh-CN" sz="1400" dirty="0">
              <a:solidFill>
                <a:srgbClr val="0000CC"/>
              </a:solidFill>
              <a:latin typeface="+mn-ea"/>
            </a:endParaRPr>
          </a:p>
          <a:p>
            <a:pPr marL="285750" indent="-285750">
              <a:buFont typeface="Arial" panose="020B0604020202020204" pitchFamily="34" charset="0"/>
              <a:buChar char="•"/>
            </a:pPr>
            <a:r>
              <a:rPr lang="zh-CN" altLang="en-US" sz="1400" dirty="0">
                <a:solidFill>
                  <a:srgbClr val="0000CC"/>
                </a:solidFill>
                <a:latin typeface="+mn-ea"/>
              </a:rPr>
              <a:t>编写与调试应用程序，组织数据入库，试运行</a:t>
            </a:r>
            <a:endParaRPr lang="en-US" altLang="zh-CN" sz="1400" dirty="0">
              <a:solidFill>
                <a:srgbClr val="0000CC"/>
              </a:solidFill>
              <a:latin typeface="+mn-ea"/>
            </a:endParaRPr>
          </a:p>
          <a:p>
            <a:pPr marL="285750" indent="-285750">
              <a:buFont typeface="Arial" panose="020B0604020202020204" pitchFamily="34" charset="0"/>
              <a:buChar char="•"/>
            </a:pPr>
            <a:r>
              <a:rPr lang="zh-CN" altLang="en-US" sz="1400" dirty="0">
                <a:solidFill>
                  <a:srgbClr val="0000CC"/>
                </a:solidFill>
                <a:latin typeface="+mn-ea"/>
              </a:rPr>
              <a:t>应用程序由程序员完成</a:t>
            </a:r>
            <a:endParaRPr lang="en-US" altLang="zh-CN" sz="1400" dirty="0">
              <a:solidFill>
                <a:srgbClr val="0000CC"/>
              </a:solidFill>
              <a:latin typeface="+mn-ea"/>
            </a:endParaRPr>
          </a:p>
        </p:txBody>
      </p:sp>
      <p:sp>
        <p:nvSpPr>
          <p:cNvPr id="17" name="文本框 16"/>
          <p:cNvSpPr txBox="1"/>
          <p:nvPr/>
        </p:nvSpPr>
        <p:spPr>
          <a:xfrm>
            <a:off x="5367918" y="6170754"/>
            <a:ext cx="6544682"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0000CC"/>
                </a:solidFill>
                <a:latin typeface="+mn-ea"/>
              </a:rPr>
              <a:t>数据库运行过程中的评估、调整与修改</a:t>
            </a:r>
            <a:endParaRPr lang="en-US" altLang="zh-CN" sz="1400" dirty="0">
              <a:solidFill>
                <a:srgbClr val="0000CC"/>
              </a:solidFill>
              <a:latin typeface="+mn-ea"/>
            </a:endParaRPr>
          </a:p>
          <a:p>
            <a:pPr marL="285750" indent="-285750">
              <a:buFont typeface="Arial" panose="020B0604020202020204" pitchFamily="34" charset="0"/>
              <a:buChar char="•"/>
            </a:pPr>
            <a:r>
              <a:rPr lang="zh-CN" altLang="en-US" sz="1400" dirty="0">
                <a:solidFill>
                  <a:srgbClr val="0000CC"/>
                </a:solidFill>
                <a:latin typeface="+mn-ea"/>
              </a:rPr>
              <a:t>由</a:t>
            </a:r>
            <a:r>
              <a:rPr lang="en-US" altLang="zh-CN" sz="1400" dirty="0">
                <a:solidFill>
                  <a:srgbClr val="0000CC"/>
                </a:solidFill>
                <a:latin typeface="+mn-ea"/>
              </a:rPr>
              <a:t>DBA</a:t>
            </a:r>
            <a:r>
              <a:rPr lang="zh-CN" altLang="en-US" sz="1400" dirty="0">
                <a:solidFill>
                  <a:srgbClr val="0000CC"/>
                </a:solidFill>
                <a:latin typeface="+mn-ea"/>
              </a:rPr>
              <a:t>负责</a:t>
            </a:r>
          </a:p>
        </p:txBody>
      </p:sp>
    </p:spTree>
    <p:extLst>
      <p:ext uri="{BB962C8B-B14F-4D97-AF65-F5344CB8AC3E}">
        <p14:creationId xmlns:p14="http://schemas.microsoft.com/office/powerpoint/2010/main" val="77064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up)">
                                      <p:cBhvr>
                                        <p:cTn id="17" dur="500"/>
                                        <p:tgtEl>
                                          <p:spTgt spid="7">
                                            <p:txEl>
                                              <p:pRg st="0" end="0"/>
                                            </p:txEl>
                                          </p:spTgt>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up)">
                                      <p:cBhvr>
                                        <p:cTn id="21" dur="500"/>
                                        <p:tgtEl>
                                          <p:spTgt spid="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0-#ppt_w/2"/>
                                          </p:val>
                                        </p:tav>
                                        <p:tav tm="100000">
                                          <p:val>
                                            <p:strVal val="#ppt_x"/>
                                          </p:val>
                                        </p:tav>
                                      </p:tavLst>
                                    </p:anim>
                                    <p:anim calcmode="lin" valueType="num">
                                      <p:cBhvr additive="base">
                                        <p:cTn id="27" dur="500" fill="hold"/>
                                        <p:tgtEl>
                                          <p:spTgt spid="8"/>
                                        </p:tgtEl>
                                        <p:attrNameLst>
                                          <p:attrName>ppt_y</p:attrName>
                                        </p:attrNameLst>
                                      </p:cBhvr>
                                      <p:tavLst>
                                        <p:tav tm="0">
                                          <p:val>
                                            <p:strVal val="0-#ppt_h/2"/>
                                          </p:val>
                                        </p:tav>
                                        <p:tav tm="100000">
                                          <p:val>
                                            <p:strVal val="#ppt_y"/>
                                          </p:val>
                                        </p:tav>
                                      </p:tavLst>
                                    </p:anim>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up)">
                                      <p:cBhvr>
                                        <p:cTn id="31" dur="500"/>
                                        <p:tgtEl>
                                          <p:spTgt spid="13">
                                            <p:txEl>
                                              <p:pRg st="0" end="0"/>
                                            </p:txEl>
                                          </p:spTgt>
                                        </p:tgtEl>
                                      </p:cBhvr>
                                    </p:animEffect>
                                  </p:childTnLst>
                                </p:cTn>
                              </p:par>
                            </p:childTnLst>
                          </p:cTn>
                        </p:par>
                        <p:par>
                          <p:cTn id="32" fill="hold">
                            <p:stCondLst>
                              <p:cond delay="1000"/>
                            </p:stCondLst>
                            <p:childTnLst>
                              <p:par>
                                <p:cTn id="33" presetID="22" presetClass="entr" presetSubtype="1" fill="hold" grpId="0" nodeType="after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animEffect transition="in" filter="wipe(up)">
                                      <p:cBhvr>
                                        <p:cTn id="35" dur="500"/>
                                        <p:tgtEl>
                                          <p:spTgt spid="1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9"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0-#ppt_w/2"/>
                                          </p:val>
                                        </p:tav>
                                        <p:tav tm="100000">
                                          <p:val>
                                            <p:strVal val="#ppt_x"/>
                                          </p:val>
                                        </p:tav>
                                      </p:tavLst>
                                    </p:anim>
                                    <p:anim calcmode="lin" valueType="num">
                                      <p:cBhvr additive="base">
                                        <p:cTn id="41" dur="500" fill="hold"/>
                                        <p:tgtEl>
                                          <p:spTgt spid="9"/>
                                        </p:tgtEl>
                                        <p:attrNameLst>
                                          <p:attrName>ppt_y</p:attrName>
                                        </p:attrNameLst>
                                      </p:cBhvr>
                                      <p:tavLst>
                                        <p:tav tm="0">
                                          <p:val>
                                            <p:strVal val="0-#ppt_h/2"/>
                                          </p:val>
                                        </p:tav>
                                        <p:tav tm="100000">
                                          <p:val>
                                            <p:strVal val="#ppt_y"/>
                                          </p:val>
                                        </p:tav>
                                      </p:tavLst>
                                    </p:anim>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14">
                                            <p:txEl>
                                              <p:pRg st="0" end="0"/>
                                            </p:txEl>
                                          </p:spTgt>
                                        </p:tgtEl>
                                        <p:attrNameLst>
                                          <p:attrName>style.visibility</p:attrName>
                                        </p:attrNameLst>
                                      </p:cBhvr>
                                      <p:to>
                                        <p:strVal val="visible"/>
                                      </p:to>
                                    </p:set>
                                    <p:animEffect transition="in" filter="wipe(up)">
                                      <p:cBhvr>
                                        <p:cTn id="45" dur="1000"/>
                                        <p:tgtEl>
                                          <p:spTgt spid="14">
                                            <p:txEl>
                                              <p:pRg st="0" end="0"/>
                                            </p:txEl>
                                          </p:spTgt>
                                        </p:tgtEl>
                                      </p:cBhvr>
                                    </p:animEffect>
                                  </p:childTnLst>
                                </p:cTn>
                              </p:par>
                            </p:childTnLst>
                          </p:cTn>
                        </p:par>
                        <p:par>
                          <p:cTn id="46" fill="hold">
                            <p:stCondLst>
                              <p:cond delay="1500"/>
                            </p:stCondLst>
                            <p:childTnLst>
                              <p:par>
                                <p:cTn id="47" presetID="22" presetClass="entr" presetSubtype="1" fill="hold" grpId="0" nodeType="afterEffect">
                                  <p:stCondLst>
                                    <p:cond delay="0"/>
                                  </p:stCondLst>
                                  <p:childTnLst>
                                    <p:set>
                                      <p:cBhvr>
                                        <p:cTn id="48" dur="1" fill="hold">
                                          <p:stCondLst>
                                            <p:cond delay="0"/>
                                          </p:stCondLst>
                                        </p:cTn>
                                        <p:tgtEl>
                                          <p:spTgt spid="14">
                                            <p:txEl>
                                              <p:pRg st="1" end="1"/>
                                            </p:txEl>
                                          </p:spTgt>
                                        </p:tgtEl>
                                        <p:attrNameLst>
                                          <p:attrName>style.visibility</p:attrName>
                                        </p:attrNameLst>
                                      </p:cBhvr>
                                      <p:to>
                                        <p:strVal val="visible"/>
                                      </p:to>
                                    </p:set>
                                    <p:animEffect transition="in" filter="wipe(up)">
                                      <p:cBhvr>
                                        <p:cTn id="49" dur="1000"/>
                                        <p:tgtEl>
                                          <p:spTgt spid="14">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9"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0-#ppt_w/2"/>
                                          </p:val>
                                        </p:tav>
                                        <p:tav tm="100000">
                                          <p:val>
                                            <p:strVal val="#ppt_x"/>
                                          </p:val>
                                        </p:tav>
                                      </p:tavLst>
                                    </p:anim>
                                    <p:anim calcmode="lin" valueType="num">
                                      <p:cBhvr additive="base">
                                        <p:cTn id="55" dur="500" fill="hold"/>
                                        <p:tgtEl>
                                          <p:spTgt spid="10"/>
                                        </p:tgtEl>
                                        <p:attrNameLst>
                                          <p:attrName>ppt_y</p:attrName>
                                        </p:attrNameLst>
                                      </p:cBhvr>
                                      <p:tavLst>
                                        <p:tav tm="0">
                                          <p:val>
                                            <p:strVal val="0-#ppt_h/2"/>
                                          </p:val>
                                        </p:tav>
                                        <p:tav tm="100000">
                                          <p:val>
                                            <p:strVal val="#ppt_y"/>
                                          </p:val>
                                        </p:tav>
                                      </p:tavLst>
                                    </p:anim>
                                  </p:childTnLst>
                                </p:cTn>
                              </p:par>
                            </p:childTnLst>
                          </p:cTn>
                        </p:par>
                        <p:par>
                          <p:cTn id="56" fill="hold">
                            <p:stCondLst>
                              <p:cond delay="500"/>
                            </p:stCondLst>
                            <p:childTnLst>
                              <p:par>
                                <p:cTn id="57" presetID="22" presetClass="entr" presetSubtype="1" fill="hold" grpId="0" nodeType="afterEffect">
                                  <p:stCondLst>
                                    <p:cond delay="0"/>
                                  </p:stCondLst>
                                  <p:childTnLst>
                                    <p:set>
                                      <p:cBhvr>
                                        <p:cTn id="58" dur="1" fill="hold">
                                          <p:stCondLst>
                                            <p:cond delay="0"/>
                                          </p:stCondLst>
                                        </p:cTn>
                                        <p:tgtEl>
                                          <p:spTgt spid="15">
                                            <p:txEl>
                                              <p:pRg st="0" end="0"/>
                                            </p:txEl>
                                          </p:spTgt>
                                        </p:tgtEl>
                                        <p:attrNameLst>
                                          <p:attrName>style.visibility</p:attrName>
                                        </p:attrNameLst>
                                      </p:cBhvr>
                                      <p:to>
                                        <p:strVal val="visible"/>
                                      </p:to>
                                    </p:set>
                                    <p:animEffect transition="in" filter="wipe(up)">
                                      <p:cBhvr>
                                        <p:cTn id="59" dur="500"/>
                                        <p:tgtEl>
                                          <p:spTgt spid="15">
                                            <p:txEl>
                                              <p:pRg st="0" end="0"/>
                                            </p:txEl>
                                          </p:spTgt>
                                        </p:tgtEl>
                                      </p:cBhvr>
                                    </p:animEffect>
                                  </p:childTnLst>
                                </p:cTn>
                              </p:par>
                            </p:childTnLst>
                          </p:cTn>
                        </p:par>
                        <p:par>
                          <p:cTn id="60" fill="hold">
                            <p:stCondLst>
                              <p:cond delay="1000"/>
                            </p:stCondLst>
                            <p:childTnLst>
                              <p:par>
                                <p:cTn id="61" presetID="22" presetClass="entr" presetSubtype="1" fill="hold" grpId="0" nodeType="afterEffect">
                                  <p:stCondLst>
                                    <p:cond delay="0"/>
                                  </p:stCondLst>
                                  <p:childTnLst>
                                    <p:set>
                                      <p:cBhvr>
                                        <p:cTn id="62" dur="1" fill="hold">
                                          <p:stCondLst>
                                            <p:cond delay="0"/>
                                          </p:stCondLst>
                                        </p:cTn>
                                        <p:tgtEl>
                                          <p:spTgt spid="15">
                                            <p:txEl>
                                              <p:pRg st="1" end="1"/>
                                            </p:txEl>
                                          </p:spTgt>
                                        </p:tgtEl>
                                        <p:attrNameLst>
                                          <p:attrName>style.visibility</p:attrName>
                                        </p:attrNameLst>
                                      </p:cBhvr>
                                      <p:to>
                                        <p:strVal val="visible"/>
                                      </p:to>
                                    </p:set>
                                    <p:animEffect transition="in" filter="wipe(up)">
                                      <p:cBhvr>
                                        <p:cTn id="63" dur="500"/>
                                        <p:tgtEl>
                                          <p:spTgt spid="15">
                                            <p:txEl>
                                              <p:pRg st="1" end="1"/>
                                            </p:txEl>
                                          </p:spTgt>
                                        </p:tgtEl>
                                      </p:cBhvr>
                                    </p:animEffect>
                                  </p:childTnLst>
                                </p:cTn>
                              </p:par>
                            </p:childTnLst>
                          </p:cTn>
                        </p:par>
                        <p:par>
                          <p:cTn id="64" fill="hold">
                            <p:stCondLst>
                              <p:cond delay="1500"/>
                            </p:stCondLst>
                            <p:childTnLst>
                              <p:par>
                                <p:cTn id="65" presetID="22" presetClass="entr" presetSubtype="1" fill="hold" grpId="0" nodeType="afterEffect">
                                  <p:stCondLst>
                                    <p:cond delay="0"/>
                                  </p:stCondLst>
                                  <p:childTnLst>
                                    <p:set>
                                      <p:cBhvr>
                                        <p:cTn id="66" dur="1" fill="hold">
                                          <p:stCondLst>
                                            <p:cond delay="0"/>
                                          </p:stCondLst>
                                        </p:cTn>
                                        <p:tgtEl>
                                          <p:spTgt spid="15">
                                            <p:txEl>
                                              <p:pRg st="2" end="2"/>
                                            </p:txEl>
                                          </p:spTgt>
                                        </p:tgtEl>
                                        <p:attrNameLst>
                                          <p:attrName>style.visibility</p:attrName>
                                        </p:attrNameLst>
                                      </p:cBhvr>
                                      <p:to>
                                        <p:strVal val="visible"/>
                                      </p:to>
                                    </p:set>
                                    <p:animEffect transition="in" filter="wipe(up)">
                                      <p:cBhvr>
                                        <p:cTn id="67" dur="500"/>
                                        <p:tgtEl>
                                          <p:spTgt spid="15">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9"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additive="base">
                                        <p:cTn id="72" dur="500" fill="hold"/>
                                        <p:tgtEl>
                                          <p:spTgt spid="11"/>
                                        </p:tgtEl>
                                        <p:attrNameLst>
                                          <p:attrName>ppt_x</p:attrName>
                                        </p:attrNameLst>
                                      </p:cBhvr>
                                      <p:tavLst>
                                        <p:tav tm="0">
                                          <p:val>
                                            <p:strVal val="0-#ppt_w/2"/>
                                          </p:val>
                                        </p:tav>
                                        <p:tav tm="100000">
                                          <p:val>
                                            <p:strVal val="#ppt_x"/>
                                          </p:val>
                                        </p:tav>
                                      </p:tavLst>
                                    </p:anim>
                                    <p:anim calcmode="lin" valueType="num">
                                      <p:cBhvr additive="base">
                                        <p:cTn id="73" dur="500" fill="hold"/>
                                        <p:tgtEl>
                                          <p:spTgt spid="11"/>
                                        </p:tgtEl>
                                        <p:attrNameLst>
                                          <p:attrName>ppt_y</p:attrName>
                                        </p:attrNameLst>
                                      </p:cBhvr>
                                      <p:tavLst>
                                        <p:tav tm="0">
                                          <p:val>
                                            <p:strVal val="0-#ppt_h/2"/>
                                          </p:val>
                                        </p:tav>
                                        <p:tav tm="100000">
                                          <p:val>
                                            <p:strVal val="#ppt_y"/>
                                          </p:val>
                                        </p:tav>
                                      </p:tavLst>
                                    </p:anim>
                                  </p:childTnLst>
                                </p:cTn>
                              </p:par>
                            </p:childTnLst>
                          </p:cTn>
                        </p:par>
                        <p:par>
                          <p:cTn id="74" fill="hold">
                            <p:stCondLst>
                              <p:cond delay="500"/>
                            </p:stCondLst>
                            <p:childTnLst>
                              <p:par>
                                <p:cTn id="75" presetID="22" presetClass="entr" presetSubtype="1" fill="hold" grpId="0" nodeType="afterEffect">
                                  <p:stCondLst>
                                    <p:cond delay="0"/>
                                  </p:stCondLst>
                                  <p:childTnLst>
                                    <p:set>
                                      <p:cBhvr>
                                        <p:cTn id="76" dur="1" fill="hold">
                                          <p:stCondLst>
                                            <p:cond delay="0"/>
                                          </p:stCondLst>
                                        </p:cTn>
                                        <p:tgtEl>
                                          <p:spTgt spid="16">
                                            <p:txEl>
                                              <p:pRg st="0" end="0"/>
                                            </p:txEl>
                                          </p:spTgt>
                                        </p:tgtEl>
                                        <p:attrNameLst>
                                          <p:attrName>style.visibility</p:attrName>
                                        </p:attrNameLst>
                                      </p:cBhvr>
                                      <p:to>
                                        <p:strVal val="visible"/>
                                      </p:to>
                                    </p:set>
                                    <p:animEffect transition="in" filter="wipe(up)">
                                      <p:cBhvr>
                                        <p:cTn id="77" dur="500"/>
                                        <p:tgtEl>
                                          <p:spTgt spid="16">
                                            <p:txEl>
                                              <p:pRg st="0" end="0"/>
                                            </p:txEl>
                                          </p:spTgt>
                                        </p:tgtEl>
                                      </p:cBhvr>
                                    </p:animEffect>
                                  </p:childTnLst>
                                </p:cTn>
                              </p:par>
                            </p:childTnLst>
                          </p:cTn>
                        </p:par>
                        <p:par>
                          <p:cTn id="78" fill="hold">
                            <p:stCondLst>
                              <p:cond delay="1000"/>
                            </p:stCondLst>
                            <p:childTnLst>
                              <p:par>
                                <p:cTn id="79" presetID="22" presetClass="entr" presetSubtype="1" fill="hold" grpId="0" nodeType="afterEffect">
                                  <p:stCondLst>
                                    <p:cond delay="0"/>
                                  </p:stCondLst>
                                  <p:childTnLst>
                                    <p:set>
                                      <p:cBhvr>
                                        <p:cTn id="80" dur="1" fill="hold">
                                          <p:stCondLst>
                                            <p:cond delay="0"/>
                                          </p:stCondLst>
                                        </p:cTn>
                                        <p:tgtEl>
                                          <p:spTgt spid="16">
                                            <p:txEl>
                                              <p:pRg st="1" end="1"/>
                                            </p:txEl>
                                          </p:spTgt>
                                        </p:tgtEl>
                                        <p:attrNameLst>
                                          <p:attrName>style.visibility</p:attrName>
                                        </p:attrNameLst>
                                      </p:cBhvr>
                                      <p:to>
                                        <p:strVal val="visible"/>
                                      </p:to>
                                    </p:set>
                                    <p:animEffect transition="in" filter="wipe(up)">
                                      <p:cBhvr>
                                        <p:cTn id="81" dur="500"/>
                                        <p:tgtEl>
                                          <p:spTgt spid="16">
                                            <p:txEl>
                                              <p:pRg st="1" end="1"/>
                                            </p:txEl>
                                          </p:spTgt>
                                        </p:tgtEl>
                                      </p:cBhvr>
                                    </p:animEffect>
                                  </p:childTnLst>
                                </p:cTn>
                              </p:par>
                            </p:childTnLst>
                          </p:cTn>
                        </p:par>
                        <p:par>
                          <p:cTn id="82" fill="hold">
                            <p:stCondLst>
                              <p:cond delay="1500"/>
                            </p:stCondLst>
                            <p:childTnLst>
                              <p:par>
                                <p:cTn id="83" presetID="22" presetClass="entr" presetSubtype="1" fill="hold" grpId="0" nodeType="afterEffect">
                                  <p:stCondLst>
                                    <p:cond delay="0"/>
                                  </p:stCondLst>
                                  <p:childTnLst>
                                    <p:set>
                                      <p:cBhvr>
                                        <p:cTn id="84" dur="1" fill="hold">
                                          <p:stCondLst>
                                            <p:cond delay="0"/>
                                          </p:stCondLst>
                                        </p:cTn>
                                        <p:tgtEl>
                                          <p:spTgt spid="16">
                                            <p:txEl>
                                              <p:pRg st="2" end="2"/>
                                            </p:txEl>
                                          </p:spTgt>
                                        </p:tgtEl>
                                        <p:attrNameLst>
                                          <p:attrName>style.visibility</p:attrName>
                                        </p:attrNameLst>
                                      </p:cBhvr>
                                      <p:to>
                                        <p:strVal val="visible"/>
                                      </p:to>
                                    </p:set>
                                    <p:animEffect transition="in" filter="wipe(up)">
                                      <p:cBhvr>
                                        <p:cTn id="85" dur="500"/>
                                        <p:tgtEl>
                                          <p:spTgt spid="16">
                                            <p:txEl>
                                              <p:pRg st="2" end="2"/>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9" fill="hold" grpId="0" nodeType="clickEffect">
                                  <p:stCondLst>
                                    <p:cond delay="0"/>
                                  </p:stCondLst>
                                  <p:childTnLst>
                                    <p:set>
                                      <p:cBhvr>
                                        <p:cTn id="89" dur="1" fill="hold">
                                          <p:stCondLst>
                                            <p:cond delay="0"/>
                                          </p:stCondLst>
                                        </p:cTn>
                                        <p:tgtEl>
                                          <p:spTgt spid="12"/>
                                        </p:tgtEl>
                                        <p:attrNameLst>
                                          <p:attrName>style.visibility</p:attrName>
                                        </p:attrNameLst>
                                      </p:cBhvr>
                                      <p:to>
                                        <p:strVal val="visible"/>
                                      </p:to>
                                    </p:set>
                                    <p:anim calcmode="lin" valueType="num">
                                      <p:cBhvr additive="base">
                                        <p:cTn id="90" dur="500" fill="hold"/>
                                        <p:tgtEl>
                                          <p:spTgt spid="12"/>
                                        </p:tgtEl>
                                        <p:attrNameLst>
                                          <p:attrName>ppt_x</p:attrName>
                                        </p:attrNameLst>
                                      </p:cBhvr>
                                      <p:tavLst>
                                        <p:tav tm="0">
                                          <p:val>
                                            <p:strVal val="0-#ppt_w/2"/>
                                          </p:val>
                                        </p:tav>
                                        <p:tav tm="100000">
                                          <p:val>
                                            <p:strVal val="#ppt_x"/>
                                          </p:val>
                                        </p:tav>
                                      </p:tavLst>
                                    </p:anim>
                                    <p:anim calcmode="lin" valueType="num">
                                      <p:cBhvr additive="base">
                                        <p:cTn id="91" dur="500" fill="hold"/>
                                        <p:tgtEl>
                                          <p:spTgt spid="12"/>
                                        </p:tgtEl>
                                        <p:attrNameLst>
                                          <p:attrName>ppt_y</p:attrName>
                                        </p:attrNameLst>
                                      </p:cBhvr>
                                      <p:tavLst>
                                        <p:tav tm="0">
                                          <p:val>
                                            <p:strVal val="0-#ppt_h/2"/>
                                          </p:val>
                                        </p:tav>
                                        <p:tav tm="100000">
                                          <p:val>
                                            <p:strVal val="#ppt_y"/>
                                          </p:val>
                                        </p:tav>
                                      </p:tavLst>
                                    </p:anim>
                                  </p:childTnLst>
                                </p:cTn>
                              </p:par>
                            </p:childTnLst>
                          </p:cTn>
                        </p:par>
                        <p:par>
                          <p:cTn id="92" fill="hold">
                            <p:stCondLst>
                              <p:cond delay="500"/>
                            </p:stCondLst>
                            <p:childTnLst>
                              <p:par>
                                <p:cTn id="93" presetID="22" presetClass="entr" presetSubtype="1" fill="hold" grpId="0" nodeType="afterEffect">
                                  <p:stCondLst>
                                    <p:cond delay="0"/>
                                  </p:stCondLst>
                                  <p:childTnLst>
                                    <p:set>
                                      <p:cBhvr>
                                        <p:cTn id="94" dur="1" fill="hold">
                                          <p:stCondLst>
                                            <p:cond delay="0"/>
                                          </p:stCondLst>
                                        </p:cTn>
                                        <p:tgtEl>
                                          <p:spTgt spid="17">
                                            <p:txEl>
                                              <p:pRg st="0" end="0"/>
                                            </p:txEl>
                                          </p:spTgt>
                                        </p:tgtEl>
                                        <p:attrNameLst>
                                          <p:attrName>style.visibility</p:attrName>
                                        </p:attrNameLst>
                                      </p:cBhvr>
                                      <p:to>
                                        <p:strVal val="visible"/>
                                      </p:to>
                                    </p:set>
                                    <p:animEffect transition="in" filter="wipe(up)">
                                      <p:cBhvr>
                                        <p:cTn id="95" dur="500"/>
                                        <p:tgtEl>
                                          <p:spTgt spid="17">
                                            <p:txEl>
                                              <p:pRg st="0" end="0"/>
                                            </p:txEl>
                                          </p:spTgt>
                                        </p:tgtEl>
                                      </p:cBhvr>
                                    </p:animEffect>
                                  </p:childTnLst>
                                </p:cTn>
                              </p:par>
                            </p:childTnLst>
                          </p:cTn>
                        </p:par>
                        <p:par>
                          <p:cTn id="96" fill="hold">
                            <p:stCondLst>
                              <p:cond delay="1000"/>
                            </p:stCondLst>
                            <p:childTnLst>
                              <p:par>
                                <p:cTn id="97" presetID="22" presetClass="entr" presetSubtype="1" fill="hold" grpId="0" nodeType="afterEffect">
                                  <p:stCondLst>
                                    <p:cond delay="0"/>
                                  </p:stCondLst>
                                  <p:childTnLst>
                                    <p:set>
                                      <p:cBhvr>
                                        <p:cTn id="98" dur="1" fill="hold">
                                          <p:stCondLst>
                                            <p:cond delay="0"/>
                                          </p:stCondLst>
                                        </p:cTn>
                                        <p:tgtEl>
                                          <p:spTgt spid="17">
                                            <p:txEl>
                                              <p:pRg st="1" end="1"/>
                                            </p:txEl>
                                          </p:spTgt>
                                        </p:tgtEl>
                                        <p:attrNameLst>
                                          <p:attrName>style.visibility</p:attrName>
                                        </p:attrNameLst>
                                      </p:cBhvr>
                                      <p:to>
                                        <p:strVal val="visible"/>
                                      </p:to>
                                    </p:set>
                                    <p:animEffect transition="in" filter="wipe(up)">
                                      <p:cBhvr>
                                        <p:cTn id="99"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p:bldP spid="8" grpId="0"/>
      <p:bldP spid="9" grpId="0"/>
      <p:bldP spid="10" grpId="0"/>
      <p:bldP spid="11" grpId="0"/>
      <p:bldP spid="12" grpId="0"/>
      <p:bldP spid="13" grpId="0" build="p"/>
      <p:bldP spid="14" grpId="0" build="p"/>
      <p:bldP spid="15" grpId="0" build="p"/>
      <p:bldP spid="16" grpId="0" build="p"/>
      <p:bldP spid="1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r>
              <a:rPr lang="zh-CN" altLang="en-US" dirty="0"/>
              <a:t>设计</a:t>
            </a:r>
            <a:r>
              <a:rPr lang="zh-CN" altLang="zh-CN" dirty="0"/>
              <a:t>一个完善的数据库应用系统往往是上述</a:t>
            </a:r>
            <a:r>
              <a:rPr lang="en-US" altLang="zh-CN" dirty="0"/>
              <a:t>6</a:t>
            </a:r>
            <a:r>
              <a:rPr lang="zh-CN" altLang="zh-CN" dirty="0"/>
              <a:t>个阶段的</a:t>
            </a:r>
            <a:r>
              <a:rPr lang="zh-CN" altLang="zh-CN" dirty="0">
                <a:solidFill>
                  <a:srgbClr val="FF0000"/>
                </a:solidFill>
              </a:rPr>
              <a:t>不断反复</a:t>
            </a:r>
            <a:r>
              <a:rPr lang="zh-CN" altLang="en-US" dirty="0"/>
              <a:t>。</a:t>
            </a:r>
            <a:endParaRPr lang="en-US" altLang="zh-CN" dirty="0"/>
          </a:p>
          <a:p>
            <a:r>
              <a:rPr lang="zh-CN" altLang="en-US" dirty="0"/>
              <a:t>上述</a:t>
            </a:r>
            <a:r>
              <a:rPr lang="zh-CN" altLang="zh-CN" dirty="0"/>
              <a:t>设计步骤既是数据库设计的过程，也包括了数据库应用系统的设计过程</a:t>
            </a:r>
            <a:r>
              <a:rPr lang="zh-CN" altLang="en-US" dirty="0"/>
              <a:t>。</a:t>
            </a:r>
            <a:endParaRPr lang="en-US" altLang="zh-CN" dirty="0"/>
          </a:p>
          <a:p>
            <a:endParaRPr lang="en-US" altLang="zh-CN" sz="1100" dirty="0">
              <a:solidFill>
                <a:srgbClr val="0000FF"/>
              </a:solidFill>
            </a:endParaRPr>
          </a:p>
          <a:p>
            <a:r>
              <a:rPr lang="zh-CN" altLang="zh-CN" dirty="0">
                <a:solidFill>
                  <a:srgbClr val="0000FF"/>
                </a:solidFill>
              </a:rPr>
              <a:t>参加</a:t>
            </a:r>
            <a:r>
              <a:rPr lang="zh-CN" altLang="en-US" dirty="0">
                <a:solidFill>
                  <a:srgbClr val="0000FF"/>
                </a:solidFill>
              </a:rPr>
              <a:t>数据库</a:t>
            </a:r>
            <a:r>
              <a:rPr lang="zh-CN" altLang="zh-CN" dirty="0">
                <a:solidFill>
                  <a:srgbClr val="0000FF"/>
                </a:solidFill>
              </a:rPr>
              <a:t>设计的人员</a:t>
            </a:r>
            <a:endParaRPr lang="en-US" altLang="zh-CN" dirty="0">
              <a:solidFill>
                <a:srgbClr val="0000FF"/>
              </a:solidFill>
            </a:endParaRPr>
          </a:p>
          <a:p>
            <a:pPr lvl="1"/>
            <a:r>
              <a:rPr lang="zh-CN" altLang="en-US" dirty="0"/>
              <a:t>系统分析员</a:t>
            </a:r>
            <a:endParaRPr lang="en-US" altLang="zh-CN" dirty="0"/>
          </a:p>
          <a:p>
            <a:pPr lvl="1"/>
            <a:r>
              <a:rPr lang="zh-CN" altLang="en-US" dirty="0"/>
              <a:t>数据库设计人员</a:t>
            </a:r>
            <a:endParaRPr lang="en-US" altLang="zh-CN" dirty="0"/>
          </a:p>
          <a:p>
            <a:pPr lvl="1"/>
            <a:r>
              <a:rPr lang="zh-CN" altLang="en-US" dirty="0"/>
              <a:t>应用开发人员</a:t>
            </a:r>
            <a:endParaRPr lang="en-US" altLang="zh-CN" dirty="0"/>
          </a:p>
          <a:p>
            <a:pPr lvl="1"/>
            <a:r>
              <a:rPr lang="en-US" altLang="zh-CN" dirty="0"/>
              <a:t>DBA</a:t>
            </a:r>
          </a:p>
          <a:p>
            <a:pPr lvl="1"/>
            <a:r>
              <a:rPr lang="zh-CN" altLang="en-US" dirty="0"/>
              <a:t>用户代表</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11</a:t>
            </a:fld>
            <a:endParaRPr lang="en-US" dirty="0"/>
          </a:p>
        </p:txBody>
      </p:sp>
      <p:sp>
        <p:nvSpPr>
          <p:cNvPr id="6" name="文本框 5"/>
          <p:cNvSpPr txBox="1"/>
          <p:nvPr/>
        </p:nvSpPr>
        <p:spPr>
          <a:xfrm>
            <a:off x="4570103" y="3150871"/>
            <a:ext cx="6467104" cy="812530"/>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dirty="0">
                <a:solidFill>
                  <a:srgbClr val="C00000"/>
                </a:solidFill>
                <a:latin typeface="等线 Light" panose="02010600030101010101" pitchFamily="2" charset="-122"/>
                <a:ea typeface="等线 Light" panose="02010600030101010101" pitchFamily="2" charset="-122"/>
              </a:rPr>
              <a:t>数据库设计的核心人员</a:t>
            </a:r>
            <a:endParaRPr lang="en-US" altLang="zh-CN" dirty="0">
              <a:solidFill>
                <a:srgbClr val="C00000"/>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dirty="0">
                <a:solidFill>
                  <a:srgbClr val="C00000"/>
                </a:solidFill>
                <a:latin typeface="等线 Light" panose="02010600030101010101" pitchFamily="2" charset="-122"/>
                <a:ea typeface="等线 Light" panose="02010600030101010101" pitchFamily="2" charset="-122"/>
              </a:rPr>
              <a:t>自始至终参与数据库设计，水平高低决定数据库系统的质量</a:t>
            </a:r>
          </a:p>
        </p:txBody>
      </p:sp>
      <p:sp>
        <p:nvSpPr>
          <p:cNvPr id="7" name="文本框 6"/>
          <p:cNvSpPr txBox="1"/>
          <p:nvPr/>
        </p:nvSpPr>
        <p:spPr>
          <a:xfrm>
            <a:off x="4570103" y="3934613"/>
            <a:ext cx="4117604" cy="812530"/>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dirty="0">
                <a:solidFill>
                  <a:srgbClr val="C00000"/>
                </a:solidFill>
                <a:latin typeface="等线 Light" panose="02010600030101010101" pitchFamily="2" charset="-122"/>
                <a:ea typeface="等线 Light" panose="02010600030101010101" pitchFamily="2" charset="-122"/>
              </a:rPr>
              <a:t>程序员：负责编写程序</a:t>
            </a:r>
            <a:endParaRPr lang="en-US" altLang="zh-CN" dirty="0">
              <a:solidFill>
                <a:srgbClr val="C00000"/>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dirty="0">
                <a:solidFill>
                  <a:srgbClr val="C00000"/>
                </a:solidFill>
                <a:latin typeface="等线 Light" panose="02010600030101010101" pitchFamily="2" charset="-122"/>
                <a:ea typeface="等线 Light" panose="02010600030101010101" pitchFamily="2" charset="-122"/>
              </a:rPr>
              <a:t>操作员：负责准备软硬件环境</a:t>
            </a:r>
          </a:p>
        </p:txBody>
      </p:sp>
      <p:grpSp>
        <p:nvGrpSpPr>
          <p:cNvPr id="11" name="组合 10"/>
          <p:cNvGrpSpPr/>
          <p:nvPr/>
        </p:nvGrpSpPr>
        <p:grpSpPr>
          <a:xfrm>
            <a:off x="3624118" y="3226936"/>
            <a:ext cx="792348" cy="711065"/>
            <a:chOff x="3639292" y="3365634"/>
            <a:chExt cx="792348" cy="711065"/>
          </a:xfrm>
        </p:grpSpPr>
        <p:sp>
          <p:nvSpPr>
            <p:cNvPr id="5" name="右大括号 4"/>
            <p:cNvSpPr/>
            <p:nvPr/>
          </p:nvSpPr>
          <p:spPr>
            <a:xfrm>
              <a:off x="3639292" y="3365634"/>
              <a:ext cx="381000" cy="7110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箭头 7"/>
            <p:cNvSpPr/>
            <p:nvPr/>
          </p:nvSpPr>
          <p:spPr>
            <a:xfrm>
              <a:off x="3841832" y="3670500"/>
              <a:ext cx="589808" cy="1650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右箭头 9"/>
          <p:cNvSpPr/>
          <p:nvPr/>
        </p:nvSpPr>
        <p:spPr>
          <a:xfrm>
            <a:off x="3837791" y="4257592"/>
            <a:ext cx="589808" cy="1650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3624118" y="4690677"/>
            <a:ext cx="792348" cy="711065"/>
            <a:chOff x="3639292" y="3365634"/>
            <a:chExt cx="792348" cy="711065"/>
          </a:xfrm>
        </p:grpSpPr>
        <p:sp>
          <p:nvSpPr>
            <p:cNvPr id="13" name="右大括号 12"/>
            <p:cNvSpPr/>
            <p:nvPr/>
          </p:nvSpPr>
          <p:spPr>
            <a:xfrm>
              <a:off x="3639292" y="3365634"/>
              <a:ext cx="381000" cy="7110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右箭头 13"/>
            <p:cNvSpPr/>
            <p:nvPr/>
          </p:nvSpPr>
          <p:spPr>
            <a:xfrm>
              <a:off x="3841832" y="3670500"/>
              <a:ext cx="589808" cy="1650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4582803" y="4690677"/>
            <a:ext cx="2620324" cy="812530"/>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dirty="0">
                <a:solidFill>
                  <a:srgbClr val="C00000"/>
                </a:solidFill>
                <a:latin typeface="等线 Light" panose="02010600030101010101" pitchFamily="2" charset="-122"/>
                <a:ea typeface="等线 Light" panose="02010600030101010101" pitchFamily="2" charset="-122"/>
              </a:rPr>
              <a:t>参与需求分析</a:t>
            </a:r>
            <a:endParaRPr lang="en-US" altLang="zh-CN" dirty="0">
              <a:solidFill>
                <a:srgbClr val="C00000"/>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dirty="0">
                <a:solidFill>
                  <a:srgbClr val="C00000"/>
                </a:solidFill>
                <a:latin typeface="等线 Light" panose="02010600030101010101" pitchFamily="2" charset="-122"/>
                <a:ea typeface="等线 Light" panose="02010600030101010101" pitchFamily="2" charset="-122"/>
              </a:rPr>
              <a:t>数据库的运行和维护</a:t>
            </a:r>
            <a:endParaRPr lang="en-US" altLang="zh-CN" dirty="0">
              <a:solidFill>
                <a:srgbClr val="C00000"/>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95582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up)">
                                      <p:cBhvr>
                                        <p:cTn id="26" dur="500"/>
                                        <p:tgtEl>
                                          <p:spTgt spid="3">
                                            <p:txEl>
                                              <p:pRg st="5" end="5"/>
                                            </p:txEl>
                                          </p:spTgt>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up)">
                                      <p:cBhvr>
                                        <p:cTn id="30" dur="500"/>
                                        <p:tgtEl>
                                          <p:spTgt spid="3">
                                            <p:txEl>
                                              <p:pRg st="6" end="6"/>
                                            </p:txEl>
                                          </p:spTgt>
                                        </p:tgtEl>
                                      </p:cBhvr>
                                    </p:animEffect>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up)">
                                      <p:cBhvr>
                                        <p:cTn id="34" dur="500"/>
                                        <p:tgtEl>
                                          <p:spTgt spid="3">
                                            <p:txEl>
                                              <p:pRg st="7" end="7"/>
                                            </p:txEl>
                                          </p:spTgt>
                                        </p:tgtEl>
                                      </p:cBhvr>
                                    </p:animEffect>
                                  </p:childTnLst>
                                </p:cTn>
                              </p:par>
                            </p:childTnLst>
                          </p:cTn>
                        </p:par>
                        <p:par>
                          <p:cTn id="35" fill="hold">
                            <p:stCondLst>
                              <p:cond delay="2500"/>
                            </p:stCondLst>
                            <p:childTnLst>
                              <p:par>
                                <p:cTn id="36" presetID="22" presetClass="entr" presetSubtype="1" fill="hold" nodeType="after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up)">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12</a:t>
            </a:fld>
            <a:endParaRPr lang="en-US" dirty="0"/>
          </a:p>
        </p:txBody>
      </p:sp>
      <p:pic>
        <p:nvPicPr>
          <p:cNvPr id="5" name="图片 36">
            <a:extLs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28600"/>
            <a:ext cx="5827290" cy="573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8"/>
          <p:cNvSpPr txBox="1">
            <a:spLocks noChangeArrowheads="1"/>
          </p:cNvSpPr>
          <p:nvPr/>
        </p:nvSpPr>
        <p:spPr bwMode="auto">
          <a:xfrm>
            <a:off x="2954079" y="6092439"/>
            <a:ext cx="555793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200" dirty="0">
                <a:solidFill>
                  <a:srgbClr val="0000FF"/>
                </a:solidFill>
                <a:latin typeface="等线" panose="02010600030101010101" pitchFamily="2" charset="-122"/>
                <a:ea typeface="等线" panose="02010600030101010101" pitchFamily="2" charset="-122"/>
              </a:rPr>
              <a:t>图</a:t>
            </a:r>
            <a:r>
              <a:rPr lang="en-US" altLang="zh-CN" sz="2200" dirty="0">
                <a:solidFill>
                  <a:srgbClr val="0000FF"/>
                </a:solidFill>
                <a:latin typeface="等线" panose="02010600030101010101" pitchFamily="2" charset="-122"/>
                <a:ea typeface="等线" panose="02010600030101010101" pitchFamily="2" charset="-122"/>
              </a:rPr>
              <a:t>7.3  </a:t>
            </a:r>
            <a:r>
              <a:rPr lang="zh-CN" altLang="en-US" sz="2200" dirty="0">
                <a:solidFill>
                  <a:srgbClr val="0000FF"/>
                </a:solidFill>
                <a:latin typeface="等线" panose="02010600030101010101" pitchFamily="2" charset="-122"/>
                <a:ea typeface="等线" panose="02010600030101010101" pitchFamily="2" charset="-122"/>
              </a:rPr>
              <a:t>数据库设计各个阶段的数据设计描述</a:t>
            </a:r>
          </a:p>
        </p:txBody>
      </p:sp>
      <p:sp>
        <p:nvSpPr>
          <p:cNvPr id="3" name="矩形 2">
            <a:extLst>
              <a:ext uri="{FF2B5EF4-FFF2-40B4-BE49-F238E27FC236}">
                <a16:creationId xmlns:a16="http://schemas.microsoft.com/office/drawing/2014/main" id="{DFF86822-3068-4511-ACE3-68B8FD5C590F}"/>
              </a:ext>
            </a:extLst>
          </p:cNvPr>
          <p:cNvSpPr/>
          <p:nvPr/>
        </p:nvSpPr>
        <p:spPr>
          <a:xfrm>
            <a:off x="4648200" y="533400"/>
            <a:ext cx="1007806" cy="287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数据字典</a:t>
            </a:r>
          </a:p>
        </p:txBody>
      </p:sp>
    </p:spTree>
    <p:extLst>
      <p:ext uri="{BB962C8B-B14F-4D97-AF65-F5344CB8AC3E}">
        <p14:creationId xmlns:p14="http://schemas.microsoft.com/office/powerpoint/2010/main" val="545321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数据库设计过程中的各级模式</a:t>
            </a:r>
          </a:p>
        </p:txBody>
      </p:sp>
      <p:sp>
        <p:nvSpPr>
          <p:cNvPr id="3" name="内容占位符 2"/>
          <p:cNvSpPr>
            <a:spLocks noGrp="1"/>
          </p:cNvSpPr>
          <p:nvPr>
            <p:ph idx="1"/>
          </p:nvPr>
        </p:nvSpPr>
        <p:spPr/>
        <p:txBody>
          <a:bodyPr/>
          <a:lstStyle/>
          <a:p>
            <a:r>
              <a:rPr lang="zh-CN" altLang="zh-CN" dirty="0">
                <a:solidFill>
                  <a:srgbClr val="0000FF"/>
                </a:solidFill>
              </a:rPr>
              <a:t>数据库设计不同阶段形成的数据库各级模式</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13</a:t>
            </a:fld>
            <a:endParaRPr lang="en-US" dirty="0"/>
          </a:p>
        </p:txBody>
      </p:sp>
      <p:pic>
        <p:nvPicPr>
          <p:cNvPr id="5" name="Picture 6" descr="C:\Users\wamdm\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46083"/>
            <a:ext cx="8839200" cy="3510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10"/>
          <p:cNvGrpSpPr/>
          <p:nvPr/>
        </p:nvGrpSpPr>
        <p:grpSpPr>
          <a:xfrm>
            <a:off x="1600200" y="5677052"/>
            <a:ext cx="9319903" cy="369332"/>
            <a:chOff x="1656443" y="5677052"/>
            <a:chExt cx="9319903" cy="369332"/>
          </a:xfrm>
          <a:effectLst>
            <a:outerShdw blurRad="50800" dist="38100" dir="2700000" algn="tl" rotWithShape="0">
              <a:prstClr val="black">
                <a:alpha val="40000"/>
              </a:prstClr>
            </a:outerShdw>
          </a:effectLst>
        </p:grpSpPr>
        <p:sp>
          <p:nvSpPr>
            <p:cNvPr id="7" name="文本框 6"/>
            <p:cNvSpPr txBox="1"/>
            <p:nvPr/>
          </p:nvSpPr>
          <p:spPr>
            <a:xfrm>
              <a:off x="1656443" y="5677052"/>
              <a:ext cx="1676400" cy="369332"/>
            </a:xfrm>
            <a:prstGeom prst="rect">
              <a:avLst/>
            </a:prstGeom>
            <a:noFill/>
          </p:spPr>
          <p:txBody>
            <a:bodyPr wrap="square" rtlCol="0">
              <a:spAutoFit/>
            </a:bodyPr>
            <a:lstStyle/>
            <a:p>
              <a:pPr algn="ctr"/>
              <a:r>
                <a:rPr lang="zh-CN" altLang="en-US" dirty="0">
                  <a:solidFill>
                    <a:srgbClr val="0000FF"/>
                  </a:solidFill>
                </a:rPr>
                <a:t>需求分析阶段</a:t>
              </a:r>
            </a:p>
          </p:txBody>
        </p:sp>
        <p:sp>
          <p:nvSpPr>
            <p:cNvPr id="8" name="文本框 7"/>
            <p:cNvSpPr txBox="1"/>
            <p:nvPr/>
          </p:nvSpPr>
          <p:spPr>
            <a:xfrm>
              <a:off x="3657600" y="5677052"/>
              <a:ext cx="2057400" cy="369332"/>
            </a:xfrm>
            <a:prstGeom prst="rect">
              <a:avLst/>
            </a:prstGeom>
            <a:noFill/>
          </p:spPr>
          <p:txBody>
            <a:bodyPr wrap="square" rtlCol="0">
              <a:spAutoFit/>
            </a:bodyPr>
            <a:lstStyle/>
            <a:p>
              <a:pPr algn="ctr"/>
              <a:r>
                <a:rPr lang="zh-CN" altLang="en-US" dirty="0">
                  <a:solidFill>
                    <a:srgbClr val="0000FF"/>
                  </a:solidFill>
                </a:rPr>
                <a:t>概念结构设计阶段</a:t>
              </a:r>
            </a:p>
          </p:txBody>
        </p:sp>
        <p:sp>
          <p:nvSpPr>
            <p:cNvPr id="9" name="文本框 8"/>
            <p:cNvSpPr txBox="1"/>
            <p:nvPr/>
          </p:nvSpPr>
          <p:spPr>
            <a:xfrm>
              <a:off x="6235701" y="5677052"/>
              <a:ext cx="2057400" cy="369332"/>
            </a:xfrm>
            <a:prstGeom prst="rect">
              <a:avLst/>
            </a:prstGeom>
            <a:noFill/>
          </p:spPr>
          <p:txBody>
            <a:bodyPr wrap="square" rtlCol="0">
              <a:spAutoFit/>
            </a:bodyPr>
            <a:lstStyle/>
            <a:p>
              <a:pPr algn="ctr"/>
              <a:r>
                <a:rPr lang="zh-CN" altLang="en-US" dirty="0">
                  <a:solidFill>
                    <a:srgbClr val="0000FF"/>
                  </a:solidFill>
                </a:rPr>
                <a:t>逻辑结构设计阶段</a:t>
              </a:r>
            </a:p>
          </p:txBody>
        </p:sp>
        <p:sp>
          <p:nvSpPr>
            <p:cNvPr id="10" name="文本框 9"/>
            <p:cNvSpPr txBox="1"/>
            <p:nvPr/>
          </p:nvSpPr>
          <p:spPr>
            <a:xfrm>
              <a:off x="8918946" y="5677052"/>
              <a:ext cx="2057400" cy="369332"/>
            </a:xfrm>
            <a:prstGeom prst="rect">
              <a:avLst/>
            </a:prstGeom>
            <a:noFill/>
          </p:spPr>
          <p:txBody>
            <a:bodyPr wrap="square" rtlCol="0">
              <a:spAutoFit/>
            </a:bodyPr>
            <a:lstStyle/>
            <a:p>
              <a:pPr algn="ctr"/>
              <a:r>
                <a:rPr lang="zh-CN" altLang="en-US" dirty="0">
                  <a:solidFill>
                    <a:srgbClr val="0000FF"/>
                  </a:solidFill>
                </a:rPr>
                <a:t>物理结构设计阶段</a:t>
              </a:r>
            </a:p>
          </p:txBody>
        </p:sp>
      </p:grpSp>
    </p:spTree>
    <p:extLst>
      <p:ext uri="{BB962C8B-B14F-4D97-AF65-F5344CB8AC3E}">
        <p14:creationId xmlns:p14="http://schemas.microsoft.com/office/powerpoint/2010/main" val="177309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14</a:t>
            </a:fld>
            <a:endParaRPr lang="en-US" dirty="0"/>
          </a:p>
        </p:txBody>
      </p:sp>
      <p:pic>
        <p:nvPicPr>
          <p:cNvPr id="5" name="Picture 6" descr="C:\Users\wamdm\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685800"/>
            <a:ext cx="7239000" cy="3833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线形标注 2 6"/>
          <p:cNvSpPr/>
          <p:nvPr/>
        </p:nvSpPr>
        <p:spPr>
          <a:xfrm>
            <a:off x="3162300" y="5105400"/>
            <a:ext cx="2971800" cy="914400"/>
          </a:xfrm>
          <a:prstGeom prst="borderCallout2">
            <a:avLst>
              <a:gd name="adj1" fmla="val 568"/>
              <a:gd name="adj2" fmla="val 642"/>
              <a:gd name="adj3" fmla="val -60416"/>
              <a:gd name="adj4" fmla="val 24786"/>
              <a:gd name="adj5" fmla="val -56313"/>
              <a:gd name="adj6" fmla="val 24029"/>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u="sng" dirty="0">
                <a:solidFill>
                  <a:srgbClr val="0000FF"/>
                </a:solidFill>
                <a:effectLst>
                  <a:outerShdw blurRad="38100" dist="38100" dir="2700000" algn="tl">
                    <a:srgbClr val="000000">
                      <a:alpha val="43137"/>
                    </a:srgbClr>
                  </a:outerShdw>
                </a:effectLst>
              </a:rPr>
              <a:t>需求分析阶段</a:t>
            </a:r>
            <a:r>
              <a:rPr lang="zh-CN" altLang="en-US" dirty="0">
                <a:solidFill>
                  <a:srgbClr val="0000FF"/>
                </a:solidFill>
              </a:rPr>
              <a:t>：</a:t>
            </a:r>
            <a:endParaRPr lang="en-US" altLang="zh-CN" dirty="0">
              <a:solidFill>
                <a:srgbClr val="0000FF"/>
              </a:solidFill>
            </a:endParaRPr>
          </a:p>
          <a:p>
            <a:pPr>
              <a:lnSpc>
                <a:spcPct val="150000"/>
              </a:lnSpc>
            </a:pPr>
            <a:r>
              <a:rPr lang="zh-CN" altLang="en-US" dirty="0">
                <a:solidFill>
                  <a:srgbClr val="0000FF"/>
                </a:solidFill>
              </a:rPr>
              <a:t>综合各个用户的应用需求</a:t>
            </a:r>
          </a:p>
        </p:txBody>
      </p:sp>
    </p:spTree>
    <p:extLst>
      <p:ext uri="{BB962C8B-B14F-4D97-AF65-F5344CB8AC3E}">
        <p14:creationId xmlns:p14="http://schemas.microsoft.com/office/powerpoint/2010/main" val="2105245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15</a:t>
            </a:fld>
            <a:endParaRPr lang="en-US" dirty="0"/>
          </a:p>
        </p:txBody>
      </p:sp>
      <p:pic>
        <p:nvPicPr>
          <p:cNvPr id="5" name="Picture 6" descr="C:\Users\wamdm\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685800"/>
            <a:ext cx="7239000" cy="3833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线形标注 2 6"/>
          <p:cNvSpPr/>
          <p:nvPr/>
        </p:nvSpPr>
        <p:spPr>
          <a:xfrm>
            <a:off x="4419600" y="4895985"/>
            <a:ext cx="4038600" cy="1119521"/>
          </a:xfrm>
          <a:prstGeom prst="borderCallout2">
            <a:avLst>
              <a:gd name="adj1" fmla="val 568"/>
              <a:gd name="adj2" fmla="val -213"/>
              <a:gd name="adj3" fmla="val -59167"/>
              <a:gd name="adj4" fmla="val 31769"/>
              <a:gd name="adj5" fmla="val -142947"/>
              <a:gd name="adj6" fmla="val 12233"/>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u="sng" dirty="0">
                <a:solidFill>
                  <a:srgbClr val="0000FF"/>
                </a:solidFill>
                <a:effectLst>
                  <a:outerShdw blurRad="38100" dist="38100" dir="2700000" algn="tl">
                    <a:srgbClr val="000000">
                      <a:alpha val="43137"/>
                    </a:srgbClr>
                  </a:outerShdw>
                </a:effectLst>
              </a:rPr>
              <a:t>概念设计阶段</a:t>
            </a:r>
            <a:r>
              <a:rPr lang="zh-CN" altLang="en-US" dirty="0">
                <a:solidFill>
                  <a:srgbClr val="0000FF"/>
                </a:solidFill>
              </a:rPr>
              <a:t>：</a:t>
            </a:r>
            <a:endParaRPr lang="en-US" altLang="zh-CN" dirty="0">
              <a:solidFill>
                <a:srgbClr val="0000FF"/>
              </a:solidFill>
            </a:endParaRPr>
          </a:p>
          <a:p>
            <a:pPr>
              <a:lnSpc>
                <a:spcPct val="120000"/>
              </a:lnSpc>
            </a:pPr>
            <a:r>
              <a:rPr lang="zh-CN" altLang="en-US" dirty="0">
                <a:solidFill>
                  <a:srgbClr val="0000FF"/>
                </a:solidFill>
              </a:rPr>
              <a:t>形成独立于机器特点，独立于各个数据库管理系统产品的概念模式</a:t>
            </a:r>
            <a:r>
              <a:rPr lang="en-US" altLang="zh-CN" dirty="0">
                <a:solidFill>
                  <a:srgbClr val="0000FF"/>
                </a:solidFill>
              </a:rPr>
              <a:t>(E-R</a:t>
            </a:r>
            <a:r>
              <a:rPr lang="zh-CN" altLang="en-US" dirty="0">
                <a:solidFill>
                  <a:srgbClr val="0000FF"/>
                </a:solidFill>
              </a:rPr>
              <a:t>图</a:t>
            </a:r>
            <a:r>
              <a:rPr lang="en-US" altLang="zh-CN" dirty="0">
                <a:solidFill>
                  <a:srgbClr val="0000FF"/>
                </a:solidFill>
              </a:rPr>
              <a:t>)</a:t>
            </a:r>
            <a:endParaRPr lang="zh-CN" altLang="en-US" dirty="0">
              <a:solidFill>
                <a:srgbClr val="0000FF"/>
              </a:solidFill>
            </a:endParaRPr>
          </a:p>
        </p:txBody>
      </p:sp>
    </p:spTree>
    <p:extLst>
      <p:ext uri="{BB962C8B-B14F-4D97-AF65-F5344CB8AC3E}">
        <p14:creationId xmlns:p14="http://schemas.microsoft.com/office/powerpoint/2010/main" val="4287456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16</a:t>
            </a:fld>
            <a:endParaRPr lang="en-US" dirty="0"/>
          </a:p>
        </p:txBody>
      </p:sp>
      <p:pic>
        <p:nvPicPr>
          <p:cNvPr id="5" name="Picture 6" descr="C:\Users\wamdm\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685800"/>
            <a:ext cx="7239000" cy="3833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线形标注 2 6"/>
          <p:cNvSpPr/>
          <p:nvPr/>
        </p:nvSpPr>
        <p:spPr>
          <a:xfrm>
            <a:off x="4343400" y="4343400"/>
            <a:ext cx="5943600" cy="1887826"/>
          </a:xfrm>
          <a:prstGeom prst="borderCallout2">
            <a:avLst>
              <a:gd name="adj1" fmla="val 302"/>
              <a:gd name="adj2" fmla="val 50065"/>
              <a:gd name="adj3" fmla="val -57070"/>
              <a:gd name="adj4" fmla="val 46360"/>
              <a:gd name="adj5" fmla="val -56653"/>
              <a:gd name="adj6" fmla="val 45751"/>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u="sng" dirty="0">
                <a:solidFill>
                  <a:srgbClr val="0000FF"/>
                </a:solidFill>
                <a:effectLst>
                  <a:outerShdw blurRad="38100" dist="38100" dir="2700000" algn="tl">
                    <a:srgbClr val="000000">
                      <a:alpha val="43137"/>
                    </a:srgbClr>
                  </a:outerShdw>
                </a:effectLst>
              </a:rPr>
              <a:t>逻辑设计阶段</a:t>
            </a:r>
            <a:r>
              <a:rPr lang="zh-CN" altLang="en-US" dirty="0">
                <a:solidFill>
                  <a:srgbClr val="0000FF"/>
                </a:solidFill>
              </a:rPr>
              <a:t>：</a:t>
            </a:r>
            <a:endParaRPr lang="en-US" altLang="zh-CN" dirty="0">
              <a:solidFill>
                <a:srgbClr val="0000FF"/>
              </a:solidFill>
            </a:endParaRPr>
          </a:p>
          <a:p>
            <a:pPr marL="285750" indent="-285750">
              <a:lnSpc>
                <a:spcPct val="120000"/>
              </a:lnSpc>
              <a:buFont typeface="Arial" panose="020B0604020202020204" pitchFamily="34" charset="0"/>
              <a:buChar char="•"/>
            </a:pPr>
            <a:r>
              <a:rPr lang="zh-CN" altLang="en-US" dirty="0">
                <a:solidFill>
                  <a:srgbClr val="0000FF"/>
                </a:solidFill>
              </a:rPr>
              <a:t>首先将</a:t>
            </a:r>
            <a:r>
              <a:rPr lang="en-US" altLang="zh-CN" dirty="0">
                <a:solidFill>
                  <a:srgbClr val="0000FF"/>
                </a:solidFill>
              </a:rPr>
              <a:t>E-R</a:t>
            </a:r>
            <a:r>
              <a:rPr lang="zh-CN" altLang="en-US" dirty="0">
                <a:solidFill>
                  <a:srgbClr val="0000FF"/>
                </a:solidFill>
              </a:rPr>
              <a:t>图转换成具体的数据库产品支持的数据模型，如关系模型，形成数据库逻辑模式</a:t>
            </a:r>
            <a:endParaRPr lang="en-US" altLang="zh-CN" dirty="0">
              <a:solidFill>
                <a:srgbClr val="0000FF"/>
              </a:solidFill>
            </a:endParaRPr>
          </a:p>
          <a:p>
            <a:pPr marL="285750" indent="-285750">
              <a:lnSpc>
                <a:spcPct val="120000"/>
              </a:lnSpc>
              <a:buFont typeface="Arial" panose="020B0604020202020204" pitchFamily="34" charset="0"/>
              <a:buChar char="•"/>
            </a:pPr>
            <a:r>
              <a:rPr lang="zh-CN" altLang="en-US" dirty="0">
                <a:solidFill>
                  <a:srgbClr val="0000FF"/>
                </a:solidFill>
              </a:rPr>
              <a:t>然后根据用户处理的要求、安全性的考虑，在基本表的基础上再建立必要的视图</a:t>
            </a:r>
            <a:r>
              <a:rPr lang="en-US" altLang="zh-CN" dirty="0">
                <a:solidFill>
                  <a:srgbClr val="0000FF"/>
                </a:solidFill>
              </a:rPr>
              <a:t>(View)</a:t>
            </a:r>
            <a:r>
              <a:rPr lang="zh-CN" altLang="en-US" dirty="0">
                <a:solidFill>
                  <a:srgbClr val="0000FF"/>
                </a:solidFill>
              </a:rPr>
              <a:t>，形成数据的外模式</a:t>
            </a:r>
          </a:p>
        </p:txBody>
      </p:sp>
    </p:spTree>
    <p:extLst>
      <p:ext uri="{BB962C8B-B14F-4D97-AF65-F5344CB8AC3E}">
        <p14:creationId xmlns:p14="http://schemas.microsoft.com/office/powerpoint/2010/main" val="363784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17</a:t>
            </a:fld>
            <a:endParaRPr lang="en-US" dirty="0"/>
          </a:p>
        </p:txBody>
      </p:sp>
      <p:pic>
        <p:nvPicPr>
          <p:cNvPr id="5" name="Picture 6" descr="C:\Users\wamdm\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685800"/>
            <a:ext cx="7239000" cy="3833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线形标注 2 6"/>
          <p:cNvSpPr/>
          <p:nvPr/>
        </p:nvSpPr>
        <p:spPr>
          <a:xfrm>
            <a:off x="6858000" y="4160346"/>
            <a:ext cx="4495800" cy="1295400"/>
          </a:xfrm>
          <a:prstGeom prst="borderCallout2">
            <a:avLst>
              <a:gd name="adj1" fmla="val 302"/>
              <a:gd name="adj2" fmla="val 50065"/>
              <a:gd name="adj3" fmla="val -57070"/>
              <a:gd name="adj4" fmla="val 48321"/>
              <a:gd name="adj5" fmla="val -70378"/>
              <a:gd name="adj6" fmla="val 47712"/>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u="sng" dirty="0">
                <a:solidFill>
                  <a:srgbClr val="0000FF"/>
                </a:solidFill>
                <a:effectLst>
                  <a:outerShdw blurRad="38100" dist="38100" dir="2700000" algn="tl">
                    <a:srgbClr val="000000">
                      <a:alpha val="43137"/>
                    </a:srgbClr>
                  </a:outerShdw>
                </a:effectLst>
              </a:rPr>
              <a:t>物理设计阶段</a:t>
            </a:r>
            <a:r>
              <a:rPr lang="zh-CN" altLang="en-US" dirty="0">
                <a:solidFill>
                  <a:srgbClr val="0000FF"/>
                </a:solidFill>
              </a:rPr>
              <a:t>：</a:t>
            </a:r>
            <a:endParaRPr lang="en-US" altLang="zh-CN" dirty="0">
              <a:solidFill>
                <a:srgbClr val="0000FF"/>
              </a:solidFill>
            </a:endParaRPr>
          </a:p>
          <a:p>
            <a:pPr marL="285750" indent="-285750">
              <a:lnSpc>
                <a:spcPct val="120000"/>
              </a:lnSpc>
              <a:buFont typeface="Arial" panose="020B0604020202020204" pitchFamily="34" charset="0"/>
              <a:buChar char="•"/>
            </a:pPr>
            <a:r>
              <a:rPr lang="zh-CN" altLang="en-US" dirty="0">
                <a:solidFill>
                  <a:srgbClr val="0000FF"/>
                </a:solidFill>
              </a:rPr>
              <a:t>根据数据库管理系统特点和处理的需要，进行物理</a:t>
            </a:r>
            <a:r>
              <a:rPr lang="zh-CN" altLang="en-US" dirty="0">
                <a:solidFill>
                  <a:srgbClr val="FF0000"/>
                </a:solidFill>
              </a:rPr>
              <a:t>存储</a:t>
            </a:r>
            <a:r>
              <a:rPr lang="zh-CN" altLang="en-US" dirty="0">
                <a:solidFill>
                  <a:srgbClr val="0000FF"/>
                </a:solidFill>
              </a:rPr>
              <a:t>安排，建立</a:t>
            </a:r>
            <a:r>
              <a:rPr lang="zh-CN" altLang="en-US" dirty="0">
                <a:solidFill>
                  <a:srgbClr val="FF0000"/>
                </a:solidFill>
              </a:rPr>
              <a:t>索引</a:t>
            </a:r>
            <a:r>
              <a:rPr lang="zh-CN" altLang="en-US" dirty="0">
                <a:solidFill>
                  <a:srgbClr val="0000FF"/>
                </a:solidFill>
              </a:rPr>
              <a:t>，形成数据库内模式</a:t>
            </a:r>
          </a:p>
        </p:txBody>
      </p:sp>
    </p:spTree>
    <p:extLst>
      <p:ext uri="{BB962C8B-B14F-4D97-AF65-F5344CB8AC3E}">
        <p14:creationId xmlns:p14="http://schemas.microsoft.com/office/powerpoint/2010/main" val="3445381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数据库设计概述</a:t>
            </a:r>
          </a:p>
          <a:p>
            <a:pPr>
              <a:lnSpc>
                <a:spcPct val="150000"/>
              </a:lnSpc>
            </a:pPr>
            <a:r>
              <a:rPr lang="zh-CN" altLang="en-US" dirty="0">
                <a:solidFill>
                  <a:srgbClr val="FF0000"/>
                </a:solidFill>
              </a:rPr>
              <a:t>需求分析</a:t>
            </a:r>
          </a:p>
          <a:p>
            <a:pPr>
              <a:lnSpc>
                <a:spcPct val="150000"/>
              </a:lnSpc>
            </a:pPr>
            <a:r>
              <a:rPr lang="zh-CN" altLang="en-US" dirty="0">
                <a:solidFill>
                  <a:schemeClr val="bg1">
                    <a:lumMod val="75000"/>
                  </a:schemeClr>
                </a:solidFill>
              </a:rPr>
              <a:t>概念结构设计</a:t>
            </a:r>
          </a:p>
          <a:p>
            <a:pPr>
              <a:lnSpc>
                <a:spcPct val="150000"/>
              </a:lnSpc>
            </a:pPr>
            <a:r>
              <a:rPr lang="zh-CN" altLang="en-US" dirty="0">
                <a:solidFill>
                  <a:schemeClr val="bg1">
                    <a:lumMod val="75000"/>
                  </a:schemeClr>
                </a:solidFill>
              </a:rPr>
              <a:t>逻辑结构设计</a:t>
            </a:r>
          </a:p>
          <a:p>
            <a:pPr>
              <a:lnSpc>
                <a:spcPct val="150000"/>
              </a:lnSpc>
            </a:pPr>
            <a:r>
              <a:rPr lang="zh-CN" altLang="en-US" dirty="0">
                <a:solidFill>
                  <a:schemeClr val="bg1">
                    <a:lumMod val="75000"/>
                  </a:schemeClr>
                </a:solidFill>
              </a:rPr>
              <a:t>物理结构设计</a:t>
            </a:r>
          </a:p>
          <a:p>
            <a:pPr>
              <a:lnSpc>
                <a:spcPct val="150000"/>
              </a:lnSpc>
            </a:pPr>
            <a:r>
              <a:rPr lang="zh-CN" altLang="en-US" dirty="0">
                <a:solidFill>
                  <a:schemeClr val="bg1">
                    <a:lumMod val="75000"/>
                  </a:schemeClr>
                </a:solidFill>
              </a:rPr>
              <a:t>数据库的实施和维护</a:t>
            </a:r>
          </a:p>
          <a:p>
            <a:pPr>
              <a:lnSpc>
                <a:spcPct val="150000"/>
              </a:lnSpc>
            </a:pPr>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18</a:t>
            </a:fld>
            <a:endParaRPr lang="en-US" dirty="0"/>
          </a:p>
        </p:txBody>
      </p:sp>
    </p:spTree>
    <p:extLst>
      <p:ext uri="{BB962C8B-B14F-4D97-AF65-F5344CB8AC3E}">
        <p14:creationId xmlns:p14="http://schemas.microsoft.com/office/powerpoint/2010/main" val="2665524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本章目标</a:t>
            </a:r>
          </a:p>
        </p:txBody>
      </p:sp>
      <p:sp>
        <p:nvSpPr>
          <p:cNvPr id="3" name="内容占位符 2"/>
          <p:cNvSpPr>
            <a:spLocks noGrp="1"/>
          </p:cNvSpPr>
          <p:nvPr>
            <p:ph idx="1"/>
          </p:nvPr>
        </p:nvSpPr>
        <p:spPr/>
        <p:txBody>
          <a:bodyPr/>
          <a:lstStyle/>
          <a:p>
            <a:r>
              <a:rPr lang="zh-CN" altLang="en-US" sz="2800" dirty="0">
                <a:solidFill>
                  <a:srgbClr val="FF0000"/>
                </a:solidFill>
              </a:rPr>
              <a:t>完成本章</a:t>
            </a:r>
            <a:r>
              <a:rPr lang="zh-CN" altLang="en-US" dirty="0">
                <a:solidFill>
                  <a:srgbClr val="FF0000"/>
                </a:solidFill>
              </a:rPr>
              <a:t>的学习</a:t>
            </a:r>
            <a:r>
              <a:rPr lang="zh-CN" altLang="en-US" sz="2800" dirty="0">
                <a:solidFill>
                  <a:srgbClr val="FF0000"/>
                </a:solidFill>
              </a:rPr>
              <a:t>，你应该能够</a:t>
            </a:r>
            <a:endParaRPr lang="en-US" altLang="zh-CN" sz="2800" dirty="0">
              <a:solidFill>
                <a:srgbClr val="FF0000"/>
              </a:solidFill>
            </a:endParaRPr>
          </a:p>
          <a:p>
            <a:pPr lvl="1"/>
            <a:r>
              <a:rPr lang="zh-CN" altLang="en-US" dirty="0"/>
              <a:t>理解</a:t>
            </a:r>
            <a:r>
              <a:rPr lang="zh-CN" altLang="en-US" sz="2400" dirty="0"/>
              <a:t>数据库设计的生命周期</a:t>
            </a:r>
            <a:endParaRPr lang="en-US" altLang="zh-CN" sz="2400" dirty="0"/>
          </a:p>
          <a:p>
            <a:pPr lvl="1"/>
            <a:r>
              <a:rPr lang="zh-CN" altLang="en-US" sz="2400" dirty="0"/>
              <a:t>掌握需求分析的方法和步骤</a:t>
            </a:r>
            <a:endParaRPr lang="en-US" altLang="zh-CN" sz="2400" dirty="0"/>
          </a:p>
          <a:p>
            <a:pPr lvl="1"/>
            <a:r>
              <a:rPr lang="zh-CN" altLang="en-US" dirty="0"/>
              <a:t>熟练掌握概念设计的</a:t>
            </a:r>
            <a:r>
              <a:rPr lang="en-US" altLang="zh-CN" dirty="0"/>
              <a:t>E-R</a:t>
            </a:r>
            <a:r>
              <a:rPr lang="zh-CN" altLang="en-US" dirty="0"/>
              <a:t>图建模</a:t>
            </a:r>
            <a:endParaRPr lang="en-US" altLang="zh-CN" dirty="0"/>
          </a:p>
          <a:p>
            <a:pPr lvl="1"/>
            <a:r>
              <a:rPr lang="zh-CN" altLang="en-US" dirty="0"/>
              <a:t>熟练掌握</a:t>
            </a:r>
            <a:r>
              <a:rPr lang="en-US" altLang="zh-CN" dirty="0"/>
              <a:t>E-R</a:t>
            </a:r>
            <a:r>
              <a:rPr lang="zh-CN" altLang="en-US" dirty="0"/>
              <a:t>图的集成方法及过程</a:t>
            </a:r>
            <a:endParaRPr lang="en-US" altLang="zh-CN" dirty="0"/>
          </a:p>
          <a:p>
            <a:pPr lvl="1"/>
            <a:r>
              <a:rPr lang="zh-CN" altLang="en-US" dirty="0"/>
              <a:t>熟练掌握</a:t>
            </a:r>
            <a:r>
              <a:rPr lang="en-US" altLang="zh-CN" dirty="0"/>
              <a:t>E-R</a:t>
            </a:r>
            <a:r>
              <a:rPr lang="zh-CN" altLang="en-US" dirty="0"/>
              <a:t>图转化为关系模型的方法</a:t>
            </a:r>
            <a:endParaRPr lang="en-US" altLang="zh-CN" dirty="0"/>
          </a:p>
          <a:p>
            <a:pPr lvl="1"/>
            <a:r>
              <a:rPr lang="zh-CN" altLang="en-US" sz="2400" dirty="0"/>
              <a:t>熟练应用关系规范化理论优化关系模型</a:t>
            </a:r>
            <a:endParaRPr lang="en-US" altLang="zh-CN" sz="2400" dirty="0"/>
          </a:p>
          <a:p>
            <a:pPr lvl="1"/>
            <a:r>
              <a:rPr lang="zh-CN" altLang="en-US" dirty="0"/>
              <a:t>理解不同索引存取方法的异同，掌握索引选择的基本方法</a:t>
            </a:r>
            <a:endParaRPr lang="en-US" altLang="zh-CN" dirty="0"/>
          </a:p>
          <a:p>
            <a:pPr lvl="1"/>
            <a:r>
              <a:rPr lang="zh-CN" altLang="en-US" sz="2400" dirty="0"/>
              <a:t>了解数据库实施和维护的基本内容</a:t>
            </a:r>
            <a:endParaRPr lang="en-US" altLang="zh-CN" sz="2400" dirty="0"/>
          </a:p>
          <a:p>
            <a:pPr lvl="1"/>
            <a:endParaRPr lang="zh-CN" altLang="en-US" sz="24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1</a:t>
            </a:fld>
            <a:endParaRPr lang="en-US" dirty="0"/>
          </a:p>
        </p:txBody>
      </p:sp>
    </p:spTree>
    <p:extLst>
      <p:ext uri="{BB962C8B-B14F-4D97-AF65-F5344CB8AC3E}">
        <p14:creationId xmlns:p14="http://schemas.microsoft.com/office/powerpoint/2010/main" val="657880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a:t>
            </a:r>
          </a:p>
        </p:txBody>
      </p:sp>
      <p:sp>
        <p:nvSpPr>
          <p:cNvPr id="3" name="内容占位符 2"/>
          <p:cNvSpPr>
            <a:spLocks noGrp="1"/>
          </p:cNvSpPr>
          <p:nvPr>
            <p:ph idx="1"/>
          </p:nvPr>
        </p:nvSpPr>
        <p:spPr/>
        <p:txBody>
          <a:bodyPr>
            <a:normAutofit/>
          </a:bodyPr>
          <a:lstStyle/>
          <a:p>
            <a:r>
              <a:rPr lang="zh-CN" altLang="en-US" dirty="0">
                <a:solidFill>
                  <a:srgbClr val="0000FF"/>
                </a:solidFill>
              </a:rPr>
              <a:t>需求分析就是分析用户的要求</a:t>
            </a:r>
          </a:p>
          <a:p>
            <a:pPr lvl="1"/>
            <a:r>
              <a:rPr lang="zh-CN" altLang="en-US" dirty="0"/>
              <a:t>是设计数据库的起点</a:t>
            </a:r>
          </a:p>
          <a:p>
            <a:pPr lvl="1"/>
            <a:r>
              <a:rPr lang="zh-CN" altLang="en-US" dirty="0"/>
              <a:t>需求分析结果是否准确地反映了用户的实际要求，将直接影响到后面各个阶段的设计，并影响到设计结果是否合理和实用。</a:t>
            </a:r>
            <a:endParaRPr lang="en-US" altLang="zh-CN" dirty="0"/>
          </a:p>
          <a:p>
            <a:pPr lvl="1"/>
            <a:endParaRPr lang="zh-CN" altLang="en-US" sz="1100" dirty="0"/>
          </a:p>
          <a:p>
            <a:r>
              <a:rPr lang="zh-CN" altLang="en-US" dirty="0">
                <a:solidFill>
                  <a:srgbClr val="FF0000"/>
                </a:solidFill>
              </a:rPr>
              <a:t>需求分析的任务</a:t>
            </a:r>
            <a:endParaRPr lang="en-US" altLang="zh-CN" dirty="0">
              <a:solidFill>
                <a:srgbClr val="FF0000"/>
              </a:solidFill>
            </a:endParaRPr>
          </a:p>
          <a:p>
            <a:r>
              <a:rPr lang="zh-CN" altLang="en-US" dirty="0">
                <a:solidFill>
                  <a:srgbClr val="FF0000"/>
                </a:solidFill>
              </a:rPr>
              <a:t>需求分析的方法</a:t>
            </a:r>
            <a:endParaRPr lang="en-US" altLang="zh-CN" dirty="0">
              <a:solidFill>
                <a:srgbClr val="FF0000"/>
              </a:solidFill>
            </a:endParaRPr>
          </a:p>
          <a:p>
            <a:r>
              <a:rPr lang="zh-CN" altLang="en-US" dirty="0">
                <a:solidFill>
                  <a:srgbClr val="FF0000"/>
                </a:solidFill>
              </a:rPr>
              <a:t>数据字典</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19</a:t>
            </a:fld>
            <a:endParaRPr lang="en-US" dirty="0"/>
          </a:p>
        </p:txBody>
      </p:sp>
    </p:spTree>
    <p:extLst>
      <p:ext uri="{BB962C8B-B14F-4D97-AF65-F5344CB8AC3E}">
        <p14:creationId xmlns:p14="http://schemas.microsoft.com/office/powerpoint/2010/main" val="3961171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需求分析的任务</a:t>
            </a:r>
          </a:p>
        </p:txBody>
      </p:sp>
      <p:sp>
        <p:nvSpPr>
          <p:cNvPr id="3" name="内容占位符 2"/>
          <p:cNvSpPr>
            <a:spLocks noGrp="1"/>
          </p:cNvSpPr>
          <p:nvPr>
            <p:ph idx="1"/>
          </p:nvPr>
        </p:nvSpPr>
        <p:spPr/>
        <p:txBody>
          <a:bodyPr>
            <a:normAutofit/>
          </a:bodyPr>
          <a:lstStyle/>
          <a:p>
            <a:r>
              <a:rPr lang="zh-CN" altLang="en-US" dirty="0"/>
              <a:t>详细调查现实世界要处理的对象（组织、部门、企业等）</a:t>
            </a:r>
          </a:p>
          <a:p>
            <a:r>
              <a:rPr lang="zh-CN" altLang="en-US" dirty="0"/>
              <a:t>充分了解原系统（手工系统或计算机系统）工作概况</a:t>
            </a:r>
          </a:p>
          <a:p>
            <a:r>
              <a:rPr lang="zh-CN" altLang="en-US" dirty="0"/>
              <a:t>明确用户的各种需求</a:t>
            </a:r>
          </a:p>
          <a:p>
            <a:r>
              <a:rPr lang="zh-CN" altLang="en-US" dirty="0"/>
              <a:t>在此基础上确定新系统的功能</a:t>
            </a:r>
          </a:p>
          <a:p>
            <a:r>
              <a:rPr lang="zh-CN" altLang="en-US" dirty="0"/>
              <a:t>新系统必须充分考虑今后可能的扩充和改变</a:t>
            </a:r>
            <a:endParaRPr lang="en-US" altLang="zh-CN" dirty="0"/>
          </a:p>
          <a:p>
            <a:r>
              <a:rPr lang="zh-CN" altLang="en-US" dirty="0"/>
              <a:t>调查的</a:t>
            </a:r>
            <a:r>
              <a:rPr lang="zh-CN" altLang="en-US" dirty="0">
                <a:solidFill>
                  <a:srgbClr val="0000FF"/>
                </a:solidFill>
              </a:rPr>
              <a:t>重点</a:t>
            </a:r>
            <a:r>
              <a:rPr lang="zh-CN" altLang="en-US" dirty="0"/>
              <a:t>是</a:t>
            </a:r>
            <a:r>
              <a:rPr lang="zh-CN" altLang="en-US" dirty="0">
                <a:solidFill>
                  <a:srgbClr val="FF0000"/>
                </a:solidFill>
              </a:rPr>
              <a:t>“数据”</a:t>
            </a:r>
            <a:r>
              <a:rPr lang="zh-CN" altLang="en-US" dirty="0"/>
              <a:t>和</a:t>
            </a:r>
            <a:r>
              <a:rPr lang="zh-CN" altLang="en-US" dirty="0">
                <a:solidFill>
                  <a:srgbClr val="FF0000"/>
                </a:solidFill>
              </a:rPr>
              <a:t>“处理”</a:t>
            </a:r>
            <a:r>
              <a:rPr lang="zh-CN" altLang="en-US" dirty="0"/>
              <a:t>，获得用户对数据库的要求</a:t>
            </a:r>
          </a:p>
          <a:p>
            <a:pPr lvl="1"/>
            <a:r>
              <a:rPr lang="zh-CN" altLang="en-US" dirty="0">
                <a:solidFill>
                  <a:srgbClr val="FF0000"/>
                </a:solidFill>
              </a:rPr>
              <a:t>信息要求</a:t>
            </a:r>
            <a:r>
              <a:rPr lang="zh-CN" altLang="en-US" dirty="0"/>
              <a:t>：</a:t>
            </a:r>
            <a:r>
              <a:rPr lang="zh-CN" altLang="en-US" dirty="0">
                <a:solidFill>
                  <a:srgbClr val="0000FF"/>
                </a:solidFill>
              </a:rPr>
              <a:t>需要存储的数据</a:t>
            </a:r>
          </a:p>
          <a:p>
            <a:pPr lvl="1"/>
            <a:r>
              <a:rPr lang="zh-CN" altLang="en-US" dirty="0">
                <a:solidFill>
                  <a:srgbClr val="FF0000"/>
                </a:solidFill>
              </a:rPr>
              <a:t>处理要求</a:t>
            </a:r>
            <a:r>
              <a:rPr lang="zh-CN" altLang="en-US" dirty="0"/>
              <a:t>：</a:t>
            </a:r>
            <a:r>
              <a:rPr lang="zh-CN" altLang="en-US" dirty="0">
                <a:solidFill>
                  <a:srgbClr val="0000FF"/>
                </a:solidFill>
              </a:rPr>
              <a:t>功能和性能</a:t>
            </a:r>
          </a:p>
          <a:p>
            <a:pPr lvl="1"/>
            <a:r>
              <a:rPr lang="zh-CN" altLang="en-US" dirty="0">
                <a:solidFill>
                  <a:srgbClr val="FF0000"/>
                </a:solidFill>
              </a:rPr>
              <a:t>安全性与完整性要求</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20</a:t>
            </a:fld>
            <a:endParaRPr lang="en-US" dirty="0"/>
          </a:p>
        </p:txBody>
      </p:sp>
    </p:spTree>
    <p:extLst>
      <p:ext uri="{BB962C8B-B14F-4D97-AF65-F5344CB8AC3E}">
        <p14:creationId xmlns:p14="http://schemas.microsoft.com/office/powerpoint/2010/main" val="3854200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需求分析的方法</a:t>
            </a:r>
          </a:p>
        </p:txBody>
      </p:sp>
      <p:sp>
        <p:nvSpPr>
          <p:cNvPr id="4" name="灯片编号占位符 3"/>
          <p:cNvSpPr>
            <a:spLocks noGrp="1"/>
          </p:cNvSpPr>
          <p:nvPr>
            <p:ph type="sldNum" sz="quarter" idx="12"/>
          </p:nvPr>
        </p:nvSpPr>
        <p:spPr/>
        <p:txBody>
          <a:bodyPr/>
          <a:lstStyle/>
          <a:p>
            <a:fld id="{E63F6D5D-9733-4D44-9C56-AEFEDD5A4BA7}" type="slidenum">
              <a:rPr lang="en-US" smtClean="0"/>
              <a:pPr/>
              <a:t>21</a:t>
            </a:fld>
            <a:endParaRPr lang="en-US" dirty="0"/>
          </a:p>
        </p:txBody>
      </p:sp>
      <p:sp>
        <p:nvSpPr>
          <p:cNvPr id="5" name="矩形 4"/>
          <p:cNvSpPr/>
          <p:nvPr/>
        </p:nvSpPr>
        <p:spPr>
          <a:xfrm>
            <a:off x="304800" y="1219200"/>
            <a:ext cx="4216219" cy="523220"/>
          </a:xfrm>
          <a:prstGeom prst="rect">
            <a:avLst/>
          </a:prstGeom>
        </p:spPr>
        <p:txBody>
          <a:bodyPr wrap="none">
            <a:spAutoFit/>
          </a:bodyPr>
          <a:lstStyle/>
          <a:p>
            <a:r>
              <a:rPr lang="zh-CN" altLang="en-US" sz="2800" dirty="0">
                <a:solidFill>
                  <a:srgbClr val="0000FF"/>
                </a:solidFill>
                <a:latin typeface="等线" panose="02010600030101010101" pitchFamily="2" charset="-122"/>
                <a:ea typeface="等线" panose="02010600030101010101" pitchFamily="2" charset="-122"/>
              </a:rPr>
              <a:t>调查清楚用户的实际要求 </a:t>
            </a:r>
            <a:endParaRPr lang="zh-CN" altLang="en-US" sz="2800" dirty="0">
              <a:latin typeface="等线" panose="02010600030101010101" pitchFamily="2" charset="-122"/>
              <a:ea typeface="等线" panose="02010600030101010101" pitchFamily="2" charset="-122"/>
            </a:endParaRPr>
          </a:p>
        </p:txBody>
      </p:sp>
      <p:sp>
        <p:nvSpPr>
          <p:cNvPr id="6" name="矩形 5"/>
          <p:cNvSpPr/>
          <p:nvPr/>
        </p:nvSpPr>
        <p:spPr>
          <a:xfrm>
            <a:off x="5252045" y="1219200"/>
            <a:ext cx="2779928" cy="523220"/>
          </a:xfrm>
          <a:prstGeom prst="rect">
            <a:avLst/>
          </a:prstGeom>
        </p:spPr>
        <p:txBody>
          <a:bodyPr wrap="none">
            <a:spAutoFit/>
          </a:bodyPr>
          <a:lstStyle/>
          <a:p>
            <a:r>
              <a:rPr lang="zh-CN" altLang="en-US" sz="2800" dirty="0">
                <a:solidFill>
                  <a:srgbClr val="0000FF"/>
                </a:solidFill>
                <a:latin typeface="等线" panose="02010600030101010101" pitchFamily="2" charset="-122"/>
                <a:ea typeface="等线" panose="02010600030101010101" pitchFamily="2" charset="-122"/>
              </a:rPr>
              <a:t>与用户达成共识 </a:t>
            </a:r>
            <a:endParaRPr lang="zh-CN" altLang="en-US" sz="2800" dirty="0">
              <a:latin typeface="等线" panose="02010600030101010101" pitchFamily="2" charset="-122"/>
              <a:ea typeface="等线" panose="02010600030101010101" pitchFamily="2" charset="-122"/>
            </a:endParaRPr>
          </a:p>
        </p:txBody>
      </p:sp>
      <p:sp>
        <p:nvSpPr>
          <p:cNvPr id="7" name="矩形 6"/>
          <p:cNvSpPr/>
          <p:nvPr/>
        </p:nvSpPr>
        <p:spPr>
          <a:xfrm>
            <a:off x="8763000" y="1219200"/>
            <a:ext cx="2698175" cy="523220"/>
          </a:xfrm>
          <a:prstGeom prst="rect">
            <a:avLst/>
          </a:prstGeom>
        </p:spPr>
        <p:txBody>
          <a:bodyPr wrap="none">
            <a:spAutoFit/>
          </a:bodyPr>
          <a:lstStyle/>
          <a:p>
            <a:r>
              <a:rPr lang="zh-CN" altLang="en-US" sz="2800" dirty="0">
                <a:solidFill>
                  <a:srgbClr val="0000FF"/>
                </a:solidFill>
                <a:latin typeface="等线" panose="02010600030101010101" pitchFamily="2" charset="-122"/>
                <a:ea typeface="等线" panose="02010600030101010101" pitchFamily="2" charset="-122"/>
              </a:rPr>
              <a:t>分析与表达需求</a:t>
            </a:r>
            <a:endParaRPr lang="zh-CN" altLang="en-US" sz="2800" dirty="0">
              <a:latin typeface="等线" panose="02010600030101010101" pitchFamily="2" charset="-122"/>
              <a:ea typeface="等线" panose="02010600030101010101" pitchFamily="2" charset="-122"/>
            </a:endParaRPr>
          </a:p>
        </p:txBody>
      </p:sp>
      <p:sp>
        <p:nvSpPr>
          <p:cNvPr id="8" name="右箭头 7"/>
          <p:cNvSpPr/>
          <p:nvPr/>
        </p:nvSpPr>
        <p:spPr>
          <a:xfrm>
            <a:off x="4521019" y="1371600"/>
            <a:ext cx="731026" cy="22860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8006212" y="1371600"/>
            <a:ext cx="731026" cy="22860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57200" y="1905000"/>
            <a:ext cx="3733800" cy="4585871"/>
          </a:xfrm>
          <a:prstGeom prst="rect">
            <a:avLst/>
          </a:prstGeom>
          <a:solidFill>
            <a:schemeClr val="bg1">
              <a:lumMod val="95000"/>
            </a:schemeClr>
          </a:solidFill>
        </p:spPr>
        <p:txBody>
          <a:bodyPr wrap="square" rtlCol="0">
            <a:spAutoFit/>
          </a:bodyPr>
          <a:lstStyle/>
          <a:p>
            <a:pPr marL="177800" indent="-177800">
              <a:buFont typeface="Arial" panose="020B0604020202020204" pitchFamily="34" charset="0"/>
              <a:buChar char="•"/>
            </a:pPr>
            <a:r>
              <a:rPr lang="zh-CN" altLang="en-US" sz="2000" dirty="0">
                <a:solidFill>
                  <a:srgbClr val="FF0000"/>
                </a:solidFill>
              </a:rPr>
              <a:t>调查步骤：</a:t>
            </a:r>
            <a:endParaRPr lang="en-US" altLang="zh-CN" sz="2000" dirty="0">
              <a:solidFill>
                <a:srgbClr val="FF0000"/>
              </a:solidFill>
            </a:endParaRPr>
          </a:p>
          <a:p>
            <a:pPr marL="444500" indent="-266700">
              <a:buFont typeface="+mj-ea"/>
              <a:buAutoNum type="circleNumDbPlain"/>
            </a:pPr>
            <a:r>
              <a:rPr lang="zh-CN" altLang="en-US" dirty="0">
                <a:solidFill>
                  <a:srgbClr val="0000FF"/>
                </a:solidFill>
              </a:rPr>
              <a:t>调查组织机构情况</a:t>
            </a:r>
            <a:endParaRPr lang="en-US" altLang="zh-CN" dirty="0">
              <a:solidFill>
                <a:srgbClr val="0000FF"/>
              </a:solidFill>
            </a:endParaRPr>
          </a:p>
          <a:p>
            <a:pPr marL="444500" indent="-266700">
              <a:buFont typeface="+mj-ea"/>
              <a:buAutoNum type="circleNumDbPlain"/>
            </a:pPr>
            <a:r>
              <a:rPr lang="zh-CN" altLang="en-US" dirty="0">
                <a:solidFill>
                  <a:srgbClr val="0000FF"/>
                </a:solidFill>
              </a:rPr>
              <a:t>调查各部门的业务活动情况</a:t>
            </a:r>
            <a:endParaRPr lang="en-US" altLang="zh-CN" dirty="0">
              <a:solidFill>
                <a:srgbClr val="0000FF"/>
              </a:solidFill>
            </a:endParaRPr>
          </a:p>
          <a:p>
            <a:pPr marL="444500" indent="-266700">
              <a:buFont typeface="+mj-ea"/>
              <a:buAutoNum type="circleNumDbPlain"/>
            </a:pPr>
            <a:r>
              <a:rPr lang="zh-CN" altLang="en-US" dirty="0">
                <a:solidFill>
                  <a:srgbClr val="0000FF"/>
                </a:solidFill>
              </a:rPr>
              <a:t>明确新系统的各项要求：信息要求、处理要求、安全性与完整性要求</a:t>
            </a:r>
            <a:r>
              <a:rPr lang="en-US" altLang="zh-CN" dirty="0">
                <a:solidFill>
                  <a:srgbClr val="0000FF"/>
                </a:solidFill>
              </a:rPr>
              <a:t>(</a:t>
            </a:r>
            <a:r>
              <a:rPr lang="zh-CN" altLang="en-US" dirty="0">
                <a:solidFill>
                  <a:srgbClr val="0000FF"/>
                </a:solidFill>
              </a:rPr>
              <a:t>调查重点</a:t>
            </a:r>
            <a:r>
              <a:rPr lang="en-US" altLang="zh-CN" dirty="0">
                <a:solidFill>
                  <a:srgbClr val="0000FF"/>
                </a:solidFill>
              </a:rPr>
              <a:t>)</a:t>
            </a:r>
          </a:p>
          <a:p>
            <a:pPr marL="444500" indent="-266700">
              <a:buFont typeface="+mj-ea"/>
              <a:buAutoNum type="circleNumDbPlain"/>
            </a:pPr>
            <a:r>
              <a:rPr lang="zh-CN" altLang="en-US" dirty="0">
                <a:solidFill>
                  <a:srgbClr val="0000FF"/>
                </a:solidFill>
              </a:rPr>
              <a:t>确定新系统边界：哪些由计算机完成，哪些由人工完成</a:t>
            </a:r>
            <a:endParaRPr lang="en-US" altLang="zh-CN" dirty="0">
              <a:solidFill>
                <a:srgbClr val="0000FF"/>
              </a:solidFill>
            </a:endParaRPr>
          </a:p>
          <a:p>
            <a:pPr marL="285750" indent="-285750">
              <a:buFont typeface="Arial" panose="020B0604020202020204" pitchFamily="34" charset="0"/>
              <a:buChar char="•"/>
            </a:pPr>
            <a:endParaRPr lang="en-US" altLang="zh-CN" sz="1100" dirty="0">
              <a:solidFill>
                <a:srgbClr val="0000FF"/>
              </a:solidFill>
            </a:endParaRPr>
          </a:p>
          <a:p>
            <a:pPr marL="177800" indent="-177800">
              <a:buFont typeface="Arial" panose="020B0604020202020204" pitchFamily="34" charset="0"/>
              <a:buChar char="•"/>
            </a:pPr>
            <a:r>
              <a:rPr lang="zh-CN" altLang="en-US" sz="2000" dirty="0">
                <a:solidFill>
                  <a:srgbClr val="FF0000"/>
                </a:solidFill>
              </a:rPr>
              <a:t>调查方法：</a:t>
            </a:r>
            <a:endParaRPr lang="en-US" altLang="zh-CN" sz="2000" dirty="0">
              <a:solidFill>
                <a:srgbClr val="FF0000"/>
              </a:solidFill>
            </a:endParaRPr>
          </a:p>
          <a:p>
            <a:pPr marL="444500" indent="-266700">
              <a:buFont typeface="+mj-ea"/>
              <a:buAutoNum type="circleNumDbPlain"/>
            </a:pPr>
            <a:r>
              <a:rPr lang="zh-CN" altLang="en-US" dirty="0">
                <a:solidFill>
                  <a:srgbClr val="0000FF"/>
                </a:solidFill>
              </a:rPr>
              <a:t>跟班作业</a:t>
            </a:r>
            <a:endParaRPr lang="en-US" altLang="zh-CN" dirty="0">
              <a:solidFill>
                <a:srgbClr val="0000FF"/>
              </a:solidFill>
            </a:endParaRPr>
          </a:p>
          <a:p>
            <a:pPr marL="444500" indent="-266700">
              <a:buFont typeface="+mj-ea"/>
              <a:buAutoNum type="circleNumDbPlain"/>
            </a:pPr>
            <a:r>
              <a:rPr lang="zh-CN" altLang="en-US" dirty="0">
                <a:solidFill>
                  <a:srgbClr val="0000FF"/>
                </a:solidFill>
              </a:rPr>
              <a:t>开调查会</a:t>
            </a:r>
            <a:endParaRPr lang="en-US" altLang="zh-CN" dirty="0">
              <a:solidFill>
                <a:srgbClr val="0000FF"/>
              </a:solidFill>
            </a:endParaRPr>
          </a:p>
          <a:p>
            <a:pPr marL="444500" indent="-266700">
              <a:buFont typeface="+mj-ea"/>
              <a:buAutoNum type="circleNumDbPlain"/>
            </a:pPr>
            <a:r>
              <a:rPr lang="zh-CN" altLang="en-US" dirty="0">
                <a:solidFill>
                  <a:srgbClr val="0000FF"/>
                </a:solidFill>
              </a:rPr>
              <a:t>请专人介绍</a:t>
            </a:r>
            <a:endParaRPr lang="en-US" altLang="zh-CN" dirty="0">
              <a:solidFill>
                <a:srgbClr val="0000FF"/>
              </a:solidFill>
            </a:endParaRPr>
          </a:p>
          <a:p>
            <a:pPr marL="444500" indent="-266700">
              <a:buFont typeface="+mj-ea"/>
              <a:buAutoNum type="circleNumDbPlain"/>
            </a:pPr>
            <a:r>
              <a:rPr lang="zh-CN" altLang="en-US" dirty="0">
                <a:solidFill>
                  <a:srgbClr val="0000FF"/>
                </a:solidFill>
              </a:rPr>
              <a:t>询问</a:t>
            </a:r>
            <a:endParaRPr lang="en-US" altLang="zh-CN" dirty="0">
              <a:solidFill>
                <a:srgbClr val="0000FF"/>
              </a:solidFill>
            </a:endParaRPr>
          </a:p>
          <a:p>
            <a:pPr marL="444500" indent="-266700">
              <a:buFont typeface="+mj-ea"/>
              <a:buAutoNum type="circleNumDbPlain"/>
            </a:pPr>
            <a:r>
              <a:rPr lang="zh-CN" altLang="en-US" dirty="0">
                <a:solidFill>
                  <a:srgbClr val="0000FF"/>
                </a:solidFill>
              </a:rPr>
              <a:t>设计调查表请用户填写</a:t>
            </a:r>
            <a:endParaRPr lang="en-US" altLang="zh-CN" dirty="0">
              <a:solidFill>
                <a:srgbClr val="0000FF"/>
              </a:solidFill>
            </a:endParaRPr>
          </a:p>
          <a:p>
            <a:pPr marL="444500" indent="-266700">
              <a:buFont typeface="+mj-ea"/>
              <a:buAutoNum type="circleNumDbPlain"/>
            </a:pPr>
            <a:r>
              <a:rPr lang="zh-CN" altLang="en-US" dirty="0">
                <a:solidFill>
                  <a:srgbClr val="0000FF"/>
                </a:solidFill>
              </a:rPr>
              <a:t>查阅记录</a:t>
            </a:r>
          </a:p>
        </p:txBody>
      </p:sp>
      <p:sp>
        <p:nvSpPr>
          <p:cNvPr id="10" name="文本框 9"/>
          <p:cNvSpPr txBox="1"/>
          <p:nvPr/>
        </p:nvSpPr>
        <p:spPr>
          <a:xfrm>
            <a:off x="5379200" y="1905000"/>
            <a:ext cx="5985050" cy="4121128"/>
          </a:xfrm>
          <a:prstGeom prst="rect">
            <a:avLst/>
          </a:prstGeom>
          <a:solidFill>
            <a:schemeClr val="bg1">
              <a:lumMod val="95000"/>
            </a:schemeClr>
          </a:solidFill>
        </p:spPr>
        <p:txBody>
          <a:bodyPr wrap="square" rtlCol="0">
            <a:spAutoFit/>
          </a:bodyPr>
          <a:lstStyle/>
          <a:p>
            <a:pPr marL="285750" indent="-196850">
              <a:lnSpc>
                <a:spcPct val="130000"/>
              </a:lnSpc>
              <a:buFont typeface="Arial" panose="020B0604020202020204" pitchFamily="34" charset="0"/>
              <a:buChar char="•"/>
            </a:pPr>
            <a:r>
              <a:rPr lang="zh-CN" altLang="en-US" sz="2000" dirty="0">
                <a:solidFill>
                  <a:srgbClr val="FF0000"/>
                </a:solidFill>
              </a:rPr>
              <a:t>调查完用户需要后，还需进一步分析和表达用户的需求</a:t>
            </a:r>
            <a:endParaRPr lang="en-US" altLang="zh-CN" sz="2000" dirty="0">
              <a:solidFill>
                <a:srgbClr val="FF0000"/>
              </a:solidFill>
            </a:endParaRPr>
          </a:p>
          <a:p>
            <a:pPr marL="285750" indent="-285750">
              <a:lnSpc>
                <a:spcPct val="130000"/>
              </a:lnSpc>
              <a:buFont typeface="Arial" panose="020B0604020202020204" pitchFamily="34" charset="0"/>
              <a:buChar char="•"/>
            </a:pPr>
            <a:endParaRPr lang="en-US" altLang="zh-CN" sz="1100" dirty="0">
              <a:solidFill>
                <a:srgbClr val="FF0000"/>
              </a:solidFill>
            </a:endParaRPr>
          </a:p>
          <a:p>
            <a:pPr marL="285750" indent="-196850">
              <a:lnSpc>
                <a:spcPct val="130000"/>
              </a:lnSpc>
              <a:buFont typeface="Arial" panose="020B0604020202020204" pitchFamily="34" charset="0"/>
              <a:buChar char="•"/>
            </a:pPr>
            <a:r>
              <a:rPr lang="zh-CN" altLang="en-US" sz="2000" dirty="0">
                <a:solidFill>
                  <a:srgbClr val="FF0000"/>
                </a:solidFill>
              </a:rPr>
              <a:t>结构化分析</a:t>
            </a:r>
            <a:r>
              <a:rPr lang="en-US" altLang="zh-CN" sz="2000" dirty="0">
                <a:solidFill>
                  <a:srgbClr val="FF0000"/>
                </a:solidFill>
              </a:rPr>
              <a:t>(Structured Analysis, SA)</a:t>
            </a:r>
            <a:r>
              <a:rPr lang="zh-CN" altLang="en-US" sz="2000" dirty="0">
                <a:solidFill>
                  <a:srgbClr val="FF0000"/>
                </a:solidFill>
              </a:rPr>
              <a:t>方法</a:t>
            </a:r>
            <a:endParaRPr lang="en-US" altLang="zh-CN" sz="2000" dirty="0">
              <a:solidFill>
                <a:srgbClr val="FF0000"/>
              </a:solidFill>
            </a:endParaRPr>
          </a:p>
          <a:p>
            <a:pPr marL="552450" indent="-285750">
              <a:lnSpc>
                <a:spcPct val="130000"/>
              </a:lnSpc>
              <a:buFont typeface="Calibri" panose="020F0502020204030204" pitchFamily="34" charset="0"/>
              <a:buChar char="—"/>
            </a:pPr>
            <a:r>
              <a:rPr lang="zh-CN" altLang="en-US" dirty="0">
                <a:solidFill>
                  <a:srgbClr val="0000FF"/>
                </a:solidFill>
              </a:rPr>
              <a:t>简单实用</a:t>
            </a:r>
            <a:endParaRPr lang="en-US" altLang="zh-CN" dirty="0">
              <a:solidFill>
                <a:srgbClr val="0000FF"/>
              </a:solidFill>
            </a:endParaRPr>
          </a:p>
          <a:p>
            <a:pPr marL="552450" indent="-285750">
              <a:lnSpc>
                <a:spcPct val="130000"/>
              </a:lnSpc>
              <a:buFont typeface="Calibri" panose="020F0502020204030204" pitchFamily="34" charset="0"/>
              <a:buChar char="—"/>
            </a:pPr>
            <a:r>
              <a:rPr lang="zh-CN" altLang="en-US" dirty="0">
                <a:solidFill>
                  <a:srgbClr val="0000FF"/>
                </a:solidFill>
              </a:rPr>
              <a:t>从最上层的系统组织机构入手</a:t>
            </a:r>
            <a:endParaRPr lang="en-US" altLang="zh-CN" dirty="0">
              <a:solidFill>
                <a:srgbClr val="0000FF"/>
              </a:solidFill>
            </a:endParaRPr>
          </a:p>
          <a:p>
            <a:pPr marL="552450" indent="-285750">
              <a:lnSpc>
                <a:spcPct val="130000"/>
              </a:lnSpc>
              <a:buFont typeface="Calibri" panose="020F0502020204030204" pitchFamily="34" charset="0"/>
              <a:buChar char="—"/>
            </a:pPr>
            <a:r>
              <a:rPr lang="zh-CN" altLang="en-US" dirty="0">
                <a:solidFill>
                  <a:srgbClr val="0000FF"/>
                </a:solidFill>
              </a:rPr>
              <a:t>自顶向下、逐层分解方式</a:t>
            </a:r>
            <a:endParaRPr lang="en-US" altLang="zh-CN" dirty="0">
              <a:solidFill>
                <a:srgbClr val="0000FF"/>
              </a:solidFill>
            </a:endParaRPr>
          </a:p>
          <a:p>
            <a:pPr marL="285750" indent="-285750">
              <a:lnSpc>
                <a:spcPct val="130000"/>
              </a:lnSpc>
              <a:buFont typeface="Arial" panose="020B0604020202020204" pitchFamily="34" charset="0"/>
              <a:buChar char="•"/>
            </a:pPr>
            <a:endParaRPr lang="en-US" altLang="zh-CN" sz="1100" dirty="0">
              <a:solidFill>
                <a:srgbClr val="FF0000"/>
              </a:solidFill>
            </a:endParaRPr>
          </a:p>
          <a:p>
            <a:pPr marL="285750" indent="-196850">
              <a:lnSpc>
                <a:spcPct val="130000"/>
              </a:lnSpc>
              <a:buFont typeface="Arial" panose="020B0604020202020204" pitchFamily="34" charset="0"/>
              <a:buChar char="•"/>
            </a:pPr>
            <a:r>
              <a:rPr lang="zh-CN" altLang="en-US" sz="2000" dirty="0">
                <a:solidFill>
                  <a:srgbClr val="FF0000"/>
                </a:solidFill>
              </a:rPr>
              <a:t>需求分析报告必须提交给用户，征得用户的认可</a:t>
            </a:r>
            <a:endParaRPr lang="en-US" altLang="zh-CN" sz="2000" dirty="0">
              <a:solidFill>
                <a:srgbClr val="FF0000"/>
              </a:solidFill>
            </a:endParaRPr>
          </a:p>
          <a:p>
            <a:pPr marL="285750" indent="-196850">
              <a:lnSpc>
                <a:spcPct val="130000"/>
              </a:lnSpc>
              <a:buFont typeface="Arial" panose="020B0604020202020204" pitchFamily="34" charset="0"/>
              <a:buChar char="•"/>
            </a:pPr>
            <a:endParaRPr lang="en-US" altLang="zh-CN" sz="1600" dirty="0">
              <a:solidFill>
                <a:srgbClr val="FF0000"/>
              </a:solidFill>
            </a:endParaRPr>
          </a:p>
          <a:p>
            <a:pPr marL="88900">
              <a:lnSpc>
                <a:spcPct val="130000"/>
              </a:lnSpc>
            </a:pPr>
            <a:endParaRPr lang="en-US" altLang="zh-CN" sz="1100" dirty="0">
              <a:solidFill>
                <a:srgbClr val="FF0000"/>
              </a:solidFill>
            </a:endParaRPr>
          </a:p>
          <a:p>
            <a:pPr marL="285750" indent="-196850">
              <a:lnSpc>
                <a:spcPct val="130000"/>
              </a:lnSpc>
              <a:buFont typeface="Arial" panose="020B0604020202020204" pitchFamily="34" charset="0"/>
              <a:buChar char="•"/>
            </a:pPr>
            <a:endParaRPr lang="en-US" altLang="zh-CN" sz="2000" dirty="0">
              <a:solidFill>
                <a:srgbClr val="FF0000"/>
              </a:solidFill>
            </a:endParaRPr>
          </a:p>
        </p:txBody>
      </p:sp>
    </p:spTree>
    <p:extLst>
      <p:ext uri="{BB962C8B-B14F-4D97-AF65-F5344CB8AC3E}">
        <p14:creationId xmlns:p14="http://schemas.microsoft.com/office/powerpoint/2010/main" val="289426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1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Effect transition="in" filter="wipe(up)">
                                      <p:cBhvr>
                                        <p:cTn id="30" dur="1000"/>
                                        <p:tgtEl>
                                          <p:spTgt spid="11">
                                            <p:txEl>
                                              <p:pRg st="0" end="0"/>
                                            </p:txEl>
                                          </p:spTgt>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11">
                                            <p:txEl>
                                              <p:pRg st="1" end="1"/>
                                            </p:txEl>
                                          </p:spTgt>
                                        </p:tgtEl>
                                        <p:attrNameLst>
                                          <p:attrName>style.visibility</p:attrName>
                                        </p:attrNameLst>
                                      </p:cBhvr>
                                      <p:to>
                                        <p:strVal val="visible"/>
                                      </p:to>
                                    </p:set>
                                    <p:animEffect transition="in" filter="wipe(up)">
                                      <p:cBhvr>
                                        <p:cTn id="34" dur="1000"/>
                                        <p:tgtEl>
                                          <p:spTgt spid="11">
                                            <p:txEl>
                                              <p:pRg st="1" end="1"/>
                                            </p:txEl>
                                          </p:spTgt>
                                        </p:tgtEl>
                                      </p:cBhvr>
                                    </p:animEffect>
                                  </p:childTnLst>
                                </p:cTn>
                              </p:par>
                            </p:childTnLst>
                          </p:cTn>
                        </p:par>
                        <p:par>
                          <p:cTn id="35" fill="hold">
                            <p:stCondLst>
                              <p:cond delay="2000"/>
                            </p:stCondLst>
                            <p:childTnLst>
                              <p:par>
                                <p:cTn id="36" presetID="22" presetClass="entr" presetSubtype="1" fill="hold" nodeType="afterEffect">
                                  <p:stCondLst>
                                    <p:cond delay="0"/>
                                  </p:stCondLst>
                                  <p:childTnLst>
                                    <p:set>
                                      <p:cBhvr>
                                        <p:cTn id="37" dur="1" fill="hold">
                                          <p:stCondLst>
                                            <p:cond delay="0"/>
                                          </p:stCondLst>
                                        </p:cTn>
                                        <p:tgtEl>
                                          <p:spTgt spid="11">
                                            <p:txEl>
                                              <p:pRg st="2" end="2"/>
                                            </p:txEl>
                                          </p:spTgt>
                                        </p:tgtEl>
                                        <p:attrNameLst>
                                          <p:attrName>style.visibility</p:attrName>
                                        </p:attrNameLst>
                                      </p:cBhvr>
                                      <p:to>
                                        <p:strVal val="visible"/>
                                      </p:to>
                                    </p:set>
                                    <p:animEffect transition="in" filter="wipe(up)">
                                      <p:cBhvr>
                                        <p:cTn id="38" dur="1000"/>
                                        <p:tgtEl>
                                          <p:spTgt spid="11">
                                            <p:txEl>
                                              <p:pRg st="2" end="2"/>
                                            </p:txEl>
                                          </p:spTgt>
                                        </p:tgtEl>
                                      </p:cBhvr>
                                    </p:animEffect>
                                  </p:childTnLst>
                                </p:cTn>
                              </p:par>
                            </p:childTnLst>
                          </p:cTn>
                        </p:par>
                        <p:par>
                          <p:cTn id="39" fill="hold">
                            <p:stCondLst>
                              <p:cond delay="3000"/>
                            </p:stCondLst>
                            <p:childTnLst>
                              <p:par>
                                <p:cTn id="40" presetID="22" presetClass="entr" presetSubtype="1" fill="hold" nodeType="afterEffect">
                                  <p:stCondLst>
                                    <p:cond delay="0"/>
                                  </p:stCondLst>
                                  <p:childTnLst>
                                    <p:set>
                                      <p:cBhvr>
                                        <p:cTn id="41" dur="1" fill="hold">
                                          <p:stCondLst>
                                            <p:cond delay="0"/>
                                          </p:stCondLst>
                                        </p:cTn>
                                        <p:tgtEl>
                                          <p:spTgt spid="11">
                                            <p:txEl>
                                              <p:pRg st="3" end="3"/>
                                            </p:txEl>
                                          </p:spTgt>
                                        </p:tgtEl>
                                        <p:attrNameLst>
                                          <p:attrName>style.visibility</p:attrName>
                                        </p:attrNameLst>
                                      </p:cBhvr>
                                      <p:to>
                                        <p:strVal val="visible"/>
                                      </p:to>
                                    </p:set>
                                    <p:animEffect transition="in" filter="wipe(up)">
                                      <p:cBhvr>
                                        <p:cTn id="42" dur="1000"/>
                                        <p:tgtEl>
                                          <p:spTgt spid="11">
                                            <p:txEl>
                                              <p:pRg st="3" end="3"/>
                                            </p:txEl>
                                          </p:spTgt>
                                        </p:tgtEl>
                                      </p:cBhvr>
                                    </p:animEffect>
                                  </p:childTnLst>
                                </p:cTn>
                              </p:par>
                            </p:childTnLst>
                          </p:cTn>
                        </p:par>
                        <p:par>
                          <p:cTn id="43" fill="hold">
                            <p:stCondLst>
                              <p:cond delay="4000"/>
                            </p:stCondLst>
                            <p:childTnLst>
                              <p:par>
                                <p:cTn id="44" presetID="22" presetClass="entr" presetSubtype="1" fill="hold" nodeType="afterEffect">
                                  <p:stCondLst>
                                    <p:cond delay="0"/>
                                  </p:stCondLst>
                                  <p:childTnLst>
                                    <p:set>
                                      <p:cBhvr>
                                        <p:cTn id="45" dur="1" fill="hold">
                                          <p:stCondLst>
                                            <p:cond delay="0"/>
                                          </p:stCondLst>
                                        </p:cTn>
                                        <p:tgtEl>
                                          <p:spTgt spid="11">
                                            <p:txEl>
                                              <p:pRg st="4" end="4"/>
                                            </p:txEl>
                                          </p:spTgt>
                                        </p:tgtEl>
                                        <p:attrNameLst>
                                          <p:attrName>style.visibility</p:attrName>
                                        </p:attrNameLst>
                                      </p:cBhvr>
                                      <p:to>
                                        <p:strVal val="visible"/>
                                      </p:to>
                                    </p:set>
                                    <p:animEffect transition="in" filter="wipe(up)">
                                      <p:cBhvr>
                                        <p:cTn id="46" dur="1000"/>
                                        <p:tgtEl>
                                          <p:spTgt spid="11">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1">
                                            <p:txEl>
                                              <p:pRg st="6" end="6"/>
                                            </p:txEl>
                                          </p:spTgt>
                                        </p:tgtEl>
                                        <p:attrNameLst>
                                          <p:attrName>style.visibility</p:attrName>
                                        </p:attrNameLst>
                                      </p:cBhvr>
                                      <p:to>
                                        <p:strVal val="visible"/>
                                      </p:to>
                                    </p:set>
                                    <p:animEffect transition="in" filter="wipe(up)">
                                      <p:cBhvr>
                                        <p:cTn id="51" dur="500"/>
                                        <p:tgtEl>
                                          <p:spTgt spid="11">
                                            <p:txEl>
                                              <p:pRg st="6" end="6"/>
                                            </p:txEl>
                                          </p:spTgt>
                                        </p:tgtEl>
                                      </p:cBhvr>
                                    </p:animEffect>
                                  </p:childTnLst>
                                </p:cTn>
                              </p:par>
                              <p:par>
                                <p:cTn id="52" presetID="22" presetClass="entr" presetSubtype="1" fill="hold" nodeType="withEffect">
                                  <p:stCondLst>
                                    <p:cond delay="0"/>
                                  </p:stCondLst>
                                  <p:childTnLst>
                                    <p:set>
                                      <p:cBhvr>
                                        <p:cTn id="53" dur="1" fill="hold">
                                          <p:stCondLst>
                                            <p:cond delay="0"/>
                                          </p:stCondLst>
                                        </p:cTn>
                                        <p:tgtEl>
                                          <p:spTgt spid="11">
                                            <p:txEl>
                                              <p:pRg st="7" end="7"/>
                                            </p:txEl>
                                          </p:spTgt>
                                        </p:tgtEl>
                                        <p:attrNameLst>
                                          <p:attrName>style.visibility</p:attrName>
                                        </p:attrNameLst>
                                      </p:cBhvr>
                                      <p:to>
                                        <p:strVal val="visible"/>
                                      </p:to>
                                    </p:set>
                                    <p:animEffect transition="in" filter="wipe(up)">
                                      <p:cBhvr>
                                        <p:cTn id="54" dur="1000"/>
                                        <p:tgtEl>
                                          <p:spTgt spid="11">
                                            <p:txEl>
                                              <p:pRg st="7" end="7"/>
                                            </p:txEl>
                                          </p:spTgt>
                                        </p:tgtEl>
                                      </p:cBhvr>
                                    </p:animEffect>
                                  </p:childTnLst>
                                </p:cTn>
                              </p:par>
                              <p:par>
                                <p:cTn id="55" presetID="22" presetClass="entr" presetSubtype="1" fill="hold" nodeType="withEffect">
                                  <p:stCondLst>
                                    <p:cond delay="0"/>
                                  </p:stCondLst>
                                  <p:childTnLst>
                                    <p:set>
                                      <p:cBhvr>
                                        <p:cTn id="56" dur="1" fill="hold">
                                          <p:stCondLst>
                                            <p:cond delay="0"/>
                                          </p:stCondLst>
                                        </p:cTn>
                                        <p:tgtEl>
                                          <p:spTgt spid="11">
                                            <p:txEl>
                                              <p:pRg st="8" end="8"/>
                                            </p:txEl>
                                          </p:spTgt>
                                        </p:tgtEl>
                                        <p:attrNameLst>
                                          <p:attrName>style.visibility</p:attrName>
                                        </p:attrNameLst>
                                      </p:cBhvr>
                                      <p:to>
                                        <p:strVal val="visible"/>
                                      </p:to>
                                    </p:set>
                                    <p:animEffect transition="in" filter="wipe(up)">
                                      <p:cBhvr>
                                        <p:cTn id="57" dur="1000"/>
                                        <p:tgtEl>
                                          <p:spTgt spid="11">
                                            <p:txEl>
                                              <p:pRg st="8" end="8"/>
                                            </p:txEl>
                                          </p:spTgt>
                                        </p:tgtEl>
                                      </p:cBhvr>
                                    </p:animEffect>
                                  </p:childTnLst>
                                </p:cTn>
                              </p:par>
                              <p:par>
                                <p:cTn id="58" presetID="22" presetClass="entr" presetSubtype="1" fill="hold" nodeType="withEffect">
                                  <p:stCondLst>
                                    <p:cond delay="0"/>
                                  </p:stCondLst>
                                  <p:childTnLst>
                                    <p:set>
                                      <p:cBhvr>
                                        <p:cTn id="59" dur="1" fill="hold">
                                          <p:stCondLst>
                                            <p:cond delay="0"/>
                                          </p:stCondLst>
                                        </p:cTn>
                                        <p:tgtEl>
                                          <p:spTgt spid="11">
                                            <p:txEl>
                                              <p:pRg st="9" end="9"/>
                                            </p:txEl>
                                          </p:spTgt>
                                        </p:tgtEl>
                                        <p:attrNameLst>
                                          <p:attrName>style.visibility</p:attrName>
                                        </p:attrNameLst>
                                      </p:cBhvr>
                                      <p:to>
                                        <p:strVal val="visible"/>
                                      </p:to>
                                    </p:set>
                                    <p:animEffect transition="in" filter="wipe(up)">
                                      <p:cBhvr>
                                        <p:cTn id="60" dur="1000"/>
                                        <p:tgtEl>
                                          <p:spTgt spid="11">
                                            <p:txEl>
                                              <p:pRg st="9" end="9"/>
                                            </p:txEl>
                                          </p:spTgt>
                                        </p:tgtEl>
                                      </p:cBhvr>
                                    </p:animEffect>
                                  </p:childTnLst>
                                </p:cTn>
                              </p:par>
                              <p:par>
                                <p:cTn id="61" presetID="22" presetClass="entr" presetSubtype="1" fill="hold" nodeType="withEffect">
                                  <p:stCondLst>
                                    <p:cond delay="0"/>
                                  </p:stCondLst>
                                  <p:childTnLst>
                                    <p:set>
                                      <p:cBhvr>
                                        <p:cTn id="62" dur="1" fill="hold">
                                          <p:stCondLst>
                                            <p:cond delay="0"/>
                                          </p:stCondLst>
                                        </p:cTn>
                                        <p:tgtEl>
                                          <p:spTgt spid="11">
                                            <p:txEl>
                                              <p:pRg st="10" end="10"/>
                                            </p:txEl>
                                          </p:spTgt>
                                        </p:tgtEl>
                                        <p:attrNameLst>
                                          <p:attrName>style.visibility</p:attrName>
                                        </p:attrNameLst>
                                      </p:cBhvr>
                                      <p:to>
                                        <p:strVal val="visible"/>
                                      </p:to>
                                    </p:set>
                                    <p:animEffect transition="in" filter="wipe(up)">
                                      <p:cBhvr>
                                        <p:cTn id="63" dur="1000"/>
                                        <p:tgtEl>
                                          <p:spTgt spid="11">
                                            <p:txEl>
                                              <p:pRg st="10" end="10"/>
                                            </p:txEl>
                                          </p:spTgt>
                                        </p:tgtEl>
                                      </p:cBhvr>
                                    </p:animEffect>
                                  </p:childTnLst>
                                </p:cTn>
                              </p:par>
                              <p:par>
                                <p:cTn id="64" presetID="22" presetClass="entr" presetSubtype="1" fill="hold" nodeType="withEffect">
                                  <p:stCondLst>
                                    <p:cond delay="0"/>
                                  </p:stCondLst>
                                  <p:childTnLst>
                                    <p:set>
                                      <p:cBhvr>
                                        <p:cTn id="65" dur="1" fill="hold">
                                          <p:stCondLst>
                                            <p:cond delay="0"/>
                                          </p:stCondLst>
                                        </p:cTn>
                                        <p:tgtEl>
                                          <p:spTgt spid="11">
                                            <p:txEl>
                                              <p:pRg st="11" end="11"/>
                                            </p:txEl>
                                          </p:spTgt>
                                        </p:tgtEl>
                                        <p:attrNameLst>
                                          <p:attrName>style.visibility</p:attrName>
                                        </p:attrNameLst>
                                      </p:cBhvr>
                                      <p:to>
                                        <p:strVal val="visible"/>
                                      </p:to>
                                    </p:set>
                                    <p:animEffect transition="in" filter="wipe(up)">
                                      <p:cBhvr>
                                        <p:cTn id="66" dur="1000"/>
                                        <p:tgtEl>
                                          <p:spTgt spid="11">
                                            <p:txEl>
                                              <p:pRg st="11" end="11"/>
                                            </p:txEl>
                                          </p:spTgt>
                                        </p:tgtEl>
                                      </p:cBhvr>
                                    </p:animEffect>
                                  </p:childTnLst>
                                </p:cTn>
                              </p:par>
                              <p:par>
                                <p:cTn id="67" presetID="22" presetClass="entr" presetSubtype="1" fill="hold" nodeType="withEffect">
                                  <p:stCondLst>
                                    <p:cond delay="0"/>
                                  </p:stCondLst>
                                  <p:childTnLst>
                                    <p:set>
                                      <p:cBhvr>
                                        <p:cTn id="68" dur="1" fill="hold">
                                          <p:stCondLst>
                                            <p:cond delay="0"/>
                                          </p:stCondLst>
                                        </p:cTn>
                                        <p:tgtEl>
                                          <p:spTgt spid="11">
                                            <p:txEl>
                                              <p:pRg st="12" end="12"/>
                                            </p:txEl>
                                          </p:spTgt>
                                        </p:tgtEl>
                                        <p:attrNameLst>
                                          <p:attrName>style.visibility</p:attrName>
                                        </p:attrNameLst>
                                      </p:cBhvr>
                                      <p:to>
                                        <p:strVal val="visible"/>
                                      </p:to>
                                    </p:set>
                                    <p:animEffect transition="in" filter="wipe(up)">
                                      <p:cBhvr>
                                        <p:cTn id="69" dur="1000"/>
                                        <p:tgtEl>
                                          <p:spTgt spid="11">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10">
                                            <p:bg/>
                                          </p:spTgt>
                                        </p:tgtEl>
                                        <p:attrNameLst>
                                          <p:attrName>style.visibility</p:attrName>
                                        </p:attrNameLst>
                                      </p:cBhvr>
                                      <p:to>
                                        <p:strVal val="visible"/>
                                      </p:to>
                                    </p:set>
                                    <p:animEffect transition="in" filter="wipe(up)">
                                      <p:cBhvr>
                                        <p:cTn id="74" dur="1000"/>
                                        <p:tgtEl>
                                          <p:spTgt spid="10">
                                            <p:bg/>
                                          </p:spTgt>
                                        </p:tgtEl>
                                      </p:cBhvr>
                                    </p:animEffect>
                                  </p:childTnLst>
                                </p:cTn>
                              </p:par>
                            </p:childTnLst>
                          </p:cTn>
                        </p:par>
                        <p:par>
                          <p:cTn id="75" fill="hold">
                            <p:stCondLst>
                              <p:cond delay="1000"/>
                            </p:stCondLst>
                            <p:childTnLst>
                              <p:par>
                                <p:cTn id="76" presetID="22" presetClass="entr" presetSubtype="1" fill="hold" grpId="0" nodeType="afterEffect">
                                  <p:stCondLst>
                                    <p:cond delay="0"/>
                                  </p:stCondLst>
                                  <p:childTnLst>
                                    <p:set>
                                      <p:cBhvr>
                                        <p:cTn id="77" dur="1" fill="hold">
                                          <p:stCondLst>
                                            <p:cond delay="0"/>
                                          </p:stCondLst>
                                        </p:cTn>
                                        <p:tgtEl>
                                          <p:spTgt spid="10">
                                            <p:txEl>
                                              <p:pRg st="0" end="0"/>
                                            </p:txEl>
                                          </p:spTgt>
                                        </p:tgtEl>
                                        <p:attrNameLst>
                                          <p:attrName>style.visibility</p:attrName>
                                        </p:attrNameLst>
                                      </p:cBhvr>
                                      <p:to>
                                        <p:strVal val="visible"/>
                                      </p:to>
                                    </p:set>
                                    <p:animEffect transition="in" filter="wipe(up)">
                                      <p:cBhvr>
                                        <p:cTn id="78" dur="1000"/>
                                        <p:tgtEl>
                                          <p:spTgt spid="10">
                                            <p:txEl>
                                              <p:pRg st="0" end="0"/>
                                            </p:txEl>
                                          </p:spTgt>
                                        </p:tgtEl>
                                      </p:cBhvr>
                                    </p:animEffect>
                                  </p:childTnLst>
                                </p:cTn>
                              </p:par>
                            </p:childTnLst>
                          </p:cTn>
                        </p:par>
                        <p:par>
                          <p:cTn id="79" fill="hold">
                            <p:stCondLst>
                              <p:cond delay="2000"/>
                            </p:stCondLst>
                            <p:childTnLst>
                              <p:par>
                                <p:cTn id="80" presetID="22" presetClass="entr" presetSubtype="1" fill="hold" grpId="0" nodeType="afterEffect">
                                  <p:stCondLst>
                                    <p:cond delay="0"/>
                                  </p:stCondLst>
                                  <p:childTnLst>
                                    <p:set>
                                      <p:cBhvr>
                                        <p:cTn id="81" dur="1" fill="hold">
                                          <p:stCondLst>
                                            <p:cond delay="0"/>
                                          </p:stCondLst>
                                        </p:cTn>
                                        <p:tgtEl>
                                          <p:spTgt spid="10">
                                            <p:txEl>
                                              <p:pRg st="2" end="2"/>
                                            </p:txEl>
                                          </p:spTgt>
                                        </p:tgtEl>
                                        <p:attrNameLst>
                                          <p:attrName>style.visibility</p:attrName>
                                        </p:attrNameLst>
                                      </p:cBhvr>
                                      <p:to>
                                        <p:strVal val="visible"/>
                                      </p:to>
                                    </p:set>
                                    <p:animEffect transition="in" filter="wipe(up)">
                                      <p:cBhvr>
                                        <p:cTn id="82" dur="1000"/>
                                        <p:tgtEl>
                                          <p:spTgt spid="10">
                                            <p:txEl>
                                              <p:pRg st="2" end="2"/>
                                            </p:txEl>
                                          </p:spTgt>
                                        </p:tgtEl>
                                      </p:cBhvr>
                                    </p:animEffect>
                                  </p:childTnLst>
                                </p:cTn>
                              </p:par>
                            </p:childTnLst>
                          </p:cTn>
                        </p:par>
                        <p:par>
                          <p:cTn id="83" fill="hold">
                            <p:stCondLst>
                              <p:cond delay="3000"/>
                            </p:stCondLst>
                            <p:childTnLst>
                              <p:par>
                                <p:cTn id="84" presetID="22" presetClass="entr" presetSubtype="1" fill="hold" grpId="0" nodeType="afterEffect">
                                  <p:stCondLst>
                                    <p:cond delay="0"/>
                                  </p:stCondLst>
                                  <p:childTnLst>
                                    <p:set>
                                      <p:cBhvr>
                                        <p:cTn id="85" dur="1" fill="hold">
                                          <p:stCondLst>
                                            <p:cond delay="0"/>
                                          </p:stCondLst>
                                        </p:cTn>
                                        <p:tgtEl>
                                          <p:spTgt spid="10">
                                            <p:txEl>
                                              <p:pRg st="3" end="3"/>
                                            </p:txEl>
                                          </p:spTgt>
                                        </p:tgtEl>
                                        <p:attrNameLst>
                                          <p:attrName>style.visibility</p:attrName>
                                        </p:attrNameLst>
                                      </p:cBhvr>
                                      <p:to>
                                        <p:strVal val="visible"/>
                                      </p:to>
                                    </p:set>
                                    <p:animEffect transition="in" filter="wipe(up)">
                                      <p:cBhvr>
                                        <p:cTn id="86" dur="1000"/>
                                        <p:tgtEl>
                                          <p:spTgt spid="10">
                                            <p:txEl>
                                              <p:pRg st="3" end="3"/>
                                            </p:txEl>
                                          </p:spTgt>
                                        </p:tgtEl>
                                      </p:cBhvr>
                                    </p:animEffect>
                                  </p:childTnLst>
                                </p:cTn>
                              </p:par>
                            </p:childTnLst>
                          </p:cTn>
                        </p:par>
                        <p:par>
                          <p:cTn id="87" fill="hold">
                            <p:stCondLst>
                              <p:cond delay="4000"/>
                            </p:stCondLst>
                            <p:childTnLst>
                              <p:par>
                                <p:cTn id="88" presetID="22" presetClass="entr" presetSubtype="1" fill="hold" grpId="0" nodeType="afterEffect">
                                  <p:stCondLst>
                                    <p:cond delay="0"/>
                                  </p:stCondLst>
                                  <p:childTnLst>
                                    <p:set>
                                      <p:cBhvr>
                                        <p:cTn id="89" dur="1" fill="hold">
                                          <p:stCondLst>
                                            <p:cond delay="0"/>
                                          </p:stCondLst>
                                        </p:cTn>
                                        <p:tgtEl>
                                          <p:spTgt spid="10">
                                            <p:txEl>
                                              <p:pRg st="4" end="4"/>
                                            </p:txEl>
                                          </p:spTgt>
                                        </p:tgtEl>
                                        <p:attrNameLst>
                                          <p:attrName>style.visibility</p:attrName>
                                        </p:attrNameLst>
                                      </p:cBhvr>
                                      <p:to>
                                        <p:strVal val="visible"/>
                                      </p:to>
                                    </p:set>
                                    <p:animEffect transition="in" filter="wipe(up)">
                                      <p:cBhvr>
                                        <p:cTn id="90" dur="1000"/>
                                        <p:tgtEl>
                                          <p:spTgt spid="10">
                                            <p:txEl>
                                              <p:pRg st="4" end="4"/>
                                            </p:txEl>
                                          </p:spTgt>
                                        </p:tgtEl>
                                      </p:cBhvr>
                                    </p:animEffect>
                                  </p:childTnLst>
                                </p:cTn>
                              </p:par>
                            </p:childTnLst>
                          </p:cTn>
                        </p:par>
                        <p:par>
                          <p:cTn id="91" fill="hold">
                            <p:stCondLst>
                              <p:cond delay="5000"/>
                            </p:stCondLst>
                            <p:childTnLst>
                              <p:par>
                                <p:cTn id="92" presetID="22" presetClass="entr" presetSubtype="1" fill="hold" grpId="0" nodeType="afterEffect">
                                  <p:stCondLst>
                                    <p:cond delay="0"/>
                                  </p:stCondLst>
                                  <p:childTnLst>
                                    <p:set>
                                      <p:cBhvr>
                                        <p:cTn id="93" dur="1" fill="hold">
                                          <p:stCondLst>
                                            <p:cond delay="0"/>
                                          </p:stCondLst>
                                        </p:cTn>
                                        <p:tgtEl>
                                          <p:spTgt spid="10">
                                            <p:txEl>
                                              <p:pRg st="5" end="5"/>
                                            </p:txEl>
                                          </p:spTgt>
                                        </p:tgtEl>
                                        <p:attrNameLst>
                                          <p:attrName>style.visibility</p:attrName>
                                        </p:attrNameLst>
                                      </p:cBhvr>
                                      <p:to>
                                        <p:strVal val="visible"/>
                                      </p:to>
                                    </p:set>
                                    <p:animEffect transition="in" filter="wipe(up)">
                                      <p:cBhvr>
                                        <p:cTn id="94" dur="1000"/>
                                        <p:tgtEl>
                                          <p:spTgt spid="10">
                                            <p:txEl>
                                              <p:pRg st="5" end="5"/>
                                            </p:txEl>
                                          </p:spTgt>
                                        </p:tgtEl>
                                      </p:cBhvr>
                                    </p:animEffect>
                                  </p:childTnLst>
                                </p:cTn>
                              </p:par>
                            </p:childTnLst>
                          </p:cTn>
                        </p:par>
                        <p:par>
                          <p:cTn id="95" fill="hold">
                            <p:stCondLst>
                              <p:cond delay="6000"/>
                            </p:stCondLst>
                            <p:childTnLst>
                              <p:par>
                                <p:cTn id="96" presetID="22" presetClass="entr" presetSubtype="1" fill="hold" grpId="0" nodeType="afterEffect">
                                  <p:stCondLst>
                                    <p:cond delay="0"/>
                                  </p:stCondLst>
                                  <p:childTnLst>
                                    <p:set>
                                      <p:cBhvr>
                                        <p:cTn id="97" dur="1" fill="hold">
                                          <p:stCondLst>
                                            <p:cond delay="0"/>
                                          </p:stCondLst>
                                        </p:cTn>
                                        <p:tgtEl>
                                          <p:spTgt spid="10">
                                            <p:txEl>
                                              <p:pRg st="7" end="7"/>
                                            </p:txEl>
                                          </p:spTgt>
                                        </p:tgtEl>
                                        <p:attrNameLst>
                                          <p:attrName>style.visibility</p:attrName>
                                        </p:attrNameLst>
                                      </p:cBhvr>
                                      <p:to>
                                        <p:strVal val="visible"/>
                                      </p:to>
                                    </p:set>
                                    <p:animEffect transition="in" filter="wipe(up)">
                                      <p:cBhvr>
                                        <p:cTn id="98" dur="10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0" grpId="0" uiExpand="1"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22</a:t>
            </a:fld>
            <a:endParaRPr lang="en-US" dirty="0"/>
          </a:p>
        </p:txBody>
      </p:sp>
      <p:pic>
        <p:nvPicPr>
          <p:cNvPr id="5" name="Picture 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762000"/>
            <a:ext cx="8153400" cy="4377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279093" y="5486400"/>
            <a:ext cx="3252814" cy="523220"/>
          </a:xfrm>
          <a:prstGeom prst="rect">
            <a:avLst/>
          </a:prstGeom>
        </p:spPr>
        <p:txBody>
          <a:bodyPr wrap="none">
            <a:spAutoFit/>
          </a:bodyPr>
          <a:lstStyle/>
          <a:p>
            <a:r>
              <a:rPr lang="zh-CN" altLang="en-US" sz="2800" dirty="0">
                <a:solidFill>
                  <a:srgbClr val="FF0000"/>
                </a:solidFill>
                <a:latin typeface="等线" panose="02010600030101010101" pitchFamily="2" charset="-122"/>
                <a:ea typeface="等线" panose="02010600030101010101" pitchFamily="2" charset="-122"/>
              </a:rPr>
              <a:t>图</a:t>
            </a:r>
            <a:r>
              <a:rPr lang="en-US" altLang="zh-CN" sz="2800" dirty="0">
                <a:solidFill>
                  <a:srgbClr val="FF0000"/>
                </a:solidFill>
                <a:latin typeface="等线" panose="02010600030101010101" pitchFamily="2" charset="-122"/>
                <a:ea typeface="等线" panose="02010600030101010101" pitchFamily="2" charset="-122"/>
              </a:rPr>
              <a:t>7.5 </a:t>
            </a:r>
            <a:r>
              <a:rPr lang="zh-CN" altLang="zh-CN" sz="2800" dirty="0">
                <a:solidFill>
                  <a:srgbClr val="FF0000"/>
                </a:solidFill>
                <a:latin typeface="等线" panose="02010600030101010101" pitchFamily="2" charset="-122"/>
                <a:ea typeface="等线" panose="02010600030101010101" pitchFamily="2" charset="-122"/>
              </a:rPr>
              <a:t>需求分析过程</a:t>
            </a:r>
            <a:endParaRPr lang="zh-CN" altLang="en-US" sz="2800" dirty="0">
              <a:solidFill>
                <a:srgbClr val="FF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684697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a:t>
            </a:r>
          </a:p>
        </p:txBody>
      </p:sp>
      <p:sp>
        <p:nvSpPr>
          <p:cNvPr id="3" name="内容占位符 2"/>
          <p:cNvSpPr>
            <a:spLocks noGrp="1"/>
          </p:cNvSpPr>
          <p:nvPr>
            <p:ph idx="1"/>
          </p:nvPr>
        </p:nvSpPr>
        <p:spPr/>
        <p:txBody>
          <a:bodyPr>
            <a:normAutofit lnSpcReduction="10000"/>
          </a:bodyPr>
          <a:lstStyle/>
          <a:p>
            <a:r>
              <a:rPr lang="zh-CN" altLang="en-US" dirty="0"/>
              <a:t>数据字典是</a:t>
            </a:r>
            <a:r>
              <a:rPr lang="zh-CN" altLang="en-US" dirty="0">
                <a:solidFill>
                  <a:srgbClr val="0000FF"/>
                </a:solidFill>
              </a:rPr>
              <a:t>关于数据库中数据的描述</a:t>
            </a:r>
            <a:r>
              <a:rPr lang="zh-CN" altLang="en-US" dirty="0"/>
              <a:t>，即</a:t>
            </a:r>
            <a:r>
              <a:rPr lang="zh-CN" altLang="en-US" dirty="0">
                <a:solidFill>
                  <a:srgbClr val="FF0000"/>
                </a:solidFill>
              </a:rPr>
              <a:t>元数据</a:t>
            </a:r>
            <a:r>
              <a:rPr lang="zh-CN" altLang="en-US" dirty="0"/>
              <a:t>，不是数据本身</a:t>
            </a:r>
            <a:endParaRPr lang="en-US" altLang="zh-CN" dirty="0"/>
          </a:p>
          <a:p>
            <a:r>
              <a:rPr lang="zh-CN" altLang="en-US" dirty="0"/>
              <a:t>数据字典是进行详细的数据收集和数据分析所获得的主要结果</a:t>
            </a:r>
            <a:endParaRPr lang="en-US" altLang="zh-CN" sz="2000" dirty="0"/>
          </a:p>
          <a:p>
            <a:r>
              <a:rPr lang="zh-CN" altLang="en-US" dirty="0"/>
              <a:t>在需求分析阶段建立，在数据库设计过程中不断修改、充实、完善</a:t>
            </a:r>
          </a:p>
          <a:p>
            <a:r>
              <a:rPr lang="zh-CN" altLang="en-US" dirty="0"/>
              <a:t>在数据库设计占有很重要的地位</a:t>
            </a:r>
            <a:endParaRPr lang="en-US" altLang="zh-CN" dirty="0"/>
          </a:p>
          <a:p>
            <a:r>
              <a:rPr lang="zh-CN" altLang="en-US" dirty="0">
                <a:solidFill>
                  <a:srgbClr val="0000FF"/>
                </a:solidFill>
              </a:rPr>
              <a:t>数据字典的内容</a:t>
            </a:r>
          </a:p>
          <a:p>
            <a:pPr marL="814388" lvl="1" indent="-457200">
              <a:buFont typeface="+mj-lt"/>
              <a:buAutoNum type="arabicPeriod"/>
            </a:pPr>
            <a:r>
              <a:rPr lang="zh-CN" altLang="en-US" dirty="0">
                <a:solidFill>
                  <a:srgbClr val="FF0000"/>
                </a:solidFill>
              </a:rPr>
              <a:t>数据项</a:t>
            </a:r>
            <a:r>
              <a:rPr lang="en-US" altLang="zh-CN" dirty="0">
                <a:solidFill>
                  <a:srgbClr val="FF0000"/>
                </a:solidFill>
              </a:rPr>
              <a:t>(data item)</a:t>
            </a:r>
          </a:p>
          <a:p>
            <a:pPr marL="814388" lvl="1" indent="-457200">
              <a:buFont typeface="+mj-lt"/>
              <a:buAutoNum type="arabicPeriod"/>
            </a:pPr>
            <a:r>
              <a:rPr lang="zh-CN" altLang="en-US" dirty="0">
                <a:solidFill>
                  <a:srgbClr val="FF0000"/>
                </a:solidFill>
              </a:rPr>
              <a:t>数据结构</a:t>
            </a:r>
            <a:endParaRPr lang="en-US" altLang="zh-CN" dirty="0">
              <a:solidFill>
                <a:srgbClr val="FF0000"/>
              </a:solidFill>
            </a:endParaRPr>
          </a:p>
          <a:p>
            <a:pPr marL="814388" lvl="1" indent="-457200">
              <a:buFont typeface="+mj-lt"/>
              <a:buAutoNum type="arabicPeriod"/>
            </a:pPr>
            <a:r>
              <a:rPr lang="zh-CN" altLang="en-US" dirty="0">
                <a:solidFill>
                  <a:srgbClr val="FF0000"/>
                </a:solidFill>
              </a:rPr>
              <a:t>数据流</a:t>
            </a:r>
            <a:endParaRPr lang="en-US" altLang="zh-CN" dirty="0">
              <a:solidFill>
                <a:srgbClr val="FF0000"/>
              </a:solidFill>
            </a:endParaRPr>
          </a:p>
          <a:p>
            <a:pPr marL="814388" lvl="1" indent="-457200">
              <a:buFont typeface="+mj-lt"/>
              <a:buAutoNum type="arabicPeriod"/>
            </a:pPr>
            <a:r>
              <a:rPr lang="zh-CN" altLang="en-US" dirty="0">
                <a:solidFill>
                  <a:srgbClr val="FF0000"/>
                </a:solidFill>
              </a:rPr>
              <a:t>数据存储</a:t>
            </a:r>
            <a:endParaRPr lang="en-US" altLang="zh-CN" dirty="0">
              <a:solidFill>
                <a:srgbClr val="FF0000"/>
              </a:solidFill>
            </a:endParaRPr>
          </a:p>
          <a:p>
            <a:pPr marL="814388" lvl="1" indent="-457200">
              <a:buFont typeface="+mj-lt"/>
              <a:buAutoNum type="arabicPeriod"/>
            </a:pPr>
            <a:r>
              <a:rPr lang="zh-CN" altLang="en-US" dirty="0">
                <a:solidFill>
                  <a:srgbClr val="FF0000"/>
                </a:solidFill>
              </a:rPr>
              <a:t>处理过程</a:t>
            </a:r>
          </a:p>
        </p:txBody>
      </p:sp>
      <p:sp>
        <p:nvSpPr>
          <p:cNvPr id="4" name="灯片编号占位符 3"/>
          <p:cNvSpPr>
            <a:spLocks noGrp="1"/>
          </p:cNvSpPr>
          <p:nvPr>
            <p:ph type="sldNum" sz="quarter" idx="12"/>
          </p:nvPr>
        </p:nvSpPr>
        <p:spPr/>
        <p:txBody>
          <a:bodyPr/>
          <a:lstStyle/>
          <a:p>
            <a:fld id="{E63F6D5D-9733-4D44-9C56-AEFEDD5A4BA7}" type="slidenum">
              <a:rPr lang="en-US" smtClean="0"/>
              <a:pPr/>
              <a:t>23</a:t>
            </a:fld>
            <a:endParaRPr lang="en-US" dirty="0"/>
          </a:p>
        </p:txBody>
      </p:sp>
    </p:spTree>
    <p:extLst>
      <p:ext uri="{BB962C8B-B14F-4D97-AF65-F5344CB8AC3E}">
        <p14:creationId xmlns:p14="http://schemas.microsoft.com/office/powerpoint/2010/main" val="2159014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数据项</a:t>
            </a:r>
          </a:p>
        </p:txBody>
      </p:sp>
      <p:sp>
        <p:nvSpPr>
          <p:cNvPr id="3" name="内容占位符 2"/>
          <p:cNvSpPr>
            <a:spLocks noGrp="1"/>
          </p:cNvSpPr>
          <p:nvPr>
            <p:ph idx="1"/>
          </p:nvPr>
        </p:nvSpPr>
        <p:spPr>
          <a:xfrm>
            <a:off x="595085" y="1066800"/>
            <a:ext cx="10530115" cy="5469226"/>
          </a:xfrm>
        </p:spPr>
        <p:txBody>
          <a:bodyPr/>
          <a:lstStyle/>
          <a:p>
            <a:r>
              <a:rPr lang="zh-CN" altLang="en-US" dirty="0"/>
              <a:t>数据项是不可再分的数据单位，是数据的最小组成单位</a:t>
            </a:r>
            <a:endParaRPr lang="en-US" altLang="zh-CN" dirty="0"/>
          </a:p>
          <a:p>
            <a:endParaRPr lang="en-US" altLang="zh-CN" dirty="0"/>
          </a:p>
          <a:p>
            <a:endParaRPr lang="en-US" altLang="zh-CN" dirty="0"/>
          </a:p>
          <a:p>
            <a:endParaRPr lang="en-US" altLang="zh-CN" dirty="0"/>
          </a:p>
          <a:p>
            <a:endParaRPr lang="en-US" altLang="zh-CN" sz="1100" dirty="0"/>
          </a:p>
          <a:p>
            <a:pPr lvl="1"/>
            <a:r>
              <a:rPr lang="zh-CN" altLang="en-US" dirty="0"/>
              <a:t>“取值范围、与其他数据项的逻辑关系” 定义了数据的完整性约束条件，是设计数据检验功能的依据</a:t>
            </a:r>
            <a:endParaRPr lang="en-US" altLang="zh-CN" dirty="0"/>
          </a:p>
          <a:p>
            <a:pPr lvl="1"/>
            <a:r>
              <a:rPr lang="zh-CN" altLang="en-US" dirty="0"/>
              <a:t>数据项之间的关系可以用数据依赖的概念进行分析和表示</a:t>
            </a:r>
            <a:endParaRPr lang="en-US" altLang="zh-CN" dirty="0"/>
          </a:p>
          <a:p>
            <a:pPr lvl="2"/>
            <a:r>
              <a:rPr lang="zh-CN" altLang="en-US" dirty="0"/>
              <a:t>按实际语义写出每个数据项之间的数据依赖，这些数据依赖是数据库逻辑设计阶段数据模型优化的依据</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24</a:t>
            </a:fld>
            <a:endParaRPr lang="en-US" dirty="0"/>
          </a:p>
        </p:txBody>
      </p:sp>
      <p:sp>
        <p:nvSpPr>
          <p:cNvPr id="5" name="文本框 4"/>
          <p:cNvSpPr txBox="1"/>
          <p:nvPr/>
        </p:nvSpPr>
        <p:spPr>
          <a:xfrm>
            <a:off x="1516742" y="1975181"/>
            <a:ext cx="8686800" cy="1754326"/>
          </a:xfrm>
          <a:prstGeom prst="rect">
            <a:avLst/>
          </a:prstGeom>
          <a:solidFill>
            <a:schemeClr val="bg1">
              <a:lumMod val="95000"/>
            </a:schemeClr>
          </a:solidFill>
          <a:ln w="6350">
            <a:noFill/>
          </a:ln>
        </p:spPr>
        <p:txBody>
          <a:bodyPr wrap="square" rtlCol="0">
            <a:spAutoFit/>
          </a:bodyPr>
          <a:lstStyle/>
          <a:p>
            <a:pPr>
              <a:lnSpc>
                <a:spcPct val="150000"/>
              </a:lnSpc>
            </a:pPr>
            <a:r>
              <a:rPr lang="zh-CN" altLang="en-US" sz="2400" dirty="0">
                <a:solidFill>
                  <a:srgbClr val="0000FF"/>
                </a:solidFill>
                <a:latin typeface="等线 Light" panose="02010600030101010101" pitchFamily="2" charset="-122"/>
                <a:ea typeface="等线 Light" panose="02010600030101010101" pitchFamily="2" charset="-122"/>
              </a:rPr>
              <a:t>数据项描述 </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 </a:t>
            </a:r>
            <a:r>
              <a:rPr lang="zh-CN" altLang="en-US" sz="2400" dirty="0">
                <a:solidFill>
                  <a:srgbClr val="0000FF"/>
                </a:solidFill>
                <a:latin typeface="等线 Light" panose="02010600030101010101" pitchFamily="2" charset="-122"/>
                <a:ea typeface="等线 Light" panose="02010600030101010101" pitchFamily="2" charset="-122"/>
              </a:rPr>
              <a:t>数据项名，数据项含义说明，别名，</a:t>
            </a:r>
            <a:endParaRPr lang="en-US" altLang="zh-CN" sz="2400" dirty="0">
              <a:solidFill>
                <a:srgbClr val="0000FF"/>
              </a:solidFill>
              <a:latin typeface="等线 Light" panose="02010600030101010101" pitchFamily="2" charset="-122"/>
              <a:ea typeface="等线 Light" panose="02010600030101010101" pitchFamily="2" charset="-122"/>
            </a:endParaRPr>
          </a:p>
          <a:p>
            <a:pPr>
              <a:lnSpc>
                <a:spcPct val="150000"/>
              </a:lnSpc>
            </a:pP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rPr>
              <a:t>数据类型</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rPr>
              <a:t>长度，取值范围</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rPr>
              <a:t>取值含义</a:t>
            </a:r>
            <a:r>
              <a:rPr lang="en-US" altLang="zh-CN" sz="2400" dirty="0">
                <a:solidFill>
                  <a:srgbClr val="0000FF"/>
                </a:solidFill>
                <a:latin typeface="等线 Light" panose="02010600030101010101" pitchFamily="2" charset="-122"/>
                <a:ea typeface="等线 Light" panose="02010600030101010101" pitchFamily="2" charset="-122"/>
              </a:rPr>
              <a:t>, </a:t>
            </a:r>
          </a:p>
          <a:p>
            <a:pPr>
              <a:lnSpc>
                <a:spcPct val="150000"/>
              </a:lnSpc>
            </a:pP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rPr>
              <a:t>与其他数据项的逻辑关系，数据项之间的联系 </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a:t>
            </a:r>
            <a:endParaRPr lang="zh-CN" altLang="en-US" sz="2400" dirty="0">
              <a:solidFill>
                <a:srgbClr val="0000FF"/>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357566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数据结构</a:t>
            </a:r>
          </a:p>
        </p:txBody>
      </p:sp>
      <p:sp>
        <p:nvSpPr>
          <p:cNvPr id="3" name="内容占位符 2"/>
          <p:cNvSpPr>
            <a:spLocks noGrp="1"/>
          </p:cNvSpPr>
          <p:nvPr>
            <p:ph idx="1"/>
          </p:nvPr>
        </p:nvSpPr>
        <p:spPr/>
        <p:txBody>
          <a:bodyPr/>
          <a:lstStyle/>
          <a:p>
            <a:r>
              <a:rPr lang="zh-CN" altLang="en-US" dirty="0"/>
              <a:t>数据结构反映了数据之间的组合关系</a:t>
            </a:r>
          </a:p>
          <a:p>
            <a:r>
              <a:rPr lang="zh-CN" altLang="en-US" dirty="0"/>
              <a:t> 一个数据结构可以由若干个数据项组成，也可以由若干个数据结构组成，或由若干个数据项和数据结构混合组成</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25</a:t>
            </a:fld>
            <a:endParaRPr lang="en-US" dirty="0"/>
          </a:p>
        </p:txBody>
      </p:sp>
      <p:sp>
        <p:nvSpPr>
          <p:cNvPr id="5" name="文本框 4"/>
          <p:cNvSpPr txBox="1"/>
          <p:nvPr/>
        </p:nvSpPr>
        <p:spPr>
          <a:xfrm>
            <a:off x="1003300" y="3167782"/>
            <a:ext cx="9753600" cy="646331"/>
          </a:xfrm>
          <a:prstGeom prst="rect">
            <a:avLst/>
          </a:prstGeom>
          <a:solidFill>
            <a:schemeClr val="bg1">
              <a:lumMod val="95000"/>
            </a:schemeClr>
          </a:solidFill>
          <a:ln w="6350">
            <a:noFill/>
          </a:ln>
        </p:spPr>
        <p:txBody>
          <a:bodyPr wrap="square" rtlCol="0">
            <a:spAutoFit/>
          </a:bodyPr>
          <a:lstStyle/>
          <a:p>
            <a:pPr>
              <a:lnSpc>
                <a:spcPct val="150000"/>
              </a:lnSpc>
            </a:pPr>
            <a:r>
              <a:rPr lang="zh-CN" altLang="en-US" sz="2400" dirty="0">
                <a:solidFill>
                  <a:srgbClr val="0000FF"/>
                </a:solidFill>
                <a:latin typeface="等线 Light" panose="02010600030101010101" pitchFamily="2" charset="-122"/>
                <a:ea typeface="等线 Light" panose="02010600030101010101" pitchFamily="2" charset="-122"/>
              </a:rPr>
              <a:t>数据结构描述 </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 </a:t>
            </a:r>
            <a:r>
              <a:rPr lang="zh-CN" altLang="en-US" sz="2400" dirty="0">
                <a:solidFill>
                  <a:srgbClr val="0000FF"/>
                </a:solidFill>
                <a:latin typeface="等线 Light" panose="02010600030101010101" pitchFamily="2" charset="-122"/>
                <a:ea typeface="等线 Light" panose="02010600030101010101" pitchFamily="2" charset="-122"/>
              </a:rPr>
              <a:t>数据结构名，含义说明，</a:t>
            </a:r>
            <a:r>
              <a:rPr lang="zh-CN" altLang="en-US" sz="2400" dirty="0">
                <a:solidFill>
                  <a:srgbClr val="FF0000"/>
                </a:solidFill>
                <a:latin typeface="等线 Light" panose="02010600030101010101" pitchFamily="2" charset="-122"/>
                <a:ea typeface="等线 Light" panose="02010600030101010101" pitchFamily="2" charset="-122"/>
              </a:rPr>
              <a:t>组成</a:t>
            </a:r>
            <a:r>
              <a:rPr lang="zh-CN" altLang="en-US" sz="2400" dirty="0">
                <a:solidFill>
                  <a:srgbClr val="0000FF"/>
                </a:solidFill>
                <a:latin typeface="等线 Light" panose="02010600030101010101" pitchFamily="2" charset="-122"/>
                <a:ea typeface="等线 Light" panose="02010600030101010101" pitchFamily="2" charset="-122"/>
              </a:rPr>
              <a:t>：</a:t>
            </a:r>
            <a:r>
              <a:rPr lang="en-US" altLang="zh-CN"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rPr>
              <a:t>数据项或数据结构</a:t>
            </a:r>
            <a:r>
              <a:rPr lang="en-US" altLang="zh-CN"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a:t>
            </a:r>
            <a:endParaRPr lang="zh-CN" altLang="en-US" sz="2400" dirty="0">
              <a:solidFill>
                <a:srgbClr val="0000FF"/>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2956714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数据流</a:t>
            </a:r>
          </a:p>
        </p:txBody>
      </p:sp>
      <p:sp>
        <p:nvSpPr>
          <p:cNvPr id="3" name="内容占位符 2"/>
          <p:cNvSpPr>
            <a:spLocks noGrp="1"/>
          </p:cNvSpPr>
          <p:nvPr>
            <p:ph idx="1"/>
          </p:nvPr>
        </p:nvSpPr>
        <p:spPr/>
        <p:txBody>
          <a:bodyPr/>
          <a:lstStyle/>
          <a:p>
            <a:r>
              <a:rPr lang="zh-CN" altLang="en-US" dirty="0"/>
              <a:t>数据流是数据结构在</a:t>
            </a:r>
            <a:r>
              <a:rPr lang="zh-CN" altLang="en-US" dirty="0">
                <a:solidFill>
                  <a:srgbClr val="0000FF"/>
                </a:solidFill>
              </a:rPr>
              <a:t>系统内传输的路径</a:t>
            </a:r>
            <a:endParaRPr lang="en-US" altLang="zh-CN" dirty="0">
              <a:solidFill>
                <a:srgbClr val="0000FF"/>
              </a:solidFill>
            </a:endParaRPr>
          </a:p>
          <a:p>
            <a:endParaRPr lang="en-US" altLang="zh-CN" dirty="0"/>
          </a:p>
          <a:p>
            <a:endParaRPr lang="en-US" altLang="zh-CN" sz="1600" dirty="0"/>
          </a:p>
          <a:p>
            <a:endParaRPr lang="en-US" altLang="zh-CN" dirty="0"/>
          </a:p>
          <a:p>
            <a:pPr lvl="1"/>
            <a:r>
              <a:rPr lang="zh-CN" altLang="en-US" dirty="0">
                <a:solidFill>
                  <a:srgbClr val="FF0000"/>
                </a:solidFill>
              </a:rPr>
              <a:t>数据流来源</a:t>
            </a:r>
            <a:r>
              <a:rPr lang="zh-CN" altLang="en-US" dirty="0"/>
              <a:t>：说明该数据流来自哪个过程</a:t>
            </a:r>
          </a:p>
          <a:p>
            <a:pPr lvl="1"/>
            <a:r>
              <a:rPr lang="zh-CN" altLang="en-US" dirty="0">
                <a:solidFill>
                  <a:srgbClr val="FF0000"/>
                </a:solidFill>
              </a:rPr>
              <a:t>数据流去向</a:t>
            </a:r>
            <a:r>
              <a:rPr lang="zh-CN" altLang="en-US" dirty="0"/>
              <a:t>：说明该数据流将到哪个过程去</a:t>
            </a:r>
            <a:endParaRPr lang="en-US" altLang="zh-CN" dirty="0"/>
          </a:p>
          <a:p>
            <a:pPr lvl="1"/>
            <a:r>
              <a:rPr lang="zh-CN" altLang="en-US" dirty="0">
                <a:solidFill>
                  <a:srgbClr val="FF0000"/>
                </a:solidFill>
              </a:rPr>
              <a:t>平均流量</a:t>
            </a:r>
            <a:r>
              <a:rPr lang="zh-CN" altLang="en-US" dirty="0"/>
              <a:t>：在单位时间（每天、每周、每月等）里的传输次数</a:t>
            </a:r>
          </a:p>
          <a:p>
            <a:pPr lvl="1"/>
            <a:r>
              <a:rPr lang="zh-CN" altLang="en-US" dirty="0">
                <a:solidFill>
                  <a:srgbClr val="FF0000"/>
                </a:solidFill>
              </a:rPr>
              <a:t>高峰期流量</a:t>
            </a:r>
            <a:r>
              <a:rPr lang="zh-CN" altLang="en-US" dirty="0"/>
              <a:t>：在高峰时期的数据流量</a:t>
            </a:r>
          </a:p>
        </p:txBody>
      </p:sp>
      <p:sp>
        <p:nvSpPr>
          <p:cNvPr id="4" name="灯片编号占位符 3"/>
          <p:cNvSpPr>
            <a:spLocks noGrp="1"/>
          </p:cNvSpPr>
          <p:nvPr>
            <p:ph type="sldNum" sz="quarter" idx="12"/>
          </p:nvPr>
        </p:nvSpPr>
        <p:spPr/>
        <p:txBody>
          <a:bodyPr/>
          <a:lstStyle/>
          <a:p>
            <a:fld id="{E63F6D5D-9733-4D44-9C56-AEFEDD5A4BA7}" type="slidenum">
              <a:rPr lang="en-US" smtClean="0"/>
              <a:pPr/>
              <a:t>26</a:t>
            </a:fld>
            <a:endParaRPr lang="en-US" dirty="0"/>
          </a:p>
        </p:txBody>
      </p:sp>
      <p:sp>
        <p:nvSpPr>
          <p:cNvPr id="5" name="文本框 4"/>
          <p:cNvSpPr txBox="1"/>
          <p:nvPr/>
        </p:nvSpPr>
        <p:spPr>
          <a:xfrm>
            <a:off x="1516742" y="1975181"/>
            <a:ext cx="9075058" cy="1200329"/>
          </a:xfrm>
          <a:prstGeom prst="rect">
            <a:avLst/>
          </a:prstGeom>
          <a:solidFill>
            <a:schemeClr val="bg1">
              <a:lumMod val="95000"/>
            </a:schemeClr>
          </a:solidFill>
          <a:ln w="6350">
            <a:noFill/>
          </a:ln>
        </p:spPr>
        <p:txBody>
          <a:bodyPr wrap="square" rtlCol="0">
            <a:spAutoFit/>
          </a:bodyPr>
          <a:lstStyle/>
          <a:p>
            <a:pPr>
              <a:lnSpc>
                <a:spcPct val="150000"/>
              </a:lnSpc>
            </a:pPr>
            <a:r>
              <a:rPr lang="zh-CN" altLang="en-US" sz="2400" dirty="0">
                <a:solidFill>
                  <a:srgbClr val="0000FF"/>
                </a:solidFill>
                <a:latin typeface="等线 Light" panose="02010600030101010101" pitchFamily="2" charset="-122"/>
                <a:ea typeface="等线 Light" panose="02010600030101010101" pitchFamily="2" charset="-122"/>
              </a:rPr>
              <a:t>数据流描述 </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 </a:t>
            </a:r>
            <a:r>
              <a:rPr lang="zh-CN" altLang="en-US" sz="2400" dirty="0">
                <a:solidFill>
                  <a:srgbClr val="0000FF"/>
                </a:solidFill>
                <a:latin typeface="等线 Light" panose="02010600030101010101" pitchFamily="2" charset="-122"/>
                <a:ea typeface="等线 Light" panose="02010600030101010101" pitchFamily="2" charset="-122"/>
              </a:rPr>
              <a:t>数据流名，说明，数据流来源，数据流去向，</a:t>
            </a:r>
            <a:endParaRPr lang="en-US" altLang="zh-CN" sz="2400" dirty="0">
              <a:solidFill>
                <a:srgbClr val="0000FF"/>
              </a:solidFill>
              <a:latin typeface="等线 Light" panose="02010600030101010101" pitchFamily="2" charset="-122"/>
              <a:ea typeface="等线 Light" panose="02010600030101010101" pitchFamily="2" charset="-122"/>
            </a:endParaRPr>
          </a:p>
          <a:p>
            <a:pPr>
              <a:lnSpc>
                <a:spcPct val="150000"/>
              </a:lnSpc>
            </a:pP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FF0000"/>
                </a:solidFill>
                <a:latin typeface="等线 Light" panose="02010600030101010101" pitchFamily="2" charset="-122"/>
                <a:ea typeface="等线 Light" panose="02010600030101010101" pitchFamily="2" charset="-122"/>
              </a:rPr>
              <a:t>组成</a:t>
            </a:r>
            <a:r>
              <a:rPr lang="zh-CN" altLang="en-US"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  </a:t>
            </a:r>
            <a:r>
              <a:rPr lang="zh-CN" altLang="en-US" sz="2400" dirty="0">
                <a:solidFill>
                  <a:srgbClr val="0000FF"/>
                </a:solidFill>
                <a:latin typeface="等线 Light" panose="02010600030101010101" pitchFamily="2" charset="-122"/>
                <a:ea typeface="等线 Light" panose="02010600030101010101" pitchFamily="2" charset="-122"/>
              </a:rPr>
              <a:t>数据结构</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rPr>
              <a:t>平均流量，最高峰期流量 </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a:t>
            </a:r>
            <a:endParaRPr lang="zh-CN" altLang="en-US" sz="2400" dirty="0">
              <a:solidFill>
                <a:srgbClr val="0000FF"/>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2688081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数据存储</a:t>
            </a:r>
          </a:p>
        </p:txBody>
      </p:sp>
      <p:sp>
        <p:nvSpPr>
          <p:cNvPr id="3" name="内容占位符 2"/>
          <p:cNvSpPr>
            <a:spLocks noGrp="1"/>
          </p:cNvSpPr>
          <p:nvPr>
            <p:ph idx="1"/>
          </p:nvPr>
        </p:nvSpPr>
        <p:spPr/>
        <p:txBody>
          <a:bodyPr>
            <a:normAutofit lnSpcReduction="10000"/>
          </a:bodyPr>
          <a:lstStyle/>
          <a:p>
            <a:r>
              <a:rPr lang="zh-CN" altLang="en-US" dirty="0"/>
              <a:t>数据存储是数据结构停留或保存的地方，也是数据流的来源和去向之一。</a:t>
            </a:r>
            <a:endParaRPr lang="en-US" altLang="zh-CN" dirty="0"/>
          </a:p>
          <a:p>
            <a:pPr lvl="1"/>
            <a:r>
              <a:rPr lang="zh-CN" altLang="en-US" dirty="0"/>
              <a:t>手工文档或手工凭单，计算机文档</a:t>
            </a:r>
            <a:endParaRPr lang="en-US" altLang="zh-CN" dirty="0"/>
          </a:p>
          <a:p>
            <a:pPr lvl="1"/>
            <a:endParaRPr lang="en-US" altLang="zh-CN" dirty="0"/>
          </a:p>
          <a:p>
            <a:pPr lvl="1"/>
            <a:endParaRPr lang="en-US" altLang="zh-CN" sz="1400" dirty="0"/>
          </a:p>
          <a:p>
            <a:pPr lvl="1"/>
            <a:endParaRPr lang="en-US" altLang="zh-CN" dirty="0"/>
          </a:p>
          <a:p>
            <a:pPr lvl="1"/>
            <a:endParaRPr lang="en-US" altLang="zh-CN" dirty="0">
              <a:solidFill>
                <a:srgbClr val="FF0000"/>
              </a:solidFill>
            </a:endParaRPr>
          </a:p>
          <a:p>
            <a:pPr lvl="1"/>
            <a:r>
              <a:rPr lang="zh-CN" altLang="en-US" dirty="0">
                <a:solidFill>
                  <a:srgbClr val="FF0000"/>
                </a:solidFill>
              </a:rPr>
              <a:t>存取频度</a:t>
            </a:r>
            <a:r>
              <a:rPr lang="zh-CN" altLang="en-US" dirty="0"/>
              <a:t>：每小时、每天或每周存取次数及每次存取的数据量</a:t>
            </a:r>
            <a:endParaRPr lang="en-US" altLang="zh-CN" dirty="0"/>
          </a:p>
          <a:p>
            <a:pPr lvl="1"/>
            <a:r>
              <a:rPr lang="zh-CN" altLang="en-US" dirty="0">
                <a:solidFill>
                  <a:srgbClr val="FF0000"/>
                </a:solidFill>
              </a:rPr>
              <a:t>存取方式</a:t>
            </a:r>
            <a:r>
              <a:rPr lang="zh-CN" altLang="en-US" dirty="0"/>
              <a:t>：批处理 </a:t>
            </a:r>
            <a:r>
              <a:rPr lang="en-US" altLang="zh-CN" dirty="0"/>
              <a:t>/ </a:t>
            </a:r>
            <a:r>
              <a:rPr lang="zh-CN" altLang="en-US" dirty="0"/>
              <a:t>联机处理，检索 </a:t>
            </a:r>
            <a:r>
              <a:rPr lang="en-US" altLang="zh-CN" dirty="0"/>
              <a:t>/ </a:t>
            </a:r>
            <a:r>
              <a:rPr lang="zh-CN" altLang="en-US" dirty="0"/>
              <a:t>更新，顺序检索 </a:t>
            </a:r>
            <a:r>
              <a:rPr lang="en-US" altLang="zh-CN" dirty="0"/>
              <a:t>/ </a:t>
            </a:r>
            <a:r>
              <a:rPr lang="zh-CN" altLang="en-US" dirty="0"/>
              <a:t>随机检索</a:t>
            </a:r>
            <a:endParaRPr lang="en-US" altLang="zh-CN" dirty="0"/>
          </a:p>
          <a:p>
            <a:pPr lvl="1"/>
            <a:r>
              <a:rPr lang="zh-CN" altLang="en-US" dirty="0">
                <a:solidFill>
                  <a:srgbClr val="FF0000"/>
                </a:solidFill>
              </a:rPr>
              <a:t>输入的数据</a:t>
            </a:r>
            <a:r>
              <a:rPr lang="zh-CN" altLang="en-US" dirty="0"/>
              <a:t>：数据来源</a:t>
            </a:r>
            <a:endParaRPr lang="en-US" altLang="zh-CN" dirty="0"/>
          </a:p>
          <a:p>
            <a:pPr lvl="1"/>
            <a:r>
              <a:rPr lang="zh-CN" altLang="en-US" dirty="0">
                <a:solidFill>
                  <a:srgbClr val="FF0000"/>
                </a:solidFill>
              </a:rPr>
              <a:t>输出的数据</a:t>
            </a:r>
            <a:r>
              <a:rPr lang="zh-CN" altLang="en-US" dirty="0"/>
              <a:t>：数据去向</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27</a:t>
            </a:fld>
            <a:endParaRPr lang="en-US" dirty="0"/>
          </a:p>
        </p:txBody>
      </p:sp>
      <p:sp>
        <p:nvSpPr>
          <p:cNvPr id="5" name="文本框 4"/>
          <p:cNvSpPr txBox="1"/>
          <p:nvPr/>
        </p:nvSpPr>
        <p:spPr>
          <a:xfrm>
            <a:off x="876300" y="2452977"/>
            <a:ext cx="10439400" cy="1200329"/>
          </a:xfrm>
          <a:prstGeom prst="rect">
            <a:avLst/>
          </a:prstGeom>
          <a:solidFill>
            <a:schemeClr val="bg1">
              <a:lumMod val="95000"/>
            </a:schemeClr>
          </a:solidFill>
          <a:ln w="6350">
            <a:noFill/>
          </a:ln>
        </p:spPr>
        <p:txBody>
          <a:bodyPr wrap="square" rtlCol="0">
            <a:spAutoFit/>
          </a:bodyPr>
          <a:lstStyle/>
          <a:p>
            <a:pPr>
              <a:lnSpc>
                <a:spcPct val="150000"/>
              </a:lnSpc>
            </a:pPr>
            <a:r>
              <a:rPr lang="zh-CN" altLang="en-US" sz="2400" dirty="0">
                <a:solidFill>
                  <a:srgbClr val="0000FF"/>
                </a:solidFill>
                <a:latin typeface="等线 Light" panose="02010600030101010101" pitchFamily="2" charset="-122"/>
                <a:ea typeface="等线 Light" panose="02010600030101010101" pitchFamily="2" charset="-122"/>
              </a:rPr>
              <a:t>数据存储描述 </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 </a:t>
            </a:r>
            <a:r>
              <a:rPr lang="zh-CN" altLang="en-US" sz="2400" dirty="0">
                <a:solidFill>
                  <a:srgbClr val="0000FF"/>
                </a:solidFill>
                <a:latin typeface="等线 Light" panose="02010600030101010101" pitchFamily="2" charset="-122"/>
                <a:ea typeface="等线 Light" panose="02010600030101010101" pitchFamily="2" charset="-122"/>
              </a:rPr>
              <a:t>数据存储名，说明，编号，输入的数据流，输出的数据流，</a:t>
            </a:r>
            <a:endParaRPr lang="en-US" altLang="zh-CN" sz="2400" dirty="0">
              <a:solidFill>
                <a:srgbClr val="0000FF"/>
              </a:solidFill>
              <a:latin typeface="等线 Light" panose="02010600030101010101" pitchFamily="2" charset="-122"/>
              <a:ea typeface="等线 Light" panose="02010600030101010101" pitchFamily="2" charset="-122"/>
            </a:endParaRPr>
          </a:p>
          <a:p>
            <a:pPr>
              <a:lnSpc>
                <a:spcPct val="150000"/>
              </a:lnSpc>
            </a:pP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FF0000"/>
                </a:solidFill>
                <a:latin typeface="等线 Light" panose="02010600030101010101" pitchFamily="2" charset="-122"/>
                <a:ea typeface="等线 Light" panose="02010600030101010101" pitchFamily="2" charset="-122"/>
              </a:rPr>
              <a:t>组成</a:t>
            </a:r>
            <a:r>
              <a:rPr lang="zh-CN" altLang="en-US"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  </a:t>
            </a:r>
            <a:r>
              <a:rPr lang="zh-CN" altLang="en-US" sz="2400" dirty="0">
                <a:solidFill>
                  <a:srgbClr val="0000FF"/>
                </a:solidFill>
                <a:latin typeface="等线 Light" panose="02010600030101010101" pitchFamily="2" charset="-122"/>
                <a:ea typeface="等线 Light" panose="02010600030101010101" pitchFamily="2" charset="-122"/>
              </a:rPr>
              <a:t>数据结构</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rPr>
              <a:t>数据量，存取频度，存取方式</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a:t>
            </a:r>
            <a:endParaRPr lang="zh-CN" altLang="en-US" sz="2400" dirty="0">
              <a:solidFill>
                <a:srgbClr val="0000FF"/>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2100911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处理过程</a:t>
            </a:r>
          </a:p>
        </p:txBody>
      </p:sp>
      <p:sp>
        <p:nvSpPr>
          <p:cNvPr id="3" name="内容占位符 2"/>
          <p:cNvSpPr>
            <a:spLocks noGrp="1"/>
          </p:cNvSpPr>
          <p:nvPr>
            <p:ph idx="1"/>
          </p:nvPr>
        </p:nvSpPr>
        <p:spPr/>
        <p:txBody>
          <a:bodyPr>
            <a:normAutofit/>
          </a:bodyPr>
          <a:lstStyle/>
          <a:p>
            <a:r>
              <a:rPr lang="zh-CN" altLang="en-US" dirty="0"/>
              <a:t>处理过程的具体处理逻辑一般用</a:t>
            </a:r>
            <a:r>
              <a:rPr lang="zh-CN" altLang="en-US" dirty="0">
                <a:solidFill>
                  <a:srgbClr val="FF0000"/>
                </a:solidFill>
              </a:rPr>
              <a:t>判定表</a:t>
            </a:r>
            <a:r>
              <a:rPr lang="zh-CN" altLang="en-US" dirty="0"/>
              <a:t>或</a:t>
            </a:r>
            <a:r>
              <a:rPr lang="zh-CN" altLang="en-US" dirty="0">
                <a:solidFill>
                  <a:srgbClr val="FF0000"/>
                </a:solidFill>
              </a:rPr>
              <a:t>判定树</a:t>
            </a:r>
            <a:r>
              <a:rPr lang="zh-CN" altLang="en-US" dirty="0"/>
              <a:t>来描述</a:t>
            </a:r>
            <a:endParaRPr lang="en-US" altLang="zh-CN" dirty="0"/>
          </a:p>
          <a:p>
            <a:r>
              <a:rPr lang="zh-CN" altLang="en-US" dirty="0"/>
              <a:t>数据字典中只需要描述处理过程的说明性信息</a:t>
            </a:r>
            <a:endParaRPr lang="en-US" altLang="zh-CN" dirty="0"/>
          </a:p>
          <a:p>
            <a:pPr lvl="1"/>
            <a:endParaRPr lang="en-US" altLang="zh-CN" dirty="0"/>
          </a:p>
          <a:p>
            <a:pPr lvl="1"/>
            <a:endParaRPr lang="en-US" altLang="zh-CN" dirty="0"/>
          </a:p>
          <a:p>
            <a:pPr marL="357188" lvl="1" indent="0">
              <a:buNone/>
            </a:pPr>
            <a:endParaRPr lang="en-US" altLang="zh-CN" dirty="0"/>
          </a:p>
          <a:p>
            <a:pPr lvl="1"/>
            <a:r>
              <a:rPr lang="zh-CN" altLang="en-US" dirty="0">
                <a:solidFill>
                  <a:srgbClr val="FF0000"/>
                </a:solidFill>
              </a:rPr>
              <a:t>简要说明</a:t>
            </a:r>
            <a:r>
              <a:rPr lang="zh-CN" altLang="en-US" dirty="0"/>
              <a:t>：说明该处理过程的功能及处理要求</a:t>
            </a:r>
            <a:endParaRPr lang="en-US" altLang="zh-CN" dirty="0"/>
          </a:p>
          <a:p>
            <a:pPr lvl="2"/>
            <a:r>
              <a:rPr lang="zh-CN" altLang="en-US" dirty="0">
                <a:solidFill>
                  <a:srgbClr val="FF0000"/>
                </a:solidFill>
              </a:rPr>
              <a:t>功能</a:t>
            </a:r>
            <a:r>
              <a:rPr lang="zh-CN" altLang="en-US" dirty="0"/>
              <a:t>：该处理过程用来做什么（不是怎么做）</a:t>
            </a:r>
            <a:endParaRPr lang="en-US" altLang="zh-CN" dirty="0"/>
          </a:p>
          <a:p>
            <a:pPr lvl="2"/>
            <a:r>
              <a:rPr lang="zh-CN" altLang="en-US" dirty="0">
                <a:solidFill>
                  <a:srgbClr val="FF0000"/>
                </a:solidFill>
              </a:rPr>
              <a:t>处理要求</a:t>
            </a:r>
            <a:r>
              <a:rPr lang="zh-CN" altLang="en-US" dirty="0"/>
              <a:t>：处理频度要求，如单位时间里处理多少事务，多少数据量、响应时间要求等</a:t>
            </a:r>
          </a:p>
          <a:p>
            <a:pPr lvl="2"/>
            <a:r>
              <a:rPr lang="zh-CN" altLang="en-US" dirty="0"/>
              <a:t>处理要求是后面</a:t>
            </a:r>
            <a:r>
              <a:rPr lang="zh-CN" altLang="en-US" dirty="0">
                <a:solidFill>
                  <a:srgbClr val="FF0000"/>
                </a:solidFill>
              </a:rPr>
              <a:t>物理设计的输入及性能评价的标准</a:t>
            </a:r>
          </a:p>
        </p:txBody>
      </p:sp>
      <p:sp>
        <p:nvSpPr>
          <p:cNvPr id="4" name="灯片编号占位符 3"/>
          <p:cNvSpPr>
            <a:spLocks noGrp="1"/>
          </p:cNvSpPr>
          <p:nvPr>
            <p:ph type="sldNum" sz="quarter" idx="12"/>
          </p:nvPr>
        </p:nvSpPr>
        <p:spPr/>
        <p:txBody>
          <a:bodyPr/>
          <a:lstStyle/>
          <a:p>
            <a:fld id="{E63F6D5D-9733-4D44-9C56-AEFEDD5A4BA7}" type="slidenum">
              <a:rPr lang="en-US" smtClean="0"/>
              <a:pPr/>
              <a:t>28</a:t>
            </a:fld>
            <a:endParaRPr lang="en-US" dirty="0"/>
          </a:p>
        </p:txBody>
      </p:sp>
      <p:sp>
        <p:nvSpPr>
          <p:cNvPr id="5" name="文本框 4"/>
          <p:cNvSpPr txBox="1"/>
          <p:nvPr/>
        </p:nvSpPr>
        <p:spPr>
          <a:xfrm>
            <a:off x="990600" y="2588384"/>
            <a:ext cx="9906000" cy="1140633"/>
          </a:xfrm>
          <a:prstGeom prst="rect">
            <a:avLst/>
          </a:prstGeom>
          <a:solidFill>
            <a:schemeClr val="bg1">
              <a:lumMod val="95000"/>
            </a:schemeClr>
          </a:solidFill>
          <a:ln w="6350">
            <a:noFill/>
          </a:ln>
        </p:spPr>
        <p:txBody>
          <a:bodyPr wrap="square" rtlCol="0">
            <a:spAutoFit/>
          </a:bodyPr>
          <a:lstStyle/>
          <a:p>
            <a:pPr>
              <a:lnSpc>
                <a:spcPct val="150000"/>
              </a:lnSpc>
            </a:pPr>
            <a:r>
              <a:rPr lang="zh-CN" altLang="en-US" sz="2400" dirty="0">
                <a:solidFill>
                  <a:srgbClr val="0000FF"/>
                </a:solidFill>
                <a:latin typeface="等线 Light" panose="02010600030101010101" pitchFamily="2" charset="-122"/>
                <a:ea typeface="等线 Light" panose="02010600030101010101" pitchFamily="2" charset="-122"/>
              </a:rPr>
              <a:t>处理过程描述 </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 处理过程</a:t>
            </a:r>
            <a:r>
              <a:rPr lang="zh-CN" altLang="en-US" sz="2400" dirty="0">
                <a:solidFill>
                  <a:srgbClr val="0000FF"/>
                </a:solidFill>
                <a:latin typeface="等线 Light" panose="02010600030101010101" pitchFamily="2" charset="-122"/>
                <a:ea typeface="等线 Light" panose="02010600030101010101" pitchFamily="2" charset="-122"/>
              </a:rPr>
              <a:t>名，说明，输入：</a:t>
            </a:r>
            <a:r>
              <a:rPr lang="en-US" altLang="zh-CN"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rPr>
              <a:t>数据流</a:t>
            </a:r>
            <a:r>
              <a:rPr lang="en-US" altLang="zh-CN"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rPr>
              <a:t>，输出：</a:t>
            </a:r>
            <a:r>
              <a:rPr lang="en-US" altLang="zh-CN"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rPr>
              <a:t>数据流</a:t>
            </a:r>
            <a:r>
              <a:rPr lang="en-US" altLang="zh-CN"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rPr>
              <a:t>，</a:t>
            </a:r>
            <a:endParaRPr lang="en-US" altLang="zh-CN" sz="2400" dirty="0">
              <a:solidFill>
                <a:srgbClr val="0000FF"/>
              </a:solidFill>
              <a:latin typeface="等线 Light" panose="02010600030101010101" pitchFamily="2" charset="-122"/>
              <a:ea typeface="等线 Light" panose="02010600030101010101" pitchFamily="2" charset="-122"/>
            </a:endParaRPr>
          </a:p>
          <a:p>
            <a:pPr>
              <a:lnSpc>
                <a:spcPct val="150000"/>
              </a:lnSpc>
            </a:pP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FF0000"/>
                </a:solidFill>
                <a:latin typeface="等线 Light" panose="02010600030101010101" pitchFamily="2" charset="-122"/>
                <a:ea typeface="等线 Light" panose="02010600030101010101" pitchFamily="2" charset="-122"/>
              </a:rPr>
              <a:t>处理</a:t>
            </a:r>
            <a:r>
              <a:rPr lang="zh-CN" altLang="en-US"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  简要说明</a:t>
            </a:r>
            <a:endParaRPr lang="zh-CN" altLang="en-US" sz="2400" dirty="0">
              <a:solidFill>
                <a:srgbClr val="0000FF"/>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2908054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dirty="0">
                <a:solidFill>
                  <a:srgbClr val="FF0000"/>
                </a:solidFill>
              </a:rPr>
              <a:t>数据库设计概述</a:t>
            </a:r>
          </a:p>
          <a:p>
            <a:pPr>
              <a:lnSpc>
                <a:spcPct val="150000"/>
              </a:lnSpc>
            </a:pPr>
            <a:r>
              <a:rPr lang="zh-CN" altLang="en-US" dirty="0">
                <a:solidFill>
                  <a:schemeClr val="bg1">
                    <a:lumMod val="75000"/>
                  </a:schemeClr>
                </a:solidFill>
              </a:rPr>
              <a:t>需求分析</a:t>
            </a:r>
          </a:p>
          <a:p>
            <a:pPr>
              <a:lnSpc>
                <a:spcPct val="150000"/>
              </a:lnSpc>
            </a:pPr>
            <a:r>
              <a:rPr lang="zh-CN" altLang="en-US" dirty="0">
                <a:solidFill>
                  <a:schemeClr val="bg1">
                    <a:lumMod val="75000"/>
                  </a:schemeClr>
                </a:solidFill>
              </a:rPr>
              <a:t>概念结构设计</a:t>
            </a:r>
          </a:p>
          <a:p>
            <a:pPr>
              <a:lnSpc>
                <a:spcPct val="150000"/>
              </a:lnSpc>
            </a:pPr>
            <a:r>
              <a:rPr lang="zh-CN" altLang="en-US" dirty="0">
                <a:solidFill>
                  <a:schemeClr val="bg1">
                    <a:lumMod val="75000"/>
                  </a:schemeClr>
                </a:solidFill>
              </a:rPr>
              <a:t>逻辑结构设计</a:t>
            </a:r>
          </a:p>
          <a:p>
            <a:pPr>
              <a:lnSpc>
                <a:spcPct val="150000"/>
              </a:lnSpc>
            </a:pPr>
            <a:r>
              <a:rPr lang="zh-CN" altLang="en-US" dirty="0">
                <a:solidFill>
                  <a:schemeClr val="bg1">
                    <a:lumMod val="75000"/>
                  </a:schemeClr>
                </a:solidFill>
              </a:rPr>
              <a:t>物理结构设计</a:t>
            </a:r>
          </a:p>
          <a:p>
            <a:pPr>
              <a:lnSpc>
                <a:spcPct val="150000"/>
              </a:lnSpc>
            </a:pPr>
            <a:r>
              <a:rPr lang="zh-CN" altLang="en-US" dirty="0">
                <a:solidFill>
                  <a:schemeClr val="bg1">
                    <a:lumMod val="75000"/>
                  </a:schemeClr>
                </a:solidFill>
              </a:rPr>
              <a:t>数据库的实施和维护</a:t>
            </a:r>
          </a:p>
          <a:p>
            <a:pPr>
              <a:lnSpc>
                <a:spcPct val="150000"/>
              </a:lnSpc>
            </a:pPr>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a:t>
            </a:fld>
            <a:endParaRPr lang="en-US" dirty="0"/>
          </a:p>
        </p:txBody>
      </p:sp>
    </p:spTree>
    <p:extLst>
      <p:ext uri="{BB962C8B-B14F-4D97-AF65-F5344CB8AC3E}">
        <p14:creationId xmlns:p14="http://schemas.microsoft.com/office/powerpoint/2010/main" val="417242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6702D-F23D-4ABD-89A7-7B21B1164085}"/>
              </a:ext>
            </a:extLst>
          </p:cNvPr>
          <p:cNvSpPr>
            <a:spLocks noGrp="1"/>
          </p:cNvSpPr>
          <p:nvPr>
            <p:ph type="title"/>
          </p:nvPr>
        </p:nvSpPr>
        <p:spPr/>
        <p:txBody>
          <a:bodyPr/>
          <a:lstStyle/>
          <a:p>
            <a:r>
              <a:rPr lang="zh-CN" altLang="en-US" dirty="0"/>
              <a:t>举例：学生学籍管理子系统的数据字典</a:t>
            </a:r>
          </a:p>
        </p:txBody>
      </p:sp>
      <p:sp>
        <p:nvSpPr>
          <p:cNvPr id="4" name="灯片编号占位符 3">
            <a:extLst>
              <a:ext uri="{FF2B5EF4-FFF2-40B4-BE49-F238E27FC236}">
                <a16:creationId xmlns:a16="http://schemas.microsoft.com/office/drawing/2014/main" id="{065F457D-90CD-48F6-B991-96C5FDB6C26F}"/>
              </a:ext>
            </a:extLst>
          </p:cNvPr>
          <p:cNvSpPr>
            <a:spLocks noGrp="1"/>
          </p:cNvSpPr>
          <p:nvPr>
            <p:ph type="sldNum" sz="quarter" idx="12"/>
          </p:nvPr>
        </p:nvSpPr>
        <p:spPr/>
        <p:txBody>
          <a:bodyPr/>
          <a:lstStyle/>
          <a:p>
            <a:fld id="{E63F6D5D-9733-4D44-9C56-AEFEDD5A4BA7}" type="slidenum">
              <a:rPr lang="en-US" smtClean="0"/>
              <a:pPr/>
              <a:t>29</a:t>
            </a:fld>
            <a:endParaRPr lang="en-US" dirty="0"/>
          </a:p>
        </p:txBody>
      </p:sp>
      <p:pic>
        <p:nvPicPr>
          <p:cNvPr id="5" name="Picture 2" descr="Img00005">
            <a:extLst>
              <a:ext uri="{FF2B5EF4-FFF2-40B4-BE49-F238E27FC236}">
                <a16:creationId xmlns:a16="http://schemas.microsoft.com/office/drawing/2014/main" id="{F895A021-AAE3-4BCD-BFD8-26AF6E3419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333500"/>
            <a:ext cx="9226231"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4668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414A8DD-441F-47EE-ACC1-E8A7E83D1368}"/>
              </a:ext>
            </a:extLst>
          </p:cNvPr>
          <p:cNvSpPr>
            <a:spLocks noGrp="1"/>
          </p:cNvSpPr>
          <p:nvPr>
            <p:ph type="sldNum" sz="quarter" idx="12"/>
          </p:nvPr>
        </p:nvSpPr>
        <p:spPr/>
        <p:txBody>
          <a:bodyPr/>
          <a:lstStyle/>
          <a:p>
            <a:fld id="{E63F6D5D-9733-4D44-9C56-AEFEDD5A4BA7}" type="slidenum">
              <a:rPr lang="en-US" smtClean="0"/>
              <a:pPr/>
              <a:t>30</a:t>
            </a:fld>
            <a:endParaRPr lang="en-US" dirty="0"/>
          </a:p>
        </p:txBody>
      </p:sp>
      <p:pic>
        <p:nvPicPr>
          <p:cNvPr id="5" name="Picture 4" descr="Img00006">
            <a:extLst>
              <a:ext uri="{FF2B5EF4-FFF2-40B4-BE49-F238E27FC236}">
                <a16:creationId xmlns:a16="http://schemas.microsoft.com/office/drawing/2014/main" id="{5E9AA301-10C5-4886-BEE2-6D7DF0E534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650055"/>
            <a:ext cx="8276303" cy="555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6505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5F0D5F6-4AA3-49E4-BDC4-81EF4780F3FA}"/>
              </a:ext>
            </a:extLst>
          </p:cNvPr>
          <p:cNvSpPr>
            <a:spLocks noGrp="1"/>
          </p:cNvSpPr>
          <p:nvPr>
            <p:ph type="sldNum" sz="quarter" idx="12"/>
          </p:nvPr>
        </p:nvSpPr>
        <p:spPr/>
        <p:txBody>
          <a:bodyPr/>
          <a:lstStyle/>
          <a:p>
            <a:fld id="{E63F6D5D-9733-4D44-9C56-AEFEDD5A4BA7}" type="slidenum">
              <a:rPr lang="en-US" smtClean="0"/>
              <a:pPr/>
              <a:t>31</a:t>
            </a:fld>
            <a:endParaRPr lang="en-US" dirty="0"/>
          </a:p>
        </p:txBody>
      </p:sp>
      <p:pic>
        <p:nvPicPr>
          <p:cNvPr id="6" name="Picture 4" descr="Img00007">
            <a:extLst>
              <a:ext uri="{FF2B5EF4-FFF2-40B4-BE49-F238E27FC236}">
                <a16:creationId xmlns:a16="http://schemas.microsoft.com/office/drawing/2014/main" id="{9BB7EF62-7B50-4E87-B9AC-E6A93053D8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2931" y="952500"/>
            <a:ext cx="9106137"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5178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CC2C0B1-9A20-4580-BA51-5811ED67F505}"/>
              </a:ext>
            </a:extLst>
          </p:cNvPr>
          <p:cNvSpPr>
            <a:spLocks noGrp="1"/>
          </p:cNvSpPr>
          <p:nvPr>
            <p:ph type="sldNum" sz="quarter" idx="12"/>
          </p:nvPr>
        </p:nvSpPr>
        <p:spPr/>
        <p:txBody>
          <a:bodyPr/>
          <a:lstStyle/>
          <a:p>
            <a:fld id="{E63F6D5D-9733-4D44-9C56-AEFEDD5A4BA7}" type="slidenum">
              <a:rPr lang="en-US" smtClean="0"/>
              <a:pPr/>
              <a:t>32</a:t>
            </a:fld>
            <a:endParaRPr lang="en-US" dirty="0"/>
          </a:p>
        </p:txBody>
      </p:sp>
      <p:pic>
        <p:nvPicPr>
          <p:cNvPr id="5" name="Picture 4" descr="Img00008">
            <a:extLst>
              <a:ext uri="{FF2B5EF4-FFF2-40B4-BE49-F238E27FC236}">
                <a16:creationId xmlns:a16="http://schemas.microsoft.com/office/drawing/2014/main" id="{651C51CE-A2BD-44CB-A960-34B7F2C920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902" y="952500"/>
            <a:ext cx="949413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0179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DEADE54-AD63-4BFC-B891-0730B60E7ADD}"/>
              </a:ext>
            </a:extLst>
          </p:cNvPr>
          <p:cNvSpPr>
            <a:spLocks noGrp="1"/>
          </p:cNvSpPr>
          <p:nvPr>
            <p:ph type="sldNum" sz="quarter" idx="12"/>
          </p:nvPr>
        </p:nvSpPr>
        <p:spPr/>
        <p:txBody>
          <a:bodyPr/>
          <a:lstStyle/>
          <a:p>
            <a:fld id="{E63F6D5D-9733-4D44-9C56-AEFEDD5A4BA7}" type="slidenum">
              <a:rPr lang="en-US" smtClean="0"/>
              <a:pPr/>
              <a:t>33</a:t>
            </a:fld>
            <a:endParaRPr lang="en-US" dirty="0"/>
          </a:p>
        </p:txBody>
      </p:sp>
      <p:pic>
        <p:nvPicPr>
          <p:cNvPr id="13" name="Picture 2" descr="Img00009">
            <a:extLst>
              <a:ext uri="{FF2B5EF4-FFF2-40B4-BE49-F238E27FC236}">
                <a16:creationId xmlns:a16="http://schemas.microsoft.com/office/drawing/2014/main" id="{F46B4A4B-7B3F-4CB2-B6E7-26FC2CC47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62100"/>
            <a:ext cx="9612049"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919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需求分析小结</a:t>
            </a:r>
          </a:p>
        </p:txBody>
      </p:sp>
      <p:sp>
        <p:nvSpPr>
          <p:cNvPr id="3" name="内容占位符 2"/>
          <p:cNvSpPr>
            <a:spLocks noGrp="1"/>
          </p:cNvSpPr>
          <p:nvPr>
            <p:ph idx="1"/>
          </p:nvPr>
        </p:nvSpPr>
        <p:spPr/>
        <p:txBody>
          <a:bodyPr/>
          <a:lstStyle/>
          <a:p>
            <a:r>
              <a:rPr lang="zh-CN" altLang="en-US" dirty="0"/>
              <a:t>把需求收集和分析作为数据库设计的第一阶段是十分重要的。</a:t>
            </a:r>
            <a:endParaRPr lang="en-US" altLang="zh-CN" dirty="0"/>
          </a:p>
          <a:p>
            <a:r>
              <a:rPr lang="zh-CN" altLang="en-US" dirty="0"/>
              <a:t>第一阶段收集的</a:t>
            </a:r>
            <a:r>
              <a:rPr lang="zh-CN" altLang="en-US" u="sng" dirty="0">
                <a:solidFill>
                  <a:srgbClr val="FF0000"/>
                </a:solidFill>
              </a:rPr>
              <a:t>基础数据</a:t>
            </a:r>
            <a:r>
              <a:rPr lang="en-US" altLang="zh-CN" u="sng" dirty="0">
                <a:solidFill>
                  <a:srgbClr val="FF0000"/>
                </a:solidFill>
              </a:rPr>
              <a:t>(</a:t>
            </a:r>
            <a:r>
              <a:rPr lang="zh-CN" altLang="en-US" u="sng" dirty="0">
                <a:solidFill>
                  <a:srgbClr val="FF0000"/>
                </a:solidFill>
              </a:rPr>
              <a:t>用数据字典来表达</a:t>
            </a:r>
            <a:r>
              <a:rPr lang="en-US" altLang="zh-CN" u="sng" dirty="0">
                <a:solidFill>
                  <a:srgbClr val="FF0000"/>
                </a:solidFill>
              </a:rPr>
              <a:t>)</a:t>
            </a:r>
            <a:r>
              <a:rPr lang="zh-CN" altLang="en-US" dirty="0"/>
              <a:t>是下一步进行概念设计的基础。</a:t>
            </a:r>
          </a:p>
          <a:p>
            <a:r>
              <a:rPr lang="zh-CN" altLang="en-US" dirty="0">
                <a:solidFill>
                  <a:srgbClr val="FF0000"/>
                </a:solidFill>
                <a:latin typeface="等线" panose="02010600030101010101" pitchFamily="2" charset="-122"/>
                <a:ea typeface="等线" panose="02010600030101010101" pitchFamily="2" charset="-122"/>
              </a:rPr>
              <a:t>强调两点</a:t>
            </a:r>
            <a:endParaRPr lang="en-US" altLang="zh-CN" dirty="0">
              <a:solidFill>
                <a:srgbClr val="FF0000"/>
              </a:solidFill>
              <a:latin typeface="等线" panose="02010600030101010101" pitchFamily="2" charset="-122"/>
              <a:ea typeface="等线" panose="02010600030101010101" pitchFamily="2" charset="-122"/>
            </a:endParaRPr>
          </a:p>
          <a:p>
            <a:pPr lvl="1"/>
            <a:r>
              <a:rPr lang="zh-CN" altLang="en-US" dirty="0"/>
              <a:t>设计人员应充分考虑到可能的</a:t>
            </a:r>
            <a:r>
              <a:rPr lang="zh-CN" altLang="en-US" dirty="0">
                <a:solidFill>
                  <a:srgbClr val="FF0000"/>
                </a:solidFill>
              </a:rPr>
              <a:t>扩充</a:t>
            </a:r>
            <a:r>
              <a:rPr lang="zh-CN" altLang="en-US" dirty="0"/>
              <a:t>和</a:t>
            </a:r>
            <a:r>
              <a:rPr lang="zh-CN" altLang="en-US" dirty="0">
                <a:solidFill>
                  <a:srgbClr val="FF0000"/>
                </a:solidFill>
              </a:rPr>
              <a:t>改变</a:t>
            </a:r>
            <a:r>
              <a:rPr lang="zh-CN" altLang="en-US" dirty="0"/>
              <a:t>，使设计易于更改，系统易于扩充 </a:t>
            </a:r>
          </a:p>
          <a:p>
            <a:pPr lvl="1"/>
            <a:r>
              <a:rPr lang="zh-CN" altLang="en-US" dirty="0"/>
              <a:t>必须强调</a:t>
            </a:r>
            <a:r>
              <a:rPr lang="zh-CN" altLang="en-US" dirty="0">
                <a:solidFill>
                  <a:srgbClr val="FF0000"/>
                </a:solidFill>
              </a:rPr>
              <a:t>用户的参与</a:t>
            </a:r>
            <a:endParaRPr lang="en-US" altLang="zh-CN" dirty="0">
              <a:solidFill>
                <a:srgbClr val="FF0000"/>
              </a:solidFill>
            </a:endParaRPr>
          </a:p>
          <a:p>
            <a:pPr lvl="2"/>
            <a:r>
              <a:rPr lang="zh-CN" altLang="en-US" dirty="0"/>
              <a:t>用户的参与是数据库设计不可分割的一部分</a:t>
            </a:r>
            <a:endParaRPr lang="en-US" altLang="zh-CN" dirty="0"/>
          </a:p>
          <a:p>
            <a:pPr lvl="2"/>
            <a:r>
              <a:rPr lang="zh-CN" altLang="en-US" dirty="0"/>
              <a:t>任何调查研究没有用户的积极参与都是寸步难行的</a:t>
            </a:r>
            <a:endParaRPr lang="en-US" altLang="zh-CN" dirty="0"/>
          </a:p>
          <a:p>
            <a:pPr lvl="2"/>
            <a:r>
              <a:rPr lang="zh-CN" altLang="en-US" dirty="0"/>
              <a:t>设计人员帮助用户建立数据库环境下的共同概念，对设计的最终结果承担共同责任</a:t>
            </a:r>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34</a:t>
            </a:fld>
            <a:endParaRPr lang="en-US" dirty="0"/>
          </a:p>
        </p:txBody>
      </p:sp>
    </p:spTree>
    <p:extLst>
      <p:ext uri="{BB962C8B-B14F-4D97-AF65-F5344CB8AC3E}">
        <p14:creationId xmlns:p14="http://schemas.microsoft.com/office/powerpoint/2010/main" val="4172795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数据库设计概述</a:t>
            </a:r>
          </a:p>
          <a:p>
            <a:pPr>
              <a:lnSpc>
                <a:spcPct val="150000"/>
              </a:lnSpc>
            </a:pPr>
            <a:r>
              <a:rPr lang="zh-CN" altLang="en-US" dirty="0">
                <a:solidFill>
                  <a:schemeClr val="bg1">
                    <a:lumMod val="75000"/>
                  </a:schemeClr>
                </a:solidFill>
              </a:rPr>
              <a:t>需求分析</a:t>
            </a:r>
          </a:p>
          <a:p>
            <a:pPr>
              <a:lnSpc>
                <a:spcPct val="150000"/>
              </a:lnSpc>
            </a:pPr>
            <a:r>
              <a:rPr lang="zh-CN" altLang="en-US" dirty="0">
                <a:solidFill>
                  <a:srgbClr val="FF0000"/>
                </a:solidFill>
              </a:rPr>
              <a:t>概念结构设计</a:t>
            </a:r>
          </a:p>
          <a:p>
            <a:pPr>
              <a:lnSpc>
                <a:spcPct val="150000"/>
              </a:lnSpc>
            </a:pPr>
            <a:r>
              <a:rPr lang="zh-CN" altLang="en-US" dirty="0">
                <a:solidFill>
                  <a:schemeClr val="bg1">
                    <a:lumMod val="75000"/>
                  </a:schemeClr>
                </a:solidFill>
              </a:rPr>
              <a:t>逻辑结构设计</a:t>
            </a:r>
          </a:p>
          <a:p>
            <a:pPr>
              <a:lnSpc>
                <a:spcPct val="150000"/>
              </a:lnSpc>
            </a:pPr>
            <a:r>
              <a:rPr lang="zh-CN" altLang="en-US" dirty="0">
                <a:solidFill>
                  <a:schemeClr val="bg1">
                    <a:lumMod val="75000"/>
                  </a:schemeClr>
                </a:solidFill>
              </a:rPr>
              <a:t>物理结构设计</a:t>
            </a:r>
          </a:p>
          <a:p>
            <a:pPr>
              <a:lnSpc>
                <a:spcPct val="150000"/>
              </a:lnSpc>
            </a:pPr>
            <a:r>
              <a:rPr lang="zh-CN" altLang="en-US" dirty="0">
                <a:solidFill>
                  <a:schemeClr val="bg1">
                    <a:lumMod val="75000"/>
                  </a:schemeClr>
                </a:solidFill>
              </a:rPr>
              <a:t>数据库的实施和维护</a:t>
            </a:r>
          </a:p>
          <a:p>
            <a:pPr>
              <a:lnSpc>
                <a:spcPct val="150000"/>
              </a:lnSpc>
            </a:pPr>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35</a:t>
            </a:fld>
            <a:endParaRPr lang="en-US" dirty="0"/>
          </a:p>
        </p:txBody>
      </p:sp>
    </p:spTree>
    <p:extLst>
      <p:ext uri="{BB962C8B-B14F-4D97-AF65-F5344CB8AC3E}">
        <p14:creationId xmlns:p14="http://schemas.microsoft.com/office/powerpoint/2010/main" val="3019480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概念结构设计</a:t>
            </a:r>
          </a:p>
        </p:txBody>
      </p:sp>
      <p:sp>
        <p:nvSpPr>
          <p:cNvPr id="3" name="内容占位符 2"/>
          <p:cNvSpPr>
            <a:spLocks noGrp="1"/>
          </p:cNvSpPr>
          <p:nvPr>
            <p:ph idx="1"/>
          </p:nvPr>
        </p:nvSpPr>
        <p:spPr/>
        <p:txBody>
          <a:bodyPr>
            <a:normAutofit/>
          </a:bodyPr>
          <a:lstStyle/>
          <a:p>
            <a:r>
              <a:rPr lang="zh-CN" altLang="en-US" dirty="0"/>
              <a:t>将需求分析得到的用户需求抽象为信息结构（即</a:t>
            </a:r>
            <a:r>
              <a:rPr lang="zh-CN" altLang="en-US" dirty="0">
                <a:solidFill>
                  <a:srgbClr val="FF0000"/>
                </a:solidFill>
              </a:rPr>
              <a:t>概念模型</a:t>
            </a:r>
            <a:r>
              <a:rPr lang="zh-CN" altLang="en-US" dirty="0"/>
              <a:t>）的过程就是</a:t>
            </a:r>
            <a:r>
              <a:rPr lang="zh-CN" altLang="en-US" dirty="0">
                <a:solidFill>
                  <a:srgbClr val="FF0000"/>
                </a:solidFill>
              </a:rPr>
              <a:t>概念结构设计</a:t>
            </a:r>
            <a:endParaRPr lang="en-US" altLang="zh-CN" dirty="0">
              <a:solidFill>
                <a:srgbClr val="FF0000"/>
              </a:solidFill>
            </a:endParaRPr>
          </a:p>
          <a:p>
            <a:r>
              <a:rPr lang="zh-CN" altLang="en-US" dirty="0"/>
              <a:t>整个数据库设计的关键</a:t>
            </a:r>
            <a:endParaRPr lang="en-US" altLang="zh-CN" dirty="0"/>
          </a:p>
          <a:p>
            <a:r>
              <a:rPr lang="zh-CN" altLang="en-US" dirty="0">
                <a:solidFill>
                  <a:srgbClr val="0033CC"/>
                </a:solidFill>
              </a:rPr>
              <a:t>本节主要内容：</a:t>
            </a:r>
            <a:endParaRPr lang="en-US" altLang="zh-CN" sz="1100" dirty="0">
              <a:solidFill>
                <a:srgbClr val="0033CC"/>
              </a:solidFill>
            </a:endParaRPr>
          </a:p>
          <a:p>
            <a:pPr marL="723900" lvl="1" indent="-366713">
              <a:buFont typeface="+mj-lt"/>
              <a:buAutoNum type="arabicPeriod"/>
            </a:pPr>
            <a:r>
              <a:rPr lang="zh-CN" altLang="en-US" dirty="0">
                <a:solidFill>
                  <a:srgbClr val="FF0000"/>
                </a:solidFill>
              </a:rPr>
              <a:t>概念模型</a:t>
            </a:r>
          </a:p>
          <a:p>
            <a:pPr marL="723900" lvl="1" indent="-366713">
              <a:buFont typeface="+mj-lt"/>
              <a:buAutoNum type="arabicPeriod"/>
            </a:pPr>
            <a:r>
              <a:rPr lang="en-US" altLang="zh-CN" dirty="0">
                <a:solidFill>
                  <a:srgbClr val="FF0000"/>
                </a:solidFill>
              </a:rPr>
              <a:t>E-R</a:t>
            </a:r>
            <a:r>
              <a:rPr lang="zh-CN" altLang="en-US" dirty="0">
                <a:solidFill>
                  <a:srgbClr val="FF0000"/>
                </a:solidFill>
              </a:rPr>
              <a:t>模型</a:t>
            </a:r>
          </a:p>
          <a:p>
            <a:pPr marL="723900" lvl="1" indent="-366713">
              <a:buFont typeface="+mj-lt"/>
              <a:buAutoNum type="arabicPeriod"/>
            </a:pPr>
            <a:r>
              <a:rPr lang="zh-CN" altLang="en-US" dirty="0">
                <a:solidFill>
                  <a:srgbClr val="FF0000"/>
                </a:solidFill>
              </a:rPr>
              <a:t>扩展的</a:t>
            </a:r>
            <a:r>
              <a:rPr lang="en-US" altLang="zh-CN" dirty="0">
                <a:solidFill>
                  <a:srgbClr val="FF0000"/>
                </a:solidFill>
              </a:rPr>
              <a:t>E-R</a:t>
            </a:r>
            <a:r>
              <a:rPr lang="zh-CN" altLang="en-US" dirty="0">
                <a:solidFill>
                  <a:srgbClr val="FF0000"/>
                </a:solidFill>
              </a:rPr>
              <a:t>模型</a:t>
            </a:r>
            <a:r>
              <a:rPr lang="en-US" altLang="zh-CN" dirty="0">
                <a:solidFill>
                  <a:srgbClr val="FF0000"/>
                </a:solidFill>
              </a:rPr>
              <a:t>(</a:t>
            </a:r>
            <a:r>
              <a:rPr lang="zh-CN" altLang="en-US" dirty="0">
                <a:solidFill>
                  <a:srgbClr val="FF0000"/>
                </a:solidFill>
              </a:rPr>
              <a:t>自学，课堂不讲</a:t>
            </a:r>
            <a:r>
              <a:rPr lang="en-US" altLang="zh-CN" dirty="0">
                <a:solidFill>
                  <a:srgbClr val="FF0000"/>
                </a:solidFill>
              </a:rPr>
              <a:t>)</a:t>
            </a:r>
            <a:endParaRPr lang="zh-CN" altLang="en-US" dirty="0">
              <a:solidFill>
                <a:srgbClr val="FF0000"/>
              </a:solidFill>
            </a:endParaRPr>
          </a:p>
          <a:p>
            <a:pPr marL="723900" lvl="1" indent="-366713">
              <a:buFont typeface="+mj-lt"/>
              <a:buAutoNum type="arabicPeriod"/>
            </a:pPr>
            <a:r>
              <a:rPr lang="en-US" altLang="zh-CN" dirty="0">
                <a:solidFill>
                  <a:srgbClr val="FF0000"/>
                </a:solidFill>
              </a:rPr>
              <a:t>UML(</a:t>
            </a:r>
            <a:r>
              <a:rPr lang="zh-CN" altLang="en-US" dirty="0">
                <a:solidFill>
                  <a:srgbClr val="FF0000"/>
                </a:solidFill>
              </a:rPr>
              <a:t>自学，课堂不讲</a:t>
            </a:r>
            <a:r>
              <a:rPr lang="en-US" altLang="zh-CN" dirty="0">
                <a:solidFill>
                  <a:srgbClr val="FF0000"/>
                </a:solidFill>
              </a:rPr>
              <a:t>)</a:t>
            </a:r>
          </a:p>
          <a:p>
            <a:pPr marL="723900" lvl="1" indent="-366713">
              <a:buFont typeface="+mj-lt"/>
              <a:buAutoNum type="arabicPeriod"/>
            </a:pPr>
            <a:r>
              <a:rPr lang="zh-CN" altLang="en-US" dirty="0">
                <a:solidFill>
                  <a:srgbClr val="FF0000"/>
                </a:solidFill>
              </a:rPr>
              <a:t>概念结构设计过程</a:t>
            </a:r>
          </a:p>
        </p:txBody>
      </p:sp>
      <p:sp>
        <p:nvSpPr>
          <p:cNvPr id="4" name="灯片编号占位符 3"/>
          <p:cNvSpPr>
            <a:spLocks noGrp="1"/>
          </p:cNvSpPr>
          <p:nvPr>
            <p:ph type="sldNum" sz="quarter" idx="12"/>
          </p:nvPr>
        </p:nvSpPr>
        <p:spPr/>
        <p:txBody>
          <a:bodyPr/>
          <a:lstStyle/>
          <a:p>
            <a:fld id="{E63F6D5D-9733-4D44-9C56-AEFEDD5A4BA7}" type="slidenum">
              <a:rPr lang="en-US" smtClean="0"/>
              <a:pPr/>
              <a:t>36</a:t>
            </a:fld>
            <a:endParaRPr lang="en-US" dirty="0"/>
          </a:p>
        </p:txBody>
      </p:sp>
    </p:spTree>
    <p:extLst>
      <p:ext uri="{BB962C8B-B14F-4D97-AF65-F5344CB8AC3E}">
        <p14:creationId xmlns:p14="http://schemas.microsoft.com/office/powerpoint/2010/main" val="695809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概念模型</a:t>
            </a:r>
          </a:p>
        </p:txBody>
      </p:sp>
      <p:sp>
        <p:nvSpPr>
          <p:cNvPr id="3" name="内容占位符 2"/>
          <p:cNvSpPr>
            <a:spLocks noGrp="1"/>
          </p:cNvSpPr>
          <p:nvPr>
            <p:ph idx="1"/>
          </p:nvPr>
        </p:nvSpPr>
        <p:spPr/>
        <p:txBody>
          <a:bodyPr/>
          <a:lstStyle/>
          <a:p>
            <a:r>
              <a:rPr lang="zh-CN" altLang="en-US" dirty="0">
                <a:solidFill>
                  <a:srgbClr val="0033CC"/>
                </a:solidFill>
              </a:rPr>
              <a:t>概念模型的特点</a:t>
            </a:r>
            <a:endParaRPr lang="en-US" altLang="zh-CN" dirty="0">
              <a:solidFill>
                <a:srgbClr val="0033CC"/>
              </a:solidFill>
            </a:endParaRPr>
          </a:p>
          <a:p>
            <a:pPr lvl="1"/>
            <a:r>
              <a:rPr lang="zh-CN" altLang="en-US" dirty="0"/>
              <a:t>能真实、充分地反映现实世界，是现实世界的一个真实模型</a:t>
            </a:r>
            <a:endParaRPr lang="en-US" altLang="zh-CN" dirty="0"/>
          </a:p>
          <a:p>
            <a:pPr lvl="1"/>
            <a:r>
              <a:rPr lang="zh-CN" altLang="en-US" dirty="0"/>
              <a:t>易于理解，从而可以用它和不熟悉计算机的用户交换意见</a:t>
            </a:r>
            <a:endParaRPr lang="en-US" altLang="zh-CN" dirty="0"/>
          </a:p>
          <a:p>
            <a:pPr lvl="1"/>
            <a:r>
              <a:rPr lang="zh-CN" altLang="en-US" dirty="0"/>
              <a:t>易于更改，当应用环境和应用要求改变时，容易对概念模型修改和扩充</a:t>
            </a:r>
            <a:endParaRPr lang="en-US" altLang="zh-CN" dirty="0"/>
          </a:p>
          <a:p>
            <a:pPr lvl="1"/>
            <a:r>
              <a:rPr lang="zh-CN" altLang="en-US" dirty="0"/>
              <a:t>易于向关系、网状、层次等各种数据模型转换</a:t>
            </a:r>
            <a:endParaRPr lang="en-US" altLang="zh-CN" dirty="0"/>
          </a:p>
          <a:p>
            <a:pPr lvl="1"/>
            <a:endParaRPr lang="en-US" altLang="zh-CN" sz="1100" dirty="0"/>
          </a:p>
          <a:p>
            <a:r>
              <a:rPr lang="zh-CN" altLang="en-US" dirty="0">
                <a:solidFill>
                  <a:srgbClr val="0033CC"/>
                </a:solidFill>
              </a:rPr>
              <a:t>描述工具</a:t>
            </a:r>
            <a:endParaRPr lang="en-US" altLang="zh-CN" dirty="0">
              <a:solidFill>
                <a:srgbClr val="0033CC"/>
              </a:solidFill>
            </a:endParaRPr>
          </a:p>
          <a:p>
            <a:pPr lvl="1"/>
            <a:r>
              <a:rPr lang="en-US" altLang="zh-CN" dirty="0">
                <a:solidFill>
                  <a:srgbClr val="FF0000"/>
                </a:solidFill>
              </a:rPr>
              <a:t>E-R</a:t>
            </a:r>
            <a:r>
              <a:rPr lang="zh-CN" altLang="en-US" dirty="0">
                <a:solidFill>
                  <a:srgbClr val="FF0000"/>
                </a:solidFill>
              </a:rPr>
              <a:t>模型</a:t>
            </a:r>
            <a:r>
              <a:rPr lang="en-US" altLang="zh-CN" dirty="0">
                <a:solidFill>
                  <a:srgbClr val="FF0000"/>
                </a:solidFill>
              </a:rPr>
              <a:t>(Model)/</a:t>
            </a:r>
            <a:r>
              <a:rPr lang="zh-CN" altLang="en-US" dirty="0">
                <a:solidFill>
                  <a:srgbClr val="FF0000"/>
                </a:solidFill>
              </a:rPr>
              <a:t>图</a:t>
            </a:r>
            <a:r>
              <a:rPr lang="en-US" altLang="zh-CN" dirty="0">
                <a:solidFill>
                  <a:srgbClr val="FF0000"/>
                </a:solidFill>
              </a:rPr>
              <a:t>(Diagram)/</a:t>
            </a:r>
            <a:r>
              <a:rPr lang="zh-CN" altLang="en-US" dirty="0">
                <a:solidFill>
                  <a:srgbClr val="FF0000"/>
                </a:solidFill>
              </a:rPr>
              <a:t>方法</a:t>
            </a:r>
            <a:r>
              <a:rPr lang="en-US" altLang="zh-CN" dirty="0">
                <a:solidFill>
                  <a:srgbClr val="FF0000"/>
                </a:solidFill>
              </a:rPr>
              <a:t>(Approach)</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37</a:t>
            </a:fld>
            <a:endParaRPr lang="en-US" dirty="0"/>
          </a:p>
        </p:txBody>
      </p:sp>
    </p:spTree>
    <p:extLst>
      <p:ext uri="{BB962C8B-B14F-4D97-AF65-F5344CB8AC3E}">
        <p14:creationId xmlns:p14="http://schemas.microsoft.com/office/powerpoint/2010/main" val="36659334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2.E-R</a:t>
            </a:r>
            <a:r>
              <a:rPr lang="zh-CN" altLang="en-US" dirty="0"/>
              <a:t>模型</a:t>
            </a:r>
          </a:p>
        </p:txBody>
      </p:sp>
      <p:sp>
        <p:nvSpPr>
          <p:cNvPr id="3" name="内容占位符 2"/>
          <p:cNvSpPr>
            <a:spLocks noGrp="1"/>
          </p:cNvSpPr>
          <p:nvPr>
            <p:ph idx="1"/>
          </p:nvPr>
        </p:nvSpPr>
        <p:spPr/>
        <p:txBody>
          <a:bodyPr/>
          <a:lstStyle/>
          <a:p>
            <a:r>
              <a:rPr lang="zh-CN" altLang="en-US" dirty="0">
                <a:solidFill>
                  <a:srgbClr val="FF0000"/>
                </a:solidFill>
              </a:rPr>
              <a:t>两个实体型之间的联系</a:t>
            </a:r>
            <a:endParaRPr lang="en-US" altLang="zh-CN" dirty="0">
              <a:solidFill>
                <a:srgbClr val="FF0000"/>
              </a:solidFill>
            </a:endParaRPr>
          </a:p>
          <a:p>
            <a:pPr lvl="1"/>
            <a:r>
              <a:rPr lang="en-US" altLang="zh-CN" dirty="0">
                <a:solidFill>
                  <a:srgbClr val="0000FF"/>
                </a:solidFill>
              </a:rPr>
              <a:t>1:1</a:t>
            </a:r>
            <a:r>
              <a:rPr lang="zh-CN" altLang="en-US" dirty="0">
                <a:solidFill>
                  <a:srgbClr val="0000FF"/>
                </a:solidFill>
              </a:rPr>
              <a:t>联系；</a:t>
            </a:r>
            <a:r>
              <a:rPr lang="en-US" altLang="zh-CN" dirty="0">
                <a:solidFill>
                  <a:srgbClr val="0000FF"/>
                </a:solidFill>
              </a:rPr>
              <a:t>1:n</a:t>
            </a:r>
            <a:r>
              <a:rPr lang="zh-CN" altLang="en-US" dirty="0">
                <a:solidFill>
                  <a:srgbClr val="0000FF"/>
                </a:solidFill>
              </a:rPr>
              <a:t>联系；</a:t>
            </a:r>
            <a:r>
              <a:rPr lang="en-US" altLang="zh-CN" dirty="0">
                <a:solidFill>
                  <a:srgbClr val="0000FF"/>
                </a:solidFill>
              </a:rPr>
              <a:t>m:n</a:t>
            </a:r>
            <a:r>
              <a:rPr lang="zh-CN" altLang="en-US" dirty="0">
                <a:solidFill>
                  <a:srgbClr val="0000FF"/>
                </a:solidFill>
              </a:rPr>
              <a:t>联系</a:t>
            </a:r>
            <a:endParaRPr lang="en-US" altLang="zh-CN" dirty="0">
              <a:solidFill>
                <a:srgbClr val="0000FF"/>
              </a:solidFill>
            </a:endParaRPr>
          </a:p>
          <a:p>
            <a:pPr lvl="1"/>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38</a:t>
            </a:fld>
            <a:endParaRPr lang="en-US" dirty="0"/>
          </a:p>
        </p:txBody>
      </p:sp>
      <p:pic>
        <p:nvPicPr>
          <p:cNvPr id="5" name="图片 3" descr="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4756" y="2514600"/>
            <a:ext cx="6696744" cy="2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标注 9"/>
          <p:cNvSpPr/>
          <p:nvPr/>
        </p:nvSpPr>
        <p:spPr>
          <a:xfrm>
            <a:off x="2379328" y="5900846"/>
            <a:ext cx="2133600" cy="457200"/>
          </a:xfrm>
          <a:prstGeom prst="wedgeRectCallout">
            <a:avLst>
              <a:gd name="adj1" fmla="val 5357"/>
              <a:gd name="adj2" fmla="val -14305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rPr>
              <a:t>例：班级与班长</a:t>
            </a:r>
          </a:p>
        </p:txBody>
      </p:sp>
      <p:sp>
        <p:nvSpPr>
          <p:cNvPr id="11" name="矩形标注 10"/>
          <p:cNvSpPr/>
          <p:nvPr/>
        </p:nvSpPr>
        <p:spPr>
          <a:xfrm>
            <a:off x="5046328" y="5900846"/>
            <a:ext cx="2133600" cy="457200"/>
          </a:xfrm>
          <a:prstGeom prst="wedgeRectCallout">
            <a:avLst>
              <a:gd name="adj1" fmla="val 2381"/>
              <a:gd name="adj2" fmla="val -14305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rPr>
              <a:t>例：班级与学生</a:t>
            </a:r>
          </a:p>
        </p:txBody>
      </p:sp>
      <p:sp>
        <p:nvSpPr>
          <p:cNvPr id="12" name="矩形标注 11"/>
          <p:cNvSpPr/>
          <p:nvPr/>
        </p:nvSpPr>
        <p:spPr>
          <a:xfrm>
            <a:off x="7560928" y="5900846"/>
            <a:ext cx="2133600" cy="457200"/>
          </a:xfrm>
          <a:prstGeom prst="wedgeRectCallout">
            <a:avLst>
              <a:gd name="adj1" fmla="val 3572"/>
              <a:gd name="adj2" fmla="val -1402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rPr>
              <a:t>例：课程与学生</a:t>
            </a:r>
          </a:p>
        </p:txBody>
      </p:sp>
    </p:spTree>
    <p:extLst>
      <p:ext uri="{BB962C8B-B14F-4D97-AF65-F5344CB8AC3E}">
        <p14:creationId xmlns:p14="http://schemas.microsoft.com/office/powerpoint/2010/main" val="394719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数据库设计概述</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solidFill>
                  <a:srgbClr val="FF0000"/>
                </a:solidFill>
              </a:rPr>
              <a:t>数据库设计</a:t>
            </a:r>
          </a:p>
          <a:p>
            <a:pPr lvl="1">
              <a:lnSpc>
                <a:spcPct val="150000"/>
              </a:lnSpc>
            </a:pPr>
            <a:r>
              <a:rPr lang="zh-CN" altLang="en-US" dirty="0"/>
              <a:t>数据库设计是指对于一个给定的应用环境，构造（设计）优化的数据库逻辑模式和物理结构，并据此建立数据库及其应用系统，使之能够有效地存储和管理数据，满足各种用户的应用需求，包括</a:t>
            </a:r>
            <a:r>
              <a:rPr lang="zh-CN" altLang="en-US" dirty="0">
                <a:solidFill>
                  <a:srgbClr val="0000FF"/>
                </a:solidFill>
              </a:rPr>
              <a:t>信息管理要求</a:t>
            </a:r>
            <a:r>
              <a:rPr lang="zh-CN" altLang="en-US" dirty="0"/>
              <a:t>和</a:t>
            </a:r>
            <a:r>
              <a:rPr lang="zh-CN" altLang="en-US" dirty="0">
                <a:solidFill>
                  <a:srgbClr val="0000FF"/>
                </a:solidFill>
              </a:rPr>
              <a:t>数据操作要求</a:t>
            </a:r>
            <a:r>
              <a:rPr lang="zh-CN" altLang="en-US" dirty="0"/>
              <a:t>。</a:t>
            </a:r>
          </a:p>
          <a:p>
            <a:pPr lvl="1">
              <a:lnSpc>
                <a:spcPct val="150000"/>
              </a:lnSpc>
            </a:pPr>
            <a:endParaRPr lang="en-US" altLang="zh-CN" sz="1000" dirty="0"/>
          </a:p>
          <a:p>
            <a:pPr lvl="1">
              <a:lnSpc>
                <a:spcPct val="150000"/>
              </a:lnSpc>
            </a:pPr>
            <a:r>
              <a:rPr lang="zh-CN" altLang="en-US" dirty="0">
                <a:solidFill>
                  <a:srgbClr val="000099"/>
                </a:solidFill>
              </a:rPr>
              <a:t>信息管理要求</a:t>
            </a:r>
            <a:r>
              <a:rPr lang="zh-CN" altLang="en-US" dirty="0"/>
              <a:t>：在数据库中应该存储和管理哪些数据对象 。</a:t>
            </a:r>
            <a:endParaRPr lang="en-US" altLang="zh-CN" dirty="0"/>
          </a:p>
          <a:p>
            <a:pPr lvl="1">
              <a:lnSpc>
                <a:spcPct val="150000"/>
              </a:lnSpc>
            </a:pPr>
            <a:endParaRPr lang="zh-CN" altLang="en-US" sz="900" dirty="0"/>
          </a:p>
          <a:p>
            <a:pPr lvl="1">
              <a:lnSpc>
                <a:spcPct val="150000"/>
              </a:lnSpc>
            </a:pPr>
            <a:r>
              <a:rPr lang="zh-CN" altLang="en-US" dirty="0">
                <a:solidFill>
                  <a:srgbClr val="000099"/>
                </a:solidFill>
              </a:rPr>
              <a:t>数据操作要求</a:t>
            </a:r>
            <a:r>
              <a:rPr lang="zh-CN" altLang="en-US" dirty="0"/>
              <a:t>：对数据对象需要进行哪些操作，如查询、增、删、改、统计等操作。 </a:t>
            </a:r>
          </a:p>
        </p:txBody>
      </p:sp>
      <p:sp>
        <p:nvSpPr>
          <p:cNvPr id="4" name="灯片编号占位符 3"/>
          <p:cNvSpPr>
            <a:spLocks noGrp="1"/>
          </p:cNvSpPr>
          <p:nvPr>
            <p:ph type="sldNum" sz="quarter" idx="12"/>
          </p:nvPr>
        </p:nvSpPr>
        <p:spPr/>
        <p:txBody>
          <a:bodyPr/>
          <a:lstStyle/>
          <a:p>
            <a:fld id="{E63F6D5D-9733-4D44-9C56-AEFEDD5A4BA7}" type="slidenum">
              <a:rPr lang="en-US" smtClean="0"/>
              <a:pPr/>
              <a:t>3</a:t>
            </a:fld>
            <a:endParaRPr lang="en-US" dirty="0"/>
          </a:p>
        </p:txBody>
      </p:sp>
    </p:spTree>
    <p:extLst>
      <p:ext uri="{BB962C8B-B14F-4D97-AF65-F5344CB8AC3E}">
        <p14:creationId xmlns:p14="http://schemas.microsoft.com/office/powerpoint/2010/main" val="2320459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3" descr="1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9884" y="1524000"/>
            <a:ext cx="54006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595085" y="228600"/>
            <a:ext cx="11007107" cy="6307426"/>
          </a:xfrm>
        </p:spPr>
        <p:txBody>
          <a:bodyPr/>
          <a:lstStyle/>
          <a:p>
            <a:r>
              <a:rPr lang="zh-CN" altLang="en-US" dirty="0">
                <a:solidFill>
                  <a:srgbClr val="FF0000"/>
                </a:solidFill>
              </a:rPr>
              <a:t>两个以上的实体型之间的联系</a:t>
            </a:r>
            <a:endParaRPr lang="en-US" altLang="zh-CN" dirty="0">
              <a:solidFill>
                <a:srgbClr val="FF0000"/>
              </a:solidFill>
            </a:endParaRPr>
          </a:p>
          <a:p>
            <a:pPr lvl="1"/>
            <a:r>
              <a:rPr lang="zh-CN" altLang="en-US" dirty="0"/>
              <a:t>两个以上的实体型之间也存在着一对一、一对多、多对多联系</a:t>
            </a:r>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zh-CN" altLang="en-US" dirty="0">
                <a:solidFill>
                  <a:srgbClr val="FF0000"/>
                </a:solidFill>
              </a:rPr>
              <a:t>单个实体型内的联系</a:t>
            </a:r>
            <a:endParaRPr lang="en-US" altLang="zh-CN" dirty="0">
              <a:solidFill>
                <a:srgbClr val="FF0000"/>
              </a:solidFill>
            </a:endParaRPr>
          </a:p>
          <a:p>
            <a:pPr lvl="1"/>
            <a:r>
              <a:rPr lang="zh-CN" altLang="en-US" sz="2000" dirty="0"/>
              <a:t>同一个实体集内的各实体之间也可以存在一对一、一对多、多对多的联系</a:t>
            </a:r>
            <a:endParaRPr lang="en-US" altLang="zh-CN" sz="2000" dirty="0"/>
          </a:p>
          <a:p>
            <a:r>
              <a:rPr lang="zh-CN" altLang="en-US" dirty="0">
                <a:solidFill>
                  <a:srgbClr val="FF0000"/>
                </a:solidFill>
              </a:rPr>
              <a:t>联系的度</a:t>
            </a:r>
            <a:endParaRPr lang="en-US" altLang="zh-CN" dirty="0">
              <a:solidFill>
                <a:srgbClr val="FF0000"/>
              </a:solidFill>
            </a:endParaRPr>
          </a:p>
          <a:p>
            <a:pPr lvl="1"/>
            <a:r>
              <a:rPr lang="zh-CN" altLang="en-US" dirty="0"/>
              <a:t>参与联系的实体型的数目称为</a:t>
            </a:r>
            <a:r>
              <a:rPr lang="zh-CN" altLang="en-US" dirty="0">
                <a:solidFill>
                  <a:srgbClr val="FF0000"/>
                </a:solidFill>
              </a:rPr>
              <a:t>联系的度</a:t>
            </a:r>
            <a:endParaRPr lang="en-US" altLang="zh-CN" dirty="0">
              <a:solidFill>
                <a:srgbClr val="FF0000"/>
              </a:solidFill>
            </a:endParaRPr>
          </a:p>
          <a:p>
            <a:pPr lvl="1"/>
            <a:r>
              <a:rPr lang="zh-CN" altLang="en-US" dirty="0">
                <a:solidFill>
                  <a:srgbClr val="0000FF"/>
                </a:solidFill>
              </a:rPr>
              <a:t>单元联系；二元联系；三元联系；</a:t>
            </a:r>
            <a:r>
              <a:rPr lang="en-US" altLang="zh-CN" dirty="0">
                <a:solidFill>
                  <a:srgbClr val="0000FF"/>
                </a:solidFill>
              </a:rPr>
              <a:t>N</a:t>
            </a:r>
            <a:r>
              <a:rPr lang="zh-CN" altLang="en-US" dirty="0">
                <a:solidFill>
                  <a:srgbClr val="0000FF"/>
                </a:solidFill>
              </a:rPr>
              <a:t>元联系</a:t>
            </a:r>
          </a:p>
        </p:txBody>
      </p:sp>
      <p:sp>
        <p:nvSpPr>
          <p:cNvPr id="4" name="灯片编号占位符 3"/>
          <p:cNvSpPr>
            <a:spLocks noGrp="1"/>
          </p:cNvSpPr>
          <p:nvPr>
            <p:ph type="sldNum" sz="quarter" idx="12"/>
          </p:nvPr>
        </p:nvSpPr>
        <p:spPr/>
        <p:txBody>
          <a:bodyPr/>
          <a:lstStyle/>
          <a:p>
            <a:fld id="{E63F6D5D-9733-4D44-9C56-AEFEDD5A4BA7}" type="slidenum">
              <a:rPr lang="en-US" smtClean="0"/>
              <a:pPr/>
              <a:t>39</a:t>
            </a:fld>
            <a:endParaRPr lang="en-US" dirty="0"/>
          </a:p>
        </p:txBody>
      </p:sp>
      <p:pic>
        <p:nvPicPr>
          <p:cNvPr id="7" name="图片 4" descr="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3448665"/>
            <a:ext cx="1524000" cy="1493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0232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solidFill>
                  <a:srgbClr val="FF0000"/>
                </a:solidFill>
              </a:rPr>
              <a:t>E-R</a:t>
            </a:r>
            <a:r>
              <a:rPr lang="zh-CN" altLang="en-US" dirty="0">
                <a:solidFill>
                  <a:srgbClr val="FF0000"/>
                </a:solidFill>
              </a:rPr>
              <a:t>图</a:t>
            </a:r>
            <a:endParaRPr lang="en-US" altLang="zh-CN" dirty="0">
              <a:solidFill>
                <a:srgbClr val="FF0000"/>
              </a:solidFill>
            </a:endParaRPr>
          </a:p>
          <a:p>
            <a:pPr lvl="1"/>
            <a:r>
              <a:rPr lang="en-US" altLang="zh-CN" dirty="0"/>
              <a:t>E-R</a:t>
            </a:r>
            <a:r>
              <a:rPr lang="zh-CN" altLang="en-US" dirty="0"/>
              <a:t>图提供了表示实体型、属性和联系的方法</a:t>
            </a:r>
            <a:endParaRPr lang="en-US" altLang="zh-CN" dirty="0"/>
          </a:p>
          <a:p>
            <a:pPr lvl="2"/>
            <a:r>
              <a:rPr lang="zh-CN" altLang="en-US" dirty="0">
                <a:solidFill>
                  <a:srgbClr val="0033CC"/>
                </a:solidFill>
              </a:rPr>
              <a:t>实体型用矩形表示</a:t>
            </a:r>
            <a:endParaRPr lang="en-US" altLang="zh-CN" dirty="0">
              <a:solidFill>
                <a:srgbClr val="0033CC"/>
              </a:solidFill>
            </a:endParaRPr>
          </a:p>
          <a:p>
            <a:pPr lvl="2"/>
            <a:r>
              <a:rPr lang="zh-CN" altLang="en-US" dirty="0">
                <a:solidFill>
                  <a:srgbClr val="0033CC"/>
                </a:solidFill>
              </a:rPr>
              <a:t>属性用椭圆表示</a:t>
            </a:r>
            <a:endParaRPr lang="en-US" altLang="zh-CN" dirty="0">
              <a:solidFill>
                <a:srgbClr val="0033CC"/>
              </a:solidFill>
            </a:endParaRPr>
          </a:p>
          <a:p>
            <a:pPr lvl="2"/>
            <a:r>
              <a:rPr lang="zh-CN" altLang="en-US" dirty="0">
                <a:solidFill>
                  <a:srgbClr val="0033CC"/>
                </a:solidFill>
              </a:rPr>
              <a:t>联系用菱形表示</a:t>
            </a:r>
          </a:p>
        </p:txBody>
      </p:sp>
      <p:sp>
        <p:nvSpPr>
          <p:cNvPr id="4" name="灯片编号占位符 3"/>
          <p:cNvSpPr>
            <a:spLocks noGrp="1"/>
          </p:cNvSpPr>
          <p:nvPr>
            <p:ph type="sldNum" sz="quarter" idx="12"/>
          </p:nvPr>
        </p:nvSpPr>
        <p:spPr/>
        <p:txBody>
          <a:bodyPr/>
          <a:lstStyle/>
          <a:p>
            <a:fld id="{E63F6D5D-9733-4D44-9C56-AEFEDD5A4BA7}" type="slidenum">
              <a:rPr lang="en-US" smtClean="0"/>
              <a:pPr/>
              <a:t>40</a:t>
            </a:fld>
            <a:endParaRPr lang="en-US" dirty="0"/>
          </a:p>
        </p:txBody>
      </p:sp>
      <p:pic>
        <p:nvPicPr>
          <p:cNvPr id="5" name="图片 3" descr="1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3352800"/>
            <a:ext cx="4346038" cy="1929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 descr="1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6584" y="3237453"/>
            <a:ext cx="3327661" cy="2044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935604" y="5509041"/>
            <a:ext cx="1980029" cy="400110"/>
          </a:xfrm>
          <a:prstGeom prst="rect">
            <a:avLst/>
          </a:prstGeom>
        </p:spPr>
        <p:txBody>
          <a:bodyPr wrap="none">
            <a:spAutoFit/>
          </a:bodyPr>
          <a:lstStyle/>
          <a:p>
            <a:r>
              <a:rPr lang="zh-CN" altLang="en-US" sz="2000" dirty="0">
                <a:solidFill>
                  <a:srgbClr val="0000FF"/>
                </a:solidFill>
                <a:latin typeface="等线" panose="02010600030101010101" pitchFamily="2" charset="-122"/>
                <a:ea typeface="等线" panose="02010600030101010101" pitchFamily="2" charset="-122"/>
              </a:rPr>
              <a:t>学生实体及属性</a:t>
            </a:r>
          </a:p>
        </p:txBody>
      </p:sp>
      <p:sp>
        <p:nvSpPr>
          <p:cNvPr id="8" name="矩形 7"/>
          <p:cNvSpPr/>
          <p:nvPr/>
        </p:nvSpPr>
        <p:spPr>
          <a:xfrm>
            <a:off x="8116880" y="5509041"/>
            <a:ext cx="1467068" cy="400110"/>
          </a:xfrm>
          <a:prstGeom prst="rect">
            <a:avLst/>
          </a:prstGeom>
        </p:spPr>
        <p:txBody>
          <a:bodyPr wrap="none">
            <a:spAutoFit/>
          </a:bodyPr>
          <a:lstStyle/>
          <a:p>
            <a:r>
              <a:rPr lang="zh-CN" altLang="en-US" sz="2000" dirty="0">
                <a:solidFill>
                  <a:srgbClr val="0000FF"/>
                </a:solidFill>
                <a:latin typeface="等线" panose="02010600030101010101" pitchFamily="2" charset="-122"/>
                <a:ea typeface="等线" panose="02010600030101010101" pitchFamily="2" charset="-122"/>
              </a:rPr>
              <a:t>联系的属性</a:t>
            </a:r>
          </a:p>
        </p:txBody>
      </p:sp>
    </p:spTree>
    <p:extLst>
      <p:ext uri="{BB962C8B-B14F-4D97-AF65-F5344CB8AC3E}">
        <p14:creationId xmlns:p14="http://schemas.microsoft.com/office/powerpoint/2010/main" val="630715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一个实例</a:t>
            </a:r>
          </a:p>
        </p:txBody>
      </p:sp>
      <p:sp>
        <p:nvSpPr>
          <p:cNvPr id="3" name="内容占位符 2"/>
          <p:cNvSpPr>
            <a:spLocks noGrp="1"/>
          </p:cNvSpPr>
          <p:nvPr>
            <p:ph idx="1"/>
          </p:nvPr>
        </p:nvSpPr>
        <p:spPr/>
        <p:txBody>
          <a:bodyPr>
            <a:normAutofit fontScale="85000" lnSpcReduction="20000"/>
          </a:bodyPr>
          <a:lstStyle/>
          <a:p>
            <a:pPr>
              <a:lnSpc>
                <a:spcPct val="120000"/>
              </a:lnSpc>
            </a:pPr>
            <a:r>
              <a:rPr lang="zh-CN" altLang="en-US" dirty="0"/>
              <a:t>某个工厂物资管理的概念模型。物资管理涉及的</a:t>
            </a:r>
            <a:r>
              <a:rPr lang="zh-CN" altLang="en-US" dirty="0">
                <a:solidFill>
                  <a:srgbClr val="FF0000"/>
                </a:solidFill>
              </a:rPr>
              <a:t>实体</a:t>
            </a:r>
            <a:r>
              <a:rPr lang="zh-CN" altLang="en-US" dirty="0"/>
              <a:t>有：</a:t>
            </a:r>
            <a:endParaRPr lang="en-US" altLang="zh-CN" dirty="0"/>
          </a:p>
          <a:p>
            <a:pPr lvl="1">
              <a:lnSpc>
                <a:spcPct val="120000"/>
              </a:lnSpc>
            </a:pPr>
            <a:r>
              <a:rPr lang="zh-CN" altLang="en-US" dirty="0">
                <a:solidFill>
                  <a:srgbClr val="FF0000"/>
                </a:solidFill>
              </a:rPr>
              <a:t>仓库</a:t>
            </a:r>
            <a:r>
              <a:rPr lang="zh-CN" altLang="en-US" dirty="0"/>
              <a:t>：属性有仓库号、面积、电话号码</a:t>
            </a:r>
          </a:p>
          <a:p>
            <a:pPr lvl="1">
              <a:lnSpc>
                <a:spcPct val="120000"/>
              </a:lnSpc>
            </a:pPr>
            <a:r>
              <a:rPr lang="zh-CN" altLang="en-US" dirty="0">
                <a:solidFill>
                  <a:srgbClr val="FF0000"/>
                </a:solidFill>
              </a:rPr>
              <a:t>零件</a:t>
            </a:r>
            <a:r>
              <a:rPr lang="zh-CN" altLang="en-US" dirty="0"/>
              <a:t>：属性有零件号、名称、规格、单价、描述</a:t>
            </a:r>
          </a:p>
          <a:p>
            <a:pPr lvl="1">
              <a:lnSpc>
                <a:spcPct val="120000"/>
              </a:lnSpc>
            </a:pPr>
            <a:r>
              <a:rPr lang="zh-CN" altLang="en-US" dirty="0">
                <a:solidFill>
                  <a:srgbClr val="FF0000"/>
                </a:solidFill>
              </a:rPr>
              <a:t>供应商</a:t>
            </a:r>
            <a:r>
              <a:rPr lang="zh-CN" altLang="en-US" dirty="0"/>
              <a:t>：属性有供应商号、姓名、地址、电话号码、账号</a:t>
            </a:r>
          </a:p>
          <a:p>
            <a:pPr lvl="1">
              <a:lnSpc>
                <a:spcPct val="120000"/>
              </a:lnSpc>
            </a:pPr>
            <a:r>
              <a:rPr lang="zh-CN" altLang="en-US" dirty="0">
                <a:solidFill>
                  <a:srgbClr val="FF0000"/>
                </a:solidFill>
              </a:rPr>
              <a:t>项目</a:t>
            </a:r>
            <a:r>
              <a:rPr lang="zh-CN" altLang="en-US" dirty="0"/>
              <a:t>：属性有项目号、预算、开工日期</a:t>
            </a:r>
          </a:p>
          <a:p>
            <a:pPr lvl="1">
              <a:lnSpc>
                <a:spcPct val="120000"/>
              </a:lnSpc>
            </a:pPr>
            <a:r>
              <a:rPr lang="zh-CN" altLang="en-US" dirty="0">
                <a:solidFill>
                  <a:srgbClr val="FF0000"/>
                </a:solidFill>
              </a:rPr>
              <a:t>职工</a:t>
            </a:r>
            <a:r>
              <a:rPr lang="zh-CN" altLang="en-US" dirty="0"/>
              <a:t>：属性有职工号、姓名、年龄、职称</a:t>
            </a:r>
          </a:p>
          <a:p>
            <a:pPr>
              <a:lnSpc>
                <a:spcPct val="120000"/>
              </a:lnSpc>
            </a:pPr>
            <a:r>
              <a:rPr lang="zh-CN" altLang="en-US" dirty="0"/>
              <a:t>实体之间的</a:t>
            </a:r>
            <a:r>
              <a:rPr lang="zh-CN" altLang="en-US" dirty="0">
                <a:solidFill>
                  <a:srgbClr val="FF0000"/>
                </a:solidFill>
              </a:rPr>
              <a:t>联系</a:t>
            </a:r>
            <a:r>
              <a:rPr lang="zh-CN" altLang="en-US" dirty="0"/>
              <a:t>如下：</a:t>
            </a:r>
            <a:endParaRPr lang="en-US" altLang="zh-CN" dirty="0"/>
          </a:p>
          <a:p>
            <a:pPr lvl="1">
              <a:lnSpc>
                <a:spcPct val="120000"/>
              </a:lnSpc>
            </a:pPr>
            <a:r>
              <a:rPr lang="zh-CN" altLang="en-US" dirty="0"/>
              <a:t>一个仓库可以存放多种零件，一种零件可以存放在多个仓库中，因此仓库和零件具有多对多的联系。用库存量来表示某种零件在某个仓库中的数量</a:t>
            </a:r>
            <a:endParaRPr lang="en-US" altLang="zh-CN" dirty="0"/>
          </a:p>
          <a:p>
            <a:pPr lvl="1">
              <a:lnSpc>
                <a:spcPct val="120000"/>
              </a:lnSpc>
            </a:pPr>
            <a:r>
              <a:rPr lang="zh-CN" altLang="en-US" dirty="0"/>
              <a:t>一个仓库有多个职工当仓库保管员，一个职工只能在一个仓库工作，因此仓库和职工之间是一对多的联系</a:t>
            </a:r>
            <a:endParaRPr lang="en-US" altLang="zh-CN" dirty="0"/>
          </a:p>
          <a:p>
            <a:pPr lvl="1">
              <a:lnSpc>
                <a:spcPct val="120000"/>
              </a:lnSpc>
            </a:pPr>
            <a:r>
              <a:rPr lang="zh-CN" altLang="en-US" dirty="0"/>
              <a:t>职工之间具有领导与被领导关系。即仓库主任领导若干保管员，因此职工实体型中具有一对多的联系</a:t>
            </a:r>
            <a:endParaRPr lang="en-US" altLang="zh-CN" dirty="0"/>
          </a:p>
          <a:p>
            <a:pPr lvl="1">
              <a:lnSpc>
                <a:spcPct val="120000"/>
              </a:lnSpc>
            </a:pPr>
            <a:r>
              <a:rPr lang="zh-CN" altLang="en-US" dirty="0"/>
              <a:t>供应商、项目和零件三者之间具有多对多的联系。即一 个供应商可以供给若干项目多种零件，每个项目可以使用不同供应商供应的零件，每种零件可由不同供应商供给</a:t>
            </a:r>
          </a:p>
        </p:txBody>
      </p:sp>
      <p:sp>
        <p:nvSpPr>
          <p:cNvPr id="4" name="灯片编号占位符 3"/>
          <p:cNvSpPr>
            <a:spLocks noGrp="1"/>
          </p:cNvSpPr>
          <p:nvPr>
            <p:ph type="sldNum" sz="quarter" idx="12"/>
          </p:nvPr>
        </p:nvSpPr>
        <p:spPr/>
        <p:txBody>
          <a:bodyPr/>
          <a:lstStyle/>
          <a:p>
            <a:fld id="{E63F6D5D-9733-4D44-9C56-AEFEDD5A4BA7}" type="slidenum">
              <a:rPr lang="en-US" smtClean="0"/>
              <a:pPr/>
              <a:t>41</a:t>
            </a:fld>
            <a:endParaRPr lang="en-US" dirty="0"/>
          </a:p>
        </p:txBody>
      </p:sp>
    </p:spTree>
    <p:extLst>
      <p:ext uri="{BB962C8B-B14F-4D97-AF65-F5344CB8AC3E}">
        <p14:creationId xmlns:p14="http://schemas.microsoft.com/office/powerpoint/2010/main" val="3268804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42</a:t>
            </a:fld>
            <a:endParaRPr lang="en-US" dirty="0"/>
          </a:p>
        </p:txBody>
      </p:sp>
      <p:pic>
        <p:nvPicPr>
          <p:cNvPr id="5"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8600"/>
            <a:ext cx="8651875"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686820"/>
            <a:ext cx="6967995" cy="299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1513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43</a:t>
            </a:fld>
            <a:endParaRPr lang="en-US" dirty="0"/>
          </a:p>
        </p:txBody>
      </p:sp>
      <p:pic>
        <p:nvPicPr>
          <p:cNvPr id="9" name="图片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33400"/>
            <a:ext cx="8432145"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0738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p:txBody>
          <a:bodyPr/>
          <a:lstStyle/>
          <a:p>
            <a:r>
              <a:rPr lang="zh-CN" altLang="en-US" dirty="0"/>
              <a:t>某商场可以为顾客办理会员卡，每个顾客只能办理一张会员卡，顾客信息包括顾客姓名、地址、固定电话、身份证号，会员卡信息包括号码、等级、积分，给出该系统的</a:t>
            </a:r>
            <a:r>
              <a:rPr lang="en-US" altLang="zh-CN" dirty="0"/>
              <a:t>E-R</a:t>
            </a:r>
            <a:r>
              <a:rPr lang="zh-CN" altLang="en-US" dirty="0"/>
              <a:t>图。</a:t>
            </a:r>
            <a:endParaRPr lang="en-US" altLang="zh-CN" dirty="0"/>
          </a:p>
          <a:p>
            <a:pPr lvl="1"/>
            <a:r>
              <a:rPr lang="zh-CN" altLang="en-US" dirty="0">
                <a:solidFill>
                  <a:srgbClr val="FF0000"/>
                </a:solidFill>
              </a:rPr>
              <a:t>说明</a:t>
            </a:r>
            <a:r>
              <a:rPr lang="zh-CN" altLang="en-US" dirty="0"/>
              <a:t>，设计</a:t>
            </a:r>
            <a:r>
              <a:rPr lang="en-US" altLang="zh-CN" dirty="0"/>
              <a:t>E-R</a:t>
            </a:r>
            <a:r>
              <a:rPr lang="zh-CN" altLang="en-US" dirty="0"/>
              <a:t>图时应尽可能贴近实际应用，完善相应的实体、属性或联系</a:t>
            </a:r>
          </a:p>
        </p:txBody>
      </p:sp>
      <p:sp>
        <p:nvSpPr>
          <p:cNvPr id="4" name="灯片编号占位符 3"/>
          <p:cNvSpPr>
            <a:spLocks noGrp="1"/>
          </p:cNvSpPr>
          <p:nvPr>
            <p:ph type="sldNum" sz="quarter" idx="12"/>
          </p:nvPr>
        </p:nvSpPr>
        <p:spPr/>
        <p:txBody>
          <a:bodyPr/>
          <a:lstStyle/>
          <a:p>
            <a:fld id="{E63F6D5D-9733-4D44-9C56-AEFEDD5A4BA7}" type="slidenum">
              <a:rPr lang="en-US" smtClean="0"/>
              <a:pPr/>
              <a:t>44</a:t>
            </a:fld>
            <a:endParaRPr lang="en-US" dirty="0"/>
          </a:p>
        </p:txBody>
      </p:sp>
    </p:spTree>
    <p:extLst>
      <p:ext uri="{BB962C8B-B14F-4D97-AF65-F5344CB8AC3E}">
        <p14:creationId xmlns:p14="http://schemas.microsoft.com/office/powerpoint/2010/main" val="593294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概念结构设计过程</a:t>
            </a:r>
          </a:p>
        </p:txBody>
      </p:sp>
      <p:sp>
        <p:nvSpPr>
          <p:cNvPr id="3" name="内容占位符 2"/>
          <p:cNvSpPr>
            <a:spLocks noGrp="1"/>
          </p:cNvSpPr>
          <p:nvPr>
            <p:ph idx="1"/>
          </p:nvPr>
        </p:nvSpPr>
        <p:spPr/>
        <p:txBody>
          <a:bodyPr>
            <a:normAutofit lnSpcReduction="10000"/>
          </a:bodyPr>
          <a:lstStyle/>
          <a:p>
            <a:r>
              <a:rPr lang="zh-CN" altLang="en-US" dirty="0">
                <a:solidFill>
                  <a:srgbClr val="FF0000"/>
                </a:solidFill>
              </a:rPr>
              <a:t>本节目标：</a:t>
            </a:r>
            <a:endParaRPr lang="en-US" altLang="zh-CN" dirty="0">
              <a:solidFill>
                <a:srgbClr val="FF0000"/>
              </a:solidFill>
            </a:endParaRPr>
          </a:p>
          <a:p>
            <a:pPr lvl="1"/>
            <a:r>
              <a:rPr lang="zh-CN" altLang="en-US" dirty="0"/>
              <a:t>掌握在设计</a:t>
            </a:r>
            <a:r>
              <a:rPr lang="en-US" altLang="zh-CN" dirty="0"/>
              <a:t>E-R</a:t>
            </a:r>
            <a:r>
              <a:rPr lang="zh-CN" altLang="en-US" dirty="0"/>
              <a:t>图过程中如何</a:t>
            </a:r>
            <a:r>
              <a:rPr lang="zh-CN" altLang="en-US" dirty="0">
                <a:solidFill>
                  <a:srgbClr val="FF0000"/>
                </a:solidFill>
              </a:rPr>
              <a:t>确定实体与属性</a:t>
            </a:r>
            <a:endParaRPr lang="en-US" altLang="zh-CN" dirty="0">
              <a:solidFill>
                <a:srgbClr val="FF0000"/>
              </a:solidFill>
            </a:endParaRPr>
          </a:p>
          <a:p>
            <a:pPr lvl="1"/>
            <a:r>
              <a:rPr lang="zh-CN" altLang="en-US" dirty="0"/>
              <a:t>掌握在集成</a:t>
            </a:r>
            <a:r>
              <a:rPr lang="en-US" altLang="zh-CN" dirty="0"/>
              <a:t>E-R</a:t>
            </a:r>
            <a:r>
              <a:rPr lang="zh-CN" altLang="en-US" dirty="0"/>
              <a:t>图时如何</a:t>
            </a:r>
            <a:r>
              <a:rPr lang="zh-CN" altLang="en-US" dirty="0">
                <a:solidFill>
                  <a:srgbClr val="FF0000"/>
                </a:solidFill>
              </a:rPr>
              <a:t>解决冲突</a:t>
            </a:r>
            <a:r>
              <a:rPr lang="zh-CN" altLang="en-US" dirty="0"/>
              <a:t>等关键技术</a:t>
            </a:r>
            <a:endParaRPr lang="en-US" altLang="zh-CN" dirty="0"/>
          </a:p>
          <a:p>
            <a:r>
              <a:rPr lang="zh-CN" altLang="en-US" dirty="0"/>
              <a:t>概念结构设计的第一步就是对需求分析阶段收集到的数据进行分类、组织，确定实体、实体属性、实体之间的联系类型，形成</a:t>
            </a:r>
            <a:r>
              <a:rPr lang="en-US" altLang="zh-CN" dirty="0"/>
              <a:t>E-R</a:t>
            </a:r>
            <a:r>
              <a:rPr lang="zh-CN" altLang="en-US" dirty="0"/>
              <a:t>图。</a:t>
            </a:r>
            <a:endParaRPr lang="en-US" altLang="zh-CN" dirty="0"/>
          </a:p>
          <a:p>
            <a:r>
              <a:rPr lang="zh-CN" altLang="en-US" dirty="0"/>
              <a:t>事实上，在现实世界中具体的应用环境已对实体和属性作了自然的大体划分</a:t>
            </a:r>
            <a:endParaRPr lang="en-US" altLang="zh-CN" dirty="0"/>
          </a:p>
          <a:p>
            <a:pPr lvl="1"/>
            <a:r>
              <a:rPr lang="zh-CN" altLang="en-US" dirty="0">
                <a:solidFill>
                  <a:srgbClr val="FF0000"/>
                </a:solidFill>
              </a:rPr>
              <a:t>数据字典、数据结构、数据流和数据存储</a:t>
            </a:r>
            <a:endParaRPr lang="en-US" altLang="zh-CN" dirty="0">
              <a:solidFill>
                <a:srgbClr val="FF0000"/>
              </a:solidFill>
            </a:endParaRPr>
          </a:p>
          <a:p>
            <a:r>
              <a:rPr lang="zh-CN" altLang="zh-CN" dirty="0"/>
              <a:t>为了简化</a:t>
            </a:r>
            <a:r>
              <a:rPr lang="en-US" altLang="zh-CN" dirty="0"/>
              <a:t>E-R</a:t>
            </a:r>
            <a:r>
              <a:rPr lang="zh-CN" altLang="zh-CN" dirty="0"/>
              <a:t>图的处置，现实世界的事物</a:t>
            </a:r>
            <a:r>
              <a:rPr lang="zh-CN" altLang="zh-CN" dirty="0">
                <a:solidFill>
                  <a:srgbClr val="FF0000"/>
                </a:solidFill>
              </a:rPr>
              <a:t>能作为属性对待的</a:t>
            </a:r>
            <a:r>
              <a:rPr lang="zh-CN" altLang="zh-CN" dirty="0"/>
              <a:t>，</a:t>
            </a:r>
            <a:r>
              <a:rPr lang="zh-CN" altLang="zh-CN" dirty="0">
                <a:solidFill>
                  <a:srgbClr val="FF0000"/>
                </a:solidFill>
              </a:rPr>
              <a:t>尽量作为属性对待</a:t>
            </a:r>
            <a:r>
              <a:rPr lang="zh-CN" altLang="en-US" dirty="0">
                <a:solidFill>
                  <a:srgbClr val="FF0000"/>
                </a:solidFill>
              </a:rPr>
              <a:t>。</a:t>
            </a:r>
          </a:p>
        </p:txBody>
      </p:sp>
      <p:sp>
        <p:nvSpPr>
          <p:cNvPr id="4" name="灯片编号占位符 3"/>
          <p:cNvSpPr>
            <a:spLocks noGrp="1"/>
          </p:cNvSpPr>
          <p:nvPr>
            <p:ph type="sldNum" sz="quarter" idx="12"/>
          </p:nvPr>
        </p:nvSpPr>
        <p:spPr/>
        <p:txBody>
          <a:bodyPr/>
          <a:lstStyle/>
          <a:p>
            <a:fld id="{E63F6D5D-9733-4D44-9C56-AEFEDD5A4BA7}" type="slidenum">
              <a:rPr lang="en-US" smtClean="0"/>
              <a:pPr/>
              <a:t>45</a:t>
            </a:fld>
            <a:endParaRPr lang="en-US" dirty="0"/>
          </a:p>
        </p:txBody>
      </p:sp>
    </p:spTree>
    <p:extLst>
      <p:ext uri="{BB962C8B-B14F-4D97-AF65-F5344CB8AC3E}">
        <p14:creationId xmlns:p14="http://schemas.microsoft.com/office/powerpoint/2010/main" val="630680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152400"/>
            <a:ext cx="11007107" cy="6383626"/>
          </a:xfrm>
        </p:spPr>
        <p:txBody>
          <a:bodyPr/>
          <a:lstStyle/>
          <a:p>
            <a:r>
              <a:rPr lang="zh-CN" altLang="en-US" dirty="0">
                <a:solidFill>
                  <a:srgbClr val="FF0000"/>
                </a:solidFill>
              </a:rPr>
              <a:t>实体与属性的划分原则</a:t>
            </a:r>
            <a:r>
              <a:rPr lang="en-US" altLang="zh-CN" dirty="0">
                <a:solidFill>
                  <a:srgbClr val="FF0000"/>
                </a:solidFill>
              </a:rPr>
              <a:t>(</a:t>
            </a:r>
            <a:r>
              <a:rPr lang="zh-CN" altLang="en-US" dirty="0">
                <a:solidFill>
                  <a:srgbClr val="FF0000"/>
                </a:solidFill>
              </a:rPr>
              <a:t>两条准则</a:t>
            </a:r>
            <a:r>
              <a:rPr lang="en-US" altLang="zh-CN" dirty="0">
                <a:solidFill>
                  <a:srgbClr val="FF0000"/>
                </a:solidFill>
              </a:rPr>
              <a:t>)</a:t>
            </a:r>
          </a:p>
          <a:p>
            <a:pPr marL="814388" lvl="1" indent="-457200">
              <a:buFont typeface="+mj-ea"/>
              <a:buAutoNum type="circleNumDbPlain"/>
            </a:pPr>
            <a:r>
              <a:rPr lang="zh-CN" altLang="en-US" dirty="0">
                <a:solidFill>
                  <a:srgbClr val="0000FF"/>
                </a:solidFill>
              </a:rPr>
              <a:t>作为属性，不能再具有需要描述的性质</a:t>
            </a:r>
            <a:endParaRPr lang="en-US" altLang="zh-CN" dirty="0">
              <a:solidFill>
                <a:srgbClr val="0000FF"/>
              </a:solidFill>
            </a:endParaRPr>
          </a:p>
          <a:p>
            <a:pPr lvl="2"/>
            <a:r>
              <a:rPr lang="zh-CN" altLang="en-US" dirty="0"/>
              <a:t>即属性必须是</a:t>
            </a:r>
            <a:r>
              <a:rPr lang="zh-CN" altLang="en-US" dirty="0">
                <a:solidFill>
                  <a:srgbClr val="FF0000"/>
                </a:solidFill>
              </a:rPr>
              <a:t>不可分的数据项</a:t>
            </a:r>
            <a:r>
              <a:rPr lang="zh-CN" altLang="en-US" dirty="0"/>
              <a:t>，不能包含其他属性</a:t>
            </a:r>
            <a:endParaRPr lang="en-US" altLang="zh-CN" dirty="0"/>
          </a:p>
          <a:p>
            <a:pPr marL="814388" lvl="1" indent="-457200">
              <a:buFont typeface="+mj-lt"/>
              <a:buAutoNum type="circleNumDbPlain"/>
            </a:pPr>
            <a:r>
              <a:rPr lang="zh-CN" altLang="en-US" dirty="0">
                <a:solidFill>
                  <a:srgbClr val="0000FF"/>
                </a:solidFill>
              </a:rPr>
              <a:t>属性不能与其他实体具有联系</a:t>
            </a:r>
            <a:endParaRPr lang="en-US" altLang="zh-CN" dirty="0">
              <a:solidFill>
                <a:srgbClr val="0000FF"/>
              </a:solidFill>
            </a:endParaRPr>
          </a:p>
          <a:p>
            <a:pPr lvl="2"/>
            <a:r>
              <a:rPr lang="zh-CN" altLang="en-US" dirty="0"/>
              <a:t>即</a:t>
            </a:r>
            <a:r>
              <a:rPr lang="en-US" altLang="zh-CN" dirty="0"/>
              <a:t>E-R</a:t>
            </a:r>
            <a:r>
              <a:rPr lang="zh-CN" altLang="en-US" dirty="0"/>
              <a:t>图中所表示的联系是实体之间的联系</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46</a:t>
            </a:fld>
            <a:endParaRPr lang="en-US" dirty="0"/>
          </a:p>
        </p:txBody>
      </p:sp>
      <p:grpSp>
        <p:nvGrpSpPr>
          <p:cNvPr id="10" name="组合 9"/>
          <p:cNvGrpSpPr/>
          <p:nvPr/>
        </p:nvGrpSpPr>
        <p:grpSpPr>
          <a:xfrm>
            <a:off x="1295400" y="3200400"/>
            <a:ext cx="9877607" cy="2862043"/>
            <a:chOff x="1524000" y="3673983"/>
            <a:chExt cx="9877607" cy="2862043"/>
          </a:xfrm>
        </p:grpSpPr>
        <p:pic>
          <p:nvPicPr>
            <p:cNvPr id="5" name="Picture 5" descr="C:\Users\wamdm\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673983"/>
              <a:ext cx="4246263" cy="2862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5000807" y="3713964"/>
              <a:ext cx="6400800" cy="400110"/>
            </a:xfrm>
            <a:prstGeom prst="rect">
              <a:avLst/>
            </a:prstGeom>
          </p:spPr>
          <p:txBody>
            <a:bodyPr wrap="square">
              <a:spAutoFit/>
            </a:bodyPr>
            <a:lstStyle/>
            <a:p>
              <a:pPr lvl="1" indent="-368300"/>
              <a:r>
                <a:rPr lang="zh-CN" altLang="en-US" sz="2000" dirty="0">
                  <a:solidFill>
                    <a:srgbClr val="0000FF"/>
                  </a:solidFill>
                </a:rPr>
                <a:t>职称如果没有与工资、福利挂钩，作为职工</a:t>
              </a:r>
              <a:r>
                <a:rPr lang="zh-CN" altLang="en-US" sz="2000" dirty="0">
                  <a:solidFill>
                    <a:srgbClr val="FF0000"/>
                  </a:solidFill>
                </a:rPr>
                <a:t>实体的属性</a:t>
              </a:r>
              <a:endParaRPr lang="en-US" altLang="zh-CN" sz="2000" dirty="0">
                <a:solidFill>
                  <a:srgbClr val="FF0000"/>
                </a:solidFill>
              </a:endParaRPr>
            </a:p>
          </p:txBody>
        </p:sp>
        <p:sp>
          <p:nvSpPr>
            <p:cNvPr id="7" name="左箭头 6"/>
            <p:cNvSpPr/>
            <p:nvPr/>
          </p:nvSpPr>
          <p:spPr>
            <a:xfrm rot="19346845">
              <a:off x="4657907" y="4246100"/>
              <a:ext cx="685800" cy="2000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左箭头 7"/>
            <p:cNvSpPr/>
            <p:nvPr/>
          </p:nvSpPr>
          <p:spPr>
            <a:xfrm rot="19346845">
              <a:off x="5094547" y="5004977"/>
              <a:ext cx="685800" cy="2000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676900" y="4652978"/>
              <a:ext cx="4991100" cy="400110"/>
            </a:xfrm>
            <a:prstGeom prst="rect">
              <a:avLst/>
            </a:prstGeom>
          </p:spPr>
          <p:txBody>
            <a:bodyPr wrap="square">
              <a:spAutoFit/>
            </a:bodyPr>
            <a:lstStyle/>
            <a:p>
              <a:pPr lvl="1" indent="-368300"/>
              <a:r>
                <a:rPr lang="zh-CN" altLang="en-US" sz="2000" dirty="0">
                  <a:solidFill>
                    <a:srgbClr val="0000FF"/>
                  </a:solidFill>
                </a:rPr>
                <a:t>职称与工资、福利挂钩，作为</a:t>
              </a:r>
              <a:r>
                <a:rPr lang="zh-CN" altLang="en-US" sz="2000" dirty="0">
                  <a:solidFill>
                    <a:srgbClr val="FF0000"/>
                  </a:solidFill>
                </a:rPr>
                <a:t>实体</a:t>
              </a:r>
              <a:r>
                <a:rPr lang="zh-CN" altLang="en-US" sz="2000" dirty="0">
                  <a:solidFill>
                    <a:srgbClr val="0000FF"/>
                  </a:solidFill>
                </a:rPr>
                <a:t>更恰当</a:t>
              </a:r>
              <a:endParaRPr lang="en-US" altLang="zh-CN" sz="2000" dirty="0">
                <a:solidFill>
                  <a:srgbClr val="0000FF"/>
                </a:solidFill>
              </a:endParaRPr>
            </a:p>
          </p:txBody>
        </p:sp>
      </p:grpSp>
    </p:spTree>
    <p:extLst>
      <p:ext uri="{BB962C8B-B14F-4D97-AF65-F5344CB8AC3E}">
        <p14:creationId xmlns:p14="http://schemas.microsoft.com/office/powerpoint/2010/main" val="303393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47</a:t>
            </a:fld>
            <a:endParaRPr lang="en-US" dirty="0"/>
          </a:p>
        </p:txBody>
      </p:sp>
      <p:pic>
        <p:nvPicPr>
          <p:cNvPr id="5" name="图片 3" descr="7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00" y="228600"/>
            <a:ext cx="6858000" cy="28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 descr="7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900" y="3276448"/>
            <a:ext cx="72009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174172" y="2362200"/>
            <a:ext cx="2954655" cy="461665"/>
          </a:xfrm>
          <a:prstGeom prst="rect">
            <a:avLst/>
          </a:prstGeom>
        </p:spPr>
        <p:txBody>
          <a:bodyPr wrap="none">
            <a:spAutoFit/>
          </a:bodyPr>
          <a:lstStyle/>
          <a:p>
            <a:r>
              <a:rPr lang="zh-CN" altLang="en-US" sz="2400" dirty="0">
                <a:solidFill>
                  <a:srgbClr val="0000FF"/>
                </a:solidFill>
                <a:latin typeface="等线" panose="02010600030101010101" pitchFamily="2" charset="-122"/>
                <a:ea typeface="等线" panose="02010600030101010101" pitchFamily="2" charset="-122"/>
              </a:rPr>
              <a:t>医院里的病人与病房</a:t>
            </a:r>
            <a:endParaRPr lang="zh-CN" altLang="en-US" sz="2400" dirty="0">
              <a:latin typeface="等线" panose="02010600030101010101" pitchFamily="2" charset="-122"/>
              <a:ea typeface="等线" panose="02010600030101010101" pitchFamily="2" charset="-122"/>
            </a:endParaRPr>
          </a:p>
        </p:txBody>
      </p:sp>
      <p:sp>
        <p:nvSpPr>
          <p:cNvPr id="8" name="矩形 7"/>
          <p:cNvSpPr/>
          <p:nvPr/>
        </p:nvSpPr>
        <p:spPr>
          <a:xfrm>
            <a:off x="4789724" y="6161380"/>
            <a:ext cx="1723549" cy="461665"/>
          </a:xfrm>
          <a:prstGeom prst="rect">
            <a:avLst/>
          </a:prstGeom>
        </p:spPr>
        <p:txBody>
          <a:bodyPr wrap="none">
            <a:spAutoFit/>
          </a:bodyPr>
          <a:lstStyle/>
          <a:p>
            <a:r>
              <a:rPr lang="zh-CN" altLang="en-US" sz="2400" dirty="0">
                <a:solidFill>
                  <a:srgbClr val="0000FF"/>
                </a:solidFill>
                <a:latin typeface="等线" panose="02010600030101010101" pitchFamily="2" charset="-122"/>
                <a:ea typeface="等线" panose="02010600030101010101" pitchFamily="2" charset="-122"/>
              </a:rPr>
              <a:t>货物与仓库</a:t>
            </a:r>
            <a:endParaRPr lang="en-US" altLang="zh-CN" sz="2400" dirty="0">
              <a:solidFill>
                <a:srgbClr val="0000FF"/>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521844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marL="0" indent="0">
              <a:buNone/>
            </a:pPr>
            <a:r>
              <a:rPr lang="en-US" altLang="zh-CN" dirty="0">
                <a:solidFill>
                  <a:srgbClr val="0000FF"/>
                </a:solidFill>
              </a:rPr>
              <a:t>[</a:t>
            </a:r>
            <a:r>
              <a:rPr lang="zh-CN" altLang="zh-CN" dirty="0">
                <a:solidFill>
                  <a:srgbClr val="0000FF"/>
                </a:solidFill>
              </a:rPr>
              <a:t>例</a:t>
            </a:r>
            <a:r>
              <a:rPr lang="en-US" altLang="zh-CN" dirty="0">
                <a:solidFill>
                  <a:srgbClr val="0000FF"/>
                </a:solidFill>
              </a:rPr>
              <a:t>7.1]  </a:t>
            </a:r>
            <a:r>
              <a:rPr lang="zh-CN" altLang="zh-CN" dirty="0">
                <a:solidFill>
                  <a:srgbClr val="0000FF"/>
                </a:solidFill>
              </a:rPr>
              <a:t>销售管理子系统</a:t>
            </a:r>
            <a:r>
              <a:rPr lang="en-US" altLang="zh-CN" dirty="0">
                <a:solidFill>
                  <a:srgbClr val="0000FF"/>
                </a:solidFill>
              </a:rPr>
              <a:t>E-R</a:t>
            </a:r>
            <a:r>
              <a:rPr lang="zh-CN" altLang="zh-CN" dirty="0">
                <a:solidFill>
                  <a:srgbClr val="0000FF"/>
                </a:solidFill>
              </a:rPr>
              <a:t>图的设计</a:t>
            </a:r>
            <a:endParaRPr lang="en-US" altLang="zh-CN" dirty="0">
              <a:solidFill>
                <a:srgbClr val="0000FF"/>
              </a:solidFill>
            </a:endParaRPr>
          </a:p>
          <a:p>
            <a:endParaRPr lang="en-US" altLang="zh-CN" dirty="0"/>
          </a:p>
          <a:p>
            <a:endParaRPr lang="en-US" altLang="zh-CN" dirty="0"/>
          </a:p>
          <a:p>
            <a:endParaRPr lang="en-US" altLang="zh-CN" dirty="0"/>
          </a:p>
          <a:p>
            <a:endParaRPr lang="en-US" altLang="zh-CN" sz="1800" dirty="0"/>
          </a:p>
          <a:p>
            <a:endParaRPr lang="en-US" altLang="zh-CN" sz="1200" dirty="0"/>
          </a:p>
          <a:p>
            <a:r>
              <a:rPr lang="zh-CN" altLang="en-US" sz="2400" dirty="0"/>
              <a:t>经分析，该子系统的主要功能是：</a:t>
            </a:r>
          </a:p>
          <a:p>
            <a:pPr lvl="1"/>
            <a:r>
              <a:rPr lang="zh-CN" altLang="en-US" sz="2000" dirty="0"/>
              <a:t>处理顾客和销售员送来的订单</a:t>
            </a:r>
          </a:p>
          <a:p>
            <a:pPr lvl="1"/>
            <a:r>
              <a:rPr lang="zh-CN" altLang="en-US" sz="2000" dirty="0"/>
              <a:t>工厂是根据订货安排生产的</a:t>
            </a:r>
          </a:p>
          <a:p>
            <a:pPr lvl="1"/>
            <a:r>
              <a:rPr lang="zh-CN" altLang="en-US" sz="2000" dirty="0"/>
              <a:t>交出货物同时开出发票</a:t>
            </a:r>
          </a:p>
          <a:p>
            <a:pPr lvl="1"/>
            <a:r>
              <a:rPr lang="zh-CN" altLang="en-US" sz="2000" dirty="0"/>
              <a:t>收到顾客付款后，根据发票存根</a:t>
            </a:r>
            <a:endParaRPr lang="en-US" altLang="zh-CN" sz="2000" dirty="0"/>
          </a:p>
          <a:p>
            <a:pPr marL="357188" lvl="1" indent="0">
              <a:buNone/>
            </a:pPr>
            <a:r>
              <a:rPr lang="en-US" altLang="zh-CN" sz="2000" dirty="0"/>
              <a:t>     </a:t>
            </a:r>
            <a:r>
              <a:rPr lang="zh-CN" altLang="en-US" sz="2000" dirty="0"/>
              <a:t>和信贷情况进行应收款处理</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48</a:t>
            </a:fld>
            <a:endParaRPr lang="en-US" dirty="0"/>
          </a:p>
        </p:txBody>
      </p:sp>
      <p:grpSp>
        <p:nvGrpSpPr>
          <p:cNvPr id="6" name="组合 5"/>
          <p:cNvGrpSpPr/>
          <p:nvPr/>
        </p:nvGrpSpPr>
        <p:grpSpPr>
          <a:xfrm>
            <a:off x="2514600" y="1106760"/>
            <a:ext cx="6248399" cy="2159000"/>
            <a:chOff x="2095501" y="762000"/>
            <a:chExt cx="6248399" cy="2159000"/>
          </a:xfrm>
        </p:grpSpPr>
        <p:sp>
          <p:nvSpPr>
            <p:cNvPr id="7" name="矩形 6"/>
            <p:cNvSpPr/>
            <p:nvPr/>
          </p:nvSpPr>
          <p:spPr>
            <a:xfrm>
              <a:off x="3886200" y="762000"/>
              <a:ext cx="2667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latin typeface="等线" panose="02010600030101010101" pitchFamily="2" charset="-122"/>
                  <a:ea typeface="等线" panose="02010600030101010101" pitchFamily="2" charset="-122"/>
                </a:rPr>
                <a:t>工厂管理信息系统</a:t>
              </a:r>
            </a:p>
          </p:txBody>
        </p:sp>
        <p:sp>
          <p:nvSpPr>
            <p:cNvPr id="8" name="矩形 7"/>
            <p:cNvSpPr/>
            <p:nvPr/>
          </p:nvSpPr>
          <p:spPr>
            <a:xfrm>
              <a:off x="4229100" y="2235200"/>
              <a:ext cx="1981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latin typeface="等线" panose="02010600030101010101" pitchFamily="2" charset="-122"/>
                  <a:ea typeface="等线" panose="02010600030101010101" pitchFamily="2" charset="-122"/>
                </a:rPr>
                <a:t>销售管理子系统</a:t>
              </a:r>
            </a:p>
          </p:txBody>
        </p:sp>
        <p:cxnSp>
          <p:nvCxnSpPr>
            <p:cNvPr id="9" name="直接连接符 8"/>
            <p:cNvCxnSpPr>
              <a:stCxn id="7" idx="2"/>
            </p:cNvCxnSpPr>
            <p:nvPr/>
          </p:nvCxnSpPr>
          <p:spPr>
            <a:xfrm>
              <a:off x="5219700" y="1447800"/>
              <a:ext cx="1" cy="8001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095501" y="2235200"/>
              <a:ext cx="1981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latin typeface="等线" panose="02010600030101010101" pitchFamily="2" charset="-122"/>
                  <a:ea typeface="等线" panose="02010600030101010101" pitchFamily="2" charset="-122"/>
                </a:rPr>
                <a:t>物资管理子系统</a:t>
              </a:r>
            </a:p>
          </p:txBody>
        </p:sp>
        <p:sp>
          <p:nvSpPr>
            <p:cNvPr id="11" name="矩形 10"/>
            <p:cNvSpPr/>
            <p:nvPr/>
          </p:nvSpPr>
          <p:spPr>
            <a:xfrm>
              <a:off x="6362700" y="2235200"/>
              <a:ext cx="1981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latin typeface="等线" panose="02010600030101010101" pitchFamily="2" charset="-122"/>
                  <a:ea typeface="等线" panose="02010600030101010101" pitchFamily="2" charset="-122"/>
                </a:rPr>
                <a:t>人事管理子系统</a:t>
              </a:r>
            </a:p>
          </p:txBody>
        </p:sp>
        <p:cxnSp>
          <p:nvCxnSpPr>
            <p:cNvPr id="12" name="直接连接符 11"/>
            <p:cNvCxnSpPr/>
            <p:nvPr/>
          </p:nvCxnSpPr>
          <p:spPr>
            <a:xfrm>
              <a:off x="3086101" y="1828800"/>
              <a:ext cx="4267199"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0"/>
            </p:cNvCxnSpPr>
            <p:nvPr/>
          </p:nvCxnSpPr>
          <p:spPr>
            <a:xfrm flipV="1">
              <a:off x="3086101" y="1828800"/>
              <a:ext cx="0" cy="4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1" idx="0"/>
            </p:cNvCxnSpPr>
            <p:nvPr/>
          </p:nvCxnSpPr>
          <p:spPr>
            <a:xfrm flipV="1">
              <a:off x="7353300" y="1828800"/>
              <a:ext cx="0" cy="40640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5" name="图片 3" descr="7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497" y="3932526"/>
            <a:ext cx="3379057" cy="241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右箭头 15"/>
          <p:cNvSpPr/>
          <p:nvPr/>
        </p:nvSpPr>
        <p:spPr>
          <a:xfrm>
            <a:off x="5572497" y="5139706"/>
            <a:ext cx="802903" cy="1822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551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838200"/>
            <a:ext cx="11007107" cy="5697826"/>
          </a:xfrm>
        </p:spPr>
        <p:txBody>
          <a:bodyPr/>
          <a:lstStyle/>
          <a:p>
            <a:r>
              <a:rPr lang="zh-CN" altLang="en-US" dirty="0">
                <a:solidFill>
                  <a:srgbClr val="FF0000"/>
                </a:solidFill>
              </a:rPr>
              <a:t>数据库设计的目标</a:t>
            </a:r>
            <a:r>
              <a:rPr lang="zh-CN" altLang="en-US" dirty="0"/>
              <a:t>是为用户和各种应用系统提供一个信息基础设施和</a:t>
            </a:r>
            <a:r>
              <a:rPr lang="zh-CN" altLang="en-US" dirty="0">
                <a:solidFill>
                  <a:srgbClr val="0000CC"/>
                </a:solidFill>
              </a:rPr>
              <a:t>高效率的运行环境 </a:t>
            </a:r>
            <a:r>
              <a:rPr lang="zh-CN" altLang="en-US" dirty="0"/>
              <a:t>。</a:t>
            </a:r>
            <a:endParaRPr lang="en-US" altLang="zh-CN" dirty="0"/>
          </a:p>
          <a:p>
            <a:endParaRPr lang="zh-CN" altLang="en-US" sz="900" dirty="0"/>
          </a:p>
          <a:p>
            <a:r>
              <a:rPr lang="zh-CN" altLang="en-US" dirty="0">
                <a:solidFill>
                  <a:srgbClr val="0000CC"/>
                </a:solidFill>
              </a:rPr>
              <a:t>高效率的运行环境</a:t>
            </a:r>
          </a:p>
          <a:p>
            <a:pPr lvl="1"/>
            <a:r>
              <a:rPr lang="zh-CN" altLang="en-US" dirty="0"/>
              <a:t>数据库数据的</a:t>
            </a:r>
            <a:r>
              <a:rPr lang="zh-CN" altLang="en-US" dirty="0">
                <a:solidFill>
                  <a:srgbClr val="FF0000"/>
                </a:solidFill>
              </a:rPr>
              <a:t>存取效率高</a:t>
            </a:r>
          </a:p>
          <a:p>
            <a:pPr lvl="1"/>
            <a:r>
              <a:rPr lang="zh-CN" altLang="en-US" dirty="0"/>
              <a:t>数据库</a:t>
            </a:r>
            <a:r>
              <a:rPr lang="zh-CN" altLang="en-US" dirty="0">
                <a:solidFill>
                  <a:srgbClr val="FF0000"/>
                </a:solidFill>
              </a:rPr>
              <a:t>存储空间的利用率高</a:t>
            </a:r>
          </a:p>
          <a:p>
            <a:pPr lvl="1"/>
            <a:r>
              <a:rPr lang="zh-CN" altLang="en-US" dirty="0"/>
              <a:t>数据库系统运行</a:t>
            </a:r>
            <a:r>
              <a:rPr lang="zh-CN" altLang="en-US" dirty="0">
                <a:solidFill>
                  <a:srgbClr val="FF0000"/>
                </a:solidFill>
              </a:rPr>
              <a:t>管理的效率高</a:t>
            </a:r>
          </a:p>
        </p:txBody>
      </p:sp>
      <p:sp>
        <p:nvSpPr>
          <p:cNvPr id="4" name="灯片编号占位符 3"/>
          <p:cNvSpPr>
            <a:spLocks noGrp="1"/>
          </p:cNvSpPr>
          <p:nvPr>
            <p:ph type="sldNum" sz="quarter" idx="12"/>
          </p:nvPr>
        </p:nvSpPr>
        <p:spPr/>
        <p:txBody>
          <a:bodyPr/>
          <a:lstStyle/>
          <a:p>
            <a:fld id="{E63F6D5D-9733-4D44-9C56-AEFEDD5A4BA7}" type="slidenum">
              <a:rPr lang="en-US" smtClean="0"/>
              <a:pPr/>
              <a:t>4</a:t>
            </a:fld>
            <a:endParaRPr lang="en-US" dirty="0"/>
          </a:p>
        </p:txBody>
      </p:sp>
    </p:spTree>
    <p:extLst>
      <p:ext uri="{BB962C8B-B14F-4D97-AF65-F5344CB8AC3E}">
        <p14:creationId xmlns:p14="http://schemas.microsoft.com/office/powerpoint/2010/main" val="21690487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zh-CN" dirty="0"/>
              <a:t>参照需求分析和数据字典中的详尽描述，遵循两个准则，进行如下调整</a:t>
            </a:r>
            <a:r>
              <a:rPr lang="zh-CN" altLang="en-US" dirty="0"/>
              <a:t>：</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49</a:t>
            </a:fld>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600200"/>
            <a:ext cx="5948157"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838199" y="1473593"/>
            <a:ext cx="5257801" cy="3416320"/>
          </a:xfrm>
          <a:prstGeom prst="rect">
            <a:avLst/>
          </a:prstGeom>
        </p:spPr>
        <p:txBody>
          <a:bodyPr wrap="square">
            <a:spAutoFit/>
          </a:bodyPr>
          <a:lstStyle/>
          <a:p>
            <a:pPr marL="177800" lvl="1" indent="-177800">
              <a:lnSpc>
                <a:spcPct val="150000"/>
              </a:lnSpc>
              <a:buFont typeface="Arial" panose="020B0604020202020204" pitchFamily="34" charset="0"/>
              <a:buChar char="•"/>
            </a:pPr>
            <a:r>
              <a:rPr lang="zh-CN" altLang="zh-CN" dirty="0">
                <a:solidFill>
                  <a:srgbClr val="0000FF"/>
                </a:solidFill>
              </a:rPr>
              <a:t>每张订单由订单号、若干头信息和订单细节组成。订单细节又有订货的零件号、数量等来描述</a:t>
            </a:r>
            <a:endParaRPr lang="en-US" altLang="zh-CN" dirty="0">
              <a:solidFill>
                <a:srgbClr val="0000FF"/>
              </a:solidFill>
            </a:endParaRPr>
          </a:p>
          <a:p>
            <a:pPr marL="177800" lvl="1" indent="-177800">
              <a:lnSpc>
                <a:spcPct val="150000"/>
              </a:lnSpc>
              <a:buFont typeface="Arial" panose="020B0604020202020204" pitchFamily="34" charset="0"/>
              <a:buChar char="•"/>
            </a:pPr>
            <a:r>
              <a:rPr lang="zh-CN" altLang="zh-CN" dirty="0">
                <a:solidFill>
                  <a:srgbClr val="0000FF"/>
                </a:solidFill>
              </a:rPr>
              <a:t>原订单和产品的联系实际上是订单细节和产品的联系。每条订货细节对应一个产品描述，订单处理时从中获得当前单价、产品重量等信息</a:t>
            </a:r>
            <a:endParaRPr lang="en-US" altLang="zh-CN" dirty="0">
              <a:solidFill>
                <a:srgbClr val="0000FF"/>
              </a:solidFill>
            </a:endParaRPr>
          </a:p>
          <a:p>
            <a:pPr marL="177800" lvl="1" indent="-177800">
              <a:lnSpc>
                <a:spcPct val="150000"/>
              </a:lnSpc>
              <a:buFont typeface="Arial" panose="020B0604020202020204" pitchFamily="34" charset="0"/>
              <a:buChar char="•"/>
            </a:pPr>
            <a:r>
              <a:rPr lang="zh-CN" altLang="zh-CN" dirty="0">
                <a:solidFill>
                  <a:srgbClr val="0000FF"/>
                </a:solidFill>
              </a:rPr>
              <a:t>工厂对大宗订货给予优惠。每种产品都规定了不同订货数量的折扣，应增加一个“折扣规则”实体存放这些信息，而不应把它们放在产品实体中</a:t>
            </a:r>
            <a:endParaRPr lang="zh-CN" altLang="en-US" b="1" dirty="0">
              <a:solidFill>
                <a:srgbClr val="0000FF"/>
              </a:solidFill>
            </a:endParaRPr>
          </a:p>
        </p:txBody>
      </p:sp>
      <p:sp>
        <p:nvSpPr>
          <p:cNvPr id="10" name="右箭头 9"/>
          <p:cNvSpPr/>
          <p:nvPr/>
        </p:nvSpPr>
        <p:spPr>
          <a:xfrm>
            <a:off x="6324600" y="2971800"/>
            <a:ext cx="1066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766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up)">
                                      <p:cBhvr>
                                        <p:cTn id="10" dur="500"/>
                                        <p:tgtEl>
                                          <p:spTgt spid="9">
                                            <p:txEl>
                                              <p:pRg st="1" end="1"/>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up)">
                                      <p:cBhvr>
                                        <p:cTn id="13" dur="500"/>
                                        <p:tgtEl>
                                          <p:spTgt spid="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533400"/>
            <a:ext cx="11582399" cy="6002626"/>
          </a:xfrm>
        </p:spPr>
        <p:txBody>
          <a:bodyPr/>
          <a:lstStyle/>
          <a:p>
            <a:pPr>
              <a:lnSpc>
                <a:spcPct val="150000"/>
              </a:lnSpc>
            </a:pPr>
            <a:r>
              <a:rPr lang="zh-CN" altLang="zh-CN" dirty="0">
                <a:solidFill>
                  <a:srgbClr val="0000FF"/>
                </a:solidFill>
              </a:rPr>
              <a:t>对每个实体定义的属性如下</a:t>
            </a:r>
            <a:r>
              <a:rPr lang="zh-CN" altLang="en-US" dirty="0"/>
              <a:t>：</a:t>
            </a:r>
            <a:endParaRPr lang="en-US" altLang="zh-CN" dirty="0"/>
          </a:p>
          <a:p>
            <a:pPr lvl="1">
              <a:lnSpc>
                <a:spcPct val="150000"/>
              </a:lnSpc>
            </a:pPr>
            <a:r>
              <a:rPr lang="zh-CN" altLang="en-US" dirty="0">
                <a:solidFill>
                  <a:srgbClr val="FF0000"/>
                </a:solidFill>
              </a:rPr>
              <a:t>顾客</a:t>
            </a:r>
            <a:r>
              <a:rPr lang="zh-CN" altLang="en-US" dirty="0"/>
              <a:t>：</a:t>
            </a:r>
            <a:r>
              <a:rPr lang="en-US" altLang="zh-CN" dirty="0"/>
              <a:t>{</a:t>
            </a:r>
            <a:r>
              <a:rPr lang="zh-CN" altLang="en-US" dirty="0"/>
              <a:t>顾客号，顾客名，地址，电话，信贷状况，账目余额</a:t>
            </a:r>
            <a:r>
              <a:rPr lang="en-US" altLang="zh-CN" dirty="0"/>
              <a:t>}</a:t>
            </a:r>
          </a:p>
          <a:p>
            <a:pPr lvl="1">
              <a:lnSpc>
                <a:spcPct val="150000"/>
              </a:lnSpc>
            </a:pPr>
            <a:r>
              <a:rPr lang="zh-CN" altLang="en-US" dirty="0">
                <a:solidFill>
                  <a:srgbClr val="FF0000"/>
                </a:solidFill>
              </a:rPr>
              <a:t>订单</a:t>
            </a:r>
            <a:r>
              <a:rPr lang="zh-CN" altLang="en-US" dirty="0"/>
              <a:t>：</a:t>
            </a:r>
            <a:r>
              <a:rPr lang="en-US" altLang="zh-CN" dirty="0"/>
              <a:t>{</a:t>
            </a:r>
            <a:r>
              <a:rPr lang="zh-CN" altLang="en-US" dirty="0"/>
              <a:t>订单号，顾客号，订货项数，订货日期，交货日期，工种号，生产地点</a:t>
            </a:r>
            <a:r>
              <a:rPr lang="en-US" altLang="zh-CN" dirty="0"/>
              <a:t>}</a:t>
            </a:r>
          </a:p>
          <a:p>
            <a:pPr lvl="1">
              <a:lnSpc>
                <a:spcPct val="150000"/>
              </a:lnSpc>
            </a:pPr>
            <a:r>
              <a:rPr lang="zh-CN" altLang="en-US" dirty="0">
                <a:solidFill>
                  <a:srgbClr val="FF0000"/>
                </a:solidFill>
              </a:rPr>
              <a:t>订单细则</a:t>
            </a:r>
            <a:r>
              <a:rPr lang="zh-CN" altLang="en-US" dirty="0"/>
              <a:t>：</a:t>
            </a:r>
            <a:r>
              <a:rPr lang="en-US" altLang="zh-CN" dirty="0"/>
              <a:t>{</a:t>
            </a:r>
            <a:r>
              <a:rPr lang="zh-CN" altLang="en-US" dirty="0"/>
              <a:t>订单号，细则号，零件号，订货数，金额</a:t>
            </a:r>
            <a:r>
              <a:rPr lang="en-US" altLang="zh-CN" dirty="0"/>
              <a:t>}</a:t>
            </a:r>
          </a:p>
          <a:p>
            <a:pPr lvl="1">
              <a:lnSpc>
                <a:spcPct val="150000"/>
              </a:lnSpc>
            </a:pPr>
            <a:r>
              <a:rPr lang="zh-CN" altLang="en-US" dirty="0">
                <a:solidFill>
                  <a:srgbClr val="FF0000"/>
                </a:solidFill>
              </a:rPr>
              <a:t>应收账款</a:t>
            </a:r>
            <a:r>
              <a:rPr lang="zh-CN" altLang="en-US" dirty="0"/>
              <a:t>：</a:t>
            </a:r>
            <a:r>
              <a:rPr lang="en-US" altLang="zh-CN" dirty="0"/>
              <a:t>{</a:t>
            </a:r>
            <a:r>
              <a:rPr lang="zh-CN" altLang="en-US" dirty="0"/>
              <a:t>顾客号，订单号，发票号，应收金额，支付日期，支付金额，当前余额，货款限额</a:t>
            </a:r>
            <a:r>
              <a:rPr lang="en-US" altLang="zh-CN" dirty="0"/>
              <a:t>}</a:t>
            </a:r>
          </a:p>
          <a:p>
            <a:pPr lvl="1">
              <a:lnSpc>
                <a:spcPct val="150000"/>
              </a:lnSpc>
            </a:pPr>
            <a:r>
              <a:rPr lang="zh-CN" altLang="en-US" dirty="0">
                <a:solidFill>
                  <a:srgbClr val="FF0000"/>
                </a:solidFill>
              </a:rPr>
              <a:t>产品</a:t>
            </a:r>
            <a:r>
              <a:rPr lang="zh-CN" altLang="en-US" dirty="0"/>
              <a:t>：</a:t>
            </a:r>
            <a:r>
              <a:rPr lang="en-US" altLang="zh-CN" dirty="0"/>
              <a:t>{</a:t>
            </a:r>
            <a:r>
              <a:rPr lang="zh-CN" altLang="en-US" dirty="0"/>
              <a:t>产品号，产品名，单价，重量</a:t>
            </a:r>
            <a:r>
              <a:rPr lang="en-US" altLang="zh-CN" dirty="0"/>
              <a:t>}</a:t>
            </a:r>
          </a:p>
          <a:p>
            <a:pPr lvl="1">
              <a:lnSpc>
                <a:spcPct val="150000"/>
              </a:lnSpc>
            </a:pPr>
            <a:r>
              <a:rPr lang="zh-CN" altLang="en-US" dirty="0">
                <a:solidFill>
                  <a:srgbClr val="FF0000"/>
                </a:solidFill>
              </a:rPr>
              <a:t>折扣规则</a:t>
            </a:r>
            <a:r>
              <a:rPr lang="zh-CN" altLang="en-US" dirty="0"/>
              <a:t>：</a:t>
            </a:r>
            <a:r>
              <a:rPr lang="en-US" altLang="zh-CN" dirty="0"/>
              <a:t>{</a:t>
            </a:r>
            <a:r>
              <a:rPr lang="zh-CN" altLang="en-US" dirty="0"/>
              <a:t>产品号，订货量，折扣</a:t>
            </a:r>
            <a:r>
              <a:rPr lang="en-US" altLang="zh-CN" dirty="0"/>
              <a:t>}</a:t>
            </a:r>
          </a:p>
        </p:txBody>
      </p:sp>
      <p:sp>
        <p:nvSpPr>
          <p:cNvPr id="4" name="灯片编号占位符 3"/>
          <p:cNvSpPr>
            <a:spLocks noGrp="1"/>
          </p:cNvSpPr>
          <p:nvPr>
            <p:ph type="sldNum" sz="quarter" idx="12"/>
          </p:nvPr>
        </p:nvSpPr>
        <p:spPr/>
        <p:txBody>
          <a:bodyPr/>
          <a:lstStyle/>
          <a:p>
            <a:fld id="{E63F6D5D-9733-4D44-9C56-AEFEDD5A4BA7}" type="slidenum">
              <a:rPr lang="en-US" smtClean="0"/>
              <a:pPr/>
              <a:t>50</a:t>
            </a:fld>
            <a:endParaRPr lang="en-US" dirty="0"/>
          </a:p>
        </p:txBody>
      </p:sp>
    </p:spTree>
    <p:extLst>
      <p:ext uri="{BB962C8B-B14F-4D97-AF65-F5344CB8AC3E}">
        <p14:creationId xmlns:p14="http://schemas.microsoft.com/office/powerpoint/2010/main" val="319632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lstStyle/>
          <a:p>
            <a:r>
              <a:rPr lang="en-US" altLang="zh-CN" dirty="0">
                <a:solidFill>
                  <a:srgbClr val="FF0000"/>
                </a:solidFill>
              </a:rPr>
              <a:t>E-R</a:t>
            </a:r>
            <a:r>
              <a:rPr lang="zh-CN" altLang="en-US" dirty="0">
                <a:solidFill>
                  <a:srgbClr val="FF0000"/>
                </a:solidFill>
              </a:rPr>
              <a:t>图的集成</a:t>
            </a:r>
          </a:p>
          <a:p>
            <a:pPr lvl="1"/>
            <a:r>
              <a:rPr lang="zh-CN" altLang="en-US" dirty="0"/>
              <a:t>在开发一个大型信息系统时，最经常采用的策略</a:t>
            </a:r>
            <a:endParaRPr lang="en-US" altLang="zh-CN" dirty="0"/>
          </a:p>
          <a:p>
            <a:pPr lvl="2"/>
            <a:r>
              <a:rPr lang="zh-CN" altLang="en-US" dirty="0"/>
              <a:t>自顶向下进行需求分析；</a:t>
            </a:r>
            <a:endParaRPr lang="en-US" altLang="zh-CN" dirty="0"/>
          </a:p>
          <a:p>
            <a:pPr lvl="2"/>
            <a:r>
              <a:rPr lang="zh-CN" altLang="en-US" dirty="0"/>
              <a:t>再自底向上设计概念结构</a:t>
            </a:r>
            <a:endParaRPr lang="en-US" altLang="zh-CN" dirty="0"/>
          </a:p>
          <a:p>
            <a:pPr lvl="1"/>
            <a:r>
              <a:rPr lang="zh-CN" altLang="en-US" dirty="0"/>
              <a:t>即：</a:t>
            </a:r>
            <a:r>
              <a:rPr lang="zh-CN" altLang="en-US" dirty="0">
                <a:solidFill>
                  <a:srgbClr val="0000FF"/>
                </a:solidFill>
              </a:rPr>
              <a:t>设计各子系统的分</a:t>
            </a:r>
            <a:r>
              <a:rPr lang="en-US" altLang="zh-CN" dirty="0">
                <a:solidFill>
                  <a:srgbClr val="0000FF"/>
                </a:solidFill>
              </a:rPr>
              <a:t>E-R</a:t>
            </a:r>
            <a:r>
              <a:rPr lang="zh-CN" altLang="en-US" dirty="0">
                <a:solidFill>
                  <a:srgbClr val="0000FF"/>
                </a:solidFill>
              </a:rPr>
              <a:t>图 </a:t>
            </a:r>
            <a:r>
              <a:rPr lang="zh-CN" altLang="en-US" dirty="0">
                <a:solidFill>
                  <a:srgbClr val="FF0000"/>
                </a:solidFill>
                <a:latin typeface="Cambria Math" panose="02040503050406030204" pitchFamily="18" charset="0"/>
              </a:rPr>
              <a:t>⇒</a:t>
            </a:r>
            <a:r>
              <a:rPr lang="zh-CN" altLang="en-US" dirty="0">
                <a:solidFill>
                  <a:srgbClr val="0000FF"/>
                </a:solidFill>
                <a:latin typeface="Cambria Math" panose="02040503050406030204" pitchFamily="18" charset="0"/>
              </a:rPr>
              <a:t> 集成分</a:t>
            </a:r>
            <a:r>
              <a:rPr lang="en-US" altLang="zh-CN" dirty="0">
                <a:solidFill>
                  <a:srgbClr val="0000FF"/>
                </a:solidFill>
                <a:latin typeface="Cambria Math" panose="02040503050406030204" pitchFamily="18" charset="0"/>
              </a:rPr>
              <a:t>E-R</a:t>
            </a:r>
            <a:r>
              <a:rPr lang="zh-CN" altLang="en-US" dirty="0">
                <a:solidFill>
                  <a:srgbClr val="0000FF"/>
                </a:solidFill>
                <a:latin typeface="Cambria Math" panose="02040503050406030204" pitchFamily="18" charset="0"/>
              </a:rPr>
              <a:t>图 </a:t>
            </a:r>
            <a:r>
              <a:rPr lang="zh-CN" altLang="en-US" dirty="0">
                <a:solidFill>
                  <a:srgbClr val="FF0000"/>
                </a:solidFill>
                <a:latin typeface="Cambria Math" panose="02040503050406030204" pitchFamily="18" charset="0"/>
              </a:rPr>
              <a:t>⇒</a:t>
            </a:r>
            <a:r>
              <a:rPr lang="zh-CN" altLang="en-US" dirty="0">
                <a:solidFill>
                  <a:srgbClr val="0000FF"/>
                </a:solidFill>
                <a:latin typeface="Cambria Math" panose="02040503050406030204" pitchFamily="18" charset="0"/>
              </a:rPr>
              <a:t> 得到全局</a:t>
            </a:r>
            <a:r>
              <a:rPr lang="en-US" altLang="zh-CN" dirty="0">
                <a:solidFill>
                  <a:srgbClr val="0000FF"/>
                </a:solidFill>
                <a:latin typeface="Cambria Math" panose="02040503050406030204" pitchFamily="18" charset="0"/>
              </a:rPr>
              <a:t>E-R</a:t>
            </a:r>
            <a:r>
              <a:rPr lang="zh-CN" altLang="en-US" dirty="0">
                <a:solidFill>
                  <a:srgbClr val="0000FF"/>
                </a:solidFill>
                <a:latin typeface="Cambria Math" panose="02040503050406030204" pitchFamily="18" charset="0"/>
              </a:rPr>
              <a:t>图</a:t>
            </a:r>
            <a:endParaRPr lang="en-US" altLang="zh-CN" dirty="0">
              <a:solidFill>
                <a:srgbClr val="0000FF"/>
              </a:solidFill>
              <a:latin typeface="Cambria Math" panose="02040503050406030204" pitchFamily="18" charset="0"/>
            </a:endParaRPr>
          </a:p>
          <a:p>
            <a:pPr lvl="1"/>
            <a:endParaRPr lang="en-US" altLang="zh-CN" sz="1100" dirty="0">
              <a:solidFill>
                <a:srgbClr val="0000FF"/>
              </a:solidFill>
              <a:latin typeface="Cambria Math" panose="02040503050406030204" pitchFamily="18" charset="0"/>
            </a:endParaRPr>
          </a:p>
          <a:p>
            <a:r>
              <a:rPr lang="en-US" altLang="zh-CN" dirty="0">
                <a:solidFill>
                  <a:srgbClr val="FF0000"/>
                </a:solidFill>
              </a:rPr>
              <a:t>E-R</a:t>
            </a:r>
            <a:r>
              <a:rPr lang="zh-CN" altLang="en-US" dirty="0">
                <a:solidFill>
                  <a:srgbClr val="FF0000"/>
                </a:solidFill>
              </a:rPr>
              <a:t>图的集成步骤</a:t>
            </a:r>
          </a:p>
          <a:p>
            <a:pPr marL="814388" lvl="1" indent="-457200">
              <a:buFont typeface="+mj-ea"/>
              <a:buAutoNum type="circleNumDbPlain"/>
            </a:pPr>
            <a:r>
              <a:rPr lang="zh-CN" altLang="en-US" dirty="0">
                <a:solidFill>
                  <a:srgbClr val="0000FF"/>
                </a:solidFill>
              </a:rPr>
              <a:t>合并</a:t>
            </a:r>
            <a:endParaRPr lang="en-US" altLang="zh-CN" dirty="0">
              <a:solidFill>
                <a:srgbClr val="0000FF"/>
              </a:solidFill>
            </a:endParaRPr>
          </a:p>
          <a:p>
            <a:pPr marL="814388" lvl="1" indent="-457200">
              <a:buFont typeface="+mj-ea"/>
              <a:buAutoNum type="circleNumDbPlain"/>
            </a:pPr>
            <a:r>
              <a:rPr lang="zh-CN" altLang="en-US" dirty="0">
                <a:solidFill>
                  <a:srgbClr val="0000FF"/>
                </a:solidFill>
              </a:rPr>
              <a:t>修改和重构</a:t>
            </a:r>
          </a:p>
        </p:txBody>
      </p:sp>
      <p:sp>
        <p:nvSpPr>
          <p:cNvPr id="4" name="灯片编号占位符 3"/>
          <p:cNvSpPr>
            <a:spLocks noGrp="1"/>
          </p:cNvSpPr>
          <p:nvPr>
            <p:ph type="sldNum" sz="quarter" idx="12"/>
          </p:nvPr>
        </p:nvSpPr>
        <p:spPr/>
        <p:txBody>
          <a:bodyPr/>
          <a:lstStyle/>
          <a:p>
            <a:fld id="{E63F6D5D-9733-4D44-9C56-AEFEDD5A4BA7}" type="slidenum">
              <a:rPr lang="en-US" smtClean="0"/>
              <a:pPr/>
              <a:t>51</a:t>
            </a:fld>
            <a:endParaRPr 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090393"/>
            <a:ext cx="4838238" cy="311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肘形连接符 6"/>
          <p:cNvCxnSpPr/>
          <p:nvPr/>
        </p:nvCxnSpPr>
        <p:spPr>
          <a:xfrm>
            <a:off x="2057400" y="4038600"/>
            <a:ext cx="4191000" cy="381000"/>
          </a:xfrm>
          <a:prstGeom prst="bentConnector3">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肘形连接符 8"/>
          <p:cNvCxnSpPr/>
          <p:nvPr/>
        </p:nvCxnSpPr>
        <p:spPr>
          <a:xfrm flipV="1">
            <a:off x="3048000" y="4496738"/>
            <a:ext cx="4561642" cy="151463"/>
          </a:xfrm>
          <a:prstGeom prst="bentConnector3">
            <a:avLst>
              <a:gd name="adj1" fmla="val 50000"/>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87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1250"/>
                                        <p:tgtEl>
                                          <p:spTgt spid="7"/>
                                        </p:tgtEl>
                                      </p:cBhvr>
                                    </p:animEffect>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lstStyle/>
          <a:p>
            <a:pPr marL="355600" indent="-355600">
              <a:lnSpc>
                <a:spcPct val="100000"/>
              </a:lnSpc>
              <a:buFont typeface="+mj-ea"/>
              <a:buAutoNum type="circleNumDbPlain"/>
            </a:pPr>
            <a:r>
              <a:rPr lang="zh-CN" altLang="en-US" dirty="0">
                <a:solidFill>
                  <a:srgbClr val="0000FF"/>
                </a:solidFill>
              </a:rPr>
              <a:t>合并</a:t>
            </a:r>
            <a:r>
              <a:rPr lang="en-US" altLang="zh-CN" dirty="0">
                <a:solidFill>
                  <a:srgbClr val="0000FF"/>
                </a:solidFill>
              </a:rPr>
              <a:t>E-R</a:t>
            </a:r>
            <a:r>
              <a:rPr lang="zh-CN" altLang="en-US" dirty="0">
                <a:solidFill>
                  <a:srgbClr val="0000FF"/>
                </a:solidFill>
              </a:rPr>
              <a:t>图，生成初步</a:t>
            </a:r>
            <a:r>
              <a:rPr lang="en-US" altLang="zh-CN" dirty="0">
                <a:solidFill>
                  <a:srgbClr val="0000FF"/>
                </a:solidFill>
              </a:rPr>
              <a:t>E-R</a:t>
            </a:r>
            <a:r>
              <a:rPr lang="zh-CN" altLang="en-US" dirty="0">
                <a:solidFill>
                  <a:srgbClr val="0000FF"/>
                </a:solidFill>
              </a:rPr>
              <a:t>图</a:t>
            </a:r>
            <a:endParaRPr lang="en-US" altLang="zh-CN" dirty="0">
              <a:solidFill>
                <a:srgbClr val="0000FF"/>
              </a:solidFill>
            </a:endParaRPr>
          </a:p>
          <a:p>
            <a:pPr lvl="1">
              <a:lnSpc>
                <a:spcPct val="100000"/>
              </a:lnSpc>
            </a:pPr>
            <a:r>
              <a:rPr lang="zh-CN" altLang="en-US" dirty="0">
                <a:solidFill>
                  <a:srgbClr val="FF0000"/>
                </a:solidFill>
              </a:rPr>
              <a:t>冲突</a:t>
            </a:r>
            <a:r>
              <a:rPr lang="zh-CN" altLang="en-US" dirty="0"/>
              <a:t>：各分</a:t>
            </a:r>
            <a:r>
              <a:rPr lang="en-US" altLang="zh-CN" dirty="0"/>
              <a:t>E-R</a:t>
            </a:r>
            <a:r>
              <a:rPr lang="zh-CN" altLang="en-US" dirty="0"/>
              <a:t>图之间存在的不一致的地方</a:t>
            </a:r>
          </a:p>
          <a:p>
            <a:pPr>
              <a:lnSpc>
                <a:spcPct val="100000"/>
              </a:lnSpc>
            </a:pPr>
            <a:r>
              <a:rPr lang="zh-CN" altLang="en-US" dirty="0">
                <a:solidFill>
                  <a:srgbClr val="0000FF"/>
                </a:solidFill>
              </a:rPr>
              <a:t>三类冲突</a:t>
            </a:r>
            <a:r>
              <a:rPr lang="zh-CN" altLang="en-US" dirty="0"/>
              <a:t>：</a:t>
            </a:r>
            <a:endParaRPr lang="en-US" altLang="zh-CN" dirty="0"/>
          </a:p>
          <a:p>
            <a:pPr>
              <a:lnSpc>
                <a:spcPct val="10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52</a:t>
            </a:fld>
            <a:endParaRPr lang="en-US" dirty="0"/>
          </a:p>
        </p:txBody>
      </p:sp>
      <p:sp>
        <p:nvSpPr>
          <p:cNvPr id="6" name="文本框 5"/>
          <p:cNvSpPr txBox="1"/>
          <p:nvPr/>
        </p:nvSpPr>
        <p:spPr>
          <a:xfrm>
            <a:off x="831108" y="1676400"/>
            <a:ext cx="10687792" cy="1471172"/>
          </a:xfrm>
          <a:prstGeom prst="rect">
            <a:avLst/>
          </a:prstGeom>
          <a:noFill/>
        </p:spPr>
        <p:txBody>
          <a:bodyPr wrap="square" rtlCol="0">
            <a:spAutoFit/>
          </a:bodyPr>
          <a:lstStyle/>
          <a:p>
            <a:pPr marL="266700" indent="-266700">
              <a:lnSpc>
                <a:spcPct val="140000"/>
              </a:lnSpc>
              <a:buFont typeface="Wingdings" panose="05000000000000000000" pitchFamily="2" charset="2"/>
              <a:buChar char="ü"/>
            </a:pPr>
            <a:r>
              <a:rPr lang="zh-CN" altLang="en-US" sz="2400" u="sng" dirty="0">
                <a:solidFill>
                  <a:srgbClr val="FF0000"/>
                </a:solidFill>
                <a:latin typeface="等线 Light" panose="02010600030101010101" pitchFamily="2" charset="-122"/>
                <a:ea typeface="等线 Light" panose="02010600030101010101" pitchFamily="2" charset="-122"/>
              </a:rPr>
              <a:t>属性冲突</a:t>
            </a:r>
            <a:r>
              <a:rPr lang="zh-CN" altLang="en-US" sz="2000" dirty="0">
                <a:latin typeface="等线 Light" panose="02010600030101010101" pitchFamily="2" charset="-122"/>
                <a:ea typeface="等线 Light" panose="02010600030101010101" pitchFamily="2" charset="-122"/>
              </a:rPr>
              <a:t>：</a:t>
            </a:r>
            <a:endParaRPr lang="en-US" altLang="zh-CN" sz="2000" dirty="0">
              <a:latin typeface="等线 Light" panose="02010600030101010101" pitchFamily="2" charset="-122"/>
              <a:ea typeface="等线 Light" panose="02010600030101010101" pitchFamily="2" charset="-122"/>
            </a:endParaRPr>
          </a:p>
          <a:p>
            <a:pPr marL="520700" indent="-342900">
              <a:lnSpc>
                <a:spcPct val="140000"/>
              </a:lnSpc>
              <a:buFont typeface="Cambria Math" panose="02040503050406030204" pitchFamily="18" charset="0"/>
              <a:buChar char="─"/>
            </a:pPr>
            <a:r>
              <a:rPr lang="zh-CN" altLang="en-US" sz="2000" dirty="0">
                <a:solidFill>
                  <a:srgbClr val="0000FF"/>
                </a:solidFill>
                <a:latin typeface="等线 Light" panose="02010600030101010101" pitchFamily="2" charset="-122"/>
                <a:ea typeface="等线 Light" panose="02010600030101010101" pitchFamily="2" charset="-122"/>
              </a:rPr>
              <a:t>属性域冲突</a:t>
            </a:r>
            <a:r>
              <a:rPr lang="zh-CN" altLang="en-US" sz="2000" dirty="0">
                <a:latin typeface="等线 Light" panose="02010600030101010101" pitchFamily="2" charset="-122"/>
                <a:ea typeface="等线 Light" panose="02010600030101010101" pitchFamily="2" charset="-122"/>
              </a:rPr>
              <a:t>，</a:t>
            </a:r>
            <a:r>
              <a:rPr lang="zh-CN" altLang="en-US" dirty="0">
                <a:latin typeface="等线 Light" panose="02010600030101010101" pitchFamily="2" charset="-122"/>
                <a:ea typeface="等线 Light" panose="02010600030101010101" pitchFamily="2" charset="-122"/>
              </a:rPr>
              <a:t>即属性值的类型、取值范围或取值集合不同。 </a:t>
            </a:r>
            <a:r>
              <a:rPr lang="zh-CN" altLang="en-US" dirty="0">
                <a:solidFill>
                  <a:srgbClr val="0000FF"/>
                </a:solidFill>
                <a:latin typeface="等线 Light" panose="02010600030101010101" pitchFamily="2" charset="-122"/>
                <a:ea typeface="等线 Light" panose="02010600030101010101" pitchFamily="2" charset="-122"/>
              </a:rPr>
              <a:t>如，</a:t>
            </a:r>
            <a:r>
              <a:rPr lang="zh-CN" altLang="en-US" u="sng" dirty="0">
                <a:solidFill>
                  <a:srgbClr val="0000FF"/>
                </a:solidFill>
                <a:latin typeface="等线 Light" panose="02010600030101010101" pitchFamily="2" charset="-122"/>
                <a:ea typeface="等线 Light" panose="02010600030101010101" pitchFamily="2" charset="-122"/>
              </a:rPr>
              <a:t>零件号</a:t>
            </a:r>
            <a:r>
              <a:rPr lang="zh-CN" altLang="en-US" dirty="0">
                <a:solidFill>
                  <a:srgbClr val="0000FF"/>
                </a:solidFill>
                <a:latin typeface="等线 Light" panose="02010600030101010101" pitchFamily="2" charset="-122"/>
                <a:ea typeface="等线 Light" panose="02010600030101010101" pitchFamily="2" charset="-122"/>
              </a:rPr>
              <a:t>：字符型或整数</a:t>
            </a:r>
            <a:endParaRPr lang="en-US" altLang="zh-CN" dirty="0">
              <a:solidFill>
                <a:srgbClr val="0000FF"/>
              </a:solidFill>
              <a:latin typeface="等线 Light" panose="02010600030101010101" pitchFamily="2" charset="-122"/>
              <a:ea typeface="等线 Light" panose="02010600030101010101" pitchFamily="2" charset="-122"/>
            </a:endParaRPr>
          </a:p>
          <a:p>
            <a:pPr marL="520700" indent="-342900">
              <a:lnSpc>
                <a:spcPct val="140000"/>
              </a:lnSpc>
              <a:buFont typeface="Cambria Math" panose="02040503050406030204" pitchFamily="18" charset="0"/>
              <a:buChar char="─"/>
            </a:pPr>
            <a:r>
              <a:rPr lang="zh-CN" altLang="en-US" sz="2000" dirty="0">
                <a:solidFill>
                  <a:srgbClr val="0000FF"/>
                </a:solidFill>
                <a:latin typeface="等线 Light" panose="02010600030101010101" pitchFamily="2" charset="-122"/>
                <a:ea typeface="等线 Light" panose="02010600030101010101" pitchFamily="2" charset="-122"/>
              </a:rPr>
              <a:t>属性取值单位冲突</a:t>
            </a:r>
            <a:r>
              <a:rPr lang="zh-CN" altLang="en-US" sz="2000" dirty="0">
                <a:solidFill>
                  <a:srgbClr val="FF0000"/>
                </a:solidFill>
                <a:latin typeface="等线 Light" panose="02010600030101010101" pitchFamily="2" charset="-122"/>
                <a:ea typeface="等线 Light" panose="02010600030101010101" pitchFamily="2" charset="-122"/>
              </a:rPr>
              <a:t>，</a:t>
            </a:r>
            <a:r>
              <a:rPr lang="zh-CN" altLang="en-US" dirty="0">
                <a:solidFill>
                  <a:srgbClr val="0000FF"/>
                </a:solidFill>
                <a:latin typeface="等线 Light" panose="02010600030101010101" pitchFamily="2" charset="-122"/>
                <a:ea typeface="等线 Light" panose="02010600030101010101" pitchFamily="2" charset="-122"/>
              </a:rPr>
              <a:t>如，</a:t>
            </a:r>
            <a:r>
              <a:rPr lang="zh-CN" altLang="en-US" u="sng" dirty="0">
                <a:solidFill>
                  <a:srgbClr val="0000FF"/>
                </a:solidFill>
                <a:latin typeface="等线 Light" panose="02010600030101010101" pitchFamily="2" charset="-122"/>
                <a:ea typeface="等线 Light" panose="02010600030101010101" pitchFamily="2" charset="-122"/>
              </a:rPr>
              <a:t>重量</a:t>
            </a:r>
            <a:r>
              <a:rPr lang="zh-CN" altLang="en-US" dirty="0">
                <a:solidFill>
                  <a:srgbClr val="0000FF"/>
                </a:solidFill>
                <a:latin typeface="等线 Light" panose="02010600030101010101" pitchFamily="2" charset="-122"/>
                <a:ea typeface="等线 Light" panose="02010600030101010101" pitchFamily="2" charset="-122"/>
              </a:rPr>
              <a:t>：公斤或磅或斤或吨或克</a:t>
            </a:r>
            <a:endParaRPr lang="en-US" altLang="zh-CN" dirty="0">
              <a:solidFill>
                <a:srgbClr val="FF0000"/>
              </a:solidFill>
              <a:latin typeface="等线 Light" panose="02010600030101010101" pitchFamily="2" charset="-122"/>
              <a:ea typeface="等线 Light" panose="02010600030101010101" pitchFamily="2" charset="-122"/>
            </a:endParaRPr>
          </a:p>
        </p:txBody>
      </p:sp>
      <p:sp>
        <p:nvSpPr>
          <p:cNvPr id="7" name="文本框 6"/>
          <p:cNvSpPr txBox="1"/>
          <p:nvPr/>
        </p:nvSpPr>
        <p:spPr>
          <a:xfrm>
            <a:off x="831108" y="3124200"/>
            <a:ext cx="10909300" cy="1858970"/>
          </a:xfrm>
          <a:prstGeom prst="rect">
            <a:avLst/>
          </a:prstGeom>
          <a:noFill/>
        </p:spPr>
        <p:txBody>
          <a:bodyPr wrap="square" rtlCol="0">
            <a:spAutoFit/>
          </a:bodyPr>
          <a:lstStyle/>
          <a:p>
            <a:pPr marL="266700" indent="-266700">
              <a:lnSpc>
                <a:spcPct val="140000"/>
              </a:lnSpc>
              <a:buFont typeface="Wingdings" panose="05000000000000000000" pitchFamily="2" charset="2"/>
              <a:buChar char="ü"/>
            </a:pPr>
            <a:r>
              <a:rPr lang="zh-CN" altLang="en-US" sz="2400" u="sng" dirty="0">
                <a:solidFill>
                  <a:srgbClr val="FF0000"/>
                </a:solidFill>
                <a:latin typeface="等线 Light" panose="02010600030101010101" pitchFamily="2" charset="-122"/>
                <a:ea typeface="等线 Light" panose="02010600030101010101" pitchFamily="2" charset="-122"/>
              </a:rPr>
              <a:t>命名冲突</a:t>
            </a:r>
            <a:r>
              <a:rPr lang="zh-CN" altLang="en-US" sz="2000" dirty="0">
                <a:latin typeface="等线 Light" panose="02010600030101010101" pitchFamily="2" charset="-122"/>
                <a:ea typeface="等线 Light" panose="02010600030101010101" pitchFamily="2" charset="-122"/>
              </a:rPr>
              <a:t>：</a:t>
            </a:r>
            <a:endParaRPr lang="en-US" altLang="zh-CN" sz="2000" dirty="0">
              <a:latin typeface="等线 Light" panose="02010600030101010101" pitchFamily="2" charset="-122"/>
              <a:ea typeface="等线 Light" panose="02010600030101010101" pitchFamily="2" charset="-122"/>
            </a:endParaRPr>
          </a:p>
          <a:p>
            <a:pPr marL="520700" indent="-342900">
              <a:lnSpc>
                <a:spcPct val="140000"/>
              </a:lnSpc>
              <a:buFont typeface="Cambria Math" panose="02040503050406030204" pitchFamily="18" charset="0"/>
              <a:buChar char="─"/>
            </a:pPr>
            <a:r>
              <a:rPr lang="zh-CN" altLang="en-US" sz="2000" dirty="0">
                <a:solidFill>
                  <a:srgbClr val="0000FF"/>
                </a:solidFill>
                <a:latin typeface="等线 Light" panose="02010600030101010101" pitchFamily="2" charset="-122"/>
                <a:ea typeface="等线 Light" panose="02010600030101010101" pitchFamily="2" charset="-122"/>
              </a:rPr>
              <a:t>同名异义</a:t>
            </a:r>
            <a:r>
              <a:rPr lang="zh-CN" altLang="en-US" sz="2000" dirty="0">
                <a:latin typeface="等线 Light" panose="02010600030101010101" pitchFamily="2" charset="-122"/>
                <a:ea typeface="等线 Light" panose="02010600030101010101" pitchFamily="2" charset="-122"/>
              </a:rPr>
              <a:t>，</a:t>
            </a:r>
            <a:r>
              <a:rPr lang="zh-CN" altLang="en-US" dirty="0">
                <a:latin typeface="等线 Light" panose="02010600030101010101" pitchFamily="2" charset="-122"/>
                <a:ea typeface="等线 Light" panose="02010600030101010101" pitchFamily="2" charset="-122"/>
              </a:rPr>
              <a:t>即不同意义的对象在不同的局部应用中具有相同的名字</a:t>
            </a:r>
            <a:endParaRPr lang="en-US" altLang="zh-CN" dirty="0">
              <a:latin typeface="等线 Light" panose="02010600030101010101" pitchFamily="2" charset="-122"/>
              <a:ea typeface="等线 Light" panose="02010600030101010101" pitchFamily="2" charset="-122"/>
            </a:endParaRPr>
          </a:p>
          <a:p>
            <a:pPr marL="520700" indent="-342900">
              <a:lnSpc>
                <a:spcPct val="140000"/>
              </a:lnSpc>
              <a:buFont typeface="Cambria Math" panose="02040503050406030204" pitchFamily="18" charset="0"/>
              <a:buChar char="─"/>
            </a:pPr>
            <a:r>
              <a:rPr lang="zh-CN" altLang="en-US" sz="2000" dirty="0">
                <a:solidFill>
                  <a:srgbClr val="0000FF"/>
                </a:solidFill>
                <a:latin typeface="等线 Light" panose="02010600030101010101" pitchFamily="2" charset="-122"/>
                <a:ea typeface="等线 Light" panose="02010600030101010101" pitchFamily="2" charset="-122"/>
              </a:rPr>
              <a:t>异名同义</a:t>
            </a:r>
            <a:r>
              <a:rPr lang="en-US" altLang="zh-CN" sz="2000" dirty="0">
                <a:solidFill>
                  <a:srgbClr val="0000FF"/>
                </a:solidFill>
                <a:latin typeface="等线 Light" panose="02010600030101010101" pitchFamily="2" charset="-122"/>
                <a:ea typeface="等线 Light" panose="02010600030101010101" pitchFamily="2" charset="-122"/>
              </a:rPr>
              <a:t>(</a:t>
            </a:r>
            <a:r>
              <a:rPr lang="zh-CN" altLang="en-US" sz="2000" dirty="0">
                <a:solidFill>
                  <a:srgbClr val="0000FF"/>
                </a:solidFill>
                <a:latin typeface="等线 Light" panose="02010600030101010101" pitchFamily="2" charset="-122"/>
                <a:ea typeface="等线 Light" panose="02010600030101010101" pitchFamily="2" charset="-122"/>
              </a:rPr>
              <a:t>一义多名</a:t>
            </a:r>
            <a:r>
              <a:rPr lang="en-US" altLang="zh-CN" sz="2000" dirty="0">
                <a:solidFill>
                  <a:srgbClr val="0000FF"/>
                </a:solidFill>
                <a:latin typeface="等线 Light" panose="02010600030101010101" pitchFamily="2" charset="-122"/>
                <a:ea typeface="等线 Light" panose="02010600030101010101" pitchFamily="2" charset="-122"/>
              </a:rPr>
              <a:t>)</a:t>
            </a:r>
            <a:r>
              <a:rPr lang="zh-CN" altLang="en-US" sz="2000" dirty="0">
                <a:latin typeface="等线 Light" panose="02010600030101010101" pitchFamily="2" charset="-122"/>
                <a:ea typeface="等线 Light" panose="02010600030101010101" pitchFamily="2" charset="-122"/>
              </a:rPr>
              <a:t>，</a:t>
            </a:r>
            <a:r>
              <a:rPr lang="zh-CN" altLang="en-US" dirty="0">
                <a:latin typeface="等线 Light" panose="02010600030101010101" pitchFamily="2" charset="-122"/>
                <a:ea typeface="等线 Light" panose="02010600030101010101" pitchFamily="2" charset="-122"/>
              </a:rPr>
              <a:t>即同一意义的对象在不同的局部应用中具有不同的名字，</a:t>
            </a:r>
            <a:r>
              <a:rPr lang="zh-CN" altLang="en-US" dirty="0">
                <a:solidFill>
                  <a:srgbClr val="0000FF"/>
                </a:solidFill>
                <a:latin typeface="等线 Light" panose="02010600030101010101" pitchFamily="2" charset="-122"/>
                <a:ea typeface="等线 Light" panose="02010600030101010101" pitchFamily="2" charset="-122"/>
              </a:rPr>
              <a:t>如，科研项目</a:t>
            </a:r>
            <a:r>
              <a:rPr lang="en-US" altLang="zh-CN" dirty="0">
                <a:solidFill>
                  <a:srgbClr val="0000FF"/>
                </a:solidFill>
                <a:latin typeface="等线 Light" panose="02010600030101010101" pitchFamily="2" charset="-122"/>
                <a:ea typeface="等线 Light" panose="02010600030101010101" pitchFamily="2" charset="-122"/>
              </a:rPr>
              <a:t>/</a:t>
            </a:r>
            <a:r>
              <a:rPr lang="zh-CN" altLang="en-US" dirty="0">
                <a:solidFill>
                  <a:srgbClr val="0000FF"/>
                </a:solidFill>
                <a:latin typeface="等线 Light" panose="02010600030101010101" pitchFamily="2" charset="-122"/>
                <a:ea typeface="等线 Light" panose="02010600030101010101" pitchFamily="2" charset="-122"/>
              </a:rPr>
              <a:t>课题</a:t>
            </a:r>
            <a:r>
              <a:rPr lang="en-US" altLang="zh-CN" dirty="0">
                <a:latin typeface="等线 Light" panose="02010600030101010101" pitchFamily="2" charset="-122"/>
                <a:ea typeface="等线 Light" panose="02010600030101010101" pitchFamily="2" charset="-122"/>
              </a:rPr>
              <a:t>,</a:t>
            </a:r>
            <a:endParaRPr lang="en-US" altLang="zh-CN" dirty="0">
              <a:solidFill>
                <a:srgbClr val="0000FF"/>
              </a:solidFill>
              <a:latin typeface="等线 Light" panose="02010600030101010101" pitchFamily="2" charset="-122"/>
              <a:ea typeface="等线 Light" panose="02010600030101010101" pitchFamily="2" charset="-122"/>
            </a:endParaRPr>
          </a:p>
          <a:p>
            <a:pPr marL="520700" indent="-342900">
              <a:lnSpc>
                <a:spcPct val="140000"/>
              </a:lnSpc>
              <a:buFont typeface="Cambria Math" panose="02040503050406030204" pitchFamily="18" charset="0"/>
              <a:buChar char="─"/>
            </a:pPr>
            <a:r>
              <a:rPr lang="zh-CN" altLang="en-US" dirty="0">
                <a:solidFill>
                  <a:srgbClr val="0000FF"/>
                </a:solidFill>
                <a:latin typeface="等线 Light" panose="02010600030101010101" pitchFamily="2" charset="-122"/>
                <a:ea typeface="等线 Light" panose="02010600030101010101" pitchFamily="2" charset="-122"/>
              </a:rPr>
              <a:t>可发生在实体、属性或联系上，通过</a:t>
            </a:r>
            <a:r>
              <a:rPr lang="zh-CN" altLang="en-US" dirty="0">
                <a:solidFill>
                  <a:srgbClr val="FF0000"/>
                </a:solidFill>
                <a:latin typeface="等线 Light" panose="02010600030101010101" pitchFamily="2" charset="-122"/>
                <a:ea typeface="等线 Light" panose="02010600030101010101" pitchFamily="2" charset="-122"/>
              </a:rPr>
              <a:t>讨论、协商等行政手段</a:t>
            </a:r>
            <a:r>
              <a:rPr lang="zh-CN" altLang="en-US" dirty="0">
                <a:solidFill>
                  <a:srgbClr val="0000FF"/>
                </a:solidFill>
                <a:latin typeface="等线 Light" panose="02010600030101010101" pitchFamily="2" charset="-122"/>
                <a:ea typeface="等线 Light" panose="02010600030101010101" pitchFamily="2" charset="-122"/>
              </a:rPr>
              <a:t>加以解决</a:t>
            </a:r>
            <a:endParaRPr lang="en-US" altLang="zh-CN" dirty="0">
              <a:latin typeface="等线 Light" panose="02010600030101010101" pitchFamily="2" charset="-122"/>
              <a:ea typeface="等线 Light" panose="02010600030101010101" pitchFamily="2" charset="-122"/>
            </a:endParaRPr>
          </a:p>
        </p:txBody>
      </p:sp>
      <p:sp>
        <p:nvSpPr>
          <p:cNvPr id="8" name="文本框 7"/>
          <p:cNvSpPr txBox="1"/>
          <p:nvPr/>
        </p:nvSpPr>
        <p:spPr>
          <a:xfrm>
            <a:off x="818408" y="4895641"/>
            <a:ext cx="11144992" cy="1772793"/>
          </a:xfrm>
          <a:prstGeom prst="rect">
            <a:avLst/>
          </a:prstGeom>
          <a:noFill/>
        </p:spPr>
        <p:txBody>
          <a:bodyPr wrap="square" rtlCol="0">
            <a:spAutoFit/>
          </a:bodyPr>
          <a:lstStyle/>
          <a:p>
            <a:pPr marL="266700" indent="-266700">
              <a:lnSpc>
                <a:spcPct val="140000"/>
              </a:lnSpc>
              <a:buFont typeface="Wingdings" panose="05000000000000000000" pitchFamily="2" charset="2"/>
              <a:buChar char="ü"/>
            </a:pPr>
            <a:r>
              <a:rPr lang="zh-CN" altLang="en-US" sz="2400" u="sng" dirty="0">
                <a:solidFill>
                  <a:srgbClr val="FF0000"/>
                </a:solidFill>
                <a:latin typeface="等线 Light" panose="02010600030101010101" pitchFamily="2" charset="-122"/>
                <a:ea typeface="等线 Light" panose="02010600030101010101" pitchFamily="2" charset="-122"/>
              </a:rPr>
              <a:t>结构冲突</a:t>
            </a:r>
            <a:r>
              <a:rPr lang="zh-CN" altLang="en-US" sz="2000" dirty="0">
                <a:latin typeface="等线 Light" panose="02010600030101010101" pitchFamily="2" charset="-122"/>
                <a:ea typeface="等线 Light" panose="02010600030101010101" pitchFamily="2" charset="-122"/>
              </a:rPr>
              <a:t>：</a:t>
            </a:r>
            <a:endParaRPr lang="en-US" altLang="zh-CN" sz="2000" dirty="0">
              <a:latin typeface="等线 Light" panose="02010600030101010101" pitchFamily="2" charset="-122"/>
              <a:ea typeface="等线 Light" panose="02010600030101010101" pitchFamily="2" charset="-122"/>
            </a:endParaRPr>
          </a:p>
          <a:p>
            <a:pPr marL="520700" indent="-342900">
              <a:lnSpc>
                <a:spcPct val="140000"/>
              </a:lnSpc>
              <a:buFont typeface="Cambria Math" panose="02040503050406030204" pitchFamily="18" charset="0"/>
              <a:buChar char="─"/>
            </a:pPr>
            <a:r>
              <a:rPr lang="zh-CN" altLang="en-US" dirty="0">
                <a:solidFill>
                  <a:srgbClr val="0000FF"/>
                </a:solidFill>
                <a:latin typeface="等线 Light" panose="02010600030101010101" pitchFamily="2" charset="-122"/>
                <a:ea typeface="等线 Light" panose="02010600030101010101" pitchFamily="2" charset="-122"/>
              </a:rPr>
              <a:t>同一对象在不同应用中具有不同的抽象</a:t>
            </a:r>
            <a:r>
              <a:rPr lang="zh-CN" altLang="en-US" dirty="0">
                <a:latin typeface="等线 Light" panose="02010600030101010101" pitchFamily="2" charset="-122"/>
                <a:ea typeface="等线 Light" panose="02010600030101010101" pitchFamily="2" charset="-122"/>
              </a:rPr>
              <a:t>。</a:t>
            </a:r>
            <a:r>
              <a:rPr lang="zh-CN" altLang="en-US" dirty="0">
                <a:solidFill>
                  <a:srgbClr val="0000FF"/>
                </a:solidFill>
                <a:latin typeface="等线 Light" panose="02010600030101010101" pitchFamily="2" charset="-122"/>
                <a:ea typeface="等线 Light" panose="02010600030101010101" pitchFamily="2" charset="-122"/>
              </a:rPr>
              <a:t>如，职工在一个局部应用中是实体，在另外一个应用中是属性</a:t>
            </a:r>
            <a:endParaRPr lang="en-US" altLang="zh-CN" dirty="0">
              <a:solidFill>
                <a:srgbClr val="0000FF"/>
              </a:solidFill>
              <a:latin typeface="等线 Light" panose="02010600030101010101" pitchFamily="2" charset="-122"/>
              <a:ea typeface="等线 Light" panose="02010600030101010101" pitchFamily="2" charset="-122"/>
            </a:endParaRPr>
          </a:p>
          <a:p>
            <a:pPr marL="520700" indent="-342900">
              <a:lnSpc>
                <a:spcPct val="140000"/>
              </a:lnSpc>
              <a:buFont typeface="Cambria Math" panose="02040503050406030204" pitchFamily="18" charset="0"/>
              <a:buChar char="─"/>
            </a:pPr>
            <a:r>
              <a:rPr lang="zh-CN" altLang="en-US" dirty="0">
                <a:solidFill>
                  <a:srgbClr val="0000FF"/>
                </a:solidFill>
                <a:latin typeface="等线 Light" panose="02010600030101010101" pitchFamily="2" charset="-122"/>
                <a:ea typeface="等线 Light" panose="02010600030101010101" pitchFamily="2" charset="-122"/>
              </a:rPr>
              <a:t>同一实体在不同子系统的</a:t>
            </a:r>
            <a:r>
              <a:rPr lang="en-US" altLang="zh-CN" dirty="0">
                <a:solidFill>
                  <a:srgbClr val="0000FF"/>
                </a:solidFill>
                <a:latin typeface="等线 Light" panose="02010600030101010101" pitchFamily="2" charset="-122"/>
                <a:ea typeface="等线 Light" panose="02010600030101010101" pitchFamily="2" charset="-122"/>
              </a:rPr>
              <a:t>E-R</a:t>
            </a:r>
            <a:r>
              <a:rPr lang="zh-CN" altLang="en-US" dirty="0">
                <a:solidFill>
                  <a:srgbClr val="0000FF"/>
                </a:solidFill>
                <a:latin typeface="等线 Light" panose="02010600030101010101" pitchFamily="2" charset="-122"/>
                <a:ea typeface="等线 Light" panose="02010600030101010101" pitchFamily="2" charset="-122"/>
              </a:rPr>
              <a:t>图中所包含的属性个数和属性排列次序不完全相同。</a:t>
            </a:r>
            <a:r>
              <a:rPr lang="zh-CN" altLang="en-US" dirty="0">
                <a:solidFill>
                  <a:srgbClr val="FF0000"/>
                </a:solidFill>
                <a:latin typeface="Cambria Math" panose="02040503050406030204" pitchFamily="18" charset="0"/>
                <a:ea typeface="等线 Light" panose="02010600030101010101" pitchFamily="2" charset="-122"/>
              </a:rPr>
              <a:t>⇒合并属性，调整次序</a:t>
            </a:r>
            <a:endParaRPr lang="en-US" altLang="zh-CN" dirty="0">
              <a:solidFill>
                <a:srgbClr val="FF0000"/>
              </a:solidFill>
              <a:latin typeface="Cambria Math" panose="02040503050406030204" pitchFamily="18" charset="0"/>
              <a:ea typeface="等线 Light" panose="02010600030101010101" pitchFamily="2" charset="-122"/>
            </a:endParaRPr>
          </a:p>
          <a:p>
            <a:pPr marL="520700" indent="-342900">
              <a:lnSpc>
                <a:spcPct val="140000"/>
              </a:lnSpc>
              <a:buFont typeface="Cambria Math" panose="02040503050406030204" pitchFamily="18" charset="0"/>
              <a:buChar char="─"/>
            </a:pPr>
            <a:r>
              <a:rPr lang="zh-CN" altLang="en-US" dirty="0">
                <a:solidFill>
                  <a:srgbClr val="0000FF"/>
                </a:solidFill>
                <a:latin typeface="等线 Light" panose="02010600030101010101" pitchFamily="2" charset="-122"/>
                <a:ea typeface="等线 Light" panose="02010600030101010101" pitchFamily="2" charset="-122"/>
              </a:rPr>
              <a:t>实体间的联系在不同的</a:t>
            </a:r>
            <a:r>
              <a:rPr lang="en-US" altLang="zh-CN" dirty="0">
                <a:solidFill>
                  <a:srgbClr val="0000FF"/>
                </a:solidFill>
                <a:latin typeface="等线 Light" panose="02010600030101010101" pitchFamily="2" charset="-122"/>
                <a:ea typeface="等线 Light" panose="02010600030101010101" pitchFamily="2" charset="-122"/>
              </a:rPr>
              <a:t>E-R</a:t>
            </a:r>
            <a:r>
              <a:rPr lang="zh-CN" altLang="en-US" dirty="0">
                <a:solidFill>
                  <a:srgbClr val="0000FF"/>
                </a:solidFill>
                <a:latin typeface="等线 Light" panose="02010600030101010101" pitchFamily="2" charset="-122"/>
                <a:ea typeface="等线 Light" panose="02010600030101010101" pitchFamily="2" charset="-122"/>
              </a:rPr>
              <a:t>图中为不同的类型。</a:t>
            </a:r>
            <a:r>
              <a:rPr lang="zh-CN" altLang="en-US" dirty="0">
                <a:solidFill>
                  <a:srgbClr val="FF0000"/>
                </a:solidFill>
                <a:latin typeface="Cambria Math" panose="02040503050406030204" pitchFamily="18" charset="0"/>
                <a:ea typeface="等线 Light" panose="02010600030101010101" pitchFamily="2" charset="-122"/>
              </a:rPr>
              <a:t>⇒根据语义对联系的类型进行综合或调整</a:t>
            </a:r>
            <a:endParaRPr lang="en-US" altLang="zh-CN" dirty="0">
              <a:solidFill>
                <a:srgbClr val="0000FF"/>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6323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up)">
                                      <p:cBhvr>
                                        <p:cTn id="11" dur="500"/>
                                        <p:tgtEl>
                                          <p:spTgt spid="6">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up)">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wipe(up)">
                                      <p:cBhvr>
                                        <p:cTn id="20" dur="500"/>
                                        <p:tgtEl>
                                          <p:spTgt spid="7">
                                            <p:txEl>
                                              <p:pRg st="0" end="0"/>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up)">
                                      <p:cBhvr>
                                        <p:cTn id="24" dur="500"/>
                                        <p:tgtEl>
                                          <p:spTgt spid="7">
                                            <p:txEl>
                                              <p:pRg st="1" end="1"/>
                                            </p:txEl>
                                          </p:spTgt>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wipe(up)">
                                      <p:cBhvr>
                                        <p:cTn id="28" dur="500"/>
                                        <p:tgtEl>
                                          <p:spTgt spid="7">
                                            <p:txEl>
                                              <p:pRg st="2" end="2"/>
                                            </p:txEl>
                                          </p:spTgt>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wipe(up)">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wipe(up)">
                                      <p:cBhvr>
                                        <p:cTn id="37" dur="500"/>
                                        <p:tgtEl>
                                          <p:spTgt spid="8">
                                            <p:txEl>
                                              <p:pRg st="0" end="0"/>
                                            </p:txEl>
                                          </p:spTgt>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8">
                                            <p:txEl>
                                              <p:pRg st="1" end="1"/>
                                            </p:txEl>
                                          </p:spTgt>
                                        </p:tgtEl>
                                        <p:attrNameLst>
                                          <p:attrName>style.visibility</p:attrName>
                                        </p:attrNameLst>
                                      </p:cBhvr>
                                      <p:to>
                                        <p:strVal val="visible"/>
                                      </p:to>
                                    </p:set>
                                    <p:animEffect transition="in" filter="wipe(up)">
                                      <p:cBhvr>
                                        <p:cTn id="41" dur="500"/>
                                        <p:tgtEl>
                                          <p:spTgt spid="8">
                                            <p:txEl>
                                              <p:pRg st="1" end="1"/>
                                            </p:txEl>
                                          </p:spTgt>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8">
                                            <p:txEl>
                                              <p:pRg st="2" end="2"/>
                                            </p:txEl>
                                          </p:spTgt>
                                        </p:tgtEl>
                                        <p:attrNameLst>
                                          <p:attrName>style.visibility</p:attrName>
                                        </p:attrNameLst>
                                      </p:cBhvr>
                                      <p:to>
                                        <p:strVal val="visible"/>
                                      </p:to>
                                    </p:set>
                                    <p:animEffect transition="in" filter="wipe(up)">
                                      <p:cBhvr>
                                        <p:cTn id="45" dur="500"/>
                                        <p:tgtEl>
                                          <p:spTgt spid="8">
                                            <p:txEl>
                                              <p:pRg st="2" end="2"/>
                                            </p:txEl>
                                          </p:spTgt>
                                        </p:tgtEl>
                                      </p:cBhvr>
                                    </p:animEffect>
                                  </p:childTnLst>
                                </p:cTn>
                              </p:par>
                            </p:childTnLst>
                          </p:cTn>
                        </p:par>
                        <p:par>
                          <p:cTn id="46" fill="hold">
                            <p:stCondLst>
                              <p:cond delay="1500"/>
                            </p:stCondLst>
                            <p:childTnLst>
                              <p:par>
                                <p:cTn id="47" presetID="22" presetClass="entr" presetSubtype="1" fill="hold" grpId="0" nodeType="afterEffect">
                                  <p:stCondLst>
                                    <p:cond delay="0"/>
                                  </p:stCondLst>
                                  <p:childTnLst>
                                    <p:set>
                                      <p:cBhvr>
                                        <p:cTn id="48" dur="1" fill="hold">
                                          <p:stCondLst>
                                            <p:cond delay="0"/>
                                          </p:stCondLst>
                                        </p:cTn>
                                        <p:tgtEl>
                                          <p:spTgt spid="8">
                                            <p:txEl>
                                              <p:pRg st="3" end="3"/>
                                            </p:txEl>
                                          </p:spTgt>
                                        </p:tgtEl>
                                        <p:attrNameLst>
                                          <p:attrName>style.visibility</p:attrName>
                                        </p:attrNameLst>
                                      </p:cBhvr>
                                      <p:to>
                                        <p:strVal val="visible"/>
                                      </p:to>
                                    </p:set>
                                    <p:animEffect transition="in" filter="wipe(up)">
                                      <p:cBhvr>
                                        <p:cTn id="49"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53</a:t>
            </a:fld>
            <a:endParaRPr lang="en-US" dirty="0"/>
          </a:p>
        </p:txBody>
      </p:sp>
      <p:pic>
        <p:nvPicPr>
          <p:cNvPr id="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69900"/>
            <a:ext cx="2590800" cy="282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814112"/>
            <a:ext cx="3843699" cy="2590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752600"/>
            <a:ext cx="6234245" cy="2683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右大括号 7"/>
          <p:cNvSpPr/>
          <p:nvPr/>
        </p:nvSpPr>
        <p:spPr>
          <a:xfrm>
            <a:off x="4868249" y="1524000"/>
            <a:ext cx="609600" cy="3200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51080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lstStyle/>
          <a:p>
            <a:pPr marL="514350" indent="-514350">
              <a:lnSpc>
                <a:spcPct val="120000"/>
              </a:lnSpc>
              <a:buFont typeface="+mj-ea"/>
              <a:buAutoNum type="circleNumDbPlain" startAt="2"/>
            </a:pPr>
            <a:r>
              <a:rPr lang="zh-CN" altLang="en-US" dirty="0">
                <a:solidFill>
                  <a:srgbClr val="0000FF"/>
                </a:solidFill>
              </a:rPr>
              <a:t>消除不必要的</a:t>
            </a:r>
            <a:r>
              <a:rPr lang="zh-CN" altLang="en-US" dirty="0">
                <a:solidFill>
                  <a:srgbClr val="FF0000"/>
                </a:solidFill>
              </a:rPr>
              <a:t>冗余</a:t>
            </a:r>
            <a:r>
              <a:rPr lang="zh-CN" altLang="en-US" dirty="0">
                <a:solidFill>
                  <a:srgbClr val="0000FF"/>
                </a:solidFill>
              </a:rPr>
              <a:t>，设计基本</a:t>
            </a:r>
            <a:r>
              <a:rPr lang="en-US" altLang="zh-CN" dirty="0">
                <a:solidFill>
                  <a:srgbClr val="0000FF"/>
                </a:solidFill>
              </a:rPr>
              <a:t>E-R</a:t>
            </a:r>
            <a:r>
              <a:rPr lang="zh-CN" altLang="en-US" dirty="0">
                <a:solidFill>
                  <a:srgbClr val="0000FF"/>
                </a:solidFill>
              </a:rPr>
              <a:t>图</a:t>
            </a:r>
            <a:endParaRPr lang="en-US" altLang="zh-CN" dirty="0">
              <a:solidFill>
                <a:srgbClr val="0000FF"/>
              </a:solidFill>
            </a:endParaRPr>
          </a:p>
          <a:p>
            <a:pPr lvl="1">
              <a:lnSpc>
                <a:spcPct val="120000"/>
              </a:lnSpc>
            </a:pPr>
            <a:r>
              <a:rPr lang="zh-CN" altLang="en-US" dirty="0">
                <a:solidFill>
                  <a:srgbClr val="FF0000"/>
                </a:solidFill>
              </a:rPr>
              <a:t>冗余的数据</a:t>
            </a:r>
            <a:endParaRPr lang="en-US" altLang="zh-CN" dirty="0">
              <a:solidFill>
                <a:srgbClr val="FF0000"/>
              </a:solidFill>
            </a:endParaRPr>
          </a:p>
          <a:p>
            <a:pPr lvl="2">
              <a:lnSpc>
                <a:spcPct val="120000"/>
              </a:lnSpc>
            </a:pPr>
            <a:r>
              <a:rPr lang="zh-CN" altLang="en-US" dirty="0"/>
              <a:t>是指可由基本数据导出的数据</a:t>
            </a:r>
            <a:endParaRPr lang="en-US" altLang="zh-CN" dirty="0"/>
          </a:p>
          <a:p>
            <a:pPr lvl="1">
              <a:lnSpc>
                <a:spcPct val="120000"/>
              </a:lnSpc>
            </a:pPr>
            <a:r>
              <a:rPr lang="zh-CN" altLang="en-US" dirty="0">
                <a:solidFill>
                  <a:srgbClr val="FF0000"/>
                </a:solidFill>
              </a:rPr>
              <a:t>冗余的联系</a:t>
            </a:r>
            <a:endParaRPr lang="en-US" altLang="zh-CN" dirty="0">
              <a:solidFill>
                <a:srgbClr val="FF0000"/>
              </a:solidFill>
            </a:endParaRPr>
          </a:p>
          <a:p>
            <a:pPr lvl="2">
              <a:lnSpc>
                <a:spcPct val="120000"/>
              </a:lnSpc>
            </a:pPr>
            <a:r>
              <a:rPr lang="zh-CN" altLang="en-US" dirty="0"/>
              <a:t>是指可由其他联系导出的联系</a:t>
            </a:r>
            <a:endParaRPr lang="en-US" altLang="zh-CN" dirty="0"/>
          </a:p>
          <a:p>
            <a:pPr>
              <a:lnSpc>
                <a:spcPct val="12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54</a:t>
            </a:fld>
            <a:endParaRPr lang="en-US" dirty="0"/>
          </a:p>
        </p:txBody>
      </p:sp>
      <p:pic>
        <p:nvPicPr>
          <p:cNvPr id="9" name="图片 3" descr="7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9643" y="1299320"/>
            <a:ext cx="5296488" cy="2996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745689" y="2914613"/>
            <a:ext cx="5257800" cy="2613023"/>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zh-CN" altLang="en-US" dirty="0">
                <a:solidFill>
                  <a:srgbClr val="0000FF"/>
                </a:solidFill>
                <a:latin typeface="等线 Light" panose="02010600030101010101" pitchFamily="2" charset="-122"/>
                <a:ea typeface="等线 Light" panose="02010600030101010101" pitchFamily="2" charset="-122"/>
              </a:rPr>
              <a:t>冗余数据和冗余联系</a:t>
            </a:r>
            <a:r>
              <a:rPr lang="zh-CN" altLang="en-US" dirty="0">
                <a:solidFill>
                  <a:srgbClr val="FF0000"/>
                </a:solidFill>
                <a:latin typeface="等线 Light" panose="02010600030101010101" pitchFamily="2" charset="-122"/>
                <a:ea typeface="等线 Light" panose="02010600030101010101" pitchFamily="2" charset="-122"/>
              </a:rPr>
              <a:t>容易破坏数据库的完整性</a:t>
            </a:r>
            <a:r>
              <a:rPr lang="zh-CN" altLang="en-US" dirty="0">
                <a:solidFill>
                  <a:srgbClr val="0000FF"/>
                </a:solidFill>
                <a:latin typeface="等线 Light" panose="02010600030101010101" pitchFamily="2" charset="-122"/>
                <a:ea typeface="等线 Light" panose="02010600030101010101" pitchFamily="2" charset="-122"/>
              </a:rPr>
              <a:t>，给数据库维护增加困难，应当予以消除。消除了冗余后的初步</a:t>
            </a:r>
            <a:r>
              <a:rPr lang="en-US" altLang="zh-CN" dirty="0">
                <a:solidFill>
                  <a:srgbClr val="0000FF"/>
                </a:solidFill>
                <a:latin typeface="等线 Light" panose="02010600030101010101" pitchFamily="2" charset="-122"/>
                <a:ea typeface="等线 Light" panose="02010600030101010101" pitchFamily="2" charset="-122"/>
              </a:rPr>
              <a:t>E-R</a:t>
            </a:r>
            <a:r>
              <a:rPr lang="zh-CN" altLang="en-US" dirty="0">
                <a:solidFill>
                  <a:srgbClr val="0000FF"/>
                </a:solidFill>
                <a:latin typeface="等线 Light" panose="02010600030101010101" pitchFamily="2" charset="-122"/>
                <a:ea typeface="等线 Light" panose="02010600030101010101" pitchFamily="2" charset="-122"/>
              </a:rPr>
              <a:t>图称为</a:t>
            </a:r>
            <a:r>
              <a:rPr lang="zh-CN" altLang="en-US" dirty="0">
                <a:solidFill>
                  <a:srgbClr val="FF0000"/>
                </a:solidFill>
                <a:latin typeface="等线 Light" panose="02010600030101010101" pitchFamily="2" charset="-122"/>
                <a:ea typeface="等线 Light" panose="02010600030101010101" pitchFamily="2" charset="-122"/>
              </a:rPr>
              <a:t>基本</a:t>
            </a:r>
            <a:r>
              <a:rPr lang="en-US" altLang="zh-CN" dirty="0">
                <a:solidFill>
                  <a:srgbClr val="FF0000"/>
                </a:solidFill>
                <a:latin typeface="等线 Light" panose="02010600030101010101" pitchFamily="2" charset="-122"/>
                <a:ea typeface="等线 Light" panose="02010600030101010101" pitchFamily="2" charset="-122"/>
              </a:rPr>
              <a:t>E-R</a:t>
            </a:r>
            <a:r>
              <a:rPr lang="zh-CN" altLang="en-US" dirty="0">
                <a:solidFill>
                  <a:srgbClr val="FF0000"/>
                </a:solidFill>
                <a:latin typeface="等线 Light" panose="02010600030101010101" pitchFamily="2" charset="-122"/>
                <a:ea typeface="等线 Light" panose="02010600030101010101" pitchFamily="2" charset="-122"/>
              </a:rPr>
              <a:t>图</a:t>
            </a:r>
            <a:r>
              <a:rPr lang="zh-CN" altLang="en-US" dirty="0">
                <a:solidFill>
                  <a:srgbClr val="0000FF"/>
                </a:solidFill>
                <a:latin typeface="等线 Light" panose="02010600030101010101" pitchFamily="2" charset="-122"/>
                <a:ea typeface="等线 Light" panose="02010600030101010101" pitchFamily="2" charset="-122"/>
              </a:rPr>
              <a:t>。</a:t>
            </a:r>
            <a:endParaRPr lang="en-US" altLang="zh-CN" dirty="0">
              <a:solidFill>
                <a:srgbClr val="0000FF"/>
              </a:solidFill>
              <a:latin typeface="等线 Light" panose="02010600030101010101" pitchFamily="2" charset="-122"/>
              <a:ea typeface="等线 Light" panose="02010600030101010101" pitchFamily="2" charset="-122"/>
            </a:endParaRPr>
          </a:p>
          <a:p>
            <a:pPr marL="285750" indent="-285750">
              <a:lnSpc>
                <a:spcPct val="140000"/>
              </a:lnSpc>
              <a:buFont typeface="Arial" panose="020B0604020202020204" pitchFamily="34" charset="0"/>
              <a:buChar char="•"/>
            </a:pPr>
            <a:endParaRPr lang="en-US" altLang="zh-CN" sz="900" dirty="0">
              <a:solidFill>
                <a:srgbClr val="0000FF"/>
              </a:solidFill>
              <a:latin typeface="等线 Light" panose="02010600030101010101" pitchFamily="2" charset="-122"/>
              <a:ea typeface="等线 Light" panose="02010600030101010101" pitchFamily="2" charset="-122"/>
            </a:endParaRPr>
          </a:p>
          <a:p>
            <a:pPr marL="285750" indent="-285750">
              <a:lnSpc>
                <a:spcPct val="140000"/>
              </a:lnSpc>
              <a:buFont typeface="Arial" panose="020B0604020202020204" pitchFamily="34" charset="0"/>
              <a:buChar char="•"/>
            </a:pPr>
            <a:r>
              <a:rPr lang="zh-CN" altLang="en-US" dirty="0">
                <a:solidFill>
                  <a:srgbClr val="0000FF"/>
                </a:solidFill>
                <a:latin typeface="等线 Light" panose="02010600030101010101" pitchFamily="2" charset="-122"/>
                <a:ea typeface="等线 Light" panose="02010600030101010101" pitchFamily="2" charset="-122"/>
              </a:rPr>
              <a:t>消除冗余的主要方法：</a:t>
            </a:r>
            <a:r>
              <a:rPr lang="zh-CN" altLang="en-US" dirty="0">
                <a:solidFill>
                  <a:srgbClr val="FF0000"/>
                </a:solidFill>
                <a:latin typeface="等线 Light" panose="02010600030101010101" pitchFamily="2" charset="-122"/>
                <a:ea typeface="等线 Light" panose="02010600030101010101" pitchFamily="2" charset="-122"/>
              </a:rPr>
              <a:t>分析法</a:t>
            </a:r>
            <a:endParaRPr lang="en-US" altLang="zh-CN" dirty="0">
              <a:solidFill>
                <a:srgbClr val="FF0000"/>
              </a:solidFill>
              <a:latin typeface="等线 Light" panose="02010600030101010101" pitchFamily="2" charset="-122"/>
              <a:ea typeface="等线 Light" panose="02010600030101010101" pitchFamily="2" charset="-122"/>
            </a:endParaRPr>
          </a:p>
          <a:p>
            <a:pPr marL="342900" indent="-76200">
              <a:lnSpc>
                <a:spcPct val="140000"/>
              </a:lnSpc>
              <a:buFont typeface="Cambria Math" panose="02040503050406030204" pitchFamily="18" charset="0"/>
              <a:buChar char="─"/>
            </a:pPr>
            <a:r>
              <a:rPr lang="zh-CN" altLang="en-US" dirty="0">
                <a:solidFill>
                  <a:srgbClr val="0000FF"/>
                </a:solidFill>
                <a:latin typeface="等线 Light" panose="02010600030101010101" pitchFamily="2" charset="-122"/>
                <a:ea typeface="等线 Light" panose="02010600030101010101" pitchFamily="2" charset="-122"/>
              </a:rPr>
              <a:t> 以</a:t>
            </a:r>
            <a:r>
              <a:rPr lang="zh-CN" altLang="en-US" dirty="0">
                <a:solidFill>
                  <a:srgbClr val="FF0000"/>
                </a:solidFill>
                <a:latin typeface="等线 Light" panose="02010600030101010101" pitchFamily="2" charset="-122"/>
                <a:ea typeface="等线 Light" panose="02010600030101010101" pitchFamily="2" charset="-122"/>
              </a:rPr>
              <a:t>数据字典</a:t>
            </a:r>
            <a:r>
              <a:rPr lang="zh-CN" altLang="en-US" dirty="0">
                <a:solidFill>
                  <a:srgbClr val="0000FF"/>
                </a:solidFill>
                <a:latin typeface="等线 Light" panose="02010600030101010101" pitchFamily="2" charset="-122"/>
                <a:ea typeface="等线 Light" panose="02010600030101010101" pitchFamily="2" charset="-122"/>
              </a:rPr>
              <a:t>和</a:t>
            </a:r>
            <a:r>
              <a:rPr lang="zh-CN" altLang="en-US" dirty="0">
                <a:solidFill>
                  <a:srgbClr val="FF0000"/>
                </a:solidFill>
                <a:latin typeface="等线 Light" panose="02010600030101010101" pitchFamily="2" charset="-122"/>
                <a:ea typeface="等线 Light" panose="02010600030101010101" pitchFamily="2" charset="-122"/>
              </a:rPr>
              <a:t>数据流图</a:t>
            </a:r>
            <a:r>
              <a:rPr lang="zh-CN" altLang="en-US" dirty="0">
                <a:solidFill>
                  <a:srgbClr val="0000FF"/>
                </a:solidFill>
                <a:latin typeface="等线 Light" panose="02010600030101010101" pitchFamily="2" charset="-122"/>
                <a:ea typeface="等线 Light" panose="02010600030101010101" pitchFamily="2" charset="-122"/>
              </a:rPr>
              <a:t>为依据，根据数据字典 中关于数据项之间逻辑关系的说明来消除冗余</a:t>
            </a:r>
            <a:endParaRPr lang="en-US" altLang="zh-CN" dirty="0">
              <a:solidFill>
                <a:srgbClr val="0000FF"/>
              </a:solidFill>
              <a:latin typeface="等线 Light" panose="02010600030101010101" pitchFamily="2" charset="-122"/>
              <a:ea typeface="等线 Light" panose="02010600030101010101" pitchFamily="2" charset="-122"/>
            </a:endParaRPr>
          </a:p>
        </p:txBody>
      </p:sp>
      <p:sp>
        <p:nvSpPr>
          <p:cNvPr id="10" name="矩形 9"/>
          <p:cNvSpPr/>
          <p:nvPr/>
        </p:nvSpPr>
        <p:spPr>
          <a:xfrm>
            <a:off x="6405371" y="4711583"/>
            <a:ext cx="5352747" cy="778931"/>
          </a:xfrm>
          <a:prstGeom prst="rect">
            <a:avLst/>
          </a:prstGeom>
        </p:spPr>
        <p:txBody>
          <a:bodyPr wrap="none">
            <a:spAutoFit/>
          </a:bodyPr>
          <a:lstStyle/>
          <a:p>
            <a:pPr>
              <a:lnSpc>
                <a:spcPct val="130000"/>
              </a:lnSpc>
            </a:pPr>
            <a:r>
              <a:rPr lang="en-US" altLang="zh-CN" dirty="0">
                <a:solidFill>
                  <a:srgbClr val="0000FF"/>
                </a:solidFill>
              </a:rPr>
              <a:t>Q</a:t>
            </a:r>
            <a:r>
              <a:rPr lang="en-US" altLang="zh-CN" baseline="-25000" dirty="0">
                <a:solidFill>
                  <a:srgbClr val="0000FF"/>
                </a:solidFill>
              </a:rPr>
              <a:t>3</a:t>
            </a:r>
            <a:r>
              <a:rPr lang="en-US" altLang="zh-CN" dirty="0">
                <a:solidFill>
                  <a:srgbClr val="0000FF"/>
                </a:solidFill>
              </a:rPr>
              <a:t>=Q</a:t>
            </a:r>
            <a:r>
              <a:rPr lang="en-US" altLang="zh-CN" baseline="-25000" dirty="0">
                <a:solidFill>
                  <a:srgbClr val="0000FF"/>
                </a:solidFill>
              </a:rPr>
              <a:t>1</a:t>
            </a:r>
            <a:r>
              <a:rPr lang="zh-CN" altLang="en-US" dirty="0">
                <a:solidFill>
                  <a:srgbClr val="0000FF"/>
                </a:solidFill>
              </a:rPr>
              <a:t>×</a:t>
            </a:r>
            <a:r>
              <a:rPr lang="en-US" altLang="zh-CN" dirty="0">
                <a:solidFill>
                  <a:srgbClr val="0000FF"/>
                </a:solidFill>
              </a:rPr>
              <a:t>Q</a:t>
            </a:r>
            <a:r>
              <a:rPr lang="en-US" altLang="zh-CN" baseline="-25000" dirty="0">
                <a:solidFill>
                  <a:srgbClr val="0000FF"/>
                </a:solidFill>
              </a:rPr>
              <a:t>2</a:t>
            </a:r>
            <a:r>
              <a:rPr lang="zh-CN" altLang="en-US" dirty="0">
                <a:solidFill>
                  <a:srgbClr val="0000FF"/>
                </a:solidFill>
              </a:rPr>
              <a:t>，</a:t>
            </a:r>
            <a:r>
              <a:rPr lang="en-US" altLang="zh-CN" dirty="0">
                <a:solidFill>
                  <a:srgbClr val="0000FF"/>
                </a:solidFill>
              </a:rPr>
              <a:t>Q</a:t>
            </a:r>
            <a:r>
              <a:rPr lang="en-US" altLang="zh-CN" baseline="-25000" dirty="0">
                <a:solidFill>
                  <a:srgbClr val="0000FF"/>
                </a:solidFill>
              </a:rPr>
              <a:t>4</a:t>
            </a:r>
            <a:r>
              <a:rPr lang="en-US" altLang="zh-CN" dirty="0">
                <a:solidFill>
                  <a:srgbClr val="0000FF"/>
                </a:solidFill>
              </a:rPr>
              <a:t>=</a:t>
            </a:r>
            <a:r>
              <a:rPr lang="zh-CN" altLang="en-US" dirty="0">
                <a:solidFill>
                  <a:srgbClr val="0000FF"/>
                </a:solidFill>
              </a:rPr>
              <a:t>∑</a:t>
            </a:r>
            <a:r>
              <a:rPr lang="en-US" altLang="zh-CN" dirty="0">
                <a:solidFill>
                  <a:srgbClr val="0000FF"/>
                </a:solidFill>
              </a:rPr>
              <a:t>Q</a:t>
            </a:r>
            <a:r>
              <a:rPr lang="en-US" altLang="zh-CN" baseline="-25000" dirty="0">
                <a:solidFill>
                  <a:srgbClr val="0000FF"/>
                </a:solidFill>
              </a:rPr>
              <a:t>5 </a:t>
            </a:r>
            <a:r>
              <a:rPr lang="zh-CN" altLang="en-US" dirty="0">
                <a:solidFill>
                  <a:srgbClr val="FF0000"/>
                </a:solidFill>
                <a:latin typeface="Cambria Math" panose="02040503050406030204" pitchFamily="18" charset="0"/>
              </a:rPr>
              <a:t>⇒ </a:t>
            </a:r>
            <a:r>
              <a:rPr lang="en-US" altLang="zh-CN" dirty="0">
                <a:solidFill>
                  <a:srgbClr val="0000FF"/>
                </a:solidFill>
              </a:rPr>
              <a:t>Q</a:t>
            </a:r>
            <a:r>
              <a:rPr lang="en-US" altLang="zh-CN" baseline="-25000" dirty="0">
                <a:solidFill>
                  <a:srgbClr val="0000FF"/>
                </a:solidFill>
              </a:rPr>
              <a:t>3</a:t>
            </a:r>
            <a:r>
              <a:rPr lang="en-US" altLang="zh-CN" dirty="0">
                <a:solidFill>
                  <a:srgbClr val="0000FF"/>
                </a:solidFill>
              </a:rPr>
              <a:t>, Q</a:t>
            </a:r>
            <a:r>
              <a:rPr lang="en-US" altLang="zh-CN" baseline="-25000" dirty="0">
                <a:solidFill>
                  <a:srgbClr val="0000FF"/>
                </a:solidFill>
              </a:rPr>
              <a:t>4</a:t>
            </a:r>
            <a:r>
              <a:rPr lang="zh-CN" altLang="en-US" dirty="0">
                <a:solidFill>
                  <a:srgbClr val="0000FF"/>
                </a:solidFill>
              </a:rPr>
              <a:t>是冗余数据，可以消去</a:t>
            </a:r>
            <a:endParaRPr lang="en-US" altLang="zh-CN" dirty="0">
              <a:solidFill>
                <a:srgbClr val="0000FF"/>
              </a:solidFill>
            </a:endParaRPr>
          </a:p>
          <a:p>
            <a:pPr>
              <a:lnSpc>
                <a:spcPct val="130000"/>
              </a:lnSpc>
            </a:pPr>
            <a:r>
              <a:rPr lang="en-US" altLang="zh-CN" dirty="0">
                <a:solidFill>
                  <a:srgbClr val="0000FF"/>
                </a:solidFill>
              </a:rPr>
              <a:t>                                  </a:t>
            </a:r>
            <a:r>
              <a:rPr lang="zh-CN" altLang="en-US" dirty="0">
                <a:solidFill>
                  <a:srgbClr val="0000FF"/>
                </a:solidFill>
              </a:rPr>
              <a:t>产品与材料间的</a:t>
            </a:r>
            <a:r>
              <a:rPr lang="en-US" altLang="zh-CN" dirty="0">
                <a:solidFill>
                  <a:srgbClr val="0000FF"/>
                </a:solidFill>
              </a:rPr>
              <a:t>m:n</a:t>
            </a:r>
            <a:r>
              <a:rPr lang="zh-CN" altLang="en-US" dirty="0">
                <a:solidFill>
                  <a:srgbClr val="0000FF"/>
                </a:solidFill>
              </a:rPr>
              <a:t>联系也应消去</a:t>
            </a:r>
          </a:p>
        </p:txBody>
      </p:sp>
      <p:cxnSp>
        <p:nvCxnSpPr>
          <p:cNvPr id="13" name="直接箭头连接符 12"/>
          <p:cNvCxnSpPr/>
          <p:nvPr/>
        </p:nvCxnSpPr>
        <p:spPr>
          <a:xfrm flipV="1">
            <a:off x="6628472" y="3432922"/>
            <a:ext cx="198656" cy="1371598"/>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7893928" y="4206116"/>
            <a:ext cx="1184611" cy="598404"/>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745689" y="5644417"/>
            <a:ext cx="10667909" cy="452432"/>
          </a:xfrm>
          <a:prstGeom prst="rect">
            <a:avLst/>
          </a:prstGeom>
          <a:solidFill>
            <a:schemeClr val="bg1">
              <a:lumMod val="85000"/>
            </a:schemeClr>
          </a:solidFill>
        </p:spPr>
        <p:txBody>
          <a:bodyPr wrap="square">
            <a:spAutoFit/>
          </a:bodyPr>
          <a:lstStyle/>
          <a:p>
            <a:pPr marL="285750" indent="-285750">
              <a:lnSpc>
                <a:spcPct val="130000"/>
              </a:lnSpc>
              <a:buFont typeface="Arial" panose="020B0604020202020204" pitchFamily="34" charset="0"/>
              <a:buChar char="•"/>
            </a:pPr>
            <a:r>
              <a:rPr lang="zh-CN" altLang="en-US" dirty="0">
                <a:solidFill>
                  <a:srgbClr val="FF0000"/>
                </a:solidFill>
                <a:latin typeface="等线 Light" panose="02010600030101010101" pitchFamily="2" charset="-122"/>
                <a:ea typeface="等线 Light" panose="02010600030101010101" pitchFamily="2" charset="-122"/>
              </a:rPr>
              <a:t>并不是所有的冗余数据与冗余联系都必须加以消除，有时为了提高效率，不得不以冗余信息作为代价</a:t>
            </a:r>
            <a:endParaRPr lang="en-US" altLang="zh-CN" dirty="0">
              <a:solidFill>
                <a:srgbClr val="FF0000"/>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30912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up)">
                                      <p:cBhvr>
                                        <p:cTn id="10" dur="500"/>
                                        <p:tgtEl>
                                          <p:spTgt spid="3">
                                            <p:txEl>
                                              <p:pRg st="2" end="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up)">
                                      <p:cBhvr>
                                        <p:cTn id="13" dur="500"/>
                                        <p:tgtEl>
                                          <p:spTgt spid="3">
                                            <p:txEl>
                                              <p:pRg st="3" end="3"/>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up)">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up)">
                                      <p:cBhvr>
                                        <p:cTn id="21" dur="500"/>
                                        <p:tgtEl>
                                          <p:spTgt spid="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wipe(up)">
                                      <p:cBhvr>
                                        <p:cTn id="26" dur="500"/>
                                        <p:tgtEl>
                                          <p:spTgt spid="5">
                                            <p:txEl>
                                              <p:pRg st="2" end="2"/>
                                            </p:txEl>
                                          </p:spTgt>
                                        </p:tgtEl>
                                      </p:cBhvr>
                                    </p:animEffect>
                                  </p:childTnLst>
                                </p:cTn>
                              </p:par>
                              <p:par>
                                <p:cTn id="27" presetID="22" presetClass="entr" presetSubtype="1"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wipe(up)">
                                      <p:cBhvr>
                                        <p:cTn id="29" dur="500"/>
                                        <p:tgtEl>
                                          <p:spTgt spid="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37"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arn(outVertical)">
                                      <p:cBhvr>
                                        <p:cTn id="41" dur="500"/>
                                        <p:tgtEl>
                                          <p:spTgt spid="10"/>
                                        </p:tgtEl>
                                      </p:cBhvr>
                                    </p:animEffec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down)">
                                      <p:cBhvr>
                                        <p:cTn id="45" dur="1000"/>
                                        <p:tgtEl>
                                          <p:spTgt spid="13"/>
                                        </p:tgtEl>
                                      </p:cBhvr>
                                    </p:animEffect>
                                  </p:childTnLst>
                                </p:cTn>
                              </p:par>
                            </p:childTnLst>
                          </p:cTn>
                        </p:par>
                        <p:par>
                          <p:cTn id="46" fill="hold">
                            <p:stCondLst>
                              <p:cond delay="1500"/>
                            </p:stCondLst>
                            <p:childTnLst>
                              <p:par>
                                <p:cTn id="47" presetID="22" presetClass="entr" presetSubtype="4" fill="hold"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10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left)">
                                      <p:cBhvr>
                                        <p:cTn id="54" dur="1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595085" y="228600"/>
            <a:ext cx="11007107" cy="5410200"/>
          </a:xfrm>
        </p:spPr>
        <p:txBody>
          <a:bodyPr/>
          <a:lstStyle/>
          <a:p>
            <a:r>
              <a:rPr lang="zh-CN" altLang="en-US" dirty="0">
                <a:solidFill>
                  <a:srgbClr val="0000FF"/>
                </a:solidFill>
              </a:rPr>
              <a:t>消除冗余方法之二：规范化理论</a:t>
            </a:r>
            <a:endParaRPr lang="en-US" altLang="zh-CN" dirty="0">
              <a:solidFill>
                <a:srgbClr val="0000FF"/>
              </a:solidFill>
            </a:endParaRPr>
          </a:p>
          <a:p>
            <a:pPr lvl="1"/>
            <a:r>
              <a:rPr lang="zh-CN" altLang="en-US" dirty="0"/>
              <a:t>函数依赖的概念提供了消除冗余联系的形式化工具</a:t>
            </a:r>
            <a:endParaRPr lang="en-US" altLang="zh-CN" dirty="0"/>
          </a:p>
          <a:p>
            <a:pPr lvl="1"/>
            <a:r>
              <a:rPr lang="zh-CN" altLang="en-US" dirty="0">
                <a:solidFill>
                  <a:srgbClr val="FF0000"/>
                </a:solidFill>
              </a:rPr>
              <a:t>具体步骤</a:t>
            </a:r>
            <a:r>
              <a:rPr lang="zh-CN" altLang="en-US" dirty="0"/>
              <a:t>：</a:t>
            </a:r>
            <a:endParaRPr lang="en-US" altLang="zh-CN" dirty="0"/>
          </a:p>
          <a:p>
            <a:pPr marL="1173162" lvl="2" indent="-457200">
              <a:buFont typeface="+mj-ea"/>
              <a:buAutoNum type="circleNumDbPlain"/>
            </a:pPr>
            <a:r>
              <a:rPr lang="zh-CN" altLang="en-US" dirty="0">
                <a:solidFill>
                  <a:srgbClr val="0000FF"/>
                </a:solidFill>
              </a:rPr>
              <a:t>确定分</a:t>
            </a:r>
            <a:r>
              <a:rPr lang="en-US" altLang="zh-CN" dirty="0">
                <a:solidFill>
                  <a:srgbClr val="0000FF"/>
                </a:solidFill>
              </a:rPr>
              <a:t>E-R</a:t>
            </a:r>
            <a:r>
              <a:rPr lang="zh-CN" altLang="en-US" dirty="0">
                <a:solidFill>
                  <a:srgbClr val="0000FF"/>
                </a:solidFill>
              </a:rPr>
              <a:t>图实体间的数据依赖，</a:t>
            </a:r>
            <a:r>
              <a:rPr lang="zh-CN" altLang="en-US" dirty="0"/>
              <a:t>实体之间一对一、一对多、多对多的联系用</a:t>
            </a:r>
            <a:r>
              <a:rPr lang="zh-CN" altLang="en-US" dirty="0">
                <a:solidFill>
                  <a:srgbClr val="FF0000"/>
                </a:solidFill>
              </a:rPr>
              <a:t>实体码之间的函数依赖来表示</a:t>
            </a:r>
            <a:r>
              <a:rPr lang="zh-CN" altLang="en-US" dirty="0"/>
              <a:t>，得到</a:t>
            </a:r>
            <a:r>
              <a:rPr lang="zh-CN" altLang="en-US" dirty="0">
                <a:solidFill>
                  <a:srgbClr val="FF0000"/>
                </a:solidFill>
              </a:rPr>
              <a:t>函数依赖集</a:t>
            </a:r>
            <a:r>
              <a:rPr lang="en-US" altLang="zh-CN" dirty="0">
                <a:solidFill>
                  <a:srgbClr val="FF0000"/>
                </a:solidFill>
              </a:rPr>
              <a:t>F</a:t>
            </a:r>
            <a:r>
              <a:rPr lang="en-US" altLang="zh-CN" baseline="-25000" dirty="0">
                <a:solidFill>
                  <a:srgbClr val="FF0000"/>
                </a:solidFill>
              </a:rPr>
              <a:t>L</a:t>
            </a:r>
            <a:r>
              <a:rPr lang="zh-CN" altLang="en-US" dirty="0"/>
              <a:t>。</a:t>
            </a:r>
            <a:endParaRPr lang="en-US" altLang="zh-CN" dirty="0"/>
          </a:p>
          <a:p>
            <a:pPr marL="1173162" lvl="2" indent="-457200">
              <a:buFont typeface="+mj-ea"/>
              <a:buAutoNum type="circleNumDbPlain"/>
            </a:pPr>
            <a:endParaRPr lang="en-US" altLang="zh-CN" dirty="0"/>
          </a:p>
          <a:p>
            <a:pPr marL="1173162" lvl="2" indent="-457200">
              <a:buFont typeface="+mj-ea"/>
              <a:buAutoNum type="circleNumDbPlain"/>
            </a:pPr>
            <a:endParaRPr lang="en-US" altLang="zh-CN" dirty="0"/>
          </a:p>
          <a:p>
            <a:pPr marL="1173162" lvl="2" indent="-457200">
              <a:buFont typeface="+mj-ea"/>
              <a:buAutoNum type="circleNumDbPlain"/>
            </a:pPr>
            <a:endParaRPr lang="en-US" altLang="zh-CN" dirty="0"/>
          </a:p>
          <a:p>
            <a:pPr marL="1173162" lvl="2" indent="-457200">
              <a:buFont typeface="+mj-ea"/>
              <a:buAutoNum type="circleNumDbPlain"/>
            </a:pPr>
            <a:endParaRPr lang="en-US" altLang="zh-CN" sz="1600" dirty="0"/>
          </a:p>
          <a:p>
            <a:pPr marL="1173162" lvl="2" indent="-457200">
              <a:buFont typeface="+mj-ea"/>
              <a:buAutoNum type="circleNumDbPlain"/>
            </a:pPr>
            <a:r>
              <a:rPr lang="zh-CN" altLang="en-US" dirty="0">
                <a:solidFill>
                  <a:srgbClr val="0000FF"/>
                </a:solidFill>
              </a:rPr>
              <a:t>求</a:t>
            </a:r>
            <a:r>
              <a:rPr lang="en-US" altLang="zh-CN" dirty="0">
                <a:solidFill>
                  <a:srgbClr val="0000FF"/>
                </a:solidFill>
              </a:rPr>
              <a:t>F</a:t>
            </a:r>
            <a:r>
              <a:rPr lang="en-US" altLang="zh-CN" baseline="-25000" dirty="0">
                <a:solidFill>
                  <a:srgbClr val="0000FF"/>
                </a:solidFill>
              </a:rPr>
              <a:t>L</a:t>
            </a:r>
            <a:r>
              <a:rPr lang="zh-CN" altLang="en-US" dirty="0">
                <a:solidFill>
                  <a:srgbClr val="0000FF"/>
                </a:solidFill>
              </a:rPr>
              <a:t>的最小覆盖</a:t>
            </a:r>
            <a:r>
              <a:rPr lang="en-US" altLang="zh-CN" dirty="0">
                <a:solidFill>
                  <a:srgbClr val="0000FF"/>
                </a:solidFill>
              </a:rPr>
              <a:t>G</a:t>
            </a:r>
            <a:r>
              <a:rPr lang="en-US" altLang="zh-CN" baseline="-25000" dirty="0">
                <a:solidFill>
                  <a:srgbClr val="0000FF"/>
                </a:solidFill>
              </a:rPr>
              <a:t>L</a:t>
            </a:r>
            <a:r>
              <a:rPr lang="zh-CN" altLang="en-US" dirty="0">
                <a:solidFill>
                  <a:srgbClr val="0000FF"/>
                </a:solidFill>
              </a:rPr>
              <a:t>，差集为 </a:t>
            </a:r>
            <a:r>
              <a:rPr lang="en-US" altLang="zh-CN" dirty="0">
                <a:solidFill>
                  <a:srgbClr val="0000FF"/>
                </a:solidFill>
              </a:rPr>
              <a:t>D=F</a:t>
            </a:r>
            <a:r>
              <a:rPr lang="en-US" altLang="zh-CN" baseline="-25000" dirty="0">
                <a:solidFill>
                  <a:srgbClr val="0000FF"/>
                </a:solidFill>
              </a:rPr>
              <a:t>L</a:t>
            </a:r>
            <a:r>
              <a:rPr lang="en-US" altLang="zh-CN" dirty="0">
                <a:solidFill>
                  <a:srgbClr val="0000FF"/>
                </a:solidFill>
              </a:rPr>
              <a:t>-G</a:t>
            </a:r>
            <a:r>
              <a:rPr lang="en-US" altLang="zh-CN" baseline="-25000" dirty="0">
                <a:solidFill>
                  <a:srgbClr val="0000FF"/>
                </a:solidFill>
              </a:rPr>
              <a:t>L</a:t>
            </a:r>
          </a:p>
          <a:p>
            <a:pPr marL="1173162" lvl="2" indent="-457200">
              <a:buFont typeface="+mj-ea"/>
              <a:buAutoNum type="circleNumDbPlain"/>
            </a:pPr>
            <a:r>
              <a:rPr lang="zh-CN" altLang="en-US" dirty="0"/>
              <a:t>逐一考察</a:t>
            </a:r>
            <a:r>
              <a:rPr lang="en-US" altLang="zh-CN" dirty="0"/>
              <a:t>D</a:t>
            </a:r>
            <a:r>
              <a:rPr lang="zh-CN" altLang="en-US" dirty="0"/>
              <a:t>中的函数依赖，确定是否是冗余的联系，若是，就把它去掉。</a:t>
            </a:r>
          </a:p>
        </p:txBody>
      </p:sp>
      <p:sp>
        <p:nvSpPr>
          <p:cNvPr id="4" name="灯片编号占位符 3"/>
          <p:cNvSpPr>
            <a:spLocks noGrp="1"/>
          </p:cNvSpPr>
          <p:nvPr>
            <p:ph type="sldNum" sz="quarter" idx="12"/>
          </p:nvPr>
        </p:nvSpPr>
        <p:spPr/>
        <p:txBody>
          <a:bodyPr/>
          <a:lstStyle/>
          <a:p>
            <a:fld id="{E63F6D5D-9733-4D44-9C56-AEFEDD5A4BA7}" type="slidenum">
              <a:rPr lang="en-US" smtClean="0"/>
              <a:pPr/>
              <a:t>55</a:t>
            </a:fld>
            <a:endParaRPr lang="en-US" dirty="0"/>
          </a:p>
        </p:txBody>
      </p:sp>
      <p:pic>
        <p:nvPicPr>
          <p:cNvPr id="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2667000"/>
            <a:ext cx="3276600" cy="207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p:cNvSpPr txBox="1"/>
          <p:nvPr/>
        </p:nvSpPr>
        <p:spPr>
          <a:xfrm>
            <a:off x="2903818" y="3091436"/>
            <a:ext cx="2739654" cy="461665"/>
          </a:xfrm>
          <a:prstGeom prst="rect">
            <a:avLst/>
          </a:prstGeom>
          <a:noFill/>
        </p:spPr>
        <p:txBody>
          <a:bodyPr wrap="square" rtlCol="0">
            <a:spAutoFit/>
          </a:bodyPr>
          <a:lstStyle/>
          <a:p>
            <a:pPr algn="ctr"/>
            <a:r>
              <a:rPr lang="zh-CN" altLang="en-US" sz="2400" dirty="0">
                <a:solidFill>
                  <a:srgbClr val="FF0000"/>
                </a:solidFill>
                <a:latin typeface="等线 Light" panose="02010600030101010101" pitchFamily="2" charset="-122"/>
                <a:ea typeface="等线 Light" panose="02010600030101010101" pitchFamily="2" charset="-122"/>
              </a:rPr>
              <a:t>职工号 → 部门号</a:t>
            </a:r>
          </a:p>
        </p:txBody>
      </p:sp>
      <p:cxnSp>
        <p:nvCxnSpPr>
          <p:cNvPr id="14" name="直接箭头连接符 13"/>
          <p:cNvCxnSpPr/>
          <p:nvPr/>
        </p:nvCxnSpPr>
        <p:spPr>
          <a:xfrm flipH="1">
            <a:off x="5522814" y="2948258"/>
            <a:ext cx="1468241" cy="286355"/>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6895511" y="2895600"/>
            <a:ext cx="3759789" cy="1562100"/>
          </a:xfrm>
          <a:custGeom>
            <a:avLst/>
            <a:gdLst>
              <a:gd name="connsiteX0" fmla="*/ 13289 w 3759789"/>
              <a:gd name="connsiteY0" fmla="*/ 800100 h 1562100"/>
              <a:gd name="connsiteX1" fmla="*/ 13289 w 3759789"/>
              <a:gd name="connsiteY1" fmla="*/ 800100 h 1562100"/>
              <a:gd name="connsiteX2" fmla="*/ 965789 w 3759789"/>
              <a:gd name="connsiteY2" fmla="*/ 787400 h 1562100"/>
              <a:gd name="connsiteX3" fmla="*/ 991189 w 3759789"/>
              <a:gd name="connsiteY3" fmla="*/ 749300 h 1562100"/>
              <a:gd name="connsiteX4" fmla="*/ 1029289 w 3759789"/>
              <a:gd name="connsiteY4" fmla="*/ 673100 h 1562100"/>
              <a:gd name="connsiteX5" fmla="*/ 1105489 w 3759789"/>
              <a:gd name="connsiteY5" fmla="*/ 622300 h 1562100"/>
              <a:gd name="connsiteX6" fmla="*/ 1143589 w 3759789"/>
              <a:gd name="connsiteY6" fmla="*/ 596900 h 1562100"/>
              <a:gd name="connsiteX7" fmla="*/ 1181689 w 3759789"/>
              <a:gd name="connsiteY7" fmla="*/ 584200 h 1562100"/>
              <a:gd name="connsiteX8" fmla="*/ 1257889 w 3759789"/>
              <a:gd name="connsiteY8" fmla="*/ 520700 h 1562100"/>
              <a:gd name="connsiteX9" fmla="*/ 1295989 w 3759789"/>
              <a:gd name="connsiteY9" fmla="*/ 495300 h 1562100"/>
              <a:gd name="connsiteX10" fmla="*/ 1321389 w 3759789"/>
              <a:gd name="connsiteY10" fmla="*/ 457200 h 1562100"/>
              <a:gd name="connsiteX11" fmla="*/ 1359489 w 3759789"/>
              <a:gd name="connsiteY11" fmla="*/ 419100 h 1562100"/>
              <a:gd name="connsiteX12" fmla="*/ 1384889 w 3759789"/>
              <a:gd name="connsiteY12" fmla="*/ 342900 h 1562100"/>
              <a:gd name="connsiteX13" fmla="*/ 1410289 w 3759789"/>
              <a:gd name="connsiteY13" fmla="*/ 304800 h 1562100"/>
              <a:gd name="connsiteX14" fmla="*/ 1435689 w 3759789"/>
              <a:gd name="connsiteY14" fmla="*/ 228600 h 1562100"/>
              <a:gd name="connsiteX15" fmla="*/ 1461089 w 3759789"/>
              <a:gd name="connsiteY15" fmla="*/ 190500 h 1562100"/>
              <a:gd name="connsiteX16" fmla="*/ 1473789 w 3759789"/>
              <a:gd name="connsiteY16" fmla="*/ 152400 h 1562100"/>
              <a:gd name="connsiteX17" fmla="*/ 1537289 w 3759789"/>
              <a:gd name="connsiteY17" fmla="*/ 76200 h 1562100"/>
              <a:gd name="connsiteX18" fmla="*/ 1575389 w 3759789"/>
              <a:gd name="connsiteY18" fmla="*/ 63500 h 1562100"/>
              <a:gd name="connsiteX19" fmla="*/ 1613489 w 3759789"/>
              <a:gd name="connsiteY19" fmla="*/ 38100 h 1562100"/>
              <a:gd name="connsiteX20" fmla="*/ 1676989 w 3759789"/>
              <a:gd name="connsiteY20" fmla="*/ 25400 h 1562100"/>
              <a:gd name="connsiteX21" fmla="*/ 1715089 w 3759789"/>
              <a:gd name="connsiteY21" fmla="*/ 12700 h 1562100"/>
              <a:gd name="connsiteX22" fmla="*/ 1765889 w 3759789"/>
              <a:gd name="connsiteY22" fmla="*/ 0 h 1562100"/>
              <a:gd name="connsiteX23" fmla="*/ 3061289 w 3759789"/>
              <a:gd name="connsiteY23" fmla="*/ 12700 h 1562100"/>
              <a:gd name="connsiteX24" fmla="*/ 3112089 w 3759789"/>
              <a:gd name="connsiteY24" fmla="*/ 25400 h 1562100"/>
              <a:gd name="connsiteX25" fmla="*/ 3213689 w 3759789"/>
              <a:gd name="connsiteY25" fmla="*/ 63500 h 1562100"/>
              <a:gd name="connsiteX26" fmla="*/ 3277189 w 3759789"/>
              <a:gd name="connsiteY26" fmla="*/ 76200 h 1562100"/>
              <a:gd name="connsiteX27" fmla="*/ 3327989 w 3759789"/>
              <a:gd name="connsiteY27" fmla="*/ 88900 h 1562100"/>
              <a:gd name="connsiteX28" fmla="*/ 3404189 w 3759789"/>
              <a:gd name="connsiteY28" fmla="*/ 139700 h 1562100"/>
              <a:gd name="connsiteX29" fmla="*/ 3442289 w 3759789"/>
              <a:gd name="connsiteY29" fmla="*/ 165100 h 1562100"/>
              <a:gd name="connsiteX30" fmla="*/ 3556589 w 3759789"/>
              <a:gd name="connsiteY30" fmla="*/ 241300 h 1562100"/>
              <a:gd name="connsiteX31" fmla="*/ 3581989 w 3759789"/>
              <a:gd name="connsiteY31" fmla="*/ 279400 h 1562100"/>
              <a:gd name="connsiteX32" fmla="*/ 3620089 w 3759789"/>
              <a:gd name="connsiteY32" fmla="*/ 317500 h 1562100"/>
              <a:gd name="connsiteX33" fmla="*/ 3632789 w 3759789"/>
              <a:gd name="connsiteY33" fmla="*/ 355600 h 1562100"/>
              <a:gd name="connsiteX34" fmla="*/ 3683589 w 3759789"/>
              <a:gd name="connsiteY34" fmla="*/ 431800 h 1562100"/>
              <a:gd name="connsiteX35" fmla="*/ 3708989 w 3759789"/>
              <a:gd name="connsiteY35" fmla="*/ 469900 h 1562100"/>
              <a:gd name="connsiteX36" fmla="*/ 3734389 w 3759789"/>
              <a:gd name="connsiteY36" fmla="*/ 558800 h 1562100"/>
              <a:gd name="connsiteX37" fmla="*/ 3759789 w 3759789"/>
              <a:gd name="connsiteY37" fmla="*/ 635000 h 1562100"/>
              <a:gd name="connsiteX38" fmla="*/ 3747089 w 3759789"/>
              <a:gd name="connsiteY38" fmla="*/ 1016000 h 1562100"/>
              <a:gd name="connsiteX39" fmla="*/ 3734389 w 3759789"/>
              <a:gd name="connsiteY39" fmla="*/ 1079500 h 1562100"/>
              <a:gd name="connsiteX40" fmla="*/ 3645489 w 3759789"/>
              <a:gd name="connsiteY40" fmla="*/ 1181100 h 1562100"/>
              <a:gd name="connsiteX41" fmla="*/ 3493089 w 3759789"/>
              <a:gd name="connsiteY41" fmla="*/ 1270000 h 1562100"/>
              <a:gd name="connsiteX42" fmla="*/ 3416889 w 3759789"/>
              <a:gd name="connsiteY42" fmla="*/ 1295400 h 1562100"/>
              <a:gd name="connsiteX43" fmla="*/ 3366089 w 3759789"/>
              <a:gd name="connsiteY43" fmla="*/ 1320800 h 1562100"/>
              <a:gd name="connsiteX44" fmla="*/ 3289889 w 3759789"/>
              <a:gd name="connsiteY44" fmla="*/ 1371600 h 1562100"/>
              <a:gd name="connsiteX45" fmla="*/ 3200989 w 3759789"/>
              <a:gd name="connsiteY45" fmla="*/ 1397000 h 1562100"/>
              <a:gd name="connsiteX46" fmla="*/ 3061289 w 3759789"/>
              <a:gd name="connsiteY46" fmla="*/ 1384300 h 1562100"/>
              <a:gd name="connsiteX47" fmla="*/ 3023189 w 3759789"/>
              <a:gd name="connsiteY47" fmla="*/ 1371600 h 1562100"/>
              <a:gd name="connsiteX48" fmla="*/ 2946989 w 3759789"/>
              <a:gd name="connsiteY48" fmla="*/ 1333500 h 1562100"/>
              <a:gd name="connsiteX49" fmla="*/ 2159589 w 3759789"/>
              <a:gd name="connsiteY49" fmla="*/ 1320800 h 1562100"/>
              <a:gd name="connsiteX50" fmla="*/ 2045289 w 3759789"/>
              <a:gd name="connsiteY50" fmla="*/ 1308100 h 1562100"/>
              <a:gd name="connsiteX51" fmla="*/ 1918289 w 3759789"/>
              <a:gd name="connsiteY51" fmla="*/ 1257300 h 1562100"/>
              <a:gd name="connsiteX52" fmla="*/ 1842089 w 3759789"/>
              <a:gd name="connsiteY52" fmla="*/ 1193800 h 1562100"/>
              <a:gd name="connsiteX53" fmla="*/ 1803989 w 3759789"/>
              <a:gd name="connsiteY53" fmla="*/ 1181100 h 1562100"/>
              <a:gd name="connsiteX54" fmla="*/ 1765889 w 3759789"/>
              <a:gd name="connsiteY54" fmla="*/ 1155700 h 1562100"/>
              <a:gd name="connsiteX55" fmla="*/ 1461089 w 3759789"/>
              <a:gd name="connsiteY55" fmla="*/ 1168400 h 1562100"/>
              <a:gd name="connsiteX56" fmla="*/ 1410289 w 3759789"/>
              <a:gd name="connsiteY56" fmla="*/ 1181100 h 1562100"/>
              <a:gd name="connsiteX57" fmla="*/ 1359489 w 3759789"/>
              <a:gd name="connsiteY57" fmla="*/ 1219200 h 1562100"/>
              <a:gd name="connsiteX58" fmla="*/ 1232489 w 3759789"/>
              <a:gd name="connsiteY58" fmla="*/ 1257300 h 1562100"/>
              <a:gd name="connsiteX59" fmla="*/ 1105489 w 3759789"/>
              <a:gd name="connsiteY59" fmla="*/ 1308100 h 1562100"/>
              <a:gd name="connsiteX60" fmla="*/ 940389 w 3759789"/>
              <a:gd name="connsiteY60" fmla="*/ 1333500 h 1562100"/>
              <a:gd name="connsiteX61" fmla="*/ 864189 w 3759789"/>
              <a:gd name="connsiteY61" fmla="*/ 1384300 h 1562100"/>
              <a:gd name="connsiteX62" fmla="*/ 800689 w 3759789"/>
              <a:gd name="connsiteY62" fmla="*/ 1460500 h 1562100"/>
              <a:gd name="connsiteX63" fmla="*/ 762589 w 3759789"/>
              <a:gd name="connsiteY63" fmla="*/ 1473200 h 1562100"/>
              <a:gd name="connsiteX64" fmla="*/ 673689 w 3759789"/>
              <a:gd name="connsiteY64" fmla="*/ 1524000 h 1562100"/>
              <a:gd name="connsiteX65" fmla="*/ 584789 w 3759789"/>
              <a:gd name="connsiteY65" fmla="*/ 1549400 h 1562100"/>
              <a:gd name="connsiteX66" fmla="*/ 546689 w 3759789"/>
              <a:gd name="connsiteY66" fmla="*/ 1562100 h 1562100"/>
              <a:gd name="connsiteX67" fmla="*/ 368889 w 3759789"/>
              <a:gd name="connsiteY67" fmla="*/ 1549400 h 1562100"/>
              <a:gd name="connsiteX68" fmla="*/ 305389 w 3759789"/>
              <a:gd name="connsiteY68" fmla="*/ 1524000 h 1562100"/>
              <a:gd name="connsiteX69" fmla="*/ 254589 w 3759789"/>
              <a:gd name="connsiteY69" fmla="*/ 1511300 h 1562100"/>
              <a:gd name="connsiteX70" fmla="*/ 216489 w 3759789"/>
              <a:gd name="connsiteY70" fmla="*/ 1498600 h 1562100"/>
              <a:gd name="connsiteX71" fmla="*/ 114889 w 3759789"/>
              <a:gd name="connsiteY71" fmla="*/ 1447800 h 1562100"/>
              <a:gd name="connsiteX72" fmla="*/ 64089 w 3759789"/>
              <a:gd name="connsiteY72" fmla="*/ 1371600 h 1562100"/>
              <a:gd name="connsiteX73" fmla="*/ 38689 w 3759789"/>
              <a:gd name="connsiteY73" fmla="*/ 1333500 h 1562100"/>
              <a:gd name="connsiteX74" fmla="*/ 25989 w 3759789"/>
              <a:gd name="connsiteY74" fmla="*/ 1270000 h 1562100"/>
              <a:gd name="connsiteX75" fmla="*/ 13289 w 3759789"/>
              <a:gd name="connsiteY75" fmla="*/ 1231900 h 1562100"/>
              <a:gd name="connsiteX76" fmla="*/ 589 w 3759789"/>
              <a:gd name="connsiteY76" fmla="*/ 1155700 h 1562100"/>
              <a:gd name="connsiteX77" fmla="*/ 25989 w 3759789"/>
              <a:gd name="connsiteY77" fmla="*/ 838200 h 1562100"/>
              <a:gd name="connsiteX78" fmla="*/ 13289 w 3759789"/>
              <a:gd name="connsiteY78" fmla="*/ 80010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759789" h="1562100">
                <a:moveTo>
                  <a:pt x="13289" y="800100"/>
                </a:moveTo>
                <a:lnTo>
                  <a:pt x="13289" y="800100"/>
                </a:lnTo>
                <a:lnTo>
                  <a:pt x="965789" y="787400"/>
                </a:lnTo>
                <a:cubicBezTo>
                  <a:pt x="981032" y="786608"/>
                  <a:pt x="984363" y="762952"/>
                  <a:pt x="991189" y="749300"/>
                </a:cubicBezTo>
                <a:cubicBezTo>
                  <a:pt x="1008301" y="715077"/>
                  <a:pt x="996937" y="701408"/>
                  <a:pt x="1029289" y="673100"/>
                </a:cubicBezTo>
                <a:cubicBezTo>
                  <a:pt x="1052263" y="652998"/>
                  <a:pt x="1080089" y="639233"/>
                  <a:pt x="1105489" y="622300"/>
                </a:cubicBezTo>
                <a:cubicBezTo>
                  <a:pt x="1118189" y="613833"/>
                  <a:pt x="1129109" y="601727"/>
                  <a:pt x="1143589" y="596900"/>
                </a:cubicBezTo>
                <a:cubicBezTo>
                  <a:pt x="1156289" y="592667"/>
                  <a:pt x="1169715" y="590187"/>
                  <a:pt x="1181689" y="584200"/>
                </a:cubicBezTo>
                <a:cubicBezTo>
                  <a:pt x="1228987" y="560551"/>
                  <a:pt x="1215758" y="555809"/>
                  <a:pt x="1257889" y="520700"/>
                </a:cubicBezTo>
                <a:cubicBezTo>
                  <a:pt x="1269615" y="510929"/>
                  <a:pt x="1283289" y="503767"/>
                  <a:pt x="1295989" y="495300"/>
                </a:cubicBezTo>
                <a:cubicBezTo>
                  <a:pt x="1304456" y="482600"/>
                  <a:pt x="1311618" y="468926"/>
                  <a:pt x="1321389" y="457200"/>
                </a:cubicBezTo>
                <a:cubicBezTo>
                  <a:pt x="1332887" y="443402"/>
                  <a:pt x="1350767" y="434800"/>
                  <a:pt x="1359489" y="419100"/>
                </a:cubicBezTo>
                <a:cubicBezTo>
                  <a:pt x="1372492" y="395695"/>
                  <a:pt x="1370037" y="365177"/>
                  <a:pt x="1384889" y="342900"/>
                </a:cubicBezTo>
                <a:cubicBezTo>
                  <a:pt x="1393356" y="330200"/>
                  <a:pt x="1404090" y="318748"/>
                  <a:pt x="1410289" y="304800"/>
                </a:cubicBezTo>
                <a:cubicBezTo>
                  <a:pt x="1421163" y="280334"/>
                  <a:pt x="1420837" y="250877"/>
                  <a:pt x="1435689" y="228600"/>
                </a:cubicBezTo>
                <a:cubicBezTo>
                  <a:pt x="1444156" y="215900"/>
                  <a:pt x="1454263" y="204152"/>
                  <a:pt x="1461089" y="190500"/>
                </a:cubicBezTo>
                <a:cubicBezTo>
                  <a:pt x="1467076" y="178526"/>
                  <a:pt x="1467802" y="164374"/>
                  <a:pt x="1473789" y="152400"/>
                </a:cubicBezTo>
                <a:cubicBezTo>
                  <a:pt x="1485503" y="128972"/>
                  <a:pt x="1516223" y="90244"/>
                  <a:pt x="1537289" y="76200"/>
                </a:cubicBezTo>
                <a:cubicBezTo>
                  <a:pt x="1548428" y="68774"/>
                  <a:pt x="1563415" y="69487"/>
                  <a:pt x="1575389" y="63500"/>
                </a:cubicBezTo>
                <a:cubicBezTo>
                  <a:pt x="1589041" y="56674"/>
                  <a:pt x="1599197" y="43459"/>
                  <a:pt x="1613489" y="38100"/>
                </a:cubicBezTo>
                <a:cubicBezTo>
                  <a:pt x="1633700" y="30521"/>
                  <a:pt x="1656048" y="30635"/>
                  <a:pt x="1676989" y="25400"/>
                </a:cubicBezTo>
                <a:cubicBezTo>
                  <a:pt x="1689976" y="22153"/>
                  <a:pt x="1702217" y="16378"/>
                  <a:pt x="1715089" y="12700"/>
                </a:cubicBezTo>
                <a:cubicBezTo>
                  <a:pt x="1731872" y="7905"/>
                  <a:pt x="1748956" y="4233"/>
                  <a:pt x="1765889" y="0"/>
                </a:cubicBezTo>
                <a:lnTo>
                  <a:pt x="3061289" y="12700"/>
                </a:lnTo>
                <a:cubicBezTo>
                  <a:pt x="3078740" y="13029"/>
                  <a:pt x="3095306" y="20605"/>
                  <a:pt x="3112089" y="25400"/>
                </a:cubicBezTo>
                <a:cubicBezTo>
                  <a:pt x="3284837" y="74756"/>
                  <a:pt x="2945293" y="-17019"/>
                  <a:pt x="3213689" y="63500"/>
                </a:cubicBezTo>
                <a:cubicBezTo>
                  <a:pt x="3234364" y="69703"/>
                  <a:pt x="3256117" y="71517"/>
                  <a:pt x="3277189" y="76200"/>
                </a:cubicBezTo>
                <a:cubicBezTo>
                  <a:pt x="3294228" y="79986"/>
                  <a:pt x="3311056" y="84667"/>
                  <a:pt x="3327989" y="88900"/>
                </a:cubicBezTo>
                <a:lnTo>
                  <a:pt x="3404189" y="139700"/>
                </a:lnTo>
                <a:cubicBezTo>
                  <a:pt x="3416889" y="148167"/>
                  <a:pt x="3430563" y="155329"/>
                  <a:pt x="3442289" y="165100"/>
                </a:cubicBezTo>
                <a:cubicBezTo>
                  <a:pt x="3528773" y="237170"/>
                  <a:pt x="3487122" y="218144"/>
                  <a:pt x="3556589" y="241300"/>
                </a:cubicBezTo>
                <a:cubicBezTo>
                  <a:pt x="3565056" y="254000"/>
                  <a:pt x="3572218" y="267674"/>
                  <a:pt x="3581989" y="279400"/>
                </a:cubicBezTo>
                <a:cubicBezTo>
                  <a:pt x="3593487" y="293198"/>
                  <a:pt x="3610126" y="302556"/>
                  <a:pt x="3620089" y="317500"/>
                </a:cubicBezTo>
                <a:cubicBezTo>
                  <a:pt x="3627515" y="328639"/>
                  <a:pt x="3626288" y="343898"/>
                  <a:pt x="3632789" y="355600"/>
                </a:cubicBezTo>
                <a:cubicBezTo>
                  <a:pt x="3647614" y="382285"/>
                  <a:pt x="3666656" y="406400"/>
                  <a:pt x="3683589" y="431800"/>
                </a:cubicBezTo>
                <a:cubicBezTo>
                  <a:pt x="3692056" y="444500"/>
                  <a:pt x="3704162" y="455420"/>
                  <a:pt x="3708989" y="469900"/>
                </a:cubicBezTo>
                <a:cubicBezTo>
                  <a:pt x="3751670" y="597943"/>
                  <a:pt x="3686549" y="399332"/>
                  <a:pt x="3734389" y="558800"/>
                </a:cubicBezTo>
                <a:cubicBezTo>
                  <a:pt x="3742082" y="584445"/>
                  <a:pt x="3759789" y="635000"/>
                  <a:pt x="3759789" y="635000"/>
                </a:cubicBezTo>
                <a:cubicBezTo>
                  <a:pt x="3755556" y="762000"/>
                  <a:pt x="3754338" y="889136"/>
                  <a:pt x="3747089" y="1016000"/>
                </a:cubicBezTo>
                <a:cubicBezTo>
                  <a:pt x="3745858" y="1037551"/>
                  <a:pt x="3743321" y="1059849"/>
                  <a:pt x="3734389" y="1079500"/>
                </a:cubicBezTo>
                <a:cubicBezTo>
                  <a:pt x="3698976" y="1157410"/>
                  <a:pt x="3697062" y="1144262"/>
                  <a:pt x="3645489" y="1181100"/>
                </a:cubicBezTo>
                <a:cubicBezTo>
                  <a:pt x="3586274" y="1223396"/>
                  <a:pt x="3574488" y="1242867"/>
                  <a:pt x="3493089" y="1270000"/>
                </a:cubicBezTo>
                <a:cubicBezTo>
                  <a:pt x="3467689" y="1278467"/>
                  <a:pt x="3440836" y="1283426"/>
                  <a:pt x="3416889" y="1295400"/>
                </a:cubicBezTo>
                <a:cubicBezTo>
                  <a:pt x="3399956" y="1303867"/>
                  <a:pt x="3382323" y="1311060"/>
                  <a:pt x="3366089" y="1320800"/>
                </a:cubicBezTo>
                <a:cubicBezTo>
                  <a:pt x="3339912" y="1336506"/>
                  <a:pt x="3319505" y="1364196"/>
                  <a:pt x="3289889" y="1371600"/>
                </a:cubicBezTo>
                <a:cubicBezTo>
                  <a:pt x="3226102" y="1387547"/>
                  <a:pt x="3255648" y="1378780"/>
                  <a:pt x="3200989" y="1397000"/>
                </a:cubicBezTo>
                <a:cubicBezTo>
                  <a:pt x="3154422" y="1392767"/>
                  <a:pt x="3107578" y="1390913"/>
                  <a:pt x="3061289" y="1384300"/>
                </a:cubicBezTo>
                <a:cubicBezTo>
                  <a:pt x="3048037" y="1382407"/>
                  <a:pt x="3035163" y="1377587"/>
                  <a:pt x="3023189" y="1371600"/>
                </a:cubicBezTo>
                <a:cubicBezTo>
                  <a:pt x="2995118" y="1357564"/>
                  <a:pt x="2981004" y="1334547"/>
                  <a:pt x="2946989" y="1333500"/>
                </a:cubicBezTo>
                <a:cubicBezTo>
                  <a:pt x="2684612" y="1325427"/>
                  <a:pt x="2422056" y="1325033"/>
                  <a:pt x="2159589" y="1320800"/>
                </a:cubicBezTo>
                <a:cubicBezTo>
                  <a:pt x="2121489" y="1316567"/>
                  <a:pt x="2082879" y="1315618"/>
                  <a:pt x="2045289" y="1308100"/>
                </a:cubicBezTo>
                <a:cubicBezTo>
                  <a:pt x="2005258" y="1300094"/>
                  <a:pt x="1954761" y="1278141"/>
                  <a:pt x="1918289" y="1257300"/>
                </a:cubicBezTo>
                <a:cubicBezTo>
                  <a:pt x="1772861" y="1174198"/>
                  <a:pt x="1999690" y="1298868"/>
                  <a:pt x="1842089" y="1193800"/>
                </a:cubicBezTo>
                <a:cubicBezTo>
                  <a:pt x="1830950" y="1186374"/>
                  <a:pt x="1815963" y="1187087"/>
                  <a:pt x="1803989" y="1181100"/>
                </a:cubicBezTo>
                <a:cubicBezTo>
                  <a:pt x="1790337" y="1174274"/>
                  <a:pt x="1778589" y="1164167"/>
                  <a:pt x="1765889" y="1155700"/>
                </a:cubicBezTo>
                <a:cubicBezTo>
                  <a:pt x="1664289" y="1159933"/>
                  <a:pt x="1562519" y="1161155"/>
                  <a:pt x="1461089" y="1168400"/>
                </a:cubicBezTo>
                <a:cubicBezTo>
                  <a:pt x="1443679" y="1169644"/>
                  <a:pt x="1425901" y="1173294"/>
                  <a:pt x="1410289" y="1181100"/>
                </a:cubicBezTo>
                <a:cubicBezTo>
                  <a:pt x="1391357" y="1190566"/>
                  <a:pt x="1378421" y="1209734"/>
                  <a:pt x="1359489" y="1219200"/>
                </a:cubicBezTo>
                <a:cubicBezTo>
                  <a:pt x="1272642" y="1262624"/>
                  <a:pt x="1305410" y="1229955"/>
                  <a:pt x="1232489" y="1257300"/>
                </a:cubicBezTo>
                <a:cubicBezTo>
                  <a:pt x="1155079" y="1286329"/>
                  <a:pt x="1203414" y="1288515"/>
                  <a:pt x="1105489" y="1308100"/>
                </a:cubicBezTo>
                <a:cubicBezTo>
                  <a:pt x="1008522" y="1327493"/>
                  <a:pt x="1063408" y="1318123"/>
                  <a:pt x="940389" y="1333500"/>
                </a:cubicBezTo>
                <a:cubicBezTo>
                  <a:pt x="914989" y="1350433"/>
                  <a:pt x="881122" y="1358900"/>
                  <a:pt x="864189" y="1384300"/>
                </a:cubicBezTo>
                <a:cubicBezTo>
                  <a:pt x="845447" y="1412413"/>
                  <a:pt x="830025" y="1440943"/>
                  <a:pt x="800689" y="1460500"/>
                </a:cubicBezTo>
                <a:cubicBezTo>
                  <a:pt x="789550" y="1467926"/>
                  <a:pt x="774894" y="1467927"/>
                  <a:pt x="762589" y="1473200"/>
                </a:cubicBezTo>
                <a:cubicBezTo>
                  <a:pt x="606732" y="1539996"/>
                  <a:pt x="801234" y="1460227"/>
                  <a:pt x="673689" y="1524000"/>
                </a:cubicBezTo>
                <a:cubicBezTo>
                  <a:pt x="653389" y="1534150"/>
                  <a:pt x="603778" y="1543975"/>
                  <a:pt x="584789" y="1549400"/>
                </a:cubicBezTo>
                <a:cubicBezTo>
                  <a:pt x="571917" y="1553078"/>
                  <a:pt x="559389" y="1557867"/>
                  <a:pt x="546689" y="1562100"/>
                </a:cubicBezTo>
                <a:cubicBezTo>
                  <a:pt x="487422" y="1557867"/>
                  <a:pt x="427580" y="1558667"/>
                  <a:pt x="368889" y="1549400"/>
                </a:cubicBezTo>
                <a:cubicBezTo>
                  <a:pt x="346371" y="1545844"/>
                  <a:pt x="327016" y="1531209"/>
                  <a:pt x="305389" y="1524000"/>
                </a:cubicBezTo>
                <a:cubicBezTo>
                  <a:pt x="288830" y="1518480"/>
                  <a:pt x="271372" y="1516095"/>
                  <a:pt x="254589" y="1511300"/>
                </a:cubicBezTo>
                <a:cubicBezTo>
                  <a:pt x="241717" y="1507622"/>
                  <a:pt x="228676" y="1504140"/>
                  <a:pt x="216489" y="1498600"/>
                </a:cubicBezTo>
                <a:cubicBezTo>
                  <a:pt x="182019" y="1482932"/>
                  <a:pt x="114889" y="1447800"/>
                  <a:pt x="114889" y="1447800"/>
                </a:cubicBezTo>
                <a:lnTo>
                  <a:pt x="64089" y="1371600"/>
                </a:lnTo>
                <a:lnTo>
                  <a:pt x="38689" y="1333500"/>
                </a:lnTo>
                <a:cubicBezTo>
                  <a:pt x="34456" y="1312333"/>
                  <a:pt x="31224" y="1290941"/>
                  <a:pt x="25989" y="1270000"/>
                </a:cubicBezTo>
                <a:cubicBezTo>
                  <a:pt x="22742" y="1257013"/>
                  <a:pt x="16193" y="1244968"/>
                  <a:pt x="13289" y="1231900"/>
                </a:cubicBezTo>
                <a:cubicBezTo>
                  <a:pt x="7703" y="1206763"/>
                  <a:pt x="4822" y="1181100"/>
                  <a:pt x="589" y="1155700"/>
                </a:cubicBezTo>
                <a:cubicBezTo>
                  <a:pt x="6365" y="1028639"/>
                  <a:pt x="-15111" y="940950"/>
                  <a:pt x="25989" y="838200"/>
                </a:cubicBezTo>
                <a:cubicBezTo>
                  <a:pt x="29505" y="829411"/>
                  <a:pt x="34456" y="821267"/>
                  <a:pt x="13289" y="800100"/>
                </a:cubicBezTo>
                <a:close/>
              </a:path>
            </a:pathLst>
          </a:custGeom>
          <a:noFill/>
          <a:ln w="28575">
            <a:solidFill>
              <a:srgbClr val="0000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6913548" y="2526892"/>
            <a:ext cx="1100152" cy="1689508"/>
          </a:xfrm>
          <a:custGeom>
            <a:avLst/>
            <a:gdLst>
              <a:gd name="connsiteX0" fmla="*/ 58752 w 1100152"/>
              <a:gd name="connsiteY0" fmla="*/ 25808 h 1689508"/>
              <a:gd name="connsiteX1" fmla="*/ 58752 w 1100152"/>
              <a:gd name="connsiteY1" fmla="*/ 25808 h 1689508"/>
              <a:gd name="connsiteX2" fmla="*/ 846152 w 1100152"/>
              <a:gd name="connsiteY2" fmla="*/ 25808 h 1689508"/>
              <a:gd name="connsiteX3" fmla="*/ 922352 w 1100152"/>
              <a:gd name="connsiteY3" fmla="*/ 76608 h 1689508"/>
              <a:gd name="connsiteX4" fmla="*/ 998552 w 1100152"/>
              <a:gd name="connsiteY4" fmla="*/ 152808 h 1689508"/>
              <a:gd name="connsiteX5" fmla="*/ 1011252 w 1100152"/>
              <a:gd name="connsiteY5" fmla="*/ 190908 h 1689508"/>
              <a:gd name="connsiteX6" fmla="*/ 1062052 w 1100152"/>
              <a:gd name="connsiteY6" fmla="*/ 279808 h 1689508"/>
              <a:gd name="connsiteX7" fmla="*/ 1074752 w 1100152"/>
              <a:gd name="connsiteY7" fmla="*/ 330608 h 1689508"/>
              <a:gd name="connsiteX8" fmla="*/ 1100152 w 1100152"/>
              <a:gd name="connsiteY8" fmla="*/ 432208 h 1689508"/>
              <a:gd name="connsiteX9" fmla="*/ 1087452 w 1100152"/>
              <a:gd name="connsiteY9" fmla="*/ 762408 h 1689508"/>
              <a:gd name="connsiteX10" fmla="*/ 1062052 w 1100152"/>
              <a:gd name="connsiteY10" fmla="*/ 1245008 h 1689508"/>
              <a:gd name="connsiteX11" fmla="*/ 1049352 w 1100152"/>
              <a:gd name="connsiteY11" fmla="*/ 1283108 h 1689508"/>
              <a:gd name="connsiteX12" fmla="*/ 1023952 w 1100152"/>
              <a:gd name="connsiteY12" fmla="*/ 1321208 h 1689508"/>
              <a:gd name="connsiteX13" fmla="*/ 998552 w 1100152"/>
              <a:gd name="connsiteY13" fmla="*/ 1422808 h 1689508"/>
              <a:gd name="connsiteX14" fmla="*/ 985852 w 1100152"/>
              <a:gd name="connsiteY14" fmla="*/ 1460908 h 1689508"/>
              <a:gd name="connsiteX15" fmla="*/ 947752 w 1100152"/>
              <a:gd name="connsiteY15" fmla="*/ 1486308 h 1689508"/>
              <a:gd name="connsiteX16" fmla="*/ 922352 w 1100152"/>
              <a:gd name="connsiteY16" fmla="*/ 1524408 h 1689508"/>
              <a:gd name="connsiteX17" fmla="*/ 884252 w 1100152"/>
              <a:gd name="connsiteY17" fmla="*/ 1549808 h 1689508"/>
              <a:gd name="connsiteX18" fmla="*/ 846152 w 1100152"/>
              <a:gd name="connsiteY18" fmla="*/ 1626008 h 1689508"/>
              <a:gd name="connsiteX19" fmla="*/ 769952 w 1100152"/>
              <a:gd name="connsiteY19" fmla="*/ 1664108 h 1689508"/>
              <a:gd name="connsiteX20" fmla="*/ 566752 w 1100152"/>
              <a:gd name="connsiteY20" fmla="*/ 1689508 h 1689508"/>
              <a:gd name="connsiteX21" fmla="*/ 376252 w 1100152"/>
              <a:gd name="connsiteY21" fmla="*/ 1676808 h 1689508"/>
              <a:gd name="connsiteX22" fmla="*/ 338152 w 1100152"/>
              <a:gd name="connsiteY22" fmla="*/ 1651408 h 1689508"/>
              <a:gd name="connsiteX23" fmla="*/ 287352 w 1100152"/>
              <a:gd name="connsiteY23" fmla="*/ 1638708 h 1689508"/>
              <a:gd name="connsiteX24" fmla="*/ 249252 w 1100152"/>
              <a:gd name="connsiteY24" fmla="*/ 1626008 h 1689508"/>
              <a:gd name="connsiteX25" fmla="*/ 198452 w 1100152"/>
              <a:gd name="connsiteY25" fmla="*/ 1600608 h 1689508"/>
              <a:gd name="connsiteX26" fmla="*/ 122252 w 1100152"/>
              <a:gd name="connsiteY26" fmla="*/ 1562508 h 1689508"/>
              <a:gd name="connsiteX27" fmla="*/ 71452 w 1100152"/>
              <a:gd name="connsiteY27" fmla="*/ 1486308 h 1689508"/>
              <a:gd name="connsiteX28" fmla="*/ 46052 w 1100152"/>
              <a:gd name="connsiteY28" fmla="*/ 1397408 h 1689508"/>
              <a:gd name="connsiteX29" fmla="*/ 20652 w 1100152"/>
              <a:gd name="connsiteY29" fmla="*/ 1270408 h 1689508"/>
              <a:gd name="connsiteX30" fmla="*/ 20652 w 1100152"/>
              <a:gd name="connsiteY30" fmla="*/ 724308 h 1689508"/>
              <a:gd name="connsiteX31" fmla="*/ 33352 w 1100152"/>
              <a:gd name="connsiteY31" fmla="*/ 686208 h 1689508"/>
              <a:gd name="connsiteX32" fmla="*/ 58752 w 1100152"/>
              <a:gd name="connsiteY32" fmla="*/ 597308 h 1689508"/>
              <a:gd name="connsiteX33" fmla="*/ 71452 w 1100152"/>
              <a:gd name="connsiteY33" fmla="*/ 508408 h 1689508"/>
              <a:gd name="connsiteX34" fmla="*/ 84152 w 1100152"/>
              <a:gd name="connsiteY34" fmla="*/ 470308 h 1689508"/>
              <a:gd name="connsiteX35" fmla="*/ 122252 w 1100152"/>
              <a:gd name="connsiteY35" fmla="*/ 229008 h 1689508"/>
              <a:gd name="connsiteX36" fmla="*/ 58752 w 1100152"/>
              <a:gd name="connsiteY36" fmla="*/ 25808 h 168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00152" h="1689508">
                <a:moveTo>
                  <a:pt x="58752" y="25808"/>
                </a:moveTo>
                <a:lnTo>
                  <a:pt x="58752" y="25808"/>
                </a:lnTo>
                <a:cubicBezTo>
                  <a:pt x="355977" y="-3915"/>
                  <a:pt x="396052" y="-12994"/>
                  <a:pt x="846152" y="25808"/>
                </a:cubicBezTo>
                <a:cubicBezTo>
                  <a:pt x="876566" y="28430"/>
                  <a:pt x="900766" y="55022"/>
                  <a:pt x="922352" y="76608"/>
                </a:cubicBezTo>
                <a:lnTo>
                  <a:pt x="998552" y="152808"/>
                </a:lnTo>
                <a:cubicBezTo>
                  <a:pt x="1002785" y="165508"/>
                  <a:pt x="1005265" y="178934"/>
                  <a:pt x="1011252" y="190908"/>
                </a:cubicBezTo>
                <a:cubicBezTo>
                  <a:pt x="1048098" y="264601"/>
                  <a:pt x="1028654" y="190747"/>
                  <a:pt x="1062052" y="279808"/>
                </a:cubicBezTo>
                <a:cubicBezTo>
                  <a:pt x="1068181" y="296151"/>
                  <a:pt x="1069957" y="313825"/>
                  <a:pt x="1074752" y="330608"/>
                </a:cubicBezTo>
                <a:cubicBezTo>
                  <a:pt x="1100787" y="421730"/>
                  <a:pt x="1074332" y="303106"/>
                  <a:pt x="1100152" y="432208"/>
                </a:cubicBezTo>
                <a:cubicBezTo>
                  <a:pt x="1095919" y="542275"/>
                  <a:pt x="1091184" y="652323"/>
                  <a:pt x="1087452" y="762408"/>
                </a:cubicBezTo>
                <a:cubicBezTo>
                  <a:pt x="1082450" y="909973"/>
                  <a:pt x="1100872" y="1089727"/>
                  <a:pt x="1062052" y="1245008"/>
                </a:cubicBezTo>
                <a:cubicBezTo>
                  <a:pt x="1058805" y="1257995"/>
                  <a:pt x="1055339" y="1271134"/>
                  <a:pt x="1049352" y="1283108"/>
                </a:cubicBezTo>
                <a:cubicBezTo>
                  <a:pt x="1042526" y="1296760"/>
                  <a:pt x="1032419" y="1308508"/>
                  <a:pt x="1023952" y="1321208"/>
                </a:cubicBezTo>
                <a:cubicBezTo>
                  <a:pt x="1015485" y="1355075"/>
                  <a:pt x="1009591" y="1389690"/>
                  <a:pt x="998552" y="1422808"/>
                </a:cubicBezTo>
                <a:cubicBezTo>
                  <a:pt x="994319" y="1435508"/>
                  <a:pt x="994215" y="1450455"/>
                  <a:pt x="985852" y="1460908"/>
                </a:cubicBezTo>
                <a:cubicBezTo>
                  <a:pt x="976317" y="1472827"/>
                  <a:pt x="960452" y="1477841"/>
                  <a:pt x="947752" y="1486308"/>
                </a:cubicBezTo>
                <a:cubicBezTo>
                  <a:pt x="939285" y="1499008"/>
                  <a:pt x="933145" y="1513615"/>
                  <a:pt x="922352" y="1524408"/>
                </a:cubicBezTo>
                <a:cubicBezTo>
                  <a:pt x="911559" y="1535201"/>
                  <a:pt x="893787" y="1537889"/>
                  <a:pt x="884252" y="1549808"/>
                </a:cubicBezTo>
                <a:cubicBezTo>
                  <a:pt x="801618" y="1653100"/>
                  <a:pt x="953211" y="1518949"/>
                  <a:pt x="846152" y="1626008"/>
                </a:cubicBezTo>
                <a:cubicBezTo>
                  <a:pt x="825458" y="1646702"/>
                  <a:pt x="797497" y="1657222"/>
                  <a:pt x="769952" y="1664108"/>
                </a:cubicBezTo>
                <a:cubicBezTo>
                  <a:pt x="694969" y="1682854"/>
                  <a:pt x="653504" y="1681621"/>
                  <a:pt x="566752" y="1689508"/>
                </a:cubicBezTo>
                <a:cubicBezTo>
                  <a:pt x="503252" y="1685275"/>
                  <a:pt x="439027" y="1687271"/>
                  <a:pt x="376252" y="1676808"/>
                </a:cubicBezTo>
                <a:cubicBezTo>
                  <a:pt x="361196" y="1674299"/>
                  <a:pt x="352181" y="1657421"/>
                  <a:pt x="338152" y="1651408"/>
                </a:cubicBezTo>
                <a:cubicBezTo>
                  <a:pt x="322109" y="1644532"/>
                  <a:pt x="304135" y="1643503"/>
                  <a:pt x="287352" y="1638708"/>
                </a:cubicBezTo>
                <a:cubicBezTo>
                  <a:pt x="274480" y="1635030"/>
                  <a:pt x="261557" y="1631281"/>
                  <a:pt x="249252" y="1626008"/>
                </a:cubicBezTo>
                <a:cubicBezTo>
                  <a:pt x="231851" y="1618550"/>
                  <a:pt x="215853" y="1608066"/>
                  <a:pt x="198452" y="1600608"/>
                </a:cubicBezTo>
                <a:cubicBezTo>
                  <a:pt x="124840" y="1569060"/>
                  <a:pt x="195471" y="1611321"/>
                  <a:pt x="122252" y="1562508"/>
                </a:cubicBezTo>
                <a:cubicBezTo>
                  <a:pt x="105319" y="1537108"/>
                  <a:pt x="81105" y="1515268"/>
                  <a:pt x="71452" y="1486308"/>
                </a:cubicBezTo>
                <a:cubicBezTo>
                  <a:pt x="60571" y="1453664"/>
                  <a:pt x="52431" y="1432491"/>
                  <a:pt x="46052" y="1397408"/>
                </a:cubicBezTo>
                <a:cubicBezTo>
                  <a:pt x="22703" y="1268988"/>
                  <a:pt x="46734" y="1348653"/>
                  <a:pt x="20652" y="1270408"/>
                </a:cubicBezTo>
                <a:cubicBezTo>
                  <a:pt x="-11955" y="1042161"/>
                  <a:pt x="-1304" y="1152455"/>
                  <a:pt x="20652" y="724308"/>
                </a:cubicBezTo>
                <a:cubicBezTo>
                  <a:pt x="21338" y="710939"/>
                  <a:pt x="29674" y="699080"/>
                  <a:pt x="33352" y="686208"/>
                </a:cubicBezTo>
                <a:cubicBezTo>
                  <a:pt x="65246" y="574580"/>
                  <a:pt x="28302" y="688659"/>
                  <a:pt x="58752" y="597308"/>
                </a:cubicBezTo>
                <a:cubicBezTo>
                  <a:pt x="62985" y="567675"/>
                  <a:pt x="65581" y="537761"/>
                  <a:pt x="71452" y="508408"/>
                </a:cubicBezTo>
                <a:cubicBezTo>
                  <a:pt x="74077" y="495281"/>
                  <a:pt x="81527" y="483435"/>
                  <a:pt x="84152" y="470308"/>
                </a:cubicBezTo>
                <a:cubicBezTo>
                  <a:pt x="99313" y="394505"/>
                  <a:pt x="111081" y="307208"/>
                  <a:pt x="122252" y="229008"/>
                </a:cubicBezTo>
                <a:cubicBezTo>
                  <a:pt x="108849" y="1155"/>
                  <a:pt x="69335" y="59675"/>
                  <a:pt x="58752" y="25808"/>
                </a:cubicBezTo>
                <a:close/>
              </a:path>
            </a:pathLst>
          </a:cu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43419" y="3784346"/>
            <a:ext cx="3505200" cy="461665"/>
          </a:xfrm>
          <a:prstGeom prst="rect">
            <a:avLst/>
          </a:prstGeom>
          <a:noFill/>
        </p:spPr>
        <p:txBody>
          <a:bodyPr wrap="square" rtlCol="0">
            <a:spAutoFit/>
          </a:bodyPr>
          <a:lstStyle/>
          <a:p>
            <a:pPr algn="ctr"/>
            <a:r>
              <a:rPr lang="en-US" altLang="zh-CN"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rPr>
              <a:t>职工号</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rPr>
              <a:t>产品号</a:t>
            </a:r>
            <a:r>
              <a:rPr lang="en-US" altLang="zh-CN"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rPr>
              <a:t> → 天数</a:t>
            </a:r>
          </a:p>
        </p:txBody>
      </p:sp>
      <p:cxnSp>
        <p:nvCxnSpPr>
          <p:cNvPr id="27" name="直接箭头连接符 26"/>
          <p:cNvCxnSpPr/>
          <p:nvPr/>
        </p:nvCxnSpPr>
        <p:spPr>
          <a:xfrm flipH="1" flipV="1">
            <a:off x="5819959" y="4034861"/>
            <a:ext cx="1061192" cy="10468"/>
          </a:xfrm>
          <a:prstGeom prst="straightConnector1">
            <a:avLst/>
          </a:prstGeom>
          <a:ln w="19050">
            <a:solidFill>
              <a:srgbClr val="0000FF"/>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894878" y="5576004"/>
            <a:ext cx="10407520" cy="892552"/>
          </a:xfrm>
          <a:prstGeom prst="rect">
            <a:avLst/>
          </a:prstGeom>
          <a:solidFill>
            <a:schemeClr val="bg1">
              <a:lumMod val="95000"/>
            </a:schemeClr>
          </a:solidFill>
        </p:spPr>
        <p:txBody>
          <a:bodyPr wrap="square">
            <a:spAutoFit/>
          </a:bodyPr>
          <a:lstStyle/>
          <a:p>
            <a:pPr marL="342900" indent="-342900">
              <a:lnSpc>
                <a:spcPct val="130000"/>
              </a:lnSpc>
              <a:buFont typeface="Arial" panose="020B0604020202020204" pitchFamily="34" charset="0"/>
              <a:buChar char="•"/>
            </a:pPr>
            <a:r>
              <a:rPr lang="zh-CN" altLang="en-US" sz="2000" dirty="0">
                <a:solidFill>
                  <a:srgbClr val="FF0000"/>
                </a:solidFill>
                <a:latin typeface="等线 Light" panose="02010600030101010101" pitchFamily="2" charset="-122"/>
                <a:ea typeface="等线 Light" panose="02010600030101010101" pitchFamily="2" charset="-122"/>
              </a:rPr>
              <a:t>使用规范化理论消除冗余时应注意两个问题：</a:t>
            </a:r>
            <a:r>
              <a:rPr lang="zh-CN" altLang="en-US" sz="2000" dirty="0">
                <a:solidFill>
                  <a:srgbClr val="0000FF"/>
                </a:solidFill>
                <a:latin typeface="等线 Light" panose="02010600030101010101" pitchFamily="2" charset="-122"/>
                <a:ea typeface="等线 Light" panose="02010600030101010101" pitchFamily="2" charset="-122"/>
                <a:sym typeface="Wingdings 2" panose="05020102010507070707" pitchFamily="18" charset="2"/>
              </a:rPr>
              <a:t></a:t>
            </a:r>
            <a:r>
              <a:rPr lang="zh-CN" altLang="en-US" sz="2000" dirty="0">
                <a:solidFill>
                  <a:srgbClr val="0000FF"/>
                </a:solidFill>
                <a:latin typeface="等线 Light" panose="02010600030101010101" pitchFamily="2" charset="-122"/>
                <a:ea typeface="等线 Light" panose="02010600030101010101" pitchFamily="2" charset="-122"/>
              </a:rPr>
              <a:t>冗余的联系一定在</a:t>
            </a:r>
            <a:r>
              <a:rPr lang="en-US" altLang="zh-CN" sz="2000" dirty="0">
                <a:solidFill>
                  <a:srgbClr val="0000FF"/>
                </a:solidFill>
                <a:latin typeface="等线 Light" panose="02010600030101010101" pitchFamily="2" charset="-122"/>
                <a:ea typeface="等线 Light" panose="02010600030101010101" pitchFamily="2" charset="-122"/>
              </a:rPr>
              <a:t>D</a:t>
            </a:r>
            <a:r>
              <a:rPr lang="zh-CN" altLang="en-US" sz="2000" dirty="0">
                <a:solidFill>
                  <a:srgbClr val="0000FF"/>
                </a:solidFill>
                <a:latin typeface="等线 Light" panose="02010600030101010101" pitchFamily="2" charset="-122"/>
                <a:ea typeface="等线 Light" panose="02010600030101010101" pitchFamily="2" charset="-122"/>
              </a:rPr>
              <a:t>中，而</a:t>
            </a:r>
            <a:r>
              <a:rPr lang="en-US" altLang="zh-CN" sz="2000" dirty="0">
                <a:solidFill>
                  <a:srgbClr val="0000FF"/>
                </a:solidFill>
                <a:latin typeface="等线 Light" panose="02010600030101010101" pitchFamily="2" charset="-122"/>
                <a:ea typeface="等线 Light" panose="02010600030101010101" pitchFamily="2" charset="-122"/>
              </a:rPr>
              <a:t>D</a:t>
            </a:r>
            <a:r>
              <a:rPr lang="zh-CN" altLang="en-US" sz="2000" dirty="0">
                <a:solidFill>
                  <a:srgbClr val="0000FF"/>
                </a:solidFill>
                <a:latin typeface="等线 Light" panose="02010600030101010101" pitchFamily="2" charset="-122"/>
                <a:ea typeface="等线 Light" panose="02010600030101010101" pitchFamily="2" charset="-122"/>
              </a:rPr>
              <a:t>中的联系不一定是冗余的；</a:t>
            </a:r>
            <a:r>
              <a:rPr lang="zh-CN" altLang="en-US" sz="2000" dirty="0">
                <a:solidFill>
                  <a:srgbClr val="0000FF"/>
                </a:solidFill>
                <a:latin typeface="等线 Light" panose="02010600030101010101" pitchFamily="2" charset="-122"/>
                <a:ea typeface="等线 Light" panose="02010600030101010101" pitchFamily="2" charset="-122"/>
                <a:sym typeface="Wingdings 2" panose="05020102010507070707" pitchFamily="18" charset="2"/>
              </a:rPr>
              <a:t></a:t>
            </a:r>
            <a:r>
              <a:rPr lang="zh-CN" altLang="en-US" sz="2000" dirty="0">
                <a:solidFill>
                  <a:srgbClr val="0000FF"/>
                </a:solidFill>
                <a:latin typeface="等线 Light" panose="02010600030101010101" pitchFamily="2" charset="-122"/>
                <a:ea typeface="等线 Light" panose="02010600030101010101" pitchFamily="2" charset="-122"/>
              </a:rPr>
              <a:t>当实体之间存在多种联系时，要将实体之间的联系在形式上加以区分</a:t>
            </a:r>
            <a:r>
              <a:rPr lang="zh-CN" altLang="en-US" sz="2000" dirty="0">
                <a:solidFill>
                  <a:srgbClr val="FF0000"/>
                </a:solidFill>
                <a:latin typeface="等线 Light" panose="02010600030101010101" pitchFamily="2" charset="-122"/>
                <a:ea typeface="等线 Light" panose="02010600030101010101" pitchFamily="2" charset="-122"/>
              </a:rPr>
              <a:t>。</a:t>
            </a:r>
            <a:endParaRPr lang="en-US" altLang="zh-CN" sz="2000" dirty="0">
              <a:solidFill>
                <a:srgbClr val="FF0000"/>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84087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childTnLst>
                          </p:cTn>
                        </p:par>
                        <p:par>
                          <p:cTn id="14" fill="hold">
                            <p:stCondLst>
                              <p:cond delay="500"/>
                            </p:stCondLst>
                            <p:childTnLst>
                              <p:par>
                                <p:cTn id="15" presetID="22" presetClass="entr" presetSubtype="2"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1000"/>
                                        <p:tgtEl>
                                          <p:spTgt spid="1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right)">
                                      <p:cBhvr>
                                        <p:cTn id="31" dur="1000"/>
                                        <p:tgtEl>
                                          <p:spTgt spid="27"/>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7">
                                            <p:txEl>
                                              <p:pRg st="8" end="8"/>
                                            </p:txEl>
                                          </p:spTgt>
                                        </p:tgtEl>
                                        <p:attrNameLst>
                                          <p:attrName>style.visibility</p:attrName>
                                        </p:attrNameLst>
                                      </p:cBhvr>
                                      <p:to>
                                        <p:strVal val="visible"/>
                                      </p:to>
                                    </p:set>
                                    <p:anim calcmode="lin" valueType="num">
                                      <p:cBhvr additive="base">
                                        <p:cTn id="40" dur="500" fill="hold"/>
                                        <p:tgtEl>
                                          <p:spTgt spid="7">
                                            <p:txEl>
                                              <p:pRg st="8" end="8"/>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7">
                                            <p:txEl>
                                              <p:pRg st="9" end="9"/>
                                            </p:txEl>
                                          </p:spTgt>
                                        </p:tgtEl>
                                        <p:attrNameLst>
                                          <p:attrName>style.visibility</p:attrName>
                                        </p:attrNameLst>
                                      </p:cBhvr>
                                      <p:to>
                                        <p:strVal val="visible"/>
                                      </p:to>
                                    </p:set>
                                    <p:anim calcmode="lin" valueType="num">
                                      <p:cBhvr additive="base">
                                        <p:cTn id="46" dur="500" fill="hold"/>
                                        <p:tgtEl>
                                          <p:spTgt spid="7">
                                            <p:txEl>
                                              <p:pRg st="9" end="9"/>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000"/>
                                        <p:tgtEl>
                                          <p:spTgt spid="29"/>
                                        </p:tgtEl>
                                      </p:cBhvr>
                                    </p:animEffect>
                                    <p:anim calcmode="lin" valueType="num">
                                      <p:cBhvr>
                                        <p:cTn id="53" dur="1000" fill="hold"/>
                                        <p:tgtEl>
                                          <p:spTgt spid="29"/>
                                        </p:tgtEl>
                                        <p:attrNameLst>
                                          <p:attrName>ppt_x</p:attrName>
                                        </p:attrNameLst>
                                      </p:cBhvr>
                                      <p:tavLst>
                                        <p:tav tm="0">
                                          <p:val>
                                            <p:strVal val="#ppt_x"/>
                                          </p:val>
                                        </p:tav>
                                        <p:tav tm="100000">
                                          <p:val>
                                            <p:strVal val="#ppt_x"/>
                                          </p:val>
                                        </p:tav>
                                      </p:tavLst>
                                    </p:anim>
                                    <p:anim calcmode="lin" valueType="num">
                                      <p:cBhvr>
                                        <p:cTn id="5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animBg="1"/>
      <p:bldP spid="17" grpId="0" animBg="1"/>
      <p:bldP spid="21" grpId="0"/>
      <p:bldP spid="2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C:\Users\wamdm\Desktop\7.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185" y="1312213"/>
            <a:ext cx="6039637" cy="4053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537513"/>
            <a:ext cx="4909930" cy="3144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595085" y="457200"/>
            <a:ext cx="11007107" cy="6078826"/>
          </a:xfrm>
        </p:spPr>
        <p:txBody>
          <a:bodyPr/>
          <a:lstStyle/>
          <a:p>
            <a:r>
              <a:rPr lang="en-US" altLang="zh-CN" dirty="0">
                <a:solidFill>
                  <a:srgbClr val="0000FF"/>
                </a:solidFill>
              </a:rPr>
              <a:t>[</a:t>
            </a:r>
            <a:r>
              <a:rPr lang="zh-CN" altLang="en-US" dirty="0">
                <a:solidFill>
                  <a:srgbClr val="0000FF"/>
                </a:solidFill>
              </a:rPr>
              <a:t>例</a:t>
            </a:r>
            <a:r>
              <a:rPr lang="en-US" altLang="zh-CN" dirty="0">
                <a:solidFill>
                  <a:srgbClr val="0000FF"/>
                </a:solidFill>
              </a:rPr>
              <a:t>7.2]  </a:t>
            </a:r>
            <a:r>
              <a:rPr lang="zh-CN" altLang="en-US" dirty="0">
                <a:solidFill>
                  <a:srgbClr val="0000FF"/>
                </a:solidFill>
              </a:rPr>
              <a:t>某工厂管理信息系统的视图集成</a:t>
            </a:r>
            <a:endParaRPr lang="en-US" altLang="zh-CN" dirty="0">
              <a:solidFill>
                <a:srgbClr val="0000FF"/>
              </a:solidFill>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56</a:t>
            </a:fld>
            <a:endParaRPr lang="en-US" dirty="0"/>
          </a:p>
        </p:txBody>
      </p:sp>
      <p:pic>
        <p:nvPicPr>
          <p:cNvPr id="7" name="图片 3" descr="7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0987" y="4262512"/>
            <a:ext cx="3307291" cy="209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p:cNvSpPr txBox="1">
            <a:spLocks noChangeArrowheads="1"/>
          </p:cNvSpPr>
          <p:nvPr/>
        </p:nvSpPr>
        <p:spPr bwMode="auto">
          <a:xfrm>
            <a:off x="7525036" y="3752989"/>
            <a:ext cx="3847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zh-CN" sz="2000" dirty="0">
                <a:solidFill>
                  <a:srgbClr val="0000FF"/>
                </a:solidFill>
                <a:latin typeface="等线" panose="02010600030101010101" pitchFamily="2" charset="-122"/>
                <a:ea typeface="等线" panose="02010600030101010101" pitchFamily="2" charset="-122"/>
              </a:rPr>
              <a:t>图</a:t>
            </a:r>
            <a:r>
              <a:rPr lang="en-US" altLang="zh-CN" sz="2000" dirty="0">
                <a:solidFill>
                  <a:srgbClr val="0000FF"/>
                </a:solidFill>
                <a:latin typeface="等线" panose="02010600030101010101" pitchFamily="2" charset="-122"/>
                <a:ea typeface="等线" panose="02010600030101010101" pitchFamily="2" charset="-122"/>
              </a:rPr>
              <a:t>7.23  </a:t>
            </a:r>
            <a:r>
              <a:rPr lang="zh-CN" altLang="zh-CN" sz="2000" dirty="0">
                <a:solidFill>
                  <a:srgbClr val="0000FF"/>
                </a:solidFill>
                <a:latin typeface="等线" panose="02010600030101010101" pitchFamily="2" charset="-122"/>
                <a:ea typeface="等线" panose="02010600030101010101" pitchFamily="2" charset="-122"/>
              </a:rPr>
              <a:t>销售管理子系统的</a:t>
            </a:r>
            <a:r>
              <a:rPr lang="en-US" altLang="zh-CN" sz="2000" dirty="0">
                <a:solidFill>
                  <a:srgbClr val="0000FF"/>
                </a:solidFill>
                <a:latin typeface="等线" panose="02010600030101010101" pitchFamily="2" charset="-122"/>
                <a:ea typeface="等线" panose="02010600030101010101" pitchFamily="2" charset="-122"/>
              </a:rPr>
              <a:t>E-R</a:t>
            </a:r>
            <a:r>
              <a:rPr lang="zh-CN" altLang="zh-CN" sz="2000" dirty="0">
                <a:solidFill>
                  <a:srgbClr val="0000FF"/>
                </a:solidFill>
                <a:latin typeface="等线" panose="02010600030101010101" pitchFamily="2" charset="-122"/>
                <a:ea typeface="等线" panose="02010600030101010101" pitchFamily="2" charset="-122"/>
              </a:rPr>
              <a:t>图</a:t>
            </a:r>
            <a:endParaRPr lang="zh-CN" altLang="en-US" sz="2000" dirty="0">
              <a:solidFill>
                <a:srgbClr val="0000FF"/>
              </a:solidFill>
              <a:latin typeface="等线" panose="02010600030101010101" pitchFamily="2" charset="-122"/>
              <a:ea typeface="等线" panose="02010600030101010101" pitchFamily="2" charset="-122"/>
            </a:endParaRPr>
          </a:p>
        </p:txBody>
      </p:sp>
      <p:sp>
        <p:nvSpPr>
          <p:cNvPr id="9" name="文本框 4"/>
          <p:cNvSpPr txBox="1">
            <a:spLocks noChangeArrowheads="1"/>
          </p:cNvSpPr>
          <p:nvPr/>
        </p:nvSpPr>
        <p:spPr bwMode="auto">
          <a:xfrm>
            <a:off x="1828800" y="5110576"/>
            <a:ext cx="3240360" cy="400110"/>
          </a:xfrm>
          <a:prstGeom prst="rect">
            <a:avLst/>
          </a:prstGeom>
          <a:noFill/>
          <a:ln w="9525">
            <a:noFill/>
            <a:miter lim="800000"/>
            <a:headEnd/>
            <a:tailEnd/>
          </a:ln>
        </p:spPr>
        <p:txBody>
          <a:bodyPr wrap="square">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defRPr/>
            </a:pPr>
            <a:r>
              <a:rPr lang="zh-CN" altLang="en-US" sz="2000" dirty="0">
                <a:solidFill>
                  <a:srgbClr val="0000FF"/>
                </a:solidFill>
                <a:latin typeface="等线" panose="02010600030101010101" pitchFamily="2" charset="-122"/>
                <a:ea typeface="等线" panose="02010600030101010101" pitchFamily="2" charset="-122"/>
              </a:rPr>
              <a:t>图</a:t>
            </a:r>
            <a:r>
              <a:rPr lang="en-US" altLang="zh-CN" sz="2000" dirty="0">
                <a:solidFill>
                  <a:srgbClr val="0000FF"/>
                </a:solidFill>
                <a:latin typeface="等线" panose="02010600030101010101" pitchFamily="2" charset="-122"/>
                <a:ea typeface="等线" panose="02010600030101010101" pitchFamily="2" charset="-122"/>
              </a:rPr>
              <a:t>7.11  </a:t>
            </a:r>
            <a:r>
              <a:rPr lang="zh-CN" altLang="en-US" sz="2000" dirty="0">
                <a:solidFill>
                  <a:srgbClr val="0000FF"/>
                </a:solidFill>
                <a:latin typeface="等线" panose="02010600030101010101" pitchFamily="2" charset="-122"/>
                <a:ea typeface="等线" panose="02010600030101010101" pitchFamily="2" charset="-122"/>
              </a:rPr>
              <a:t>工厂物资管理</a:t>
            </a:r>
            <a:r>
              <a:rPr lang="en-US" altLang="zh-CN" sz="2000" dirty="0">
                <a:solidFill>
                  <a:srgbClr val="0000FF"/>
                </a:solidFill>
                <a:latin typeface="等线" panose="02010600030101010101" pitchFamily="2" charset="-122"/>
                <a:ea typeface="等线" panose="02010600030101010101" pitchFamily="2" charset="-122"/>
              </a:rPr>
              <a:t>E-R</a:t>
            </a:r>
            <a:r>
              <a:rPr lang="zh-CN" altLang="en-US" sz="2000" dirty="0">
                <a:solidFill>
                  <a:srgbClr val="0000FF"/>
                </a:solidFill>
                <a:latin typeface="等线" panose="02010600030101010101" pitchFamily="2" charset="-122"/>
                <a:ea typeface="等线" panose="02010600030101010101" pitchFamily="2" charset="-122"/>
              </a:rPr>
              <a:t>图</a:t>
            </a:r>
          </a:p>
        </p:txBody>
      </p:sp>
      <p:sp>
        <p:nvSpPr>
          <p:cNvPr id="10" name="TextBox 7"/>
          <p:cNvSpPr txBox="1">
            <a:spLocks noChangeArrowheads="1"/>
          </p:cNvSpPr>
          <p:nvPr/>
        </p:nvSpPr>
        <p:spPr bwMode="auto">
          <a:xfrm>
            <a:off x="7539402" y="6268108"/>
            <a:ext cx="3847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zh-CN" sz="2000" dirty="0">
                <a:solidFill>
                  <a:srgbClr val="0000FF"/>
                </a:solidFill>
                <a:latin typeface="等线" panose="02010600030101010101" pitchFamily="2" charset="-122"/>
                <a:ea typeface="等线" panose="02010600030101010101" pitchFamily="2" charset="-122"/>
              </a:rPr>
              <a:t>图</a:t>
            </a:r>
            <a:r>
              <a:rPr lang="en-US" altLang="zh-CN" sz="2000" dirty="0">
                <a:solidFill>
                  <a:srgbClr val="0000FF"/>
                </a:solidFill>
                <a:latin typeface="等线" panose="02010600030101010101" pitchFamily="2" charset="-122"/>
                <a:ea typeface="等线" panose="02010600030101010101" pitchFamily="2" charset="-122"/>
              </a:rPr>
              <a:t>7.27  </a:t>
            </a:r>
            <a:r>
              <a:rPr lang="zh-CN" altLang="zh-CN" sz="2000" dirty="0">
                <a:solidFill>
                  <a:srgbClr val="0000FF"/>
                </a:solidFill>
                <a:latin typeface="等线" panose="02010600030101010101" pitchFamily="2" charset="-122"/>
                <a:ea typeface="等线" panose="02010600030101010101" pitchFamily="2" charset="-122"/>
              </a:rPr>
              <a:t>劳动人事管理的分</a:t>
            </a:r>
            <a:r>
              <a:rPr lang="en-US" altLang="zh-CN" sz="2000" dirty="0">
                <a:solidFill>
                  <a:srgbClr val="0000FF"/>
                </a:solidFill>
                <a:latin typeface="等线" panose="02010600030101010101" pitchFamily="2" charset="-122"/>
                <a:ea typeface="等线" panose="02010600030101010101" pitchFamily="2" charset="-122"/>
              </a:rPr>
              <a:t>E-R</a:t>
            </a:r>
            <a:r>
              <a:rPr lang="zh-CN" altLang="zh-CN" sz="2000" dirty="0">
                <a:solidFill>
                  <a:srgbClr val="0000FF"/>
                </a:solidFill>
                <a:latin typeface="等线" panose="02010600030101010101" pitchFamily="2" charset="-122"/>
                <a:ea typeface="等线" panose="02010600030101010101" pitchFamily="2" charset="-122"/>
              </a:rPr>
              <a:t>图</a:t>
            </a:r>
          </a:p>
        </p:txBody>
      </p:sp>
    </p:spTree>
    <p:extLst>
      <p:ext uri="{BB962C8B-B14F-4D97-AF65-F5344CB8AC3E}">
        <p14:creationId xmlns:p14="http://schemas.microsoft.com/office/powerpoint/2010/main" val="26185357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57</a:t>
            </a:fld>
            <a:endParaRPr lang="en-US" dirty="0"/>
          </a:p>
        </p:txBody>
      </p:sp>
      <p:pic>
        <p:nvPicPr>
          <p:cNvPr id="5" name="图片 3" descr="730"/>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0999" y="533400"/>
            <a:ext cx="8001001"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8382000" y="533400"/>
            <a:ext cx="3048000" cy="5713872"/>
          </a:xfrm>
          <a:prstGeom prst="rect">
            <a:avLst/>
          </a:prstGeom>
          <a:noFill/>
        </p:spPr>
        <p:txBody>
          <a:bodyPr wrap="square" rtlCol="0">
            <a:spAutoFit/>
          </a:bodyPr>
          <a:lstStyle/>
          <a:p>
            <a:pPr>
              <a:lnSpc>
                <a:spcPct val="130000"/>
              </a:lnSpc>
            </a:pPr>
            <a:r>
              <a:rPr lang="zh-CN" altLang="en-US" dirty="0">
                <a:solidFill>
                  <a:srgbClr val="0000FF"/>
                </a:solidFill>
                <a:latin typeface="等线 Light" panose="02010600030101010101" pitchFamily="2" charset="-122"/>
                <a:ea typeface="等线 Light" panose="02010600030101010101" pitchFamily="2" charset="-122"/>
              </a:rPr>
              <a:t>集成过程中解决了如下问题：</a:t>
            </a:r>
            <a:endParaRPr lang="en-US" altLang="zh-CN" dirty="0">
              <a:solidFill>
                <a:srgbClr val="0000FF"/>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dirty="0">
                <a:solidFill>
                  <a:srgbClr val="FF0000"/>
                </a:solidFill>
                <a:latin typeface="等线 Light" panose="02010600030101010101" pitchFamily="2" charset="-122"/>
                <a:ea typeface="等线 Light" panose="02010600030101010101" pitchFamily="2" charset="-122"/>
              </a:rPr>
              <a:t>异名同义：</a:t>
            </a:r>
            <a:endParaRPr lang="en-US" altLang="zh-CN" dirty="0">
              <a:solidFill>
                <a:srgbClr val="FF0000"/>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dirty="0">
                <a:solidFill>
                  <a:srgbClr val="0000FF"/>
                </a:solidFill>
                <a:latin typeface="等线 Light" panose="02010600030101010101" pitchFamily="2" charset="-122"/>
                <a:ea typeface="等线 Light" panose="02010600030101010101" pitchFamily="2" charset="-122"/>
              </a:rPr>
              <a:t>项目和产品含义相同，某个项目实质上是指某个产品的生产</a:t>
            </a:r>
            <a:endParaRPr lang="en-US" altLang="zh-CN" dirty="0">
              <a:solidFill>
                <a:srgbClr val="0000FF"/>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endParaRPr lang="en-US" altLang="zh-CN" sz="1100" dirty="0">
              <a:solidFill>
                <a:srgbClr val="0000FF"/>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dirty="0">
                <a:solidFill>
                  <a:srgbClr val="FF0000"/>
                </a:solidFill>
                <a:latin typeface="等线 Light" panose="02010600030101010101" pitchFamily="2" charset="-122"/>
                <a:ea typeface="等线 Light" panose="02010600030101010101" pitchFamily="2" charset="-122"/>
              </a:rPr>
              <a:t>冗余的联系：</a:t>
            </a:r>
            <a:endParaRPr lang="en-US" altLang="zh-CN" dirty="0">
              <a:solidFill>
                <a:srgbClr val="FF0000"/>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dirty="0">
                <a:solidFill>
                  <a:srgbClr val="0000FF"/>
                </a:solidFill>
                <a:latin typeface="等线 Light" panose="02010600030101010101" pitchFamily="2" charset="-122"/>
                <a:ea typeface="等线 Light" panose="02010600030101010101" pitchFamily="2" charset="-122"/>
              </a:rPr>
              <a:t>库存管理中职工与仓库的工作关系已包含在劳动人事管理的部门与职工之间的联系之中，可以取消。职工之间领导与被领导关系可由部门与职工</a:t>
            </a:r>
            <a:r>
              <a:rPr lang="en-US" altLang="zh-CN" dirty="0">
                <a:solidFill>
                  <a:srgbClr val="0000FF"/>
                </a:solidFill>
                <a:latin typeface="等线 Light" panose="02010600030101010101" pitchFamily="2" charset="-122"/>
                <a:ea typeface="等线 Light" panose="02010600030101010101" pitchFamily="2" charset="-122"/>
              </a:rPr>
              <a:t>(</a:t>
            </a:r>
            <a:r>
              <a:rPr lang="zh-CN" altLang="en-US" dirty="0">
                <a:solidFill>
                  <a:srgbClr val="0000FF"/>
                </a:solidFill>
                <a:latin typeface="等线 Light" panose="02010600030101010101" pitchFamily="2" charset="-122"/>
                <a:ea typeface="等线 Light" panose="02010600030101010101" pitchFamily="2" charset="-122"/>
              </a:rPr>
              <a:t>经理</a:t>
            </a:r>
            <a:r>
              <a:rPr lang="en-US" altLang="zh-CN" dirty="0">
                <a:solidFill>
                  <a:srgbClr val="0000FF"/>
                </a:solidFill>
                <a:latin typeface="等线 Light" panose="02010600030101010101" pitchFamily="2" charset="-122"/>
                <a:ea typeface="等线 Light" panose="02010600030101010101" pitchFamily="2" charset="-122"/>
              </a:rPr>
              <a:t>)</a:t>
            </a:r>
            <a:r>
              <a:rPr lang="zh-CN" altLang="en-US" dirty="0">
                <a:solidFill>
                  <a:srgbClr val="0000FF"/>
                </a:solidFill>
                <a:latin typeface="等线 Light" panose="02010600030101010101" pitchFamily="2" charset="-122"/>
                <a:ea typeface="等线 Light" panose="02010600030101010101" pitchFamily="2" charset="-122"/>
              </a:rPr>
              <a:t>之间的领导关系、部门与职工之间的从属关系两者导出，也可以取消。</a:t>
            </a:r>
            <a:endParaRPr lang="en-US" altLang="zh-CN" dirty="0">
              <a:solidFill>
                <a:srgbClr val="0000FF"/>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8328325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数据库设计概述</a:t>
            </a:r>
          </a:p>
          <a:p>
            <a:pPr>
              <a:lnSpc>
                <a:spcPct val="150000"/>
              </a:lnSpc>
            </a:pPr>
            <a:r>
              <a:rPr lang="zh-CN" altLang="en-US" dirty="0">
                <a:solidFill>
                  <a:schemeClr val="bg1">
                    <a:lumMod val="75000"/>
                  </a:schemeClr>
                </a:solidFill>
              </a:rPr>
              <a:t>需求分析</a:t>
            </a:r>
          </a:p>
          <a:p>
            <a:pPr>
              <a:lnSpc>
                <a:spcPct val="150000"/>
              </a:lnSpc>
            </a:pPr>
            <a:r>
              <a:rPr lang="zh-CN" altLang="en-US" dirty="0">
                <a:solidFill>
                  <a:schemeClr val="bg1">
                    <a:lumMod val="75000"/>
                  </a:schemeClr>
                </a:solidFill>
              </a:rPr>
              <a:t>概念结构设计</a:t>
            </a:r>
          </a:p>
          <a:p>
            <a:pPr>
              <a:lnSpc>
                <a:spcPct val="150000"/>
              </a:lnSpc>
            </a:pPr>
            <a:r>
              <a:rPr lang="zh-CN" altLang="en-US" dirty="0">
                <a:solidFill>
                  <a:srgbClr val="FF0000"/>
                </a:solidFill>
              </a:rPr>
              <a:t>逻辑结构设计</a:t>
            </a:r>
          </a:p>
          <a:p>
            <a:pPr>
              <a:lnSpc>
                <a:spcPct val="150000"/>
              </a:lnSpc>
            </a:pPr>
            <a:r>
              <a:rPr lang="zh-CN" altLang="en-US" dirty="0">
                <a:solidFill>
                  <a:schemeClr val="bg1">
                    <a:lumMod val="75000"/>
                  </a:schemeClr>
                </a:solidFill>
              </a:rPr>
              <a:t>物理结构设计</a:t>
            </a:r>
          </a:p>
          <a:p>
            <a:pPr>
              <a:lnSpc>
                <a:spcPct val="150000"/>
              </a:lnSpc>
            </a:pPr>
            <a:r>
              <a:rPr lang="zh-CN" altLang="en-US" dirty="0">
                <a:solidFill>
                  <a:schemeClr val="bg1">
                    <a:lumMod val="75000"/>
                  </a:schemeClr>
                </a:solidFill>
              </a:rPr>
              <a:t>数据库的实施和维护</a:t>
            </a:r>
          </a:p>
          <a:p>
            <a:pPr>
              <a:lnSpc>
                <a:spcPct val="150000"/>
              </a:lnSpc>
            </a:pPr>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58</a:t>
            </a:fld>
            <a:endParaRPr lang="en-US" dirty="0"/>
          </a:p>
        </p:txBody>
      </p:sp>
    </p:spTree>
    <p:extLst>
      <p:ext uri="{BB962C8B-B14F-4D97-AF65-F5344CB8AC3E}">
        <p14:creationId xmlns:p14="http://schemas.microsoft.com/office/powerpoint/2010/main" val="2145658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数据库设计概述</a:t>
            </a:r>
            <a:r>
              <a:rPr lang="en-US" altLang="zh-CN" dirty="0"/>
              <a:t>(cont’d)</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solidFill>
                  <a:srgbClr val="0000FF"/>
                </a:solidFill>
              </a:rPr>
              <a:t>数据库设计的特点</a:t>
            </a:r>
          </a:p>
          <a:p>
            <a:pPr>
              <a:lnSpc>
                <a:spcPct val="150000"/>
              </a:lnSpc>
            </a:pPr>
            <a:r>
              <a:rPr lang="zh-CN" altLang="en-US" dirty="0">
                <a:solidFill>
                  <a:srgbClr val="0000FF"/>
                </a:solidFill>
              </a:rPr>
              <a:t>数据库设计方法</a:t>
            </a:r>
          </a:p>
          <a:p>
            <a:pPr>
              <a:lnSpc>
                <a:spcPct val="150000"/>
              </a:lnSpc>
            </a:pPr>
            <a:r>
              <a:rPr lang="zh-CN" altLang="en-US" dirty="0">
                <a:solidFill>
                  <a:srgbClr val="0000FF"/>
                </a:solidFill>
              </a:rPr>
              <a:t>数据库设计的基本步骤</a:t>
            </a:r>
          </a:p>
          <a:p>
            <a:pPr>
              <a:lnSpc>
                <a:spcPct val="150000"/>
              </a:lnSpc>
            </a:pPr>
            <a:r>
              <a:rPr lang="zh-CN" altLang="en-US" dirty="0">
                <a:solidFill>
                  <a:srgbClr val="0000FF"/>
                </a:solidFill>
              </a:rPr>
              <a:t>数据库设计过程中的各级模式</a:t>
            </a:r>
          </a:p>
        </p:txBody>
      </p:sp>
      <p:sp>
        <p:nvSpPr>
          <p:cNvPr id="4" name="灯片编号占位符 3"/>
          <p:cNvSpPr>
            <a:spLocks noGrp="1"/>
          </p:cNvSpPr>
          <p:nvPr>
            <p:ph type="sldNum" sz="quarter" idx="12"/>
          </p:nvPr>
        </p:nvSpPr>
        <p:spPr/>
        <p:txBody>
          <a:bodyPr/>
          <a:lstStyle/>
          <a:p>
            <a:fld id="{E63F6D5D-9733-4D44-9C56-AEFEDD5A4BA7}" type="slidenum">
              <a:rPr lang="en-US" smtClean="0"/>
              <a:pPr/>
              <a:t>5</a:t>
            </a:fld>
            <a:endParaRPr lang="en-US" dirty="0"/>
          </a:p>
        </p:txBody>
      </p:sp>
    </p:spTree>
    <p:extLst>
      <p:ext uri="{BB962C8B-B14F-4D97-AF65-F5344CB8AC3E}">
        <p14:creationId xmlns:p14="http://schemas.microsoft.com/office/powerpoint/2010/main" val="12432092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逻辑结构设计</a:t>
            </a:r>
          </a:p>
        </p:txBody>
      </p:sp>
      <p:sp>
        <p:nvSpPr>
          <p:cNvPr id="3" name="内容占位符 2"/>
          <p:cNvSpPr>
            <a:spLocks noGrp="1"/>
          </p:cNvSpPr>
          <p:nvPr>
            <p:ph idx="1"/>
          </p:nvPr>
        </p:nvSpPr>
        <p:spPr/>
        <p:txBody>
          <a:bodyPr/>
          <a:lstStyle/>
          <a:p>
            <a:pPr>
              <a:lnSpc>
                <a:spcPct val="150000"/>
              </a:lnSpc>
            </a:pPr>
            <a:r>
              <a:rPr lang="zh-CN" altLang="en-US" dirty="0">
                <a:solidFill>
                  <a:srgbClr val="0000FF"/>
                </a:solidFill>
              </a:rPr>
              <a:t>逻辑结构设计的任务</a:t>
            </a:r>
          </a:p>
          <a:p>
            <a:pPr lvl="1">
              <a:lnSpc>
                <a:spcPct val="150000"/>
              </a:lnSpc>
            </a:pPr>
            <a:r>
              <a:rPr lang="zh-CN" altLang="en-US" dirty="0"/>
              <a:t>把概念结构设计阶段设计好的基本</a:t>
            </a:r>
            <a:r>
              <a:rPr lang="en-US" altLang="zh-CN" dirty="0"/>
              <a:t>E-R</a:t>
            </a:r>
            <a:r>
              <a:rPr lang="zh-CN" altLang="en-US" dirty="0"/>
              <a:t>图转换为与选用的</a:t>
            </a:r>
            <a:r>
              <a:rPr lang="en-US" altLang="zh-CN" dirty="0"/>
              <a:t>DBMS</a:t>
            </a:r>
            <a:r>
              <a:rPr lang="zh-CN" altLang="en-US" dirty="0"/>
              <a:t>产品所支持的数据模型相符合的逻辑结构</a:t>
            </a:r>
          </a:p>
          <a:p>
            <a:pPr lvl="1">
              <a:lnSpc>
                <a:spcPct val="150000"/>
              </a:lnSpc>
            </a:pPr>
            <a:r>
              <a:rPr lang="zh-CN" altLang="en-US" dirty="0"/>
              <a:t>主要介绍</a:t>
            </a:r>
            <a:r>
              <a:rPr lang="en-US" altLang="zh-CN" dirty="0"/>
              <a:t>E-R</a:t>
            </a:r>
            <a:r>
              <a:rPr lang="zh-CN" altLang="en-US" dirty="0"/>
              <a:t>图向关系数据模型的转换</a:t>
            </a:r>
            <a:endParaRPr lang="en-US" altLang="zh-CN" dirty="0"/>
          </a:p>
          <a:p>
            <a:pPr>
              <a:lnSpc>
                <a:spcPct val="150000"/>
              </a:lnSpc>
            </a:pPr>
            <a:r>
              <a:rPr lang="zh-CN" altLang="en-US" dirty="0">
                <a:solidFill>
                  <a:srgbClr val="0000FF"/>
                </a:solidFill>
              </a:rPr>
              <a:t>本节主要内容</a:t>
            </a:r>
            <a:endParaRPr lang="en-US" altLang="zh-CN" dirty="0">
              <a:solidFill>
                <a:srgbClr val="0000FF"/>
              </a:solidFill>
            </a:endParaRPr>
          </a:p>
          <a:p>
            <a:pPr marL="814388" lvl="1" indent="-457200">
              <a:lnSpc>
                <a:spcPct val="150000"/>
              </a:lnSpc>
              <a:buFont typeface="+mj-lt"/>
              <a:buAutoNum type="arabicPeriod"/>
            </a:pPr>
            <a:r>
              <a:rPr lang="en-US" altLang="zh-CN" dirty="0">
                <a:solidFill>
                  <a:srgbClr val="FF0000"/>
                </a:solidFill>
              </a:rPr>
              <a:t>E-R</a:t>
            </a:r>
            <a:r>
              <a:rPr lang="zh-CN" altLang="en-US" dirty="0">
                <a:solidFill>
                  <a:srgbClr val="FF0000"/>
                </a:solidFill>
              </a:rPr>
              <a:t>图向关系模型的转换</a:t>
            </a:r>
            <a:endParaRPr lang="en-US" altLang="zh-CN" dirty="0">
              <a:solidFill>
                <a:srgbClr val="FF0000"/>
              </a:solidFill>
            </a:endParaRPr>
          </a:p>
          <a:p>
            <a:pPr marL="814388" lvl="1" indent="-457200">
              <a:lnSpc>
                <a:spcPct val="150000"/>
              </a:lnSpc>
              <a:buFont typeface="+mj-lt"/>
              <a:buAutoNum type="arabicPeriod"/>
            </a:pPr>
            <a:r>
              <a:rPr lang="zh-CN" altLang="en-US" dirty="0">
                <a:solidFill>
                  <a:srgbClr val="FF0000"/>
                </a:solidFill>
              </a:rPr>
              <a:t>数据模型的优化</a:t>
            </a:r>
            <a:endParaRPr lang="en-US" altLang="zh-CN" dirty="0">
              <a:solidFill>
                <a:srgbClr val="FF0000"/>
              </a:solidFill>
            </a:endParaRPr>
          </a:p>
          <a:p>
            <a:pPr marL="814388" lvl="1" indent="-457200">
              <a:lnSpc>
                <a:spcPct val="150000"/>
              </a:lnSpc>
              <a:buFont typeface="+mj-lt"/>
              <a:buAutoNum type="arabicPeriod"/>
            </a:pPr>
            <a:r>
              <a:rPr lang="zh-CN" altLang="en-US" dirty="0">
                <a:solidFill>
                  <a:srgbClr val="FF0000"/>
                </a:solidFill>
              </a:rPr>
              <a:t>设计用户子模式</a:t>
            </a:r>
          </a:p>
        </p:txBody>
      </p:sp>
      <p:sp>
        <p:nvSpPr>
          <p:cNvPr id="4" name="灯片编号占位符 3"/>
          <p:cNvSpPr>
            <a:spLocks noGrp="1"/>
          </p:cNvSpPr>
          <p:nvPr>
            <p:ph type="sldNum" sz="quarter" idx="12"/>
          </p:nvPr>
        </p:nvSpPr>
        <p:spPr/>
        <p:txBody>
          <a:bodyPr/>
          <a:lstStyle/>
          <a:p>
            <a:fld id="{E63F6D5D-9733-4D44-9C56-AEFEDD5A4BA7}" type="slidenum">
              <a:rPr lang="en-US" smtClean="0"/>
              <a:pPr/>
              <a:t>59</a:t>
            </a:fld>
            <a:endParaRPr lang="en-US" dirty="0"/>
          </a:p>
        </p:txBody>
      </p:sp>
    </p:spTree>
    <p:extLst>
      <p:ext uri="{BB962C8B-B14F-4D97-AF65-F5344CB8AC3E}">
        <p14:creationId xmlns:p14="http://schemas.microsoft.com/office/powerpoint/2010/main" val="28918563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E-R</a:t>
            </a:r>
            <a:r>
              <a:rPr lang="zh-CN" altLang="en-US" dirty="0"/>
              <a:t>图向关系模型的转换</a:t>
            </a:r>
          </a:p>
        </p:txBody>
      </p:sp>
      <p:sp>
        <p:nvSpPr>
          <p:cNvPr id="3" name="内容占位符 2"/>
          <p:cNvSpPr>
            <a:spLocks noGrp="1"/>
          </p:cNvSpPr>
          <p:nvPr>
            <p:ph idx="1"/>
          </p:nvPr>
        </p:nvSpPr>
        <p:spPr/>
        <p:txBody>
          <a:bodyPr/>
          <a:lstStyle/>
          <a:p>
            <a:pPr>
              <a:lnSpc>
                <a:spcPct val="150000"/>
              </a:lnSpc>
            </a:pPr>
            <a:r>
              <a:rPr lang="zh-CN" altLang="en-US" dirty="0">
                <a:solidFill>
                  <a:srgbClr val="0000FF"/>
                </a:solidFill>
              </a:rPr>
              <a:t>任务</a:t>
            </a:r>
            <a:r>
              <a:rPr lang="zh-CN" altLang="en-US" dirty="0"/>
              <a:t>：</a:t>
            </a:r>
            <a:endParaRPr lang="en-US" altLang="zh-CN" dirty="0"/>
          </a:p>
          <a:p>
            <a:pPr lvl="1">
              <a:lnSpc>
                <a:spcPct val="150000"/>
              </a:lnSpc>
            </a:pPr>
            <a:r>
              <a:rPr lang="zh-CN" altLang="en-US" dirty="0"/>
              <a:t>如何将实体型和实体间的联系转换为关系模式</a:t>
            </a:r>
            <a:endParaRPr lang="en-US" altLang="zh-CN" dirty="0"/>
          </a:p>
          <a:p>
            <a:pPr lvl="1">
              <a:lnSpc>
                <a:spcPct val="150000"/>
              </a:lnSpc>
            </a:pPr>
            <a:r>
              <a:rPr lang="zh-CN" altLang="en-US" dirty="0"/>
              <a:t>如何确定这些关系模式的属性和码</a:t>
            </a:r>
            <a:endParaRPr lang="en-US" altLang="zh-CN" dirty="0"/>
          </a:p>
          <a:p>
            <a:pPr lvl="1">
              <a:lnSpc>
                <a:spcPct val="150000"/>
              </a:lnSpc>
            </a:pPr>
            <a:endParaRPr lang="en-US" altLang="zh-CN" sz="800" dirty="0"/>
          </a:p>
          <a:p>
            <a:pPr>
              <a:lnSpc>
                <a:spcPct val="150000"/>
              </a:lnSpc>
            </a:pPr>
            <a:r>
              <a:rPr lang="zh-CN" altLang="en-US" dirty="0">
                <a:solidFill>
                  <a:srgbClr val="0000FF"/>
                </a:solidFill>
              </a:rPr>
              <a:t>转换原则</a:t>
            </a:r>
            <a:r>
              <a:rPr lang="zh-CN" altLang="en-US" dirty="0"/>
              <a:t>：</a:t>
            </a:r>
            <a:endParaRPr lang="en-US" altLang="zh-CN" dirty="0"/>
          </a:p>
          <a:p>
            <a:pPr lvl="1">
              <a:lnSpc>
                <a:spcPct val="150000"/>
              </a:lnSpc>
            </a:pPr>
            <a:r>
              <a:rPr lang="zh-CN" altLang="en-US" dirty="0">
                <a:solidFill>
                  <a:srgbClr val="FF0000"/>
                </a:solidFill>
              </a:rPr>
              <a:t>一个实体型转换为一个关系模式</a:t>
            </a:r>
            <a:endParaRPr lang="en-US" altLang="zh-CN" dirty="0">
              <a:solidFill>
                <a:srgbClr val="FF0000"/>
              </a:solidFill>
            </a:endParaRPr>
          </a:p>
          <a:p>
            <a:pPr lvl="2">
              <a:lnSpc>
                <a:spcPct val="150000"/>
              </a:lnSpc>
            </a:pPr>
            <a:r>
              <a:rPr lang="zh-CN" altLang="en-US" dirty="0">
                <a:solidFill>
                  <a:srgbClr val="FF0000"/>
                </a:solidFill>
              </a:rPr>
              <a:t>关系的属性：实体的属性</a:t>
            </a:r>
          </a:p>
          <a:p>
            <a:pPr lvl="2">
              <a:lnSpc>
                <a:spcPct val="150000"/>
              </a:lnSpc>
            </a:pPr>
            <a:r>
              <a:rPr lang="zh-CN" altLang="en-US" dirty="0">
                <a:solidFill>
                  <a:srgbClr val="FF0000"/>
                </a:solidFill>
              </a:rPr>
              <a:t>关系的码：实体的码</a:t>
            </a:r>
            <a:endParaRPr lang="en-US" altLang="zh-CN" dirty="0"/>
          </a:p>
          <a:p>
            <a:pPr lvl="1">
              <a:lnSpc>
                <a:spcPct val="150000"/>
              </a:lnSpc>
            </a:pPr>
            <a:r>
              <a:rPr lang="zh-CN" altLang="en-US" dirty="0"/>
              <a:t>实体间联系的转换根据基数约束不同而采用不同的策略</a:t>
            </a:r>
          </a:p>
        </p:txBody>
      </p:sp>
      <p:sp>
        <p:nvSpPr>
          <p:cNvPr id="4" name="灯片编号占位符 3"/>
          <p:cNvSpPr>
            <a:spLocks noGrp="1"/>
          </p:cNvSpPr>
          <p:nvPr>
            <p:ph type="sldNum" sz="quarter" idx="12"/>
          </p:nvPr>
        </p:nvSpPr>
        <p:spPr/>
        <p:txBody>
          <a:bodyPr/>
          <a:lstStyle/>
          <a:p>
            <a:fld id="{E63F6D5D-9733-4D44-9C56-AEFEDD5A4BA7}" type="slidenum">
              <a:rPr lang="en-US" smtClean="0"/>
              <a:pPr/>
              <a:t>60</a:t>
            </a:fld>
            <a:endParaRPr lang="en-US" dirty="0"/>
          </a:p>
        </p:txBody>
      </p:sp>
    </p:spTree>
    <p:extLst>
      <p:ext uri="{BB962C8B-B14F-4D97-AF65-F5344CB8AC3E}">
        <p14:creationId xmlns:p14="http://schemas.microsoft.com/office/powerpoint/2010/main" val="1332364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solidFill>
                  <a:srgbClr val="0000FF"/>
                </a:solidFill>
              </a:rPr>
              <a:t>1</a:t>
            </a:r>
            <a:r>
              <a:rPr lang="zh-CN" altLang="en-US" dirty="0">
                <a:solidFill>
                  <a:srgbClr val="0000FF"/>
                </a:solidFill>
              </a:rPr>
              <a:t>：</a:t>
            </a:r>
            <a:r>
              <a:rPr lang="en-US" altLang="zh-CN" dirty="0">
                <a:solidFill>
                  <a:srgbClr val="0000FF"/>
                </a:solidFill>
              </a:rPr>
              <a:t>1</a:t>
            </a:r>
            <a:r>
              <a:rPr lang="zh-CN" altLang="en-US" dirty="0">
                <a:solidFill>
                  <a:srgbClr val="0000FF"/>
                </a:solidFill>
              </a:rPr>
              <a:t>联系</a:t>
            </a:r>
            <a:endParaRPr lang="en-US" altLang="zh-CN" dirty="0">
              <a:solidFill>
                <a:srgbClr val="0000FF"/>
              </a:solidFill>
            </a:endParaRPr>
          </a:p>
          <a:p>
            <a:pPr lvl="1"/>
            <a:r>
              <a:rPr lang="zh-CN" altLang="en-US" dirty="0"/>
              <a:t>可将联系转换为一个</a:t>
            </a:r>
            <a:r>
              <a:rPr lang="zh-CN" altLang="en-US" dirty="0">
                <a:solidFill>
                  <a:srgbClr val="FF0000"/>
                </a:solidFill>
              </a:rPr>
              <a:t>独立的关系模式</a:t>
            </a:r>
            <a:r>
              <a:rPr lang="zh-CN" altLang="en-US" dirty="0"/>
              <a:t>，或与任意一端对应的</a:t>
            </a:r>
            <a:r>
              <a:rPr lang="zh-CN" altLang="en-US" dirty="0">
                <a:solidFill>
                  <a:srgbClr val="FF0000"/>
                </a:solidFill>
              </a:rPr>
              <a:t>关系模式合并</a:t>
            </a:r>
            <a:endParaRPr lang="en-US" altLang="zh-CN" dirty="0">
              <a:solidFill>
                <a:srgbClr val="FF0000"/>
              </a:solidFill>
            </a:endParaRPr>
          </a:p>
          <a:p>
            <a:pPr lvl="1"/>
            <a:r>
              <a:rPr lang="zh-CN" altLang="en-US" dirty="0">
                <a:solidFill>
                  <a:srgbClr val="FF0000"/>
                </a:solidFill>
              </a:rPr>
              <a:t>独立的关系模式</a:t>
            </a:r>
            <a:endParaRPr lang="en-US" altLang="zh-CN" dirty="0">
              <a:solidFill>
                <a:srgbClr val="FF0000"/>
              </a:solidFill>
            </a:endParaRPr>
          </a:p>
          <a:p>
            <a:pPr lvl="2"/>
            <a:r>
              <a:rPr lang="zh-CN" altLang="en-US" dirty="0"/>
              <a:t>关系的属性：与该联系相连的各实体的码以及联系本身的属性</a:t>
            </a:r>
            <a:endParaRPr lang="en-US" altLang="zh-CN" dirty="0"/>
          </a:p>
          <a:p>
            <a:pPr lvl="2"/>
            <a:r>
              <a:rPr lang="zh-CN" altLang="en-US" dirty="0"/>
              <a:t>关系的候选码：每个实体的码</a:t>
            </a:r>
            <a:endParaRPr lang="en-US" altLang="zh-CN" dirty="0"/>
          </a:p>
          <a:p>
            <a:pPr lvl="1"/>
            <a:r>
              <a:rPr lang="zh-CN" altLang="en-US" dirty="0">
                <a:solidFill>
                  <a:srgbClr val="FF0000"/>
                </a:solidFill>
              </a:rPr>
              <a:t>合并的关系模式</a:t>
            </a:r>
            <a:endParaRPr lang="en-US" altLang="zh-CN" dirty="0">
              <a:solidFill>
                <a:srgbClr val="FF0000"/>
              </a:solidFill>
            </a:endParaRPr>
          </a:p>
          <a:p>
            <a:pPr lvl="2"/>
            <a:r>
              <a:rPr lang="zh-CN" altLang="en-US" dirty="0"/>
              <a:t>合并后关系的属性：加入对应关系的码和联系本身的属性</a:t>
            </a:r>
          </a:p>
          <a:p>
            <a:pPr lvl="2"/>
            <a:r>
              <a:rPr lang="zh-CN" altLang="en-US" dirty="0"/>
              <a:t>合并后关系的码：不变</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61</a:t>
            </a:fld>
            <a:endParaRPr lang="en-US" dirty="0"/>
          </a:p>
        </p:txBody>
      </p:sp>
      <p:grpSp>
        <p:nvGrpSpPr>
          <p:cNvPr id="5" name="组合 4"/>
          <p:cNvGrpSpPr/>
          <p:nvPr/>
        </p:nvGrpSpPr>
        <p:grpSpPr>
          <a:xfrm>
            <a:off x="1676400" y="4953000"/>
            <a:ext cx="4724400" cy="762000"/>
            <a:chOff x="2286000" y="2658412"/>
            <a:chExt cx="4724400" cy="762000"/>
          </a:xfrm>
        </p:grpSpPr>
        <p:sp>
          <p:nvSpPr>
            <p:cNvPr id="6" name="矩形 5"/>
            <p:cNvSpPr/>
            <p:nvPr/>
          </p:nvSpPr>
          <p:spPr>
            <a:xfrm>
              <a:off x="2286000" y="27432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校长</a:t>
              </a:r>
            </a:p>
          </p:txBody>
        </p:sp>
        <p:sp>
          <p:nvSpPr>
            <p:cNvPr id="7" name="矩形 6"/>
            <p:cNvSpPr/>
            <p:nvPr/>
          </p:nvSpPr>
          <p:spPr>
            <a:xfrm>
              <a:off x="5791200" y="2734612"/>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学校</a:t>
              </a:r>
            </a:p>
          </p:txBody>
        </p:sp>
        <p:sp>
          <p:nvSpPr>
            <p:cNvPr id="8" name="菱形 7"/>
            <p:cNvSpPr/>
            <p:nvPr/>
          </p:nvSpPr>
          <p:spPr>
            <a:xfrm>
              <a:off x="3962400" y="2658412"/>
              <a:ext cx="13716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等线" panose="02010600030101010101" pitchFamily="2" charset="-122"/>
                  <a:ea typeface="等线" panose="02010600030101010101" pitchFamily="2" charset="-122"/>
                </a:rPr>
                <a:t>负责</a:t>
              </a:r>
            </a:p>
          </p:txBody>
        </p:sp>
        <p:cxnSp>
          <p:nvCxnSpPr>
            <p:cNvPr id="9" name="直接连接符 8"/>
            <p:cNvCxnSpPr>
              <a:stCxn id="6" idx="3"/>
              <a:endCxn id="8" idx="1"/>
            </p:cNvCxnSpPr>
            <p:nvPr/>
          </p:nvCxnSpPr>
          <p:spPr>
            <a:xfrm flipV="1">
              <a:off x="3505200" y="3039412"/>
              <a:ext cx="457200" cy="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8" idx="3"/>
              <a:endCxn id="7" idx="1"/>
            </p:cNvCxnSpPr>
            <p:nvPr/>
          </p:nvCxnSpPr>
          <p:spPr>
            <a:xfrm>
              <a:off x="5334000" y="303941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543300" y="2658412"/>
              <a:ext cx="457200" cy="400110"/>
            </a:xfrm>
            <a:prstGeom prst="rect">
              <a:avLst/>
            </a:prstGeom>
            <a:noFill/>
          </p:spPr>
          <p:txBody>
            <a:bodyPr wrap="square" rtlCol="0">
              <a:spAutoFit/>
            </a:bodyPr>
            <a:lstStyle/>
            <a:p>
              <a:pPr algn="ctr"/>
              <a:r>
                <a:rPr lang="en-US" altLang="zh-CN" sz="2000" dirty="0">
                  <a:solidFill>
                    <a:srgbClr val="FF0000"/>
                  </a:solidFill>
                </a:rPr>
                <a:t>1</a:t>
              </a:r>
              <a:endParaRPr lang="zh-CN" altLang="en-US" sz="2000" dirty="0">
                <a:solidFill>
                  <a:srgbClr val="FF0000"/>
                </a:solidFill>
              </a:endParaRPr>
            </a:p>
          </p:txBody>
        </p:sp>
        <p:sp>
          <p:nvSpPr>
            <p:cNvPr id="12" name="文本框 11"/>
            <p:cNvSpPr txBox="1"/>
            <p:nvPr/>
          </p:nvSpPr>
          <p:spPr>
            <a:xfrm>
              <a:off x="5334000" y="2658412"/>
              <a:ext cx="457200" cy="400110"/>
            </a:xfrm>
            <a:prstGeom prst="rect">
              <a:avLst/>
            </a:prstGeom>
            <a:noFill/>
          </p:spPr>
          <p:txBody>
            <a:bodyPr wrap="square" rtlCol="0">
              <a:spAutoFit/>
            </a:bodyPr>
            <a:lstStyle/>
            <a:p>
              <a:pPr algn="ctr"/>
              <a:r>
                <a:rPr lang="en-US" altLang="zh-CN" sz="2000" dirty="0">
                  <a:solidFill>
                    <a:srgbClr val="FF0000"/>
                  </a:solidFill>
                </a:rPr>
                <a:t>1</a:t>
              </a:r>
              <a:endParaRPr lang="zh-CN" altLang="en-US" sz="2000" dirty="0">
                <a:solidFill>
                  <a:srgbClr val="FF0000"/>
                </a:solidFill>
              </a:endParaRPr>
            </a:p>
          </p:txBody>
        </p:sp>
      </p:grpSp>
      <p:sp>
        <p:nvSpPr>
          <p:cNvPr id="13" name="右箭头 12"/>
          <p:cNvSpPr/>
          <p:nvPr/>
        </p:nvSpPr>
        <p:spPr>
          <a:xfrm>
            <a:off x="6643915" y="5153055"/>
            <a:ext cx="1676400" cy="315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883400" y="4780895"/>
            <a:ext cx="1066800" cy="461665"/>
          </a:xfrm>
          <a:prstGeom prst="rect">
            <a:avLst/>
          </a:prstGeom>
          <a:noFill/>
        </p:spPr>
        <p:txBody>
          <a:bodyPr wrap="square" rtlCol="0">
            <a:spAutoFit/>
          </a:bodyPr>
          <a:lstStyle/>
          <a:p>
            <a:pPr algn="ctr"/>
            <a:r>
              <a:rPr lang="zh-CN" altLang="en-US" sz="2400" dirty="0">
                <a:solidFill>
                  <a:srgbClr val="FF0000"/>
                </a:solidFill>
                <a:latin typeface="等线" panose="02010600030101010101" pitchFamily="2" charset="-122"/>
                <a:ea typeface="等线" panose="02010600030101010101" pitchFamily="2" charset="-122"/>
              </a:rPr>
              <a:t>转换</a:t>
            </a:r>
          </a:p>
        </p:txBody>
      </p:sp>
      <p:sp>
        <p:nvSpPr>
          <p:cNvPr id="15" name="文本框 14"/>
          <p:cNvSpPr txBox="1"/>
          <p:nvPr/>
        </p:nvSpPr>
        <p:spPr>
          <a:xfrm rot="606407">
            <a:off x="8143372" y="4457729"/>
            <a:ext cx="1271815" cy="1569660"/>
          </a:xfrm>
          <a:prstGeom prst="rect">
            <a:avLst/>
          </a:prstGeom>
          <a:noFill/>
        </p:spPr>
        <p:txBody>
          <a:bodyPr wrap="square" rtlCol="0">
            <a:spAutoFit/>
          </a:bodyPr>
          <a:lstStyle/>
          <a:p>
            <a:r>
              <a:rPr lang="zh-CN" altLang="en-US" sz="9600" dirty="0">
                <a:solidFill>
                  <a:srgbClr val="FF0000"/>
                </a:solidFill>
                <a:latin typeface="等线 Light" panose="02010600030101010101" pitchFamily="2" charset="-122"/>
                <a:ea typeface="等线 Light" panose="02010600030101010101" pitchFamily="2" charset="-122"/>
              </a:rPr>
              <a:t>？</a:t>
            </a:r>
          </a:p>
        </p:txBody>
      </p:sp>
    </p:spTree>
    <p:extLst>
      <p:ext uri="{BB962C8B-B14F-4D97-AF65-F5344CB8AC3E}">
        <p14:creationId xmlns:p14="http://schemas.microsoft.com/office/powerpoint/2010/main" val="105905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repeatCount="indefinite"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0"/>
                                        <p:tgtEl>
                                          <p:spTgt spid="15"/>
                                        </p:tgtEl>
                                      </p:cBhvr>
                                    </p:animEffect>
                                    <p:anim calcmode="lin" valueType="num">
                                      <p:cBhvr>
                                        <p:cTn id="8" dur="5000" fill="hold"/>
                                        <p:tgtEl>
                                          <p:spTgt spid="15"/>
                                        </p:tgtEl>
                                        <p:attrNameLst>
                                          <p:attrName>ppt_w</p:attrName>
                                        </p:attrNameLst>
                                      </p:cBhvr>
                                      <p:tavLst>
                                        <p:tav tm="0" fmla="#ppt_w*sin(2.5*pi*$)">
                                          <p:val>
                                            <p:fltVal val="0"/>
                                          </p:val>
                                        </p:tav>
                                        <p:tav tm="100000">
                                          <p:val>
                                            <p:fltVal val="1"/>
                                          </p:val>
                                        </p:tav>
                                      </p:tavLst>
                                    </p:anim>
                                    <p:anim calcmode="lin" valueType="num">
                                      <p:cBhvr>
                                        <p:cTn id="9" dur="50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solidFill>
                  <a:srgbClr val="0000FF"/>
                </a:solidFill>
              </a:rPr>
              <a:t>1</a:t>
            </a:r>
            <a:r>
              <a:rPr lang="zh-CN" altLang="en-US" dirty="0">
                <a:solidFill>
                  <a:srgbClr val="0000FF"/>
                </a:solidFill>
              </a:rPr>
              <a:t>：</a:t>
            </a:r>
            <a:r>
              <a:rPr lang="en-US" altLang="zh-CN" dirty="0">
                <a:solidFill>
                  <a:srgbClr val="0000FF"/>
                </a:solidFill>
              </a:rPr>
              <a:t>n</a:t>
            </a:r>
            <a:r>
              <a:rPr lang="zh-CN" altLang="en-US" dirty="0">
                <a:solidFill>
                  <a:srgbClr val="0000FF"/>
                </a:solidFill>
              </a:rPr>
              <a:t>联系</a:t>
            </a:r>
            <a:endParaRPr lang="en-US" altLang="zh-CN" dirty="0">
              <a:solidFill>
                <a:srgbClr val="0000FF"/>
              </a:solidFill>
            </a:endParaRPr>
          </a:p>
          <a:p>
            <a:pPr lvl="1"/>
            <a:r>
              <a:rPr lang="zh-CN" altLang="en-US" dirty="0"/>
              <a:t>可将联系转换为一个</a:t>
            </a:r>
            <a:r>
              <a:rPr lang="zh-CN" altLang="en-US" dirty="0">
                <a:solidFill>
                  <a:srgbClr val="FF0000"/>
                </a:solidFill>
              </a:rPr>
              <a:t>独立的关系模式</a:t>
            </a:r>
            <a:r>
              <a:rPr lang="zh-CN" altLang="en-US" dirty="0"/>
              <a:t>，或与</a:t>
            </a:r>
            <a:r>
              <a:rPr lang="en-US" altLang="zh-CN" dirty="0"/>
              <a:t>n</a:t>
            </a:r>
            <a:r>
              <a:rPr lang="zh-CN" altLang="en-US" dirty="0"/>
              <a:t>端对应的</a:t>
            </a:r>
            <a:r>
              <a:rPr lang="zh-CN" altLang="en-US" dirty="0">
                <a:solidFill>
                  <a:srgbClr val="FF0000"/>
                </a:solidFill>
              </a:rPr>
              <a:t>关系模式合并</a:t>
            </a:r>
            <a:endParaRPr lang="en-US" altLang="zh-CN" dirty="0">
              <a:solidFill>
                <a:srgbClr val="FF0000"/>
              </a:solidFill>
            </a:endParaRPr>
          </a:p>
          <a:p>
            <a:pPr lvl="1"/>
            <a:r>
              <a:rPr lang="zh-CN" altLang="en-US" dirty="0">
                <a:solidFill>
                  <a:srgbClr val="FF0000"/>
                </a:solidFill>
              </a:rPr>
              <a:t>独立的关系模式</a:t>
            </a:r>
            <a:endParaRPr lang="en-US" altLang="zh-CN" dirty="0">
              <a:solidFill>
                <a:srgbClr val="FF0000"/>
              </a:solidFill>
            </a:endParaRPr>
          </a:p>
          <a:p>
            <a:pPr lvl="2"/>
            <a:r>
              <a:rPr lang="zh-CN" altLang="en-US" dirty="0"/>
              <a:t>关系的属性：与该联系相连的各实体的码以及联系本身的属性</a:t>
            </a:r>
            <a:endParaRPr lang="en-US" altLang="zh-CN" dirty="0"/>
          </a:p>
          <a:p>
            <a:pPr lvl="2"/>
            <a:r>
              <a:rPr lang="zh-CN" altLang="en-US" dirty="0"/>
              <a:t>关系的码：</a:t>
            </a:r>
            <a:r>
              <a:rPr lang="en-US" altLang="zh-CN" dirty="0">
                <a:solidFill>
                  <a:srgbClr val="FF0000"/>
                </a:solidFill>
              </a:rPr>
              <a:t>n</a:t>
            </a:r>
            <a:r>
              <a:rPr lang="zh-CN" altLang="en-US" dirty="0">
                <a:solidFill>
                  <a:srgbClr val="FF0000"/>
                </a:solidFill>
              </a:rPr>
              <a:t>端实体的码</a:t>
            </a:r>
            <a:endParaRPr lang="en-US" altLang="zh-CN" dirty="0">
              <a:solidFill>
                <a:srgbClr val="FF0000"/>
              </a:solidFill>
            </a:endParaRPr>
          </a:p>
          <a:p>
            <a:pPr lvl="1"/>
            <a:r>
              <a:rPr lang="zh-CN" altLang="en-US" dirty="0">
                <a:solidFill>
                  <a:srgbClr val="FF0000"/>
                </a:solidFill>
              </a:rPr>
              <a:t>与</a:t>
            </a:r>
            <a:r>
              <a:rPr lang="en-US" altLang="zh-CN" dirty="0">
                <a:solidFill>
                  <a:srgbClr val="FF0000"/>
                </a:solidFill>
              </a:rPr>
              <a:t>n</a:t>
            </a:r>
            <a:r>
              <a:rPr lang="zh-CN" altLang="en-US" dirty="0">
                <a:solidFill>
                  <a:srgbClr val="FF0000"/>
                </a:solidFill>
              </a:rPr>
              <a:t>端对应的关系模式合并</a:t>
            </a:r>
            <a:endParaRPr lang="en-US" altLang="zh-CN" dirty="0">
              <a:solidFill>
                <a:srgbClr val="FF0000"/>
              </a:solidFill>
            </a:endParaRPr>
          </a:p>
          <a:p>
            <a:pPr lvl="2"/>
            <a:r>
              <a:rPr lang="zh-CN" altLang="en-US" dirty="0"/>
              <a:t>合并后关系的属性：在</a:t>
            </a:r>
            <a:r>
              <a:rPr lang="en-US" altLang="zh-CN" dirty="0"/>
              <a:t>n</a:t>
            </a:r>
            <a:r>
              <a:rPr lang="zh-CN" altLang="en-US" dirty="0"/>
              <a:t>端关系中加入</a:t>
            </a:r>
            <a:r>
              <a:rPr lang="en-US" altLang="zh-CN" dirty="0"/>
              <a:t>1</a:t>
            </a:r>
            <a:r>
              <a:rPr lang="zh-CN" altLang="en-US" dirty="0"/>
              <a:t>端关系的码和联系本身的属性</a:t>
            </a:r>
            <a:endParaRPr lang="en-US" altLang="zh-CN" dirty="0"/>
          </a:p>
          <a:p>
            <a:pPr lvl="2"/>
            <a:r>
              <a:rPr lang="zh-CN" altLang="en-US" dirty="0"/>
              <a:t>合并后关系的码：</a:t>
            </a:r>
            <a:r>
              <a:rPr lang="zh-CN" altLang="en-US" dirty="0">
                <a:solidFill>
                  <a:srgbClr val="FF0000"/>
                </a:solidFill>
              </a:rPr>
              <a:t>不变</a:t>
            </a:r>
            <a:endParaRPr lang="en-US" altLang="zh-CN" dirty="0">
              <a:solidFill>
                <a:srgbClr val="FF0000"/>
              </a:solidFill>
            </a:endParaRPr>
          </a:p>
          <a:p>
            <a:pPr lvl="2"/>
            <a:r>
              <a:rPr lang="zh-CN" altLang="en-US" dirty="0">
                <a:solidFill>
                  <a:srgbClr val="FF0000"/>
                </a:solidFill>
              </a:rPr>
              <a:t>注：</a:t>
            </a:r>
            <a:r>
              <a:rPr lang="zh-CN" altLang="en-US" dirty="0">
                <a:solidFill>
                  <a:srgbClr val="0000CC"/>
                </a:solidFill>
              </a:rPr>
              <a:t>可以减少系统中的关系个数，一般情况下更倾向于采用这种方法</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62</a:t>
            </a:fld>
            <a:endParaRPr lang="en-US" dirty="0"/>
          </a:p>
        </p:txBody>
      </p:sp>
      <p:grpSp>
        <p:nvGrpSpPr>
          <p:cNvPr id="16" name="组合 15"/>
          <p:cNvGrpSpPr/>
          <p:nvPr/>
        </p:nvGrpSpPr>
        <p:grpSpPr>
          <a:xfrm>
            <a:off x="1600200" y="5334000"/>
            <a:ext cx="4724400" cy="762000"/>
            <a:chOff x="2286000" y="2658412"/>
            <a:chExt cx="4724400" cy="762000"/>
          </a:xfrm>
        </p:grpSpPr>
        <p:sp>
          <p:nvSpPr>
            <p:cNvPr id="17" name="矩形 16"/>
            <p:cNvSpPr/>
            <p:nvPr/>
          </p:nvSpPr>
          <p:spPr>
            <a:xfrm>
              <a:off x="2286000" y="27432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教师</a:t>
              </a:r>
            </a:p>
          </p:txBody>
        </p:sp>
        <p:sp>
          <p:nvSpPr>
            <p:cNvPr id="18" name="矩形 17"/>
            <p:cNvSpPr/>
            <p:nvPr/>
          </p:nvSpPr>
          <p:spPr>
            <a:xfrm>
              <a:off x="5791200" y="2734612"/>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课程</a:t>
              </a:r>
            </a:p>
          </p:txBody>
        </p:sp>
        <p:sp>
          <p:nvSpPr>
            <p:cNvPr id="19" name="菱形 18"/>
            <p:cNvSpPr/>
            <p:nvPr/>
          </p:nvSpPr>
          <p:spPr>
            <a:xfrm>
              <a:off x="3962400" y="2658412"/>
              <a:ext cx="13716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等线" panose="02010600030101010101" pitchFamily="2" charset="-122"/>
                  <a:ea typeface="等线" panose="02010600030101010101" pitchFamily="2" charset="-122"/>
                </a:rPr>
                <a:t>教授</a:t>
              </a:r>
            </a:p>
          </p:txBody>
        </p:sp>
        <p:cxnSp>
          <p:nvCxnSpPr>
            <p:cNvPr id="20" name="直接连接符 19"/>
            <p:cNvCxnSpPr>
              <a:stCxn id="17" idx="3"/>
              <a:endCxn id="19" idx="1"/>
            </p:cNvCxnSpPr>
            <p:nvPr/>
          </p:nvCxnSpPr>
          <p:spPr>
            <a:xfrm flipV="1">
              <a:off x="3505200" y="3039412"/>
              <a:ext cx="457200" cy="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3"/>
              <a:endCxn id="18" idx="1"/>
            </p:cNvCxnSpPr>
            <p:nvPr/>
          </p:nvCxnSpPr>
          <p:spPr>
            <a:xfrm>
              <a:off x="5334000" y="303941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543300" y="2658412"/>
              <a:ext cx="457200" cy="400110"/>
            </a:xfrm>
            <a:prstGeom prst="rect">
              <a:avLst/>
            </a:prstGeom>
            <a:noFill/>
          </p:spPr>
          <p:txBody>
            <a:bodyPr wrap="square" rtlCol="0">
              <a:spAutoFit/>
            </a:bodyPr>
            <a:lstStyle/>
            <a:p>
              <a:pPr algn="ctr"/>
              <a:r>
                <a:rPr lang="en-US" altLang="zh-CN" sz="2000" dirty="0">
                  <a:solidFill>
                    <a:srgbClr val="FF0000"/>
                  </a:solidFill>
                </a:rPr>
                <a:t>1</a:t>
              </a:r>
              <a:endParaRPr lang="zh-CN" altLang="en-US" sz="2000" dirty="0">
                <a:solidFill>
                  <a:srgbClr val="FF0000"/>
                </a:solidFill>
              </a:endParaRPr>
            </a:p>
          </p:txBody>
        </p:sp>
        <p:sp>
          <p:nvSpPr>
            <p:cNvPr id="23" name="文本框 22"/>
            <p:cNvSpPr txBox="1"/>
            <p:nvPr/>
          </p:nvSpPr>
          <p:spPr>
            <a:xfrm>
              <a:off x="5334000" y="2658412"/>
              <a:ext cx="457200" cy="400110"/>
            </a:xfrm>
            <a:prstGeom prst="rect">
              <a:avLst/>
            </a:prstGeom>
            <a:noFill/>
          </p:spPr>
          <p:txBody>
            <a:bodyPr wrap="square" rtlCol="0">
              <a:spAutoFit/>
            </a:bodyPr>
            <a:lstStyle/>
            <a:p>
              <a:pPr algn="ctr"/>
              <a:r>
                <a:rPr lang="en-US" altLang="zh-CN" sz="2000" dirty="0">
                  <a:solidFill>
                    <a:srgbClr val="FF0000"/>
                  </a:solidFill>
                </a:rPr>
                <a:t>n</a:t>
              </a:r>
              <a:endParaRPr lang="zh-CN" altLang="en-US" sz="2000" dirty="0">
                <a:solidFill>
                  <a:srgbClr val="FF0000"/>
                </a:solidFill>
              </a:endParaRPr>
            </a:p>
          </p:txBody>
        </p:sp>
      </p:grpSp>
      <p:sp>
        <p:nvSpPr>
          <p:cNvPr id="24" name="右箭头 23"/>
          <p:cNvSpPr/>
          <p:nvPr/>
        </p:nvSpPr>
        <p:spPr>
          <a:xfrm>
            <a:off x="6562371" y="5524180"/>
            <a:ext cx="1676400" cy="315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801856" y="5152020"/>
            <a:ext cx="1066800" cy="461665"/>
          </a:xfrm>
          <a:prstGeom prst="rect">
            <a:avLst/>
          </a:prstGeom>
          <a:noFill/>
        </p:spPr>
        <p:txBody>
          <a:bodyPr wrap="square" rtlCol="0">
            <a:spAutoFit/>
          </a:bodyPr>
          <a:lstStyle/>
          <a:p>
            <a:pPr algn="ctr"/>
            <a:r>
              <a:rPr lang="zh-CN" altLang="en-US" sz="2400" dirty="0">
                <a:solidFill>
                  <a:srgbClr val="FF0000"/>
                </a:solidFill>
                <a:latin typeface="等线" panose="02010600030101010101" pitchFamily="2" charset="-122"/>
                <a:ea typeface="等线" panose="02010600030101010101" pitchFamily="2" charset="-122"/>
              </a:rPr>
              <a:t>转换</a:t>
            </a:r>
          </a:p>
        </p:txBody>
      </p:sp>
      <p:sp>
        <p:nvSpPr>
          <p:cNvPr id="26" name="文本框 25"/>
          <p:cNvSpPr txBox="1"/>
          <p:nvPr/>
        </p:nvSpPr>
        <p:spPr>
          <a:xfrm rot="606407">
            <a:off x="8061828" y="4828854"/>
            <a:ext cx="1271815" cy="1569660"/>
          </a:xfrm>
          <a:prstGeom prst="rect">
            <a:avLst/>
          </a:prstGeom>
          <a:noFill/>
        </p:spPr>
        <p:txBody>
          <a:bodyPr wrap="square" rtlCol="0">
            <a:spAutoFit/>
          </a:bodyPr>
          <a:lstStyle/>
          <a:p>
            <a:r>
              <a:rPr lang="zh-CN" altLang="en-US" sz="9600" dirty="0">
                <a:solidFill>
                  <a:srgbClr val="FF0000"/>
                </a:solidFill>
                <a:latin typeface="等线 Light" panose="02010600030101010101" pitchFamily="2" charset="-122"/>
                <a:ea typeface="等线 Light" panose="02010600030101010101" pitchFamily="2" charset="-122"/>
              </a:rPr>
              <a:t>？</a:t>
            </a:r>
          </a:p>
        </p:txBody>
      </p:sp>
    </p:spTree>
    <p:extLst>
      <p:ext uri="{BB962C8B-B14F-4D97-AF65-F5344CB8AC3E}">
        <p14:creationId xmlns:p14="http://schemas.microsoft.com/office/powerpoint/2010/main" val="395165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repeatCount="indefinite"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0"/>
                                        <p:tgtEl>
                                          <p:spTgt spid="26"/>
                                        </p:tgtEl>
                                      </p:cBhvr>
                                    </p:animEffect>
                                    <p:anim calcmode="lin" valueType="num">
                                      <p:cBhvr>
                                        <p:cTn id="8" dur="5000" fill="hold"/>
                                        <p:tgtEl>
                                          <p:spTgt spid="26"/>
                                        </p:tgtEl>
                                        <p:attrNameLst>
                                          <p:attrName>ppt_w</p:attrName>
                                        </p:attrNameLst>
                                      </p:cBhvr>
                                      <p:tavLst>
                                        <p:tav tm="0" fmla="#ppt_w*sin(2.5*pi*$)">
                                          <p:val>
                                            <p:fltVal val="0"/>
                                          </p:val>
                                        </p:tav>
                                        <p:tav tm="100000">
                                          <p:val>
                                            <p:fltVal val="1"/>
                                          </p:val>
                                        </p:tav>
                                      </p:tavLst>
                                    </p:anim>
                                    <p:anim calcmode="lin" valueType="num">
                                      <p:cBhvr>
                                        <p:cTn id="9" dur="5000" fill="hold"/>
                                        <p:tgtEl>
                                          <p:spTgt spid="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solidFill>
                  <a:srgbClr val="0000FF"/>
                </a:solidFill>
              </a:rPr>
              <a:t>m</a:t>
            </a:r>
            <a:r>
              <a:rPr lang="zh-CN" altLang="en-US" dirty="0">
                <a:solidFill>
                  <a:srgbClr val="0000FF"/>
                </a:solidFill>
              </a:rPr>
              <a:t>：</a:t>
            </a:r>
            <a:r>
              <a:rPr lang="en-US" altLang="zh-CN" dirty="0">
                <a:solidFill>
                  <a:srgbClr val="0000FF"/>
                </a:solidFill>
              </a:rPr>
              <a:t>n</a:t>
            </a:r>
            <a:r>
              <a:rPr lang="zh-CN" altLang="en-US" dirty="0">
                <a:solidFill>
                  <a:srgbClr val="0000FF"/>
                </a:solidFill>
              </a:rPr>
              <a:t>联系</a:t>
            </a:r>
            <a:endParaRPr lang="en-US" altLang="zh-CN" dirty="0">
              <a:solidFill>
                <a:srgbClr val="0000FF"/>
              </a:solidFill>
            </a:endParaRPr>
          </a:p>
          <a:p>
            <a:pPr lvl="1"/>
            <a:r>
              <a:rPr lang="zh-CN" altLang="en-US" dirty="0"/>
              <a:t>只能将联系转换为一个</a:t>
            </a:r>
            <a:r>
              <a:rPr lang="zh-CN" altLang="en-US" dirty="0">
                <a:solidFill>
                  <a:srgbClr val="FF0000"/>
                </a:solidFill>
              </a:rPr>
              <a:t>独立的关系模式</a:t>
            </a:r>
            <a:endParaRPr lang="en-US" altLang="zh-CN" dirty="0">
              <a:solidFill>
                <a:srgbClr val="FF0000"/>
              </a:solidFill>
            </a:endParaRPr>
          </a:p>
          <a:p>
            <a:pPr lvl="1"/>
            <a:r>
              <a:rPr lang="zh-CN" altLang="en-US" dirty="0">
                <a:solidFill>
                  <a:srgbClr val="FF0000"/>
                </a:solidFill>
              </a:rPr>
              <a:t>独立的关系模式</a:t>
            </a:r>
            <a:endParaRPr lang="en-US" altLang="zh-CN" dirty="0">
              <a:solidFill>
                <a:srgbClr val="FF0000"/>
              </a:solidFill>
            </a:endParaRPr>
          </a:p>
          <a:p>
            <a:pPr lvl="2"/>
            <a:r>
              <a:rPr lang="zh-CN" altLang="en-US" dirty="0"/>
              <a:t>关系的属性：与该联系相连的各实体的码以及联系本身的属性</a:t>
            </a:r>
            <a:endParaRPr lang="en-US" altLang="zh-CN" dirty="0"/>
          </a:p>
          <a:p>
            <a:pPr lvl="2"/>
            <a:r>
              <a:rPr lang="zh-CN" altLang="en-US" dirty="0"/>
              <a:t>关系的码：</a:t>
            </a:r>
            <a:r>
              <a:rPr lang="zh-CN" altLang="en-US" dirty="0">
                <a:solidFill>
                  <a:srgbClr val="FF0000"/>
                </a:solidFill>
              </a:rPr>
              <a:t>各实体码的组合</a:t>
            </a:r>
            <a:endParaRPr lang="en-US" altLang="zh-CN"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63</a:t>
            </a:fld>
            <a:endParaRPr lang="en-US" dirty="0"/>
          </a:p>
        </p:txBody>
      </p:sp>
      <p:grpSp>
        <p:nvGrpSpPr>
          <p:cNvPr id="16" name="组合 15"/>
          <p:cNvGrpSpPr/>
          <p:nvPr/>
        </p:nvGrpSpPr>
        <p:grpSpPr>
          <a:xfrm>
            <a:off x="1625600" y="3733800"/>
            <a:ext cx="4724400" cy="762000"/>
            <a:chOff x="2286000" y="2658412"/>
            <a:chExt cx="4724400" cy="762000"/>
          </a:xfrm>
        </p:grpSpPr>
        <p:sp>
          <p:nvSpPr>
            <p:cNvPr id="17" name="矩形 16"/>
            <p:cNvSpPr/>
            <p:nvPr/>
          </p:nvSpPr>
          <p:spPr>
            <a:xfrm>
              <a:off x="2286000" y="27432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学生</a:t>
              </a:r>
            </a:p>
          </p:txBody>
        </p:sp>
        <p:sp>
          <p:nvSpPr>
            <p:cNvPr id="18" name="矩形 17"/>
            <p:cNvSpPr/>
            <p:nvPr/>
          </p:nvSpPr>
          <p:spPr>
            <a:xfrm>
              <a:off x="5791200" y="2734612"/>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课程</a:t>
              </a:r>
            </a:p>
          </p:txBody>
        </p:sp>
        <p:sp>
          <p:nvSpPr>
            <p:cNvPr id="19" name="菱形 18"/>
            <p:cNvSpPr/>
            <p:nvPr/>
          </p:nvSpPr>
          <p:spPr>
            <a:xfrm>
              <a:off x="3962400" y="2658412"/>
              <a:ext cx="13716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等线" panose="02010600030101010101" pitchFamily="2" charset="-122"/>
                  <a:ea typeface="等线" panose="02010600030101010101" pitchFamily="2" charset="-122"/>
                </a:rPr>
                <a:t>选课</a:t>
              </a:r>
            </a:p>
          </p:txBody>
        </p:sp>
        <p:cxnSp>
          <p:nvCxnSpPr>
            <p:cNvPr id="20" name="直接连接符 19"/>
            <p:cNvCxnSpPr>
              <a:stCxn id="17" idx="3"/>
              <a:endCxn id="19" idx="1"/>
            </p:cNvCxnSpPr>
            <p:nvPr/>
          </p:nvCxnSpPr>
          <p:spPr>
            <a:xfrm flipV="1">
              <a:off x="3505200" y="3039412"/>
              <a:ext cx="457200" cy="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3"/>
              <a:endCxn id="18" idx="1"/>
            </p:cNvCxnSpPr>
            <p:nvPr/>
          </p:nvCxnSpPr>
          <p:spPr>
            <a:xfrm>
              <a:off x="5334000" y="303941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543300" y="2658412"/>
              <a:ext cx="457200" cy="400110"/>
            </a:xfrm>
            <a:prstGeom prst="rect">
              <a:avLst/>
            </a:prstGeom>
            <a:noFill/>
          </p:spPr>
          <p:txBody>
            <a:bodyPr wrap="square" rtlCol="0">
              <a:spAutoFit/>
            </a:bodyPr>
            <a:lstStyle/>
            <a:p>
              <a:pPr algn="ctr"/>
              <a:r>
                <a:rPr lang="en-US" altLang="zh-CN" sz="2000" dirty="0">
                  <a:solidFill>
                    <a:srgbClr val="FF0000"/>
                  </a:solidFill>
                </a:rPr>
                <a:t>m</a:t>
              </a:r>
              <a:endParaRPr lang="zh-CN" altLang="en-US" sz="2000" dirty="0">
                <a:solidFill>
                  <a:srgbClr val="FF0000"/>
                </a:solidFill>
              </a:endParaRPr>
            </a:p>
          </p:txBody>
        </p:sp>
        <p:sp>
          <p:nvSpPr>
            <p:cNvPr id="23" name="文本框 22"/>
            <p:cNvSpPr txBox="1"/>
            <p:nvPr/>
          </p:nvSpPr>
          <p:spPr>
            <a:xfrm>
              <a:off x="5334000" y="2658412"/>
              <a:ext cx="457200" cy="400110"/>
            </a:xfrm>
            <a:prstGeom prst="rect">
              <a:avLst/>
            </a:prstGeom>
            <a:noFill/>
          </p:spPr>
          <p:txBody>
            <a:bodyPr wrap="square" rtlCol="0">
              <a:spAutoFit/>
            </a:bodyPr>
            <a:lstStyle/>
            <a:p>
              <a:pPr algn="ctr"/>
              <a:r>
                <a:rPr lang="en-US" altLang="zh-CN" sz="2000" dirty="0">
                  <a:solidFill>
                    <a:srgbClr val="FF0000"/>
                  </a:solidFill>
                </a:rPr>
                <a:t>n</a:t>
              </a:r>
              <a:endParaRPr lang="zh-CN" altLang="en-US" sz="2000" dirty="0">
                <a:solidFill>
                  <a:srgbClr val="FF0000"/>
                </a:solidFill>
              </a:endParaRPr>
            </a:p>
          </p:txBody>
        </p:sp>
      </p:grpSp>
      <p:sp>
        <p:nvSpPr>
          <p:cNvPr id="24" name="右箭头 23"/>
          <p:cNvSpPr/>
          <p:nvPr/>
        </p:nvSpPr>
        <p:spPr>
          <a:xfrm>
            <a:off x="6587771" y="3923980"/>
            <a:ext cx="1676400" cy="315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827256" y="3551820"/>
            <a:ext cx="1066800" cy="461665"/>
          </a:xfrm>
          <a:prstGeom prst="rect">
            <a:avLst/>
          </a:prstGeom>
          <a:noFill/>
        </p:spPr>
        <p:txBody>
          <a:bodyPr wrap="square" rtlCol="0">
            <a:spAutoFit/>
          </a:bodyPr>
          <a:lstStyle/>
          <a:p>
            <a:pPr algn="ctr"/>
            <a:r>
              <a:rPr lang="zh-CN" altLang="en-US" sz="2400" dirty="0">
                <a:solidFill>
                  <a:srgbClr val="FF0000"/>
                </a:solidFill>
                <a:latin typeface="等线" panose="02010600030101010101" pitchFamily="2" charset="-122"/>
                <a:ea typeface="等线" panose="02010600030101010101" pitchFamily="2" charset="-122"/>
              </a:rPr>
              <a:t>转换</a:t>
            </a:r>
          </a:p>
        </p:txBody>
      </p:sp>
      <p:sp>
        <p:nvSpPr>
          <p:cNvPr id="26" name="文本框 25"/>
          <p:cNvSpPr txBox="1"/>
          <p:nvPr/>
        </p:nvSpPr>
        <p:spPr>
          <a:xfrm rot="606407">
            <a:off x="8087228" y="3228654"/>
            <a:ext cx="1271815" cy="1569660"/>
          </a:xfrm>
          <a:prstGeom prst="rect">
            <a:avLst/>
          </a:prstGeom>
          <a:noFill/>
        </p:spPr>
        <p:txBody>
          <a:bodyPr wrap="square" rtlCol="0">
            <a:spAutoFit/>
          </a:bodyPr>
          <a:lstStyle/>
          <a:p>
            <a:r>
              <a:rPr lang="zh-CN" altLang="en-US" sz="9600" dirty="0">
                <a:solidFill>
                  <a:srgbClr val="FF0000"/>
                </a:solidFill>
                <a:latin typeface="等线 Light" panose="02010600030101010101" pitchFamily="2" charset="-122"/>
                <a:ea typeface="等线 Light" panose="02010600030101010101" pitchFamily="2" charset="-122"/>
              </a:rPr>
              <a:t>？</a:t>
            </a:r>
          </a:p>
        </p:txBody>
      </p:sp>
      <p:cxnSp>
        <p:nvCxnSpPr>
          <p:cNvPr id="5" name="直接连接符 4"/>
          <p:cNvCxnSpPr>
            <a:stCxn id="19" idx="2"/>
          </p:cNvCxnSpPr>
          <p:nvPr/>
        </p:nvCxnSpPr>
        <p:spPr>
          <a:xfrm flipH="1">
            <a:off x="3962400" y="4495800"/>
            <a:ext cx="25400" cy="401927"/>
          </a:xfrm>
          <a:prstGeom prst="line">
            <a:avLst/>
          </a:prstGeom>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282950" y="4885388"/>
            <a:ext cx="1333500" cy="5124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FF"/>
                </a:solidFill>
                <a:latin typeface="等线 Light" panose="02010600030101010101" pitchFamily="2" charset="-122"/>
                <a:ea typeface="等线 Light" panose="02010600030101010101" pitchFamily="2" charset="-122"/>
              </a:rPr>
              <a:t>成绩</a:t>
            </a:r>
          </a:p>
        </p:txBody>
      </p:sp>
    </p:spTree>
    <p:extLst>
      <p:ext uri="{BB962C8B-B14F-4D97-AF65-F5344CB8AC3E}">
        <p14:creationId xmlns:p14="http://schemas.microsoft.com/office/powerpoint/2010/main" val="343922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repeatCount="indefinite"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0"/>
                                        <p:tgtEl>
                                          <p:spTgt spid="26"/>
                                        </p:tgtEl>
                                      </p:cBhvr>
                                    </p:animEffect>
                                    <p:anim calcmode="lin" valueType="num">
                                      <p:cBhvr>
                                        <p:cTn id="8" dur="5000" fill="hold"/>
                                        <p:tgtEl>
                                          <p:spTgt spid="26"/>
                                        </p:tgtEl>
                                        <p:attrNameLst>
                                          <p:attrName>ppt_w</p:attrName>
                                        </p:attrNameLst>
                                      </p:cBhvr>
                                      <p:tavLst>
                                        <p:tav tm="0" fmla="#ppt_w*sin(2.5*pi*$)">
                                          <p:val>
                                            <p:fltVal val="0"/>
                                          </p:val>
                                        </p:tav>
                                        <p:tav tm="100000">
                                          <p:val>
                                            <p:fltVal val="1"/>
                                          </p:val>
                                        </p:tav>
                                      </p:tavLst>
                                    </p:anim>
                                    <p:anim calcmode="lin" valueType="num">
                                      <p:cBhvr>
                                        <p:cTn id="9" dur="5000" fill="hold"/>
                                        <p:tgtEl>
                                          <p:spTgt spid="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solidFill>
                  <a:srgbClr val="0000FF"/>
                </a:solidFill>
              </a:rPr>
              <a:t>三个或三个以上实体间的一个多元联系</a:t>
            </a:r>
            <a:endParaRPr lang="en-US" altLang="zh-CN" dirty="0">
              <a:solidFill>
                <a:srgbClr val="0000FF"/>
              </a:solidFill>
            </a:endParaRPr>
          </a:p>
          <a:p>
            <a:pPr lvl="1"/>
            <a:r>
              <a:rPr lang="zh-CN" altLang="en-US" dirty="0"/>
              <a:t>只能将联系转换为一个</a:t>
            </a:r>
            <a:r>
              <a:rPr lang="zh-CN" altLang="en-US" dirty="0">
                <a:solidFill>
                  <a:srgbClr val="FF0000"/>
                </a:solidFill>
              </a:rPr>
              <a:t>独立的关系模式</a:t>
            </a:r>
            <a:endParaRPr lang="en-US" altLang="zh-CN" dirty="0">
              <a:solidFill>
                <a:srgbClr val="FF0000"/>
              </a:solidFill>
            </a:endParaRPr>
          </a:p>
          <a:p>
            <a:pPr lvl="1"/>
            <a:r>
              <a:rPr lang="zh-CN" altLang="en-US" dirty="0">
                <a:solidFill>
                  <a:srgbClr val="FF0000"/>
                </a:solidFill>
              </a:rPr>
              <a:t>独立的关系模式</a:t>
            </a:r>
            <a:endParaRPr lang="en-US" altLang="zh-CN" dirty="0">
              <a:solidFill>
                <a:srgbClr val="FF0000"/>
              </a:solidFill>
            </a:endParaRPr>
          </a:p>
          <a:p>
            <a:pPr lvl="2"/>
            <a:r>
              <a:rPr lang="zh-CN" altLang="en-US" dirty="0"/>
              <a:t>关系的属性：与该多元联系相连的各实体的码以及联系本身的属性</a:t>
            </a:r>
            <a:endParaRPr lang="en-US" altLang="zh-CN" dirty="0"/>
          </a:p>
          <a:p>
            <a:pPr lvl="2"/>
            <a:r>
              <a:rPr lang="zh-CN" altLang="en-US" dirty="0"/>
              <a:t>关系的码：</a:t>
            </a:r>
            <a:r>
              <a:rPr lang="zh-CN" altLang="en-US" dirty="0">
                <a:solidFill>
                  <a:srgbClr val="FF0000"/>
                </a:solidFill>
              </a:rPr>
              <a:t>各实体码的组合</a:t>
            </a:r>
            <a:endParaRPr lang="en-US" altLang="zh-CN" dirty="0">
              <a:solidFill>
                <a:srgbClr val="FF0000"/>
              </a:solidFill>
            </a:endParaRPr>
          </a:p>
          <a:p>
            <a:r>
              <a:rPr lang="zh-CN" altLang="en-US" dirty="0">
                <a:solidFill>
                  <a:srgbClr val="0000FF"/>
                </a:solidFill>
              </a:rPr>
              <a:t>具有相同码的关系模式可合并</a:t>
            </a:r>
            <a:endParaRPr lang="en-US" altLang="zh-CN" dirty="0">
              <a:solidFill>
                <a:srgbClr val="0000FF"/>
              </a:solidFill>
            </a:endParaRPr>
          </a:p>
          <a:p>
            <a:pPr lvl="1"/>
            <a:r>
              <a:rPr lang="zh-CN" altLang="en-US" dirty="0">
                <a:solidFill>
                  <a:srgbClr val="FF0000"/>
                </a:solidFill>
              </a:rPr>
              <a:t>目的</a:t>
            </a:r>
            <a:r>
              <a:rPr lang="zh-CN" altLang="en-US" dirty="0"/>
              <a:t>：减少系统中的关系个数</a:t>
            </a:r>
          </a:p>
          <a:p>
            <a:pPr lvl="1"/>
            <a:r>
              <a:rPr lang="zh-CN" altLang="en-US" dirty="0">
                <a:solidFill>
                  <a:srgbClr val="FF0000"/>
                </a:solidFill>
              </a:rPr>
              <a:t>合并方法</a:t>
            </a:r>
            <a:r>
              <a:rPr lang="zh-CN" altLang="en-US" dirty="0"/>
              <a:t>：</a:t>
            </a:r>
            <a:endParaRPr lang="en-US" altLang="zh-CN" dirty="0"/>
          </a:p>
          <a:p>
            <a:pPr lvl="2"/>
            <a:r>
              <a:rPr lang="zh-CN" altLang="en-US" dirty="0"/>
              <a:t>将其中一个关系模式的全部属性加入到另一个关系模式中</a:t>
            </a:r>
            <a:endParaRPr lang="en-US" altLang="zh-CN" dirty="0"/>
          </a:p>
          <a:p>
            <a:pPr lvl="2"/>
            <a:r>
              <a:rPr lang="zh-CN" altLang="en-US" dirty="0"/>
              <a:t>去掉其中的同义属性（可能同名也可能不同名）</a:t>
            </a:r>
            <a:endParaRPr lang="en-US" altLang="zh-CN" dirty="0"/>
          </a:p>
          <a:p>
            <a:pPr lvl="2"/>
            <a:r>
              <a:rPr lang="zh-CN" altLang="en-US" dirty="0"/>
              <a:t>适当调整属性的次序</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64</a:t>
            </a:fld>
            <a:endParaRPr lang="en-US" dirty="0"/>
          </a:p>
        </p:txBody>
      </p:sp>
    </p:spTree>
    <p:extLst>
      <p:ext uri="{BB962C8B-B14F-4D97-AF65-F5344CB8AC3E}">
        <p14:creationId xmlns:p14="http://schemas.microsoft.com/office/powerpoint/2010/main" val="20125418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65</a:t>
            </a:fld>
            <a:endParaRPr lang="en-US" dirty="0"/>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8600"/>
            <a:ext cx="6913066" cy="243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下箭头 15"/>
          <p:cNvSpPr/>
          <p:nvPr/>
        </p:nvSpPr>
        <p:spPr>
          <a:xfrm>
            <a:off x="5628232" y="2690269"/>
            <a:ext cx="239167" cy="73873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3"/>
          <p:cNvSpPr txBox="1">
            <a:spLocks noChangeArrowheads="1"/>
          </p:cNvSpPr>
          <p:nvPr/>
        </p:nvSpPr>
        <p:spPr>
          <a:xfrm>
            <a:off x="3124200" y="3418271"/>
            <a:ext cx="6548402" cy="3312368"/>
          </a:xfrm>
          <a:prstGeom prst="rect">
            <a:avLst/>
          </a:prstGeom>
        </p:spPr>
        <p:txBody>
          <a:bodyPr vert="horz" lIns="91440" tIns="45720" rIns="91440" bIns="45720" rtlCol="0">
            <a:normAutofit/>
          </a:bodyPr>
          <a:lstStyle>
            <a:lvl1pPr marL="273050" indent="-273050" algn="l" defTabSz="914400" rtl="0" eaLnBrk="1" latinLnBrk="0" hangingPunct="1">
              <a:lnSpc>
                <a:spcPct val="150000"/>
              </a:lnSpc>
              <a:spcBef>
                <a:spcPct val="20000"/>
              </a:spcBef>
              <a:buClr>
                <a:srgbClr val="0000FF"/>
              </a:buClr>
              <a:buSzPct val="100000"/>
              <a:buFont typeface="Wingdings" pitchFamily="2" charset="2"/>
              <a:buChar char="v"/>
              <a:defRPr sz="2800" b="1" kern="1200" baseline="0">
                <a:solidFill>
                  <a:srgbClr val="0000FF"/>
                </a:solidFill>
                <a:latin typeface="Calibri" panose="020F0502020204030204" pitchFamily="34" charset="0"/>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n"/>
              <a:defRPr sz="2400" kern="1200" baseline="0">
                <a:solidFill>
                  <a:schemeClr val="tx1"/>
                </a:solidFill>
                <a:latin typeface="Calibri" panose="020F0502020204030204" pitchFamily="34" charset="0"/>
                <a:ea typeface="+mj-ea"/>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baseline="0">
                <a:solidFill>
                  <a:schemeClr val="tx1"/>
                </a:solidFill>
                <a:latin typeface="Calibri" panose="020F0502020204030204" pitchFamily="34" charset="0"/>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87000"/>
              <a:buFont typeface="Arial" panose="020B0604020202020204" pitchFamily="34" charset="0"/>
              <a:buChar char="•"/>
              <a:defRPr/>
            </a:pPr>
            <a:r>
              <a:rPr lang="zh-CN" altLang="zh-CN" sz="1800" b="0" dirty="0">
                <a:latin typeface="等线" panose="02010600030101010101" pitchFamily="2" charset="-122"/>
                <a:ea typeface="等线" panose="02010600030101010101" pitchFamily="2" charset="-122"/>
              </a:rPr>
              <a:t>部门（</a:t>
            </a:r>
            <a:r>
              <a:rPr lang="zh-CN" altLang="zh-CN" sz="1800" b="0" u="sng" dirty="0">
                <a:latin typeface="等线" panose="02010600030101010101" pitchFamily="2" charset="-122"/>
                <a:ea typeface="等线" panose="02010600030101010101" pitchFamily="2" charset="-122"/>
              </a:rPr>
              <a:t>部门号</a:t>
            </a:r>
            <a:r>
              <a:rPr lang="zh-CN" altLang="zh-CN" sz="1800" b="0" dirty="0">
                <a:latin typeface="等线" panose="02010600030101010101" pitchFamily="2" charset="-122"/>
                <a:ea typeface="等线" panose="02010600030101010101" pitchFamily="2" charset="-122"/>
              </a:rPr>
              <a:t>，部门名，</a:t>
            </a:r>
            <a:r>
              <a:rPr lang="zh-CN" altLang="zh-CN" sz="1800" b="0" u="wavyHeavy" normalizeH="1" dirty="0">
                <a:uFill>
                  <a:solidFill>
                    <a:srgbClr val="FF0000"/>
                  </a:solidFill>
                </a:uFill>
                <a:latin typeface="等线" panose="02010600030101010101" pitchFamily="2" charset="-122"/>
                <a:ea typeface="等线" panose="02010600030101010101" pitchFamily="2" charset="-122"/>
              </a:rPr>
              <a:t>经理的职工号</a:t>
            </a:r>
            <a:r>
              <a:rPr lang="zh-CN" altLang="zh-CN" sz="1800" b="0" dirty="0">
                <a:latin typeface="等线" panose="02010600030101010101" pitchFamily="2" charset="-122"/>
                <a:ea typeface="等线" panose="02010600030101010101" pitchFamily="2" charset="-122"/>
              </a:rPr>
              <a:t>，…）</a:t>
            </a:r>
          </a:p>
          <a:p>
            <a:pPr>
              <a:buSzPct val="87000"/>
              <a:buFont typeface="Arial" panose="020B0604020202020204" pitchFamily="34" charset="0"/>
              <a:buChar char="•"/>
              <a:defRPr/>
            </a:pPr>
            <a:r>
              <a:rPr lang="zh-CN" altLang="zh-CN" sz="1800" b="0" dirty="0">
                <a:latin typeface="等线" panose="02010600030101010101" pitchFamily="2" charset="-122"/>
                <a:ea typeface="等线" panose="02010600030101010101" pitchFamily="2" charset="-122"/>
              </a:rPr>
              <a:t>职工（</a:t>
            </a:r>
            <a:r>
              <a:rPr lang="zh-CN" altLang="zh-CN" sz="1800" b="0" u="sng" dirty="0">
                <a:latin typeface="等线" panose="02010600030101010101" pitchFamily="2" charset="-122"/>
                <a:ea typeface="等线" panose="02010600030101010101" pitchFamily="2" charset="-122"/>
              </a:rPr>
              <a:t>职工号</a:t>
            </a:r>
            <a:r>
              <a:rPr lang="zh-CN" altLang="zh-CN" sz="1800" b="0" dirty="0">
                <a:latin typeface="等线" panose="02010600030101010101" pitchFamily="2" charset="-122"/>
                <a:ea typeface="等线" panose="02010600030101010101" pitchFamily="2" charset="-122"/>
              </a:rPr>
              <a:t>、部门号，职工名，职务，…）</a:t>
            </a:r>
          </a:p>
          <a:p>
            <a:pPr>
              <a:buSzPct val="87000"/>
              <a:buFont typeface="Arial" panose="020B0604020202020204" pitchFamily="34" charset="0"/>
              <a:buChar char="•"/>
              <a:defRPr/>
            </a:pPr>
            <a:r>
              <a:rPr lang="zh-CN" altLang="zh-CN" sz="1800" b="0" dirty="0">
                <a:latin typeface="等线" panose="02010600030101010101" pitchFamily="2" charset="-122"/>
                <a:ea typeface="等线" panose="02010600030101010101" pitchFamily="2" charset="-122"/>
              </a:rPr>
              <a:t>产品（</a:t>
            </a:r>
            <a:r>
              <a:rPr lang="zh-CN" altLang="zh-CN" sz="1800" b="0" u="sng" dirty="0">
                <a:latin typeface="等线" panose="02010600030101010101" pitchFamily="2" charset="-122"/>
                <a:ea typeface="等线" panose="02010600030101010101" pitchFamily="2" charset="-122"/>
              </a:rPr>
              <a:t>产品号</a:t>
            </a:r>
            <a:r>
              <a:rPr lang="zh-CN" altLang="zh-CN" sz="1800" b="0" dirty="0">
                <a:latin typeface="等线" panose="02010600030101010101" pitchFamily="2" charset="-122"/>
                <a:ea typeface="等线" panose="02010600030101010101" pitchFamily="2" charset="-122"/>
              </a:rPr>
              <a:t>，产品名，</a:t>
            </a:r>
            <a:r>
              <a:rPr lang="zh-CN" altLang="zh-CN" sz="1800" b="0" u="wavyHeavy" normalizeH="1" dirty="0">
                <a:uFill>
                  <a:solidFill>
                    <a:srgbClr val="FF0000"/>
                  </a:solidFill>
                </a:uFill>
                <a:latin typeface="等线" panose="02010600030101010101" pitchFamily="2" charset="-122"/>
                <a:ea typeface="等线" panose="02010600030101010101" pitchFamily="2" charset="-122"/>
              </a:rPr>
              <a:t>产品组长的职工号</a:t>
            </a:r>
            <a:r>
              <a:rPr lang="zh-CN" altLang="zh-CN" sz="1800" b="0" dirty="0">
                <a:latin typeface="等线" panose="02010600030101010101" pitchFamily="2" charset="-122"/>
                <a:ea typeface="等线" panose="02010600030101010101" pitchFamily="2" charset="-122"/>
              </a:rPr>
              <a:t>，…）</a:t>
            </a:r>
          </a:p>
          <a:p>
            <a:pPr>
              <a:buSzPct val="87000"/>
              <a:buFont typeface="Arial" panose="020B0604020202020204" pitchFamily="34" charset="0"/>
              <a:buChar char="•"/>
              <a:defRPr/>
            </a:pPr>
            <a:r>
              <a:rPr lang="zh-CN" altLang="zh-CN" sz="1800" b="0" dirty="0">
                <a:latin typeface="等线" panose="02010600030101010101" pitchFamily="2" charset="-122"/>
                <a:ea typeface="等线" panose="02010600030101010101" pitchFamily="2" charset="-122"/>
              </a:rPr>
              <a:t>供应商（</a:t>
            </a:r>
            <a:r>
              <a:rPr lang="zh-CN" altLang="zh-CN" sz="1800" b="0" u="sng" dirty="0">
                <a:latin typeface="等线" panose="02010600030101010101" pitchFamily="2" charset="-122"/>
                <a:ea typeface="等线" panose="02010600030101010101" pitchFamily="2" charset="-122"/>
              </a:rPr>
              <a:t>供应商号</a:t>
            </a:r>
            <a:r>
              <a:rPr lang="zh-CN" altLang="zh-CN" sz="1800" b="0" dirty="0">
                <a:latin typeface="等线" panose="02010600030101010101" pitchFamily="2" charset="-122"/>
                <a:ea typeface="等线" panose="02010600030101010101" pitchFamily="2" charset="-122"/>
              </a:rPr>
              <a:t>，姓名，…）</a:t>
            </a:r>
          </a:p>
          <a:p>
            <a:pPr>
              <a:buSzPct val="87000"/>
              <a:buFont typeface="Arial" panose="020B0604020202020204" pitchFamily="34" charset="0"/>
              <a:buChar char="•"/>
              <a:defRPr/>
            </a:pPr>
            <a:r>
              <a:rPr lang="zh-CN" altLang="zh-CN" sz="1800" b="0" dirty="0">
                <a:latin typeface="等线" panose="02010600030101010101" pitchFamily="2" charset="-122"/>
                <a:ea typeface="等线" panose="02010600030101010101" pitchFamily="2" charset="-122"/>
              </a:rPr>
              <a:t>零件（</a:t>
            </a:r>
            <a:r>
              <a:rPr lang="zh-CN" altLang="zh-CN" sz="1800" b="0" u="sng" dirty="0">
                <a:latin typeface="等线" panose="02010600030101010101" pitchFamily="2" charset="-122"/>
                <a:ea typeface="等线" panose="02010600030101010101" pitchFamily="2" charset="-122"/>
              </a:rPr>
              <a:t>零件号</a:t>
            </a:r>
            <a:r>
              <a:rPr lang="zh-CN" altLang="zh-CN" sz="1800" b="0" dirty="0">
                <a:latin typeface="等线" panose="02010600030101010101" pitchFamily="2" charset="-122"/>
                <a:ea typeface="等线" panose="02010600030101010101" pitchFamily="2" charset="-122"/>
              </a:rPr>
              <a:t>，零件名，…）</a:t>
            </a:r>
          </a:p>
          <a:p>
            <a:pPr>
              <a:buSzPct val="87000"/>
              <a:buFont typeface="Arial" panose="020B0604020202020204" pitchFamily="34" charset="0"/>
              <a:buChar char="•"/>
              <a:defRPr/>
            </a:pPr>
            <a:r>
              <a:rPr lang="zh-CN" altLang="zh-CN" sz="1800" b="0" dirty="0">
                <a:latin typeface="等线" panose="02010600030101010101" pitchFamily="2" charset="-122"/>
                <a:ea typeface="等线" panose="02010600030101010101" pitchFamily="2" charset="-122"/>
              </a:rPr>
              <a:t>职工工作（</a:t>
            </a:r>
            <a:r>
              <a:rPr lang="zh-CN" altLang="zh-CN" sz="1800" b="0" u="sng" dirty="0">
                <a:latin typeface="等线" panose="02010600030101010101" pitchFamily="2" charset="-122"/>
                <a:ea typeface="等线" panose="02010600030101010101" pitchFamily="2" charset="-122"/>
              </a:rPr>
              <a:t>职工号，产品号</a:t>
            </a:r>
            <a:r>
              <a:rPr lang="zh-CN" altLang="zh-CN" sz="1800" b="0" dirty="0">
                <a:latin typeface="等线" panose="02010600030101010101" pitchFamily="2" charset="-122"/>
                <a:ea typeface="等线" panose="02010600030101010101" pitchFamily="2" charset="-122"/>
              </a:rPr>
              <a:t>，工作天数，…）</a:t>
            </a:r>
          </a:p>
          <a:p>
            <a:pPr>
              <a:buSzPct val="87000"/>
              <a:buFont typeface="Arial" panose="020B0604020202020204" pitchFamily="34" charset="0"/>
              <a:buChar char="•"/>
              <a:defRPr/>
            </a:pPr>
            <a:r>
              <a:rPr lang="zh-CN" altLang="zh-CN" sz="1800" b="0" dirty="0">
                <a:latin typeface="等线" panose="02010600030101010101" pitchFamily="2" charset="-122"/>
                <a:ea typeface="等线" panose="02010600030101010101" pitchFamily="2" charset="-122"/>
              </a:rPr>
              <a:t>供应（</a:t>
            </a:r>
            <a:r>
              <a:rPr lang="zh-CN" altLang="zh-CN" sz="1800" b="0" u="sng" dirty="0">
                <a:latin typeface="等线" panose="02010600030101010101" pitchFamily="2" charset="-122"/>
                <a:ea typeface="等线" panose="02010600030101010101" pitchFamily="2" charset="-122"/>
              </a:rPr>
              <a:t>产品号，供应商号，零件号</a:t>
            </a:r>
            <a:r>
              <a:rPr lang="zh-CN" altLang="zh-CN" sz="1800" b="0" dirty="0">
                <a:latin typeface="等线" panose="02010600030101010101" pitchFamily="2" charset="-122"/>
                <a:ea typeface="等线" panose="02010600030101010101" pitchFamily="2" charset="-122"/>
              </a:rPr>
              <a:t>，供应量）</a:t>
            </a:r>
          </a:p>
          <a:p>
            <a:pPr lvl="1">
              <a:buFont typeface="Arial" panose="020B0604020202020204" pitchFamily="34" charset="0"/>
              <a:buChar char="•"/>
              <a:defRPr/>
            </a:pPr>
            <a:endParaRPr lang="en-US" sz="1800" dirty="0">
              <a:latin typeface="等线" panose="02010600030101010101" pitchFamily="2" charset="-122"/>
              <a:ea typeface="等线" panose="02010600030101010101" pitchFamily="2" charset="-122"/>
            </a:endParaRPr>
          </a:p>
          <a:p>
            <a:pPr lvl="1">
              <a:buFont typeface="Arial" panose="020B0604020202020204" pitchFamily="34" charset="0"/>
              <a:buChar char="•"/>
              <a:defRPr/>
            </a:pPr>
            <a:endParaRPr lang="en-US" sz="1800" dirty="0">
              <a:latin typeface="等线" panose="02010600030101010101" pitchFamily="2" charset="-122"/>
              <a:ea typeface="等线" panose="02010600030101010101" pitchFamily="2" charset="-122"/>
            </a:endParaRPr>
          </a:p>
          <a:p>
            <a:pPr>
              <a:buFont typeface="Arial" panose="020B0604020202020204" pitchFamily="34" charset="0"/>
              <a:buChar char="•"/>
              <a:defRPr/>
            </a:pPr>
            <a:endParaRPr lang="zh-CN" altLang="en-US" sz="1800" b="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91743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barn(outVertical)">
                                      <p:cBhvr>
                                        <p:cTn id="18" dur="500"/>
                                        <p:tgtEl>
                                          <p:spTgt spid="1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8">
                                            <p:txEl>
                                              <p:pRg st="1" end="1"/>
                                            </p:txEl>
                                          </p:spTgt>
                                        </p:tgtEl>
                                        <p:attrNameLst>
                                          <p:attrName>style.visibility</p:attrName>
                                        </p:attrNameLst>
                                      </p:cBhvr>
                                      <p:to>
                                        <p:strVal val="visible"/>
                                      </p:to>
                                    </p:set>
                                    <p:animEffect transition="in" filter="barn(outVertical)">
                                      <p:cBhvr>
                                        <p:cTn id="23" dur="500"/>
                                        <p:tgtEl>
                                          <p:spTgt spid="1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18">
                                            <p:txEl>
                                              <p:pRg st="2" end="2"/>
                                            </p:txEl>
                                          </p:spTgt>
                                        </p:tgtEl>
                                        <p:attrNameLst>
                                          <p:attrName>style.visibility</p:attrName>
                                        </p:attrNameLst>
                                      </p:cBhvr>
                                      <p:to>
                                        <p:strVal val="visible"/>
                                      </p:to>
                                    </p:set>
                                    <p:animEffect transition="in" filter="barn(outVertical)">
                                      <p:cBhvr>
                                        <p:cTn id="28" dur="500"/>
                                        <p:tgtEl>
                                          <p:spTgt spid="18">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18">
                                            <p:txEl>
                                              <p:pRg st="3" end="3"/>
                                            </p:txEl>
                                          </p:spTgt>
                                        </p:tgtEl>
                                        <p:attrNameLst>
                                          <p:attrName>style.visibility</p:attrName>
                                        </p:attrNameLst>
                                      </p:cBhvr>
                                      <p:to>
                                        <p:strVal val="visible"/>
                                      </p:to>
                                    </p:set>
                                    <p:animEffect transition="in" filter="barn(outVertical)">
                                      <p:cBhvr>
                                        <p:cTn id="33" dur="500"/>
                                        <p:tgtEl>
                                          <p:spTgt spid="18">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18">
                                            <p:txEl>
                                              <p:pRg st="4" end="4"/>
                                            </p:txEl>
                                          </p:spTgt>
                                        </p:tgtEl>
                                        <p:attrNameLst>
                                          <p:attrName>style.visibility</p:attrName>
                                        </p:attrNameLst>
                                      </p:cBhvr>
                                      <p:to>
                                        <p:strVal val="visible"/>
                                      </p:to>
                                    </p:set>
                                    <p:animEffect transition="in" filter="barn(outVertical)">
                                      <p:cBhvr>
                                        <p:cTn id="38" dur="500"/>
                                        <p:tgtEl>
                                          <p:spTgt spid="18">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18">
                                            <p:txEl>
                                              <p:pRg st="5" end="5"/>
                                            </p:txEl>
                                          </p:spTgt>
                                        </p:tgtEl>
                                        <p:attrNameLst>
                                          <p:attrName>style.visibility</p:attrName>
                                        </p:attrNameLst>
                                      </p:cBhvr>
                                      <p:to>
                                        <p:strVal val="visible"/>
                                      </p:to>
                                    </p:set>
                                    <p:animEffect transition="in" filter="barn(outVertical)">
                                      <p:cBhvr>
                                        <p:cTn id="43" dur="500"/>
                                        <p:tgtEl>
                                          <p:spTgt spid="18">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18">
                                            <p:txEl>
                                              <p:pRg st="6" end="6"/>
                                            </p:txEl>
                                          </p:spTgt>
                                        </p:tgtEl>
                                        <p:attrNameLst>
                                          <p:attrName>style.visibility</p:attrName>
                                        </p:attrNameLst>
                                      </p:cBhvr>
                                      <p:to>
                                        <p:strVal val="visible"/>
                                      </p:to>
                                    </p:set>
                                    <p:animEffect transition="in" filter="barn(outVertical)">
                                      <p:cBhvr>
                                        <p:cTn id="48" dur="500"/>
                                        <p:tgtEl>
                                          <p:spTgt spid="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数据模型的优化</a:t>
            </a:r>
          </a:p>
        </p:txBody>
      </p:sp>
      <p:sp>
        <p:nvSpPr>
          <p:cNvPr id="3" name="内容占位符 2"/>
          <p:cNvSpPr>
            <a:spLocks noGrp="1"/>
          </p:cNvSpPr>
          <p:nvPr>
            <p:ph idx="1"/>
          </p:nvPr>
        </p:nvSpPr>
        <p:spPr/>
        <p:txBody>
          <a:bodyPr/>
          <a:lstStyle/>
          <a:p>
            <a:r>
              <a:rPr lang="zh-CN" altLang="en-US" dirty="0">
                <a:solidFill>
                  <a:srgbClr val="FF0000"/>
                </a:solidFill>
              </a:rPr>
              <a:t>数据库逻辑设计的结果不是唯一的</a:t>
            </a:r>
            <a:endParaRPr lang="en-US" altLang="zh-CN" dirty="0"/>
          </a:p>
          <a:p>
            <a:pPr lvl="1"/>
            <a:r>
              <a:rPr lang="zh-CN" altLang="en-US" dirty="0"/>
              <a:t>问题：如何确保得到的数据模型满足数据库应用系统性能要求？</a:t>
            </a:r>
            <a:endParaRPr lang="en-US" altLang="zh-CN" dirty="0"/>
          </a:p>
          <a:p>
            <a:r>
              <a:rPr lang="zh-CN" altLang="en-US" dirty="0"/>
              <a:t> </a:t>
            </a:r>
            <a:r>
              <a:rPr lang="zh-CN" altLang="en-US" dirty="0">
                <a:solidFill>
                  <a:srgbClr val="FF0000"/>
                </a:solidFill>
              </a:rPr>
              <a:t>数据模型的优化</a:t>
            </a:r>
            <a:endParaRPr lang="en-US" altLang="zh-CN" dirty="0">
              <a:solidFill>
                <a:srgbClr val="FF0000"/>
              </a:solidFill>
            </a:endParaRPr>
          </a:p>
          <a:p>
            <a:pPr lvl="1"/>
            <a:r>
              <a:rPr lang="zh-CN" altLang="zh-CN" dirty="0"/>
              <a:t>得到初步数据模型后，还应该适当地修改、调整数据模型的结构，以进一步提高数据库应用系统的性能，这就是数据模型的优化</a:t>
            </a:r>
            <a:endParaRPr lang="en-US" altLang="zh-CN" dirty="0"/>
          </a:p>
          <a:p>
            <a:r>
              <a:rPr lang="zh-CN" altLang="zh-CN" dirty="0"/>
              <a:t>关系数据模型的优化通常以规范化理论为指导</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66</a:t>
            </a:fld>
            <a:endParaRPr lang="en-US" dirty="0"/>
          </a:p>
        </p:txBody>
      </p:sp>
    </p:spTree>
    <p:extLst>
      <p:ext uri="{BB962C8B-B14F-4D97-AF65-F5344CB8AC3E}">
        <p14:creationId xmlns:p14="http://schemas.microsoft.com/office/powerpoint/2010/main" val="831620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lstStyle/>
          <a:p>
            <a:pPr>
              <a:lnSpc>
                <a:spcPct val="150000"/>
              </a:lnSpc>
            </a:pPr>
            <a:r>
              <a:rPr lang="zh-CN" altLang="en-US" dirty="0">
                <a:solidFill>
                  <a:srgbClr val="FF0000"/>
                </a:solidFill>
              </a:rPr>
              <a:t>数据模型的优化过程</a:t>
            </a:r>
            <a:r>
              <a:rPr lang="zh-CN" altLang="en-US" dirty="0"/>
              <a:t>：</a:t>
            </a:r>
            <a:endParaRPr lang="en-US" altLang="zh-CN" dirty="0"/>
          </a:p>
          <a:p>
            <a:pPr marL="814388" lvl="1" indent="-457200">
              <a:lnSpc>
                <a:spcPct val="150000"/>
              </a:lnSpc>
              <a:buFont typeface="+mj-ea"/>
              <a:buAutoNum type="circleNumDbPlain"/>
            </a:pPr>
            <a:r>
              <a:rPr lang="zh-CN" altLang="en-US" dirty="0">
                <a:solidFill>
                  <a:srgbClr val="0000CC"/>
                </a:solidFill>
              </a:rPr>
              <a:t>确定数据依赖</a:t>
            </a:r>
            <a:endParaRPr lang="en-US" altLang="zh-CN" dirty="0">
              <a:solidFill>
                <a:srgbClr val="0000CC"/>
              </a:solidFill>
            </a:endParaRPr>
          </a:p>
          <a:p>
            <a:pPr marL="814388" lvl="1" indent="-457200">
              <a:lnSpc>
                <a:spcPct val="150000"/>
              </a:lnSpc>
              <a:buFont typeface="+mj-ea"/>
              <a:buAutoNum type="circleNumDbPlain"/>
            </a:pPr>
            <a:r>
              <a:rPr lang="zh-CN" altLang="en-US" dirty="0">
                <a:solidFill>
                  <a:srgbClr val="0000CC"/>
                </a:solidFill>
              </a:rPr>
              <a:t>对各个关系模式之间的数据依赖进行极小化处理，消除冗余的联系</a:t>
            </a:r>
            <a:endParaRPr lang="en-US" altLang="zh-CN" dirty="0">
              <a:solidFill>
                <a:srgbClr val="0000CC"/>
              </a:solidFill>
            </a:endParaRPr>
          </a:p>
          <a:p>
            <a:pPr marL="814388" lvl="1" indent="-457200">
              <a:lnSpc>
                <a:spcPct val="150000"/>
              </a:lnSpc>
              <a:buFont typeface="+mj-ea"/>
              <a:buAutoNum type="circleNumDbPlain"/>
            </a:pPr>
            <a:r>
              <a:rPr lang="zh-CN" altLang="en-US" dirty="0">
                <a:solidFill>
                  <a:srgbClr val="0000CC"/>
                </a:solidFill>
              </a:rPr>
              <a:t>按照数据依赖的理论对关系模式进行分析，考察是否存在部分函数依赖、传递函数依赖、多值依赖等，确定各关系模式分别属于第几范式</a:t>
            </a:r>
            <a:endParaRPr lang="en-US" altLang="zh-CN" dirty="0">
              <a:solidFill>
                <a:srgbClr val="0000CC"/>
              </a:solidFill>
            </a:endParaRPr>
          </a:p>
          <a:p>
            <a:pPr marL="814388" lvl="1" indent="-457200">
              <a:lnSpc>
                <a:spcPct val="150000"/>
              </a:lnSpc>
              <a:buFont typeface="+mj-ea"/>
              <a:buAutoNum type="circleNumDbPlain"/>
            </a:pPr>
            <a:r>
              <a:rPr lang="zh-CN" altLang="en-US" dirty="0">
                <a:solidFill>
                  <a:srgbClr val="0000CC"/>
                </a:solidFill>
              </a:rPr>
              <a:t>根据需要分析阶段得到的处理要求分析对于这样的应用环境这些模式是否合适，确定是否要对某些模式进行那个合并或分解</a:t>
            </a:r>
            <a:endParaRPr lang="en-US" altLang="zh-CN" dirty="0">
              <a:solidFill>
                <a:srgbClr val="0000CC"/>
              </a:solidFill>
            </a:endParaRPr>
          </a:p>
          <a:p>
            <a:pPr marL="814388" lvl="1" indent="-457200">
              <a:lnSpc>
                <a:spcPct val="150000"/>
              </a:lnSpc>
              <a:buFont typeface="+mj-ea"/>
              <a:buAutoNum type="circleNumDbPlain"/>
            </a:pPr>
            <a:r>
              <a:rPr lang="zh-CN" altLang="en-US" dirty="0">
                <a:solidFill>
                  <a:srgbClr val="0000CC"/>
                </a:solidFill>
              </a:rPr>
              <a:t>对关系模式进行必要分解，提高</a:t>
            </a:r>
            <a:r>
              <a:rPr lang="zh-CN" altLang="en-US" dirty="0">
                <a:solidFill>
                  <a:srgbClr val="FF0000"/>
                </a:solidFill>
              </a:rPr>
              <a:t>数据操作效率</a:t>
            </a:r>
            <a:r>
              <a:rPr lang="zh-CN" altLang="en-US" dirty="0">
                <a:solidFill>
                  <a:srgbClr val="0000CC"/>
                </a:solidFill>
              </a:rPr>
              <a:t>和</a:t>
            </a:r>
            <a:r>
              <a:rPr lang="zh-CN" altLang="en-US" dirty="0">
                <a:solidFill>
                  <a:srgbClr val="FF0000"/>
                </a:solidFill>
              </a:rPr>
              <a:t>存储空间的利用率</a:t>
            </a:r>
            <a:endParaRPr lang="en-US" altLang="zh-CN" dirty="0">
              <a:solidFill>
                <a:srgbClr val="FF0000"/>
              </a:solidFill>
            </a:endParaRPr>
          </a:p>
          <a:p>
            <a:pPr lvl="2">
              <a:lnSpc>
                <a:spcPct val="150000"/>
              </a:lnSpc>
            </a:pPr>
            <a:r>
              <a:rPr lang="zh-CN" altLang="en-US" dirty="0">
                <a:solidFill>
                  <a:srgbClr val="FF0000"/>
                </a:solidFill>
              </a:rPr>
              <a:t>水平分解     </a:t>
            </a:r>
            <a:r>
              <a:rPr lang="zh-CN" altLang="en-US" dirty="0">
                <a:solidFill>
                  <a:srgbClr val="0000FF"/>
                </a:solidFill>
              </a:rPr>
              <a:t>遵循</a:t>
            </a:r>
            <a:r>
              <a:rPr lang="zh-CN" altLang="en-US" dirty="0">
                <a:solidFill>
                  <a:srgbClr val="FF0000"/>
                </a:solidFill>
              </a:rPr>
              <a:t> </a:t>
            </a:r>
            <a:r>
              <a:rPr lang="zh-CN" altLang="en-US" dirty="0">
                <a:solidFill>
                  <a:srgbClr val="0000FF"/>
                </a:solidFill>
              </a:rPr>
              <a:t>“</a:t>
            </a:r>
            <a:r>
              <a:rPr lang="en-US" altLang="zh-CN" dirty="0">
                <a:solidFill>
                  <a:srgbClr val="0000FF"/>
                </a:solidFill>
              </a:rPr>
              <a:t>80/20</a:t>
            </a:r>
            <a:r>
              <a:rPr lang="zh-CN" altLang="en-US" dirty="0">
                <a:solidFill>
                  <a:srgbClr val="0000FF"/>
                </a:solidFill>
              </a:rPr>
              <a:t>原则”</a:t>
            </a:r>
            <a:endParaRPr lang="en-US" altLang="zh-CN" dirty="0">
              <a:solidFill>
                <a:srgbClr val="0000FF"/>
              </a:solidFill>
            </a:endParaRPr>
          </a:p>
          <a:p>
            <a:pPr lvl="2">
              <a:lnSpc>
                <a:spcPct val="150000"/>
              </a:lnSpc>
            </a:pPr>
            <a:r>
              <a:rPr lang="zh-CN" altLang="en-US" dirty="0">
                <a:solidFill>
                  <a:srgbClr val="FF0000"/>
                </a:solidFill>
              </a:rPr>
              <a:t>垂直分解     </a:t>
            </a:r>
            <a:r>
              <a:rPr lang="zh-CN" altLang="en-US" dirty="0">
                <a:solidFill>
                  <a:srgbClr val="0000FF"/>
                </a:solidFill>
              </a:rPr>
              <a:t>确保“无损连接性和保持函数依赖”</a:t>
            </a:r>
          </a:p>
        </p:txBody>
      </p:sp>
      <p:sp>
        <p:nvSpPr>
          <p:cNvPr id="4" name="灯片编号占位符 3"/>
          <p:cNvSpPr>
            <a:spLocks noGrp="1"/>
          </p:cNvSpPr>
          <p:nvPr>
            <p:ph type="sldNum" sz="quarter" idx="12"/>
          </p:nvPr>
        </p:nvSpPr>
        <p:spPr/>
        <p:txBody>
          <a:bodyPr/>
          <a:lstStyle/>
          <a:p>
            <a:fld id="{E63F6D5D-9733-4D44-9C56-AEFEDD5A4BA7}" type="slidenum">
              <a:rPr lang="en-US" smtClean="0"/>
              <a:pPr/>
              <a:t>67</a:t>
            </a:fld>
            <a:endParaRPr lang="en-US" dirty="0"/>
          </a:p>
        </p:txBody>
      </p:sp>
    </p:spTree>
    <p:extLst>
      <p:ext uri="{BB962C8B-B14F-4D97-AF65-F5344CB8AC3E}">
        <p14:creationId xmlns:p14="http://schemas.microsoft.com/office/powerpoint/2010/main" val="39883784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设计用户子模式</a:t>
            </a:r>
          </a:p>
        </p:txBody>
      </p:sp>
      <p:sp>
        <p:nvSpPr>
          <p:cNvPr id="3" name="内容占位符 2"/>
          <p:cNvSpPr>
            <a:spLocks noGrp="1"/>
          </p:cNvSpPr>
          <p:nvPr>
            <p:ph idx="1"/>
          </p:nvPr>
        </p:nvSpPr>
        <p:spPr/>
        <p:txBody>
          <a:bodyPr>
            <a:normAutofit fontScale="92500" lnSpcReduction="10000"/>
          </a:bodyPr>
          <a:lstStyle/>
          <a:p>
            <a:r>
              <a:rPr lang="zh-CN" altLang="en-US" dirty="0"/>
              <a:t>将概念模式转换为全局逻辑模型之后，还应该根据局部应用需求，结合具体</a:t>
            </a:r>
            <a:r>
              <a:rPr lang="en-US" altLang="zh-CN" dirty="0"/>
              <a:t>RDBMS</a:t>
            </a:r>
            <a:r>
              <a:rPr lang="zh-CN" altLang="en-US" dirty="0"/>
              <a:t>的特点设计用户的</a:t>
            </a:r>
            <a:r>
              <a:rPr lang="zh-CN" altLang="en-US" dirty="0">
                <a:solidFill>
                  <a:srgbClr val="FF0000"/>
                </a:solidFill>
              </a:rPr>
              <a:t>外模式</a:t>
            </a:r>
            <a:endParaRPr lang="en-US" altLang="zh-CN" dirty="0">
              <a:solidFill>
                <a:srgbClr val="FF0000"/>
              </a:solidFill>
            </a:endParaRPr>
          </a:p>
          <a:p>
            <a:r>
              <a:rPr lang="zh-CN" altLang="en-US" dirty="0">
                <a:solidFill>
                  <a:srgbClr val="FF0000"/>
                </a:solidFill>
              </a:rPr>
              <a:t>视图</a:t>
            </a:r>
            <a:r>
              <a:rPr lang="zh-CN" altLang="en-US" dirty="0"/>
              <a:t>被用于实现设计用户子模式</a:t>
            </a:r>
            <a:endParaRPr lang="en-US" altLang="zh-CN" dirty="0"/>
          </a:p>
          <a:p>
            <a:r>
              <a:rPr lang="zh-CN" altLang="en-US" dirty="0"/>
              <a:t>定义</a:t>
            </a:r>
            <a:r>
              <a:rPr lang="zh-CN" altLang="zh-CN" dirty="0"/>
              <a:t>数据库模式主要是从系统的时间效率、空间效率、易维护等角度出发</a:t>
            </a:r>
            <a:r>
              <a:rPr lang="zh-CN" altLang="en-US" dirty="0"/>
              <a:t>，而定义</a:t>
            </a:r>
            <a:r>
              <a:rPr lang="zh-CN" altLang="zh-CN" dirty="0"/>
              <a:t>用户外模式时应该更</a:t>
            </a:r>
            <a:r>
              <a:rPr lang="zh-CN" altLang="zh-CN" dirty="0">
                <a:solidFill>
                  <a:srgbClr val="FF0000"/>
                </a:solidFill>
              </a:rPr>
              <a:t>注重考虑用户的习惯与方便</a:t>
            </a:r>
            <a:endParaRPr lang="en-US" altLang="zh-CN" dirty="0">
              <a:solidFill>
                <a:srgbClr val="FF0000"/>
              </a:solidFill>
            </a:endParaRPr>
          </a:p>
          <a:p>
            <a:pPr lvl="1"/>
            <a:r>
              <a:rPr lang="zh-CN" altLang="en-US" dirty="0">
                <a:solidFill>
                  <a:srgbClr val="0000FF"/>
                </a:solidFill>
              </a:rPr>
              <a:t>使用更符合用户习惯的别名</a:t>
            </a:r>
            <a:endParaRPr lang="en-US" altLang="zh-CN" dirty="0">
              <a:solidFill>
                <a:srgbClr val="0000FF"/>
              </a:solidFill>
            </a:endParaRPr>
          </a:p>
          <a:p>
            <a:pPr lvl="2"/>
            <a:r>
              <a:rPr lang="zh-CN" altLang="en-US" dirty="0"/>
              <a:t>定义视图时重新定义某些属性名，使其与用户习惯一致，以方便使用</a:t>
            </a:r>
          </a:p>
          <a:p>
            <a:pPr lvl="1"/>
            <a:r>
              <a:rPr lang="zh-CN" altLang="en-US" dirty="0">
                <a:solidFill>
                  <a:srgbClr val="0000FF"/>
                </a:solidFill>
              </a:rPr>
              <a:t>针对不同级别的用户定义不同的视图，以保证系统的安全性</a:t>
            </a:r>
            <a:endParaRPr lang="en-US" altLang="zh-CN" dirty="0">
              <a:solidFill>
                <a:srgbClr val="0000FF"/>
              </a:solidFill>
            </a:endParaRPr>
          </a:p>
          <a:p>
            <a:pPr lvl="2"/>
            <a:r>
              <a:rPr lang="zh-CN" altLang="en-US" dirty="0"/>
              <a:t>如，顾客视图只包含允许顾客查询的属性；销售视图只包含允许销售部门查询的属性</a:t>
            </a:r>
            <a:endParaRPr lang="en-US" altLang="zh-CN" dirty="0"/>
          </a:p>
          <a:p>
            <a:pPr lvl="1"/>
            <a:r>
              <a:rPr lang="zh-CN" altLang="en-US" dirty="0">
                <a:solidFill>
                  <a:srgbClr val="0000FF"/>
                </a:solidFill>
              </a:rPr>
              <a:t>简化用户对系统的使用</a:t>
            </a:r>
            <a:endParaRPr lang="en-US" altLang="zh-CN" dirty="0">
              <a:solidFill>
                <a:srgbClr val="0000FF"/>
              </a:solidFill>
            </a:endParaRPr>
          </a:p>
          <a:p>
            <a:pPr lvl="2"/>
            <a:r>
              <a:rPr lang="zh-CN" altLang="en-US" dirty="0"/>
              <a:t>可以将某些局部应用中要经常使用的复杂查询定义为视图</a:t>
            </a:r>
          </a:p>
        </p:txBody>
      </p:sp>
      <p:sp>
        <p:nvSpPr>
          <p:cNvPr id="4" name="灯片编号占位符 3"/>
          <p:cNvSpPr>
            <a:spLocks noGrp="1"/>
          </p:cNvSpPr>
          <p:nvPr>
            <p:ph type="sldNum" sz="quarter" idx="12"/>
          </p:nvPr>
        </p:nvSpPr>
        <p:spPr/>
        <p:txBody>
          <a:bodyPr/>
          <a:lstStyle/>
          <a:p>
            <a:fld id="{E63F6D5D-9733-4D44-9C56-AEFEDD5A4BA7}" type="slidenum">
              <a:rPr lang="en-US" smtClean="0"/>
              <a:pPr/>
              <a:t>68</a:t>
            </a:fld>
            <a:endParaRPr lang="en-US" dirty="0"/>
          </a:p>
        </p:txBody>
      </p:sp>
    </p:spTree>
    <p:extLst>
      <p:ext uri="{BB962C8B-B14F-4D97-AF65-F5344CB8AC3E}">
        <p14:creationId xmlns:p14="http://schemas.microsoft.com/office/powerpoint/2010/main" val="2524362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数据库设计的特点</a:t>
            </a:r>
          </a:p>
        </p:txBody>
      </p:sp>
      <p:sp>
        <p:nvSpPr>
          <p:cNvPr id="3" name="内容占位符 2"/>
          <p:cNvSpPr>
            <a:spLocks noGrp="1"/>
          </p:cNvSpPr>
          <p:nvPr>
            <p:ph idx="1"/>
          </p:nvPr>
        </p:nvSpPr>
        <p:spPr/>
        <p:txBody>
          <a:bodyPr/>
          <a:lstStyle/>
          <a:p>
            <a:pPr>
              <a:lnSpc>
                <a:spcPct val="120000"/>
              </a:lnSpc>
            </a:pPr>
            <a:r>
              <a:rPr lang="zh-CN" altLang="en-US" dirty="0">
                <a:solidFill>
                  <a:srgbClr val="0000CC"/>
                </a:solidFill>
              </a:rPr>
              <a:t>数据库建设的基本规律</a:t>
            </a:r>
          </a:p>
          <a:p>
            <a:pPr lvl="1">
              <a:lnSpc>
                <a:spcPct val="120000"/>
              </a:lnSpc>
            </a:pPr>
            <a:r>
              <a:rPr lang="zh-CN" altLang="en-US" dirty="0">
                <a:solidFill>
                  <a:srgbClr val="FF0000"/>
                </a:solidFill>
              </a:rPr>
              <a:t>三分</a:t>
            </a:r>
            <a:r>
              <a:rPr lang="zh-CN" altLang="en-US" dirty="0">
                <a:solidFill>
                  <a:srgbClr val="0000CC"/>
                </a:solidFill>
              </a:rPr>
              <a:t>技术，</a:t>
            </a:r>
            <a:r>
              <a:rPr lang="zh-CN" altLang="en-US" dirty="0">
                <a:solidFill>
                  <a:srgbClr val="FF0000"/>
                </a:solidFill>
              </a:rPr>
              <a:t>七分</a:t>
            </a:r>
            <a:r>
              <a:rPr lang="zh-CN" altLang="en-US" dirty="0">
                <a:solidFill>
                  <a:srgbClr val="0000CC"/>
                </a:solidFill>
              </a:rPr>
              <a:t>管理，</a:t>
            </a:r>
            <a:r>
              <a:rPr lang="zh-CN" altLang="en-US" dirty="0">
                <a:solidFill>
                  <a:srgbClr val="FF0000"/>
                </a:solidFill>
              </a:rPr>
              <a:t>十二分</a:t>
            </a:r>
            <a:r>
              <a:rPr lang="zh-CN" altLang="en-US" dirty="0">
                <a:solidFill>
                  <a:srgbClr val="0000CC"/>
                </a:solidFill>
              </a:rPr>
              <a:t>基础数据 </a:t>
            </a:r>
          </a:p>
          <a:p>
            <a:pPr lvl="1">
              <a:lnSpc>
                <a:spcPct val="120000"/>
              </a:lnSpc>
            </a:pPr>
            <a:r>
              <a:rPr lang="zh-CN" altLang="en-US" dirty="0">
                <a:solidFill>
                  <a:srgbClr val="0000CC"/>
                </a:solidFill>
              </a:rPr>
              <a:t>管理</a:t>
            </a:r>
            <a:r>
              <a:rPr lang="zh-CN" altLang="en-US" dirty="0"/>
              <a:t> </a:t>
            </a:r>
          </a:p>
          <a:p>
            <a:pPr lvl="2">
              <a:lnSpc>
                <a:spcPct val="120000"/>
              </a:lnSpc>
            </a:pPr>
            <a:r>
              <a:rPr lang="zh-CN" altLang="en-US" dirty="0"/>
              <a:t>数据库建设项目管理 </a:t>
            </a:r>
          </a:p>
          <a:p>
            <a:pPr lvl="2">
              <a:lnSpc>
                <a:spcPct val="120000"/>
              </a:lnSpc>
            </a:pPr>
            <a:r>
              <a:rPr lang="zh-CN" altLang="en-US" dirty="0"/>
              <a:t>企业（即应用部门）的业务管理 </a:t>
            </a:r>
          </a:p>
          <a:p>
            <a:pPr lvl="1">
              <a:lnSpc>
                <a:spcPct val="120000"/>
              </a:lnSpc>
            </a:pPr>
            <a:r>
              <a:rPr lang="zh-CN" altLang="en-US" dirty="0">
                <a:solidFill>
                  <a:srgbClr val="0000CC"/>
                </a:solidFill>
              </a:rPr>
              <a:t>基础数据  </a:t>
            </a:r>
          </a:p>
          <a:p>
            <a:pPr lvl="2">
              <a:lnSpc>
                <a:spcPct val="120000"/>
              </a:lnSpc>
            </a:pPr>
            <a:r>
              <a:rPr lang="zh-CN" altLang="en-US" dirty="0"/>
              <a:t>数据的收集、整理、组织和不断更新是数据库建设中的重要环节</a:t>
            </a:r>
            <a:endParaRPr lang="en-US" altLang="zh-CN" dirty="0"/>
          </a:p>
          <a:p>
            <a:pPr>
              <a:lnSpc>
                <a:spcPct val="120000"/>
              </a:lnSpc>
            </a:pPr>
            <a:endParaRPr lang="en-US" altLang="zh-CN" sz="1600" dirty="0"/>
          </a:p>
          <a:p>
            <a:pPr>
              <a:lnSpc>
                <a:spcPct val="120000"/>
              </a:lnSpc>
            </a:pPr>
            <a:r>
              <a:rPr lang="zh-CN" altLang="en-US" dirty="0">
                <a:solidFill>
                  <a:srgbClr val="0000CC"/>
                </a:solidFill>
              </a:rPr>
              <a:t>结构</a:t>
            </a:r>
            <a:r>
              <a:rPr lang="en-US" altLang="zh-CN" dirty="0">
                <a:solidFill>
                  <a:srgbClr val="0000CC"/>
                </a:solidFill>
              </a:rPr>
              <a:t>(</a:t>
            </a:r>
            <a:r>
              <a:rPr lang="zh-CN" altLang="en-US" dirty="0">
                <a:solidFill>
                  <a:srgbClr val="0000CC"/>
                </a:solidFill>
              </a:rPr>
              <a:t>数据</a:t>
            </a:r>
            <a:r>
              <a:rPr lang="en-US" altLang="zh-CN" dirty="0">
                <a:solidFill>
                  <a:srgbClr val="0000CC"/>
                </a:solidFill>
              </a:rPr>
              <a:t>)</a:t>
            </a:r>
            <a:r>
              <a:rPr lang="zh-CN" altLang="en-US" dirty="0">
                <a:solidFill>
                  <a:srgbClr val="0000CC"/>
                </a:solidFill>
              </a:rPr>
              <a:t>设计和行为</a:t>
            </a:r>
            <a:r>
              <a:rPr lang="en-US" altLang="zh-CN" dirty="0">
                <a:solidFill>
                  <a:srgbClr val="0000CC"/>
                </a:solidFill>
              </a:rPr>
              <a:t>(</a:t>
            </a:r>
            <a:r>
              <a:rPr lang="zh-CN" altLang="en-US" dirty="0">
                <a:solidFill>
                  <a:srgbClr val="0000CC"/>
                </a:solidFill>
              </a:rPr>
              <a:t>处理</a:t>
            </a:r>
            <a:r>
              <a:rPr lang="en-US" altLang="zh-CN" dirty="0">
                <a:solidFill>
                  <a:srgbClr val="0000CC"/>
                </a:solidFill>
              </a:rPr>
              <a:t>)</a:t>
            </a:r>
            <a:r>
              <a:rPr lang="zh-CN" altLang="en-US" dirty="0">
                <a:solidFill>
                  <a:srgbClr val="0000CC"/>
                </a:solidFill>
              </a:rPr>
              <a:t>设计相结合 </a:t>
            </a:r>
          </a:p>
          <a:p>
            <a:pPr lvl="1">
              <a:lnSpc>
                <a:spcPct val="120000"/>
              </a:lnSpc>
            </a:pPr>
            <a:r>
              <a:rPr lang="zh-CN" altLang="en-US" dirty="0"/>
              <a:t>将数据库结构设计和数据处理设计密切结合</a:t>
            </a:r>
          </a:p>
        </p:txBody>
      </p:sp>
      <p:sp>
        <p:nvSpPr>
          <p:cNvPr id="4" name="灯片编号占位符 3"/>
          <p:cNvSpPr>
            <a:spLocks noGrp="1"/>
          </p:cNvSpPr>
          <p:nvPr>
            <p:ph type="sldNum" sz="quarter" idx="12"/>
          </p:nvPr>
        </p:nvSpPr>
        <p:spPr/>
        <p:txBody>
          <a:bodyPr/>
          <a:lstStyle/>
          <a:p>
            <a:fld id="{E63F6D5D-9733-4D44-9C56-AEFEDD5A4BA7}" type="slidenum">
              <a:rPr lang="en-US" smtClean="0"/>
              <a:pPr/>
              <a:t>6</a:t>
            </a:fld>
            <a:endParaRPr lang="en-US" dirty="0"/>
          </a:p>
        </p:txBody>
      </p:sp>
    </p:spTree>
    <p:extLst>
      <p:ext uri="{BB962C8B-B14F-4D97-AF65-F5344CB8AC3E}">
        <p14:creationId xmlns:p14="http://schemas.microsoft.com/office/powerpoint/2010/main" val="2555926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数据库设计概述</a:t>
            </a:r>
          </a:p>
          <a:p>
            <a:pPr>
              <a:lnSpc>
                <a:spcPct val="150000"/>
              </a:lnSpc>
            </a:pPr>
            <a:r>
              <a:rPr lang="zh-CN" altLang="en-US" dirty="0">
                <a:solidFill>
                  <a:schemeClr val="bg1">
                    <a:lumMod val="75000"/>
                  </a:schemeClr>
                </a:solidFill>
              </a:rPr>
              <a:t>需求分析</a:t>
            </a:r>
          </a:p>
          <a:p>
            <a:pPr>
              <a:lnSpc>
                <a:spcPct val="150000"/>
              </a:lnSpc>
            </a:pPr>
            <a:r>
              <a:rPr lang="zh-CN" altLang="en-US" dirty="0">
                <a:solidFill>
                  <a:schemeClr val="bg1">
                    <a:lumMod val="75000"/>
                  </a:schemeClr>
                </a:solidFill>
              </a:rPr>
              <a:t>概念结构设计</a:t>
            </a:r>
          </a:p>
          <a:p>
            <a:pPr>
              <a:lnSpc>
                <a:spcPct val="150000"/>
              </a:lnSpc>
            </a:pPr>
            <a:r>
              <a:rPr lang="zh-CN" altLang="en-US" dirty="0">
                <a:solidFill>
                  <a:schemeClr val="bg1">
                    <a:lumMod val="75000"/>
                  </a:schemeClr>
                </a:solidFill>
              </a:rPr>
              <a:t>逻辑结构设计</a:t>
            </a:r>
          </a:p>
          <a:p>
            <a:pPr>
              <a:lnSpc>
                <a:spcPct val="150000"/>
              </a:lnSpc>
            </a:pPr>
            <a:r>
              <a:rPr lang="zh-CN" altLang="en-US" dirty="0">
                <a:solidFill>
                  <a:srgbClr val="FF0000"/>
                </a:solidFill>
              </a:rPr>
              <a:t>物理结构设计</a:t>
            </a:r>
          </a:p>
          <a:p>
            <a:pPr>
              <a:lnSpc>
                <a:spcPct val="150000"/>
              </a:lnSpc>
            </a:pPr>
            <a:r>
              <a:rPr lang="zh-CN" altLang="en-US" dirty="0">
                <a:solidFill>
                  <a:schemeClr val="bg1">
                    <a:lumMod val="75000"/>
                  </a:schemeClr>
                </a:solidFill>
              </a:rPr>
              <a:t>数据库的实施和维护</a:t>
            </a:r>
          </a:p>
          <a:p>
            <a:pPr>
              <a:lnSpc>
                <a:spcPct val="150000"/>
              </a:lnSpc>
            </a:pPr>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69</a:t>
            </a:fld>
            <a:endParaRPr lang="en-US" dirty="0"/>
          </a:p>
        </p:txBody>
      </p:sp>
    </p:spTree>
    <p:extLst>
      <p:ext uri="{BB962C8B-B14F-4D97-AF65-F5344CB8AC3E}">
        <p14:creationId xmlns:p14="http://schemas.microsoft.com/office/powerpoint/2010/main" val="36197531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物理结构设计</a:t>
            </a:r>
          </a:p>
        </p:txBody>
      </p:sp>
      <p:sp>
        <p:nvSpPr>
          <p:cNvPr id="9" name="内容占位符 8"/>
          <p:cNvSpPr>
            <a:spLocks noGrp="1"/>
          </p:cNvSpPr>
          <p:nvPr>
            <p:ph idx="1"/>
          </p:nvPr>
        </p:nvSpPr>
        <p:spPr/>
        <p:txBody>
          <a:bodyPr>
            <a:normAutofit lnSpcReduction="10000"/>
          </a:bodyPr>
          <a:lstStyle/>
          <a:p>
            <a:r>
              <a:rPr lang="zh-CN" altLang="en-US" dirty="0"/>
              <a:t>数据库在物理设备上的</a:t>
            </a:r>
            <a:r>
              <a:rPr lang="zh-CN" altLang="en-US" u="sng" dirty="0">
                <a:solidFill>
                  <a:srgbClr val="0000FF"/>
                </a:solidFill>
              </a:rPr>
              <a:t>存储结构</a:t>
            </a:r>
            <a:r>
              <a:rPr lang="zh-CN" altLang="en-US" dirty="0"/>
              <a:t>与</a:t>
            </a:r>
            <a:r>
              <a:rPr lang="zh-CN" altLang="en-US" u="sng" dirty="0">
                <a:solidFill>
                  <a:srgbClr val="0000FF"/>
                </a:solidFill>
              </a:rPr>
              <a:t>存取方法</a:t>
            </a:r>
            <a:r>
              <a:rPr lang="zh-CN" altLang="en-US" dirty="0"/>
              <a:t>称为</a:t>
            </a:r>
            <a:r>
              <a:rPr lang="zh-CN" altLang="en-US" dirty="0">
                <a:solidFill>
                  <a:srgbClr val="FF0000"/>
                </a:solidFill>
              </a:rPr>
              <a:t>数据库的物理结构</a:t>
            </a:r>
            <a:r>
              <a:rPr lang="zh-CN" altLang="en-US" dirty="0"/>
              <a:t>，它</a:t>
            </a:r>
            <a:r>
              <a:rPr lang="zh-CN" altLang="en-US" dirty="0">
                <a:solidFill>
                  <a:srgbClr val="FF0000"/>
                </a:solidFill>
              </a:rPr>
              <a:t>依赖于选定的数据库管理系统</a:t>
            </a:r>
            <a:endParaRPr lang="en-US" altLang="zh-CN" dirty="0">
              <a:solidFill>
                <a:srgbClr val="FF0000"/>
              </a:solidFill>
            </a:endParaRPr>
          </a:p>
          <a:p>
            <a:r>
              <a:rPr lang="zh-CN" altLang="en-US" dirty="0"/>
              <a:t>为一个给定的逻辑数据模型选取一个最适合应用要求的物理结构的过程，就是</a:t>
            </a:r>
            <a:r>
              <a:rPr lang="zh-CN" altLang="en-US" dirty="0">
                <a:solidFill>
                  <a:srgbClr val="FF0000"/>
                </a:solidFill>
              </a:rPr>
              <a:t>数据库的物理设计</a:t>
            </a:r>
            <a:endParaRPr lang="en-US" altLang="zh-CN" dirty="0">
              <a:solidFill>
                <a:srgbClr val="FF0000"/>
              </a:solidFill>
            </a:endParaRPr>
          </a:p>
          <a:p>
            <a:r>
              <a:rPr lang="zh-CN" altLang="en-US" dirty="0"/>
              <a:t>数据库的</a:t>
            </a:r>
            <a:r>
              <a:rPr lang="zh-CN" altLang="en-US" dirty="0">
                <a:solidFill>
                  <a:srgbClr val="FF0000"/>
                </a:solidFill>
              </a:rPr>
              <a:t>物理设计步骤</a:t>
            </a:r>
            <a:r>
              <a:rPr lang="zh-CN" altLang="en-US" dirty="0"/>
              <a:t>：</a:t>
            </a:r>
            <a:endParaRPr lang="en-US" altLang="zh-CN" dirty="0"/>
          </a:p>
          <a:p>
            <a:pPr marL="814388" lvl="1" indent="-457200">
              <a:buFont typeface="+mj-lt"/>
              <a:buAutoNum type="arabicPeriod"/>
            </a:pPr>
            <a:r>
              <a:rPr lang="zh-CN" altLang="en-US" dirty="0">
                <a:solidFill>
                  <a:srgbClr val="0000FF"/>
                </a:solidFill>
              </a:rPr>
              <a:t>确定数据库的物理结构</a:t>
            </a:r>
            <a:endParaRPr lang="en-US" altLang="zh-CN" dirty="0">
              <a:solidFill>
                <a:srgbClr val="0000FF"/>
              </a:solidFill>
            </a:endParaRPr>
          </a:p>
          <a:p>
            <a:pPr lvl="2"/>
            <a:r>
              <a:rPr lang="zh-CN" altLang="en-US" dirty="0"/>
              <a:t>在关系数据库中主要指存取方法和存储结构</a:t>
            </a:r>
            <a:endParaRPr lang="en-US" altLang="zh-CN" dirty="0"/>
          </a:p>
          <a:p>
            <a:pPr marL="814388" lvl="1" indent="-457200">
              <a:buFont typeface="+mj-lt"/>
              <a:buAutoNum type="arabicPeriod"/>
            </a:pPr>
            <a:r>
              <a:rPr lang="zh-CN" altLang="en-US" dirty="0">
                <a:solidFill>
                  <a:srgbClr val="0000FF"/>
                </a:solidFill>
              </a:rPr>
              <a:t>对物理结构进行评价</a:t>
            </a:r>
            <a:endParaRPr lang="en-US" altLang="zh-CN" dirty="0">
              <a:solidFill>
                <a:srgbClr val="0000FF"/>
              </a:solidFill>
            </a:endParaRPr>
          </a:p>
          <a:p>
            <a:pPr lvl="2"/>
            <a:r>
              <a:rPr lang="zh-CN" altLang="en-US" dirty="0"/>
              <a:t>评价的重点是时间和空间效率</a:t>
            </a:r>
            <a:endParaRPr lang="en-US" altLang="zh-CN" dirty="0"/>
          </a:p>
          <a:p>
            <a:pPr marL="814388" lvl="1" indent="-457200">
              <a:buFont typeface="+mj-lt"/>
              <a:buAutoNum type="arabicPeriod"/>
            </a:pPr>
            <a:r>
              <a:rPr lang="zh-CN" altLang="en-US" dirty="0">
                <a:solidFill>
                  <a:srgbClr val="0000FF"/>
                </a:solidFill>
              </a:rPr>
              <a:t>若评价结果满足原设计要求，则可进入到物理实施阶段。否则，就需要重新设计或修改物理结构，有时甚至要返回逻辑设计阶段修改数据模型</a:t>
            </a:r>
          </a:p>
        </p:txBody>
      </p:sp>
      <p:sp>
        <p:nvSpPr>
          <p:cNvPr id="4" name="灯片编号占位符 3"/>
          <p:cNvSpPr>
            <a:spLocks noGrp="1"/>
          </p:cNvSpPr>
          <p:nvPr>
            <p:ph type="sldNum" sz="quarter" idx="12"/>
          </p:nvPr>
        </p:nvSpPr>
        <p:spPr/>
        <p:txBody>
          <a:bodyPr/>
          <a:lstStyle/>
          <a:p>
            <a:fld id="{E63F6D5D-9733-4D44-9C56-AEFEDD5A4BA7}" type="slidenum">
              <a:rPr lang="en-US" smtClean="0"/>
              <a:pPr/>
              <a:t>70</a:t>
            </a:fld>
            <a:endParaRPr lang="en-US" dirty="0"/>
          </a:p>
        </p:txBody>
      </p:sp>
    </p:spTree>
    <p:extLst>
      <p:ext uri="{BB962C8B-B14F-4D97-AF65-F5344CB8AC3E}">
        <p14:creationId xmlns:p14="http://schemas.microsoft.com/office/powerpoint/2010/main" val="5539143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物理结构设计</a:t>
            </a:r>
            <a:r>
              <a:rPr lang="en-US" altLang="zh-CN" dirty="0"/>
              <a:t>(cont’d)</a:t>
            </a:r>
            <a:endParaRPr lang="zh-CN" altLang="en-US" dirty="0"/>
          </a:p>
        </p:txBody>
      </p:sp>
      <p:sp>
        <p:nvSpPr>
          <p:cNvPr id="3" name="内容占位符 2"/>
          <p:cNvSpPr>
            <a:spLocks noGrp="1"/>
          </p:cNvSpPr>
          <p:nvPr>
            <p:ph idx="1"/>
          </p:nvPr>
        </p:nvSpPr>
        <p:spPr/>
        <p:txBody>
          <a:bodyPr/>
          <a:lstStyle/>
          <a:p>
            <a:pPr>
              <a:lnSpc>
                <a:spcPct val="150000"/>
              </a:lnSpc>
            </a:pPr>
            <a:r>
              <a:rPr lang="zh-CN" altLang="en-US" sz="2800" dirty="0">
                <a:solidFill>
                  <a:srgbClr val="0000FF"/>
                </a:solidFill>
                <a:latin typeface="等线" panose="02010600030101010101" pitchFamily="2" charset="-122"/>
                <a:ea typeface="等线" panose="02010600030101010101" pitchFamily="2" charset="-122"/>
              </a:rPr>
              <a:t>本节主要内容：</a:t>
            </a:r>
            <a:endParaRPr lang="en-US" altLang="zh-CN" sz="2800" dirty="0">
              <a:solidFill>
                <a:srgbClr val="0000FF"/>
              </a:solidFill>
              <a:latin typeface="等线" panose="02010600030101010101" pitchFamily="2" charset="-122"/>
              <a:ea typeface="等线" panose="02010600030101010101" pitchFamily="2" charset="-122"/>
            </a:endParaRPr>
          </a:p>
          <a:p>
            <a:pPr marL="814388" lvl="1" indent="-457200">
              <a:lnSpc>
                <a:spcPct val="150000"/>
              </a:lnSpc>
              <a:buFont typeface="+mj-lt"/>
              <a:buAutoNum type="arabicPeriod"/>
            </a:pPr>
            <a:r>
              <a:rPr lang="zh-CN" altLang="en-US" sz="2400" dirty="0">
                <a:solidFill>
                  <a:srgbClr val="FF0000"/>
                </a:solidFill>
                <a:latin typeface="等线" panose="02010600030101010101" pitchFamily="2" charset="-122"/>
                <a:ea typeface="等线" panose="02010600030101010101" pitchFamily="2" charset="-122"/>
              </a:rPr>
              <a:t>数据库物理设计的内容和方法</a:t>
            </a:r>
            <a:endParaRPr lang="en-US" altLang="zh-CN" sz="2400" dirty="0">
              <a:solidFill>
                <a:srgbClr val="FF0000"/>
              </a:solidFill>
              <a:latin typeface="等线" panose="02010600030101010101" pitchFamily="2" charset="-122"/>
              <a:ea typeface="等线" panose="02010600030101010101" pitchFamily="2" charset="-122"/>
            </a:endParaRPr>
          </a:p>
          <a:p>
            <a:pPr marL="814388" lvl="1" indent="-457200">
              <a:lnSpc>
                <a:spcPct val="150000"/>
              </a:lnSpc>
              <a:buFont typeface="+mj-lt"/>
              <a:buAutoNum type="arabicPeriod"/>
            </a:pPr>
            <a:r>
              <a:rPr lang="zh-CN" altLang="en-US" sz="2400" dirty="0">
                <a:solidFill>
                  <a:srgbClr val="FF0000"/>
                </a:solidFill>
                <a:latin typeface="等线" panose="02010600030101010101" pitchFamily="2" charset="-122"/>
                <a:ea typeface="等线" panose="02010600030101010101" pitchFamily="2" charset="-122"/>
              </a:rPr>
              <a:t>关系模式存取方法选择</a:t>
            </a:r>
          </a:p>
          <a:p>
            <a:pPr marL="814388" lvl="1" indent="-457200">
              <a:lnSpc>
                <a:spcPct val="150000"/>
              </a:lnSpc>
              <a:buFont typeface="+mj-lt"/>
              <a:buAutoNum type="arabicPeriod"/>
            </a:pPr>
            <a:r>
              <a:rPr lang="zh-CN" altLang="en-US" sz="2400" dirty="0">
                <a:solidFill>
                  <a:srgbClr val="FF0000"/>
                </a:solidFill>
                <a:latin typeface="等线" panose="02010600030101010101" pitchFamily="2" charset="-122"/>
                <a:ea typeface="等线" panose="02010600030101010101" pitchFamily="2" charset="-122"/>
              </a:rPr>
              <a:t>确定数据库的存储结构</a:t>
            </a:r>
            <a:endParaRPr lang="en-US" altLang="zh-CN" sz="2400" dirty="0">
              <a:solidFill>
                <a:srgbClr val="FF0000"/>
              </a:solidFill>
              <a:latin typeface="等线" panose="02010600030101010101" pitchFamily="2" charset="-122"/>
              <a:ea typeface="等线" panose="02010600030101010101" pitchFamily="2" charset="-122"/>
            </a:endParaRPr>
          </a:p>
          <a:p>
            <a:pPr marL="814388" lvl="1" indent="-457200">
              <a:lnSpc>
                <a:spcPct val="150000"/>
              </a:lnSpc>
              <a:buFont typeface="+mj-lt"/>
              <a:buAutoNum type="arabicPeriod"/>
            </a:pPr>
            <a:r>
              <a:rPr lang="zh-CN" altLang="en-US" sz="2400" dirty="0">
                <a:solidFill>
                  <a:srgbClr val="FF0000"/>
                </a:solidFill>
                <a:latin typeface="等线" panose="02010600030101010101" pitchFamily="2" charset="-122"/>
                <a:ea typeface="等线" panose="02010600030101010101" pitchFamily="2" charset="-122"/>
              </a:rPr>
              <a:t>评价物理结构</a:t>
            </a:r>
          </a:p>
        </p:txBody>
      </p:sp>
      <p:sp>
        <p:nvSpPr>
          <p:cNvPr id="4" name="灯片编号占位符 3"/>
          <p:cNvSpPr>
            <a:spLocks noGrp="1"/>
          </p:cNvSpPr>
          <p:nvPr>
            <p:ph type="sldNum" sz="quarter" idx="12"/>
          </p:nvPr>
        </p:nvSpPr>
        <p:spPr/>
        <p:txBody>
          <a:bodyPr/>
          <a:lstStyle/>
          <a:p>
            <a:fld id="{E63F6D5D-9733-4D44-9C56-AEFEDD5A4BA7}" type="slidenum">
              <a:rPr lang="en-US" smtClean="0"/>
              <a:pPr/>
              <a:t>71</a:t>
            </a:fld>
            <a:endParaRPr lang="en-US" dirty="0"/>
          </a:p>
        </p:txBody>
      </p:sp>
    </p:spTree>
    <p:extLst>
      <p:ext uri="{BB962C8B-B14F-4D97-AF65-F5344CB8AC3E}">
        <p14:creationId xmlns:p14="http://schemas.microsoft.com/office/powerpoint/2010/main" val="38083297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数据库物理设计的内容和方法</a:t>
            </a:r>
          </a:p>
        </p:txBody>
      </p:sp>
      <p:sp>
        <p:nvSpPr>
          <p:cNvPr id="3" name="内容占位符 2"/>
          <p:cNvSpPr>
            <a:spLocks noGrp="1"/>
          </p:cNvSpPr>
          <p:nvPr>
            <p:ph idx="1"/>
          </p:nvPr>
        </p:nvSpPr>
        <p:spPr/>
        <p:txBody>
          <a:bodyPr>
            <a:normAutofit/>
          </a:bodyPr>
          <a:lstStyle/>
          <a:p>
            <a:r>
              <a:rPr lang="zh-CN" altLang="en-US" dirty="0">
                <a:solidFill>
                  <a:srgbClr val="FF0000"/>
                </a:solidFill>
              </a:rPr>
              <a:t>没有通用</a:t>
            </a:r>
            <a:r>
              <a:rPr lang="zh-CN" altLang="en-US" dirty="0"/>
              <a:t>的物理设计方法，只有一般的设计内容和原则</a:t>
            </a:r>
            <a:endParaRPr lang="en-US" altLang="zh-CN" dirty="0"/>
          </a:p>
          <a:p>
            <a:pPr marL="622300" lvl="1" indent="-265113"/>
            <a:r>
              <a:rPr lang="zh-CN" altLang="en-US" sz="2000" dirty="0"/>
              <a:t>不同的数据库产品所提供的</a:t>
            </a:r>
            <a:r>
              <a:rPr lang="zh-CN" altLang="en-US" sz="2000" dirty="0">
                <a:solidFill>
                  <a:srgbClr val="FF0000"/>
                </a:solidFill>
              </a:rPr>
              <a:t>物理环境、存取方法和存取结构</a:t>
            </a:r>
            <a:r>
              <a:rPr lang="zh-CN" altLang="en-US" sz="2000" dirty="0"/>
              <a:t>有很大的差别</a:t>
            </a:r>
            <a:endParaRPr lang="en-US" altLang="zh-CN" sz="2000" dirty="0"/>
          </a:p>
          <a:p>
            <a:pPr marL="622300" lvl="1" indent="-265113"/>
            <a:r>
              <a:rPr lang="zh-CN" altLang="en-US" sz="2000" dirty="0"/>
              <a:t>能供设计人员使用的</a:t>
            </a:r>
            <a:r>
              <a:rPr lang="zh-CN" altLang="en-US" sz="2000" dirty="0">
                <a:solidFill>
                  <a:srgbClr val="FF0000"/>
                </a:solidFill>
              </a:rPr>
              <a:t>设计变量、参数范围</a:t>
            </a:r>
            <a:r>
              <a:rPr lang="zh-CN" altLang="en-US" sz="2000" dirty="0"/>
              <a:t>也很不相同</a:t>
            </a:r>
            <a:endParaRPr lang="en-US" altLang="zh-CN" sz="2000" dirty="0"/>
          </a:p>
          <a:p>
            <a:r>
              <a:rPr lang="zh-CN" altLang="en-US" dirty="0">
                <a:solidFill>
                  <a:srgbClr val="0000FF"/>
                </a:solidFill>
              </a:rPr>
              <a:t>物理设计的总目标</a:t>
            </a:r>
            <a:r>
              <a:rPr lang="zh-CN" altLang="en-US" dirty="0"/>
              <a:t>：</a:t>
            </a:r>
            <a:endParaRPr lang="en-US" altLang="zh-CN" dirty="0"/>
          </a:p>
          <a:p>
            <a:pPr marL="622300" lvl="1" indent="-265113"/>
            <a:r>
              <a:rPr lang="zh-CN" altLang="en-US" sz="2000" dirty="0"/>
              <a:t>在数据库上运行的各种事务</a:t>
            </a:r>
            <a:r>
              <a:rPr lang="zh-CN" altLang="en-US" sz="2000" dirty="0">
                <a:solidFill>
                  <a:srgbClr val="FF0000"/>
                </a:solidFill>
              </a:rPr>
              <a:t>响应时间小、存储空间利用率高、事务吞吐量率</a:t>
            </a:r>
            <a:r>
              <a:rPr lang="zh-CN" altLang="en-US" sz="2000" dirty="0"/>
              <a:t>大</a:t>
            </a:r>
            <a:endParaRPr lang="en-US" altLang="zh-CN" sz="2000" dirty="0"/>
          </a:p>
          <a:p>
            <a:r>
              <a:rPr lang="zh-CN" altLang="en-US" dirty="0">
                <a:solidFill>
                  <a:srgbClr val="0000FF"/>
                </a:solidFill>
              </a:rPr>
              <a:t>物理设计的准备工作</a:t>
            </a:r>
          </a:p>
          <a:p>
            <a:pPr marL="622300" lvl="1" indent="-265113"/>
            <a:r>
              <a:rPr lang="zh-CN" altLang="en-US" sz="2000" dirty="0"/>
              <a:t>充分了解</a:t>
            </a:r>
            <a:r>
              <a:rPr lang="zh-CN" altLang="en-US" sz="2000" dirty="0">
                <a:solidFill>
                  <a:srgbClr val="FF0000"/>
                </a:solidFill>
              </a:rPr>
              <a:t>应用环境</a:t>
            </a:r>
            <a:r>
              <a:rPr lang="zh-CN" altLang="en-US" sz="2000" dirty="0"/>
              <a:t>，详细分析要</a:t>
            </a:r>
            <a:r>
              <a:rPr lang="zh-CN" altLang="en-US" sz="2000" dirty="0">
                <a:solidFill>
                  <a:srgbClr val="FF0000"/>
                </a:solidFill>
              </a:rPr>
              <a:t>运行的事务</a:t>
            </a:r>
            <a:r>
              <a:rPr lang="zh-CN" altLang="en-US" sz="2000" dirty="0"/>
              <a:t>，以获得选择物理数据库设计所需参数</a:t>
            </a:r>
            <a:endParaRPr lang="en-US" altLang="zh-CN" sz="2000" dirty="0"/>
          </a:p>
          <a:p>
            <a:pPr marL="622300" lvl="1" indent="-265113"/>
            <a:r>
              <a:rPr lang="zh-CN" altLang="en-US" sz="2000" dirty="0"/>
              <a:t>充分了解所用</a:t>
            </a:r>
            <a:r>
              <a:rPr lang="en-US" altLang="zh-CN" sz="2000" dirty="0"/>
              <a:t>RDBMS</a:t>
            </a:r>
            <a:r>
              <a:rPr lang="zh-CN" altLang="en-US" sz="2000" dirty="0"/>
              <a:t>的内部特征，特别是系统提供的存取方法和存储结构</a:t>
            </a:r>
            <a:endParaRPr lang="en-US" altLang="zh-CN" sz="2000" dirty="0"/>
          </a:p>
          <a:p>
            <a:r>
              <a:rPr lang="zh-CN" altLang="en-US" dirty="0">
                <a:solidFill>
                  <a:srgbClr val="0000FF"/>
                </a:solidFill>
              </a:rPr>
              <a:t>关系数据库物理设计的内容</a:t>
            </a:r>
            <a:endParaRPr lang="en-US" altLang="zh-CN" dirty="0">
              <a:solidFill>
                <a:srgbClr val="0000FF"/>
              </a:solidFill>
            </a:endParaRPr>
          </a:p>
          <a:p>
            <a:pPr marL="533400" lvl="1" indent="-176213"/>
            <a:r>
              <a:rPr lang="zh-CN" altLang="en-US" sz="2000" dirty="0"/>
              <a:t>为关系模式选择存取方法</a:t>
            </a:r>
            <a:r>
              <a:rPr lang="en-US" altLang="zh-CN" sz="2000" dirty="0"/>
              <a:t>(</a:t>
            </a:r>
            <a:r>
              <a:rPr lang="zh-CN" altLang="en-US" sz="2000" dirty="0"/>
              <a:t>建立存取路径</a:t>
            </a:r>
            <a:r>
              <a:rPr lang="en-US" altLang="zh-CN" sz="2000" dirty="0"/>
              <a:t>)</a:t>
            </a:r>
            <a:r>
              <a:rPr lang="zh-CN" altLang="en-US" sz="2000" dirty="0"/>
              <a:t>；设计关系、索引等数据库文件的物理存储结构</a:t>
            </a:r>
          </a:p>
        </p:txBody>
      </p:sp>
      <p:sp>
        <p:nvSpPr>
          <p:cNvPr id="4" name="灯片编号占位符 3"/>
          <p:cNvSpPr>
            <a:spLocks noGrp="1"/>
          </p:cNvSpPr>
          <p:nvPr>
            <p:ph type="sldNum" sz="quarter" idx="12"/>
          </p:nvPr>
        </p:nvSpPr>
        <p:spPr/>
        <p:txBody>
          <a:bodyPr/>
          <a:lstStyle/>
          <a:p>
            <a:fld id="{E63F6D5D-9733-4D44-9C56-AEFEDD5A4BA7}" type="slidenum">
              <a:rPr lang="en-US" smtClean="0"/>
              <a:pPr/>
              <a:t>72</a:t>
            </a:fld>
            <a:endParaRPr lang="en-US" dirty="0"/>
          </a:p>
        </p:txBody>
      </p:sp>
    </p:spTree>
    <p:extLst>
      <p:ext uri="{BB962C8B-B14F-4D97-AF65-F5344CB8AC3E}">
        <p14:creationId xmlns:p14="http://schemas.microsoft.com/office/powerpoint/2010/main" val="31552285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6593115" cy="6155026"/>
          </a:xfrm>
        </p:spPr>
        <p:txBody>
          <a:bodyPr>
            <a:normAutofit/>
          </a:bodyPr>
          <a:lstStyle/>
          <a:p>
            <a:r>
              <a:rPr lang="zh-CN" altLang="en-US" dirty="0">
                <a:solidFill>
                  <a:srgbClr val="0000CC"/>
                </a:solidFill>
              </a:rPr>
              <a:t>对于数据库</a:t>
            </a:r>
            <a:r>
              <a:rPr lang="zh-CN" altLang="en-US" dirty="0">
                <a:solidFill>
                  <a:srgbClr val="FF0000"/>
                </a:solidFill>
              </a:rPr>
              <a:t>查询事务</a:t>
            </a:r>
            <a:r>
              <a:rPr lang="zh-CN" altLang="en-US" dirty="0">
                <a:solidFill>
                  <a:srgbClr val="0000CC"/>
                </a:solidFill>
              </a:rPr>
              <a:t>需要知道</a:t>
            </a:r>
            <a:endParaRPr lang="en-US" altLang="zh-CN" dirty="0">
              <a:solidFill>
                <a:srgbClr val="0000CC"/>
              </a:solidFill>
            </a:endParaRPr>
          </a:p>
          <a:p>
            <a:pPr lvl="1"/>
            <a:r>
              <a:rPr lang="zh-CN" altLang="en-US" dirty="0"/>
              <a:t>查询的</a:t>
            </a:r>
            <a:r>
              <a:rPr lang="zh-CN" altLang="en-US" dirty="0">
                <a:solidFill>
                  <a:srgbClr val="FF0000"/>
                </a:solidFill>
              </a:rPr>
              <a:t>关系</a:t>
            </a:r>
          </a:p>
          <a:p>
            <a:pPr lvl="1"/>
            <a:r>
              <a:rPr lang="zh-CN" altLang="en-US" dirty="0"/>
              <a:t>查询条件所涉及的属性</a:t>
            </a:r>
          </a:p>
          <a:p>
            <a:pPr lvl="1"/>
            <a:r>
              <a:rPr lang="zh-CN" altLang="en-US" dirty="0"/>
              <a:t>连接条件所涉及的属性</a:t>
            </a:r>
          </a:p>
          <a:p>
            <a:pPr lvl="1"/>
            <a:r>
              <a:rPr lang="zh-CN" altLang="en-US" dirty="0"/>
              <a:t>查询的投影属性</a:t>
            </a:r>
            <a:endParaRPr lang="en-US" altLang="zh-CN" dirty="0"/>
          </a:p>
          <a:p>
            <a:r>
              <a:rPr lang="zh-CN" altLang="en-US" dirty="0">
                <a:solidFill>
                  <a:srgbClr val="0000CC"/>
                </a:solidFill>
              </a:rPr>
              <a:t>对于数据库</a:t>
            </a:r>
            <a:r>
              <a:rPr lang="zh-CN" altLang="en-US" dirty="0">
                <a:solidFill>
                  <a:srgbClr val="FF0000"/>
                </a:solidFill>
              </a:rPr>
              <a:t>更新事务</a:t>
            </a:r>
            <a:r>
              <a:rPr lang="zh-CN" altLang="en-US" dirty="0">
                <a:solidFill>
                  <a:srgbClr val="0000CC"/>
                </a:solidFill>
              </a:rPr>
              <a:t>需要知道</a:t>
            </a:r>
            <a:endParaRPr lang="en-US" altLang="zh-CN" dirty="0">
              <a:solidFill>
                <a:srgbClr val="0000CC"/>
              </a:solidFill>
            </a:endParaRPr>
          </a:p>
          <a:p>
            <a:pPr lvl="1"/>
            <a:r>
              <a:rPr lang="zh-CN" altLang="en-US" dirty="0"/>
              <a:t>被更新的关系</a:t>
            </a:r>
          </a:p>
          <a:p>
            <a:pPr lvl="1"/>
            <a:r>
              <a:rPr lang="zh-CN" altLang="en-US" dirty="0"/>
              <a:t>每个关系上的更新操作条件所涉及的属性</a:t>
            </a:r>
          </a:p>
          <a:p>
            <a:pPr lvl="1"/>
            <a:r>
              <a:rPr lang="zh-CN" altLang="en-US" dirty="0"/>
              <a:t>修改操作要改变的属性值</a:t>
            </a:r>
          </a:p>
          <a:p>
            <a:r>
              <a:rPr lang="zh-CN" altLang="en-US" dirty="0"/>
              <a:t>每个事务在各关系上</a:t>
            </a:r>
            <a:r>
              <a:rPr lang="zh-CN" altLang="en-US" dirty="0">
                <a:solidFill>
                  <a:srgbClr val="FF0000"/>
                </a:solidFill>
              </a:rPr>
              <a:t>运行的频率和性能要求</a:t>
            </a:r>
            <a:r>
              <a:rPr lang="zh-CN" altLang="en-US" dirty="0"/>
              <a:t>，如，事务</a:t>
            </a:r>
            <a:r>
              <a:rPr lang="en-US" altLang="zh-CN" dirty="0"/>
              <a:t>T</a:t>
            </a:r>
            <a:r>
              <a:rPr lang="zh-CN" altLang="en-US" dirty="0"/>
              <a:t>必须在</a:t>
            </a:r>
            <a:r>
              <a:rPr lang="en-US" altLang="zh-CN" dirty="0"/>
              <a:t>10s</a:t>
            </a:r>
            <a:r>
              <a:rPr lang="zh-CN" altLang="en-US" dirty="0"/>
              <a:t>内结束</a:t>
            </a:r>
          </a:p>
        </p:txBody>
      </p:sp>
      <p:sp>
        <p:nvSpPr>
          <p:cNvPr id="4" name="灯片编号占位符 3"/>
          <p:cNvSpPr>
            <a:spLocks noGrp="1"/>
          </p:cNvSpPr>
          <p:nvPr>
            <p:ph type="sldNum" sz="quarter" idx="12"/>
          </p:nvPr>
        </p:nvSpPr>
        <p:spPr/>
        <p:txBody>
          <a:bodyPr/>
          <a:lstStyle/>
          <a:p>
            <a:fld id="{E63F6D5D-9733-4D44-9C56-AEFEDD5A4BA7}" type="slidenum">
              <a:rPr lang="en-US" smtClean="0"/>
              <a:pPr/>
              <a:t>73</a:t>
            </a:fld>
            <a:endParaRPr lang="en-US" dirty="0"/>
          </a:p>
        </p:txBody>
      </p:sp>
      <p:sp>
        <p:nvSpPr>
          <p:cNvPr id="5" name="右大括号 4"/>
          <p:cNvSpPr/>
          <p:nvPr/>
        </p:nvSpPr>
        <p:spPr>
          <a:xfrm>
            <a:off x="7188200" y="691841"/>
            <a:ext cx="927100" cy="4988014"/>
          </a:xfrm>
          <a:prstGeom prst="rightBrace">
            <a:avLst>
              <a:gd name="adj1" fmla="val 8333"/>
              <a:gd name="adj2" fmla="val 49735"/>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6" name="文本框 5"/>
          <p:cNvSpPr txBox="1"/>
          <p:nvPr/>
        </p:nvSpPr>
        <p:spPr>
          <a:xfrm>
            <a:off x="8115300" y="2659550"/>
            <a:ext cx="2959100" cy="1052596"/>
          </a:xfrm>
          <a:prstGeom prst="rect">
            <a:avLst/>
          </a:prstGeom>
          <a:noFill/>
        </p:spPr>
        <p:txBody>
          <a:bodyPr wrap="square" rtlCol="0">
            <a:spAutoFit/>
          </a:bodyPr>
          <a:lstStyle/>
          <a:p>
            <a:pPr>
              <a:lnSpc>
                <a:spcPct val="130000"/>
              </a:lnSpc>
            </a:pPr>
            <a:r>
              <a:rPr lang="zh-CN" altLang="en-US" sz="2400" dirty="0">
                <a:solidFill>
                  <a:srgbClr val="0000FF"/>
                </a:solidFill>
                <a:latin typeface="等线 Light" panose="02010600030101010101" pitchFamily="2" charset="-122"/>
                <a:ea typeface="等线 Light" panose="02010600030101010101" pitchFamily="2" charset="-122"/>
              </a:rPr>
              <a:t>这些信息是确定关系的存取方法的依据</a:t>
            </a:r>
          </a:p>
        </p:txBody>
      </p:sp>
    </p:spTree>
    <p:extLst>
      <p:ext uri="{BB962C8B-B14F-4D97-AF65-F5344CB8AC3E}">
        <p14:creationId xmlns:p14="http://schemas.microsoft.com/office/powerpoint/2010/main" val="384205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up)">
                                      <p:cBhvr>
                                        <p:cTn id="32" dur="500"/>
                                        <p:tgtEl>
                                          <p:spTgt spid="3">
                                            <p:txEl>
                                              <p:pRg st="6" end="6"/>
                                            </p:txEl>
                                          </p:spTgt>
                                        </p:tgtEl>
                                      </p:cBhvr>
                                    </p:animEffect>
                                  </p:childTnLst>
                                </p:cTn>
                              </p:par>
                            </p:childTnLst>
                          </p:cTn>
                        </p:par>
                        <p:par>
                          <p:cTn id="33" fill="hold">
                            <p:stCondLst>
                              <p:cond delay="1000"/>
                            </p:stCondLst>
                            <p:childTnLst>
                              <p:par>
                                <p:cTn id="34" presetID="22" presetClass="entr" presetSubtype="1" fill="hold"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up)">
                                      <p:cBhvr>
                                        <p:cTn id="36" dur="500"/>
                                        <p:tgtEl>
                                          <p:spTgt spid="3">
                                            <p:txEl>
                                              <p:pRg st="7" end="7"/>
                                            </p:txEl>
                                          </p:spTgt>
                                        </p:tgtEl>
                                      </p:cBhvr>
                                    </p:animEffect>
                                  </p:childTnLst>
                                </p:cTn>
                              </p:par>
                            </p:childTnLst>
                          </p:cTn>
                        </p:par>
                        <p:par>
                          <p:cTn id="37" fill="hold">
                            <p:stCondLst>
                              <p:cond delay="1500"/>
                            </p:stCondLst>
                            <p:childTnLst>
                              <p:par>
                                <p:cTn id="38" presetID="22" presetClass="entr" presetSubtype="1" fill="hold" nodeType="after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up)">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wipe(up)">
                                      <p:cBhvr>
                                        <p:cTn id="45" dur="500"/>
                                        <p:tgtEl>
                                          <p:spTgt spid="3">
                                            <p:txEl>
                                              <p:pRg st="9" end="9"/>
                                            </p:txEl>
                                          </p:spTgt>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left)">
                                      <p:cBhvr>
                                        <p:cTn id="49" dur="2000"/>
                                        <p:tgtEl>
                                          <p:spTgt spid="5"/>
                                        </p:tgtEl>
                                      </p:cBhvr>
                                    </p:animEffect>
                                  </p:childTnLst>
                                </p:cTn>
                              </p:par>
                            </p:childTnLst>
                          </p:cTn>
                        </p:par>
                        <p:par>
                          <p:cTn id="50" fill="hold">
                            <p:stCondLst>
                              <p:cond delay="2500"/>
                            </p:stCondLst>
                            <p:childTnLst>
                              <p:par>
                                <p:cTn id="51" presetID="1"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关系模式存取方法选择</a:t>
            </a:r>
          </a:p>
        </p:txBody>
      </p:sp>
      <p:sp>
        <p:nvSpPr>
          <p:cNvPr id="3" name="内容占位符 2"/>
          <p:cNvSpPr>
            <a:spLocks noGrp="1"/>
          </p:cNvSpPr>
          <p:nvPr>
            <p:ph idx="1"/>
          </p:nvPr>
        </p:nvSpPr>
        <p:spPr/>
        <p:txBody>
          <a:bodyPr/>
          <a:lstStyle/>
          <a:p>
            <a:r>
              <a:rPr lang="zh-CN" altLang="zh-CN" dirty="0"/>
              <a:t>数据库系统是多用户共享的系统，对同一个关系要建立多条存取路径才能满足多用户的多种应用要求。</a:t>
            </a:r>
          </a:p>
          <a:p>
            <a:r>
              <a:rPr lang="zh-CN" altLang="zh-CN" dirty="0"/>
              <a:t>物理</a:t>
            </a:r>
            <a:r>
              <a:rPr lang="zh-CN" altLang="en-US" dirty="0"/>
              <a:t>结构</a:t>
            </a:r>
            <a:r>
              <a:rPr lang="zh-CN" altLang="zh-CN" dirty="0"/>
              <a:t>设计的任务</a:t>
            </a:r>
            <a:r>
              <a:rPr lang="zh-CN" altLang="en-US" dirty="0"/>
              <a:t>之一</a:t>
            </a:r>
            <a:r>
              <a:rPr lang="zh-CN" altLang="zh-CN" dirty="0"/>
              <a:t>是</a:t>
            </a:r>
            <a:r>
              <a:rPr lang="zh-CN" altLang="en-US" dirty="0"/>
              <a:t>根据</a:t>
            </a:r>
            <a:r>
              <a:rPr lang="en-US" altLang="zh-CN" dirty="0"/>
              <a:t>RDBMS</a:t>
            </a:r>
            <a:r>
              <a:rPr lang="zh-CN" altLang="zh-CN" dirty="0"/>
              <a:t>支持的</a:t>
            </a:r>
            <a:r>
              <a:rPr lang="zh-CN" altLang="zh-CN" dirty="0">
                <a:solidFill>
                  <a:srgbClr val="0000FF"/>
                </a:solidFill>
              </a:rPr>
              <a:t>存取方法确定选择哪些存取方法</a:t>
            </a:r>
            <a:r>
              <a:rPr lang="zh-CN" altLang="zh-CN" dirty="0"/>
              <a:t>。</a:t>
            </a:r>
            <a:endParaRPr lang="en-US" altLang="zh-CN" dirty="0"/>
          </a:p>
          <a:p>
            <a:r>
              <a:rPr lang="zh-CN" altLang="en-US" dirty="0"/>
              <a:t>数据库管理系统常用存取方法</a:t>
            </a:r>
            <a:endParaRPr lang="en-US" altLang="zh-CN" dirty="0"/>
          </a:p>
          <a:p>
            <a:pPr lvl="1"/>
            <a:r>
              <a:rPr lang="en-US" altLang="zh-CN" dirty="0">
                <a:solidFill>
                  <a:srgbClr val="0000FF"/>
                </a:solidFill>
              </a:rPr>
              <a:t>B+</a:t>
            </a:r>
            <a:r>
              <a:rPr lang="zh-CN" altLang="en-US" dirty="0">
                <a:solidFill>
                  <a:srgbClr val="0000FF"/>
                </a:solidFill>
              </a:rPr>
              <a:t>树索引存取方法</a:t>
            </a:r>
            <a:endParaRPr lang="en-US" altLang="zh-CN" dirty="0">
              <a:solidFill>
                <a:srgbClr val="0000FF"/>
              </a:solidFill>
            </a:endParaRPr>
          </a:p>
          <a:p>
            <a:pPr lvl="1"/>
            <a:r>
              <a:rPr lang="en-US" altLang="zh-CN" dirty="0">
                <a:solidFill>
                  <a:srgbClr val="0000FF"/>
                </a:solidFill>
              </a:rPr>
              <a:t>Hash</a:t>
            </a:r>
            <a:r>
              <a:rPr lang="zh-CN" altLang="en-US" dirty="0">
                <a:solidFill>
                  <a:srgbClr val="0000FF"/>
                </a:solidFill>
              </a:rPr>
              <a:t>索引存取方法</a:t>
            </a:r>
            <a:endParaRPr lang="en-US" altLang="zh-CN" dirty="0">
              <a:solidFill>
                <a:srgbClr val="0000FF"/>
              </a:solidFill>
            </a:endParaRPr>
          </a:p>
          <a:p>
            <a:pPr lvl="1"/>
            <a:r>
              <a:rPr lang="zh-CN" altLang="en-US" dirty="0">
                <a:solidFill>
                  <a:srgbClr val="0000FF"/>
                </a:solidFill>
              </a:rPr>
              <a:t>聚簇存取方法</a:t>
            </a:r>
            <a:endParaRPr lang="en-US" altLang="zh-CN" dirty="0">
              <a:solidFill>
                <a:srgbClr val="0000FF"/>
              </a:solidFill>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74</a:t>
            </a:fld>
            <a:endParaRPr lang="en-US" dirty="0"/>
          </a:p>
        </p:txBody>
      </p:sp>
    </p:spTree>
    <p:extLst>
      <p:ext uri="{BB962C8B-B14F-4D97-AF65-F5344CB8AC3E}">
        <p14:creationId xmlns:p14="http://schemas.microsoft.com/office/powerpoint/2010/main" val="26363640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451238"/>
          </a:xfrm>
        </p:spPr>
        <p:txBody>
          <a:bodyPr>
            <a:normAutofit lnSpcReduction="10000"/>
          </a:bodyPr>
          <a:lstStyle/>
          <a:p>
            <a:r>
              <a:rPr lang="en-US" altLang="zh-CN" u="sng" dirty="0">
                <a:solidFill>
                  <a:srgbClr val="FF0000"/>
                </a:solidFill>
              </a:rPr>
              <a:t>B+</a:t>
            </a:r>
            <a:r>
              <a:rPr lang="zh-CN" altLang="en-US" u="sng" dirty="0">
                <a:solidFill>
                  <a:srgbClr val="FF0000"/>
                </a:solidFill>
              </a:rPr>
              <a:t>树索引存取方法的选择</a:t>
            </a:r>
            <a:endParaRPr lang="en-US" altLang="zh-CN" u="sng" dirty="0">
              <a:solidFill>
                <a:srgbClr val="FF0000"/>
              </a:solidFill>
            </a:endParaRPr>
          </a:p>
          <a:p>
            <a:r>
              <a:rPr lang="zh-CN" altLang="en-US" dirty="0">
                <a:solidFill>
                  <a:srgbClr val="0000FF"/>
                </a:solidFill>
              </a:rPr>
              <a:t>索引存取方法的选择</a:t>
            </a:r>
            <a:endParaRPr lang="en-US" altLang="zh-CN" dirty="0">
              <a:solidFill>
                <a:srgbClr val="0000FF"/>
              </a:solidFill>
            </a:endParaRPr>
          </a:p>
          <a:p>
            <a:pPr lvl="1"/>
            <a:r>
              <a:rPr lang="zh-CN" altLang="en-US" dirty="0"/>
              <a:t>根据应用要求确定对关系的哪些属性列建立索引、哪些属性列建立组合索引、哪些索引要设计为唯一索引</a:t>
            </a:r>
            <a:endParaRPr lang="en-US" altLang="zh-CN" dirty="0"/>
          </a:p>
          <a:p>
            <a:pPr lvl="1"/>
            <a:r>
              <a:rPr lang="zh-CN" altLang="en-US" dirty="0">
                <a:solidFill>
                  <a:srgbClr val="FF0000"/>
                </a:solidFill>
              </a:rPr>
              <a:t>选择的一般规则</a:t>
            </a:r>
            <a:endParaRPr lang="en-US" altLang="zh-CN" dirty="0">
              <a:solidFill>
                <a:srgbClr val="FF0000"/>
              </a:solidFill>
            </a:endParaRPr>
          </a:p>
          <a:p>
            <a:pPr lvl="2"/>
            <a:r>
              <a:rPr lang="zh-CN" altLang="en-US" dirty="0"/>
              <a:t>如果一个</a:t>
            </a:r>
            <a:r>
              <a:rPr lang="en-US" altLang="zh-CN" dirty="0"/>
              <a:t>(</a:t>
            </a:r>
            <a:r>
              <a:rPr lang="zh-CN" altLang="en-US" dirty="0"/>
              <a:t>或一组</a:t>
            </a:r>
            <a:r>
              <a:rPr lang="en-US" altLang="zh-CN" dirty="0"/>
              <a:t>)</a:t>
            </a:r>
            <a:r>
              <a:rPr lang="zh-CN" altLang="en-US" dirty="0"/>
              <a:t>属性</a:t>
            </a:r>
            <a:r>
              <a:rPr lang="zh-CN" altLang="en-US" dirty="0">
                <a:solidFill>
                  <a:srgbClr val="FF0000"/>
                </a:solidFill>
              </a:rPr>
              <a:t>经常在查询条件中出现</a:t>
            </a:r>
            <a:r>
              <a:rPr lang="zh-CN" altLang="en-US" dirty="0"/>
              <a:t>，则考虑在这个</a:t>
            </a:r>
            <a:r>
              <a:rPr lang="en-US" altLang="zh-CN" dirty="0"/>
              <a:t>(</a:t>
            </a:r>
            <a:r>
              <a:rPr lang="zh-CN" altLang="en-US" dirty="0"/>
              <a:t>或这组</a:t>
            </a:r>
            <a:r>
              <a:rPr lang="en-US" altLang="zh-CN" dirty="0"/>
              <a:t>)</a:t>
            </a:r>
            <a:r>
              <a:rPr lang="zh-CN" altLang="en-US" dirty="0"/>
              <a:t>属性上建立索引</a:t>
            </a:r>
            <a:r>
              <a:rPr lang="en-US" altLang="zh-CN" dirty="0"/>
              <a:t>(</a:t>
            </a:r>
            <a:r>
              <a:rPr lang="zh-CN" altLang="en-US" dirty="0"/>
              <a:t>或组合索引</a:t>
            </a:r>
            <a:r>
              <a:rPr lang="en-US" altLang="zh-CN" dirty="0"/>
              <a:t>)</a:t>
            </a:r>
          </a:p>
          <a:p>
            <a:pPr lvl="2"/>
            <a:r>
              <a:rPr lang="zh-CN" altLang="en-US" dirty="0"/>
              <a:t>如果一个属性经常作为</a:t>
            </a:r>
            <a:r>
              <a:rPr lang="zh-CN" altLang="en-US" dirty="0">
                <a:solidFill>
                  <a:srgbClr val="FF0000"/>
                </a:solidFill>
              </a:rPr>
              <a:t>最大值和最小值等聚集函数</a:t>
            </a:r>
            <a:r>
              <a:rPr lang="zh-CN" altLang="en-US" dirty="0"/>
              <a:t>的参数，则考虑在这个属性上建立索引</a:t>
            </a:r>
          </a:p>
          <a:p>
            <a:pPr lvl="2"/>
            <a:r>
              <a:rPr lang="zh-CN" altLang="en-US" dirty="0"/>
              <a:t>如果一个</a:t>
            </a:r>
            <a:r>
              <a:rPr lang="en-US" altLang="zh-CN" dirty="0"/>
              <a:t>(</a:t>
            </a:r>
            <a:r>
              <a:rPr lang="zh-CN" altLang="en-US" dirty="0"/>
              <a:t>或一组</a:t>
            </a:r>
            <a:r>
              <a:rPr lang="en-US" altLang="zh-CN" dirty="0"/>
              <a:t>)</a:t>
            </a:r>
            <a:r>
              <a:rPr lang="zh-CN" altLang="en-US" dirty="0"/>
              <a:t>属性经常在</a:t>
            </a:r>
            <a:r>
              <a:rPr lang="zh-CN" altLang="en-US" dirty="0">
                <a:solidFill>
                  <a:srgbClr val="FF0000"/>
                </a:solidFill>
              </a:rPr>
              <a:t>连接操作的连接条件</a:t>
            </a:r>
            <a:r>
              <a:rPr lang="zh-CN" altLang="en-US" dirty="0"/>
              <a:t>中出现，则考虑在这个</a:t>
            </a:r>
            <a:r>
              <a:rPr lang="en-US" altLang="zh-CN" dirty="0"/>
              <a:t>(</a:t>
            </a:r>
            <a:r>
              <a:rPr lang="zh-CN" altLang="en-US" dirty="0"/>
              <a:t>或这组</a:t>
            </a:r>
            <a:r>
              <a:rPr lang="en-US" altLang="zh-CN" dirty="0"/>
              <a:t>)</a:t>
            </a:r>
            <a:r>
              <a:rPr lang="zh-CN" altLang="en-US" dirty="0"/>
              <a:t>属性上建立索引</a:t>
            </a:r>
            <a:endParaRPr lang="en-US" altLang="zh-CN" dirty="0"/>
          </a:p>
          <a:p>
            <a:r>
              <a:rPr lang="zh-CN" altLang="en-US" dirty="0"/>
              <a:t>关系上定义的索引数过多会带来较多的额外开销</a:t>
            </a:r>
          </a:p>
          <a:p>
            <a:pPr lvl="1"/>
            <a:r>
              <a:rPr lang="zh-CN" altLang="en-US" dirty="0">
                <a:solidFill>
                  <a:srgbClr val="0000FF"/>
                </a:solidFill>
              </a:rPr>
              <a:t>维护索引的开销</a:t>
            </a:r>
            <a:endParaRPr lang="en-US" altLang="zh-CN" dirty="0">
              <a:solidFill>
                <a:srgbClr val="0000FF"/>
              </a:solidFill>
            </a:endParaRPr>
          </a:p>
          <a:p>
            <a:pPr lvl="1"/>
            <a:r>
              <a:rPr lang="zh-CN" altLang="en-US" dirty="0">
                <a:solidFill>
                  <a:srgbClr val="0000FF"/>
                </a:solidFill>
              </a:rPr>
              <a:t>查找索引的开销</a:t>
            </a:r>
          </a:p>
        </p:txBody>
      </p:sp>
      <p:sp>
        <p:nvSpPr>
          <p:cNvPr id="4" name="灯片编号占位符 3"/>
          <p:cNvSpPr>
            <a:spLocks noGrp="1"/>
          </p:cNvSpPr>
          <p:nvPr>
            <p:ph type="sldNum" sz="quarter" idx="12"/>
          </p:nvPr>
        </p:nvSpPr>
        <p:spPr/>
        <p:txBody>
          <a:bodyPr/>
          <a:lstStyle/>
          <a:p>
            <a:fld id="{E63F6D5D-9733-4D44-9C56-AEFEDD5A4BA7}" type="slidenum">
              <a:rPr lang="en-US" smtClean="0"/>
              <a:pPr/>
              <a:t>75</a:t>
            </a:fld>
            <a:endParaRPr lang="en-US" dirty="0"/>
          </a:p>
        </p:txBody>
      </p:sp>
    </p:spTree>
    <p:extLst>
      <p:ext uri="{BB962C8B-B14F-4D97-AF65-F5344CB8AC3E}">
        <p14:creationId xmlns:p14="http://schemas.microsoft.com/office/powerpoint/2010/main" val="33796988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451238"/>
          </a:xfrm>
        </p:spPr>
        <p:txBody>
          <a:bodyPr>
            <a:normAutofit/>
          </a:bodyPr>
          <a:lstStyle/>
          <a:p>
            <a:r>
              <a:rPr lang="en-US" altLang="zh-CN" u="sng" dirty="0">
                <a:solidFill>
                  <a:srgbClr val="FF0000"/>
                </a:solidFill>
              </a:rPr>
              <a:t>Hash</a:t>
            </a:r>
            <a:r>
              <a:rPr lang="zh-CN" altLang="en-US" u="sng" dirty="0">
                <a:solidFill>
                  <a:srgbClr val="FF0000"/>
                </a:solidFill>
              </a:rPr>
              <a:t>索引存取方法的选择</a:t>
            </a:r>
            <a:endParaRPr lang="en-US" altLang="zh-CN" u="sng" dirty="0">
              <a:solidFill>
                <a:srgbClr val="FF0000"/>
              </a:solidFill>
            </a:endParaRPr>
          </a:p>
          <a:p>
            <a:r>
              <a:rPr lang="zh-CN" altLang="en-US" dirty="0">
                <a:solidFill>
                  <a:srgbClr val="0000FF"/>
                </a:solidFill>
              </a:rPr>
              <a:t>选择</a:t>
            </a:r>
            <a:r>
              <a:rPr lang="en-US" altLang="zh-CN" dirty="0">
                <a:solidFill>
                  <a:srgbClr val="0000FF"/>
                </a:solidFill>
              </a:rPr>
              <a:t>Hash</a:t>
            </a:r>
            <a:r>
              <a:rPr lang="zh-CN" altLang="en-US" dirty="0">
                <a:solidFill>
                  <a:srgbClr val="0000FF"/>
                </a:solidFill>
              </a:rPr>
              <a:t>存取方法的规则</a:t>
            </a:r>
          </a:p>
          <a:p>
            <a:pPr lvl="1"/>
            <a:r>
              <a:rPr lang="zh-CN" altLang="en-US" dirty="0"/>
              <a:t>如果一个关系的属性主要出现在</a:t>
            </a:r>
            <a:r>
              <a:rPr lang="zh-CN" altLang="en-US" dirty="0">
                <a:solidFill>
                  <a:srgbClr val="FF0000"/>
                </a:solidFill>
              </a:rPr>
              <a:t>等值连接条件</a:t>
            </a:r>
            <a:r>
              <a:rPr lang="zh-CN" altLang="en-US" dirty="0"/>
              <a:t>中或主要出现在</a:t>
            </a:r>
            <a:r>
              <a:rPr lang="zh-CN" altLang="en-US" dirty="0">
                <a:solidFill>
                  <a:srgbClr val="FF0000"/>
                </a:solidFill>
              </a:rPr>
              <a:t>等值比较选择</a:t>
            </a:r>
            <a:r>
              <a:rPr lang="zh-CN" altLang="en-US" dirty="0"/>
              <a:t>条件中，而</a:t>
            </a:r>
            <a:r>
              <a:rPr lang="zh-CN" altLang="en-US" dirty="0">
                <a:solidFill>
                  <a:srgbClr val="FF0000"/>
                </a:solidFill>
              </a:rPr>
              <a:t>且满足</a:t>
            </a:r>
            <a:r>
              <a:rPr lang="zh-CN" altLang="en-US" dirty="0"/>
              <a:t>下列两个条件之一</a:t>
            </a:r>
          </a:p>
          <a:p>
            <a:pPr marL="1173162" lvl="2" indent="-457200">
              <a:buFont typeface="+mj-ea"/>
              <a:buAutoNum type="circleNumDbPlain"/>
            </a:pPr>
            <a:r>
              <a:rPr lang="zh-CN" altLang="en-US" dirty="0">
                <a:solidFill>
                  <a:srgbClr val="0000FF"/>
                </a:solidFill>
              </a:rPr>
              <a:t>该关系的大小可预知，而且不变；</a:t>
            </a:r>
          </a:p>
          <a:p>
            <a:pPr marL="1173162" lvl="2" indent="-457200">
              <a:buFont typeface="+mj-ea"/>
              <a:buAutoNum type="circleNumDbPlain"/>
            </a:pPr>
            <a:r>
              <a:rPr lang="zh-CN" altLang="en-US" dirty="0">
                <a:solidFill>
                  <a:srgbClr val="0000FF"/>
                </a:solidFill>
              </a:rPr>
              <a:t>该关系的大小动态改变，但所选用的数据库管理系统提供了动态</a:t>
            </a:r>
            <a:r>
              <a:rPr lang="en-US" altLang="zh-CN" dirty="0">
                <a:solidFill>
                  <a:srgbClr val="0000FF"/>
                </a:solidFill>
              </a:rPr>
              <a:t>Hash</a:t>
            </a:r>
            <a:r>
              <a:rPr lang="zh-CN" altLang="en-US" dirty="0">
                <a:solidFill>
                  <a:srgbClr val="0000FF"/>
                </a:solidFill>
              </a:rPr>
              <a:t>存取方法</a:t>
            </a:r>
            <a:endParaRPr lang="en-US" altLang="zh-CN" dirty="0">
              <a:solidFill>
                <a:srgbClr val="0000FF"/>
              </a:solidFill>
            </a:endParaRPr>
          </a:p>
          <a:p>
            <a:pPr marL="342900" lvl="2" indent="-342900"/>
            <a:endParaRPr lang="en-US" altLang="zh-CN" sz="1100" dirty="0">
              <a:solidFill>
                <a:srgbClr val="0000FF"/>
              </a:solidFill>
            </a:endParaRPr>
          </a:p>
          <a:p>
            <a:pPr lvl="0"/>
            <a:r>
              <a:rPr lang="zh-CN" altLang="en-US" u="sng" dirty="0">
                <a:solidFill>
                  <a:srgbClr val="FF0000"/>
                </a:solidFill>
              </a:rPr>
              <a:t>聚簇存取方法的选择</a:t>
            </a:r>
            <a:endParaRPr lang="en-US" altLang="zh-CN" u="sng" dirty="0">
              <a:solidFill>
                <a:srgbClr val="FF0000"/>
              </a:solidFill>
            </a:endParaRPr>
          </a:p>
          <a:p>
            <a:pPr lvl="1"/>
            <a:r>
              <a:rPr lang="zh-CN" altLang="en-US" dirty="0">
                <a:solidFill>
                  <a:srgbClr val="0000FF"/>
                </a:solidFill>
              </a:rPr>
              <a:t>聚簇与聚簇码</a:t>
            </a:r>
            <a:endParaRPr lang="en-US" altLang="zh-CN" dirty="0">
              <a:solidFill>
                <a:srgbClr val="0000FF"/>
              </a:solidFill>
            </a:endParaRPr>
          </a:p>
          <a:p>
            <a:pPr lvl="2"/>
            <a:r>
              <a:rPr lang="zh-CN" altLang="en-US" dirty="0"/>
              <a:t>为了提高某个属性</a:t>
            </a:r>
            <a:r>
              <a:rPr lang="en-US" altLang="zh-CN" dirty="0"/>
              <a:t>(</a:t>
            </a:r>
            <a:r>
              <a:rPr lang="zh-CN" altLang="en-US" dirty="0"/>
              <a:t>或属性组</a:t>
            </a:r>
            <a:r>
              <a:rPr lang="en-US" altLang="zh-CN" dirty="0"/>
              <a:t>)</a:t>
            </a:r>
            <a:r>
              <a:rPr lang="zh-CN" altLang="en-US" dirty="0"/>
              <a:t>的查询速度，把这个或这些属性上具有相同值的元组集中存放在</a:t>
            </a:r>
            <a:r>
              <a:rPr lang="zh-CN" altLang="en-US" dirty="0">
                <a:solidFill>
                  <a:srgbClr val="FF0000"/>
                </a:solidFill>
              </a:rPr>
              <a:t>连续的物理块</a:t>
            </a:r>
            <a:r>
              <a:rPr lang="zh-CN" altLang="en-US" dirty="0"/>
              <a:t>中称为</a:t>
            </a:r>
            <a:r>
              <a:rPr lang="zh-CN" altLang="en-US" dirty="0">
                <a:solidFill>
                  <a:srgbClr val="FF0000"/>
                </a:solidFill>
              </a:rPr>
              <a:t>聚簇</a:t>
            </a:r>
            <a:endParaRPr lang="en-US" altLang="zh-CN" dirty="0">
              <a:solidFill>
                <a:srgbClr val="FF0000"/>
              </a:solidFill>
            </a:endParaRPr>
          </a:p>
          <a:p>
            <a:pPr lvl="2"/>
            <a:r>
              <a:rPr lang="zh-CN" altLang="en-US" dirty="0"/>
              <a:t>该属性</a:t>
            </a:r>
            <a:r>
              <a:rPr lang="en-US" altLang="zh-CN" dirty="0"/>
              <a:t>(</a:t>
            </a:r>
            <a:r>
              <a:rPr lang="zh-CN" altLang="en-US" dirty="0"/>
              <a:t>或属性组</a:t>
            </a:r>
            <a:r>
              <a:rPr lang="en-US" altLang="zh-CN" dirty="0"/>
              <a:t>)</a:t>
            </a:r>
            <a:r>
              <a:rPr lang="zh-CN" altLang="en-US" dirty="0"/>
              <a:t>称为</a:t>
            </a:r>
            <a:r>
              <a:rPr lang="zh-CN" altLang="en-US" dirty="0">
                <a:solidFill>
                  <a:srgbClr val="FF0000"/>
                </a:solidFill>
              </a:rPr>
              <a:t>聚簇码</a:t>
            </a:r>
            <a:r>
              <a:rPr lang="en-US" altLang="zh-CN" dirty="0"/>
              <a:t>(cluster key)</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76</a:t>
            </a:fld>
            <a:endParaRPr lang="en-US" dirty="0"/>
          </a:p>
        </p:txBody>
      </p:sp>
    </p:spTree>
    <p:extLst>
      <p:ext uri="{BB962C8B-B14F-4D97-AF65-F5344CB8AC3E}">
        <p14:creationId xmlns:p14="http://schemas.microsoft.com/office/powerpoint/2010/main" val="1311975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lnSpcReduction="10000"/>
          </a:bodyPr>
          <a:lstStyle/>
          <a:p>
            <a:r>
              <a:rPr lang="zh-CN" altLang="en-US" dirty="0">
                <a:solidFill>
                  <a:srgbClr val="0000FF"/>
                </a:solidFill>
              </a:rPr>
              <a:t>聚簇功能可以大大提高按聚簇码进行查询的效率</a:t>
            </a:r>
            <a:r>
              <a:rPr lang="zh-CN" altLang="en-US" dirty="0"/>
              <a:t>。</a:t>
            </a:r>
            <a:endParaRPr lang="en-US" altLang="zh-CN" dirty="0"/>
          </a:p>
          <a:p>
            <a:pPr lvl="1"/>
            <a:r>
              <a:rPr lang="en-US" altLang="zh-CN" dirty="0"/>
              <a:t>[</a:t>
            </a:r>
            <a:r>
              <a:rPr lang="zh-CN" altLang="en-US" dirty="0"/>
              <a:t>例</a:t>
            </a:r>
            <a:r>
              <a:rPr lang="en-US" altLang="zh-CN" dirty="0"/>
              <a:t>] </a:t>
            </a:r>
            <a:r>
              <a:rPr lang="zh-CN" altLang="en-US" dirty="0"/>
              <a:t>假设学生关系按所在系建有索引，现在要查询信息系的所有学生名单。</a:t>
            </a:r>
          </a:p>
          <a:p>
            <a:pPr lvl="2"/>
            <a:r>
              <a:rPr lang="zh-CN" altLang="en-US" dirty="0"/>
              <a:t>计算机系的</a:t>
            </a:r>
            <a:r>
              <a:rPr lang="en-US" altLang="zh-CN" dirty="0"/>
              <a:t>500</a:t>
            </a:r>
            <a:r>
              <a:rPr lang="zh-CN" altLang="en-US" dirty="0"/>
              <a:t>名学生分布在</a:t>
            </a:r>
            <a:r>
              <a:rPr lang="en-US" altLang="zh-CN" dirty="0"/>
              <a:t>500</a:t>
            </a:r>
            <a:r>
              <a:rPr lang="zh-CN" altLang="en-US" dirty="0"/>
              <a:t>个不同的物理块上时，至少要执行</a:t>
            </a:r>
            <a:r>
              <a:rPr lang="en-US" altLang="zh-CN" dirty="0"/>
              <a:t>500</a:t>
            </a:r>
            <a:r>
              <a:rPr lang="zh-CN" altLang="en-US" dirty="0"/>
              <a:t>次</a:t>
            </a:r>
            <a:r>
              <a:rPr lang="en-US" altLang="zh-CN" dirty="0"/>
              <a:t>I/O</a:t>
            </a:r>
            <a:r>
              <a:rPr lang="zh-CN" altLang="en-US" dirty="0"/>
              <a:t>操作</a:t>
            </a:r>
            <a:endParaRPr lang="en-US" altLang="zh-CN" dirty="0"/>
          </a:p>
          <a:p>
            <a:pPr lvl="2"/>
            <a:r>
              <a:rPr lang="zh-CN" altLang="en-US" dirty="0"/>
              <a:t>如果将同一系的学生元组集中存放，则每读一个物理块可得到多个满足查询条件的元组，从而显著地减少了访问磁盘的次数</a:t>
            </a:r>
            <a:endParaRPr lang="en-US" altLang="zh-CN" dirty="0"/>
          </a:p>
          <a:p>
            <a:pPr lvl="2"/>
            <a:endParaRPr lang="en-US" altLang="zh-CN" sz="1200" dirty="0"/>
          </a:p>
          <a:p>
            <a:r>
              <a:rPr lang="zh-CN" altLang="en-US" dirty="0">
                <a:solidFill>
                  <a:srgbClr val="0000FF"/>
                </a:solidFill>
              </a:rPr>
              <a:t>聚簇功能不但适用于单个关系，也适用于</a:t>
            </a:r>
            <a:r>
              <a:rPr lang="zh-CN" altLang="en-US" dirty="0">
                <a:solidFill>
                  <a:srgbClr val="FF0000"/>
                </a:solidFill>
              </a:rPr>
              <a:t>经常进行连接操作</a:t>
            </a:r>
            <a:r>
              <a:rPr lang="zh-CN" altLang="en-US" dirty="0">
                <a:solidFill>
                  <a:srgbClr val="0000FF"/>
                </a:solidFill>
              </a:rPr>
              <a:t>的多个关系。</a:t>
            </a:r>
            <a:endParaRPr lang="en-US" altLang="zh-CN" dirty="0">
              <a:solidFill>
                <a:srgbClr val="0000FF"/>
              </a:solidFill>
            </a:endParaRPr>
          </a:p>
          <a:p>
            <a:pPr lvl="1"/>
            <a:r>
              <a:rPr lang="zh-CN" altLang="en-US" dirty="0"/>
              <a:t>即把多个连接关系的元组按连接属性值聚集存放，相等于把多个关系按“预连接”的形式存放</a:t>
            </a:r>
            <a:endParaRPr lang="en-US" altLang="zh-CN" dirty="0"/>
          </a:p>
          <a:p>
            <a:pPr lvl="1"/>
            <a:r>
              <a:rPr lang="zh-CN" altLang="en-US" dirty="0"/>
              <a:t>大大提高连接操作的效率</a:t>
            </a:r>
            <a:endParaRPr lang="en-US" altLang="zh-CN" dirty="0"/>
          </a:p>
          <a:p>
            <a:pPr marL="357188" lvl="1" indent="0">
              <a:buNone/>
            </a:pPr>
            <a:endParaRPr lang="en-US" altLang="zh-CN" sz="1200" dirty="0"/>
          </a:p>
          <a:p>
            <a:r>
              <a:rPr lang="zh-CN" altLang="en-US" dirty="0">
                <a:solidFill>
                  <a:srgbClr val="0000FF"/>
                </a:solidFill>
              </a:rPr>
              <a:t>一个数据库可以建立多个聚簇，一个关系只能加入一个聚簇。</a:t>
            </a:r>
          </a:p>
        </p:txBody>
      </p:sp>
      <p:sp>
        <p:nvSpPr>
          <p:cNvPr id="4" name="灯片编号占位符 3"/>
          <p:cNvSpPr>
            <a:spLocks noGrp="1"/>
          </p:cNvSpPr>
          <p:nvPr>
            <p:ph type="sldNum" sz="quarter" idx="12"/>
          </p:nvPr>
        </p:nvSpPr>
        <p:spPr/>
        <p:txBody>
          <a:bodyPr/>
          <a:lstStyle/>
          <a:p>
            <a:fld id="{E63F6D5D-9733-4D44-9C56-AEFEDD5A4BA7}" type="slidenum">
              <a:rPr lang="en-US" smtClean="0"/>
              <a:pPr/>
              <a:t>77</a:t>
            </a:fld>
            <a:endParaRPr lang="en-US" dirty="0"/>
          </a:p>
        </p:txBody>
      </p:sp>
    </p:spTree>
    <p:extLst>
      <p:ext uri="{BB962C8B-B14F-4D97-AF65-F5344CB8AC3E}">
        <p14:creationId xmlns:p14="http://schemas.microsoft.com/office/powerpoint/2010/main" val="3346775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lnSpcReduction="10000"/>
          </a:bodyPr>
          <a:lstStyle/>
          <a:p>
            <a:r>
              <a:rPr lang="zh-CN" altLang="en-US" sz="2600" u="sng" dirty="0">
                <a:solidFill>
                  <a:srgbClr val="FF0000"/>
                </a:solidFill>
              </a:rPr>
              <a:t>选择聚簇存取方法</a:t>
            </a:r>
            <a:r>
              <a:rPr lang="zh-CN" altLang="en-US" sz="2600" dirty="0">
                <a:solidFill>
                  <a:srgbClr val="0000FF"/>
                </a:solidFill>
              </a:rPr>
              <a:t>就是要确定需要建立多少个聚簇，每个聚簇包括哪些关系</a:t>
            </a:r>
            <a:r>
              <a:rPr lang="zh-CN" altLang="en-US" sz="2600" dirty="0"/>
              <a:t>。</a:t>
            </a:r>
            <a:endParaRPr lang="en-US" altLang="zh-CN" sz="2600" dirty="0"/>
          </a:p>
          <a:p>
            <a:r>
              <a:rPr lang="zh-CN" altLang="en-US" sz="2600" dirty="0">
                <a:solidFill>
                  <a:srgbClr val="FF0000"/>
                </a:solidFill>
              </a:rPr>
              <a:t>具体选择步骤</a:t>
            </a:r>
            <a:r>
              <a:rPr lang="zh-CN" altLang="en-US" sz="2600" dirty="0"/>
              <a:t>：</a:t>
            </a:r>
            <a:endParaRPr lang="en-US" altLang="zh-CN" sz="2600" dirty="0"/>
          </a:p>
          <a:p>
            <a:pPr marL="814388" lvl="1" indent="-457200">
              <a:buFont typeface="+mj-lt"/>
              <a:buAutoNum type="arabicPeriod"/>
            </a:pPr>
            <a:r>
              <a:rPr lang="zh-CN" altLang="en-US" dirty="0">
                <a:solidFill>
                  <a:srgbClr val="0000FF"/>
                </a:solidFill>
              </a:rPr>
              <a:t>设计候选聚簇</a:t>
            </a:r>
            <a:endParaRPr lang="en-US" altLang="zh-CN" dirty="0">
              <a:solidFill>
                <a:srgbClr val="0000FF"/>
              </a:solidFill>
            </a:endParaRPr>
          </a:p>
          <a:p>
            <a:pPr lvl="2"/>
            <a:r>
              <a:rPr lang="zh-CN" altLang="en-US" dirty="0"/>
              <a:t>对</a:t>
            </a:r>
            <a:r>
              <a:rPr lang="zh-CN" altLang="en-US" dirty="0">
                <a:solidFill>
                  <a:srgbClr val="FF0000"/>
                </a:solidFill>
                <a:uFill>
                  <a:solidFill>
                    <a:srgbClr val="FF0000"/>
                  </a:solidFill>
                </a:uFill>
              </a:rPr>
              <a:t>经常</a:t>
            </a:r>
            <a:r>
              <a:rPr lang="zh-CN" altLang="en-US" dirty="0"/>
              <a:t>在一起进行</a:t>
            </a:r>
            <a:r>
              <a:rPr lang="zh-CN" altLang="en-US" dirty="0">
                <a:solidFill>
                  <a:srgbClr val="FF0000"/>
                </a:solidFill>
              </a:rPr>
              <a:t>连接操作</a:t>
            </a:r>
            <a:r>
              <a:rPr lang="zh-CN" altLang="en-US" dirty="0"/>
              <a:t>的关系可以建立聚簇</a:t>
            </a:r>
            <a:endParaRPr lang="en-US" altLang="zh-CN" dirty="0"/>
          </a:p>
          <a:p>
            <a:pPr lvl="2"/>
            <a:r>
              <a:rPr lang="zh-CN" altLang="en-US" dirty="0"/>
              <a:t>如果一个关系的一组属性</a:t>
            </a:r>
            <a:r>
              <a:rPr lang="zh-CN" altLang="en-US" dirty="0">
                <a:solidFill>
                  <a:srgbClr val="FF0000"/>
                </a:solidFill>
              </a:rPr>
              <a:t>经常出现</a:t>
            </a:r>
            <a:r>
              <a:rPr lang="zh-CN" altLang="en-US" dirty="0"/>
              <a:t>在</a:t>
            </a:r>
            <a:r>
              <a:rPr lang="zh-CN" altLang="en-US" dirty="0">
                <a:solidFill>
                  <a:srgbClr val="FF0000"/>
                </a:solidFill>
              </a:rPr>
              <a:t>相等比较条件</a:t>
            </a:r>
            <a:r>
              <a:rPr lang="zh-CN" altLang="en-US" dirty="0"/>
              <a:t>中，则该单个关系可建立聚簇</a:t>
            </a:r>
            <a:endParaRPr lang="en-US" altLang="zh-CN" dirty="0"/>
          </a:p>
          <a:p>
            <a:pPr lvl="2"/>
            <a:r>
              <a:rPr lang="zh-CN" altLang="en-US" dirty="0"/>
              <a:t>如果一个关系的一个</a:t>
            </a:r>
            <a:r>
              <a:rPr lang="en-US" altLang="zh-CN" dirty="0"/>
              <a:t>(</a:t>
            </a:r>
            <a:r>
              <a:rPr lang="zh-CN" altLang="en-US" dirty="0"/>
              <a:t>或一组</a:t>
            </a:r>
            <a:r>
              <a:rPr lang="en-US" altLang="zh-CN" dirty="0"/>
              <a:t>)</a:t>
            </a:r>
            <a:r>
              <a:rPr lang="zh-CN" altLang="en-US" dirty="0"/>
              <a:t>属性上的</a:t>
            </a:r>
            <a:r>
              <a:rPr lang="zh-CN" altLang="en-US" dirty="0">
                <a:solidFill>
                  <a:srgbClr val="FF0000"/>
                </a:solidFill>
              </a:rPr>
              <a:t>值重复率</a:t>
            </a:r>
            <a:r>
              <a:rPr lang="zh-CN" altLang="en-US" dirty="0"/>
              <a:t>很高，则此单个关系可建立聚簇</a:t>
            </a:r>
            <a:endParaRPr lang="en-US" altLang="zh-CN" dirty="0"/>
          </a:p>
          <a:p>
            <a:pPr marL="814388" lvl="1" indent="-457200">
              <a:buFont typeface="+mj-lt"/>
              <a:buAutoNum type="arabicPeriod"/>
            </a:pPr>
            <a:r>
              <a:rPr lang="zh-CN" altLang="en-US" dirty="0">
                <a:solidFill>
                  <a:srgbClr val="0000FF"/>
                </a:solidFill>
              </a:rPr>
              <a:t>检查候选聚簇中的关系，取消其中不必要的关系</a:t>
            </a:r>
            <a:endParaRPr lang="en-US" altLang="zh-CN" dirty="0">
              <a:solidFill>
                <a:srgbClr val="0000FF"/>
              </a:solidFill>
            </a:endParaRPr>
          </a:p>
          <a:p>
            <a:pPr lvl="2"/>
            <a:r>
              <a:rPr lang="zh-CN" altLang="en-US" dirty="0"/>
              <a:t>从聚簇中删除经常进行</a:t>
            </a:r>
            <a:r>
              <a:rPr lang="zh-CN" altLang="en-US" dirty="0">
                <a:solidFill>
                  <a:srgbClr val="FF0000"/>
                </a:solidFill>
              </a:rPr>
              <a:t>全表扫描</a:t>
            </a:r>
            <a:r>
              <a:rPr lang="zh-CN" altLang="en-US" dirty="0"/>
              <a:t>的关系</a:t>
            </a:r>
          </a:p>
          <a:p>
            <a:pPr lvl="2"/>
            <a:r>
              <a:rPr lang="zh-CN" altLang="en-US" dirty="0"/>
              <a:t>从聚簇中删除</a:t>
            </a:r>
            <a:r>
              <a:rPr lang="zh-CN" altLang="en-US" dirty="0">
                <a:solidFill>
                  <a:srgbClr val="FF0000"/>
                </a:solidFill>
              </a:rPr>
              <a:t>更新操作远多于连接操作</a:t>
            </a:r>
            <a:r>
              <a:rPr lang="zh-CN" altLang="en-US" dirty="0"/>
              <a:t>的关系</a:t>
            </a:r>
            <a:endParaRPr lang="en-US" altLang="zh-CN" dirty="0"/>
          </a:p>
          <a:p>
            <a:pPr lvl="2"/>
            <a:r>
              <a:rPr lang="zh-CN" altLang="en-US" dirty="0"/>
              <a:t>从聚簇中删除重复出现的关系：不同的聚簇中可能包含相同的关系，一个关系可以在某一个聚簇中，但不能同时加入多个聚簇</a:t>
            </a:r>
            <a:endParaRPr lang="en-US" altLang="zh-CN" dirty="0"/>
          </a:p>
          <a:p>
            <a:pPr lvl="1"/>
            <a:r>
              <a:rPr lang="zh-CN" altLang="en-US" sz="2200" dirty="0">
                <a:solidFill>
                  <a:srgbClr val="FF0000"/>
                </a:solidFill>
              </a:rPr>
              <a:t>要从这多个聚簇方案</a:t>
            </a:r>
            <a:r>
              <a:rPr lang="en-US" altLang="zh-CN" sz="2200" dirty="0">
                <a:solidFill>
                  <a:srgbClr val="FF0000"/>
                </a:solidFill>
              </a:rPr>
              <a:t>(</a:t>
            </a:r>
            <a:r>
              <a:rPr lang="zh-CN" altLang="en-US" sz="2200" dirty="0">
                <a:solidFill>
                  <a:srgbClr val="FF0000"/>
                </a:solidFill>
              </a:rPr>
              <a:t>包括不建立聚簇</a:t>
            </a:r>
            <a:r>
              <a:rPr lang="en-US" altLang="zh-CN" sz="2200" dirty="0">
                <a:solidFill>
                  <a:srgbClr val="FF0000"/>
                </a:solidFill>
              </a:rPr>
              <a:t>)</a:t>
            </a:r>
            <a:r>
              <a:rPr lang="zh-CN" altLang="en-US" sz="2200" dirty="0">
                <a:solidFill>
                  <a:srgbClr val="FF0000"/>
                </a:solidFill>
              </a:rPr>
              <a:t>中选择一个运行各种事务的总代价最小的</a:t>
            </a:r>
            <a:endParaRPr lang="en-US" altLang="zh-CN" sz="2200" dirty="0">
              <a:solidFill>
                <a:srgbClr val="FF0000"/>
              </a:solidFill>
            </a:endParaRPr>
          </a:p>
          <a:p>
            <a:pPr lvl="2"/>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78</a:t>
            </a:fld>
            <a:endParaRPr lang="en-US" dirty="0"/>
          </a:p>
        </p:txBody>
      </p:sp>
    </p:spTree>
    <p:extLst>
      <p:ext uri="{BB962C8B-B14F-4D97-AF65-F5344CB8AC3E}">
        <p14:creationId xmlns:p14="http://schemas.microsoft.com/office/powerpoint/2010/main" val="326698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7</a:t>
            </a:fld>
            <a:endParaRPr lang="en-US" dirty="0"/>
          </a:p>
        </p:txBody>
      </p:sp>
      <p:grpSp>
        <p:nvGrpSpPr>
          <p:cNvPr id="34" name="Group 4"/>
          <p:cNvGrpSpPr>
            <a:grpSpLocks/>
          </p:cNvGrpSpPr>
          <p:nvPr/>
        </p:nvGrpSpPr>
        <p:grpSpPr bwMode="auto">
          <a:xfrm>
            <a:off x="3009901" y="304800"/>
            <a:ext cx="6019800" cy="4728908"/>
            <a:chOff x="0" y="0"/>
            <a:chExt cx="9480" cy="7172"/>
          </a:xfrm>
        </p:grpSpPr>
        <p:sp>
          <p:nvSpPr>
            <p:cNvPr id="35" name="Oval 33"/>
            <p:cNvSpPr>
              <a:spLocks noChangeArrowheads="1"/>
            </p:cNvSpPr>
            <p:nvPr/>
          </p:nvSpPr>
          <p:spPr bwMode="auto">
            <a:xfrm>
              <a:off x="3107" y="0"/>
              <a:ext cx="2673" cy="820"/>
            </a:xfrm>
            <a:prstGeom prst="ellipse">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zh-CN" altLang="en-US" b="1" dirty="0">
                  <a:latin typeface="等线 Light" panose="02010600030101010101" pitchFamily="2" charset="-122"/>
                  <a:ea typeface="等线 Light" panose="02010600030101010101" pitchFamily="2" charset="-122"/>
                </a:rPr>
                <a:t>现实世界</a:t>
              </a:r>
            </a:p>
          </p:txBody>
        </p:sp>
        <p:sp>
          <p:nvSpPr>
            <p:cNvPr id="36" name="Text Box 6"/>
            <p:cNvSpPr txBox="1">
              <a:spLocks noChangeArrowheads="1"/>
            </p:cNvSpPr>
            <p:nvPr/>
          </p:nvSpPr>
          <p:spPr bwMode="auto">
            <a:xfrm>
              <a:off x="305" y="2417"/>
              <a:ext cx="3080"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概念模型设计</a:t>
              </a:r>
            </a:p>
          </p:txBody>
        </p:sp>
        <p:sp>
          <p:nvSpPr>
            <p:cNvPr id="37" name="Text Box 7"/>
            <p:cNvSpPr txBox="1">
              <a:spLocks noChangeArrowheads="1"/>
            </p:cNvSpPr>
            <p:nvPr/>
          </p:nvSpPr>
          <p:spPr bwMode="auto">
            <a:xfrm>
              <a:off x="422" y="5507"/>
              <a:ext cx="2723"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子模式设计</a:t>
              </a:r>
            </a:p>
          </p:txBody>
        </p:sp>
        <p:sp>
          <p:nvSpPr>
            <p:cNvPr id="38" name="Text Box 8"/>
            <p:cNvSpPr txBox="1">
              <a:spLocks noChangeArrowheads="1"/>
            </p:cNvSpPr>
            <p:nvPr/>
          </p:nvSpPr>
          <p:spPr bwMode="auto">
            <a:xfrm>
              <a:off x="0" y="4477"/>
              <a:ext cx="3497"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物理数据库设计</a:t>
              </a:r>
            </a:p>
          </p:txBody>
        </p:sp>
        <p:sp>
          <p:nvSpPr>
            <p:cNvPr id="39" name="Text Box 9"/>
            <p:cNvSpPr txBox="1">
              <a:spLocks noChangeArrowheads="1"/>
            </p:cNvSpPr>
            <p:nvPr/>
          </p:nvSpPr>
          <p:spPr bwMode="auto">
            <a:xfrm>
              <a:off x="37" y="3447"/>
              <a:ext cx="3498"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逻辑数据库设计</a:t>
              </a:r>
            </a:p>
          </p:txBody>
        </p:sp>
        <p:sp>
          <p:nvSpPr>
            <p:cNvPr id="40" name="Text Box 10"/>
            <p:cNvSpPr txBox="1">
              <a:spLocks noChangeArrowheads="1"/>
            </p:cNvSpPr>
            <p:nvPr/>
          </p:nvSpPr>
          <p:spPr bwMode="auto">
            <a:xfrm>
              <a:off x="650" y="6535"/>
              <a:ext cx="2345"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建立数据库</a:t>
              </a:r>
            </a:p>
          </p:txBody>
        </p:sp>
        <p:sp>
          <p:nvSpPr>
            <p:cNvPr id="41" name="Text Box 11"/>
            <p:cNvSpPr txBox="1">
              <a:spLocks noChangeArrowheads="1"/>
            </p:cNvSpPr>
            <p:nvPr/>
          </p:nvSpPr>
          <p:spPr bwMode="auto">
            <a:xfrm>
              <a:off x="650" y="1390"/>
              <a:ext cx="2345" cy="680"/>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数据分析</a:t>
              </a:r>
            </a:p>
          </p:txBody>
        </p:sp>
        <p:sp>
          <p:nvSpPr>
            <p:cNvPr id="42" name="Text Box 12"/>
            <p:cNvSpPr txBox="1">
              <a:spLocks noChangeArrowheads="1"/>
            </p:cNvSpPr>
            <p:nvPr/>
          </p:nvSpPr>
          <p:spPr bwMode="auto">
            <a:xfrm>
              <a:off x="5780" y="1390"/>
              <a:ext cx="2342"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功能分析</a:t>
              </a:r>
            </a:p>
          </p:txBody>
        </p:sp>
        <p:sp>
          <p:nvSpPr>
            <p:cNvPr id="43" name="Text Box 13"/>
            <p:cNvSpPr txBox="1">
              <a:spLocks noChangeArrowheads="1"/>
            </p:cNvSpPr>
            <p:nvPr/>
          </p:nvSpPr>
          <p:spPr bwMode="auto">
            <a:xfrm>
              <a:off x="4410" y="2417"/>
              <a:ext cx="2340"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功能模型</a:t>
              </a:r>
            </a:p>
          </p:txBody>
        </p:sp>
        <p:sp>
          <p:nvSpPr>
            <p:cNvPr id="44" name="Text Box 14"/>
            <p:cNvSpPr txBox="1">
              <a:spLocks noChangeArrowheads="1"/>
            </p:cNvSpPr>
            <p:nvPr/>
          </p:nvSpPr>
          <p:spPr bwMode="auto">
            <a:xfrm>
              <a:off x="7137" y="2417"/>
              <a:ext cx="2343"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功能说明</a:t>
              </a:r>
            </a:p>
          </p:txBody>
        </p:sp>
        <p:sp>
          <p:nvSpPr>
            <p:cNvPr id="45" name="Text Box 15"/>
            <p:cNvSpPr txBox="1">
              <a:spLocks noChangeArrowheads="1"/>
            </p:cNvSpPr>
            <p:nvPr/>
          </p:nvSpPr>
          <p:spPr bwMode="auto">
            <a:xfrm>
              <a:off x="5780" y="3447"/>
              <a:ext cx="2342"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事务设计</a:t>
              </a:r>
            </a:p>
          </p:txBody>
        </p:sp>
        <p:sp>
          <p:nvSpPr>
            <p:cNvPr id="46" name="Text Box 16"/>
            <p:cNvSpPr txBox="1">
              <a:spLocks noChangeArrowheads="1"/>
            </p:cNvSpPr>
            <p:nvPr/>
          </p:nvSpPr>
          <p:spPr bwMode="auto">
            <a:xfrm>
              <a:off x="5780" y="4477"/>
              <a:ext cx="2342"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应用设计</a:t>
              </a:r>
            </a:p>
          </p:txBody>
        </p:sp>
        <p:sp>
          <p:nvSpPr>
            <p:cNvPr id="47" name="Text Box 17"/>
            <p:cNvSpPr txBox="1">
              <a:spLocks noChangeArrowheads="1"/>
            </p:cNvSpPr>
            <p:nvPr/>
          </p:nvSpPr>
          <p:spPr bwMode="auto">
            <a:xfrm>
              <a:off x="5780" y="5507"/>
              <a:ext cx="2342"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应用开发</a:t>
              </a:r>
            </a:p>
          </p:txBody>
        </p:sp>
        <p:sp>
          <p:nvSpPr>
            <p:cNvPr id="48" name="Text Box 18"/>
            <p:cNvSpPr txBox="1">
              <a:spLocks noChangeArrowheads="1"/>
            </p:cNvSpPr>
            <p:nvPr/>
          </p:nvSpPr>
          <p:spPr bwMode="auto">
            <a:xfrm>
              <a:off x="5767" y="6535"/>
              <a:ext cx="2355" cy="63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系统调试</a:t>
              </a:r>
            </a:p>
          </p:txBody>
        </p:sp>
        <p:sp>
          <p:nvSpPr>
            <p:cNvPr id="49" name="Line 19"/>
            <p:cNvSpPr>
              <a:spLocks noChangeShapeType="1"/>
            </p:cNvSpPr>
            <p:nvPr/>
          </p:nvSpPr>
          <p:spPr bwMode="auto">
            <a:xfrm flipH="1">
              <a:off x="1675" y="817"/>
              <a:ext cx="2185" cy="57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0" name="Line 20"/>
            <p:cNvSpPr>
              <a:spLocks noChangeShapeType="1"/>
            </p:cNvSpPr>
            <p:nvPr/>
          </p:nvSpPr>
          <p:spPr bwMode="auto">
            <a:xfrm>
              <a:off x="1815" y="2090"/>
              <a:ext cx="0" cy="34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1" name="Line 21"/>
            <p:cNvSpPr>
              <a:spLocks noChangeShapeType="1"/>
            </p:cNvSpPr>
            <p:nvPr/>
          </p:nvSpPr>
          <p:spPr bwMode="auto">
            <a:xfrm flipH="1">
              <a:off x="1795" y="3040"/>
              <a:ext cx="0" cy="40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2" name="Line 22"/>
            <p:cNvSpPr>
              <a:spLocks noChangeShapeType="1"/>
            </p:cNvSpPr>
            <p:nvPr/>
          </p:nvSpPr>
          <p:spPr bwMode="auto">
            <a:xfrm>
              <a:off x="1775" y="4080"/>
              <a:ext cx="0" cy="39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3" name="Line 23"/>
            <p:cNvSpPr>
              <a:spLocks noChangeShapeType="1"/>
            </p:cNvSpPr>
            <p:nvPr/>
          </p:nvSpPr>
          <p:spPr bwMode="auto">
            <a:xfrm>
              <a:off x="1775" y="5110"/>
              <a:ext cx="0" cy="39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4" name="Line 24"/>
            <p:cNvSpPr>
              <a:spLocks noChangeShapeType="1"/>
            </p:cNvSpPr>
            <p:nvPr/>
          </p:nvSpPr>
          <p:spPr bwMode="auto">
            <a:xfrm>
              <a:off x="1795" y="6137"/>
              <a:ext cx="0" cy="42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5" name="Line 25"/>
            <p:cNvSpPr>
              <a:spLocks noChangeShapeType="1"/>
            </p:cNvSpPr>
            <p:nvPr/>
          </p:nvSpPr>
          <p:spPr bwMode="auto">
            <a:xfrm>
              <a:off x="5107" y="817"/>
              <a:ext cx="1828" cy="59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6" name="Line 26"/>
            <p:cNvSpPr>
              <a:spLocks noChangeShapeType="1"/>
            </p:cNvSpPr>
            <p:nvPr/>
          </p:nvSpPr>
          <p:spPr bwMode="auto">
            <a:xfrm flipH="1">
              <a:off x="5665" y="2022"/>
              <a:ext cx="955" cy="39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7" name="Line 27"/>
            <p:cNvSpPr>
              <a:spLocks noChangeShapeType="1"/>
            </p:cNvSpPr>
            <p:nvPr/>
          </p:nvSpPr>
          <p:spPr bwMode="auto">
            <a:xfrm>
              <a:off x="7265" y="2040"/>
              <a:ext cx="1165" cy="37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8" name="Line 28"/>
            <p:cNvSpPr>
              <a:spLocks noChangeShapeType="1"/>
            </p:cNvSpPr>
            <p:nvPr/>
          </p:nvSpPr>
          <p:spPr bwMode="auto">
            <a:xfrm>
              <a:off x="5665" y="3022"/>
              <a:ext cx="1102" cy="40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9" name="Line 29"/>
            <p:cNvSpPr>
              <a:spLocks noChangeShapeType="1"/>
            </p:cNvSpPr>
            <p:nvPr/>
          </p:nvSpPr>
          <p:spPr bwMode="auto">
            <a:xfrm flipH="1">
              <a:off x="7265" y="3022"/>
              <a:ext cx="1145" cy="40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60" name="Line 30"/>
            <p:cNvSpPr>
              <a:spLocks noChangeShapeType="1"/>
            </p:cNvSpPr>
            <p:nvPr/>
          </p:nvSpPr>
          <p:spPr bwMode="auto">
            <a:xfrm>
              <a:off x="6967" y="4052"/>
              <a:ext cx="0" cy="417"/>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61" name="Line 31"/>
            <p:cNvSpPr>
              <a:spLocks noChangeShapeType="1"/>
            </p:cNvSpPr>
            <p:nvPr/>
          </p:nvSpPr>
          <p:spPr bwMode="auto">
            <a:xfrm>
              <a:off x="6972" y="5082"/>
              <a:ext cx="0" cy="42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62" name="Line 32"/>
            <p:cNvSpPr>
              <a:spLocks noChangeShapeType="1"/>
            </p:cNvSpPr>
            <p:nvPr/>
          </p:nvSpPr>
          <p:spPr bwMode="auto">
            <a:xfrm>
              <a:off x="6995" y="6137"/>
              <a:ext cx="0" cy="42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grpSp>
      <p:sp>
        <p:nvSpPr>
          <p:cNvPr id="63" name="TextBox 32"/>
          <p:cNvSpPr txBox="1">
            <a:spLocks noChangeArrowheads="1"/>
          </p:cNvSpPr>
          <p:nvPr/>
        </p:nvSpPr>
        <p:spPr bwMode="auto">
          <a:xfrm>
            <a:off x="3297874" y="5203696"/>
            <a:ext cx="17291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dirty="0">
                <a:solidFill>
                  <a:srgbClr val="FF0000"/>
                </a:solidFill>
                <a:latin typeface="等线 Light" panose="02010600030101010101" pitchFamily="2" charset="-122"/>
                <a:ea typeface="等线 Light" panose="02010600030101010101" pitchFamily="2" charset="-122"/>
              </a:rPr>
              <a:t>数据库设计</a:t>
            </a:r>
          </a:p>
        </p:txBody>
      </p:sp>
      <p:sp>
        <p:nvSpPr>
          <p:cNvPr id="64" name="TextBox 32"/>
          <p:cNvSpPr txBox="1">
            <a:spLocks noChangeArrowheads="1"/>
          </p:cNvSpPr>
          <p:nvPr/>
        </p:nvSpPr>
        <p:spPr bwMode="auto">
          <a:xfrm>
            <a:off x="6430963" y="5163257"/>
            <a:ext cx="2041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2400" dirty="0">
                <a:solidFill>
                  <a:srgbClr val="FF0000"/>
                </a:solidFill>
                <a:latin typeface="等线 Light" panose="02010600030101010101" pitchFamily="2" charset="-122"/>
                <a:ea typeface="等线 Light" panose="02010600030101010101" pitchFamily="2" charset="-122"/>
              </a:rPr>
              <a:t>应用系统设计</a:t>
            </a:r>
          </a:p>
        </p:txBody>
      </p:sp>
      <p:sp>
        <p:nvSpPr>
          <p:cNvPr id="65" name="Rectangle 33"/>
          <p:cNvSpPr>
            <a:spLocks noChangeArrowheads="1"/>
          </p:cNvSpPr>
          <p:nvPr/>
        </p:nvSpPr>
        <p:spPr bwMode="auto">
          <a:xfrm>
            <a:off x="3871913" y="5795811"/>
            <a:ext cx="4114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2400" dirty="0">
                <a:solidFill>
                  <a:srgbClr val="0000FF"/>
                </a:solidFill>
                <a:latin typeface="等线 Light" panose="02010600030101010101" pitchFamily="2" charset="-122"/>
                <a:ea typeface="等线 Light" panose="02010600030101010101" pitchFamily="2" charset="-122"/>
              </a:rPr>
              <a:t>图</a:t>
            </a:r>
            <a:r>
              <a:rPr lang="en-US" altLang="zh-CN" sz="2400" dirty="0">
                <a:solidFill>
                  <a:srgbClr val="0000FF"/>
                </a:solidFill>
                <a:latin typeface="等线 Light" panose="02010600030101010101" pitchFamily="2" charset="-122"/>
                <a:ea typeface="等线 Light" panose="02010600030101010101" pitchFamily="2" charset="-122"/>
              </a:rPr>
              <a:t>7.1 </a:t>
            </a:r>
            <a:r>
              <a:rPr lang="zh-CN" altLang="zh-CN" sz="2400" dirty="0">
                <a:solidFill>
                  <a:srgbClr val="0000FF"/>
                </a:solidFill>
                <a:latin typeface="等线 Light" panose="02010600030101010101" pitchFamily="2" charset="-122"/>
                <a:ea typeface="等线 Light" panose="02010600030101010101" pitchFamily="2" charset="-122"/>
              </a:rPr>
              <a:t>结构和行为分离的设计 </a:t>
            </a:r>
          </a:p>
        </p:txBody>
      </p:sp>
    </p:spTree>
    <p:extLst>
      <p:ext uri="{BB962C8B-B14F-4D97-AF65-F5344CB8AC3E}">
        <p14:creationId xmlns:p14="http://schemas.microsoft.com/office/powerpoint/2010/main" val="10839038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a:lnSpc>
                <a:spcPct val="150000"/>
              </a:lnSpc>
            </a:pPr>
            <a:r>
              <a:rPr lang="zh-CN" altLang="en-US" dirty="0">
                <a:solidFill>
                  <a:srgbClr val="0000FF"/>
                </a:solidFill>
              </a:rPr>
              <a:t>聚簇使用的特点</a:t>
            </a:r>
            <a:endParaRPr lang="en-US" altLang="zh-CN" dirty="0">
              <a:solidFill>
                <a:srgbClr val="0000FF"/>
              </a:solidFill>
            </a:endParaRPr>
          </a:p>
          <a:p>
            <a:pPr lvl="1">
              <a:lnSpc>
                <a:spcPct val="150000"/>
              </a:lnSpc>
            </a:pPr>
            <a:r>
              <a:rPr lang="zh-CN" altLang="en-US" dirty="0"/>
              <a:t>聚簇只能提高某些特定应用的性能</a:t>
            </a:r>
            <a:endParaRPr lang="en-US" altLang="zh-CN" dirty="0"/>
          </a:p>
          <a:p>
            <a:pPr lvl="1">
              <a:lnSpc>
                <a:spcPct val="150000"/>
              </a:lnSpc>
            </a:pPr>
            <a:r>
              <a:rPr lang="zh-CN" altLang="en-US" dirty="0"/>
              <a:t>建立与维护聚簇的开销相当大</a:t>
            </a:r>
          </a:p>
          <a:p>
            <a:pPr lvl="2">
              <a:lnSpc>
                <a:spcPct val="150000"/>
              </a:lnSpc>
            </a:pPr>
            <a:r>
              <a:rPr lang="zh-CN" altLang="en-US" dirty="0"/>
              <a:t>对已有关系建立聚簇，将导致关系中元组的物理存储位置移动，并使此关系上原有的索引无效，必须重建</a:t>
            </a:r>
            <a:endParaRPr lang="en-US" altLang="zh-CN" dirty="0"/>
          </a:p>
          <a:p>
            <a:pPr lvl="2">
              <a:lnSpc>
                <a:spcPct val="150000"/>
              </a:lnSpc>
            </a:pPr>
            <a:r>
              <a:rPr lang="zh-CN" altLang="en-US" dirty="0"/>
              <a:t>当一个元组的聚簇码改变时，该元组的存储位置也要做相应改变</a:t>
            </a:r>
            <a:endParaRPr lang="en-US" altLang="zh-CN" dirty="0"/>
          </a:p>
          <a:p>
            <a:pPr lvl="2">
              <a:lnSpc>
                <a:spcPct val="150000"/>
              </a:lnSpc>
            </a:pPr>
            <a:r>
              <a:rPr lang="zh-CN" altLang="en-US" dirty="0"/>
              <a:t>所以，聚簇码值要相对稳定，以减少修改聚簇码值引起的维护开销</a:t>
            </a:r>
            <a:endParaRPr lang="en-US" altLang="zh-CN" dirty="0"/>
          </a:p>
          <a:p>
            <a:pPr lvl="1">
              <a:lnSpc>
                <a:spcPct val="150000"/>
              </a:lnSpc>
            </a:pPr>
            <a:r>
              <a:rPr lang="zh-CN" altLang="en-US" dirty="0"/>
              <a:t>当</a:t>
            </a:r>
            <a:r>
              <a:rPr lang="zh-CN" altLang="en-US" dirty="0">
                <a:solidFill>
                  <a:srgbClr val="FF0000"/>
                </a:solidFill>
              </a:rPr>
              <a:t>通过聚簇码进行访问或连接</a:t>
            </a:r>
            <a:r>
              <a:rPr lang="zh-CN" altLang="en-US" dirty="0"/>
              <a:t>是该关系的主要应用，与聚簇码无关的其他访问</a:t>
            </a:r>
            <a:r>
              <a:rPr lang="zh-CN" altLang="en-US" dirty="0">
                <a:solidFill>
                  <a:srgbClr val="FF0000"/>
                </a:solidFill>
              </a:rPr>
              <a:t>很少或是次要</a:t>
            </a:r>
            <a:r>
              <a:rPr lang="zh-CN" altLang="en-US" dirty="0"/>
              <a:t>的，这是可以使用聚簇</a:t>
            </a:r>
            <a:endParaRPr lang="en-US" altLang="zh-CN" dirty="0"/>
          </a:p>
          <a:p>
            <a:pPr lvl="2">
              <a:lnSpc>
                <a:spcPct val="150000"/>
              </a:lnSpc>
            </a:pPr>
            <a:r>
              <a:rPr lang="zh-CN" altLang="en-US" dirty="0"/>
              <a:t>尤其当</a:t>
            </a:r>
            <a:r>
              <a:rPr lang="en-US" altLang="zh-CN" dirty="0"/>
              <a:t>SQL</a:t>
            </a:r>
            <a:r>
              <a:rPr lang="zh-CN" altLang="en-US" dirty="0"/>
              <a:t>语句中包含有与聚簇码有关的子句或短语时：</a:t>
            </a:r>
            <a:r>
              <a:rPr lang="en-US" altLang="zh-CN" dirty="0">
                <a:solidFill>
                  <a:srgbClr val="FF0000"/>
                </a:solidFill>
              </a:rPr>
              <a:t>ORDER BY</a:t>
            </a:r>
            <a:r>
              <a:rPr lang="zh-CN" altLang="en-US" dirty="0">
                <a:solidFill>
                  <a:srgbClr val="FF0000"/>
                </a:solidFill>
              </a:rPr>
              <a:t>、</a:t>
            </a:r>
            <a:r>
              <a:rPr lang="en-US" altLang="zh-CN" dirty="0">
                <a:solidFill>
                  <a:srgbClr val="FF0000"/>
                </a:solidFill>
              </a:rPr>
              <a:t>GROUP BY</a:t>
            </a:r>
            <a:r>
              <a:rPr lang="zh-CN" altLang="en-US" dirty="0">
                <a:solidFill>
                  <a:srgbClr val="FF0000"/>
                </a:solidFill>
              </a:rPr>
              <a:t>、</a:t>
            </a:r>
            <a:r>
              <a:rPr lang="en-US" altLang="zh-CN" dirty="0">
                <a:solidFill>
                  <a:srgbClr val="FF0000"/>
                </a:solidFill>
              </a:rPr>
              <a:t>UNION</a:t>
            </a:r>
            <a:r>
              <a:rPr lang="zh-CN" altLang="en-US" dirty="0">
                <a:solidFill>
                  <a:srgbClr val="FF0000"/>
                </a:solidFill>
              </a:rPr>
              <a:t>、</a:t>
            </a:r>
            <a:r>
              <a:rPr lang="en-US" altLang="zh-CN" dirty="0">
                <a:solidFill>
                  <a:srgbClr val="FF0000"/>
                </a:solidFill>
              </a:rPr>
              <a:t>DISTINCT</a:t>
            </a:r>
          </a:p>
        </p:txBody>
      </p:sp>
      <p:sp>
        <p:nvSpPr>
          <p:cNvPr id="4" name="灯片编号占位符 3"/>
          <p:cNvSpPr>
            <a:spLocks noGrp="1"/>
          </p:cNvSpPr>
          <p:nvPr>
            <p:ph type="sldNum" sz="quarter" idx="12"/>
          </p:nvPr>
        </p:nvSpPr>
        <p:spPr/>
        <p:txBody>
          <a:bodyPr/>
          <a:lstStyle/>
          <a:p>
            <a:fld id="{E63F6D5D-9733-4D44-9C56-AEFEDD5A4BA7}" type="slidenum">
              <a:rPr lang="en-US" smtClean="0"/>
              <a:pPr/>
              <a:t>79</a:t>
            </a:fld>
            <a:endParaRPr lang="en-US" dirty="0"/>
          </a:p>
        </p:txBody>
      </p:sp>
    </p:spTree>
    <p:extLst>
      <p:ext uri="{BB962C8B-B14F-4D97-AF65-F5344CB8AC3E}">
        <p14:creationId xmlns:p14="http://schemas.microsoft.com/office/powerpoint/2010/main" val="31700290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确定数据库的存储结构</a:t>
            </a:r>
          </a:p>
        </p:txBody>
      </p:sp>
      <p:sp>
        <p:nvSpPr>
          <p:cNvPr id="3" name="内容占位符 2"/>
          <p:cNvSpPr>
            <a:spLocks noGrp="1"/>
          </p:cNvSpPr>
          <p:nvPr>
            <p:ph idx="1"/>
          </p:nvPr>
        </p:nvSpPr>
        <p:spPr>
          <a:xfrm>
            <a:off x="457201" y="1066800"/>
            <a:ext cx="11430000" cy="5469226"/>
          </a:xfrm>
        </p:spPr>
        <p:txBody>
          <a:bodyPr>
            <a:normAutofit/>
          </a:bodyPr>
          <a:lstStyle/>
          <a:p>
            <a:pPr>
              <a:lnSpc>
                <a:spcPct val="120000"/>
              </a:lnSpc>
            </a:pPr>
            <a:r>
              <a:rPr lang="zh-CN" altLang="en-US" dirty="0"/>
              <a:t>确定数据库物理结构主要指确定数据的</a:t>
            </a:r>
            <a:r>
              <a:rPr lang="zh-CN" altLang="en-US" dirty="0">
                <a:solidFill>
                  <a:srgbClr val="FF00FF"/>
                </a:solidFill>
              </a:rPr>
              <a:t>存放位置</a:t>
            </a:r>
            <a:r>
              <a:rPr lang="zh-CN" altLang="en-US" dirty="0"/>
              <a:t>和</a:t>
            </a:r>
            <a:r>
              <a:rPr lang="zh-CN" altLang="en-US" dirty="0">
                <a:solidFill>
                  <a:srgbClr val="FF00FF"/>
                </a:solidFill>
              </a:rPr>
              <a:t>存储结构</a:t>
            </a:r>
            <a:endParaRPr lang="en-US" altLang="zh-CN" dirty="0"/>
          </a:p>
          <a:p>
            <a:pPr lvl="1">
              <a:lnSpc>
                <a:spcPct val="120000"/>
              </a:lnSpc>
            </a:pPr>
            <a:r>
              <a:rPr lang="zh-CN" altLang="zh-CN" dirty="0"/>
              <a:t>包括确定</a:t>
            </a:r>
            <a:r>
              <a:rPr lang="zh-CN" altLang="zh-CN" dirty="0">
                <a:solidFill>
                  <a:srgbClr val="FF0000"/>
                </a:solidFill>
              </a:rPr>
              <a:t>关系、索引、聚簇、日志、备份</a:t>
            </a:r>
            <a:r>
              <a:rPr lang="zh-CN" altLang="zh-CN" dirty="0"/>
              <a:t>等的存储安排和存储结构，确定系统配置等</a:t>
            </a:r>
            <a:endParaRPr lang="en-US" altLang="zh-CN" dirty="0"/>
          </a:p>
          <a:p>
            <a:pPr>
              <a:lnSpc>
                <a:spcPct val="120000"/>
              </a:lnSpc>
            </a:pPr>
            <a:r>
              <a:rPr lang="zh-CN" altLang="en-US" dirty="0"/>
              <a:t>确定数据的存放位置和存储结构要综合考虑</a:t>
            </a:r>
            <a:r>
              <a:rPr lang="zh-CN" altLang="en-US" dirty="0">
                <a:solidFill>
                  <a:srgbClr val="FF0000"/>
                </a:solidFill>
              </a:rPr>
              <a:t>存取时间</a:t>
            </a:r>
            <a:r>
              <a:rPr lang="zh-CN" altLang="en-US" dirty="0"/>
              <a:t>、</a:t>
            </a:r>
            <a:r>
              <a:rPr lang="zh-CN" altLang="en-US" dirty="0">
                <a:solidFill>
                  <a:srgbClr val="FF0000"/>
                </a:solidFill>
              </a:rPr>
              <a:t>存储空间利用率</a:t>
            </a:r>
            <a:r>
              <a:rPr lang="zh-CN" altLang="en-US" dirty="0"/>
              <a:t>和</a:t>
            </a:r>
            <a:r>
              <a:rPr lang="zh-CN" altLang="en-US" dirty="0">
                <a:solidFill>
                  <a:srgbClr val="FF0000"/>
                </a:solidFill>
              </a:rPr>
              <a:t>维护代价</a:t>
            </a:r>
            <a:r>
              <a:rPr lang="en-US" altLang="zh-CN" dirty="0"/>
              <a:t>3</a:t>
            </a:r>
            <a:r>
              <a:rPr lang="zh-CN" altLang="en-US" dirty="0"/>
              <a:t>个方面的因素，权衡择优</a:t>
            </a:r>
            <a:endParaRPr lang="en-US" altLang="zh-CN" dirty="0"/>
          </a:p>
          <a:p>
            <a:pPr marL="514350" indent="-514350">
              <a:lnSpc>
                <a:spcPct val="120000"/>
              </a:lnSpc>
              <a:buSzPct val="100000"/>
              <a:buFont typeface="+mj-lt"/>
              <a:buAutoNum type="arabicPeriod"/>
            </a:pPr>
            <a:r>
              <a:rPr lang="zh-CN" altLang="en-US" dirty="0">
                <a:solidFill>
                  <a:srgbClr val="FF0000"/>
                </a:solidFill>
              </a:rPr>
              <a:t>确定数据的存放位置</a:t>
            </a:r>
            <a:endParaRPr lang="en-US" altLang="zh-CN" dirty="0">
              <a:solidFill>
                <a:srgbClr val="FF0000"/>
              </a:solidFill>
            </a:endParaRPr>
          </a:p>
          <a:p>
            <a:pPr lvl="1">
              <a:lnSpc>
                <a:spcPct val="120000"/>
              </a:lnSpc>
            </a:pPr>
            <a:r>
              <a:rPr lang="zh-CN" altLang="en-US" dirty="0"/>
              <a:t>根据应用情况将数据的</a:t>
            </a:r>
            <a:r>
              <a:rPr lang="zh-CN" altLang="en-US" dirty="0">
                <a:solidFill>
                  <a:srgbClr val="FF0000"/>
                </a:solidFill>
              </a:rPr>
              <a:t>易变部分与稳定部分</a:t>
            </a:r>
            <a:r>
              <a:rPr lang="zh-CN" altLang="en-US" dirty="0"/>
              <a:t>、</a:t>
            </a:r>
            <a:r>
              <a:rPr lang="zh-CN" altLang="en-US" dirty="0">
                <a:solidFill>
                  <a:srgbClr val="FF0000"/>
                </a:solidFill>
              </a:rPr>
              <a:t>经常存取部分和存取频率较低部分</a:t>
            </a:r>
            <a:r>
              <a:rPr lang="zh-CN" altLang="en-US" dirty="0"/>
              <a:t>分开存放</a:t>
            </a:r>
            <a:endParaRPr lang="en-US" altLang="zh-CN" dirty="0"/>
          </a:p>
          <a:p>
            <a:pPr lvl="2">
              <a:lnSpc>
                <a:spcPct val="120000"/>
              </a:lnSpc>
            </a:pPr>
            <a:r>
              <a:rPr lang="zh-CN" altLang="en-US" dirty="0"/>
              <a:t>可以将</a:t>
            </a:r>
            <a:r>
              <a:rPr lang="zh-CN" altLang="en-US" dirty="0">
                <a:solidFill>
                  <a:srgbClr val="FF0000"/>
                </a:solidFill>
              </a:rPr>
              <a:t>比较大的表</a:t>
            </a:r>
            <a:r>
              <a:rPr lang="zh-CN" altLang="en-US" dirty="0"/>
              <a:t>分别放在两个磁盘上，以加快存取速度，这在多用户环境下特别有效</a:t>
            </a:r>
            <a:endParaRPr lang="en-US" altLang="zh-CN" dirty="0"/>
          </a:p>
          <a:p>
            <a:pPr lvl="2">
              <a:lnSpc>
                <a:spcPct val="120000"/>
              </a:lnSpc>
            </a:pPr>
            <a:r>
              <a:rPr lang="zh-CN" altLang="en-US" dirty="0"/>
              <a:t>可以将</a:t>
            </a:r>
            <a:r>
              <a:rPr lang="zh-CN" altLang="en-US" dirty="0">
                <a:solidFill>
                  <a:srgbClr val="FF0000"/>
                </a:solidFill>
              </a:rPr>
              <a:t>日志文件与数据库对象</a:t>
            </a:r>
            <a:r>
              <a:rPr lang="en-US" altLang="zh-CN" dirty="0"/>
              <a:t>(</a:t>
            </a:r>
            <a:r>
              <a:rPr lang="zh-CN" altLang="en-US" dirty="0"/>
              <a:t>表、索引等</a:t>
            </a:r>
            <a:r>
              <a:rPr lang="en-US" altLang="zh-CN" dirty="0"/>
              <a:t>)</a:t>
            </a:r>
            <a:r>
              <a:rPr lang="zh-CN" altLang="en-US" dirty="0"/>
              <a:t>放在不同的磁盘以改进系统的性能</a:t>
            </a:r>
          </a:p>
          <a:p>
            <a:pPr lvl="1">
              <a:lnSpc>
                <a:spcPct val="120000"/>
              </a:lnSpc>
            </a:pPr>
            <a:r>
              <a:rPr lang="zh-CN" altLang="en-US" dirty="0">
                <a:solidFill>
                  <a:srgbClr val="0000FF"/>
                </a:solidFill>
              </a:rPr>
              <a:t>应仔细了解给定的</a:t>
            </a:r>
            <a:r>
              <a:rPr lang="en-US" altLang="zh-CN" dirty="0">
                <a:solidFill>
                  <a:srgbClr val="0000FF"/>
                </a:solidFill>
              </a:rPr>
              <a:t>RDBMS</a:t>
            </a:r>
            <a:r>
              <a:rPr lang="zh-CN" altLang="en-US" dirty="0">
                <a:solidFill>
                  <a:srgbClr val="0000FF"/>
                </a:solidFill>
              </a:rPr>
              <a:t>提供的方法和参数，针对应用环境的要求对数据进行适当的物理安排</a:t>
            </a:r>
          </a:p>
        </p:txBody>
      </p:sp>
      <p:sp>
        <p:nvSpPr>
          <p:cNvPr id="4" name="灯片编号占位符 3"/>
          <p:cNvSpPr>
            <a:spLocks noGrp="1"/>
          </p:cNvSpPr>
          <p:nvPr>
            <p:ph type="sldNum" sz="quarter" idx="12"/>
          </p:nvPr>
        </p:nvSpPr>
        <p:spPr/>
        <p:txBody>
          <a:bodyPr/>
          <a:lstStyle/>
          <a:p>
            <a:fld id="{E63F6D5D-9733-4D44-9C56-AEFEDD5A4BA7}" type="slidenum">
              <a:rPr lang="en-US" smtClean="0"/>
              <a:pPr/>
              <a:t>80</a:t>
            </a:fld>
            <a:endParaRPr lang="en-US" dirty="0"/>
          </a:p>
        </p:txBody>
      </p:sp>
    </p:spTree>
    <p:extLst>
      <p:ext uri="{BB962C8B-B14F-4D97-AF65-F5344CB8AC3E}">
        <p14:creationId xmlns:p14="http://schemas.microsoft.com/office/powerpoint/2010/main" val="18464307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lnSpcReduction="10000"/>
          </a:bodyPr>
          <a:lstStyle/>
          <a:p>
            <a:pPr marL="514350" indent="-514350">
              <a:buSzPct val="100000"/>
              <a:buFont typeface="+mj-lt"/>
              <a:buAutoNum type="arabicPeriod" startAt="2"/>
            </a:pPr>
            <a:r>
              <a:rPr lang="zh-CN" altLang="en-US" dirty="0">
                <a:solidFill>
                  <a:srgbClr val="FF0000"/>
                </a:solidFill>
              </a:rPr>
              <a:t>确定系统配置</a:t>
            </a:r>
            <a:endParaRPr lang="en-US" altLang="zh-CN" dirty="0">
              <a:solidFill>
                <a:srgbClr val="FF0000"/>
              </a:solidFill>
            </a:endParaRPr>
          </a:p>
          <a:p>
            <a:pPr lvl="1"/>
            <a:r>
              <a:rPr lang="en-US" altLang="zh-CN" dirty="0"/>
              <a:t>RDBMS</a:t>
            </a:r>
            <a:r>
              <a:rPr lang="zh-CN" altLang="en-US" dirty="0"/>
              <a:t>一般都提供了一些系统配置变量和存储分配参数，供设计人员和</a:t>
            </a:r>
            <a:r>
              <a:rPr lang="en-US" altLang="zh-CN" dirty="0"/>
              <a:t>DBA</a:t>
            </a:r>
            <a:r>
              <a:rPr lang="zh-CN" altLang="en-US" dirty="0"/>
              <a:t>对数据库进行物理优化。</a:t>
            </a:r>
            <a:endParaRPr lang="en-US" altLang="zh-CN" dirty="0"/>
          </a:p>
          <a:p>
            <a:pPr lvl="2"/>
            <a:r>
              <a:rPr lang="zh-CN" altLang="en-US" dirty="0"/>
              <a:t>给出了默认值，但这些值不一定适合每一种应用环境</a:t>
            </a:r>
            <a:endParaRPr lang="en-US" altLang="zh-CN" dirty="0"/>
          </a:p>
          <a:p>
            <a:pPr lvl="2"/>
            <a:r>
              <a:rPr lang="zh-CN" altLang="en-US" dirty="0">
                <a:solidFill>
                  <a:srgbClr val="FF0000"/>
                </a:solidFill>
              </a:rPr>
              <a:t>需要根据应用环境重新调整默认值，以改善系统的性能</a:t>
            </a:r>
            <a:endParaRPr lang="en-US" altLang="zh-CN" dirty="0">
              <a:solidFill>
                <a:srgbClr val="FF0000"/>
              </a:solidFill>
            </a:endParaRPr>
          </a:p>
          <a:p>
            <a:pPr lvl="1"/>
            <a:r>
              <a:rPr lang="zh-CN" altLang="en-US" dirty="0">
                <a:solidFill>
                  <a:srgbClr val="0000CC"/>
                </a:solidFill>
              </a:rPr>
              <a:t>常见的系统配置变量</a:t>
            </a:r>
            <a:endParaRPr lang="en-US" altLang="zh-CN" dirty="0">
              <a:solidFill>
                <a:srgbClr val="0000CC"/>
              </a:solidFill>
            </a:endParaRPr>
          </a:p>
          <a:p>
            <a:pPr lvl="2"/>
            <a:r>
              <a:rPr lang="zh-CN" altLang="en-US" dirty="0"/>
              <a:t>同时使用数据库的用户数、同时打开的数据库对象数、内存分配参数</a:t>
            </a:r>
            <a:endParaRPr lang="en-US" altLang="zh-CN" dirty="0"/>
          </a:p>
          <a:p>
            <a:pPr lvl="2"/>
            <a:r>
              <a:rPr lang="zh-CN" altLang="en-US" dirty="0"/>
              <a:t>缓冲区分配参数（使用的缓冲区长度、个数）、存储分配参数、物理块的大小</a:t>
            </a:r>
          </a:p>
          <a:p>
            <a:pPr lvl="2"/>
            <a:r>
              <a:rPr lang="zh-CN" altLang="en-US" dirty="0"/>
              <a:t>物理块装填因子</a:t>
            </a:r>
            <a:endParaRPr lang="en-US" altLang="zh-CN" dirty="0"/>
          </a:p>
          <a:p>
            <a:pPr lvl="2"/>
            <a:r>
              <a:rPr lang="zh-CN" altLang="en-US" dirty="0"/>
              <a:t>时间片大小</a:t>
            </a:r>
            <a:endParaRPr lang="en-US" altLang="zh-CN" dirty="0"/>
          </a:p>
          <a:p>
            <a:pPr lvl="2"/>
            <a:r>
              <a:rPr lang="zh-CN" altLang="en-US" dirty="0"/>
              <a:t>数据库的大小</a:t>
            </a:r>
          </a:p>
          <a:p>
            <a:pPr lvl="2"/>
            <a:r>
              <a:rPr lang="zh-CN" altLang="en-US" dirty="0"/>
              <a:t>锁的数目等</a:t>
            </a:r>
            <a:endParaRPr lang="en-US" altLang="zh-CN" dirty="0"/>
          </a:p>
          <a:p>
            <a:pPr lvl="1"/>
            <a:r>
              <a:rPr lang="zh-CN" altLang="en-US" dirty="0">
                <a:solidFill>
                  <a:srgbClr val="FF0000"/>
                </a:solidFill>
              </a:rPr>
              <a:t>配置应根据系统后续实际运行情况做进一步的调整，以切实改进系统性能</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81</a:t>
            </a:fld>
            <a:endParaRPr lang="en-US" dirty="0"/>
          </a:p>
        </p:txBody>
      </p:sp>
    </p:spTree>
    <p:extLst>
      <p:ext uri="{BB962C8B-B14F-4D97-AF65-F5344CB8AC3E}">
        <p14:creationId xmlns:p14="http://schemas.microsoft.com/office/powerpoint/2010/main" val="25789535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a:bodyPr>
          <a:lstStyle/>
          <a:p>
            <a:pPr marL="514350" indent="-514350">
              <a:lnSpc>
                <a:spcPct val="150000"/>
              </a:lnSpc>
              <a:buSzPct val="100000"/>
              <a:buFont typeface="+mj-lt"/>
              <a:buAutoNum type="arabicPeriod" startAt="3"/>
            </a:pPr>
            <a:r>
              <a:rPr lang="zh-CN" altLang="en-US" dirty="0">
                <a:solidFill>
                  <a:srgbClr val="FF0000"/>
                </a:solidFill>
              </a:rPr>
              <a:t>评价物理结构</a:t>
            </a:r>
            <a:endParaRPr lang="en-US" altLang="zh-CN" dirty="0">
              <a:solidFill>
                <a:srgbClr val="FF0000"/>
              </a:solidFill>
            </a:endParaRPr>
          </a:p>
          <a:p>
            <a:pPr lvl="1">
              <a:lnSpc>
                <a:spcPct val="150000"/>
              </a:lnSpc>
            </a:pPr>
            <a:r>
              <a:rPr lang="zh-CN" altLang="en-US" dirty="0"/>
              <a:t>设计过程中需要对时空效率、维护代价和各种用户要求进行权衡，结果可以产生多种方案。</a:t>
            </a:r>
            <a:endParaRPr lang="en-US" altLang="zh-CN" dirty="0"/>
          </a:p>
          <a:p>
            <a:pPr lvl="1">
              <a:lnSpc>
                <a:spcPct val="150000"/>
              </a:lnSpc>
            </a:pPr>
            <a:r>
              <a:rPr lang="zh-CN" altLang="en-US" dirty="0"/>
              <a:t>数据库设计人员必须定量估算各种方案的存储空间、存取时间和维护代价，从中选择一个较优的、合理的物理结构</a:t>
            </a:r>
            <a:endParaRPr lang="en-US" altLang="zh-CN" dirty="0"/>
          </a:p>
          <a:p>
            <a:pPr lvl="1">
              <a:lnSpc>
                <a:spcPct val="150000"/>
              </a:lnSpc>
            </a:pPr>
            <a:r>
              <a:rPr lang="zh-CN" altLang="en-US" dirty="0"/>
              <a:t>如果物理结构不符合用户需求，则需要修改设计</a:t>
            </a:r>
            <a:endParaRPr lang="en-US" altLang="zh-CN" dirty="0"/>
          </a:p>
          <a:p>
            <a:pPr lvl="1">
              <a:lnSpc>
                <a:spcPct val="150000"/>
              </a:lnSpc>
            </a:pPr>
            <a:r>
              <a:rPr lang="zh-CN" altLang="en-US" dirty="0">
                <a:solidFill>
                  <a:srgbClr val="FF0000"/>
                </a:solidFill>
              </a:rPr>
              <a:t>特别注意：</a:t>
            </a:r>
            <a:r>
              <a:rPr lang="zh-CN" altLang="en-US" dirty="0">
                <a:solidFill>
                  <a:srgbClr val="0000CC"/>
                </a:solidFill>
              </a:rPr>
              <a:t>物理结构的评价方法</a:t>
            </a:r>
            <a:r>
              <a:rPr lang="zh-CN" altLang="en-US" dirty="0">
                <a:solidFill>
                  <a:srgbClr val="FF0000"/>
                </a:solidFill>
              </a:rPr>
              <a:t>完全依赖于</a:t>
            </a:r>
            <a:r>
              <a:rPr lang="zh-CN" altLang="en-US" dirty="0">
                <a:solidFill>
                  <a:srgbClr val="0000CC"/>
                </a:solidFill>
              </a:rPr>
              <a:t>所选用的</a:t>
            </a:r>
            <a:r>
              <a:rPr lang="en-US" altLang="zh-CN" dirty="0">
                <a:solidFill>
                  <a:srgbClr val="0000CC"/>
                </a:solidFill>
              </a:rPr>
              <a:t>RDBMS</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82</a:t>
            </a:fld>
            <a:endParaRPr lang="en-US" dirty="0"/>
          </a:p>
        </p:txBody>
      </p:sp>
    </p:spTree>
    <p:extLst>
      <p:ext uri="{BB962C8B-B14F-4D97-AF65-F5344CB8AC3E}">
        <p14:creationId xmlns:p14="http://schemas.microsoft.com/office/powerpoint/2010/main" val="35262173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数据库设计概述</a:t>
            </a:r>
          </a:p>
          <a:p>
            <a:pPr>
              <a:lnSpc>
                <a:spcPct val="150000"/>
              </a:lnSpc>
            </a:pPr>
            <a:r>
              <a:rPr lang="zh-CN" altLang="en-US" dirty="0">
                <a:solidFill>
                  <a:schemeClr val="bg1">
                    <a:lumMod val="75000"/>
                  </a:schemeClr>
                </a:solidFill>
              </a:rPr>
              <a:t>需求分析</a:t>
            </a:r>
          </a:p>
          <a:p>
            <a:pPr>
              <a:lnSpc>
                <a:spcPct val="150000"/>
              </a:lnSpc>
            </a:pPr>
            <a:r>
              <a:rPr lang="zh-CN" altLang="en-US" dirty="0">
                <a:solidFill>
                  <a:schemeClr val="bg1">
                    <a:lumMod val="75000"/>
                  </a:schemeClr>
                </a:solidFill>
              </a:rPr>
              <a:t>概念结构设计</a:t>
            </a:r>
          </a:p>
          <a:p>
            <a:pPr>
              <a:lnSpc>
                <a:spcPct val="150000"/>
              </a:lnSpc>
            </a:pPr>
            <a:r>
              <a:rPr lang="zh-CN" altLang="en-US" dirty="0">
                <a:solidFill>
                  <a:schemeClr val="bg1">
                    <a:lumMod val="75000"/>
                  </a:schemeClr>
                </a:solidFill>
              </a:rPr>
              <a:t>逻辑结构设计</a:t>
            </a:r>
          </a:p>
          <a:p>
            <a:pPr>
              <a:lnSpc>
                <a:spcPct val="150000"/>
              </a:lnSpc>
            </a:pPr>
            <a:r>
              <a:rPr lang="zh-CN" altLang="en-US" dirty="0">
                <a:solidFill>
                  <a:schemeClr val="bg1">
                    <a:lumMod val="75000"/>
                  </a:schemeClr>
                </a:solidFill>
              </a:rPr>
              <a:t>物理结构设计</a:t>
            </a:r>
          </a:p>
          <a:p>
            <a:pPr>
              <a:lnSpc>
                <a:spcPct val="150000"/>
              </a:lnSpc>
            </a:pPr>
            <a:r>
              <a:rPr lang="zh-CN" altLang="en-US" dirty="0">
                <a:solidFill>
                  <a:srgbClr val="FF0000"/>
                </a:solidFill>
              </a:rPr>
              <a:t>数据库的实施和维护</a:t>
            </a:r>
          </a:p>
          <a:p>
            <a:pPr>
              <a:lnSpc>
                <a:spcPct val="150000"/>
              </a:lnSpc>
            </a:pPr>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83</a:t>
            </a:fld>
            <a:endParaRPr lang="en-US" dirty="0"/>
          </a:p>
        </p:txBody>
      </p:sp>
    </p:spTree>
    <p:extLst>
      <p:ext uri="{BB962C8B-B14F-4D97-AF65-F5344CB8AC3E}">
        <p14:creationId xmlns:p14="http://schemas.microsoft.com/office/powerpoint/2010/main" val="31629799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数据库的实施和维护</a:t>
            </a:r>
          </a:p>
        </p:txBody>
      </p:sp>
      <p:sp>
        <p:nvSpPr>
          <p:cNvPr id="3" name="内容占位符 2"/>
          <p:cNvSpPr>
            <a:spLocks noGrp="1"/>
          </p:cNvSpPr>
          <p:nvPr>
            <p:ph idx="1"/>
          </p:nvPr>
        </p:nvSpPr>
        <p:spPr/>
        <p:txBody>
          <a:bodyPr/>
          <a:lstStyle/>
          <a:p>
            <a:r>
              <a:rPr lang="zh-CN" altLang="en-US" dirty="0"/>
              <a:t>完成数据库的物理设计之后，设计人员就要用</a:t>
            </a:r>
            <a:r>
              <a:rPr lang="en-US" altLang="zh-CN" dirty="0"/>
              <a:t>RDBMS</a:t>
            </a:r>
            <a:r>
              <a:rPr lang="zh-CN" altLang="en-US" dirty="0"/>
              <a:t>提供的数据定义语言和其他实用程序将数据库逻辑设计和物理设计结果严格描述出来，成为</a:t>
            </a:r>
            <a:r>
              <a:rPr lang="en-US" altLang="zh-CN" dirty="0"/>
              <a:t>RDBMS</a:t>
            </a:r>
            <a:r>
              <a:rPr lang="zh-CN" altLang="en-US" dirty="0"/>
              <a:t>可以接受的源代码，再经过调试产生目标模式，然后就可以组织数据入库，这就是</a:t>
            </a:r>
            <a:r>
              <a:rPr lang="zh-CN" altLang="en-US" dirty="0">
                <a:solidFill>
                  <a:srgbClr val="FF0000"/>
                </a:solidFill>
              </a:rPr>
              <a:t>数据库实施阶段</a:t>
            </a:r>
            <a:r>
              <a:rPr lang="zh-CN" altLang="en-US" dirty="0"/>
              <a:t>。</a:t>
            </a:r>
            <a:endParaRPr lang="en-US" altLang="zh-CN" dirty="0"/>
          </a:p>
          <a:p>
            <a:endParaRPr lang="en-US" altLang="zh-CN" sz="1100" dirty="0"/>
          </a:p>
          <a:p>
            <a:r>
              <a:rPr lang="zh-CN" altLang="en-US" dirty="0">
                <a:solidFill>
                  <a:srgbClr val="0000FF"/>
                </a:solidFill>
              </a:rPr>
              <a:t>本节主要内容</a:t>
            </a:r>
            <a:endParaRPr lang="en-US" altLang="zh-CN" dirty="0">
              <a:solidFill>
                <a:srgbClr val="0000FF"/>
              </a:solidFill>
            </a:endParaRPr>
          </a:p>
          <a:p>
            <a:pPr marL="814388" lvl="1" indent="-457200">
              <a:buFont typeface="+mj-lt"/>
              <a:buAutoNum type="arabicPeriod"/>
            </a:pPr>
            <a:r>
              <a:rPr lang="zh-CN" altLang="en-US" dirty="0">
                <a:solidFill>
                  <a:srgbClr val="FF0000"/>
                </a:solidFill>
              </a:rPr>
              <a:t>数据的载入和应用程序的调试</a:t>
            </a:r>
            <a:endParaRPr lang="en-US" altLang="zh-CN" dirty="0">
              <a:solidFill>
                <a:srgbClr val="FF0000"/>
              </a:solidFill>
            </a:endParaRPr>
          </a:p>
          <a:p>
            <a:pPr marL="814388" lvl="1" indent="-457200">
              <a:buFont typeface="+mj-lt"/>
              <a:buAutoNum type="arabicPeriod"/>
            </a:pPr>
            <a:r>
              <a:rPr lang="zh-CN" altLang="en-US" dirty="0">
                <a:solidFill>
                  <a:srgbClr val="FF0000"/>
                </a:solidFill>
              </a:rPr>
              <a:t>数据库的试运行</a:t>
            </a:r>
            <a:endParaRPr lang="en-US" altLang="zh-CN" dirty="0">
              <a:solidFill>
                <a:srgbClr val="FF0000"/>
              </a:solidFill>
            </a:endParaRPr>
          </a:p>
          <a:p>
            <a:pPr marL="814388" lvl="1" indent="-457200">
              <a:buFont typeface="+mj-lt"/>
              <a:buAutoNum type="arabicPeriod"/>
            </a:pPr>
            <a:r>
              <a:rPr lang="zh-CN" altLang="en-US" dirty="0">
                <a:solidFill>
                  <a:srgbClr val="FF0000"/>
                </a:solidFill>
              </a:rPr>
              <a:t>数据库的运行和维护</a:t>
            </a:r>
          </a:p>
        </p:txBody>
      </p:sp>
      <p:sp>
        <p:nvSpPr>
          <p:cNvPr id="4" name="灯片编号占位符 3"/>
          <p:cNvSpPr>
            <a:spLocks noGrp="1"/>
          </p:cNvSpPr>
          <p:nvPr>
            <p:ph type="sldNum" sz="quarter" idx="12"/>
          </p:nvPr>
        </p:nvSpPr>
        <p:spPr/>
        <p:txBody>
          <a:bodyPr/>
          <a:lstStyle/>
          <a:p>
            <a:fld id="{E63F6D5D-9733-4D44-9C56-AEFEDD5A4BA7}" type="slidenum">
              <a:rPr lang="en-US" smtClean="0"/>
              <a:pPr/>
              <a:t>84</a:t>
            </a:fld>
            <a:endParaRPr lang="en-US" dirty="0"/>
          </a:p>
        </p:txBody>
      </p:sp>
    </p:spTree>
    <p:extLst>
      <p:ext uri="{BB962C8B-B14F-4D97-AF65-F5344CB8AC3E}">
        <p14:creationId xmlns:p14="http://schemas.microsoft.com/office/powerpoint/2010/main" val="35948298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a:t>
            </a:r>
            <a:r>
              <a:rPr lang="zh-CN" altLang="en-US" dirty="0"/>
              <a:t>数据的载入和应用程序的调试</a:t>
            </a:r>
          </a:p>
        </p:txBody>
      </p:sp>
      <p:sp>
        <p:nvSpPr>
          <p:cNvPr id="3" name="内容占位符 2"/>
          <p:cNvSpPr>
            <a:spLocks noGrp="1"/>
          </p:cNvSpPr>
          <p:nvPr>
            <p:ph idx="1"/>
          </p:nvPr>
        </p:nvSpPr>
        <p:spPr/>
        <p:txBody>
          <a:bodyPr/>
          <a:lstStyle/>
          <a:p>
            <a:r>
              <a:rPr lang="zh-CN" altLang="en-US" dirty="0"/>
              <a:t>数据库实施阶段包括</a:t>
            </a:r>
            <a:r>
              <a:rPr lang="zh-CN" altLang="en-US" dirty="0">
                <a:solidFill>
                  <a:srgbClr val="0000CC"/>
                </a:solidFill>
              </a:rPr>
              <a:t>两项重要的工作</a:t>
            </a:r>
            <a:r>
              <a:rPr lang="zh-CN" altLang="en-US" dirty="0"/>
              <a:t>：</a:t>
            </a:r>
            <a:endParaRPr lang="en-US" altLang="zh-CN" dirty="0"/>
          </a:p>
          <a:p>
            <a:pPr lvl="1"/>
            <a:r>
              <a:rPr lang="zh-CN" altLang="en-US" dirty="0">
                <a:solidFill>
                  <a:srgbClr val="FF0000"/>
                </a:solidFill>
              </a:rPr>
              <a:t>数据的载入</a:t>
            </a:r>
            <a:endParaRPr lang="en-US" altLang="zh-CN" dirty="0">
              <a:solidFill>
                <a:srgbClr val="FF0000"/>
              </a:solidFill>
            </a:endParaRPr>
          </a:p>
          <a:p>
            <a:pPr lvl="1"/>
            <a:r>
              <a:rPr lang="zh-CN" altLang="en-US" dirty="0">
                <a:solidFill>
                  <a:srgbClr val="FF0000"/>
                </a:solidFill>
              </a:rPr>
              <a:t>应用程序的编码和调试</a:t>
            </a:r>
            <a:endParaRPr lang="en-US" altLang="zh-CN" dirty="0">
              <a:solidFill>
                <a:srgbClr val="FF0000"/>
              </a:solidFill>
            </a:endParaRPr>
          </a:p>
          <a:p>
            <a:r>
              <a:rPr lang="zh-CN" altLang="en-US" u="sng" dirty="0">
                <a:solidFill>
                  <a:srgbClr val="FF0000"/>
                </a:solidFill>
              </a:rPr>
              <a:t>组织数据载入</a:t>
            </a:r>
            <a:r>
              <a:rPr lang="zh-CN" altLang="en-US" dirty="0"/>
              <a:t>就是要将各类源数据从各个局部应用中抽取出来，输入计算机，再分类转换，最后综合成符合新设计的数据库结构的形式，输入数据库。</a:t>
            </a:r>
            <a:endParaRPr lang="en-US" altLang="zh-CN" dirty="0"/>
          </a:p>
          <a:p>
            <a:pPr lvl="1"/>
            <a:r>
              <a:rPr lang="zh-CN" altLang="en-US" dirty="0"/>
              <a:t>这样的数据转换、组织入库的工作是相当费力、费时的</a:t>
            </a:r>
            <a:endParaRPr lang="en-US" altLang="zh-CN" dirty="0"/>
          </a:p>
          <a:p>
            <a:pPr lvl="2"/>
            <a:r>
              <a:rPr lang="zh-CN" altLang="en-US" dirty="0"/>
              <a:t>因为数据的组织方式、结构和格式都与新设计的数据库系统有相当的差距</a:t>
            </a:r>
            <a:endParaRPr lang="en-US" altLang="zh-CN" dirty="0"/>
          </a:p>
          <a:p>
            <a:pPr lvl="2"/>
            <a:r>
              <a:rPr lang="zh-CN" altLang="en-US" dirty="0"/>
              <a:t>特别是原系统是手工数据处理系统时，各类数据分散在各种不同的原始表格、凭证和单据之中</a:t>
            </a:r>
          </a:p>
        </p:txBody>
      </p:sp>
      <p:sp>
        <p:nvSpPr>
          <p:cNvPr id="4" name="灯片编号占位符 3"/>
          <p:cNvSpPr>
            <a:spLocks noGrp="1"/>
          </p:cNvSpPr>
          <p:nvPr>
            <p:ph type="sldNum" sz="quarter" idx="12"/>
          </p:nvPr>
        </p:nvSpPr>
        <p:spPr/>
        <p:txBody>
          <a:bodyPr/>
          <a:lstStyle/>
          <a:p>
            <a:fld id="{E63F6D5D-9733-4D44-9C56-AEFEDD5A4BA7}" type="slidenum">
              <a:rPr lang="en-US" smtClean="0"/>
              <a:pPr/>
              <a:t>85</a:t>
            </a:fld>
            <a:endParaRPr lang="en-US" dirty="0"/>
          </a:p>
        </p:txBody>
      </p:sp>
    </p:spTree>
    <p:extLst>
      <p:ext uri="{BB962C8B-B14F-4D97-AF65-F5344CB8AC3E}">
        <p14:creationId xmlns:p14="http://schemas.microsoft.com/office/powerpoint/2010/main" val="25823810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en-US" dirty="0"/>
              <a:t>为提高数据录入的工作的效率和质量，应该针对具体的应用环境设计一个数据录入子系统，由计算机来完成数据入库的任务。</a:t>
            </a:r>
            <a:endParaRPr lang="en-US" altLang="zh-CN" dirty="0"/>
          </a:p>
          <a:p>
            <a:r>
              <a:rPr lang="zh-CN" altLang="en-US" dirty="0"/>
              <a:t>现代</a:t>
            </a:r>
            <a:r>
              <a:rPr lang="en-US" altLang="zh-CN" dirty="0"/>
              <a:t>RDBMS</a:t>
            </a:r>
            <a:r>
              <a:rPr lang="zh-CN" altLang="en-US" dirty="0"/>
              <a:t>一般都提供不同</a:t>
            </a:r>
            <a:r>
              <a:rPr lang="en-US" altLang="zh-CN" dirty="0"/>
              <a:t>RDBMS</a:t>
            </a:r>
            <a:r>
              <a:rPr lang="zh-CN" altLang="en-US" dirty="0"/>
              <a:t>之间数据转换的工具，应充分利用新系统的数据转换工具</a:t>
            </a:r>
            <a:endParaRPr lang="en-US" altLang="zh-CN" dirty="0"/>
          </a:p>
          <a:p>
            <a:pPr lvl="1"/>
            <a:r>
              <a:rPr lang="en-US" altLang="zh-CN" dirty="0">
                <a:solidFill>
                  <a:srgbClr val="0000FF"/>
                </a:solidFill>
              </a:rPr>
              <a:t>ORACLE</a:t>
            </a:r>
            <a:r>
              <a:rPr lang="zh-CN" altLang="en-US" dirty="0">
                <a:solidFill>
                  <a:srgbClr val="0000FF"/>
                </a:solidFill>
              </a:rPr>
              <a:t>与</a:t>
            </a:r>
            <a:r>
              <a:rPr lang="en-US" altLang="zh-CN">
                <a:solidFill>
                  <a:srgbClr val="0000FF"/>
                </a:solidFill>
              </a:rPr>
              <a:t>SQL SERVER</a:t>
            </a:r>
            <a:r>
              <a:rPr lang="zh-CN" altLang="en-US" dirty="0">
                <a:solidFill>
                  <a:srgbClr val="0000FF"/>
                </a:solidFill>
              </a:rPr>
              <a:t>数据转换示例</a:t>
            </a:r>
            <a:r>
              <a:rPr lang="en-US" altLang="zh-CN" dirty="0">
                <a:solidFill>
                  <a:srgbClr val="0000FF"/>
                </a:solidFill>
              </a:rPr>
              <a:t>:  </a:t>
            </a:r>
          </a:p>
          <a:p>
            <a:pPr lvl="2"/>
            <a:r>
              <a:rPr lang="en-US" altLang="zh-CN" dirty="0">
                <a:hlinkClick r:id="rId2"/>
              </a:rPr>
              <a:t>http://www.cnblogs.com/jxgzCHforever/p/8650056.html</a:t>
            </a:r>
            <a:endParaRPr lang="en-US" altLang="zh-CN" dirty="0"/>
          </a:p>
          <a:p>
            <a:endParaRPr lang="en-US" altLang="zh-CN" sz="1600" dirty="0"/>
          </a:p>
          <a:p>
            <a:r>
              <a:rPr lang="zh-CN" altLang="en-US" dirty="0">
                <a:solidFill>
                  <a:srgbClr val="FF0000"/>
                </a:solidFill>
              </a:rPr>
              <a:t>数据库应用程序的设计应该与数据库设计同时进行</a:t>
            </a:r>
            <a:r>
              <a:rPr lang="zh-CN" altLang="en-US" dirty="0"/>
              <a:t>，因此在组织数据入库的同时还要调试应用程序。</a:t>
            </a:r>
            <a:endParaRPr lang="en-US" altLang="zh-CN" dirty="0"/>
          </a:p>
          <a:p>
            <a:pPr lvl="1"/>
            <a:r>
              <a:rPr lang="zh-CN" altLang="en-US" dirty="0"/>
              <a:t>应用程序的设计、编码和调试的方法、步骤参见软件工程相关课程</a:t>
            </a:r>
          </a:p>
        </p:txBody>
      </p:sp>
      <p:sp>
        <p:nvSpPr>
          <p:cNvPr id="4" name="灯片编号占位符 3"/>
          <p:cNvSpPr>
            <a:spLocks noGrp="1"/>
          </p:cNvSpPr>
          <p:nvPr>
            <p:ph type="sldNum" sz="quarter" idx="12"/>
          </p:nvPr>
        </p:nvSpPr>
        <p:spPr/>
        <p:txBody>
          <a:bodyPr/>
          <a:lstStyle/>
          <a:p>
            <a:fld id="{E63F6D5D-9733-4D44-9C56-AEFEDD5A4BA7}" type="slidenum">
              <a:rPr lang="en-US" smtClean="0"/>
              <a:pPr/>
              <a:t>86</a:t>
            </a:fld>
            <a:endParaRPr lang="en-US" dirty="0"/>
          </a:p>
        </p:txBody>
      </p:sp>
    </p:spTree>
    <p:extLst>
      <p:ext uri="{BB962C8B-B14F-4D97-AF65-F5344CB8AC3E}">
        <p14:creationId xmlns:p14="http://schemas.microsoft.com/office/powerpoint/2010/main" val="11184108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数据库的试运行</a:t>
            </a:r>
          </a:p>
        </p:txBody>
      </p:sp>
      <p:sp>
        <p:nvSpPr>
          <p:cNvPr id="3" name="内容占位符 2"/>
          <p:cNvSpPr>
            <a:spLocks noGrp="1"/>
          </p:cNvSpPr>
          <p:nvPr>
            <p:ph idx="1"/>
          </p:nvPr>
        </p:nvSpPr>
        <p:spPr/>
        <p:txBody>
          <a:bodyPr/>
          <a:lstStyle/>
          <a:p>
            <a:r>
              <a:rPr lang="zh-CN" altLang="en-US" dirty="0"/>
              <a:t>在系统的数据有一小部分已输入数据库后，就可以开始对数据库系统进行联合调试，这也称为</a:t>
            </a:r>
            <a:r>
              <a:rPr lang="zh-CN" altLang="en-US" dirty="0">
                <a:solidFill>
                  <a:srgbClr val="FF0000"/>
                </a:solidFill>
              </a:rPr>
              <a:t>数据库的试运行</a:t>
            </a:r>
            <a:r>
              <a:rPr lang="zh-CN" altLang="en-US" dirty="0"/>
              <a:t>。</a:t>
            </a:r>
            <a:endParaRPr lang="en-US" altLang="zh-CN" dirty="0"/>
          </a:p>
          <a:p>
            <a:r>
              <a:rPr lang="zh-CN" altLang="en-US" dirty="0">
                <a:solidFill>
                  <a:srgbClr val="0000FF"/>
                </a:solidFill>
              </a:rPr>
              <a:t>数据库的试运行包括</a:t>
            </a:r>
            <a:r>
              <a:rPr lang="zh-CN" altLang="en-US" dirty="0"/>
              <a:t>：</a:t>
            </a:r>
            <a:endParaRPr lang="en-US" altLang="zh-CN" dirty="0"/>
          </a:p>
          <a:p>
            <a:pPr lvl="1"/>
            <a:r>
              <a:rPr lang="zh-CN" altLang="en-US" dirty="0">
                <a:solidFill>
                  <a:srgbClr val="0000FF"/>
                </a:solidFill>
              </a:rPr>
              <a:t>实际运行数据库应用程序</a:t>
            </a:r>
            <a:r>
              <a:rPr lang="zh-CN" altLang="en-US" dirty="0"/>
              <a:t>，</a:t>
            </a:r>
            <a:r>
              <a:rPr lang="zh-CN" altLang="en-US" dirty="0">
                <a:solidFill>
                  <a:srgbClr val="0000FF"/>
                </a:solidFill>
              </a:rPr>
              <a:t>执行对数据库的各种操作</a:t>
            </a:r>
            <a:r>
              <a:rPr lang="zh-CN" altLang="en-US" dirty="0"/>
              <a:t>，</a:t>
            </a:r>
            <a:r>
              <a:rPr lang="zh-CN" altLang="en-US" dirty="0">
                <a:solidFill>
                  <a:srgbClr val="0000FF"/>
                </a:solidFill>
              </a:rPr>
              <a:t>测试应用程序的功能是否满足设计要求</a:t>
            </a:r>
            <a:r>
              <a:rPr lang="zh-CN" altLang="en-US" dirty="0"/>
              <a:t>。如果不满足，对应用程序部分则要修改、调整，直至达到设计要求为止。</a:t>
            </a:r>
            <a:endParaRPr lang="en-US" altLang="zh-CN" dirty="0"/>
          </a:p>
          <a:p>
            <a:pPr lvl="1"/>
            <a:r>
              <a:rPr lang="zh-CN" altLang="en-US" dirty="0">
                <a:solidFill>
                  <a:srgbClr val="0000FF"/>
                </a:solidFill>
              </a:rPr>
              <a:t>测试系统的性能指标，分析其是否达到设计目标</a:t>
            </a:r>
            <a:r>
              <a:rPr lang="zh-CN" altLang="en-US" dirty="0"/>
              <a:t>。</a:t>
            </a:r>
            <a:endParaRPr lang="en-US" altLang="zh-CN" dirty="0"/>
          </a:p>
          <a:p>
            <a:pPr lvl="2"/>
            <a:r>
              <a:rPr lang="zh-CN" altLang="en-US" dirty="0"/>
              <a:t>原因：设计时得到的只是近似估计，与实际系统运行有一定差距</a:t>
            </a:r>
            <a:endParaRPr lang="en-US" altLang="zh-CN" dirty="0"/>
          </a:p>
          <a:p>
            <a:pPr lvl="2"/>
            <a:r>
              <a:rPr lang="zh-CN" altLang="en-US" dirty="0"/>
              <a:t>如果测试的结果与设计目标不符，则要返回物理设计阶段重新调整物理结构，修改系统参数，某些情况下甚至要返回逻辑设计阶段修改逻辑结构</a:t>
            </a:r>
          </a:p>
        </p:txBody>
      </p:sp>
      <p:sp>
        <p:nvSpPr>
          <p:cNvPr id="4" name="灯片编号占位符 3"/>
          <p:cNvSpPr>
            <a:spLocks noGrp="1"/>
          </p:cNvSpPr>
          <p:nvPr>
            <p:ph type="sldNum" sz="quarter" idx="12"/>
          </p:nvPr>
        </p:nvSpPr>
        <p:spPr/>
        <p:txBody>
          <a:bodyPr/>
          <a:lstStyle/>
          <a:p>
            <a:fld id="{E63F6D5D-9733-4D44-9C56-AEFEDD5A4BA7}" type="slidenum">
              <a:rPr lang="en-US" smtClean="0"/>
              <a:pPr/>
              <a:t>87</a:t>
            </a:fld>
            <a:endParaRPr lang="en-US" dirty="0"/>
          </a:p>
        </p:txBody>
      </p:sp>
    </p:spTree>
    <p:extLst>
      <p:ext uri="{BB962C8B-B14F-4D97-AF65-F5344CB8AC3E}">
        <p14:creationId xmlns:p14="http://schemas.microsoft.com/office/powerpoint/2010/main" val="10589495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50000"/>
              </a:lnSpc>
            </a:pPr>
            <a:r>
              <a:rPr lang="zh-CN" altLang="en-US" dirty="0">
                <a:solidFill>
                  <a:srgbClr val="FF0000"/>
                </a:solidFill>
              </a:rPr>
              <a:t>注意事项</a:t>
            </a:r>
            <a:r>
              <a:rPr lang="zh-CN" altLang="en-US" dirty="0"/>
              <a:t>：</a:t>
            </a:r>
            <a:endParaRPr lang="en-US" altLang="zh-CN" dirty="0"/>
          </a:p>
          <a:p>
            <a:pPr lvl="1">
              <a:lnSpc>
                <a:spcPct val="150000"/>
              </a:lnSpc>
            </a:pPr>
            <a:r>
              <a:rPr lang="zh-CN" altLang="en-US" dirty="0"/>
              <a:t>如果试运行后还要修改数据库的设计，则需要重新组织数据入库。因此，应</a:t>
            </a:r>
            <a:r>
              <a:rPr lang="zh-CN" altLang="en-US" dirty="0">
                <a:solidFill>
                  <a:srgbClr val="FF0000"/>
                </a:solidFill>
              </a:rPr>
              <a:t>分期分批组织数据入库</a:t>
            </a:r>
            <a:r>
              <a:rPr lang="zh-CN" altLang="en-US" dirty="0"/>
              <a:t>。</a:t>
            </a:r>
            <a:endParaRPr lang="en-US" altLang="zh-CN" dirty="0"/>
          </a:p>
          <a:p>
            <a:pPr lvl="2">
              <a:lnSpc>
                <a:spcPct val="150000"/>
              </a:lnSpc>
            </a:pPr>
            <a:r>
              <a:rPr lang="zh-CN" altLang="en-US" dirty="0"/>
              <a:t>先输入小批量数据做调试用，待试运行基本合格后再大批量输入数据，逐步增加数据量，逐步完成运行评价</a:t>
            </a:r>
            <a:endParaRPr lang="en-US" altLang="zh-CN" dirty="0"/>
          </a:p>
          <a:p>
            <a:pPr lvl="1">
              <a:lnSpc>
                <a:spcPct val="150000"/>
              </a:lnSpc>
            </a:pPr>
            <a:r>
              <a:rPr lang="zh-CN" altLang="en-US" dirty="0"/>
              <a:t>要做好</a:t>
            </a:r>
            <a:r>
              <a:rPr lang="zh-CN" altLang="en-US" dirty="0">
                <a:solidFill>
                  <a:srgbClr val="FF0000"/>
                </a:solidFill>
              </a:rPr>
              <a:t>数据库的转储和恢复工作</a:t>
            </a:r>
            <a:r>
              <a:rPr lang="zh-CN" altLang="en-US" dirty="0"/>
              <a:t>，一旦故障发生，能使数据库尽快恢复，尽量减少对数据库的破坏</a:t>
            </a:r>
            <a:endParaRPr lang="en-US" altLang="zh-CN" dirty="0"/>
          </a:p>
          <a:p>
            <a:pPr lvl="2">
              <a:lnSpc>
                <a:spcPct val="150000"/>
              </a:lnSpc>
            </a:pPr>
            <a:r>
              <a:rPr lang="zh-CN" altLang="en-US" dirty="0"/>
              <a:t>这是因为，试运行阶段的数据库系统还不稳定，软硬件故障随时都可能发生</a:t>
            </a:r>
            <a:endParaRPr lang="en-US" altLang="zh-CN" dirty="0"/>
          </a:p>
          <a:p>
            <a:pPr lvl="2">
              <a:lnSpc>
                <a:spcPct val="150000"/>
              </a:lnSpc>
            </a:pPr>
            <a:r>
              <a:rPr lang="zh-CN" altLang="en-US" dirty="0"/>
              <a:t>系统的操作人员对新系统还不熟悉，误操作不可避免</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88</a:t>
            </a:fld>
            <a:endParaRPr lang="en-US" dirty="0"/>
          </a:p>
        </p:txBody>
      </p:sp>
    </p:spTree>
    <p:extLst>
      <p:ext uri="{BB962C8B-B14F-4D97-AF65-F5344CB8AC3E}">
        <p14:creationId xmlns:p14="http://schemas.microsoft.com/office/powerpoint/2010/main" val="3666478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数据库设计方法</a:t>
            </a:r>
          </a:p>
        </p:txBody>
      </p:sp>
      <p:sp>
        <p:nvSpPr>
          <p:cNvPr id="3" name="内容占位符 2"/>
          <p:cNvSpPr>
            <a:spLocks noGrp="1"/>
          </p:cNvSpPr>
          <p:nvPr>
            <p:ph idx="1"/>
          </p:nvPr>
        </p:nvSpPr>
        <p:spPr/>
        <p:txBody>
          <a:bodyPr>
            <a:normAutofit/>
          </a:bodyPr>
          <a:lstStyle/>
          <a:p>
            <a:r>
              <a:rPr lang="zh-CN" altLang="en-US" dirty="0"/>
              <a:t>大型数据库设计是涉及多学科的综合性技术，又是一项庞大的工程项目。</a:t>
            </a:r>
          </a:p>
          <a:p>
            <a:r>
              <a:rPr lang="zh-CN" altLang="en-US" dirty="0"/>
              <a:t>它要求多方面的知识和技术。主要包括：</a:t>
            </a:r>
          </a:p>
          <a:p>
            <a:pPr lvl="1"/>
            <a:r>
              <a:rPr lang="zh-CN" altLang="en-US" dirty="0"/>
              <a:t>计算机的基础知识</a:t>
            </a:r>
          </a:p>
          <a:p>
            <a:pPr lvl="1"/>
            <a:r>
              <a:rPr lang="zh-CN" altLang="en-US" dirty="0"/>
              <a:t>软件工程的原理和方法</a:t>
            </a:r>
          </a:p>
          <a:p>
            <a:pPr lvl="1"/>
            <a:r>
              <a:rPr lang="zh-CN" altLang="en-US" dirty="0"/>
              <a:t>程序设计的方法和技巧</a:t>
            </a:r>
          </a:p>
          <a:p>
            <a:pPr lvl="1"/>
            <a:r>
              <a:rPr lang="zh-CN" altLang="en-US" dirty="0"/>
              <a:t>数据库的基本知识</a:t>
            </a:r>
          </a:p>
          <a:p>
            <a:pPr lvl="1"/>
            <a:r>
              <a:rPr lang="zh-CN" altLang="en-US" dirty="0"/>
              <a:t>数据库设计技术</a:t>
            </a:r>
          </a:p>
          <a:p>
            <a:pPr lvl="1"/>
            <a:r>
              <a:rPr lang="zh-CN" altLang="en-US" dirty="0"/>
              <a:t>应用领域的知识</a:t>
            </a:r>
          </a:p>
        </p:txBody>
      </p:sp>
      <p:sp>
        <p:nvSpPr>
          <p:cNvPr id="4" name="灯片编号占位符 3"/>
          <p:cNvSpPr>
            <a:spLocks noGrp="1"/>
          </p:cNvSpPr>
          <p:nvPr>
            <p:ph type="sldNum" sz="quarter" idx="12"/>
          </p:nvPr>
        </p:nvSpPr>
        <p:spPr/>
        <p:txBody>
          <a:bodyPr/>
          <a:lstStyle/>
          <a:p>
            <a:fld id="{E63F6D5D-9733-4D44-9C56-AEFEDD5A4BA7}" type="slidenum">
              <a:rPr lang="en-US" smtClean="0"/>
              <a:pPr/>
              <a:t>8</a:t>
            </a:fld>
            <a:endParaRPr lang="en-US" dirty="0"/>
          </a:p>
        </p:txBody>
      </p:sp>
    </p:spTree>
    <p:extLst>
      <p:ext uri="{BB962C8B-B14F-4D97-AF65-F5344CB8AC3E}">
        <p14:creationId xmlns:p14="http://schemas.microsoft.com/office/powerpoint/2010/main" val="26055404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数据库的运行和维护</a:t>
            </a:r>
          </a:p>
        </p:txBody>
      </p:sp>
      <p:sp>
        <p:nvSpPr>
          <p:cNvPr id="3" name="内容占位符 2"/>
          <p:cNvSpPr>
            <a:spLocks noGrp="1"/>
          </p:cNvSpPr>
          <p:nvPr>
            <p:ph idx="1"/>
          </p:nvPr>
        </p:nvSpPr>
        <p:spPr/>
        <p:txBody>
          <a:bodyPr/>
          <a:lstStyle/>
          <a:p>
            <a:r>
              <a:rPr lang="zh-CN" altLang="en-US" dirty="0"/>
              <a:t>数据库试运行合格后，数据库开发工作就基本完成，可以投入正式运行。但由于应用环境不断变化，数据库运行过程中物理存储也会不断变化，对数据库设计进行评价、调整、修改等维护工作是一个长期的任务，也是设计工作的继续和提高。</a:t>
            </a:r>
            <a:endParaRPr lang="en-US" altLang="zh-CN" dirty="0"/>
          </a:p>
          <a:p>
            <a:r>
              <a:rPr lang="zh-CN" altLang="en-US" dirty="0"/>
              <a:t>在数据库运行阶段，对数据库经常性的维护工作主要是由</a:t>
            </a:r>
            <a:r>
              <a:rPr lang="en-US" altLang="zh-CN" dirty="0"/>
              <a:t>DBA</a:t>
            </a:r>
            <a:r>
              <a:rPr lang="zh-CN" altLang="en-US" dirty="0"/>
              <a:t>完成的。</a:t>
            </a:r>
            <a:endParaRPr lang="en-US" altLang="zh-CN" dirty="0"/>
          </a:p>
          <a:p>
            <a:r>
              <a:rPr lang="zh-CN" altLang="en-US" dirty="0">
                <a:solidFill>
                  <a:srgbClr val="0000FF"/>
                </a:solidFill>
              </a:rPr>
              <a:t>数据库的维护工作主要包括</a:t>
            </a:r>
            <a:r>
              <a:rPr lang="zh-CN" altLang="en-US" dirty="0"/>
              <a:t>：</a:t>
            </a:r>
            <a:endParaRPr lang="en-US" altLang="zh-CN" dirty="0"/>
          </a:p>
          <a:p>
            <a:pPr marL="814388" lvl="1" indent="-457200">
              <a:buFont typeface="+mj-lt"/>
              <a:buAutoNum type="arabicPeriod"/>
            </a:pPr>
            <a:r>
              <a:rPr lang="zh-CN" altLang="en-US" dirty="0">
                <a:solidFill>
                  <a:srgbClr val="FF0000"/>
                </a:solidFill>
              </a:rPr>
              <a:t>数据库的转储和恢复</a:t>
            </a:r>
            <a:endParaRPr lang="en-US" altLang="zh-CN" dirty="0">
              <a:solidFill>
                <a:srgbClr val="FF0000"/>
              </a:solidFill>
            </a:endParaRPr>
          </a:p>
          <a:p>
            <a:pPr lvl="2"/>
            <a:r>
              <a:rPr lang="zh-CN" altLang="en-US" dirty="0"/>
              <a:t>数据库的转储和恢复是系统正式运行后最重要的维护工作之一</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89</a:t>
            </a:fld>
            <a:endParaRPr lang="en-US" dirty="0"/>
          </a:p>
        </p:txBody>
      </p:sp>
    </p:spTree>
    <p:extLst>
      <p:ext uri="{BB962C8B-B14F-4D97-AF65-F5344CB8AC3E}">
        <p14:creationId xmlns:p14="http://schemas.microsoft.com/office/powerpoint/2010/main" val="27764359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normAutofit lnSpcReduction="10000"/>
          </a:bodyPr>
          <a:lstStyle/>
          <a:p>
            <a:pPr lvl="2"/>
            <a:r>
              <a:rPr lang="en-US" altLang="zh-CN" dirty="0"/>
              <a:t> DBA</a:t>
            </a:r>
            <a:r>
              <a:rPr lang="zh-CN" altLang="en-US" dirty="0"/>
              <a:t>要针对不同的应用要求制定不同的转储计划，以保证发生故障后能尽快将数据库恢复到某种一致性的状态，尽可能减少对数据库的破坏</a:t>
            </a:r>
            <a:endParaRPr lang="en-US" altLang="zh-CN" dirty="0"/>
          </a:p>
          <a:p>
            <a:pPr marL="814388" lvl="1" indent="-457200">
              <a:buFont typeface="+mj-lt"/>
              <a:buAutoNum type="arabicPeriod" startAt="2"/>
            </a:pPr>
            <a:r>
              <a:rPr lang="zh-CN" altLang="en-US" dirty="0">
                <a:solidFill>
                  <a:srgbClr val="FF0000"/>
                </a:solidFill>
              </a:rPr>
              <a:t>数据库的安全性、完整性控制</a:t>
            </a:r>
            <a:endParaRPr lang="en-US" altLang="zh-CN" dirty="0">
              <a:solidFill>
                <a:srgbClr val="FF0000"/>
              </a:solidFill>
            </a:endParaRPr>
          </a:p>
          <a:p>
            <a:pPr lvl="2"/>
            <a:r>
              <a:rPr lang="zh-CN" altLang="en-US" dirty="0"/>
              <a:t>在数据库运行过程中，由于应用环境的变化，对安全性的要求也会发生变化</a:t>
            </a:r>
            <a:endParaRPr lang="en-US" altLang="zh-CN" dirty="0"/>
          </a:p>
          <a:p>
            <a:pPr lvl="2"/>
            <a:r>
              <a:rPr lang="en-US" altLang="zh-CN" dirty="0"/>
              <a:t>DBA</a:t>
            </a:r>
            <a:r>
              <a:rPr lang="zh-CN" altLang="en-US" dirty="0"/>
              <a:t>应根据实际情况修改原有的安全性控制</a:t>
            </a:r>
            <a:endParaRPr lang="en-US" altLang="zh-CN" dirty="0"/>
          </a:p>
          <a:p>
            <a:pPr lvl="2"/>
            <a:r>
              <a:rPr lang="zh-CN" altLang="en-US" dirty="0"/>
              <a:t>完整性亦然</a:t>
            </a:r>
            <a:endParaRPr lang="en-US" altLang="zh-CN" dirty="0"/>
          </a:p>
          <a:p>
            <a:pPr marL="814388" lvl="1" indent="-457200">
              <a:buFont typeface="+mj-lt"/>
              <a:buAutoNum type="arabicPeriod" startAt="2"/>
            </a:pPr>
            <a:r>
              <a:rPr lang="zh-CN" altLang="en-US" dirty="0">
                <a:solidFill>
                  <a:srgbClr val="FF0000"/>
                </a:solidFill>
              </a:rPr>
              <a:t>数据库性能的监督、分析和改造</a:t>
            </a:r>
            <a:endParaRPr lang="en-US" altLang="zh-CN" dirty="0">
              <a:solidFill>
                <a:srgbClr val="FF0000"/>
              </a:solidFill>
            </a:endParaRPr>
          </a:p>
          <a:p>
            <a:pPr lvl="2"/>
            <a:r>
              <a:rPr lang="zh-CN" altLang="en-US" dirty="0"/>
              <a:t>在数据库运行过程中，监督系统运行，对监测数据进行分析，找出改进系统性能的方法是</a:t>
            </a:r>
            <a:r>
              <a:rPr lang="en-US" altLang="zh-CN" dirty="0"/>
              <a:t>DBA</a:t>
            </a:r>
            <a:r>
              <a:rPr lang="zh-CN" altLang="en-US" dirty="0"/>
              <a:t>的又一重要任务</a:t>
            </a:r>
            <a:endParaRPr lang="en-US" altLang="zh-CN" dirty="0"/>
          </a:p>
          <a:p>
            <a:pPr lvl="2"/>
            <a:r>
              <a:rPr lang="zh-CN" altLang="en-US" dirty="0">
                <a:solidFill>
                  <a:srgbClr val="FF0000"/>
                </a:solidFill>
              </a:rPr>
              <a:t>主流</a:t>
            </a:r>
            <a:r>
              <a:rPr lang="en-US" altLang="zh-CN" dirty="0">
                <a:solidFill>
                  <a:srgbClr val="FF0000"/>
                </a:solidFill>
              </a:rPr>
              <a:t>RDBMS</a:t>
            </a:r>
            <a:r>
              <a:rPr lang="zh-CN" altLang="en-US" dirty="0">
                <a:solidFill>
                  <a:srgbClr val="FF0000"/>
                </a:solidFill>
              </a:rPr>
              <a:t>一般会提供监测系统性能参数的工具</a:t>
            </a:r>
            <a:endParaRPr lang="en-US" altLang="zh-CN" dirty="0">
              <a:solidFill>
                <a:srgbClr val="FF0000"/>
              </a:solidFill>
            </a:endParaRPr>
          </a:p>
          <a:p>
            <a:pPr marL="814388" lvl="1" indent="-457200">
              <a:buFont typeface="+mj-lt"/>
              <a:buAutoNum type="arabicPeriod" startAt="2"/>
            </a:pPr>
            <a:r>
              <a:rPr lang="zh-CN" altLang="en-US" dirty="0">
                <a:solidFill>
                  <a:srgbClr val="FF0000"/>
                </a:solidFill>
              </a:rPr>
              <a:t>数据库的重组织与重构造</a:t>
            </a:r>
            <a:endParaRPr lang="en-US" altLang="zh-CN" dirty="0">
              <a:solidFill>
                <a:srgbClr val="FF0000"/>
              </a:solidFill>
            </a:endParaRPr>
          </a:p>
          <a:p>
            <a:pPr lvl="2"/>
            <a:r>
              <a:rPr lang="zh-CN" altLang="en-US" dirty="0"/>
              <a:t>数据库运行一段时间后，由于记录不断增删改，将会使数据库的物理存储情况变坏，降低数据的存储效率，使得数据库系统性能下降</a:t>
            </a:r>
            <a:endParaRPr lang="en-US" altLang="zh-CN" dirty="0"/>
          </a:p>
          <a:p>
            <a:pPr lvl="2"/>
            <a:r>
              <a:rPr lang="en-US" altLang="zh-CN" dirty="0"/>
              <a:t>DBA</a:t>
            </a:r>
            <a:r>
              <a:rPr lang="zh-CN" altLang="en-US" dirty="0"/>
              <a:t>要对数据库进行重组织或部分重组织</a:t>
            </a:r>
            <a:r>
              <a:rPr lang="en-US" altLang="zh-CN" dirty="0"/>
              <a:t>(</a:t>
            </a:r>
            <a:r>
              <a:rPr lang="zh-CN" altLang="en-US" dirty="0"/>
              <a:t>仅针对频繁增删的表</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90</a:t>
            </a:fld>
            <a:endParaRPr lang="en-US" dirty="0"/>
          </a:p>
        </p:txBody>
      </p:sp>
    </p:spTree>
    <p:extLst>
      <p:ext uri="{BB962C8B-B14F-4D97-AF65-F5344CB8AC3E}">
        <p14:creationId xmlns:p14="http://schemas.microsoft.com/office/powerpoint/2010/main" val="22191321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lstStyle/>
          <a:p>
            <a:r>
              <a:rPr lang="zh-CN" altLang="en-US" dirty="0"/>
              <a:t>详细介绍了数据库设计各个阶段的目标、方法和步骤，重点是概念结构的设计和逻辑结构的设计</a:t>
            </a:r>
            <a:endParaRPr lang="en-US" altLang="zh-CN" dirty="0"/>
          </a:p>
          <a:p>
            <a:r>
              <a:rPr lang="zh-CN" altLang="en-US" dirty="0"/>
              <a:t>数据库各级模式的形成</a:t>
            </a:r>
          </a:p>
          <a:p>
            <a:pPr lvl="1"/>
            <a:r>
              <a:rPr lang="zh-CN" altLang="en-US" dirty="0"/>
              <a:t>需求分析阶段：综合各个用户的应用需求（现实世界的需求）</a:t>
            </a:r>
            <a:endParaRPr lang="en-US" altLang="zh-CN" dirty="0"/>
          </a:p>
          <a:p>
            <a:pPr lvl="1"/>
            <a:r>
              <a:rPr lang="zh-CN" altLang="en-US" dirty="0"/>
              <a:t>概念设计阶段：</a:t>
            </a:r>
            <a:r>
              <a:rPr lang="zh-CN" altLang="en-US" dirty="0">
                <a:solidFill>
                  <a:srgbClr val="FF0000"/>
                </a:solidFill>
              </a:rPr>
              <a:t>概念模式</a:t>
            </a:r>
            <a:r>
              <a:rPr lang="zh-CN" altLang="en-US" dirty="0"/>
              <a:t>（信息世界模型），用</a:t>
            </a:r>
            <a:r>
              <a:rPr lang="en-US" altLang="zh-CN" dirty="0"/>
              <a:t>E-R</a:t>
            </a:r>
            <a:r>
              <a:rPr lang="zh-CN" altLang="en-US" dirty="0"/>
              <a:t>图来描述</a:t>
            </a:r>
            <a:endParaRPr lang="en-US" altLang="zh-CN" dirty="0"/>
          </a:p>
          <a:p>
            <a:pPr lvl="1"/>
            <a:r>
              <a:rPr lang="zh-CN" altLang="en-US" dirty="0"/>
              <a:t>逻辑设计阶段：</a:t>
            </a:r>
            <a:r>
              <a:rPr lang="zh-CN" altLang="en-US" dirty="0">
                <a:solidFill>
                  <a:srgbClr val="FF0000"/>
                </a:solidFill>
              </a:rPr>
              <a:t>逻辑模式</a:t>
            </a:r>
            <a:r>
              <a:rPr lang="zh-CN" altLang="en-US" dirty="0"/>
              <a:t>、</a:t>
            </a:r>
            <a:r>
              <a:rPr lang="zh-CN" altLang="en-US" dirty="0">
                <a:solidFill>
                  <a:srgbClr val="FF0000"/>
                </a:solidFill>
              </a:rPr>
              <a:t>外模式</a:t>
            </a:r>
            <a:endParaRPr lang="en-US" altLang="zh-CN" dirty="0">
              <a:solidFill>
                <a:srgbClr val="FF0000"/>
              </a:solidFill>
            </a:endParaRPr>
          </a:p>
          <a:p>
            <a:pPr lvl="1"/>
            <a:r>
              <a:rPr lang="zh-CN" altLang="en-US" dirty="0"/>
              <a:t>物理设计阶段：</a:t>
            </a:r>
            <a:r>
              <a:rPr lang="zh-CN" altLang="en-US" dirty="0">
                <a:solidFill>
                  <a:srgbClr val="FF0000"/>
                </a:solidFill>
              </a:rPr>
              <a:t>内模式</a:t>
            </a:r>
          </a:p>
          <a:p>
            <a:r>
              <a:rPr lang="zh-CN" altLang="en-US" dirty="0"/>
              <a:t>数据库应用程序的设计应与数据库设计同时进行</a:t>
            </a:r>
            <a:endParaRPr lang="en-US" altLang="zh-CN" dirty="0"/>
          </a:p>
          <a:p>
            <a:r>
              <a:rPr lang="zh-CN" altLang="en-US" dirty="0"/>
              <a:t>数据库运维过程中</a:t>
            </a:r>
            <a:r>
              <a:rPr lang="en-US" altLang="zh-CN" dirty="0"/>
              <a:t>DBA</a:t>
            </a:r>
            <a:r>
              <a:rPr lang="zh-CN" altLang="en-US" dirty="0"/>
              <a:t>的主要职责和工作内容</a:t>
            </a:r>
          </a:p>
        </p:txBody>
      </p:sp>
      <p:sp>
        <p:nvSpPr>
          <p:cNvPr id="4" name="灯片编号占位符 3"/>
          <p:cNvSpPr>
            <a:spLocks noGrp="1"/>
          </p:cNvSpPr>
          <p:nvPr>
            <p:ph type="sldNum" sz="quarter" idx="12"/>
          </p:nvPr>
        </p:nvSpPr>
        <p:spPr/>
        <p:txBody>
          <a:bodyPr/>
          <a:lstStyle/>
          <a:p>
            <a:fld id="{E63F6D5D-9733-4D44-9C56-AEFEDD5A4BA7}" type="slidenum">
              <a:rPr lang="en-US" smtClean="0"/>
              <a:pPr/>
              <a:t>91</a:t>
            </a:fld>
            <a:endParaRPr lang="en-US" dirty="0"/>
          </a:p>
        </p:txBody>
      </p:sp>
    </p:spTree>
    <p:extLst>
      <p:ext uri="{BB962C8B-B14F-4D97-AF65-F5344CB8AC3E}">
        <p14:creationId xmlns:p14="http://schemas.microsoft.com/office/powerpoint/2010/main" val="35567060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a:xfrm>
            <a:off x="381000" y="1066800"/>
            <a:ext cx="11429999" cy="5469226"/>
          </a:xfrm>
        </p:spPr>
        <p:txBody>
          <a:bodyPr/>
          <a:lstStyle/>
          <a:p>
            <a:pPr>
              <a:lnSpc>
                <a:spcPct val="150000"/>
              </a:lnSpc>
            </a:pPr>
            <a:r>
              <a:rPr lang="zh-CN" altLang="en-US" dirty="0"/>
              <a:t>数据库外模式是在下列哪个阶段设计（ ）</a:t>
            </a:r>
            <a:endParaRPr lang="en-US" altLang="zh-CN" dirty="0"/>
          </a:p>
          <a:p>
            <a:pPr marL="0" indent="0">
              <a:lnSpc>
                <a:spcPct val="150000"/>
              </a:lnSpc>
              <a:buNone/>
            </a:pPr>
            <a:r>
              <a:rPr lang="en-US" altLang="zh-CN" sz="2000" dirty="0">
                <a:solidFill>
                  <a:srgbClr val="0000CC"/>
                </a:solidFill>
              </a:rPr>
              <a:t>    A.</a:t>
            </a:r>
            <a:r>
              <a:rPr lang="zh-CN" altLang="en-US" sz="2000" dirty="0">
                <a:solidFill>
                  <a:srgbClr val="0000CC"/>
                </a:solidFill>
              </a:rPr>
              <a:t>数据库概念结构设计     </a:t>
            </a:r>
            <a:r>
              <a:rPr lang="en-US" altLang="zh-CN" sz="2000" dirty="0">
                <a:solidFill>
                  <a:srgbClr val="0000CC"/>
                </a:solidFill>
              </a:rPr>
              <a:t>B.</a:t>
            </a:r>
            <a:r>
              <a:rPr lang="zh-CN" altLang="en-US" sz="2000" dirty="0">
                <a:solidFill>
                  <a:srgbClr val="0000CC"/>
                </a:solidFill>
              </a:rPr>
              <a:t>数据库逻辑结构设计     </a:t>
            </a:r>
            <a:r>
              <a:rPr lang="en-US" altLang="zh-CN" sz="2000" dirty="0">
                <a:solidFill>
                  <a:srgbClr val="0000CC"/>
                </a:solidFill>
              </a:rPr>
              <a:t>C.</a:t>
            </a:r>
            <a:r>
              <a:rPr lang="zh-CN" altLang="en-US" sz="2000" dirty="0">
                <a:solidFill>
                  <a:srgbClr val="0000CC"/>
                </a:solidFill>
              </a:rPr>
              <a:t>数据库物理结构设计     </a:t>
            </a:r>
            <a:r>
              <a:rPr lang="en-US" altLang="zh-CN" sz="2000" dirty="0">
                <a:solidFill>
                  <a:srgbClr val="0000CC"/>
                </a:solidFill>
              </a:rPr>
              <a:t>D.</a:t>
            </a:r>
            <a:r>
              <a:rPr lang="zh-CN" altLang="en-US" sz="2000" dirty="0">
                <a:solidFill>
                  <a:srgbClr val="0000CC"/>
                </a:solidFill>
              </a:rPr>
              <a:t>数据库实施和维护</a:t>
            </a:r>
            <a:endParaRPr lang="en-US" altLang="zh-CN" sz="2000" dirty="0">
              <a:solidFill>
                <a:srgbClr val="0000CC"/>
              </a:solidFill>
            </a:endParaRPr>
          </a:p>
          <a:p>
            <a:pPr>
              <a:lnSpc>
                <a:spcPct val="150000"/>
              </a:lnSpc>
            </a:pPr>
            <a:r>
              <a:rPr lang="zh-CN" altLang="en-US" dirty="0"/>
              <a:t>生成</a:t>
            </a:r>
            <a:r>
              <a:rPr lang="en-US" altLang="zh-CN" dirty="0"/>
              <a:t>DBMS</a:t>
            </a:r>
            <a:r>
              <a:rPr lang="zh-CN" altLang="en-US" dirty="0"/>
              <a:t>系统支持的数据模型是在下列哪个阶段完成（ ）</a:t>
            </a:r>
            <a:endParaRPr lang="en-US" altLang="zh-CN" dirty="0"/>
          </a:p>
          <a:p>
            <a:pPr marL="0" lvl="0" indent="0">
              <a:lnSpc>
                <a:spcPct val="150000"/>
              </a:lnSpc>
              <a:buNone/>
            </a:pPr>
            <a:r>
              <a:rPr lang="en-US" altLang="zh-CN" sz="2000" dirty="0">
                <a:solidFill>
                  <a:prstClr val="black"/>
                </a:solidFill>
              </a:rPr>
              <a:t>    </a:t>
            </a:r>
            <a:r>
              <a:rPr lang="en-US" altLang="zh-CN" sz="2000" dirty="0">
                <a:solidFill>
                  <a:srgbClr val="0000CC"/>
                </a:solidFill>
              </a:rPr>
              <a:t>A.</a:t>
            </a:r>
            <a:r>
              <a:rPr lang="zh-CN" altLang="en-US" sz="2000" dirty="0">
                <a:solidFill>
                  <a:srgbClr val="0000CC"/>
                </a:solidFill>
              </a:rPr>
              <a:t>数据库概念结构设计     </a:t>
            </a:r>
            <a:r>
              <a:rPr lang="en-US" altLang="zh-CN" sz="2000" dirty="0">
                <a:solidFill>
                  <a:srgbClr val="0000CC"/>
                </a:solidFill>
              </a:rPr>
              <a:t>B.</a:t>
            </a:r>
            <a:r>
              <a:rPr lang="zh-CN" altLang="en-US" sz="2000" dirty="0">
                <a:solidFill>
                  <a:srgbClr val="0000CC"/>
                </a:solidFill>
              </a:rPr>
              <a:t>数据库逻辑结构设计     </a:t>
            </a:r>
            <a:r>
              <a:rPr lang="en-US" altLang="zh-CN" sz="2000" dirty="0">
                <a:solidFill>
                  <a:srgbClr val="0000CC"/>
                </a:solidFill>
              </a:rPr>
              <a:t>C.</a:t>
            </a:r>
            <a:r>
              <a:rPr lang="zh-CN" altLang="en-US" sz="2000" dirty="0">
                <a:solidFill>
                  <a:srgbClr val="0000CC"/>
                </a:solidFill>
              </a:rPr>
              <a:t>数据库物理结构设计     </a:t>
            </a:r>
            <a:r>
              <a:rPr lang="en-US" altLang="zh-CN" sz="2000" dirty="0">
                <a:solidFill>
                  <a:srgbClr val="0000CC"/>
                </a:solidFill>
              </a:rPr>
              <a:t>D.</a:t>
            </a:r>
            <a:r>
              <a:rPr lang="zh-CN" altLang="en-US" sz="2000" dirty="0">
                <a:solidFill>
                  <a:srgbClr val="0000CC"/>
                </a:solidFill>
              </a:rPr>
              <a:t>数据库实施和维护</a:t>
            </a:r>
            <a:endParaRPr lang="en-US" altLang="zh-CN" sz="2000" dirty="0">
              <a:solidFill>
                <a:srgbClr val="0000CC"/>
              </a:solidFill>
            </a:endParaRPr>
          </a:p>
          <a:p>
            <a:pPr>
              <a:lnSpc>
                <a:spcPct val="150000"/>
              </a:lnSpc>
            </a:pPr>
            <a:r>
              <a:rPr lang="zh-CN" altLang="en-US" dirty="0"/>
              <a:t>根据应用需求建立索引是在下列哪个阶段完成（ ）</a:t>
            </a:r>
            <a:endParaRPr lang="en-US" altLang="zh-CN" dirty="0"/>
          </a:p>
          <a:p>
            <a:pPr marL="0" lvl="0" indent="0">
              <a:lnSpc>
                <a:spcPct val="150000"/>
              </a:lnSpc>
              <a:buNone/>
            </a:pPr>
            <a:r>
              <a:rPr lang="en-US" altLang="zh-CN" sz="2000" dirty="0">
                <a:solidFill>
                  <a:prstClr val="black"/>
                </a:solidFill>
              </a:rPr>
              <a:t>    </a:t>
            </a:r>
            <a:r>
              <a:rPr lang="en-US" altLang="zh-CN" sz="2000" dirty="0">
                <a:solidFill>
                  <a:srgbClr val="0000CC"/>
                </a:solidFill>
              </a:rPr>
              <a:t>A.</a:t>
            </a:r>
            <a:r>
              <a:rPr lang="zh-CN" altLang="en-US" sz="2000" dirty="0">
                <a:solidFill>
                  <a:srgbClr val="0000CC"/>
                </a:solidFill>
              </a:rPr>
              <a:t>数据库概念结构设计     </a:t>
            </a:r>
            <a:r>
              <a:rPr lang="en-US" altLang="zh-CN" sz="2000" dirty="0">
                <a:solidFill>
                  <a:srgbClr val="0000CC"/>
                </a:solidFill>
              </a:rPr>
              <a:t>B.</a:t>
            </a:r>
            <a:r>
              <a:rPr lang="zh-CN" altLang="en-US" sz="2000" dirty="0">
                <a:solidFill>
                  <a:srgbClr val="0000CC"/>
                </a:solidFill>
              </a:rPr>
              <a:t>数据库逻辑结构设计     </a:t>
            </a:r>
            <a:r>
              <a:rPr lang="en-US" altLang="zh-CN" sz="2000" dirty="0">
                <a:solidFill>
                  <a:srgbClr val="0000CC"/>
                </a:solidFill>
              </a:rPr>
              <a:t>C.</a:t>
            </a:r>
            <a:r>
              <a:rPr lang="zh-CN" altLang="en-US" sz="2000" dirty="0">
                <a:solidFill>
                  <a:srgbClr val="0000CC"/>
                </a:solidFill>
              </a:rPr>
              <a:t>数据库物理结构设计     </a:t>
            </a:r>
            <a:r>
              <a:rPr lang="en-US" altLang="zh-CN" sz="2000" dirty="0">
                <a:solidFill>
                  <a:srgbClr val="0000CC"/>
                </a:solidFill>
              </a:rPr>
              <a:t>D.</a:t>
            </a:r>
            <a:r>
              <a:rPr lang="zh-CN" altLang="en-US" sz="2000" dirty="0">
                <a:solidFill>
                  <a:srgbClr val="0000CC"/>
                </a:solidFill>
              </a:rPr>
              <a:t>数据库实施和维护</a:t>
            </a:r>
            <a:endParaRPr lang="en-US" altLang="zh-CN" sz="2000" dirty="0">
              <a:solidFill>
                <a:srgbClr val="0000CC"/>
              </a:solidFill>
            </a:endParaRPr>
          </a:p>
          <a:p>
            <a:pPr>
              <a:lnSpc>
                <a:spcPct val="150000"/>
              </a:lnSpc>
            </a:pPr>
            <a:r>
              <a:rPr lang="zh-CN" altLang="en-US" sz="2600" dirty="0"/>
              <a:t>员工性别的取值，有的为“男”、“女”，有的为“</a:t>
            </a:r>
            <a:r>
              <a:rPr lang="en-US" altLang="zh-CN" sz="2600" dirty="0"/>
              <a:t>1</a:t>
            </a:r>
            <a:r>
              <a:rPr lang="zh-CN" altLang="en-US" sz="2600" dirty="0"/>
              <a:t>”、“</a:t>
            </a:r>
            <a:r>
              <a:rPr lang="en-US" altLang="zh-CN" sz="2600" dirty="0"/>
              <a:t>0</a:t>
            </a:r>
            <a:r>
              <a:rPr lang="zh-CN" altLang="en-US" sz="2600" dirty="0"/>
              <a:t>”，这种情况属于（ ）</a:t>
            </a:r>
            <a:endParaRPr lang="en-US" altLang="zh-CN" sz="2600" dirty="0"/>
          </a:p>
          <a:p>
            <a:pPr marL="0" lvl="0" indent="0">
              <a:lnSpc>
                <a:spcPct val="150000"/>
              </a:lnSpc>
              <a:buNone/>
            </a:pPr>
            <a:r>
              <a:rPr lang="en-US" altLang="zh-CN" sz="2000" dirty="0">
                <a:solidFill>
                  <a:srgbClr val="0000CC"/>
                </a:solidFill>
              </a:rPr>
              <a:t>    A.</a:t>
            </a:r>
            <a:r>
              <a:rPr lang="zh-CN" altLang="en-US" sz="2000" dirty="0">
                <a:solidFill>
                  <a:srgbClr val="0000CC"/>
                </a:solidFill>
              </a:rPr>
              <a:t>属性冲突          </a:t>
            </a:r>
            <a:r>
              <a:rPr lang="en-US" altLang="zh-CN" sz="2000" dirty="0">
                <a:solidFill>
                  <a:srgbClr val="0000CC"/>
                </a:solidFill>
              </a:rPr>
              <a:t>B.</a:t>
            </a:r>
            <a:r>
              <a:rPr lang="zh-CN" altLang="en-US" sz="2000" dirty="0">
                <a:solidFill>
                  <a:srgbClr val="0000CC"/>
                </a:solidFill>
              </a:rPr>
              <a:t>命名冲突          </a:t>
            </a:r>
            <a:r>
              <a:rPr lang="en-US" altLang="zh-CN" sz="2000" dirty="0">
                <a:solidFill>
                  <a:srgbClr val="0000CC"/>
                </a:solidFill>
              </a:rPr>
              <a:t>C.</a:t>
            </a:r>
            <a:r>
              <a:rPr lang="zh-CN" altLang="en-US" sz="2000" dirty="0">
                <a:solidFill>
                  <a:srgbClr val="0000CC"/>
                </a:solidFill>
              </a:rPr>
              <a:t>结构冲突           </a:t>
            </a:r>
            <a:r>
              <a:rPr lang="en-US" altLang="zh-CN" sz="2000" dirty="0">
                <a:solidFill>
                  <a:srgbClr val="0000CC"/>
                </a:solidFill>
              </a:rPr>
              <a:t>D.</a:t>
            </a:r>
            <a:r>
              <a:rPr lang="zh-CN" altLang="en-US" sz="2000" dirty="0">
                <a:solidFill>
                  <a:srgbClr val="0000CC"/>
                </a:solidFill>
              </a:rPr>
              <a:t>数据冗余</a:t>
            </a:r>
            <a:endParaRPr lang="en-US" altLang="zh-CN" sz="2000"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92</a:t>
            </a:fld>
            <a:endParaRPr lang="en-US" dirty="0"/>
          </a:p>
        </p:txBody>
      </p:sp>
    </p:spTree>
    <p:extLst>
      <p:ext uri="{BB962C8B-B14F-4D97-AF65-F5344CB8AC3E}">
        <p14:creationId xmlns:p14="http://schemas.microsoft.com/office/powerpoint/2010/main" val="36936126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85800"/>
            <a:ext cx="11007107" cy="5850226"/>
          </a:xfrm>
        </p:spPr>
        <p:txBody>
          <a:bodyPr/>
          <a:lstStyle/>
          <a:p>
            <a:pPr>
              <a:lnSpc>
                <a:spcPct val="150000"/>
              </a:lnSpc>
            </a:pPr>
            <a:r>
              <a:rPr lang="zh-CN" altLang="en-US" dirty="0"/>
              <a:t>数据库设计方法包括</a:t>
            </a:r>
            <a:r>
              <a:rPr lang="zh-CN" altLang="en-US" u="sng" dirty="0"/>
              <a:t>               </a:t>
            </a:r>
            <a:r>
              <a:rPr lang="zh-CN" altLang="en-US" dirty="0"/>
              <a:t>、</a:t>
            </a:r>
            <a:r>
              <a:rPr lang="zh-CN" altLang="en-US" u="sng" dirty="0"/>
              <a:t>               </a:t>
            </a:r>
            <a:r>
              <a:rPr lang="zh-CN" altLang="en-US" dirty="0"/>
              <a:t>、</a:t>
            </a:r>
            <a:r>
              <a:rPr lang="zh-CN" altLang="en-US" u="sng" dirty="0"/>
              <a:t>              </a:t>
            </a:r>
            <a:r>
              <a:rPr lang="zh-CN" altLang="en-US" dirty="0"/>
              <a:t>、</a:t>
            </a:r>
            <a:r>
              <a:rPr lang="zh-CN" altLang="en-US" u="sng" dirty="0"/>
              <a:t>             </a:t>
            </a:r>
            <a:r>
              <a:rPr lang="zh-CN" altLang="en-US" dirty="0"/>
              <a:t>和统一建模语言（</a:t>
            </a:r>
            <a:r>
              <a:rPr lang="en-US" altLang="zh-CN" dirty="0"/>
              <a:t>UML</a:t>
            </a:r>
            <a:r>
              <a:rPr lang="zh-CN" altLang="en-US" dirty="0"/>
              <a:t>）方法等。</a:t>
            </a:r>
            <a:endParaRPr lang="en-US" altLang="zh-CN" dirty="0"/>
          </a:p>
          <a:p>
            <a:pPr>
              <a:lnSpc>
                <a:spcPct val="150000"/>
              </a:lnSpc>
            </a:pPr>
            <a:r>
              <a:rPr lang="zh-CN" altLang="en-US" dirty="0"/>
              <a:t>集成局部</a:t>
            </a:r>
            <a:r>
              <a:rPr lang="en-US" altLang="zh-CN" dirty="0"/>
              <a:t>E-R</a:t>
            </a:r>
            <a:r>
              <a:rPr lang="zh-CN" altLang="en-US" dirty="0"/>
              <a:t>图要分为两个步骤，分别是</a:t>
            </a:r>
            <a:r>
              <a:rPr lang="zh-CN" altLang="en-US" u="sng" dirty="0"/>
              <a:t>               </a:t>
            </a:r>
            <a:r>
              <a:rPr lang="zh-CN" altLang="en-US" dirty="0"/>
              <a:t>和</a:t>
            </a:r>
            <a:r>
              <a:rPr lang="zh-CN" altLang="en-US" u="sng" dirty="0"/>
              <a:t>               </a:t>
            </a:r>
            <a:r>
              <a:rPr lang="zh-CN" altLang="en-US" dirty="0"/>
              <a:t>。</a:t>
            </a:r>
            <a:endParaRPr lang="en-US" altLang="zh-CN" dirty="0"/>
          </a:p>
          <a:p>
            <a:pPr>
              <a:lnSpc>
                <a:spcPct val="150000"/>
              </a:lnSpc>
            </a:pPr>
            <a:r>
              <a:rPr lang="zh-CN" altLang="en-US" dirty="0"/>
              <a:t>数据库常见的存取方法主要有</a:t>
            </a:r>
            <a:r>
              <a:rPr lang="zh-CN" altLang="en-US" u="sng" dirty="0"/>
              <a:t>              </a:t>
            </a:r>
            <a:r>
              <a:rPr lang="zh-CN" altLang="en-US" dirty="0"/>
              <a:t>、</a:t>
            </a:r>
            <a:r>
              <a:rPr lang="zh-CN" altLang="en-US" u="sng" dirty="0"/>
              <a:t>                 </a:t>
            </a:r>
            <a:r>
              <a:rPr lang="zh-CN" altLang="en-US" dirty="0"/>
              <a:t>和</a:t>
            </a:r>
            <a:r>
              <a:rPr lang="en-US" altLang="zh-CN" dirty="0"/>
              <a:t>hash</a:t>
            </a:r>
            <a:r>
              <a:rPr lang="zh-CN" altLang="en-US" dirty="0"/>
              <a:t>方法。</a:t>
            </a:r>
            <a:endParaRPr lang="en-US" altLang="zh-CN" dirty="0"/>
          </a:p>
          <a:p>
            <a:pPr>
              <a:lnSpc>
                <a:spcPct val="150000"/>
              </a:lnSpc>
            </a:pPr>
            <a:r>
              <a:rPr lang="zh-CN" altLang="en-US" dirty="0"/>
              <a:t>在进行概念结构设计时，将事物作为属性的基本准则是什么？</a:t>
            </a:r>
            <a:endParaRPr lang="en-US" altLang="zh-CN" dirty="0"/>
          </a:p>
          <a:p>
            <a:pPr>
              <a:lnSpc>
                <a:spcPct val="150000"/>
              </a:lnSpc>
            </a:pPr>
            <a:r>
              <a:rPr lang="zh-CN" altLang="en-US" dirty="0"/>
              <a:t>将</a:t>
            </a:r>
            <a:r>
              <a:rPr lang="en-US" altLang="zh-CN" dirty="0"/>
              <a:t>E-R</a:t>
            </a:r>
            <a:r>
              <a:rPr lang="zh-CN" altLang="en-US" dirty="0"/>
              <a:t>图转换为关系模式时，可以如何处理实体型之间的联系？</a:t>
            </a:r>
            <a:endParaRPr lang="en-US" altLang="zh-CN"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93</a:t>
            </a:fld>
            <a:endParaRPr lang="en-US" dirty="0"/>
          </a:p>
        </p:txBody>
      </p:sp>
    </p:spTree>
    <p:extLst>
      <p:ext uri="{BB962C8B-B14F-4D97-AF65-F5344CB8AC3E}">
        <p14:creationId xmlns:p14="http://schemas.microsoft.com/office/powerpoint/2010/main" val="15703050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p:txBody>
          <a:bodyPr/>
          <a:lstStyle/>
          <a:p>
            <a:r>
              <a:rPr lang="zh-CN" altLang="en-US" dirty="0"/>
              <a:t>第</a:t>
            </a:r>
            <a:r>
              <a:rPr lang="en-US" altLang="zh-CN" dirty="0"/>
              <a:t>7</a:t>
            </a:r>
            <a:r>
              <a:rPr lang="zh-CN" altLang="en-US" dirty="0"/>
              <a:t>章习题：</a:t>
            </a:r>
            <a:r>
              <a:rPr lang="en-US" altLang="zh-CN" dirty="0"/>
              <a:t>1-15</a:t>
            </a:r>
            <a:r>
              <a:rPr lang="zh-CN" altLang="en-US" dirty="0"/>
              <a:t>（全部）</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94</a:t>
            </a:fld>
            <a:endParaRPr lang="en-US" dirty="0"/>
          </a:p>
        </p:txBody>
      </p:sp>
    </p:spTree>
    <p:extLst>
      <p:ext uri="{BB962C8B-B14F-4D97-AF65-F5344CB8AC3E}">
        <p14:creationId xmlns:p14="http://schemas.microsoft.com/office/powerpoint/2010/main" val="22736030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38775</TotalTime>
  <Words>7601</Words>
  <Application>Microsoft Office PowerPoint</Application>
  <PresentationFormat>宽屏</PresentationFormat>
  <Paragraphs>854</Paragraphs>
  <Slides>95</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95</vt:i4>
      </vt:variant>
    </vt:vector>
  </HeadingPairs>
  <TitlesOfParts>
    <vt:vector size="104" baseType="lpstr">
      <vt:lpstr>等线</vt:lpstr>
      <vt:lpstr>等线 Light</vt:lpstr>
      <vt:lpstr>宋体</vt:lpstr>
      <vt:lpstr>Arial</vt:lpstr>
      <vt:lpstr>Calibri</vt:lpstr>
      <vt:lpstr>Cambria Math</vt:lpstr>
      <vt:lpstr>Times New Roman</vt:lpstr>
      <vt:lpstr>Wingdings</vt:lpstr>
      <vt:lpstr>chtp8_07</vt:lpstr>
      <vt:lpstr>PowerPoint 演示文稿</vt:lpstr>
      <vt:lpstr>本章目标</vt:lpstr>
      <vt:lpstr>大纲</vt:lpstr>
      <vt:lpstr>数据库设计概述</vt:lpstr>
      <vt:lpstr>PowerPoint 演示文稿</vt:lpstr>
      <vt:lpstr>数据库设计概述(cont’d)</vt:lpstr>
      <vt:lpstr>数据库设计的特点</vt:lpstr>
      <vt:lpstr>PowerPoint 演示文稿</vt:lpstr>
      <vt:lpstr>数据库设计方法</vt:lpstr>
      <vt:lpstr>PowerPoint 演示文稿</vt:lpstr>
      <vt:lpstr>数据库设计的基本步骤</vt:lpstr>
      <vt:lpstr>PowerPoint 演示文稿</vt:lpstr>
      <vt:lpstr>PowerPoint 演示文稿</vt:lpstr>
      <vt:lpstr>数据库设计过程中的各级模式</vt:lpstr>
      <vt:lpstr>PowerPoint 演示文稿</vt:lpstr>
      <vt:lpstr>PowerPoint 演示文稿</vt:lpstr>
      <vt:lpstr>PowerPoint 演示文稿</vt:lpstr>
      <vt:lpstr>PowerPoint 演示文稿</vt:lpstr>
      <vt:lpstr>大纲</vt:lpstr>
      <vt:lpstr>需求分析</vt:lpstr>
      <vt:lpstr>需求分析的任务</vt:lpstr>
      <vt:lpstr>需求分析的方法</vt:lpstr>
      <vt:lpstr>PowerPoint 演示文稿</vt:lpstr>
      <vt:lpstr>数据字典</vt:lpstr>
      <vt:lpstr>1.数据项</vt:lpstr>
      <vt:lpstr>2.数据结构</vt:lpstr>
      <vt:lpstr>3.数据流</vt:lpstr>
      <vt:lpstr>4.数据存储</vt:lpstr>
      <vt:lpstr>5.处理过程</vt:lpstr>
      <vt:lpstr>举例：学生学籍管理子系统的数据字典</vt:lpstr>
      <vt:lpstr>PowerPoint 演示文稿</vt:lpstr>
      <vt:lpstr>PowerPoint 演示文稿</vt:lpstr>
      <vt:lpstr>PowerPoint 演示文稿</vt:lpstr>
      <vt:lpstr>PowerPoint 演示文稿</vt:lpstr>
      <vt:lpstr>需求分析小结</vt:lpstr>
      <vt:lpstr>大纲</vt:lpstr>
      <vt:lpstr>概念结构设计</vt:lpstr>
      <vt:lpstr>1.概念模型</vt:lpstr>
      <vt:lpstr>2.E-R模型</vt:lpstr>
      <vt:lpstr>PowerPoint 演示文稿</vt:lpstr>
      <vt:lpstr>PowerPoint 演示文稿</vt:lpstr>
      <vt:lpstr>一个实例</vt:lpstr>
      <vt:lpstr>PowerPoint 演示文稿</vt:lpstr>
      <vt:lpstr>PowerPoint 演示文稿</vt:lpstr>
      <vt:lpstr>课堂练习</vt:lpstr>
      <vt:lpstr>5.概念结构设计过程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逻辑结构设计</vt:lpstr>
      <vt:lpstr>1. E-R图向关系模型的转换</vt:lpstr>
      <vt:lpstr>PowerPoint 演示文稿</vt:lpstr>
      <vt:lpstr>PowerPoint 演示文稿</vt:lpstr>
      <vt:lpstr>PowerPoint 演示文稿</vt:lpstr>
      <vt:lpstr>PowerPoint 演示文稿</vt:lpstr>
      <vt:lpstr>PowerPoint 演示文稿</vt:lpstr>
      <vt:lpstr>2.数据模型的优化</vt:lpstr>
      <vt:lpstr>PowerPoint 演示文稿</vt:lpstr>
      <vt:lpstr>3.设计用户子模式</vt:lpstr>
      <vt:lpstr>大纲</vt:lpstr>
      <vt:lpstr>物理结构设计</vt:lpstr>
      <vt:lpstr>物理结构设计(cont’d)</vt:lpstr>
      <vt:lpstr>1.数据库物理设计的内容和方法</vt:lpstr>
      <vt:lpstr>PowerPoint 演示文稿</vt:lpstr>
      <vt:lpstr>2.关系模式存取方法选择</vt:lpstr>
      <vt:lpstr>PowerPoint 演示文稿</vt:lpstr>
      <vt:lpstr>PowerPoint 演示文稿</vt:lpstr>
      <vt:lpstr>PowerPoint 演示文稿</vt:lpstr>
      <vt:lpstr>PowerPoint 演示文稿</vt:lpstr>
      <vt:lpstr>PowerPoint 演示文稿</vt:lpstr>
      <vt:lpstr>3.确定数据库的存储结构</vt:lpstr>
      <vt:lpstr>PowerPoint 演示文稿</vt:lpstr>
      <vt:lpstr>PowerPoint 演示文稿</vt:lpstr>
      <vt:lpstr>大纲</vt:lpstr>
      <vt:lpstr>数据库的实施和维护</vt:lpstr>
      <vt:lpstr>1.数据的载入和应用程序的调试</vt:lpstr>
      <vt:lpstr>PowerPoint 演示文稿</vt:lpstr>
      <vt:lpstr>2.数据库的试运行</vt:lpstr>
      <vt:lpstr>PowerPoint 演示文稿</vt:lpstr>
      <vt:lpstr>3.数据库的运行和维护</vt:lpstr>
      <vt:lpstr>PowerPoint 演示文稿</vt:lpstr>
      <vt:lpstr>本章小结</vt:lpstr>
      <vt:lpstr>课堂练习</vt:lpstr>
      <vt:lpstr>PowerPoint 演示文稿</vt:lpstr>
      <vt:lpstr>本章作业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wangm</cp:lastModifiedBy>
  <cp:revision>1463</cp:revision>
  <dcterms:created xsi:type="dcterms:W3CDTF">2015-04-27T18:37:45Z</dcterms:created>
  <dcterms:modified xsi:type="dcterms:W3CDTF">2020-10-07T03:43:24Z</dcterms:modified>
</cp:coreProperties>
</file>