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63"/>
  </p:notesMasterIdLst>
  <p:sldIdLst>
    <p:sldId id="256" r:id="rId2"/>
    <p:sldId id="261" r:id="rId3"/>
    <p:sldId id="257" r:id="rId4"/>
    <p:sldId id="411" r:id="rId5"/>
    <p:sldId id="412" r:id="rId6"/>
    <p:sldId id="414" r:id="rId7"/>
    <p:sldId id="415" r:id="rId8"/>
    <p:sldId id="417" r:id="rId9"/>
    <p:sldId id="418" r:id="rId10"/>
    <p:sldId id="419" r:id="rId11"/>
    <p:sldId id="420" r:id="rId12"/>
    <p:sldId id="421" r:id="rId13"/>
    <p:sldId id="422" r:id="rId14"/>
    <p:sldId id="428" r:id="rId15"/>
    <p:sldId id="429" r:id="rId16"/>
    <p:sldId id="430" r:id="rId17"/>
    <p:sldId id="431" r:id="rId18"/>
    <p:sldId id="433" r:id="rId19"/>
    <p:sldId id="435" r:id="rId20"/>
    <p:sldId id="436" r:id="rId21"/>
    <p:sldId id="434" r:id="rId22"/>
    <p:sldId id="432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9" r:id="rId43"/>
    <p:sldId id="457" r:id="rId44"/>
    <p:sldId id="461" r:id="rId45"/>
    <p:sldId id="463" r:id="rId46"/>
    <p:sldId id="462" r:id="rId47"/>
    <p:sldId id="464" r:id="rId48"/>
    <p:sldId id="460" r:id="rId49"/>
    <p:sldId id="465" r:id="rId50"/>
    <p:sldId id="458" r:id="rId51"/>
    <p:sldId id="456" r:id="rId52"/>
    <p:sldId id="466" r:id="rId53"/>
    <p:sldId id="467" r:id="rId54"/>
    <p:sldId id="468" r:id="rId55"/>
    <p:sldId id="470" r:id="rId56"/>
    <p:sldId id="471" r:id="rId57"/>
    <p:sldId id="469" r:id="rId58"/>
    <p:sldId id="472" r:id="rId59"/>
    <p:sldId id="410" r:id="rId60"/>
    <p:sldId id="473" r:id="rId61"/>
    <p:sldId id="321" r:id="rId62"/>
  </p:sldIdLst>
  <p:sldSz cx="12192000" cy="6858000"/>
  <p:notesSz cx="6858000" cy="9144000"/>
  <p:photoAlbum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CC00FF"/>
    <a:srgbClr val="008000"/>
    <a:srgbClr val="1A5F15"/>
    <a:srgbClr val="996600"/>
    <a:srgbClr val="CC00CC"/>
    <a:srgbClr val="2E472D"/>
    <a:srgbClr val="007434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464" autoAdjust="0"/>
  </p:normalViewPr>
  <p:slideViewPr>
    <p:cSldViewPr>
      <p:cViewPr varScale="1">
        <p:scale>
          <a:sx n="80" d="100"/>
          <a:sy n="80" d="100"/>
        </p:scale>
        <p:origin x="553" y="5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3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28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5963" indent="-358775">
              <a:lnSpc>
                <a:spcPct val="130000"/>
              </a:lnSpc>
              <a:defRPr sz="2400"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marL="901700" indent="-185738">
              <a:lnSpc>
                <a:spcPct val="130000"/>
              </a:lnSpc>
              <a:defRPr sz="2000"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onelyxmas/p/415241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76400"/>
            <a:ext cx="110490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 数据库编程</a:t>
            </a:r>
            <a:endParaRPr lang="en-US" altLang="zh-CN" sz="6000" dirty="0">
              <a:solidFill>
                <a:srgbClr val="000099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1000" y="228600"/>
            <a:ext cx="11353799" cy="6307426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指示变量</a:t>
            </a:r>
            <a:r>
              <a:rPr lang="en-US" altLang="zh-CN" dirty="0">
                <a:solidFill>
                  <a:srgbClr val="0000FF"/>
                </a:solidFill>
              </a:rPr>
              <a:t>(indicator variable)</a:t>
            </a:r>
          </a:p>
          <a:p>
            <a:pPr lvl="1"/>
            <a:r>
              <a:rPr lang="zh-CN" altLang="en-US" dirty="0"/>
              <a:t>一个主变量可以附带一个任选的</a:t>
            </a:r>
            <a:r>
              <a:rPr lang="zh-CN" altLang="en-US" dirty="0">
                <a:solidFill>
                  <a:srgbClr val="FF0000"/>
                </a:solidFill>
              </a:rPr>
              <a:t>指示变量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指示变量是一个整型变量，用来</a:t>
            </a:r>
            <a:r>
              <a:rPr lang="zh-CN" altLang="en-US" dirty="0">
                <a:solidFill>
                  <a:srgbClr val="0000CC"/>
                </a:solidFill>
              </a:rPr>
              <a:t>“指示”所指主变量的值或条件</a:t>
            </a:r>
            <a:endParaRPr lang="en-US" altLang="zh-CN" dirty="0">
              <a:solidFill>
                <a:srgbClr val="0000CC"/>
              </a:solidFill>
            </a:endParaRPr>
          </a:p>
          <a:p>
            <a:pPr lvl="2"/>
            <a:r>
              <a:rPr lang="zh-CN" altLang="en-US" dirty="0"/>
              <a:t>即，输入主变量是否为</a:t>
            </a:r>
            <a:r>
              <a:rPr lang="zh-CN" altLang="en-US" dirty="0">
                <a:solidFill>
                  <a:srgbClr val="FF0000"/>
                </a:solidFill>
              </a:rPr>
              <a:t>空值</a:t>
            </a:r>
            <a:r>
              <a:rPr lang="zh-CN" altLang="en-US" dirty="0"/>
              <a:t>；可以检测输出主变量是否为</a:t>
            </a:r>
            <a:r>
              <a:rPr lang="zh-CN" altLang="en-US" dirty="0">
                <a:solidFill>
                  <a:srgbClr val="FF0000"/>
                </a:solidFill>
              </a:rPr>
              <a:t>空值</a:t>
            </a:r>
            <a:r>
              <a:rPr lang="zh-CN" altLang="en-US" dirty="0"/>
              <a:t>；值是否</a:t>
            </a:r>
            <a:r>
              <a:rPr lang="zh-CN" altLang="en-US" dirty="0">
                <a:solidFill>
                  <a:srgbClr val="FF0000"/>
                </a:solidFill>
              </a:rPr>
              <a:t>被截断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在</a:t>
            </a:r>
            <a:r>
              <a:rPr lang="en-US" altLang="zh-CN" dirty="0">
                <a:solidFill>
                  <a:srgbClr val="0000FF"/>
                </a:solidFill>
              </a:rPr>
              <a:t>SQL</a:t>
            </a:r>
            <a:r>
              <a:rPr lang="zh-CN" altLang="en-US" dirty="0">
                <a:solidFill>
                  <a:srgbClr val="0000FF"/>
                </a:solidFill>
              </a:rPr>
              <a:t>语句中使用主变量和指示变量的方法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sz="1600" dirty="0"/>
          </a:p>
          <a:p>
            <a:pPr lvl="2"/>
            <a:r>
              <a:rPr lang="zh-CN" altLang="en-US" dirty="0"/>
              <a:t>说明之后的主变量可以在</a:t>
            </a:r>
            <a:r>
              <a:rPr lang="en-US" altLang="zh-CN" dirty="0"/>
              <a:t>SQL</a:t>
            </a:r>
            <a:r>
              <a:rPr lang="zh-CN" altLang="en-US" dirty="0"/>
              <a:t>语句中任何一个能够使用表达式的地方出现</a:t>
            </a:r>
            <a:endParaRPr lang="en-US" altLang="zh-CN" dirty="0"/>
          </a:p>
          <a:p>
            <a:pPr lvl="2"/>
            <a:r>
              <a:rPr lang="zh-CN" altLang="en-US" dirty="0"/>
              <a:t>为了与数据库对象名</a:t>
            </a:r>
            <a:r>
              <a:rPr lang="en-US" altLang="zh-CN" dirty="0"/>
              <a:t>(</a:t>
            </a:r>
            <a:r>
              <a:rPr lang="zh-CN" altLang="en-US" dirty="0"/>
              <a:t>表名</a:t>
            </a:r>
            <a:r>
              <a:rPr lang="en-US" altLang="zh-CN" dirty="0"/>
              <a:t>,</a:t>
            </a:r>
            <a:r>
              <a:rPr lang="zh-CN" altLang="en-US" dirty="0"/>
              <a:t>视图名</a:t>
            </a:r>
            <a:r>
              <a:rPr lang="en-US" altLang="zh-CN" dirty="0"/>
              <a:t>, </a:t>
            </a:r>
            <a:r>
              <a:rPr lang="zh-CN" altLang="en-US" dirty="0"/>
              <a:t>列名等</a:t>
            </a:r>
            <a:r>
              <a:rPr lang="en-US" altLang="zh-CN" dirty="0"/>
              <a:t>)</a:t>
            </a:r>
            <a:r>
              <a:rPr lang="zh-CN" altLang="en-US" dirty="0"/>
              <a:t>区别，</a:t>
            </a:r>
            <a:r>
              <a:rPr lang="en-US" altLang="zh-CN" dirty="0"/>
              <a:t>SQL</a:t>
            </a:r>
            <a:r>
              <a:rPr lang="zh-CN" altLang="en-US" dirty="0"/>
              <a:t>语句中的主变量名前要</a:t>
            </a:r>
            <a:r>
              <a:rPr lang="zh-CN" altLang="en-US" b="1" u="sng" dirty="0">
                <a:solidFill>
                  <a:srgbClr val="FF0000"/>
                </a:solidFill>
              </a:rPr>
              <a:t>加冒号</a:t>
            </a:r>
            <a:r>
              <a:rPr lang="zh-CN" altLang="en-US" dirty="0"/>
              <a:t>作为标志</a:t>
            </a:r>
            <a:endParaRPr lang="en-US" altLang="zh-CN" dirty="0"/>
          </a:p>
          <a:p>
            <a:pPr lvl="2"/>
            <a:r>
              <a:rPr lang="zh-CN" altLang="en-US" dirty="0"/>
              <a:t>指示变量前也必须</a:t>
            </a:r>
            <a:r>
              <a:rPr lang="zh-CN" altLang="en-US" dirty="0">
                <a:solidFill>
                  <a:srgbClr val="FF0000"/>
                </a:solidFill>
              </a:rPr>
              <a:t>加冒号标志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必须紧跟</a:t>
            </a:r>
            <a:r>
              <a:rPr lang="zh-CN" altLang="en-US" dirty="0"/>
              <a:t>在所指主变量之后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位于</a:t>
            </a:r>
            <a:r>
              <a:rPr lang="en-US" altLang="zh-CN" dirty="0">
                <a:solidFill>
                  <a:srgbClr val="0000FF"/>
                </a:solidFill>
              </a:rPr>
              <a:t>SQL</a:t>
            </a:r>
            <a:r>
              <a:rPr lang="zh-CN" altLang="en-US" dirty="0">
                <a:solidFill>
                  <a:srgbClr val="0000FF"/>
                </a:solidFill>
              </a:rPr>
              <a:t>语句之外的主变量和指示变量直接引用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不加冒号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95600" y="3048000"/>
            <a:ext cx="4343400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 DECLARE SECTION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说明主变量和指示变量</a:t>
            </a:r>
            <a:endParaRPr lang="en-US" altLang="zh-CN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DECLARE SECTION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8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什么是游标</a:t>
            </a:r>
            <a:r>
              <a:rPr lang="en-US" altLang="zh-CN" dirty="0">
                <a:solidFill>
                  <a:srgbClr val="0000FF"/>
                </a:solidFill>
              </a:rPr>
              <a:t>(cursor)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游标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系统为用户开设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FF0000"/>
                </a:solidFill>
              </a:rPr>
              <a:t>数据缓冲区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存放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语句的执行结果</a:t>
            </a:r>
          </a:p>
          <a:p>
            <a:pPr lvl="2"/>
            <a:r>
              <a:rPr lang="zh-CN" altLang="en-US" dirty="0"/>
              <a:t>每个游标区都有一个</a:t>
            </a:r>
            <a:r>
              <a:rPr lang="zh-CN" altLang="en-US" dirty="0">
                <a:solidFill>
                  <a:srgbClr val="FF0000"/>
                </a:solidFill>
              </a:rPr>
              <a:t>名字</a:t>
            </a:r>
          </a:p>
          <a:p>
            <a:pPr lvl="2"/>
            <a:r>
              <a:rPr lang="zh-CN" altLang="en-US" dirty="0"/>
              <a:t>用户可以用</a:t>
            </a:r>
            <a:r>
              <a:rPr lang="en-US" altLang="zh-CN" dirty="0"/>
              <a:t>SQL</a:t>
            </a:r>
            <a:r>
              <a:rPr lang="zh-CN" altLang="en-US" dirty="0"/>
              <a:t>语句逐一从游标中获取记录，并赋给</a:t>
            </a:r>
            <a:r>
              <a:rPr lang="zh-CN" altLang="en-US" dirty="0">
                <a:solidFill>
                  <a:srgbClr val="FF0000"/>
                </a:solidFill>
              </a:rPr>
              <a:t>主变量</a:t>
            </a:r>
            <a:r>
              <a:rPr lang="zh-CN" altLang="en-US" dirty="0"/>
              <a:t>，交由主语言进一步处理</a:t>
            </a:r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为什么要使用游标？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语言与主语言具有不同数据处理方式</a:t>
            </a:r>
          </a:p>
          <a:p>
            <a:pPr lvl="2"/>
            <a:r>
              <a:rPr lang="en-US" altLang="zh-CN" dirty="0"/>
              <a:t>SQL</a:t>
            </a:r>
            <a:r>
              <a:rPr lang="zh-CN" altLang="en-US" dirty="0"/>
              <a:t>语言是面向集合的，一条</a:t>
            </a:r>
            <a:r>
              <a:rPr lang="en-US" altLang="zh-CN" dirty="0"/>
              <a:t>SQL</a:t>
            </a:r>
            <a:r>
              <a:rPr lang="zh-CN" altLang="en-US" dirty="0"/>
              <a:t>语句原则上可以产生或处理多条记录</a:t>
            </a:r>
          </a:p>
          <a:p>
            <a:pPr lvl="2"/>
            <a:r>
              <a:rPr lang="zh-CN" altLang="en-US" dirty="0"/>
              <a:t>主语言是面向记录的，一组主变量一次</a:t>
            </a:r>
            <a:r>
              <a:rPr lang="zh-CN" altLang="en-US" dirty="0">
                <a:solidFill>
                  <a:srgbClr val="FF0000"/>
                </a:solidFill>
              </a:rPr>
              <a:t>只能存放一条记录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仅使用主变量</a:t>
            </a:r>
            <a:r>
              <a:rPr lang="zh-CN" altLang="en-US" dirty="0"/>
              <a:t>并</a:t>
            </a:r>
            <a:r>
              <a:rPr lang="zh-CN" altLang="en-US" dirty="0">
                <a:solidFill>
                  <a:srgbClr val="FF0000"/>
                </a:solidFill>
              </a:rPr>
              <a:t>不能完全满足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r>
              <a:rPr lang="zh-CN" altLang="en-US" dirty="0"/>
              <a:t>向应用程序输出数据的要求</a:t>
            </a:r>
          </a:p>
          <a:p>
            <a:pPr lvl="1"/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zh-CN" altLang="en-US" dirty="0"/>
              <a:t>引入了游标的概念，用来协调这两种不同的处理方式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游标</a:t>
            </a:r>
          </a:p>
        </p:txBody>
      </p:sp>
    </p:spTree>
    <p:extLst>
      <p:ext uri="{BB962C8B-B14F-4D97-AF65-F5344CB8AC3E}">
        <p14:creationId xmlns:p14="http://schemas.microsoft.com/office/powerpoint/2010/main" val="300565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zh-CN" altLang="en-US" dirty="0"/>
              <a:t>语句与主语言之间的通信小结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066800"/>
            <a:ext cx="11353800" cy="546922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在嵌入式</a:t>
            </a:r>
            <a:r>
              <a:rPr lang="en-US" altLang="zh-CN" dirty="0"/>
              <a:t>SQL</a:t>
            </a:r>
            <a:r>
              <a:rPr lang="zh-CN" altLang="en-US" dirty="0"/>
              <a:t>中，</a:t>
            </a:r>
            <a:r>
              <a:rPr lang="en-US" altLang="zh-CN" dirty="0"/>
              <a:t>SQL</a:t>
            </a:r>
            <a:r>
              <a:rPr lang="zh-CN" altLang="en-US" dirty="0"/>
              <a:t>语句与主语言语句分工非常明确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语句：直接与数据库打交道</a:t>
            </a:r>
            <a:endParaRPr lang="en-US" altLang="zh-CN" dirty="0"/>
          </a:p>
          <a:p>
            <a:pPr lvl="1"/>
            <a:r>
              <a:rPr lang="zh-CN" altLang="en-US" dirty="0"/>
              <a:t>主语言语句</a:t>
            </a:r>
          </a:p>
          <a:p>
            <a:pPr lvl="2"/>
            <a:r>
              <a:rPr lang="zh-CN" altLang="en-US" dirty="0"/>
              <a:t>控制程序流程</a:t>
            </a:r>
          </a:p>
          <a:p>
            <a:pPr lvl="2"/>
            <a:r>
              <a:rPr lang="zh-CN" altLang="en-US" dirty="0"/>
              <a:t>对</a:t>
            </a:r>
            <a:r>
              <a:rPr lang="en-US" altLang="zh-CN" dirty="0"/>
              <a:t>SQL</a:t>
            </a:r>
            <a:r>
              <a:rPr lang="zh-CN" altLang="en-US" dirty="0"/>
              <a:t>语句的执行结果做进一步加工处理</a:t>
            </a:r>
            <a:endParaRPr lang="en-US" altLang="zh-CN" dirty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语句用主变量从主语言中接收执行参数，操纵数据库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语句的执行状态由</a:t>
            </a:r>
            <a:r>
              <a:rPr lang="en-US" altLang="zh-CN" dirty="0"/>
              <a:t>DBMS</a:t>
            </a:r>
            <a:r>
              <a:rPr lang="zh-CN" altLang="en-US" dirty="0"/>
              <a:t>送至</a:t>
            </a:r>
            <a:r>
              <a:rPr lang="en-US" altLang="zh-CN" dirty="0"/>
              <a:t>SQLCA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主语言程序从</a:t>
            </a:r>
            <a:r>
              <a:rPr lang="en-US" altLang="zh-CN" dirty="0"/>
              <a:t>SQLCA</a:t>
            </a:r>
            <a:r>
              <a:rPr lang="zh-CN" altLang="en-US" dirty="0"/>
              <a:t>中取出状态信息，据此决定下一步操作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SQL</a:t>
            </a:r>
            <a:r>
              <a:rPr lang="zh-CN" altLang="en-US" dirty="0"/>
              <a:t>语句从数据库中成功地检索出数据，则通过主变量传给主语言做进一步处理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语言和主语言的不同数据处理方式通过游标来协调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0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建立和关闭数据库连接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建立数据库连接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sz="14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715962" lvl="2" indent="0">
              <a:buNone/>
            </a:pPr>
            <a:endParaRPr lang="en-US" altLang="zh-CN" dirty="0"/>
          </a:p>
          <a:p>
            <a:r>
              <a:rPr lang="zh-CN" altLang="en-US" dirty="0"/>
              <a:t>程序运行过程中可以</a:t>
            </a:r>
            <a:r>
              <a:rPr lang="zh-CN" altLang="en-US" dirty="0">
                <a:solidFill>
                  <a:srgbClr val="FF0000"/>
                </a:solidFill>
              </a:rPr>
              <a:t>修改当前连接 </a:t>
            </a:r>
            <a:endParaRPr lang="en-US" altLang="zh-CN" dirty="0">
              <a:solidFill>
                <a:srgbClr val="FF0000"/>
              </a:solidFill>
            </a:endParaRPr>
          </a:p>
          <a:p>
            <a:pPr marL="715962" lvl="2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关闭数据库连接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716642" y="2228842"/>
            <a:ext cx="10758715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26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EXEC SQL CONNECT TO </a:t>
            </a:r>
            <a:r>
              <a:rPr lang="en-US" altLang="zh-CN" sz="26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target</a:t>
            </a:r>
            <a:r>
              <a:rPr lang="en-US" altLang="zh-CN" sz="26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[AS </a:t>
            </a:r>
            <a:r>
              <a:rPr lang="en-US" altLang="zh-CN" sz="26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connection-name</a:t>
            </a:r>
            <a:r>
              <a:rPr lang="en-US" altLang="zh-CN" sz="26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] [USER user-name]; </a:t>
            </a:r>
            <a:endParaRPr lang="zh-CN" altLang="en-US" sz="2600" dirty="0">
              <a:solidFill>
                <a:srgbClr val="0000F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990600" y="3040220"/>
            <a:ext cx="7543800" cy="971557"/>
          </a:xfrm>
          <a:prstGeom prst="borderCallout2">
            <a:avLst>
              <a:gd name="adj1" fmla="val 1245"/>
              <a:gd name="adj2" fmla="val 51042"/>
              <a:gd name="adj3" fmla="val -33106"/>
              <a:gd name="adj4" fmla="val 50868"/>
              <a:gd name="adj5" fmla="val -39146"/>
              <a:gd name="adj6" fmla="val 50792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</a:rPr>
              <a:t>目标服务器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</a:rPr>
              <a:t>服务器标识串，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</a:rPr>
              <a:t>格式如</a:t>
            </a:r>
            <a:r>
              <a:rPr lang="en-US" altLang="zh-CN" sz="1600" dirty="0">
                <a:solidFill>
                  <a:srgbClr val="0000FF"/>
                </a:solidFill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</a:rPr>
              <a:t>dbname</a:t>
            </a:r>
            <a:r>
              <a:rPr lang="en-US" altLang="zh-CN" sz="1600" dirty="0">
                <a:solidFill>
                  <a:srgbClr val="0000FF"/>
                </a:solidFill>
              </a:rPr>
              <a:t>&gt;@&lt;</a:t>
            </a:r>
            <a:r>
              <a:rPr lang="en-US" altLang="zh-CN" sz="1600" dirty="0" err="1">
                <a:solidFill>
                  <a:srgbClr val="0000FF"/>
                </a:solidFill>
              </a:rPr>
              <a:t>hostname:port</a:t>
            </a:r>
            <a:r>
              <a:rPr lang="en-US" altLang="zh-CN" sz="1600" dirty="0">
                <a:solidFill>
                  <a:srgbClr val="0000FF"/>
                </a:solidFill>
              </a:rPr>
              <a:t>&gt;</a:t>
            </a:r>
            <a:r>
              <a:rPr lang="zh-CN" altLang="en-US" sz="1600" dirty="0">
                <a:solidFill>
                  <a:srgbClr val="0000FF"/>
                </a:solidFill>
              </a:rPr>
              <a:t>；或</a:t>
            </a:r>
            <a:r>
              <a:rPr lang="en-US" altLang="zh-CN" sz="1600" dirty="0">
                <a:solidFill>
                  <a:srgbClr val="0000FF"/>
                </a:solidFill>
              </a:rPr>
              <a:t>DEFAULT</a:t>
            </a:r>
            <a:r>
              <a:rPr lang="zh-CN" altLang="en-US" sz="1600" dirty="0">
                <a:solidFill>
                  <a:srgbClr val="0000FF"/>
                </a:solidFill>
              </a:rPr>
              <a:t>；或包含服务标识的</a:t>
            </a:r>
            <a:r>
              <a:rPr lang="en-US" altLang="zh-CN" sz="1600" dirty="0">
                <a:solidFill>
                  <a:srgbClr val="0000FF"/>
                </a:solidFill>
              </a:rPr>
              <a:t>SQL</a:t>
            </a:r>
            <a:r>
              <a:rPr lang="zh-CN" altLang="en-US" sz="1600" dirty="0">
                <a:solidFill>
                  <a:srgbClr val="0000FF"/>
                </a:solidFill>
              </a:rPr>
              <a:t>串常量</a:t>
            </a:r>
            <a:endParaRPr lang="en-US" altLang="zh-CN" sz="1600" dirty="0">
              <a:solidFill>
                <a:srgbClr val="0000FF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6629400" y="1066800"/>
            <a:ext cx="4572000" cy="838200"/>
          </a:xfrm>
          <a:prstGeom prst="borderCallout1">
            <a:avLst>
              <a:gd name="adj1" fmla="val 99703"/>
              <a:gd name="adj2" fmla="val 314"/>
              <a:gd name="adj3" fmla="val 143334"/>
              <a:gd name="adj4" fmla="val -1806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CC"/>
                </a:solidFill>
              </a:rPr>
              <a:t>连接名</a:t>
            </a:r>
            <a:r>
              <a:rPr lang="en-US" altLang="zh-CN" sz="1600" dirty="0">
                <a:solidFill>
                  <a:srgbClr val="0000CC"/>
                </a:solidFill>
              </a:rPr>
              <a:t>(</a:t>
            </a:r>
            <a:r>
              <a:rPr lang="zh-CN" altLang="en-US" sz="1600" dirty="0">
                <a:solidFill>
                  <a:srgbClr val="0000CC"/>
                </a:solidFill>
              </a:rPr>
              <a:t>可选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CC"/>
                </a:solidFill>
              </a:rPr>
              <a:t>有效的标识符，用于识别一个程序内同时建立的多个连接，只有一个连接时可不指定连接名</a:t>
            </a:r>
            <a:endParaRPr lang="en-US" altLang="zh-CN" sz="1600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642" y="4781458"/>
            <a:ext cx="10758715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26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EXEC SQL SET CONNECTION connection-name |DEFAULT; </a:t>
            </a:r>
            <a:endParaRPr lang="zh-CN" altLang="en-US" sz="2600" dirty="0">
              <a:solidFill>
                <a:srgbClr val="0000F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6642" y="5959187"/>
            <a:ext cx="10758715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26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EXEC SQL DISCONNECT [connection-name]; </a:t>
            </a:r>
            <a:endParaRPr lang="zh-CN" altLang="en-US" sz="2600" dirty="0">
              <a:solidFill>
                <a:srgbClr val="0000F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程序实例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042915"/>
            <a:ext cx="8534400" cy="54931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" y="1219200"/>
            <a:ext cx="2133600" cy="271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8.1]:</a:t>
            </a: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srgbClr val="0000FF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依次检查某个系的学生记录，交互式更新某些学生年龄</a:t>
            </a:r>
          </a:p>
        </p:txBody>
      </p:sp>
    </p:spTree>
    <p:extLst>
      <p:ext uri="{BB962C8B-B14F-4D97-AF65-F5344CB8AC3E}">
        <p14:creationId xmlns:p14="http://schemas.microsoft.com/office/powerpoint/2010/main" val="23138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42072"/>
            <a:ext cx="8915400" cy="58414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6800" y="6208907"/>
            <a:ext cx="9067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代码具体实现和运行，请参考  </a:t>
            </a:r>
            <a:r>
              <a:rPr lang="zh-CN" altLang="en-US" dirty="0">
                <a:solidFill>
                  <a:srgbClr val="0000FF"/>
                </a:solidFill>
                <a:hlinkClick r:id="rId3"/>
              </a:rPr>
              <a:t>https://www.cnblogs.com/lonelyxmas/p/4152412.html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9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不用游标的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不用游标的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语句的种类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说明性语句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 数据定义语句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 数据控制语句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 查询结果为单记录的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zh-CN" altLang="en-US" dirty="0">
                <a:solidFill>
                  <a:srgbClr val="0000FF"/>
                </a:solidFill>
              </a:rPr>
              <a:t>语句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 非</a:t>
            </a:r>
            <a:r>
              <a:rPr lang="en-US" altLang="zh-CN" dirty="0">
                <a:solidFill>
                  <a:srgbClr val="0000FF"/>
                </a:solidFill>
              </a:rPr>
              <a:t>CURRENT</a:t>
            </a:r>
            <a:r>
              <a:rPr lang="zh-CN" altLang="en-US" dirty="0">
                <a:solidFill>
                  <a:srgbClr val="0000FF"/>
                </a:solidFill>
              </a:rPr>
              <a:t>形式的增删改语句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查询结果为单记录的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zh-CN" altLang="en-US" dirty="0">
                <a:solidFill>
                  <a:srgbClr val="0000FF"/>
                </a:solidFill>
              </a:rPr>
              <a:t>语句</a:t>
            </a:r>
          </a:p>
          <a:p>
            <a:pPr lvl="1"/>
            <a:r>
              <a:rPr lang="zh-CN" altLang="en-US" dirty="0"/>
              <a:t>只需用</a:t>
            </a:r>
            <a:r>
              <a:rPr lang="en-US" altLang="zh-CN" dirty="0"/>
              <a:t>INTO</a:t>
            </a:r>
            <a:r>
              <a:rPr lang="zh-CN" altLang="en-US" dirty="0"/>
              <a:t>子句指定存放查询结果的主变量，不需要使用游标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8.2] </a:t>
            </a:r>
            <a:r>
              <a:rPr lang="zh-CN" altLang="en-US" dirty="0"/>
              <a:t>根据学生号码查询学生信息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INTO</a:t>
            </a:r>
            <a:r>
              <a:rPr lang="zh-CN" altLang="en-US" dirty="0">
                <a:solidFill>
                  <a:srgbClr val="0000FF"/>
                </a:solidFill>
              </a:rPr>
              <a:t>子句、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zh-CN" altLang="en-US" dirty="0">
                <a:solidFill>
                  <a:srgbClr val="0000FF"/>
                </a:solidFill>
              </a:rPr>
              <a:t>子句和</a:t>
            </a:r>
            <a:r>
              <a:rPr lang="en-US" altLang="zh-CN" dirty="0">
                <a:solidFill>
                  <a:srgbClr val="0000FF"/>
                </a:solidFill>
              </a:rPr>
              <a:t>HAVING</a:t>
            </a:r>
            <a:r>
              <a:rPr lang="zh-CN" altLang="en-US" dirty="0">
                <a:solidFill>
                  <a:srgbClr val="0000FF"/>
                </a:solidFill>
              </a:rPr>
              <a:t>短语</a:t>
            </a:r>
            <a:r>
              <a:rPr lang="zh-CN" altLang="en-US" dirty="0">
                <a:solidFill>
                  <a:srgbClr val="FF0000"/>
                </a:solidFill>
              </a:rPr>
              <a:t>均可使用主变量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查询结果为空值时</a:t>
            </a:r>
            <a:r>
              <a:rPr lang="zh-CN" altLang="en-US" dirty="0"/>
              <a:t>，需要在</a:t>
            </a:r>
            <a:r>
              <a:rPr lang="en-US" altLang="zh-CN" dirty="0"/>
              <a:t>INTO</a:t>
            </a:r>
            <a:r>
              <a:rPr lang="zh-CN" altLang="en-US" dirty="0"/>
              <a:t>子句的主变量后跟有指示变量；当指示变量的值为负时，不管主变量为何值，均认为主变量值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查询结果为多条记录时</a:t>
            </a:r>
            <a:r>
              <a:rPr lang="zh-CN" altLang="en-US" dirty="0"/>
              <a:t>，程序出错，</a:t>
            </a:r>
            <a:r>
              <a:rPr lang="en-US" altLang="zh-CN" dirty="0">
                <a:solidFill>
                  <a:srgbClr val="FF0000"/>
                </a:solidFill>
              </a:rPr>
              <a:t>RDBMS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SQLCA</a:t>
            </a:r>
            <a:r>
              <a:rPr lang="zh-CN" altLang="en-US" dirty="0">
                <a:solidFill>
                  <a:srgbClr val="FF0000"/>
                </a:solidFill>
              </a:rPr>
              <a:t>中返回错误信息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05000" y="2362200"/>
            <a:ext cx="7543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SQL SELECT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Sage,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endParaRPr lang="en-US" altLang="zh-CN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INTO 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Hname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Hsex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Hage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Hdept</a:t>
            </a:r>
            <a:endParaRPr lang="en-US" altLang="zh-CN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FROM  Student</a:t>
            </a:r>
            <a:endParaRPr lang="zh-CN" altLang="en-US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3966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8.3] </a:t>
            </a:r>
            <a:r>
              <a:rPr lang="zh-CN" altLang="en-US" dirty="0"/>
              <a:t>查询某个学生选修某门课程的成绩。假设已经把将要查询的学生的学号赋给了主变量</a:t>
            </a:r>
            <a:r>
              <a:rPr lang="en-US" altLang="zh-CN" dirty="0" err="1"/>
              <a:t>givensno</a:t>
            </a:r>
            <a:r>
              <a:rPr lang="zh-CN" altLang="en-US" dirty="0"/>
              <a:t>，将课程号赋给了主变量</a:t>
            </a:r>
            <a:r>
              <a:rPr lang="en-US" altLang="zh-CN" dirty="0" err="1"/>
              <a:t>givencno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 err="1">
                <a:solidFill>
                  <a:srgbClr val="CC3399"/>
                </a:solidFill>
              </a:rPr>
              <a:t>Gradeid</a:t>
            </a:r>
            <a:r>
              <a:rPr lang="en-US" altLang="zh-CN" dirty="0">
                <a:solidFill>
                  <a:srgbClr val="CC3399"/>
                </a:solidFill>
              </a:rPr>
              <a:t> &lt; 0</a:t>
            </a:r>
            <a:r>
              <a:rPr lang="zh-CN" altLang="en-US" dirty="0"/>
              <a:t>，则不论</a:t>
            </a:r>
            <a:r>
              <a:rPr lang="en-US" altLang="zh-CN" dirty="0" err="1">
                <a:solidFill>
                  <a:srgbClr val="CC3399"/>
                </a:solidFill>
              </a:rPr>
              <a:t>Hgrade</a:t>
            </a:r>
            <a:r>
              <a:rPr lang="zh-CN" altLang="en-US" dirty="0"/>
              <a:t>为何值均认为该学生</a:t>
            </a:r>
            <a:r>
              <a:rPr lang="zh-CN" altLang="en-US" dirty="0">
                <a:solidFill>
                  <a:srgbClr val="CC3399"/>
                </a:solidFill>
              </a:rPr>
              <a:t>成绩为空值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45638" y="1981200"/>
            <a:ext cx="9906000" cy="1665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SQL SELECT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Grade</a:t>
            </a:r>
            <a:endParaRPr lang="zh-CN" altLang="en-US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INTO 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Hgrade:Gradeid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指示变量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Gradeid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CN" alt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FROM  SC</a:t>
            </a:r>
            <a:endParaRPr lang="zh-CN" altLang="en-US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givencno</a:t>
            </a:r>
            <a:r>
              <a:rPr lang="zh-CN" altLang="en-US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8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非</a:t>
            </a:r>
            <a:r>
              <a:rPr lang="en-US" altLang="zh-CN" dirty="0">
                <a:solidFill>
                  <a:srgbClr val="0000FF"/>
                </a:solidFill>
              </a:rPr>
              <a:t>CURRENT</a:t>
            </a:r>
            <a:r>
              <a:rPr lang="zh-CN" altLang="en-US" dirty="0">
                <a:solidFill>
                  <a:srgbClr val="0000FF"/>
                </a:solidFill>
              </a:rPr>
              <a:t>形式的增删改语句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有些非</a:t>
            </a:r>
            <a:r>
              <a:rPr lang="en-US" altLang="zh-CN" dirty="0"/>
              <a:t>CURRENT</a:t>
            </a:r>
            <a:r>
              <a:rPr lang="zh-CN" altLang="en-US" dirty="0"/>
              <a:t>形式的</a:t>
            </a:r>
            <a:r>
              <a:rPr lang="zh-CN" altLang="en-US" dirty="0">
                <a:solidFill>
                  <a:srgbClr val="FF0000"/>
                </a:solidFill>
              </a:rPr>
              <a:t>增删改语句</a:t>
            </a:r>
            <a:r>
              <a:rPr lang="zh-CN" altLang="en-US" dirty="0"/>
              <a:t>不需要用游标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>
                <a:solidFill>
                  <a:srgbClr val="0000FF"/>
                </a:solidFill>
              </a:rPr>
              <a:t>SET</a:t>
            </a:r>
            <a:r>
              <a:rPr lang="zh-CN" altLang="en-US" dirty="0">
                <a:solidFill>
                  <a:srgbClr val="0000FF"/>
                </a:solidFill>
              </a:rPr>
              <a:t>子句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zh-CN" altLang="en-US" dirty="0">
                <a:solidFill>
                  <a:srgbClr val="0000FF"/>
                </a:solidFill>
              </a:rPr>
              <a:t>子句</a:t>
            </a:r>
            <a:r>
              <a:rPr lang="zh-CN" altLang="en-US" dirty="0"/>
              <a:t>中可以使用</a:t>
            </a:r>
            <a:r>
              <a:rPr lang="zh-CN" altLang="en-US" dirty="0">
                <a:solidFill>
                  <a:srgbClr val="FF0000"/>
                </a:solidFill>
              </a:rPr>
              <a:t>主变量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>
                <a:solidFill>
                  <a:srgbClr val="0000FF"/>
                </a:solidFill>
              </a:rPr>
              <a:t>SET</a:t>
            </a:r>
            <a:r>
              <a:rPr lang="zh-CN" altLang="en-US" dirty="0">
                <a:solidFill>
                  <a:srgbClr val="0000FF"/>
                </a:solidFill>
              </a:rPr>
              <a:t>子句</a:t>
            </a:r>
            <a:r>
              <a:rPr lang="zh-CN" altLang="en-US" dirty="0"/>
              <a:t>还可以使用</a:t>
            </a:r>
            <a:r>
              <a:rPr lang="zh-CN" altLang="en-US" dirty="0">
                <a:solidFill>
                  <a:srgbClr val="FF0000"/>
                </a:solidFill>
              </a:rPr>
              <a:t>指示变量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8.4] </a:t>
            </a:r>
            <a:r>
              <a:rPr lang="zh-CN" altLang="en-US" dirty="0"/>
              <a:t>修改某个学生选修</a:t>
            </a:r>
            <a:r>
              <a:rPr lang="en-US" altLang="zh-CN" dirty="0"/>
              <a:t>1</a:t>
            </a:r>
            <a:r>
              <a:rPr lang="zh-CN" altLang="en-US" dirty="0"/>
              <a:t>号课程的成绩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将计算机系全体学生年龄置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295400" y="3420413"/>
            <a:ext cx="96774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UPDATE SC</a:t>
            </a:r>
            <a:endParaRPr lang="zh-CN" altLang="en-US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SET Grade=: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newgrade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--</a:t>
            </a:r>
            <a:r>
              <a:rPr lang="zh-CN" altLang="en-US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修改的成绩已赋给主变量：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newgrade</a:t>
            </a:r>
            <a:endParaRPr lang="zh-CN" altLang="en-US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 --</a:t>
            </a:r>
            <a:r>
              <a:rPr lang="zh-CN" altLang="en-US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学号赋给主变量：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givensno</a:t>
            </a:r>
            <a:endParaRPr lang="zh-CN" altLang="en-US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5400" y="5202851"/>
            <a:ext cx="96774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Sageid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SQL UPDATE Student</a:t>
            </a:r>
            <a:endParaRPr lang="zh-CN" altLang="en-US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SET sage=: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Raise:Sageid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=‘CS’;</a:t>
            </a:r>
            <a:endParaRPr lang="zh-CN" altLang="en-US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8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完成本章</a:t>
            </a:r>
            <a:r>
              <a:rPr lang="zh-CN" altLang="en-US" dirty="0">
                <a:solidFill>
                  <a:srgbClr val="FF0000"/>
                </a:solidFill>
              </a:rPr>
              <a:t>的学习</a:t>
            </a:r>
            <a:r>
              <a:rPr lang="zh-CN" altLang="en-US" sz="2800" dirty="0">
                <a:solidFill>
                  <a:srgbClr val="FF0000"/>
                </a:solidFill>
              </a:rPr>
              <a:t>，你应该能够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理解嵌入式</a:t>
            </a:r>
            <a:r>
              <a:rPr lang="en-US" altLang="zh-CN" dirty="0"/>
              <a:t>SQL</a:t>
            </a:r>
            <a:r>
              <a:rPr lang="zh-CN" altLang="en-US" dirty="0"/>
              <a:t>的处理过程</a:t>
            </a:r>
            <a:endParaRPr lang="en-US" altLang="zh-CN" dirty="0"/>
          </a:p>
          <a:p>
            <a:pPr lvl="1"/>
            <a:r>
              <a:rPr lang="zh-CN" altLang="en-US" dirty="0"/>
              <a:t>掌握主变量的用户</a:t>
            </a:r>
            <a:endParaRPr lang="en-US" altLang="zh-CN" dirty="0"/>
          </a:p>
          <a:p>
            <a:pPr lvl="1"/>
            <a:r>
              <a:rPr lang="zh-CN" altLang="en-US" dirty="0"/>
              <a:t>牢固掌握游标的概念和使用方法</a:t>
            </a:r>
            <a:endParaRPr lang="en-US" altLang="zh-CN" dirty="0"/>
          </a:p>
          <a:p>
            <a:pPr lvl="1" algn="just"/>
            <a:r>
              <a:rPr lang="zh-CN" altLang="en-US" dirty="0"/>
              <a:t>掌握</a:t>
            </a:r>
            <a:r>
              <a:rPr lang="en-US" altLang="zh-CN" dirty="0"/>
              <a:t>PL/SQL</a:t>
            </a:r>
            <a:r>
              <a:rPr lang="zh-CN" altLang="en-US" dirty="0"/>
              <a:t>块结构的组成</a:t>
            </a:r>
            <a:endParaRPr lang="en-US" altLang="zh-CN" dirty="0"/>
          </a:p>
          <a:p>
            <a:pPr lvl="1" algn="just"/>
            <a:r>
              <a:rPr lang="zh-CN" altLang="en-US" dirty="0"/>
              <a:t>理解匿名块与有名块的区别</a:t>
            </a:r>
            <a:endParaRPr lang="en-US" altLang="zh-CN" dirty="0"/>
          </a:p>
          <a:p>
            <a:pPr lvl="1" algn="just"/>
            <a:r>
              <a:rPr lang="zh-CN" altLang="en-US" dirty="0"/>
              <a:t>熟练掌握</a:t>
            </a:r>
            <a:r>
              <a:rPr lang="en-US" altLang="zh-CN" dirty="0"/>
              <a:t>PL/SQL</a:t>
            </a:r>
            <a:r>
              <a:rPr lang="zh-CN" altLang="en-US" dirty="0"/>
              <a:t>的存储过程和函数的创建、使用和删除</a:t>
            </a:r>
            <a:endParaRPr lang="en-US" altLang="zh-CN" dirty="0"/>
          </a:p>
          <a:p>
            <a:pPr lvl="1" algn="just"/>
            <a:r>
              <a:rPr lang="zh-CN" altLang="en-US" dirty="0"/>
              <a:t>了解</a:t>
            </a:r>
            <a:r>
              <a:rPr lang="en-US" altLang="zh-CN" dirty="0"/>
              <a:t>ODBC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 algn="just"/>
            <a:r>
              <a:rPr lang="zh-CN" altLang="en-US" dirty="0"/>
              <a:t>掌握</a:t>
            </a:r>
            <a:r>
              <a:rPr lang="en-US" altLang="zh-CN" dirty="0"/>
              <a:t>ODBC</a:t>
            </a:r>
            <a:r>
              <a:rPr lang="zh-CN" altLang="en-US" dirty="0"/>
              <a:t>数据源管理</a:t>
            </a:r>
            <a:endParaRPr lang="en-US" altLang="zh-CN" dirty="0"/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某个学生退学了，现要将有关他的所有选课记录删除掉。假设该学生的姓名已赋给主变量</a:t>
            </a:r>
            <a:r>
              <a:rPr lang="en-US" altLang="zh-CN" dirty="0" err="1"/>
              <a:t>stdname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32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某个学生新选修了某门课程，将有关记录插入</a:t>
            </a:r>
            <a:r>
              <a:rPr lang="en-US" altLang="zh-CN" dirty="0"/>
              <a:t>SC</a:t>
            </a:r>
            <a:r>
              <a:rPr lang="zh-CN" altLang="en-US" dirty="0"/>
              <a:t>表中。假设插入的学号已赋给主变量</a:t>
            </a:r>
            <a:r>
              <a:rPr lang="en-US" altLang="zh-CN" dirty="0" err="1"/>
              <a:t>stdno</a:t>
            </a:r>
            <a:r>
              <a:rPr lang="zh-CN" altLang="en-US" dirty="0"/>
              <a:t>，课程号已赋给主变量</a:t>
            </a:r>
            <a:r>
              <a:rPr lang="en-US" altLang="zh-CN" dirty="0" err="1"/>
              <a:t>couno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362200" y="1409515"/>
            <a:ext cx="73152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31813" lvl="2" indent="-265113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DELETE</a:t>
            </a:r>
          </a:p>
          <a:p>
            <a:pPr marL="531813" lvl="2" indent="-265113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FROM SC</a:t>
            </a:r>
          </a:p>
          <a:p>
            <a:pPr marL="531813" lvl="2" indent="-265113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WHERE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=(SELECT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endParaRPr lang="en-US" altLang="zh-CN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3" lvl="2" indent="-265113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FROM Student</a:t>
            </a:r>
          </a:p>
          <a:p>
            <a:pPr marL="531813" lvl="2" indent="-265113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stdname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 </a:t>
            </a:r>
          </a:p>
        </p:txBody>
      </p:sp>
      <p:sp>
        <p:nvSpPr>
          <p:cNvPr id="6" name="矩形 5"/>
          <p:cNvSpPr/>
          <p:nvPr/>
        </p:nvSpPr>
        <p:spPr>
          <a:xfrm>
            <a:off x="2362200" y="4666040"/>
            <a:ext cx="73152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gradeid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=-1</a:t>
            </a:r>
            <a:r>
              <a:rPr lang="zh-CN" altLang="en-US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 </a:t>
            </a:r>
            <a:endParaRPr lang="en-US" altLang="zh-CN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EXEC SQL INSERT</a:t>
            </a:r>
            <a:endParaRPr lang="zh-CN" altLang="en-US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INTO SC(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Grade)</a:t>
            </a:r>
            <a:endParaRPr lang="zh-CN" altLang="en-US" sz="20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VALUES(: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couno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,:</a:t>
            </a:r>
            <a:r>
              <a:rPr lang="en-US" altLang="zh-CN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gr:gradeid</a:t>
            </a:r>
            <a:r>
              <a:rPr lang="en-US" altLang="zh-CN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7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使用游标的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必须使用游标的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查询结果为多条记录的</a:t>
            </a:r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zh-CN" altLang="en-US" dirty="0">
                <a:solidFill>
                  <a:srgbClr val="0000FF"/>
                </a:solidFill>
              </a:rPr>
              <a:t>语句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CURRENT</a:t>
            </a:r>
            <a:r>
              <a:rPr lang="zh-CN" altLang="en-US" dirty="0">
                <a:solidFill>
                  <a:srgbClr val="0000FF"/>
                </a:solidFill>
              </a:rPr>
              <a:t>形式的</a:t>
            </a:r>
            <a:r>
              <a:rPr lang="en-US" altLang="zh-CN" dirty="0">
                <a:solidFill>
                  <a:srgbClr val="0000FF"/>
                </a:solidFill>
              </a:rPr>
              <a:t>UPDATE</a:t>
            </a:r>
            <a:r>
              <a:rPr lang="zh-CN" altLang="en-US" dirty="0">
                <a:solidFill>
                  <a:srgbClr val="0000FF"/>
                </a:solidFill>
              </a:rPr>
              <a:t>语句和</a:t>
            </a:r>
            <a:r>
              <a:rPr lang="en-US" altLang="zh-CN" dirty="0">
                <a:solidFill>
                  <a:srgbClr val="0000FF"/>
                </a:solidFill>
              </a:rPr>
              <a:t>DELETE</a:t>
            </a:r>
            <a:r>
              <a:rPr lang="zh-CN" altLang="en-US" dirty="0">
                <a:solidFill>
                  <a:srgbClr val="0000FF"/>
                </a:solidFill>
              </a:rPr>
              <a:t>语句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使用游标的步骤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说明游标</a:t>
            </a:r>
            <a:endParaRPr lang="en-US" altLang="zh-CN" dirty="0">
              <a:solidFill>
                <a:srgbClr val="0000FF"/>
              </a:solidFill>
            </a:endParaRP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打开游标</a:t>
            </a:r>
            <a:endParaRPr lang="en-US" altLang="zh-CN" dirty="0">
              <a:solidFill>
                <a:srgbClr val="0000FF"/>
              </a:solidFill>
            </a:endParaRP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推进游标指针并取当前记录</a:t>
            </a:r>
            <a:endParaRPr lang="en-US" altLang="zh-CN" dirty="0">
              <a:solidFill>
                <a:srgbClr val="0000FF"/>
              </a:solidFill>
            </a:endParaRP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关闭游标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右箭头 4"/>
          <p:cNvSpPr/>
          <p:nvPr/>
        </p:nvSpPr>
        <p:spPr>
          <a:xfrm>
            <a:off x="3086100" y="4070866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448300" y="5137666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086100" y="4557579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068683" y="5671066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62400" y="3962400"/>
            <a:ext cx="68453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indent="-368300"/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DECLARE &lt;</a:t>
            </a:r>
            <a:r>
              <a:rPr lang="zh-CN" altLang="en-US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游标名</a:t>
            </a:r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CURSOR FOR SELECT</a:t>
            </a:r>
            <a:r>
              <a:rPr lang="zh-CN" altLang="en-US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zh-CN" altLang="en-US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2400" y="4463206"/>
            <a:ext cx="68453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indent="-368300"/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OPEN &lt;</a:t>
            </a:r>
            <a:r>
              <a:rPr lang="zh-CN" altLang="en-US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游标名</a:t>
            </a:r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zh-CN" altLang="en-US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17128" y="4940640"/>
            <a:ext cx="439057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indent="-368300"/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FETCH &lt;</a:t>
            </a:r>
            <a:r>
              <a:rPr lang="zh-CN" altLang="en-US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游标名</a:t>
            </a:r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indent="-368300"/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INTO &lt;</a:t>
            </a:r>
            <a:r>
              <a:rPr lang="zh-CN" altLang="en-US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主变量</a:t>
            </a:r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&gt;[&lt;</a:t>
            </a:r>
            <a:r>
              <a:rPr lang="zh-CN" altLang="en-US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指示变量</a:t>
            </a:r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&gt;]…;</a:t>
            </a:r>
            <a:endParaRPr lang="zh-CN" altLang="en-US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0629" y="5638800"/>
            <a:ext cx="68670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indent="-368300"/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CLOSE &lt;</a:t>
            </a:r>
            <a:r>
              <a:rPr lang="zh-CN" altLang="en-US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游标名</a:t>
            </a:r>
            <a:r>
              <a:rPr lang="en-US" altLang="zh-CN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zh-CN" altLang="en-US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7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37427"/>
            <a:ext cx="8153400" cy="629859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04800" y="457200"/>
            <a:ext cx="2514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例子</a:t>
            </a: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]</a:t>
            </a: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</a:t>
            </a:r>
            <a:endParaRPr lang="en-US" altLang="zh-CN" sz="2800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查询某个系全体学生的信息</a:t>
            </a:r>
            <a:r>
              <a:rPr lang="en-US" altLang="zh-CN" sz="20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学号、姓名、性别和年龄</a:t>
            </a:r>
            <a:r>
              <a:rPr lang="en-US" altLang="zh-CN" sz="20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。要查询的系名由用户在程序运行过程中指定，放在主变量</a:t>
            </a:r>
            <a:r>
              <a:rPr lang="en-US" altLang="zh-CN" sz="2000" dirty="0" err="1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deptname</a:t>
            </a:r>
            <a:r>
              <a:rPr lang="zh-CN" altLang="en-US" sz="20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524106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CURRENT</a:t>
            </a:r>
            <a:r>
              <a:rPr lang="zh-CN" altLang="en-US" dirty="0">
                <a:solidFill>
                  <a:srgbClr val="0000FF"/>
                </a:solidFill>
              </a:rPr>
              <a:t>形式的</a:t>
            </a:r>
            <a:r>
              <a:rPr lang="en-US" altLang="zh-CN" dirty="0">
                <a:solidFill>
                  <a:srgbClr val="0000FF"/>
                </a:solidFill>
              </a:rPr>
              <a:t>UPDATE</a:t>
            </a:r>
            <a:r>
              <a:rPr lang="zh-CN" altLang="en-US" dirty="0">
                <a:solidFill>
                  <a:srgbClr val="0000FF"/>
                </a:solidFill>
              </a:rPr>
              <a:t>语句和</a:t>
            </a:r>
            <a:r>
              <a:rPr lang="en-US" altLang="zh-CN" dirty="0">
                <a:solidFill>
                  <a:srgbClr val="0000FF"/>
                </a:solidFill>
              </a:rPr>
              <a:t>DELETE</a:t>
            </a:r>
            <a:r>
              <a:rPr lang="zh-CN" altLang="en-US" dirty="0">
                <a:solidFill>
                  <a:srgbClr val="0000FF"/>
                </a:solidFill>
              </a:rPr>
              <a:t>语句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通常执行</a:t>
            </a:r>
            <a:r>
              <a:rPr lang="en-US" altLang="zh-CN" dirty="0"/>
              <a:t>UPDATE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语句操作为集合操作，如果只想修改或删除其中某个记录，则原有的</a:t>
            </a:r>
            <a:r>
              <a:rPr lang="en-US" altLang="zh-CN" dirty="0"/>
              <a:t>UPDATE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语句无法实现这一目的。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解决办法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使用游标</a:t>
            </a:r>
            <a:endParaRPr lang="en-US" altLang="zh-CN" dirty="0">
              <a:solidFill>
                <a:srgbClr val="0000FF"/>
              </a:solidFill>
            </a:endParaRPr>
          </a:p>
          <a:p>
            <a:pPr marL="715962" lvl="2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步骤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079500" lvl="2" indent="-365125">
              <a:buFont typeface="+mj-ea"/>
              <a:buAutoNum type="circleNumDbPlain"/>
            </a:pPr>
            <a:r>
              <a:rPr lang="zh-CN" altLang="en-US" dirty="0"/>
              <a:t>先用带游标的</a:t>
            </a:r>
            <a:r>
              <a:rPr lang="en-US" altLang="zh-CN" dirty="0"/>
              <a:t>SELECT</a:t>
            </a:r>
            <a:r>
              <a:rPr lang="zh-CN" altLang="en-US" dirty="0"/>
              <a:t>语句查出所有满足条件的记录；</a:t>
            </a:r>
            <a:endParaRPr lang="en-US" altLang="zh-CN" dirty="0"/>
          </a:p>
          <a:p>
            <a:pPr marL="1079500" lvl="2" indent="-365125">
              <a:buFont typeface="+mj-ea"/>
              <a:buAutoNum type="circleNumDbPlain"/>
            </a:pPr>
            <a:r>
              <a:rPr lang="zh-CN" altLang="en-US" dirty="0"/>
              <a:t>再从中找出要修改或删除的记录；</a:t>
            </a:r>
            <a:endParaRPr lang="en-US" altLang="zh-CN" dirty="0"/>
          </a:p>
          <a:p>
            <a:pPr marL="1079500" lvl="2" indent="-365125">
              <a:buFont typeface="+mj-ea"/>
              <a:buAutoNum type="circleNumDbPlain"/>
            </a:pPr>
            <a:r>
              <a:rPr lang="zh-CN" altLang="en-US" dirty="0"/>
              <a:t>用</a:t>
            </a:r>
            <a:r>
              <a:rPr lang="en-US" altLang="zh-CN" dirty="0"/>
              <a:t>CURRENT</a:t>
            </a:r>
            <a:r>
              <a:rPr lang="zh-CN" altLang="en-US" dirty="0"/>
              <a:t>形式的</a:t>
            </a:r>
            <a:r>
              <a:rPr lang="en-US" altLang="zh-CN" dirty="0"/>
              <a:t>UPDATE</a:t>
            </a:r>
            <a:r>
              <a:rPr lang="zh-CN" altLang="en-US" dirty="0"/>
              <a:t>和</a:t>
            </a:r>
            <a:r>
              <a:rPr lang="en-US" altLang="zh-CN" dirty="0"/>
              <a:t>DELEETE</a:t>
            </a:r>
            <a:r>
              <a:rPr lang="zh-CN" altLang="en-US" dirty="0"/>
              <a:t>语句修改或删除记录</a:t>
            </a:r>
            <a:endParaRPr lang="en-US" altLang="zh-CN" dirty="0"/>
          </a:p>
          <a:p>
            <a:pPr lvl="2" indent="-187325"/>
            <a:endParaRPr lang="en-US" altLang="zh-CN" sz="1600" dirty="0">
              <a:solidFill>
                <a:srgbClr val="0000FF"/>
              </a:solidFill>
            </a:endParaRPr>
          </a:p>
          <a:p>
            <a:pPr lvl="2" indent="-187325"/>
            <a:r>
              <a:rPr lang="zh-CN" altLang="en-US" dirty="0">
                <a:solidFill>
                  <a:srgbClr val="0000FF"/>
                </a:solidFill>
              </a:rPr>
              <a:t>语句格式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667000" y="5181600"/>
            <a:ext cx="6477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31813" lvl="2" indent="-265113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&lt;UPDATE</a:t>
            </a:r>
            <a:r>
              <a:rPr lang="zh-CN" altLang="en-US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WHERE CURRENT OF &lt;</a:t>
            </a:r>
            <a:r>
              <a:rPr lang="zh-CN" altLang="en-US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游标名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31813" lvl="2" indent="-265113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&lt;DELETE</a:t>
            </a:r>
            <a:r>
              <a:rPr lang="zh-CN" altLang="en-US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WHERE CURRENT OF &lt;</a:t>
            </a:r>
            <a:r>
              <a:rPr lang="zh-CN" altLang="en-US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游标名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8855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372413"/>
            <a:ext cx="8312574" cy="61636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04800" y="457200"/>
            <a:ext cx="251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例子</a:t>
            </a: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]</a:t>
            </a: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</a:t>
            </a:r>
            <a:endParaRPr lang="en-US" altLang="zh-CN" sz="2800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对某个系的学生信息，根据用户的要求修改其中某些人的年龄字段。</a:t>
            </a:r>
          </a:p>
        </p:txBody>
      </p:sp>
      <p:sp>
        <p:nvSpPr>
          <p:cNvPr id="7" name="矩形 6"/>
          <p:cNvSpPr/>
          <p:nvPr/>
        </p:nvSpPr>
        <p:spPr>
          <a:xfrm>
            <a:off x="2971800" y="1066800"/>
            <a:ext cx="4419600" cy="1219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91000" y="5562599"/>
            <a:ext cx="2743200" cy="6858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1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457200"/>
            <a:ext cx="8145897" cy="59604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04800" y="457200"/>
            <a:ext cx="2514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例子</a:t>
            </a: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]</a:t>
            </a: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</a:t>
            </a:r>
            <a:endParaRPr lang="en-US" altLang="zh-CN" sz="2800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对某个系的学生信息，根据用户的要求删除其中某些人的记录。</a:t>
            </a:r>
          </a:p>
        </p:txBody>
      </p:sp>
      <p:sp>
        <p:nvSpPr>
          <p:cNvPr id="7" name="矩形 6"/>
          <p:cNvSpPr/>
          <p:nvPr/>
        </p:nvSpPr>
        <p:spPr>
          <a:xfrm>
            <a:off x="3124200" y="1143000"/>
            <a:ext cx="4419600" cy="1066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01548" y="5029200"/>
            <a:ext cx="2404052" cy="6858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45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85800"/>
            <a:ext cx="10606315" cy="58502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必须注意的是</a:t>
            </a:r>
            <a:r>
              <a:rPr lang="zh-CN" altLang="en-US" dirty="0"/>
              <a:t>：</a:t>
            </a:r>
            <a:endParaRPr lang="en-US" altLang="zh-CN" dirty="0"/>
          </a:p>
          <a:p>
            <a:pPr indent="1588">
              <a:buSzPct val="100000"/>
              <a:buFont typeface="Cambria Math" panose="02040503050406030204" pitchFamily="18" charset="0"/>
              <a:buChar char="─"/>
            </a:pPr>
            <a:r>
              <a:rPr lang="zh-CN" altLang="en-US" dirty="0"/>
              <a:t> 当游标定义中的</a:t>
            </a:r>
            <a:r>
              <a:rPr lang="en-US" altLang="zh-CN" dirty="0"/>
              <a:t>SELECT</a:t>
            </a:r>
            <a:r>
              <a:rPr lang="zh-CN" altLang="en-US" dirty="0"/>
              <a:t>语句带有</a:t>
            </a:r>
            <a:r>
              <a:rPr lang="en-US" altLang="zh-CN" dirty="0">
                <a:solidFill>
                  <a:srgbClr val="0000FF"/>
                </a:solidFill>
              </a:rPr>
              <a:t>UNION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0000FF"/>
                </a:solidFill>
              </a:rPr>
              <a:t>ORDER BY</a:t>
            </a:r>
            <a:r>
              <a:rPr lang="zh-CN" altLang="en-US" dirty="0"/>
              <a:t>子句，或该</a:t>
            </a:r>
            <a:endParaRPr lang="en-US" altLang="zh-CN" dirty="0"/>
          </a:p>
          <a:p>
            <a:pPr indent="0">
              <a:buSzPct val="100000"/>
              <a:buNone/>
            </a:pPr>
            <a:r>
              <a:rPr lang="en-US" altLang="zh-CN" dirty="0"/>
              <a:t>    SELECT</a:t>
            </a:r>
            <a:r>
              <a:rPr lang="zh-CN" altLang="en-US" dirty="0"/>
              <a:t>语句相当于定义了一个</a:t>
            </a:r>
            <a:r>
              <a:rPr lang="zh-CN" altLang="en-US" dirty="0">
                <a:solidFill>
                  <a:srgbClr val="0000FF"/>
                </a:solidFill>
              </a:rPr>
              <a:t>不可更新的视图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FF0000"/>
                </a:solidFill>
              </a:rPr>
              <a:t>不能使用</a:t>
            </a:r>
            <a:endParaRPr lang="en-US" altLang="zh-CN" dirty="0">
              <a:solidFill>
                <a:srgbClr val="FF0000"/>
              </a:solidFill>
            </a:endParaRPr>
          </a:p>
          <a:p>
            <a:pPr indent="0">
              <a:buSzPct val="100000"/>
              <a:buNone/>
            </a:pPr>
            <a:r>
              <a:rPr lang="en-US" altLang="zh-CN" dirty="0">
                <a:solidFill>
                  <a:srgbClr val="FF0000"/>
                </a:solidFill>
              </a:rPr>
              <a:t>    CURRENT</a:t>
            </a:r>
            <a:r>
              <a:rPr lang="zh-CN" altLang="en-US" dirty="0">
                <a:solidFill>
                  <a:srgbClr val="FF0000"/>
                </a:solidFill>
              </a:rPr>
              <a:t>形式的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语句和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7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语句的特点：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ESQL</a:t>
            </a:r>
            <a:r>
              <a:rPr lang="zh-CN" altLang="en-US" dirty="0"/>
              <a:t>语句中的主变量、查询目标列、条件固定，能够满足一般要求；</a:t>
            </a:r>
            <a:endParaRPr lang="en-US" altLang="zh-CN" dirty="0"/>
          </a:p>
          <a:p>
            <a:pPr lvl="1"/>
            <a:r>
              <a:rPr lang="zh-CN" altLang="en-US" dirty="0"/>
              <a:t>无法满足要到执行时才能够确定要提交的</a:t>
            </a:r>
            <a:r>
              <a:rPr lang="en-US" altLang="zh-CN" dirty="0"/>
              <a:t>SQL</a:t>
            </a:r>
            <a:r>
              <a:rPr lang="zh-CN" altLang="en-US" dirty="0"/>
              <a:t>语句、查询的条件。</a:t>
            </a:r>
            <a:endParaRPr lang="en-US" altLang="zh-CN" dirty="0"/>
          </a:p>
          <a:p>
            <a:pPr lvl="2"/>
            <a:r>
              <a:rPr lang="zh-CN" altLang="en-US" dirty="0"/>
              <a:t>即，编程灵活性不足，不能编写更为通用的程序</a:t>
            </a:r>
            <a:endParaRPr lang="en-US" altLang="zh-CN" dirty="0"/>
          </a:p>
          <a:p>
            <a:pPr lvl="1"/>
            <a:endParaRPr lang="en-US" altLang="zh-CN" sz="1100" dirty="0"/>
          </a:p>
          <a:p>
            <a:pPr marL="357188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示例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dirty="0"/>
              <a:t>：对基本表</a:t>
            </a:r>
            <a:r>
              <a:rPr lang="en-US" altLang="zh-CN" dirty="0"/>
              <a:t>SC</a:t>
            </a:r>
            <a:r>
              <a:rPr lang="zh-CN" altLang="en-US" dirty="0"/>
              <a:t>的查询需求：</a:t>
            </a:r>
            <a:endParaRPr lang="en-US" altLang="zh-CN" dirty="0"/>
          </a:p>
          <a:p>
            <a:pPr lvl="2"/>
            <a:r>
              <a:rPr lang="zh-CN" altLang="en-US" dirty="0"/>
              <a:t>任课教师想查选修某门课程的所有学生的学号及其成绩</a:t>
            </a:r>
          </a:p>
          <a:p>
            <a:pPr lvl="2"/>
            <a:r>
              <a:rPr lang="zh-CN" altLang="en-US" dirty="0"/>
              <a:t>班主任想查某个学生选修的所有课程的课程号及相应成绩</a:t>
            </a:r>
          </a:p>
          <a:p>
            <a:pPr lvl="2"/>
            <a:r>
              <a:rPr lang="zh-CN" altLang="en-US" dirty="0"/>
              <a:t>学生想查某个学生选修某门课程的成绩</a:t>
            </a:r>
            <a:endParaRPr lang="en-US" altLang="zh-CN" dirty="0"/>
          </a:p>
          <a:p>
            <a:pPr marL="715962" lvl="2" indent="0">
              <a:buNone/>
            </a:pPr>
            <a:r>
              <a:rPr lang="zh-CN" altLang="en-US" dirty="0"/>
              <a:t>即：查询</a:t>
            </a:r>
            <a:r>
              <a:rPr lang="zh-CN" altLang="en-US" dirty="0">
                <a:solidFill>
                  <a:srgbClr val="FF0000"/>
                </a:solidFill>
              </a:rPr>
              <a:t>条件是不确定</a:t>
            </a:r>
            <a:r>
              <a:rPr lang="zh-CN" altLang="en-US" dirty="0"/>
              <a:t>的，要查询的</a:t>
            </a:r>
            <a:r>
              <a:rPr lang="zh-CN" altLang="en-US" dirty="0">
                <a:solidFill>
                  <a:srgbClr val="FF0000"/>
                </a:solidFill>
              </a:rPr>
              <a:t>属性列</a:t>
            </a:r>
            <a:r>
              <a:rPr lang="zh-CN" altLang="en-US" dirty="0"/>
              <a:t>也是不确定的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26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52400"/>
            <a:ext cx="10301515" cy="63836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动态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允许在程序运行过程中临时“组装”</a:t>
            </a:r>
            <a:r>
              <a:rPr lang="en-US" altLang="zh-CN" dirty="0">
                <a:solidFill>
                  <a:srgbClr val="0000FF"/>
                </a:solidFill>
              </a:rPr>
              <a:t>SQL</a:t>
            </a:r>
            <a:r>
              <a:rPr lang="zh-CN" altLang="en-US" dirty="0">
                <a:solidFill>
                  <a:srgbClr val="0000FF"/>
                </a:solidFill>
              </a:rPr>
              <a:t>语句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支持动态组装</a:t>
            </a:r>
            <a:r>
              <a:rPr lang="en-US" altLang="zh-CN" dirty="0">
                <a:solidFill>
                  <a:srgbClr val="0000FF"/>
                </a:solidFill>
              </a:rPr>
              <a:t>SQL</a:t>
            </a:r>
            <a:r>
              <a:rPr lang="zh-CN" altLang="en-US" dirty="0">
                <a:solidFill>
                  <a:srgbClr val="0000FF"/>
                </a:solidFill>
              </a:rPr>
              <a:t>语句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动态参数</a:t>
            </a:r>
            <a:r>
              <a:rPr lang="zh-CN" altLang="en-US" dirty="0"/>
              <a:t>两种形式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具体用法</a:t>
            </a:r>
            <a:endParaRPr lang="en-US" altLang="zh-CN" dirty="0">
              <a:solidFill>
                <a:srgbClr val="0000FF"/>
              </a:solidFill>
            </a:endParaRPr>
          </a:p>
          <a:p>
            <a:pPr marL="814388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语句主变量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zh-CN" b="1" u="sng" dirty="0">
                <a:solidFill>
                  <a:srgbClr val="0000FF"/>
                </a:solidFill>
              </a:rPr>
              <a:t>SQL</a:t>
            </a:r>
            <a:r>
              <a:rPr lang="zh-CN" altLang="en-US" b="1" u="sng" dirty="0">
                <a:solidFill>
                  <a:srgbClr val="0000FF"/>
                </a:solidFill>
              </a:rPr>
              <a:t>语句主变量</a:t>
            </a:r>
            <a:r>
              <a:rPr lang="zh-CN" altLang="en-US" dirty="0"/>
              <a:t>：程序主变量包含的内容是</a:t>
            </a:r>
            <a:r>
              <a:rPr lang="en-US" altLang="zh-CN" dirty="0"/>
              <a:t>SQL</a:t>
            </a:r>
            <a:r>
              <a:rPr lang="zh-CN" altLang="en-US" dirty="0"/>
              <a:t>语句的内容，而不是原来保存数据的输入或输出变量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语句主变量在程序执行期间可以设定不同的</a:t>
            </a:r>
            <a:r>
              <a:rPr lang="en-US" altLang="zh-CN" dirty="0"/>
              <a:t>SQL</a:t>
            </a:r>
            <a:r>
              <a:rPr lang="zh-CN" altLang="en-US" dirty="0"/>
              <a:t>语句，然后立即执行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8.7]  </a:t>
            </a:r>
            <a:r>
              <a:rPr lang="zh-CN" altLang="en-US" dirty="0">
                <a:solidFill>
                  <a:srgbClr val="0000FF"/>
                </a:solidFill>
              </a:rPr>
              <a:t>创建基本表</a:t>
            </a:r>
            <a:r>
              <a:rPr lang="en-US" altLang="zh-CN" dirty="0">
                <a:solidFill>
                  <a:srgbClr val="0000FF"/>
                </a:solidFill>
              </a:rPr>
              <a:t>TEST    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371600" y="4637887"/>
            <a:ext cx="9138723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BEGIN DECLARE SECTION;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char *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="CREATE TABLE test(a int);"; </a:t>
            </a:r>
          </a:p>
          <a:p>
            <a:pPr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/*SQL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语句主变量，内容是创建表的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语句*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END DECLARE SECTION;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	 ... 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EXECUTE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: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/*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执行动态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语句*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4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52400"/>
            <a:ext cx="10758715" cy="6383626"/>
          </a:xfrm>
        </p:spPr>
        <p:txBody>
          <a:bodyPr/>
          <a:lstStyle/>
          <a:p>
            <a:pPr marL="814388" lvl="1" indent="-457200">
              <a:buFont typeface="+mj-lt"/>
              <a:buAutoNum type="arabicPeriod" startAt="2"/>
            </a:pPr>
            <a:r>
              <a:rPr lang="zh-CN" altLang="en-US" dirty="0">
                <a:solidFill>
                  <a:srgbClr val="FF0000"/>
                </a:solidFill>
              </a:rPr>
              <a:t>动态参数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动态参数是</a:t>
            </a:r>
            <a:r>
              <a:rPr lang="en-US" altLang="zh-CN" dirty="0"/>
              <a:t>SQL</a:t>
            </a:r>
            <a:r>
              <a:rPr lang="zh-CN" altLang="en-US" dirty="0"/>
              <a:t>语句中的可变元素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zh-CN" altLang="en-US" dirty="0">
                <a:solidFill>
                  <a:srgbClr val="0000FF"/>
                </a:solidFill>
              </a:rPr>
              <a:t>参数符号（？）</a:t>
            </a:r>
            <a:r>
              <a:rPr lang="zh-CN" altLang="en-US" dirty="0"/>
              <a:t>表示该位置的数据中运行时设定</a:t>
            </a:r>
            <a:endParaRPr lang="en-US" altLang="zh-CN" dirty="0"/>
          </a:p>
          <a:p>
            <a:pPr lvl="2"/>
            <a:r>
              <a:rPr lang="zh-CN" altLang="en-US" dirty="0"/>
              <a:t>与之前的主变量不同，动态参数的输入</a:t>
            </a:r>
            <a:r>
              <a:rPr lang="zh-CN" altLang="en-US" dirty="0">
                <a:solidFill>
                  <a:srgbClr val="FF0000"/>
                </a:solidFill>
              </a:rPr>
              <a:t>不是编译时完成绑定</a:t>
            </a:r>
            <a:r>
              <a:rPr lang="zh-CN" altLang="en-US" dirty="0"/>
              <a:t>，而是通过</a:t>
            </a:r>
            <a:r>
              <a:rPr lang="en-US" altLang="zh-CN" dirty="0">
                <a:solidFill>
                  <a:srgbClr val="FF0000"/>
                </a:solidFill>
              </a:rPr>
              <a:t>PREPARE</a:t>
            </a:r>
            <a:r>
              <a:rPr lang="zh-CN" altLang="en-US" dirty="0">
                <a:solidFill>
                  <a:srgbClr val="FF0000"/>
                </a:solidFill>
              </a:rPr>
              <a:t>语句准备</a:t>
            </a:r>
            <a:r>
              <a:rPr lang="zh-CN" altLang="en-US" dirty="0"/>
              <a:t>主变量和</a:t>
            </a:r>
            <a:r>
              <a:rPr lang="zh-CN" altLang="en-US" dirty="0">
                <a:solidFill>
                  <a:srgbClr val="FF0000"/>
                </a:solidFill>
              </a:rPr>
              <a:t>执行</a:t>
            </a:r>
            <a:r>
              <a:rPr lang="en-US" altLang="zh-CN" dirty="0">
                <a:solidFill>
                  <a:srgbClr val="FF0000"/>
                </a:solidFill>
              </a:rPr>
              <a:t>EXECUTE</a:t>
            </a:r>
            <a:r>
              <a:rPr lang="zh-CN" altLang="en-US" dirty="0">
                <a:solidFill>
                  <a:srgbClr val="FF0000"/>
                </a:solidFill>
              </a:rPr>
              <a:t>绑定数据或主变量</a:t>
            </a:r>
            <a:r>
              <a:rPr lang="zh-CN" altLang="en-US" dirty="0"/>
              <a:t>来完成</a:t>
            </a:r>
            <a:endParaRPr lang="en-US" altLang="zh-CN" dirty="0"/>
          </a:p>
          <a:p>
            <a:pPr lvl="2"/>
            <a:endParaRPr lang="en-US" altLang="zh-CN" sz="1400" dirty="0"/>
          </a:p>
          <a:p>
            <a:pPr lvl="2"/>
            <a:r>
              <a:rPr lang="zh-CN" altLang="en-US" b="1" dirty="0">
                <a:solidFill>
                  <a:srgbClr val="0033CC"/>
                </a:solidFill>
              </a:rPr>
              <a:t>使用步骤：</a:t>
            </a:r>
            <a:endParaRPr lang="en-US" altLang="zh-CN" b="1" dirty="0">
              <a:solidFill>
                <a:srgbClr val="0033CC"/>
              </a:solidFill>
            </a:endParaRPr>
          </a:p>
          <a:p>
            <a:pPr marL="1173162" lvl="2" indent="-457200">
              <a:buFont typeface="+mj-ea"/>
              <a:buAutoNum type="circleNumDbPlain"/>
            </a:pPr>
            <a:r>
              <a:rPr lang="zh-CN" altLang="en-US" dirty="0"/>
              <a:t>声明</a:t>
            </a:r>
            <a:r>
              <a:rPr lang="en-US" altLang="zh-CN" dirty="0"/>
              <a:t>SQL</a:t>
            </a:r>
            <a:r>
              <a:rPr lang="zh-CN" altLang="en-US" dirty="0"/>
              <a:t>语句主变量</a:t>
            </a:r>
          </a:p>
          <a:p>
            <a:pPr marL="1244600" lvl="2" indent="-165100">
              <a:buFont typeface="Cambria Math" panose="02040503050406030204" pitchFamily="18" charset="0"/>
              <a:buChar char="─"/>
            </a:pPr>
            <a:r>
              <a:rPr lang="en-US" altLang="zh-CN" dirty="0"/>
              <a:t> SQL</a:t>
            </a:r>
            <a:r>
              <a:rPr lang="zh-CN" altLang="en-US" dirty="0"/>
              <a:t>语句主变量的值包含动态参数（？）</a:t>
            </a:r>
            <a:endParaRPr lang="en-US" altLang="zh-CN" dirty="0"/>
          </a:p>
          <a:p>
            <a:pPr marL="1168400" lvl="2" indent="-444500">
              <a:buFont typeface="+mj-ea"/>
              <a:buAutoNum type="circleNumDbPlain" startAt="2"/>
            </a:pPr>
            <a:r>
              <a:rPr lang="zh-CN" altLang="en-US" dirty="0"/>
              <a:t>准备</a:t>
            </a:r>
            <a:r>
              <a:rPr lang="en-US" altLang="zh-CN" dirty="0"/>
              <a:t>SQL</a:t>
            </a:r>
            <a:r>
              <a:rPr lang="zh-CN" altLang="en-US" dirty="0"/>
              <a:t>语句（</a:t>
            </a:r>
            <a:r>
              <a:rPr lang="en-US" altLang="zh-CN" dirty="0"/>
              <a:t>PREPARE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66800" lvl="2" indent="12700">
              <a:buFont typeface="Cambria Math" panose="02040503050406030204" pitchFamily="18" charset="0"/>
              <a:buChar char="─"/>
            </a:pPr>
            <a:r>
              <a:rPr lang="en-US" altLang="zh-CN" dirty="0"/>
              <a:t> PREPARE</a:t>
            </a:r>
            <a:r>
              <a:rPr lang="zh-CN" altLang="en-US" dirty="0"/>
              <a:t>将分析含主变量的</a:t>
            </a:r>
            <a:r>
              <a:rPr lang="en-US" altLang="zh-CN" dirty="0"/>
              <a:t>SQL</a:t>
            </a:r>
            <a:r>
              <a:rPr lang="zh-CN" altLang="en-US" dirty="0"/>
              <a:t>语句内容，建立语句中包含的动态参数的内部描述符，并用</a:t>
            </a:r>
            <a:r>
              <a:rPr lang="en-US" altLang="zh-CN" dirty="0"/>
              <a:t>&lt;</a:t>
            </a:r>
            <a:r>
              <a:rPr lang="zh-CN" altLang="en-US" dirty="0"/>
              <a:t>语句名</a:t>
            </a:r>
            <a:r>
              <a:rPr lang="en-US" altLang="zh-CN" dirty="0"/>
              <a:t>&gt;</a:t>
            </a:r>
            <a:r>
              <a:rPr lang="zh-CN" altLang="en-US" dirty="0"/>
              <a:t>标识它们的整体。</a:t>
            </a:r>
            <a:endParaRPr lang="en-US" altLang="zh-CN" dirty="0"/>
          </a:p>
          <a:p>
            <a:pPr marL="1066800" lvl="2" indent="0">
              <a:buNone/>
            </a:pPr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FF0000"/>
                </a:solidFill>
              </a:rPr>
              <a:t>EXEC SQL PREPARE &lt;</a:t>
            </a:r>
            <a:r>
              <a:rPr lang="zh-CN" altLang="en-US" dirty="0">
                <a:solidFill>
                  <a:srgbClr val="FF0000"/>
                </a:solidFill>
              </a:rPr>
              <a:t>语句名</a:t>
            </a:r>
            <a:r>
              <a:rPr lang="en-US" altLang="zh-CN" dirty="0">
                <a:solidFill>
                  <a:srgbClr val="FF0000"/>
                </a:solidFill>
              </a:rPr>
              <a:t>&gt; FROM &lt;SQL</a:t>
            </a:r>
            <a:r>
              <a:rPr lang="zh-CN" altLang="en-US" dirty="0">
                <a:solidFill>
                  <a:srgbClr val="FF0000"/>
                </a:solidFill>
              </a:rPr>
              <a:t>语句主变量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7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嵌入式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过程化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存储过程和函数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ODBC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编程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OLE DB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JDBC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编程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0606315" cy="6231226"/>
          </a:xfrm>
        </p:spPr>
        <p:txBody>
          <a:bodyPr>
            <a:normAutofit/>
          </a:bodyPr>
          <a:lstStyle/>
          <a:p>
            <a:pPr marL="814388" lvl="1" indent="-457200">
              <a:buFont typeface="+mj-lt"/>
              <a:buAutoNum type="arabicPeriod" startAt="3"/>
            </a:pPr>
            <a:r>
              <a:rPr lang="zh-CN" altLang="en-US" dirty="0">
                <a:solidFill>
                  <a:srgbClr val="FF0000"/>
                </a:solidFill>
              </a:rPr>
              <a:t>执行准备好的语句（</a:t>
            </a:r>
            <a:r>
              <a:rPr lang="en-US" altLang="zh-CN" dirty="0">
                <a:solidFill>
                  <a:srgbClr val="FF0000"/>
                </a:solidFill>
              </a:rPr>
              <a:t>EXECUTE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EXECUTE</a:t>
            </a:r>
            <a:r>
              <a:rPr lang="zh-CN" altLang="en-US" dirty="0"/>
              <a:t>将</a:t>
            </a:r>
            <a:r>
              <a:rPr lang="en-US" altLang="zh-CN" dirty="0"/>
              <a:t>SQL</a:t>
            </a:r>
            <a:r>
              <a:rPr lang="zh-CN" altLang="en-US" dirty="0"/>
              <a:t>语句中分析出的动态参数和主变量或数据常量绑定，作为语句的输入或输出变量。</a:t>
            </a:r>
            <a:endParaRPr lang="en-US" altLang="zh-CN" dirty="0"/>
          </a:p>
          <a:p>
            <a:pPr lvl="2"/>
            <a:endParaRPr lang="en-US" altLang="zh-CN" sz="800" dirty="0"/>
          </a:p>
          <a:p>
            <a:pPr marL="715962" lvl="2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CC00FF"/>
                </a:solidFill>
              </a:rPr>
              <a:t>EXEC SQL EXECUTE &lt;</a:t>
            </a:r>
            <a:r>
              <a:rPr lang="zh-CN" altLang="en-US" dirty="0">
                <a:solidFill>
                  <a:srgbClr val="CC00FF"/>
                </a:solidFill>
              </a:rPr>
              <a:t>语句名</a:t>
            </a:r>
            <a:r>
              <a:rPr lang="en-US" altLang="zh-CN" dirty="0">
                <a:solidFill>
                  <a:srgbClr val="CC00FF"/>
                </a:solidFill>
              </a:rPr>
              <a:t>&gt;  [INTO &lt;</a:t>
            </a:r>
            <a:r>
              <a:rPr lang="zh-CN" altLang="en-US" dirty="0">
                <a:solidFill>
                  <a:srgbClr val="CC00FF"/>
                </a:solidFill>
              </a:rPr>
              <a:t>主变量表</a:t>
            </a:r>
            <a:r>
              <a:rPr lang="en-US" altLang="zh-CN" dirty="0">
                <a:solidFill>
                  <a:srgbClr val="CC00FF"/>
                </a:solidFill>
              </a:rPr>
              <a:t>&gt;]  [USING &lt;</a:t>
            </a:r>
            <a:r>
              <a:rPr lang="zh-CN" altLang="en-US" dirty="0">
                <a:solidFill>
                  <a:srgbClr val="CC00FF"/>
                </a:solidFill>
              </a:rPr>
              <a:t>主变量或常量</a:t>
            </a:r>
            <a:r>
              <a:rPr lang="en-US" altLang="zh-CN" dirty="0">
                <a:solidFill>
                  <a:srgbClr val="CC00FF"/>
                </a:solidFill>
              </a:rPr>
              <a:t>&gt;];</a:t>
            </a:r>
          </a:p>
          <a:p>
            <a:pPr lvl="2"/>
            <a:endParaRPr lang="en-US" altLang="zh-CN" sz="900" dirty="0"/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8.8] </a:t>
            </a:r>
            <a:r>
              <a:rPr lang="zh-CN" altLang="en-US" dirty="0"/>
              <a:t>向</a:t>
            </a:r>
            <a:r>
              <a:rPr lang="en-US" altLang="zh-CN" dirty="0"/>
              <a:t>TEST</a:t>
            </a:r>
            <a:r>
              <a:rPr lang="zh-CN" altLang="en-US" dirty="0"/>
              <a:t>中插入元组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43000" y="3247710"/>
            <a:ext cx="9753600" cy="28237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BEGIN DECLARE SECTION;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"INSERT INTO test VALUES(?);";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主变量内容是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 *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END DECLARE SECTION;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PREPARE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mystmt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: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准备语句*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EXECUTE </a:t>
            </a:r>
            <a:r>
              <a:rPr lang="en-US" altLang="zh-CN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mystmt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100;  /*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执行语句，设定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语句插入值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SQL EXECUTE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mystmt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200;  /*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执行语句，设定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语句插入值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40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嵌入式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过程化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存储过程和函数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ODBC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编程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OLE DB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JDBC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编程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60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过程化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SQL 99</a:t>
            </a:r>
            <a:r>
              <a:rPr lang="zh-CN" altLang="en-US" dirty="0"/>
              <a:t>标准支持</a:t>
            </a:r>
            <a:r>
              <a:rPr lang="zh-CN" altLang="en-US" dirty="0">
                <a:solidFill>
                  <a:srgbClr val="0000FF"/>
                </a:solidFill>
              </a:rPr>
              <a:t>过程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函数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定义过程和函数的两种途径</a:t>
            </a:r>
            <a:endParaRPr lang="en-US" altLang="zh-CN" dirty="0"/>
          </a:p>
          <a:p>
            <a:pPr lvl="2"/>
            <a:r>
              <a:rPr lang="zh-CN" altLang="en-US" dirty="0"/>
              <a:t>程序设计语言（即，嵌入式</a:t>
            </a:r>
            <a:r>
              <a:rPr lang="en-US" altLang="zh-CN" dirty="0"/>
              <a:t>SQL</a:t>
            </a:r>
            <a:r>
              <a:rPr lang="zh-CN" altLang="en-US" dirty="0"/>
              <a:t>编程）</a:t>
            </a:r>
            <a:endParaRPr lang="en-US" altLang="zh-CN" dirty="0"/>
          </a:p>
          <a:p>
            <a:pPr lvl="2"/>
            <a:r>
              <a:rPr lang="en-US" altLang="zh-CN" dirty="0"/>
              <a:t>RDBMS</a:t>
            </a:r>
            <a:r>
              <a:rPr lang="zh-CN" altLang="en-US" dirty="0"/>
              <a:t>自身提供的过程化</a:t>
            </a:r>
            <a:r>
              <a:rPr lang="en-US" altLang="zh-CN" dirty="0"/>
              <a:t>SQL</a:t>
            </a:r>
            <a:r>
              <a:rPr lang="zh-CN" altLang="en-US" dirty="0"/>
              <a:t>编程语言</a:t>
            </a:r>
            <a:r>
              <a:rPr lang="en-US" altLang="zh-CN" dirty="0"/>
              <a:t>(Procedural Language/SQL, PL/SQL)</a:t>
            </a:r>
            <a:endParaRPr lang="en-US" altLang="zh-CN" sz="1100" dirty="0"/>
          </a:p>
          <a:p>
            <a:r>
              <a:rPr lang="en-US" altLang="zh-CN" dirty="0"/>
              <a:t>PL/SQL</a:t>
            </a:r>
            <a:r>
              <a:rPr lang="zh-CN" altLang="en-US" dirty="0"/>
              <a:t>是对</a:t>
            </a:r>
            <a:r>
              <a:rPr lang="en-US" altLang="zh-CN" dirty="0"/>
              <a:t>SQL</a:t>
            </a:r>
            <a:r>
              <a:rPr lang="zh-CN" altLang="en-US" dirty="0"/>
              <a:t>的扩展，增加了过程化语句功能</a:t>
            </a:r>
            <a:endParaRPr lang="en-US" altLang="zh-CN" dirty="0"/>
          </a:p>
          <a:p>
            <a:r>
              <a:rPr lang="zh-CN" altLang="en-US" dirty="0"/>
              <a:t>业界常见的</a:t>
            </a:r>
            <a:r>
              <a:rPr lang="en-US" altLang="zh-CN" dirty="0"/>
              <a:t>PL/SQL</a:t>
            </a:r>
            <a:r>
              <a:rPr lang="zh-CN" altLang="en-US" dirty="0"/>
              <a:t>产品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PL/SQL(Oracle)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Transact-SQL(SQL Server)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SQL PL(DB2)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4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en-US" altLang="zh-CN" dirty="0"/>
              <a:t>PL/SQL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块结构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PL/SQL</a:t>
            </a:r>
            <a:r>
              <a:rPr lang="zh-CN" altLang="en-US" dirty="0"/>
              <a:t>程序的基本结构是块。所有程序都是由块组成</a:t>
            </a:r>
            <a:endParaRPr lang="en-US" altLang="zh-CN" dirty="0"/>
          </a:p>
          <a:p>
            <a:pPr lvl="2"/>
            <a:r>
              <a:rPr lang="zh-CN" altLang="en-US" dirty="0"/>
              <a:t>块之间可以互相嵌套，每个块完成一个逻辑操作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95085" y="2171646"/>
            <a:ext cx="8686801" cy="3111621"/>
            <a:chOff x="380999" y="2362200"/>
            <a:chExt cx="8686801" cy="3111621"/>
          </a:xfrm>
        </p:grpSpPr>
        <p:sp>
          <p:nvSpPr>
            <p:cNvPr id="6" name="文本框 5"/>
            <p:cNvSpPr txBox="1"/>
            <p:nvPr/>
          </p:nvSpPr>
          <p:spPr>
            <a:xfrm>
              <a:off x="1752600" y="2362200"/>
              <a:ext cx="7315200" cy="3111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DECLARE</a:t>
              </a:r>
              <a:r>
                <a:rPr lang="en-US" altLang="zh-CN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altLang="zh-CN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zh-CN" altLang="en-US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 定义的变量、常量等只能在该基本块中使用 *</a:t>
              </a:r>
              <a:r>
                <a:rPr lang="en-US" altLang="zh-CN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变量、常量、游标、异常等   </a:t>
              </a:r>
              <a:r>
                <a:rPr lang="en-US" altLang="zh-CN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zh-CN" altLang="en-US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 当基本块执行结束时，定义就不再存在 *</a:t>
              </a:r>
              <a:r>
                <a:rPr lang="en-US" altLang="zh-CN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</a:p>
            <a:p>
              <a:pPr>
                <a:lnSpc>
                  <a:spcPct val="150000"/>
                </a:lnSpc>
              </a:pPr>
              <a:endParaRPr lang="en-US" altLang="zh-CN" sz="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SQL</a:t>
              </a:r>
              <a:r>
                <a:rPr lang="zh-CN" altLang="en-US" sz="16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语句、过程化</a:t>
              </a:r>
              <a:r>
                <a:rPr lang="en-US" altLang="zh-CN" sz="16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SQL</a:t>
              </a:r>
              <a:r>
                <a:rPr lang="zh-CN" altLang="en-US" sz="16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的流程控制语句</a:t>
              </a:r>
              <a:endPara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EXCEPTION         </a:t>
              </a:r>
              <a:r>
                <a:rPr lang="en-US" altLang="zh-CN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zh-CN" altLang="en-US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 遇到不能继续执行的情况称为异常*</a:t>
              </a:r>
              <a:r>
                <a:rPr lang="en-US" altLang="zh-CN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zh-CN" altLang="en-US" sz="16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异常处理部分        </a:t>
              </a:r>
              <a:r>
                <a:rPr lang="en-US" altLang="zh-CN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zh-CN" altLang="en-US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 在出现异常时，采取措施来纠正错误或报告 *</a:t>
              </a:r>
              <a:r>
                <a:rPr lang="en-US" altLang="zh-CN" sz="14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END;</a:t>
              </a:r>
              <a:endPara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1447800" y="2637608"/>
              <a:ext cx="304800" cy="537392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1447800" y="3581400"/>
              <a:ext cx="304800" cy="160019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0999" y="2739076"/>
              <a:ext cx="106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</a:rPr>
                <a:t>定义部分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8042" y="4212222"/>
              <a:ext cx="106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</a:rPr>
                <a:t>执行部分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02128" y="5341139"/>
            <a:ext cx="106063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变量的定义： </a:t>
            </a:r>
            <a:r>
              <a:rPr lang="zh-CN" altLang="en-US" sz="1600" dirty="0">
                <a:solidFill>
                  <a:srgbClr val="CC00FF"/>
                </a:solidFill>
              </a:rPr>
              <a:t>变量名  数据类型 </a:t>
            </a:r>
            <a:r>
              <a:rPr lang="en-US" altLang="zh-CN" sz="1600" dirty="0">
                <a:solidFill>
                  <a:srgbClr val="CC00FF"/>
                </a:solidFill>
              </a:rPr>
              <a:t>[[NOT NULL] :=</a:t>
            </a:r>
            <a:r>
              <a:rPr lang="zh-CN" altLang="en-US" sz="1600" dirty="0">
                <a:solidFill>
                  <a:srgbClr val="CC00FF"/>
                </a:solidFill>
              </a:rPr>
              <a:t>初始值表达式</a:t>
            </a:r>
            <a:r>
              <a:rPr lang="en-US" altLang="zh-CN" sz="1600" dirty="0">
                <a:solidFill>
                  <a:srgbClr val="CC00FF"/>
                </a:solidFill>
              </a:rPr>
              <a:t>] </a:t>
            </a:r>
            <a:r>
              <a:rPr lang="zh-CN" altLang="en-US" sz="1600" dirty="0">
                <a:solidFill>
                  <a:srgbClr val="CC00FF"/>
                </a:solidFill>
              </a:rPr>
              <a:t>或   变量名  数据类型 </a:t>
            </a:r>
            <a:r>
              <a:rPr lang="en-US" altLang="zh-CN" sz="1600" dirty="0">
                <a:solidFill>
                  <a:srgbClr val="CC00FF"/>
                </a:solidFill>
              </a:rPr>
              <a:t>[[NOT NULL] </a:t>
            </a:r>
            <a:r>
              <a:rPr lang="zh-CN" altLang="en-US" sz="1600" dirty="0">
                <a:solidFill>
                  <a:srgbClr val="CC00FF"/>
                </a:solidFill>
              </a:rPr>
              <a:t>初始值表达式</a:t>
            </a:r>
            <a:r>
              <a:rPr lang="en-US" altLang="zh-CN" sz="1600" dirty="0">
                <a:solidFill>
                  <a:srgbClr val="CC00FF"/>
                </a:solidFill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常量的定义： </a:t>
            </a:r>
            <a:r>
              <a:rPr lang="zh-CN" altLang="en-US" sz="1600" dirty="0">
                <a:solidFill>
                  <a:srgbClr val="CC00FF"/>
                </a:solidFill>
              </a:rPr>
              <a:t>常量名 数据类型 </a:t>
            </a:r>
            <a:r>
              <a:rPr lang="en-US" altLang="zh-CN" sz="1600" dirty="0">
                <a:solidFill>
                  <a:srgbClr val="CC00FF"/>
                </a:solidFill>
              </a:rPr>
              <a:t>CONSTANT := </a:t>
            </a:r>
            <a:r>
              <a:rPr lang="zh-CN" altLang="en-US" sz="1600" dirty="0">
                <a:solidFill>
                  <a:srgbClr val="CC00FF"/>
                </a:solidFill>
              </a:rPr>
              <a:t>常量表达式</a:t>
            </a:r>
            <a:endParaRPr lang="en-US" altLang="zh-CN" sz="1600" dirty="0">
              <a:solidFill>
                <a:srgbClr val="CC00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赋值语句： </a:t>
            </a:r>
            <a:r>
              <a:rPr lang="zh-CN" altLang="en-US" dirty="0">
                <a:solidFill>
                  <a:srgbClr val="CC00FF"/>
                </a:solidFill>
              </a:rPr>
              <a:t>    </a:t>
            </a:r>
            <a:r>
              <a:rPr lang="zh-CN" altLang="en-US" sz="1600" dirty="0">
                <a:solidFill>
                  <a:srgbClr val="CC00FF"/>
                </a:solidFill>
              </a:rPr>
              <a:t>变量名 </a:t>
            </a:r>
            <a:r>
              <a:rPr lang="en-US" altLang="zh-CN" sz="1600" dirty="0">
                <a:solidFill>
                  <a:srgbClr val="CC00FF"/>
                </a:solidFill>
              </a:rPr>
              <a:t>:= </a:t>
            </a:r>
            <a:r>
              <a:rPr lang="zh-CN" altLang="en-US" sz="1600" dirty="0">
                <a:solidFill>
                  <a:srgbClr val="CC00FF"/>
                </a:solidFill>
              </a:rPr>
              <a:t>表达式</a:t>
            </a:r>
          </a:p>
        </p:txBody>
      </p:sp>
      <p:sp>
        <p:nvSpPr>
          <p:cNvPr id="13" name="矩形 12"/>
          <p:cNvSpPr/>
          <p:nvPr/>
        </p:nvSpPr>
        <p:spPr>
          <a:xfrm>
            <a:off x="9657571" y="3375283"/>
            <a:ext cx="1320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PL/SQL</a:t>
            </a:r>
            <a:r>
              <a:rPr lang="zh-CN" altLang="en-US" dirty="0">
                <a:solidFill>
                  <a:srgbClr val="0000FF"/>
                </a:solidFill>
              </a:rPr>
              <a:t>块的基本结构</a:t>
            </a:r>
          </a:p>
        </p:txBody>
      </p:sp>
      <p:sp>
        <p:nvSpPr>
          <p:cNvPr id="14" name="右大括号 13"/>
          <p:cNvSpPr/>
          <p:nvPr/>
        </p:nvSpPr>
        <p:spPr>
          <a:xfrm>
            <a:off x="9056071" y="2317692"/>
            <a:ext cx="624114" cy="2819527"/>
          </a:xfrm>
          <a:prstGeom prst="rightBrace">
            <a:avLst>
              <a:gd name="adj1" fmla="val 8333"/>
              <a:gd name="adj2" fmla="val 5045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483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zh-CN" altLang="en-US" dirty="0"/>
              <a:t>流程控制</a:t>
            </a:r>
            <a:endParaRPr lang="en-US" altLang="zh-CN" dirty="0"/>
          </a:p>
          <a:p>
            <a:pPr lvl="1"/>
            <a:r>
              <a:rPr lang="en-US" altLang="zh-CN" dirty="0"/>
              <a:t>PL/SQL</a:t>
            </a:r>
            <a:r>
              <a:rPr lang="zh-CN" altLang="en-US" dirty="0"/>
              <a:t>提供的流程控制语句：</a:t>
            </a:r>
            <a:r>
              <a:rPr lang="zh-CN" altLang="en-US" dirty="0">
                <a:solidFill>
                  <a:srgbClr val="0000FF"/>
                </a:solidFill>
              </a:rPr>
              <a:t>条件控制语句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循环控制语句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条件控制语句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循环控制语句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错误处理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81743" y="2286000"/>
            <a:ext cx="3200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Sequence_of_statements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1671" y="2286000"/>
            <a:ext cx="3394529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Sequence_of_statements1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altLang="zh-CN" sz="2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Sequence_of_statements2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90328" y="2286000"/>
            <a:ext cx="3234872" cy="1572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嵌套的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子句中还可以再包含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语句，即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语句可以嵌套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6904" y="4655872"/>
            <a:ext cx="2628338" cy="11326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>
              <a:lnSpc>
                <a:spcPct val="130000"/>
              </a:lnSpc>
            </a:pPr>
            <a:r>
              <a:rPr lang="en-US" altLang="zh-CN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Sequence_of_statements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52117" y="4655872"/>
            <a:ext cx="2850596" cy="11326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>
              <a:lnSpc>
                <a:spcPct val="130000"/>
              </a:lnSpc>
            </a:pPr>
            <a:r>
              <a:rPr lang="en-US" altLang="zh-CN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Sequence_of_statements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69588" y="4651848"/>
            <a:ext cx="4885553" cy="1208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IN[reverse]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bound1..bound2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Sequence_of_statements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2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12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退出语句：</a:t>
            </a:r>
            <a:r>
              <a:rPr lang="en-US" altLang="zh-CN" sz="12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zh-CN" altLang="en-US" sz="12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zh-CN" altLang="en-US" sz="12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zh-CN" altLang="en-US" sz="12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</a:t>
            </a:r>
            <a:r>
              <a:rPr lang="en-US" altLang="zh-CN" sz="12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CN" altLang="en-US" sz="12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27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嵌入式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过程化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存储过程和函数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ODBC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编程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OLE DB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JDBC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编程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73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PL/SQL</a:t>
            </a:r>
            <a:r>
              <a:rPr lang="zh-CN" altLang="en-US" dirty="0"/>
              <a:t>块的两种类型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匿名块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命名块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匿名块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每次执行时都要进行编译</a:t>
            </a:r>
            <a:endParaRPr lang="en-US" altLang="zh-CN" dirty="0"/>
          </a:p>
          <a:p>
            <a:pPr lvl="1"/>
            <a:r>
              <a:rPr lang="zh-CN" altLang="en-US" dirty="0"/>
              <a:t>不能被存储在数据库中，也不能在其他</a:t>
            </a:r>
            <a:r>
              <a:rPr lang="en-US" altLang="zh-CN" dirty="0"/>
              <a:t>PL/SQL</a:t>
            </a:r>
            <a:r>
              <a:rPr lang="zh-CN" altLang="en-US" dirty="0"/>
              <a:t>块调用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命名块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称为</a:t>
            </a:r>
            <a:r>
              <a:rPr lang="zh-CN" altLang="en-US" dirty="0">
                <a:solidFill>
                  <a:srgbClr val="0000FF"/>
                </a:solidFill>
              </a:rPr>
              <a:t>持久性存储模块</a:t>
            </a:r>
            <a:r>
              <a:rPr lang="en-US" altLang="zh-CN" dirty="0">
                <a:solidFill>
                  <a:srgbClr val="0000FF"/>
                </a:solidFill>
              </a:rPr>
              <a:t>(Persistent stored module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PSM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被编译后保存在</a:t>
            </a:r>
            <a:r>
              <a:rPr lang="zh-CN" altLang="en-US" dirty="0">
                <a:solidFill>
                  <a:srgbClr val="FF0000"/>
                </a:solidFill>
              </a:rPr>
              <a:t>数据库服务器</a:t>
            </a:r>
            <a:r>
              <a:rPr lang="zh-CN" altLang="en-US" dirty="0"/>
              <a:t>中，可被反复调用，运行速度较快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过程，函数，包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92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存储过程的优点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运行效率高</a:t>
            </a:r>
            <a:endParaRPr lang="en-US" altLang="zh-CN" dirty="0">
              <a:solidFill>
                <a:srgbClr val="0000FF"/>
              </a:solidFill>
            </a:endParaRP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降低了客户机和服务器之间的通信量</a:t>
            </a:r>
            <a:endParaRPr lang="en-US" altLang="zh-CN" dirty="0">
              <a:solidFill>
                <a:srgbClr val="0000FF"/>
              </a:solidFill>
            </a:endParaRP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方便实施企业规则</a:t>
            </a:r>
            <a:endParaRPr lang="en-US" altLang="zh-CN" dirty="0">
              <a:solidFill>
                <a:srgbClr val="0000FF"/>
              </a:solidFill>
            </a:endParaRPr>
          </a:p>
          <a:p>
            <a:pPr marL="357188" lvl="1" indent="0">
              <a:buNone/>
            </a:pPr>
            <a:endParaRPr lang="en-US" altLang="zh-CN" sz="1200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存储过程的用户接口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创建存储过程 </a:t>
            </a: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执行存储过程 </a:t>
            </a: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修改存储过程</a:t>
            </a: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删除存储过程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35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创建存储过程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过程名</a:t>
            </a:r>
            <a:r>
              <a:rPr lang="zh-CN" altLang="en-US" dirty="0"/>
              <a:t>：数据库服务器合法的对象标识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参数列表</a:t>
            </a:r>
            <a:r>
              <a:rPr lang="zh-CN" altLang="en-US" dirty="0"/>
              <a:t>：用名字来标识调用时给出的参数值，</a:t>
            </a:r>
            <a:r>
              <a:rPr lang="zh-CN" altLang="en-US" dirty="0">
                <a:solidFill>
                  <a:srgbClr val="FF0000"/>
                </a:solidFill>
              </a:rPr>
              <a:t>必须指定值的数据类型</a:t>
            </a:r>
            <a:r>
              <a:rPr lang="zh-CN" altLang="en-US" dirty="0"/>
              <a:t>。参数也可以定义</a:t>
            </a:r>
            <a:r>
              <a:rPr lang="zh-CN" altLang="en-US" dirty="0">
                <a:solidFill>
                  <a:srgbClr val="FF0000"/>
                </a:solidFill>
              </a:rPr>
              <a:t>输入参数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输出参数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输出参数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默认为输入参数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过程体</a:t>
            </a:r>
            <a:r>
              <a:rPr lang="zh-CN" altLang="en-US" dirty="0"/>
              <a:t>：是一个</a:t>
            </a:r>
            <a:r>
              <a:rPr lang="en-US" altLang="zh-CN" dirty="0"/>
              <a:t>&lt;</a:t>
            </a:r>
            <a:r>
              <a:rPr lang="zh-CN" altLang="en-US" dirty="0"/>
              <a:t>过程化</a:t>
            </a:r>
            <a:r>
              <a:rPr lang="en-US" altLang="zh-CN" dirty="0"/>
              <a:t>SQL</a:t>
            </a:r>
            <a:r>
              <a:rPr lang="zh-CN" altLang="en-US" dirty="0"/>
              <a:t>块</a:t>
            </a:r>
            <a:r>
              <a:rPr lang="en-US" altLang="zh-CN" dirty="0"/>
              <a:t>&gt;</a:t>
            </a:r>
            <a:r>
              <a:rPr lang="zh-CN" altLang="en-US" dirty="0"/>
              <a:t>，包括声明部分和可执行语句部分</a:t>
            </a:r>
          </a:p>
          <a:p>
            <a:pPr marL="715962" lvl="2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524000" y="1675013"/>
            <a:ext cx="9448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过程名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2,...])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&lt;PL/SQL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块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238980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44" y="956076"/>
            <a:ext cx="7797711" cy="5638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399" y="304800"/>
            <a:ext cx="1089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8.9]</a:t>
            </a:r>
            <a:r>
              <a:rPr lang="zh-CN" altLang="en-US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利用存储过程来实现下面的应用：从账户</a:t>
            </a:r>
            <a:r>
              <a:rPr lang="en-US" altLang="zh-CN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转指定数额的款项到账户</a:t>
            </a:r>
            <a:r>
              <a:rPr lang="en-US" altLang="zh-CN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37084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语言提供了</a:t>
            </a:r>
            <a:r>
              <a:rPr lang="zh-CN" altLang="en-US" dirty="0">
                <a:solidFill>
                  <a:srgbClr val="0000FF"/>
                </a:solidFill>
              </a:rPr>
              <a:t>两种不同的使用方式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交互式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嵌入式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为什么要引入嵌入式</a:t>
            </a:r>
            <a:r>
              <a:rPr lang="en-US" altLang="zh-CN" dirty="0">
                <a:solidFill>
                  <a:srgbClr val="0000FF"/>
                </a:solidFill>
              </a:rPr>
              <a:t>SQL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语言</a:t>
            </a:r>
            <a:r>
              <a:rPr lang="zh-CN" altLang="en-US" dirty="0">
                <a:solidFill>
                  <a:srgbClr val="0000FF"/>
                </a:solidFill>
              </a:rPr>
              <a:t>是非过程性语言</a:t>
            </a:r>
          </a:p>
          <a:p>
            <a:pPr lvl="1"/>
            <a:r>
              <a:rPr lang="zh-CN" altLang="en-US" dirty="0"/>
              <a:t>事务处理应用需要高级语言</a:t>
            </a:r>
          </a:p>
          <a:p>
            <a:r>
              <a:rPr lang="zh-CN" altLang="en-US" dirty="0"/>
              <a:t>这两种方式细节上有差别，在程序设计的环境下，</a:t>
            </a:r>
            <a:r>
              <a:rPr lang="en-US" altLang="zh-CN" dirty="0"/>
              <a:t>SQL</a:t>
            </a:r>
            <a:r>
              <a:rPr lang="zh-CN" altLang="en-US" dirty="0"/>
              <a:t>语句要做某些必要的扩充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9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>
                <a:solidFill>
                  <a:srgbClr val="FF0000"/>
                </a:solidFill>
              </a:rPr>
              <a:t>执行存储过程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8.10]</a:t>
            </a:r>
            <a:r>
              <a:rPr lang="zh-CN" altLang="en-US" dirty="0"/>
              <a:t> 从账户</a:t>
            </a:r>
            <a:r>
              <a:rPr lang="en-US" altLang="zh-CN" dirty="0"/>
              <a:t>01003815868</a:t>
            </a:r>
            <a:r>
              <a:rPr lang="zh-CN" altLang="en-US" dirty="0"/>
              <a:t>转</a:t>
            </a:r>
            <a:r>
              <a:rPr lang="en-US" altLang="zh-CN" dirty="0"/>
              <a:t>10000</a:t>
            </a:r>
            <a:r>
              <a:rPr lang="zh-CN" altLang="en-US" dirty="0"/>
              <a:t>元到</a:t>
            </a:r>
            <a:r>
              <a:rPr lang="en-US" altLang="zh-CN" dirty="0"/>
              <a:t>01003813828</a:t>
            </a:r>
            <a:r>
              <a:rPr lang="zh-CN" altLang="en-US" dirty="0"/>
              <a:t>账户中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dirty="0">
                <a:solidFill>
                  <a:srgbClr val="FF0000"/>
                </a:solidFill>
              </a:rPr>
              <a:t>修改存储过程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dirty="0">
                <a:solidFill>
                  <a:srgbClr val="FF0000"/>
                </a:solidFill>
              </a:rPr>
              <a:t>删除存储过程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562100" y="1134578"/>
            <a:ext cx="8763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CALL/PERFORM PROCEDURE 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过程名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2,...])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  <p:sp>
        <p:nvSpPr>
          <p:cNvPr id="6" name="矩形 5"/>
          <p:cNvSpPr/>
          <p:nvPr/>
        </p:nvSpPr>
        <p:spPr>
          <a:xfrm>
            <a:off x="1350240" y="2481321"/>
            <a:ext cx="94967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PROCEDURE TRANSFER(01003813828,01003815868,10000)</a:t>
            </a:r>
            <a:r>
              <a:rPr lang="zh-CN" alt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0" y="3612620"/>
            <a:ext cx="8763000" cy="594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PROCEDURE 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过程名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RENAME TO 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过程名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  <p:sp>
        <p:nvSpPr>
          <p:cNvPr id="8" name="矩形 7"/>
          <p:cNvSpPr/>
          <p:nvPr/>
        </p:nvSpPr>
        <p:spPr>
          <a:xfrm>
            <a:off x="1600200" y="4313032"/>
            <a:ext cx="8763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PROCEDURE 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过程名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COMPILE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1600200" y="5619283"/>
            <a:ext cx="8763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PROCEDURE 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过程名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87693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与存储过程不同，函数必须指定返回的类型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函数的执行</a:t>
            </a:r>
            <a:endParaRPr lang="en-US" altLang="zh-CN" dirty="0"/>
          </a:p>
          <a:p>
            <a:endParaRPr lang="en-US" altLang="zh-CN" sz="1800" dirty="0"/>
          </a:p>
          <a:p>
            <a:r>
              <a:rPr lang="zh-CN" altLang="en-US" dirty="0"/>
              <a:t>函数的修改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函数的删除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018804" y="1752600"/>
            <a:ext cx="1015439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73050" lvl="1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函数名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2,…]) RETURNS &lt;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类型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&lt;PL/SQL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块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6" name="矩形 5"/>
          <p:cNvSpPr/>
          <p:nvPr/>
        </p:nvSpPr>
        <p:spPr>
          <a:xfrm>
            <a:off x="2133600" y="3873246"/>
            <a:ext cx="6670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3050" lvl="1" indent="-184150"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CALL/SELECT </a:t>
            </a:r>
            <a:r>
              <a:rPr lang="zh-CN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函数名</a:t>
            </a:r>
            <a:r>
              <a:rPr lang="en-US" altLang="zh-CN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zh-CN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lang="en-US" altLang="zh-CN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2,…]);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0" y="4876800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FUNCTION </a:t>
            </a:r>
            <a:r>
              <a:rPr lang="zh-CN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函数名</a:t>
            </a:r>
            <a:r>
              <a:rPr lang="en-US" altLang="zh-CN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RENAME TO </a:t>
            </a:r>
            <a:r>
              <a:rPr lang="zh-CN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函数名</a:t>
            </a:r>
            <a:r>
              <a:rPr lang="en-US" altLang="zh-CN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FUNCTION </a:t>
            </a:r>
            <a:r>
              <a:rPr lang="zh-CN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函数名 </a:t>
            </a:r>
            <a:r>
              <a:rPr lang="en-US" altLang="zh-CN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COMPILE;</a:t>
            </a:r>
            <a:endParaRPr lang="zh-CN" alt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59000" y="6191959"/>
            <a:ext cx="3962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3050" lvl="1" indent="-184150"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FUNCTION </a:t>
            </a:r>
            <a:r>
              <a:rPr lang="zh-CN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函数名</a:t>
            </a:r>
            <a:r>
              <a:rPr lang="en-US" altLang="zh-CN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5599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函数用法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1066800"/>
            <a:ext cx="4419600" cy="206210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creating table </a:t>
            </a:r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person_info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person_info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PERSON_ID number(5) primary key,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FIRST_NAME varchar2(20),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LAST_NAME varchar2(20)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6" name="矩形 5"/>
          <p:cNvSpPr/>
          <p:nvPr/>
        </p:nvSpPr>
        <p:spPr>
          <a:xfrm>
            <a:off x="381000" y="3429000"/>
            <a:ext cx="7086600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--creating table </a:t>
            </a:r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person_address_details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person_address_details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PERSON_ADDRESS_ID number(5) primary key,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PERSON_ID number(5) references person_info(person_id),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CITY varchar2(15),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STATE varchar2(15),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COUNTRY varchar2(20),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ZIP_CODE varchar2(10)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7" name="矩形 6"/>
          <p:cNvSpPr/>
          <p:nvPr/>
        </p:nvSpPr>
        <p:spPr>
          <a:xfrm>
            <a:off x="5105400" y="1214497"/>
            <a:ext cx="6667500" cy="181588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88900"/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person_info VALUES (10,'Luis','Thomas');</a:t>
            </a:r>
          </a:p>
          <a:p>
            <a:pPr indent="88900"/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person_info VALUES (20,'Wang','Moris');</a:t>
            </a:r>
          </a:p>
          <a:p>
            <a:pPr indent="88900"/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88900"/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person_address_details VALUES (101,10,'Vegas','Nevada','US','88901');</a:t>
            </a:r>
          </a:p>
          <a:p>
            <a:pPr indent="88900"/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person_address_details  VALUES (102,20,'Carson','Nevada','US','90220');</a:t>
            </a:r>
          </a:p>
        </p:txBody>
      </p:sp>
    </p:spTree>
    <p:extLst>
      <p:ext uri="{BB962C8B-B14F-4D97-AF65-F5344CB8AC3E}">
        <p14:creationId xmlns:p14="http://schemas.microsoft.com/office/powerpoint/2010/main" val="4175785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3500" y="914400"/>
            <a:ext cx="11963400" cy="507831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--creating function get_complete_address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get_complete_address(in_person_id IN NUMBER)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VARCHAR2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IS person_details VARCHAR2(130);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BEGIN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'Name-'||person.first_name||' '|| person.last_name||', City-'||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address.city ||‘,State-’||address.state||‘,Country-’||address.country||‘,ZIP Code-’||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address.zip_code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INTO person_details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person_info person, person_address_details address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person.person_id = in_person_id AND address.person_id = person.person_id;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RETURN(person_details);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 get_complete_address;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95600" y="28406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创建函数</a:t>
            </a:r>
            <a:r>
              <a:rPr lang="en-US" altLang="zh-CN" sz="2400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get_complete_address</a:t>
            </a:r>
            <a:endParaRPr lang="zh-CN" altLang="en-US" sz="2400" dirty="0">
              <a:solidFill>
                <a:srgbClr val="0000FF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63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get_complete_address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的调用方法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中使用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执行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注：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如果函数是数值型，还可以用在表达式和赋值中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删除函数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get_complete_address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CN" alt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333500" y="1828800"/>
            <a:ext cx="975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get_complete_address(10) AS "Person Address" FROM DUAL;</a:t>
            </a:r>
          </a:p>
        </p:txBody>
      </p:sp>
      <p:sp>
        <p:nvSpPr>
          <p:cNvPr id="6" name="矩形 5"/>
          <p:cNvSpPr/>
          <p:nvPr/>
        </p:nvSpPr>
        <p:spPr>
          <a:xfrm>
            <a:off x="1333500" y="2864927"/>
            <a:ext cx="982980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SERVEROUTPUT ON;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dbms_output.put_line(get_complete_address(20));</a:t>
            </a:r>
          </a:p>
        </p:txBody>
      </p:sp>
      <p:sp>
        <p:nvSpPr>
          <p:cNvPr id="7" name="矩形 6"/>
          <p:cNvSpPr/>
          <p:nvPr/>
        </p:nvSpPr>
        <p:spPr>
          <a:xfrm>
            <a:off x="1320800" y="5257800"/>
            <a:ext cx="975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FUNCTION</a:t>
            </a:r>
            <a:r>
              <a:rPr lang="zh-CN" altLang="en-US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get_complete_address(10)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6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858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PL/SQL</a:t>
            </a:r>
            <a:r>
              <a:rPr lang="zh-CN" altLang="en-US" dirty="0">
                <a:solidFill>
                  <a:srgbClr val="FF0000"/>
                </a:solidFill>
              </a:rPr>
              <a:t>中的游标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88438" y="1126850"/>
            <a:ext cx="10820400" cy="507831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proc_cursor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说明带参数游标</a:t>
            </a:r>
            <a:r>
              <a:rPr lang="en-US" altLang="zh-CN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mycursor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CHAR(3);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CHAR(8);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CURSOR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mycursor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leaderno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CHAR(3)) FOR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FROM leader WHERE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leaderno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BEGIN                          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zh-CN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mycursor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能检索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leader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表中具有参数</a:t>
            </a:r>
            <a:r>
              <a:rPr lang="en-US" altLang="zh-CN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leaderno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的记录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OPEN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mycursor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(‘L01’);           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使用参数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L01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打开游标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FETCH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mycursor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lang="en-US" altLang="zh-CN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=‘L01’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的游标元组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temp(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lno,lname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VALUES(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cno,cname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将游标元组插入临时表中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CLOSE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mycursor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关闭游标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OPEN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mycursor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(‘L02’);           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使用参数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L02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重新打开游标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FETCH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mycursor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cno,cname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temp(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lno,lname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VALUES(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cno,cname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CLOSE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mycursor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6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嵌入式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过程化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存储过程和函数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ODBC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OLE DB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JDBC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编程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97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ODBC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本节介绍如何使用</a:t>
            </a:r>
            <a:r>
              <a:rPr lang="en-US" altLang="zh-CN" dirty="0">
                <a:solidFill>
                  <a:srgbClr val="0000FF"/>
                </a:solidFill>
              </a:rPr>
              <a:t>ODBC</a:t>
            </a:r>
            <a:r>
              <a:rPr lang="zh-CN" altLang="en-US" dirty="0">
                <a:solidFill>
                  <a:srgbClr val="0000FF"/>
                </a:solidFill>
              </a:rPr>
              <a:t>来进行数据库应用程序的设计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ODBC</a:t>
            </a:r>
            <a:r>
              <a:rPr lang="zh-CN" altLang="en-US" dirty="0">
                <a:solidFill>
                  <a:srgbClr val="FF0000"/>
                </a:solidFill>
              </a:rPr>
              <a:t>优点</a:t>
            </a:r>
          </a:p>
          <a:p>
            <a:pPr lvl="1"/>
            <a:r>
              <a:rPr lang="zh-CN" altLang="en-US" dirty="0"/>
              <a:t>可移植性好</a:t>
            </a:r>
          </a:p>
          <a:p>
            <a:pPr lvl="1"/>
            <a:r>
              <a:rPr lang="zh-CN" altLang="en-US" dirty="0"/>
              <a:t>能同时访问不同的数据库</a:t>
            </a:r>
          </a:p>
          <a:p>
            <a:pPr lvl="1"/>
            <a:r>
              <a:rPr lang="zh-CN" altLang="en-US" dirty="0"/>
              <a:t>共享多个数据资源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本节主要内容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ODBC</a:t>
            </a:r>
            <a:r>
              <a:rPr lang="zh-CN" altLang="en-US" dirty="0">
                <a:solidFill>
                  <a:srgbClr val="0000FF"/>
                </a:solidFill>
              </a:rPr>
              <a:t>概述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ODBC</a:t>
            </a:r>
            <a:r>
              <a:rPr lang="zh-CN" altLang="en-US" dirty="0">
                <a:solidFill>
                  <a:srgbClr val="0000FF"/>
                </a:solidFill>
              </a:rPr>
              <a:t>工作原理概述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ODBC API </a:t>
            </a:r>
            <a:r>
              <a:rPr lang="zh-CN" altLang="en-US" dirty="0">
                <a:solidFill>
                  <a:srgbClr val="0000FF"/>
                </a:solidFill>
              </a:rPr>
              <a:t>基础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ODBC</a:t>
            </a:r>
            <a:r>
              <a:rPr lang="zh-CN" altLang="en-US" dirty="0">
                <a:solidFill>
                  <a:srgbClr val="0000FF"/>
                </a:solidFill>
              </a:rPr>
              <a:t>的工作流程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9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5085" y="914400"/>
            <a:ext cx="11007107" cy="56216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ODBC</a:t>
            </a:r>
            <a:r>
              <a:rPr lang="zh-CN" altLang="en-US" dirty="0">
                <a:solidFill>
                  <a:srgbClr val="FF0000"/>
                </a:solidFill>
              </a:rPr>
              <a:t>概述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ODBC (Open database connectivity)</a:t>
            </a:r>
            <a:r>
              <a:rPr lang="zh-CN" altLang="en-US" dirty="0"/>
              <a:t>是微软推出的为解决不同数据库互联的接口标准。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ODBC</a:t>
            </a:r>
            <a:r>
              <a:rPr lang="zh-CN" altLang="en-US" dirty="0"/>
              <a:t>是特别为关系存储设计的一个底层次、高性能的接口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ODBC</a:t>
            </a:r>
            <a:r>
              <a:rPr lang="zh-CN" altLang="en-US" dirty="0"/>
              <a:t>使得程序可以只通过单一的接口访问不同</a:t>
            </a:r>
            <a:r>
              <a:rPr lang="en-US" altLang="zh-CN" dirty="0"/>
              <a:t>DBMSs</a:t>
            </a:r>
            <a:r>
              <a:rPr lang="zh-CN" altLang="en-US" dirty="0"/>
              <a:t>的数据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应用程序独立于</a:t>
            </a:r>
            <a:r>
              <a:rPr lang="en-US" altLang="zh-CN" dirty="0"/>
              <a:t>DBMS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ODBC</a:t>
            </a:r>
            <a:r>
              <a:rPr lang="zh-CN" altLang="en-US" dirty="0"/>
              <a:t>主要用于</a:t>
            </a:r>
            <a:r>
              <a:rPr lang="en-US" altLang="zh-CN" dirty="0"/>
              <a:t>C, C++, C#, VB</a:t>
            </a:r>
            <a:r>
              <a:rPr lang="zh-CN" altLang="en-US" dirty="0"/>
              <a:t>等语言环境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31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228600"/>
            <a:ext cx="10225315" cy="6570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ODBC</a:t>
            </a:r>
            <a:r>
              <a:rPr lang="zh-CN" altLang="en-US" dirty="0">
                <a:solidFill>
                  <a:srgbClr val="FF0000"/>
                </a:solidFill>
              </a:rPr>
              <a:t>工作原理概述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2" descr="C:\Users\apple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5" y="1312393"/>
            <a:ext cx="5881915" cy="417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线形标注 2 9"/>
          <p:cNvSpPr/>
          <p:nvPr/>
        </p:nvSpPr>
        <p:spPr>
          <a:xfrm>
            <a:off x="5943600" y="1124318"/>
            <a:ext cx="5626100" cy="762000"/>
          </a:xfrm>
          <a:prstGeom prst="borderCallout2">
            <a:avLst>
              <a:gd name="adj1" fmla="val 18750"/>
              <a:gd name="adj2" fmla="val -505"/>
              <a:gd name="adj3" fmla="val 18750"/>
              <a:gd name="adj4" fmla="val -16667"/>
              <a:gd name="adj5" fmla="val 49370"/>
              <a:gd name="adj6" fmla="val -26718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用户应用程序提供用户界面、应用逻辑和事务逻辑。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应用程序调用标准的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函数和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应用层使用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 API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调用接口与数据库交互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5943600" y="1966392"/>
            <a:ext cx="5626100" cy="1398053"/>
          </a:xfrm>
          <a:prstGeom prst="borderCallout2">
            <a:avLst>
              <a:gd name="adj1" fmla="val 11444"/>
              <a:gd name="adj2" fmla="val -54"/>
              <a:gd name="adj3" fmla="val 12905"/>
              <a:gd name="adj4" fmla="val -15990"/>
              <a:gd name="adj5" fmla="val 37471"/>
              <a:gd name="adj6" fmla="val -26718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驱动程序管理器管理各种驱动程序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由微软提供，包含在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ODBC32.DLL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中，对用户透明，管理应用程序与驱动程序之间的通信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主要功能：装载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驱动程序、选择和连接正确的驱动程序、管理数据源、检查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调用参数的合法性、记录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函数的调用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可以建立、配置或删除数据源，查看当前数据库的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驱动程序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线形标注 2 11"/>
          <p:cNvSpPr/>
          <p:nvPr/>
        </p:nvSpPr>
        <p:spPr>
          <a:xfrm>
            <a:off x="5943600" y="3791185"/>
            <a:ext cx="5626100" cy="1084560"/>
          </a:xfrm>
          <a:prstGeom prst="borderCallout2">
            <a:avLst>
              <a:gd name="adj1" fmla="val 18750"/>
              <a:gd name="adj2" fmla="val -505"/>
              <a:gd name="adj3" fmla="val 3750"/>
              <a:gd name="adj4" fmla="val -5380"/>
              <a:gd name="adj5" fmla="val -22297"/>
              <a:gd name="adj6" fmla="val -5950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通过数据库驱动程序提供应用系统与数据库平台的独立性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应用程序不能直接存取数据库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单束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：数据源和应用程序中同一台机器上，驱动程序直接完成对数据文件的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I/O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操作，相当于数据管理器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多束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：支持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C/S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C/A/S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网络环境下的数据访问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线形标注 2 12"/>
          <p:cNvSpPr/>
          <p:nvPr/>
        </p:nvSpPr>
        <p:spPr>
          <a:xfrm>
            <a:off x="5943600" y="4955008"/>
            <a:ext cx="5626100" cy="958133"/>
          </a:xfrm>
          <a:prstGeom prst="borderCallout2">
            <a:avLst>
              <a:gd name="adj1" fmla="val 18750"/>
              <a:gd name="adj2" fmla="val -505"/>
              <a:gd name="adj3" fmla="val -23333"/>
              <a:gd name="adj4" fmla="val -30211"/>
              <a:gd name="adj5" fmla="val -54589"/>
              <a:gd name="adj6" fmla="val -3371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数据源是最终用户要访问的数据，包含了数据库位置和数据库类型等信息，本质上是一种数据连接的抽象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给每个被访问的数据源指定</a:t>
            </a: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唯一的数据源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altLang="zh-CN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source name),</a:t>
            </a:r>
            <a:r>
              <a:rPr lang="zh-CN" altLang="en-US" sz="1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并映射到所有必要的、用来存取数据的低层软件</a:t>
            </a:r>
            <a:endParaRPr lang="en-US" altLang="zh-CN" sz="12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代表用户名、服务器名、所连接的数据库名</a:t>
            </a:r>
            <a:endParaRPr lang="en-US" altLang="zh-CN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3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u="sng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本节主要内容</a:t>
            </a:r>
            <a:endParaRPr lang="en-US" altLang="zh-CN" u="sng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1438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嵌入式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的处理过程</a:t>
            </a:r>
          </a:p>
          <a:p>
            <a:pPr marL="81438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嵌入式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语句与主语言之间的通信</a:t>
            </a:r>
          </a:p>
          <a:p>
            <a:pPr marL="81438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不用游标的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</a:t>
            </a:r>
          </a:p>
          <a:p>
            <a:pPr marL="81438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使用游标的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</a:t>
            </a:r>
          </a:p>
          <a:p>
            <a:pPr marL="81438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动态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21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26263"/>
          <a:stretch/>
        </p:blipFill>
        <p:spPr bwMode="auto">
          <a:xfrm>
            <a:off x="477875" y="694450"/>
            <a:ext cx="3200400" cy="102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t="42570"/>
          <a:stretch/>
        </p:blipFill>
        <p:spPr bwMode="auto">
          <a:xfrm>
            <a:off x="3765592" y="819796"/>
            <a:ext cx="3389034" cy="113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945" y="496389"/>
            <a:ext cx="3534694" cy="291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 b="12732"/>
          <a:stretch/>
        </p:blipFill>
        <p:spPr bwMode="auto">
          <a:xfrm>
            <a:off x="7598945" y="3491049"/>
            <a:ext cx="3534694" cy="240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6" cstate="print"/>
          <a:srcRect b="5133"/>
          <a:stretch/>
        </p:blipFill>
        <p:spPr bwMode="auto">
          <a:xfrm>
            <a:off x="3114340" y="3410387"/>
            <a:ext cx="4114800" cy="25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461" y="2463800"/>
            <a:ext cx="2379519" cy="189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7875" y="4592246"/>
            <a:ext cx="2435054" cy="136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矩形 25"/>
          <p:cNvSpPr/>
          <p:nvPr/>
        </p:nvSpPr>
        <p:spPr>
          <a:xfrm>
            <a:off x="3401864" y="2354237"/>
            <a:ext cx="353975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14350">
              <a:lnSpc>
                <a:spcPct val="13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Oracle</a:t>
            </a:r>
            <a:r>
              <a:rPr lang="zh-CN" altLang="en-US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中配置</a:t>
            </a:r>
            <a:r>
              <a:rPr lang="en-US" altLang="zh-CN" sz="28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ODBC</a:t>
            </a:r>
          </a:p>
        </p:txBody>
      </p:sp>
    </p:spTree>
    <p:extLst>
      <p:ext uri="{BB962C8B-B14F-4D97-AF65-F5344CB8AC3E}">
        <p14:creationId xmlns:p14="http://schemas.microsoft.com/office/powerpoint/2010/main" val="20752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ODBC API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各个数据库厂商的</a:t>
            </a:r>
            <a:r>
              <a:rPr lang="en-US" altLang="zh-CN" dirty="0"/>
              <a:t>ODBC API</a:t>
            </a:r>
            <a:r>
              <a:rPr lang="zh-CN" altLang="en-US" dirty="0"/>
              <a:t>都要符合两方面的一致性：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一致性</a:t>
            </a:r>
            <a:r>
              <a:rPr lang="zh-CN" altLang="en-US" dirty="0"/>
              <a:t>，包含核心级、扩展</a:t>
            </a:r>
            <a:r>
              <a:rPr lang="en-US" altLang="zh-CN" dirty="0"/>
              <a:t>1</a:t>
            </a:r>
            <a:r>
              <a:rPr lang="zh-CN" altLang="en-US" dirty="0"/>
              <a:t>级、扩展</a:t>
            </a:r>
            <a:r>
              <a:rPr lang="en-US" altLang="zh-CN" dirty="0"/>
              <a:t>2</a:t>
            </a:r>
            <a:r>
              <a:rPr lang="zh-CN" altLang="en-US" dirty="0"/>
              <a:t>级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语法一致性</a:t>
            </a:r>
            <a:r>
              <a:rPr lang="zh-CN" altLang="en-US" dirty="0"/>
              <a:t>，包含最低限度</a:t>
            </a:r>
            <a:r>
              <a:rPr lang="en-US" altLang="zh-CN" dirty="0"/>
              <a:t>SQL</a:t>
            </a:r>
            <a:r>
              <a:rPr lang="zh-CN" altLang="en-US" dirty="0"/>
              <a:t>语法级、核心</a:t>
            </a:r>
            <a:r>
              <a:rPr lang="en-US" altLang="zh-CN" dirty="0"/>
              <a:t>SQL</a:t>
            </a:r>
            <a:r>
              <a:rPr lang="zh-CN" altLang="en-US" dirty="0"/>
              <a:t>语法级、扩展</a:t>
            </a:r>
            <a:r>
              <a:rPr lang="en-US" altLang="zh-CN" dirty="0"/>
              <a:t>SQL</a:t>
            </a:r>
            <a:r>
              <a:rPr lang="zh-CN" altLang="en-US" dirty="0"/>
              <a:t>语法级</a:t>
            </a:r>
            <a:endParaRPr lang="en-US" altLang="zh-CN" dirty="0"/>
          </a:p>
          <a:p>
            <a:pPr marL="715962" lvl="2" indent="0">
              <a:buNone/>
            </a:pPr>
            <a:endParaRPr lang="en-US" altLang="zh-CN" sz="1800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主要内容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函数概述</a:t>
            </a:r>
            <a:endParaRPr lang="en-US" altLang="zh-CN" dirty="0"/>
          </a:p>
          <a:p>
            <a:pPr lvl="2"/>
            <a:r>
              <a:rPr lang="zh-CN" altLang="en-US" dirty="0"/>
              <a:t>句柄及其属性</a:t>
            </a:r>
            <a:endParaRPr lang="en-US" altLang="zh-CN" dirty="0"/>
          </a:p>
          <a:p>
            <a:pPr lvl="2"/>
            <a:r>
              <a:rPr lang="zh-CN" altLang="en-US" dirty="0"/>
              <a:t>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06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函数概述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ODBC 3.0</a:t>
            </a:r>
            <a:r>
              <a:rPr lang="zh-CN" altLang="en-US" dirty="0"/>
              <a:t>标准提供了</a:t>
            </a:r>
            <a:r>
              <a:rPr lang="en-US" altLang="zh-CN" dirty="0">
                <a:solidFill>
                  <a:srgbClr val="FF0000"/>
                </a:solidFill>
              </a:rPr>
              <a:t>76</a:t>
            </a:r>
            <a:r>
              <a:rPr lang="zh-CN" altLang="en-US" dirty="0"/>
              <a:t>个函数接口。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33CC"/>
                </a:solidFill>
              </a:rPr>
              <a:t>分配和释放环境句柄、连接句柄、语句句柄</a:t>
            </a:r>
          </a:p>
          <a:p>
            <a:pPr lvl="2"/>
            <a:r>
              <a:rPr lang="zh-CN" altLang="en-US" dirty="0">
                <a:solidFill>
                  <a:srgbClr val="0033CC"/>
                </a:solidFill>
              </a:rPr>
              <a:t>连接函数</a:t>
            </a:r>
            <a:r>
              <a:rPr lang="zh-CN" altLang="en-US" dirty="0"/>
              <a:t>（</a:t>
            </a:r>
            <a:r>
              <a:rPr lang="en-US" altLang="zh-CN" dirty="0" err="1"/>
              <a:t>SQLDriverconnect</a:t>
            </a:r>
            <a:r>
              <a:rPr lang="zh-CN" altLang="en-US" dirty="0"/>
              <a:t>等）</a:t>
            </a:r>
          </a:p>
          <a:p>
            <a:pPr lvl="2"/>
            <a:r>
              <a:rPr lang="zh-CN" altLang="en-US" dirty="0">
                <a:solidFill>
                  <a:srgbClr val="0033CC"/>
                </a:solidFill>
              </a:rPr>
              <a:t>与信息相关的函数</a:t>
            </a:r>
            <a:r>
              <a:rPr lang="zh-CN" altLang="en-US" dirty="0"/>
              <a:t>（</a:t>
            </a:r>
            <a:r>
              <a:rPr lang="en-US" altLang="zh-CN" dirty="0" err="1"/>
              <a:t>SQLGetinfo</a:t>
            </a:r>
            <a:r>
              <a:rPr lang="zh-CN" altLang="en-US" dirty="0"/>
              <a:t>、</a:t>
            </a:r>
            <a:r>
              <a:rPr lang="en-US" altLang="zh-CN" dirty="0" err="1"/>
              <a:t>SQLGetFuction</a:t>
            </a:r>
            <a:r>
              <a:rPr lang="zh-CN" altLang="en-US" dirty="0"/>
              <a:t>等）</a:t>
            </a:r>
          </a:p>
          <a:p>
            <a:pPr lvl="2"/>
            <a:r>
              <a:rPr lang="zh-CN" altLang="en-US" dirty="0">
                <a:solidFill>
                  <a:srgbClr val="0033CC"/>
                </a:solidFill>
              </a:rPr>
              <a:t>事务处理函数</a:t>
            </a:r>
            <a:r>
              <a:rPr lang="zh-CN" altLang="en-US" dirty="0"/>
              <a:t>（如</a:t>
            </a:r>
            <a:r>
              <a:rPr lang="en-US" altLang="zh-CN" dirty="0" err="1"/>
              <a:t>SQLEndTran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>
                <a:solidFill>
                  <a:srgbClr val="0033CC"/>
                </a:solidFill>
              </a:rPr>
              <a:t>执行相关函数</a:t>
            </a:r>
            <a:r>
              <a:rPr lang="zh-CN" altLang="en-US" dirty="0"/>
              <a:t>（</a:t>
            </a:r>
            <a:r>
              <a:rPr lang="en-US" altLang="zh-CN" dirty="0" err="1"/>
              <a:t>SQLExecdirect</a:t>
            </a:r>
            <a:r>
              <a:rPr lang="zh-CN" altLang="en-US" dirty="0"/>
              <a:t>、</a:t>
            </a:r>
            <a:r>
              <a:rPr lang="en-US" altLang="zh-CN" dirty="0" err="1"/>
              <a:t>SQLExecute</a:t>
            </a:r>
            <a:r>
              <a:rPr lang="zh-CN" altLang="en-US" dirty="0"/>
              <a:t>等）</a:t>
            </a:r>
          </a:p>
          <a:p>
            <a:pPr lvl="2"/>
            <a:r>
              <a:rPr lang="zh-CN" altLang="en-US" dirty="0">
                <a:solidFill>
                  <a:srgbClr val="0033CC"/>
                </a:solidFill>
              </a:rPr>
              <a:t>编目函数</a:t>
            </a:r>
            <a:r>
              <a:rPr lang="zh-CN" altLang="en-US" dirty="0"/>
              <a:t>，</a:t>
            </a:r>
            <a:r>
              <a:rPr lang="en-US" altLang="zh-CN" dirty="0"/>
              <a:t>ODBC 3.0</a:t>
            </a:r>
            <a:r>
              <a:rPr lang="zh-CN" altLang="en-US" dirty="0"/>
              <a:t>提供了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/>
              <a:t>个编目函数，如</a:t>
            </a:r>
            <a:r>
              <a:rPr lang="en-US" altLang="zh-CN" dirty="0" err="1"/>
              <a:t>SQLTables</a:t>
            </a:r>
            <a:r>
              <a:rPr lang="zh-CN" altLang="en-US" dirty="0"/>
              <a:t>、</a:t>
            </a:r>
            <a:r>
              <a:rPr lang="en-US" altLang="zh-CN" dirty="0" err="1"/>
              <a:t>SQLColumn</a:t>
            </a:r>
            <a:r>
              <a:rPr lang="zh-CN" altLang="en-US" dirty="0"/>
              <a:t>等。应用程序可以通过对编目函数的调用来获取数据字典的信息，如权限、表结构等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</a:t>
            </a:r>
            <a:r>
              <a:rPr lang="en-US" altLang="zh-CN" dirty="0"/>
              <a:t>ODBC</a:t>
            </a:r>
            <a:r>
              <a:rPr lang="zh-CN" altLang="en-US" dirty="0"/>
              <a:t>不同版本上的函数及其使用是有差异的。目前最新版本是</a:t>
            </a:r>
            <a:r>
              <a:rPr lang="en-US" altLang="zh-CN" dirty="0"/>
              <a:t>ODBC 3.8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72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句柄及其属性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句柄是</a:t>
            </a:r>
            <a:r>
              <a:rPr lang="en-US" altLang="zh-CN" dirty="0"/>
              <a:t>32</a:t>
            </a:r>
            <a:r>
              <a:rPr lang="zh-CN" altLang="en-US" dirty="0"/>
              <a:t>位整数值，代表一个指针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33" y="1828800"/>
            <a:ext cx="4343400" cy="42672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171233" y="1959768"/>
            <a:ext cx="6400800" cy="4005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每个</a:t>
            </a:r>
            <a:r>
              <a:rPr lang="en-US" altLang="zh-CN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</a:t>
            </a:r>
            <a:r>
              <a:rPr lang="zh-CN" altLang="en-US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应用程序需要建立一个</a:t>
            </a:r>
            <a:r>
              <a:rPr lang="en-US" altLang="zh-CN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</a:t>
            </a:r>
            <a:r>
              <a:rPr lang="zh-CN" altLang="en-US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环境，分配一个环境句柄，存取数据的全局性背景，如环境状态、当前环境状态诊断、当前在环境上分配的连接句柄等</a:t>
            </a:r>
            <a:endParaRPr lang="en-US" altLang="zh-CN" sz="16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9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一个环境句柄可以建立多个连接句柄，每一个连接句柄实现与一个数据源之间的连接</a:t>
            </a:r>
            <a:endParaRPr lang="en-US" altLang="zh-CN" sz="16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9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在一个连接中可以建立多个语句句柄，它不只是一个</a:t>
            </a:r>
            <a:r>
              <a:rPr lang="en-US" altLang="zh-CN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zh-CN" altLang="en-US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语句，还包括</a:t>
            </a:r>
            <a:r>
              <a:rPr lang="en-US" altLang="zh-CN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zh-CN" altLang="en-US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语句产生的结果集以及相关的信息等</a:t>
            </a:r>
            <a:endParaRPr lang="en-US" altLang="zh-CN" sz="16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9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ODBC 3.0</a:t>
            </a:r>
            <a:r>
              <a:rPr lang="zh-CN" altLang="en-US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中又提出了描述符句柄的概念，它是描述</a:t>
            </a:r>
            <a:r>
              <a:rPr lang="en-US" altLang="zh-CN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zh-CN" altLang="en-US" sz="16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语句的参数、结果集列的元数据集合</a:t>
            </a:r>
          </a:p>
        </p:txBody>
      </p:sp>
    </p:spTree>
    <p:extLst>
      <p:ext uri="{BB962C8B-B14F-4D97-AF65-F5344CB8AC3E}">
        <p14:creationId xmlns:p14="http://schemas.microsoft.com/office/powerpoint/2010/main" val="27880958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数据类型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ODBC</a:t>
            </a:r>
            <a:r>
              <a:rPr lang="zh-CN" altLang="en-US" dirty="0"/>
              <a:t>定义了</a:t>
            </a:r>
            <a:r>
              <a:rPr lang="zh-CN" altLang="en-US" dirty="0">
                <a:solidFill>
                  <a:srgbClr val="FF0000"/>
                </a:solidFill>
              </a:rPr>
              <a:t>两套数据类型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SQL</a:t>
            </a:r>
            <a:r>
              <a:rPr lang="zh-CN" altLang="en-US" dirty="0">
                <a:solidFill>
                  <a:srgbClr val="0000FF"/>
                </a:solidFill>
              </a:rPr>
              <a:t>数据类型</a:t>
            </a:r>
            <a:r>
              <a:rPr lang="zh-CN" altLang="en-US" dirty="0"/>
              <a:t>：用于数据源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数据类型</a:t>
            </a:r>
            <a:r>
              <a:rPr lang="zh-CN" altLang="en-US" dirty="0"/>
              <a:t>：用于应用程序的</a:t>
            </a:r>
            <a:r>
              <a:rPr lang="en-US" altLang="zh-CN" dirty="0"/>
              <a:t>C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转换规则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15962" lvl="2" indent="0">
              <a:buNone/>
            </a:pPr>
            <a:endParaRPr lang="en-US" altLang="zh-CN" dirty="0"/>
          </a:p>
          <a:p>
            <a:pPr marL="715962" lvl="2" indent="0">
              <a:buNone/>
            </a:pPr>
            <a:endParaRPr lang="en-US" altLang="zh-CN" dirty="0"/>
          </a:p>
          <a:p>
            <a:pPr marL="357188" lvl="1" indent="0">
              <a:buNone/>
            </a:pPr>
            <a:endParaRPr lang="en-US" altLang="zh-CN" dirty="0"/>
          </a:p>
          <a:p>
            <a:pPr marL="357188" lvl="1" indent="0">
              <a:buNone/>
            </a:pPr>
            <a:endParaRPr lang="en-US" altLang="zh-CN" dirty="0"/>
          </a:p>
          <a:p>
            <a:pPr lvl="1"/>
            <a:r>
              <a:rPr lang="zh-CN" altLang="en-US" sz="2200" dirty="0"/>
              <a:t>应用程序可以通过</a:t>
            </a:r>
            <a:r>
              <a:rPr lang="en-US" altLang="zh-CN" sz="2200" dirty="0" err="1"/>
              <a:t>SQLGetTypeInfo</a:t>
            </a:r>
            <a:r>
              <a:rPr lang="zh-CN" altLang="en-US" sz="2200" dirty="0"/>
              <a:t>来获取不同的驱动程序对于数据类型的支持情况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16812"/>
              </p:ext>
            </p:extLst>
          </p:nvPr>
        </p:nvGraphicFramePr>
        <p:xfrm>
          <a:off x="2514600" y="3124200"/>
          <a:ext cx="6934200" cy="161814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3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数据类型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数据类型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数据类型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T="216035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数据源之间转换</a:t>
                      </a:r>
                      <a:endParaRPr kumimoji="0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T="216035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应用程序变量传送到语句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参数（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SQLBindparameter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T="72012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3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数据类型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T="288046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从结果集列中返回到应用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程序变量（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SQLBindcol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T="144023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  <a:sym typeface="Times New Roman" pitchFamily="18" charset="0"/>
                        </a:rPr>
                        <a:t>应用程序变量之间转换</a:t>
                      </a:r>
                      <a:endParaRPr kumimoji="0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T="252040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655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905000" y="995191"/>
            <a:ext cx="7848872" cy="5544616"/>
            <a:chOff x="179512" y="836712"/>
            <a:chExt cx="7848872" cy="5544616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1187624" y="836712"/>
              <a:ext cx="6624736" cy="554461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273050" marR="0" lvl="0" indent="-27305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100000"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int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ODBCexample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()</a:t>
              </a:r>
            </a:p>
            <a:p>
              <a:pPr marL="273050" marR="0" lvl="0" indent="-27305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10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	{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RETCODE error;</a:t>
              </a:r>
            </a:p>
            <a:p>
              <a:pPr marL="531813" lvl="1" indent="-258763">
                <a:lnSpc>
                  <a:spcPct val="150000"/>
                </a:lnSpc>
                <a:spcBef>
                  <a:spcPct val="20000"/>
                </a:spcBef>
                <a:buClr>
                  <a:srgbClr val="990099"/>
                </a:buClr>
                <a:buSzPct val="90000"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HENV 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env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;   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/* environment </a:t>
              </a:r>
              <a:r>
                <a:rPr lang="en-US" altLang="zh-CN" sz="1600" b="1" dirty="0">
                  <a:solidFill>
                    <a:srgbClr val="CC0066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*/ 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itchFamily="18" charset="0"/>
              </a:endParaRP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HDBC 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conn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;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/* database connection */ 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SQLAllocEnv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(&amp;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env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);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SQLAllocConnect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env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, &amp;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conn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);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SQLConnect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conn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, "aura.bell-labs.com", SQL_NTS, "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avi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", SQL_NTS, 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lang="en-US" altLang="zh-CN" sz="1600" b="1" dirty="0">
                  <a:solidFill>
                    <a:srgbClr val="0033CC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                 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"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avipasswd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", SQL_NTS); 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{ …. Do actual work … }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SQLDisconnect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conn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); 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SQLFreeConnect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conn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); 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SQLFreeEnv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env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); </a:t>
              </a:r>
            </a:p>
            <a:p>
              <a:pPr marL="273050" marR="0" lvl="0" indent="-27305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10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 }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 flipV="1">
              <a:off x="5580112" y="3573016"/>
              <a:ext cx="72008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0"/>
            <p:cNvSpPr txBox="1"/>
            <p:nvPr/>
          </p:nvSpPr>
          <p:spPr>
            <a:xfrm>
              <a:off x="4572000" y="4077072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常数</a:t>
              </a:r>
              <a:r>
                <a:rPr lang="en-US" altLang="zh-CN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SQL_NTS</a:t>
              </a:r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代表着前面参数是一个以</a:t>
              </a:r>
              <a:r>
                <a:rPr lang="en-US" altLang="zh-CN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NULL</a:t>
              </a:r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结尾的字符串。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1187624" y="3501008"/>
              <a:ext cx="432048" cy="360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4"/>
            <p:cNvSpPr txBox="1"/>
            <p:nvPr/>
          </p:nvSpPr>
          <p:spPr>
            <a:xfrm>
              <a:off x="179512" y="386104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打开数据库连接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6300192" y="2996952"/>
              <a:ext cx="144016" cy="360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7"/>
            <p:cNvSpPr txBox="1"/>
            <p:nvPr/>
          </p:nvSpPr>
          <p:spPr>
            <a:xfrm>
              <a:off x="6012160" y="263691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用户名</a:t>
              </a: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3707904" y="422108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密码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 flipV="1">
              <a:off x="3563888" y="3861048"/>
              <a:ext cx="288032" cy="360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627784" y="3573016"/>
              <a:ext cx="216024" cy="360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5"/>
            <p:cNvSpPr txBox="1"/>
            <p:nvPr/>
          </p:nvSpPr>
          <p:spPr>
            <a:xfrm>
              <a:off x="2051720" y="39330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连接句柄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4499992" y="2996952"/>
              <a:ext cx="144016" cy="360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7"/>
            <p:cNvSpPr txBox="1"/>
            <p:nvPr/>
          </p:nvSpPr>
          <p:spPr>
            <a:xfrm>
              <a:off x="4067944" y="263691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要连接的服务器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3129136" y="354820"/>
            <a:ext cx="5479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u="sng" dirty="0">
                <a:solidFill>
                  <a:srgbClr val="CC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使用</a:t>
            </a:r>
            <a:r>
              <a:rPr lang="en-US" altLang="zh-CN" sz="2800" u="sng" dirty="0">
                <a:solidFill>
                  <a:srgbClr val="CC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ODBC API</a:t>
            </a:r>
            <a:r>
              <a:rPr lang="zh-CN" altLang="en-US" sz="2800" u="sng" dirty="0">
                <a:solidFill>
                  <a:srgbClr val="CC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的</a:t>
            </a:r>
            <a:r>
              <a:rPr lang="en-US" altLang="zh-CN" sz="2800" u="sng" dirty="0">
                <a:solidFill>
                  <a:srgbClr val="CC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lang="zh-CN" altLang="en-US" sz="2800" u="sng" dirty="0">
                <a:solidFill>
                  <a:srgbClr val="CC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语言代码示例</a:t>
            </a:r>
          </a:p>
        </p:txBody>
      </p:sp>
    </p:spTree>
    <p:extLst>
      <p:ext uri="{BB962C8B-B14F-4D97-AF65-F5344CB8AC3E}">
        <p14:creationId xmlns:p14="http://schemas.microsoft.com/office/powerpoint/2010/main" val="84664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76400" y="609600"/>
            <a:ext cx="8784976" cy="5688632"/>
            <a:chOff x="179512" y="764704"/>
            <a:chExt cx="8784976" cy="5688632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1187624" y="764704"/>
              <a:ext cx="7200800" cy="5688632"/>
            </a:xfrm>
            <a:prstGeom prst="rect">
              <a:avLst/>
            </a:prstGeom>
            <a:noFill/>
          </p:spPr>
          <p:txBody>
            <a:bodyPr/>
            <a:lstStyle/>
            <a:p>
              <a:pPr marL="273050" marR="0" lvl="0" indent="-273050" algn="l" defTabSz="91440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100000"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Main body of program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char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branchname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[80];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float  balance;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int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lenOut1, lenOut2;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HSTMT   stmt;  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SQLAllocStmt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conn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, &amp;stmt);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char *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sqlquery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= "select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branch_name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, sum (balance) 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                          from account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                          group by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branch_name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";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 error =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SQLExecDirect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(stmt,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sqlquery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, SQL_NTS);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 if (error == SQL_SUCCESS) {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SQLBindCol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(stmt, 1, SQL_C_CHAR, 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branchname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, 80, &amp;lenOut1);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SQLBindCol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(stmt, 2, SQL_C_FLOAT, &amp;balance,  0 , &amp;lenOut2);</a:t>
              </a:r>
            </a:p>
            <a:p>
              <a:pPr marL="531813" marR="0" lvl="1" indent="-258763" algn="l" defTabSz="91440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99"/>
                </a:buClr>
                <a:buSzPct val="90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    while (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SQLFetch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(stmt) == SQL_SUCCESS) {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    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printf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(" %s  %g\n", </a:t>
              </a: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branchname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, balance);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      }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}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</a:b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SQLFreeStmt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(stmt, SQL_DROP); 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619672" y="2708920"/>
              <a:ext cx="1008112" cy="900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6"/>
            <p:cNvSpPr txBox="1"/>
            <p:nvPr/>
          </p:nvSpPr>
          <p:spPr>
            <a:xfrm>
              <a:off x="251520" y="2420888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发送</a:t>
              </a:r>
              <a:r>
                <a:rPr lang="en-US" altLang="zh-CN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SQL</a:t>
              </a:r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命令给数据库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3131840" y="5085184"/>
              <a:ext cx="144016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9"/>
            <p:cNvSpPr txBox="1"/>
            <p:nvPr/>
          </p:nvSpPr>
          <p:spPr>
            <a:xfrm>
              <a:off x="2267744" y="558924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取结果集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475656" y="4149080"/>
              <a:ext cx="648072" cy="2160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3"/>
            <p:cNvSpPr txBox="1"/>
            <p:nvPr/>
          </p:nvSpPr>
          <p:spPr>
            <a:xfrm>
              <a:off x="179512" y="3645024"/>
              <a:ext cx="15121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把结果集中每条元组相应属性值自动放到对应的</a:t>
              </a:r>
              <a:r>
                <a:rPr lang="en-US" altLang="zh-CN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变量里。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 flipV="1">
              <a:off x="3923928" y="4797152"/>
              <a:ext cx="72008" cy="7920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0"/>
            <p:cNvSpPr txBox="1"/>
            <p:nvPr/>
          </p:nvSpPr>
          <p:spPr>
            <a:xfrm>
              <a:off x="3419872" y="5589240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代表选择属性中哪个位置的值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5220072" y="2204864"/>
              <a:ext cx="720080" cy="20882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3"/>
            <p:cNvSpPr txBox="1"/>
            <p:nvPr/>
          </p:nvSpPr>
          <p:spPr>
            <a:xfrm>
              <a:off x="5148064" y="1412776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代表</a:t>
              </a:r>
              <a:r>
                <a:rPr lang="en-US" altLang="zh-CN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SQL</a:t>
              </a:r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应把属性转化成什么类型的</a:t>
              </a:r>
              <a:r>
                <a:rPr lang="en-US" altLang="zh-CN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变量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 flipV="1">
              <a:off x="6300192" y="4797152"/>
              <a:ext cx="648072" cy="6480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7"/>
            <p:cNvSpPr txBox="1"/>
            <p:nvPr/>
          </p:nvSpPr>
          <p:spPr>
            <a:xfrm>
              <a:off x="6732240" y="5445224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给出了存放变量的地址。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7020272" y="3645024"/>
              <a:ext cx="288032" cy="6480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308304" y="3645024"/>
              <a:ext cx="288032" cy="6480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45"/>
            <p:cNvSpPr txBox="1"/>
            <p:nvPr/>
          </p:nvSpPr>
          <p:spPr>
            <a:xfrm>
              <a:off x="6588224" y="2420888"/>
              <a:ext cx="2376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若是字符型变长类型，给出变量的最大长度和一个存放元组取回时的实际长度。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027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ODBC</a:t>
            </a:r>
            <a:r>
              <a:rPr lang="zh-CN" altLang="en-US" dirty="0"/>
              <a:t>的工作流程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 descr="8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4041"/>
            <a:ext cx="1905000" cy="574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3124200" y="1371600"/>
            <a:ext cx="8712968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1pPr>
            <a:lvl2pPr marL="715963" indent="-358775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u="none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2pPr>
            <a:lvl3pPr marL="901700" indent="-185738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[</a:t>
            </a:r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</a:rPr>
              <a:t>8.12]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KingbaseES</a:t>
            </a:r>
            <a:r>
              <a:rPr lang="zh-CN" altLang="en-US" sz="2000" dirty="0"/>
              <a:t>数据库中</a:t>
            </a:r>
            <a:r>
              <a:rPr lang="en-US" altLang="zh-CN" sz="2000" dirty="0"/>
              <a:t>Student</a:t>
            </a:r>
            <a:r>
              <a:rPr lang="zh-CN" altLang="en-US" sz="2000" dirty="0"/>
              <a:t>表的数据备份到 </a:t>
            </a:r>
            <a:r>
              <a:rPr lang="en-US" altLang="zh-CN" sz="2000" dirty="0"/>
              <a:t>SQL Server</a:t>
            </a:r>
            <a:r>
              <a:rPr lang="zh-CN" altLang="en-US" sz="2000" dirty="0"/>
              <a:t>数据库中。</a:t>
            </a:r>
          </a:p>
          <a:p>
            <a:pPr lvl="1"/>
            <a:r>
              <a:rPr lang="zh-CN" altLang="en-US" sz="2000" dirty="0"/>
              <a:t>该应用涉及两个不同的关系数据库管理系统中的数据源</a:t>
            </a: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ODBC</a:t>
            </a:r>
            <a:r>
              <a:rPr lang="zh-CN" altLang="en-US" sz="2000" dirty="0"/>
              <a:t>来开发应用程序，只要改变应用程序中连接函数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SQLConnect</a:t>
            </a:r>
            <a:r>
              <a:rPr lang="en-US" altLang="zh-CN" sz="2000" dirty="0"/>
              <a:t>)</a:t>
            </a:r>
            <a:r>
              <a:rPr lang="zh-CN" altLang="en-US" sz="2000" dirty="0"/>
              <a:t>的参数，就可以连接不同关系数据库管理系统的驱动程序，连接两个数据源</a:t>
            </a:r>
            <a:endParaRPr lang="en-US" altLang="zh-CN" sz="2000" dirty="0"/>
          </a:p>
          <a:p>
            <a:pPr lvl="1"/>
            <a:r>
              <a:rPr lang="zh-CN" altLang="en-US" sz="2000" dirty="0"/>
              <a:t>在应用程序运行前，已经在</a:t>
            </a:r>
            <a:r>
              <a:rPr lang="en-US" altLang="zh-CN" sz="2000" dirty="0" err="1"/>
              <a:t>KingbaseES</a:t>
            </a:r>
            <a:r>
              <a:rPr lang="zh-CN" altLang="en-US" sz="2000" dirty="0"/>
              <a:t>和</a:t>
            </a:r>
            <a:r>
              <a:rPr lang="en-US" altLang="zh-CN" sz="2000" dirty="0"/>
              <a:t>SQL Server</a:t>
            </a:r>
            <a:r>
              <a:rPr lang="zh-CN" altLang="en-US" sz="2000" dirty="0"/>
              <a:t>中分别建立了</a:t>
            </a:r>
            <a:r>
              <a:rPr lang="en-US" altLang="zh-CN" sz="2000" dirty="0"/>
              <a:t>Student</a:t>
            </a:r>
            <a:r>
              <a:rPr lang="zh-CN" altLang="en-US" sz="2000" dirty="0"/>
              <a:t>关系表</a:t>
            </a:r>
            <a:endParaRPr lang="en-US" altLang="zh-CN" sz="2000" dirty="0"/>
          </a:p>
          <a:p>
            <a:pPr lvl="1"/>
            <a:r>
              <a:rPr lang="zh-CN" altLang="en-US" sz="2000" dirty="0"/>
              <a:t>应用程序要执行的操作</a:t>
            </a:r>
          </a:p>
          <a:p>
            <a:pPr lvl="2"/>
            <a:r>
              <a:rPr lang="zh-CN" altLang="en-US" sz="1800" dirty="0"/>
              <a:t>在</a:t>
            </a:r>
            <a:r>
              <a:rPr lang="en-US" altLang="zh-CN" sz="1800" dirty="0" err="1"/>
              <a:t>KingbaseES</a:t>
            </a:r>
            <a:r>
              <a:rPr lang="zh-CN" altLang="en-US" sz="1800" dirty="0"/>
              <a:t>上执行</a:t>
            </a:r>
            <a:r>
              <a:rPr lang="en-US" altLang="zh-CN" sz="1800" dirty="0"/>
              <a:t>SELECT * FROM Student;</a:t>
            </a:r>
            <a:endParaRPr lang="zh-CN" altLang="en-US" sz="1800" dirty="0"/>
          </a:p>
          <a:p>
            <a:pPr lvl="2"/>
            <a:r>
              <a:rPr lang="zh-CN" altLang="en-US" sz="1800" dirty="0"/>
              <a:t>把获取的结果集，通过多次执行</a:t>
            </a:r>
            <a:r>
              <a:rPr lang="en-US" altLang="zh-CN" sz="1800" dirty="0"/>
              <a:t>INSERT</a:t>
            </a:r>
            <a:r>
              <a:rPr lang="zh-CN" altLang="en-US" sz="1800" dirty="0"/>
              <a:t>语句插入到</a:t>
            </a:r>
            <a:r>
              <a:rPr lang="en-US" altLang="zh-CN" sz="1800" dirty="0"/>
              <a:t>SQL Server</a:t>
            </a:r>
            <a:r>
              <a:rPr lang="zh-CN" altLang="en-US" sz="1800" dirty="0"/>
              <a:t>的</a:t>
            </a:r>
            <a:r>
              <a:rPr lang="en-US" altLang="zh-CN" sz="1800" dirty="0"/>
              <a:t>Student</a:t>
            </a:r>
            <a:r>
              <a:rPr lang="zh-CN" altLang="en-US" sz="1800" dirty="0"/>
              <a:t>表中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5031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67482"/>
            <a:ext cx="5715000" cy="5674257"/>
          </a:xfrm>
          <a:prstGeom prst="rect">
            <a:avLst/>
          </a:prstGeom>
          <a:ln w="3175">
            <a:noFill/>
          </a:ln>
        </p:spPr>
      </p:pic>
      <p:sp>
        <p:nvSpPr>
          <p:cNvPr id="8" name="矩形 7"/>
          <p:cNvSpPr/>
          <p:nvPr/>
        </p:nvSpPr>
        <p:spPr>
          <a:xfrm>
            <a:off x="4572000" y="3683444"/>
            <a:ext cx="7010400" cy="36933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 number(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),name varchar2(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),age number(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zh-CN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495800" y="4052776"/>
            <a:ext cx="228600" cy="214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57800" y="1159341"/>
            <a:ext cx="613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10B4B"/>
                </a:solidFill>
                <a:latin typeface="tahoma" panose="020B0604030504040204" pitchFamily="34" charset="0"/>
              </a:rPr>
              <a:t>Example to Connect Java Application with Oracle database</a:t>
            </a:r>
            <a:endParaRPr lang="en-US" altLang="zh-CN" b="0" dirty="0">
              <a:solidFill>
                <a:srgbClr val="610B4B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3" name="左箭头 12"/>
          <p:cNvSpPr/>
          <p:nvPr/>
        </p:nvSpPr>
        <p:spPr>
          <a:xfrm rot="20526893">
            <a:off x="4336374" y="1430632"/>
            <a:ext cx="909839" cy="2186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26068" y="4419600"/>
            <a:ext cx="4191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FF"/>
                </a:solidFill>
              </a:rPr>
              <a:t>运行</a:t>
            </a:r>
            <a:r>
              <a:rPr lang="en-US" altLang="zh-CN" dirty="0">
                <a:solidFill>
                  <a:srgbClr val="0000FF"/>
                </a:solidFill>
              </a:rPr>
              <a:t>OracleCon.java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C:\&gt; </a:t>
            </a:r>
            <a:r>
              <a:rPr lang="en-US" altLang="zh-CN" dirty="0" err="1">
                <a:solidFill>
                  <a:srgbClr val="0000FF"/>
                </a:solidFill>
              </a:rPr>
              <a:t>javac</a:t>
            </a:r>
            <a:r>
              <a:rPr lang="en-US" altLang="zh-CN" dirty="0">
                <a:solidFill>
                  <a:srgbClr val="0000FF"/>
                </a:solidFill>
              </a:rPr>
              <a:t> OracleCon.java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C:\&gt; java </a:t>
            </a:r>
            <a:r>
              <a:rPr lang="en-US" altLang="zh-CN" dirty="0" err="1">
                <a:solidFill>
                  <a:srgbClr val="0000FF"/>
                </a:solidFill>
              </a:rPr>
              <a:t>OracleCon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41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本章主要介绍了对数据库进行操纵的编程技术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嵌入式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</a:p>
          <a:p>
            <a:pPr lvl="2"/>
            <a:r>
              <a:rPr lang="en-US" altLang="zh-CN" dirty="0"/>
              <a:t>SQLCA</a:t>
            </a:r>
            <a:r>
              <a:rPr lang="zh-CN" altLang="en-US" dirty="0"/>
              <a:t>、主变量、游标、建立和关闭数据库连接</a:t>
            </a:r>
            <a:endParaRPr lang="en-US" altLang="zh-CN" dirty="0"/>
          </a:p>
          <a:p>
            <a:pPr lvl="2"/>
            <a:r>
              <a:rPr lang="zh-CN" altLang="en-US" dirty="0"/>
              <a:t>动态</a:t>
            </a:r>
            <a:r>
              <a:rPr lang="en-US" altLang="zh-CN" dirty="0"/>
              <a:t>SQL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PL/SQL</a:t>
            </a:r>
          </a:p>
          <a:p>
            <a:pPr lvl="2"/>
            <a:r>
              <a:rPr lang="zh-CN" altLang="en-US" dirty="0"/>
              <a:t>块结构、流程控制</a:t>
            </a:r>
            <a:r>
              <a:rPr lang="en-US" altLang="zh-CN" dirty="0"/>
              <a:t>(</a:t>
            </a:r>
            <a:r>
              <a:rPr lang="zh-CN" altLang="en-US" dirty="0"/>
              <a:t>条件、循环、错误处理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存储过程和函数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创建、执行、修改和删除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ODBC</a:t>
            </a:r>
          </a:p>
          <a:p>
            <a:pPr lvl="2"/>
            <a:r>
              <a:rPr lang="zh-CN" altLang="en-US" dirty="0"/>
              <a:t>概念、结构和用法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JDBC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0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zh-CN" altLang="en-US" dirty="0"/>
              <a:t>的处理过程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14400" y="1278226"/>
            <a:ext cx="2743200" cy="4976167"/>
            <a:chOff x="3000375" y="1125538"/>
            <a:chExt cx="2879725" cy="5111750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000375" y="2205038"/>
              <a:ext cx="2879725" cy="86201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342900" indent="-342900" algn="ctr" eaLnBrk="0" hangingPunct="0">
                <a:defRPr/>
              </a:pPr>
              <a:r>
                <a:rPr lang="zh-CN" altLang="en-US" sz="1600" dirty="0">
                  <a:latin typeface="Times New Roman" pitchFamily="18" charset="0"/>
                </a:rPr>
                <a:t>关系数据库管理系统预处</a:t>
              </a:r>
              <a:endParaRPr lang="en-US" sz="1600" dirty="0">
                <a:latin typeface="Times New Roman" pitchFamily="18" charset="0"/>
              </a:endParaRPr>
            </a:p>
            <a:p>
              <a:pPr marL="342900" indent="-342900" algn="ctr" eaLnBrk="0" hangingPunct="0">
                <a:defRPr/>
              </a:pPr>
              <a:r>
                <a:rPr lang="zh-CN" altLang="en-US" sz="1600" dirty="0">
                  <a:latin typeface="Times New Roman" pitchFamily="18" charset="0"/>
                </a:rPr>
                <a:t>理程序转换嵌入式</a:t>
              </a:r>
              <a:r>
                <a:rPr lang="en-US" altLang="zh-CN" sz="1600" dirty="0"/>
                <a:t>SQL</a:t>
              </a:r>
              <a:r>
                <a:rPr lang="zh-CN" altLang="en-US" sz="1600" dirty="0">
                  <a:latin typeface="Times New Roman" pitchFamily="18" charset="0"/>
                </a:rPr>
                <a:t>语</a:t>
              </a:r>
              <a:endParaRPr lang="en-US" sz="1600" dirty="0">
                <a:latin typeface="Times New Roman" pitchFamily="18" charset="0"/>
              </a:endParaRPr>
            </a:p>
            <a:p>
              <a:pPr marL="342900" indent="-342900" algn="ctr" eaLnBrk="0" hangingPunct="0">
                <a:defRPr/>
              </a:pPr>
              <a:r>
                <a:rPr lang="zh-CN" altLang="en-US" sz="1600" dirty="0">
                  <a:latin typeface="Times New Roman" pitchFamily="18" charset="0"/>
                </a:rPr>
                <a:t>句为函数调用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000375" y="1125538"/>
              <a:ext cx="2879725" cy="755650"/>
            </a:xfrm>
            <a:prstGeom prst="flowChartInputOutpu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180000" rIns="36000" bIns="0"/>
            <a:lstStyle/>
            <a:p>
              <a:pPr marL="342900" indent="-342900" algn="ctr" eaLnBrk="0" hangingPunct="0">
                <a:defRPr/>
              </a:pPr>
              <a:r>
                <a:rPr lang="zh-CN" altLang="en-US" sz="1600" dirty="0">
                  <a:latin typeface="Times New Roman" pitchFamily="18" charset="0"/>
                </a:rPr>
                <a:t>含嵌入式</a:t>
              </a:r>
              <a:r>
                <a:rPr lang="en-US" altLang="zh-CN" sz="1600" dirty="0"/>
                <a:t>SQL</a:t>
              </a:r>
              <a:r>
                <a:rPr lang="zh-CN" altLang="en-US" sz="1600" dirty="0">
                  <a:latin typeface="Times New Roman" pitchFamily="18" charset="0"/>
                </a:rPr>
                <a:t>语句</a:t>
              </a:r>
              <a:endParaRPr lang="en-US" sz="1600" dirty="0">
                <a:latin typeface="Times New Roman" pitchFamily="18" charset="0"/>
              </a:endParaRPr>
            </a:p>
            <a:p>
              <a:pPr marL="342900" indent="-342900" algn="ctr" eaLnBrk="0" hangingPunct="0">
                <a:defRPr/>
              </a:pPr>
              <a:r>
                <a:rPr lang="zh-CN" altLang="en-US" sz="1600" dirty="0">
                  <a:latin typeface="Times New Roman" pitchFamily="18" charset="0"/>
                </a:rPr>
                <a:t>的主语言程序</a:t>
              </a: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3000375" y="3429000"/>
              <a:ext cx="2879725" cy="755650"/>
            </a:xfrm>
            <a:prstGeom prst="flowChartInputOutpu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108000" rIns="36000" bIns="0"/>
            <a:lstStyle/>
            <a:p>
              <a:pPr marL="342900" indent="-342900" algn="ctr" eaLnBrk="0" hangingPunct="0">
                <a:lnSpc>
                  <a:spcPct val="110000"/>
                </a:lnSpc>
                <a:defRPr/>
              </a:pPr>
              <a:r>
                <a:rPr lang="zh-CN" altLang="en-US" sz="1600" dirty="0">
                  <a:latin typeface="Times New Roman" pitchFamily="18" charset="0"/>
                </a:rPr>
                <a:t>转换后的</a:t>
              </a:r>
              <a:endParaRPr lang="en-US" sz="1600" dirty="0">
                <a:latin typeface="Times New Roman" pitchFamily="18" charset="0"/>
              </a:endParaRPr>
            </a:p>
            <a:p>
              <a:pPr marL="342900" indent="-342900" algn="ctr" eaLnBrk="0" hangingPunct="0">
                <a:lnSpc>
                  <a:spcPct val="110000"/>
                </a:lnSpc>
                <a:defRPr/>
              </a:pPr>
              <a:r>
                <a:rPr lang="zh-CN" altLang="en-US" sz="1600" dirty="0">
                  <a:latin typeface="Times New Roman" pitchFamily="18" charset="0"/>
                </a:rPr>
                <a:t>主语言程序</a:t>
              </a: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00375" y="4473575"/>
              <a:ext cx="2879725" cy="755650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44000"/>
            <a:lstStyle/>
            <a:p>
              <a:pPr marL="342900" indent="-342900" algn="ctr" eaLnBrk="0" hangingPunct="0">
                <a:defRPr/>
              </a:pPr>
              <a:r>
                <a:rPr lang="zh-CN" altLang="en-US" sz="1600" dirty="0">
                  <a:latin typeface="Times New Roman" pitchFamily="18" charset="0"/>
                </a:rPr>
                <a:t>主语言编译程序</a:t>
              </a:r>
              <a:endParaRPr lang="en-US" sz="1600" dirty="0">
                <a:latin typeface="Times New Roman" pitchFamily="18" charset="0"/>
              </a:endParaRPr>
            </a:p>
            <a:p>
              <a:pPr marL="342900" indent="-342900" algn="ctr" eaLnBrk="0" hangingPunct="0">
                <a:defRPr/>
              </a:pPr>
              <a:r>
                <a:rPr lang="zh-CN" altLang="en-US" sz="1600" dirty="0">
                  <a:latin typeface="Times New Roman" pitchFamily="18" charset="0"/>
                </a:rPr>
                <a:t>编译处理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000375" y="5589588"/>
              <a:ext cx="2879725" cy="647700"/>
            </a:xfrm>
            <a:prstGeom prst="flowChartInputOutpu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108000" rIns="36000" bIns="0"/>
            <a:lstStyle/>
            <a:p>
              <a:pPr marL="342900" indent="-342900" algn="ctr" eaLnBrk="0" hangingPunct="0">
                <a:lnSpc>
                  <a:spcPct val="150000"/>
                </a:lnSpc>
                <a:defRPr/>
              </a:pPr>
              <a:r>
                <a:rPr lang="zh-CN" sz="1600">
                  <a:latin typeface="Times New Roman" pitchFamily="18" charset="0"/>
                </a:rPr>
                <a:t>目标语言程序</a:t>
              </a:r>
            </a:p>
          </p:txBody>
        </p:sp>
        <p:cxnSp>
          <p:nvCxnSpPr>
            <p:cNvPr id="11" name="直接箭头连接符 13"/>
            <p:cNvCxnSpPr>
              <a:cxnSpLocks noChangeShapeType="1"/>
            </p:cNvCxnSpPr>
            <p:nvPr/>
          </p:nvCxnSpPr>
          <p:spPr bwMode="auto">
            <a:xfrm>
              <a:off x="4440238" y="1881188"/>
              <a:ext cx="0" cy="315912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cxnSp>
          <p:nvCxnSpPr>
            <p:cNvPr id="12" name="直接箭头连接符 11"/>
            <p:cNvCxnSpPr>
              <a:stCxn id="7" idx="4"/>
              <a:endCxn id="6" idx="0"/>
            </p:cNvCxnSpPr>
            <p:nvPr/>
          </p:nvCxnSpPr>
          <p:spPr bwMode="auto">
            <a:xfrm>
              <a:off x="4440238" y="1881188"/>
              <a:ext cx="0" cy="323850"/>
            </a:xfrm>
            <a:prstGeom prst="straightConnector1">
              <a:avLst/>
            </a:prstGeom>
            <a:ln w="254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2"/>
            </p:cNvCxnSpPr>
            <p:nvPr/>
          </p:nvCxnSpPr>
          <p:spPr bwMode="auto">
            <a:xfrm>
              <a:off x="4440238" y="3067050"/>
              <a:ext cx="0" cy="361950"/>
            </a:xfrm>
            <a:prstGeom prst="straightConnector1">
              <a:avLst/>
            </a:prstGeom>
            <a:ln w="254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>
              <a:off x="4440238" y="4149725"/>
              <a:ext cx="0" cy="323850"/>
            </a:xfrm>
            <a:prstGeom prst="straightConnector1">
              <a:avLst/>
            </a:prstGeom>
            <a:ln w="254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10" idx="1"/>
            </p:cNvCxnSpPr>
            <p:nvPr/>
          </p:nvCxnSpPr>
          <p:spPr bwMode="auto">
            <a:xfrm>
              <a:off x="4440238" y="5229225"/>
              <a:ext cx="0" cy="360363"/>
            </a:xfrm>
            <a:prstGeom prst="straightConnector1">
              <a:avLst/>
            </a:prstGeom>
            <a:ln w="254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3962400" y="1226340"/>
            <a:ext cx="7543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</a:rPr>
              <a:t>主语言：嵌入式</a:t>
            </a:r>
            <a:r>
              <a:rPr lang="en-US" altLang="zh-CN" dirty="0">
                <a:solidFill>
                  <a:srgbClr val="0000CC"/>
                </a:solidFill>
              </a:rPr>
              <a:t>SQL</a:t>
            </a:r>
            <a:r>
              <a:rPr lang="zh-CN" altLang="en-US" dirty="0">
                <a:solidFill>
                  <a:srgbClr val="0000CC"/>
                </a:solidFill>
              </a:rPr>
              <a:t>是将</a:t>
            </a:r>
            <a:r>
              <a:rPr lang="en-US" altLang="zh-CN" dirty="0">
                <a:solidFill>
                  <a:srgbClr val="0000CC"/>
                </a:solidFill>
              </a:rPr>
              <a:t>SQL</a:t>
            </a:r>
            <a:r>
              <a:rPr lang="zh-CN" altLang="en-US" dirty="0">
                <a:solidFill>
                  <a:srgbClr val="0000CC"/>
                </a:solidFill>
              </a:rPr>
              <a:t>语句嵌入程序设计语言中，被嵌入的程序设计语言，如</a:t>
            </a:r>
            <a:r>
              <a:rPr lang="en-US" altLang="zh-CN" dirty="0">
                <a:solidFill>
                  <a:srgbClr val="0000CC"/>
                </a:solidFill>
              </a:rPr>
              <a:t>C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C++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Java</a:t>
            </a:r>
            <a:r>
              <a:rPr lang="zh-CN" altLang="en-US" dirty="0">
                <a:solidFill>
                  <a:srgbClr val="0000CC"/>
                </a:solidFill>
              </a:rPr>
              <a:t>，称为</a:t>
            </a:r>
            <a:r>
              <a:rPr lang="zh-CN" altLang="en-US" dirty="0">
                <a:solidFill>
                  <a:srgbClr val="FF0000"/>
                </a:solidFill>
              </a:rPr>
              <a:t>宿主语言</a:t>
            </a:r>
            <a:r>
              <a:rPr lang="zh-CN" altLang="en-US" dirty="0">
                <a:solidFill>
                  <a:srgbClr val="0000CC"/>
                </a:solidFill>
              </a:rPr>
              <a:t>，简称</a:t>
            </a:r>
            <a:r>
              <a:rPr lang="zh-CN" altLang="en-US" dirty="0">
                <a:solidFill>
                  <a:srgbClr val="FF0000"/>
                </a:solidFill>
              </a:rPr>
              <a:t>主语言</a:t>
            </a:r>
          </a:p>
        </p:txBody>
      </p:sp>
      <p:sp>
        <p:nvSpPr>
          <p:cNvPr id="18" name="矩形 17"/>
          <p:cNvSpPr/>
          <p:nvPr/>
        </p:nvSpPr>
        <p:spPr>
          <a:xfrm>
            <a:off x="3987800" y="2233236"/>
            <a:ext cx="774700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预编译</a:t>
            </a:r>
            <a:r>
              <a:rPr lang="zh-CN" altLang="en-US" dirty="0">
                <a:solidFill>
                  <a:srgbClr val="0000CC"/>
                </a:solidFill>
              </a:rPr>
              <a:t>：由</a:t>
            </a:r>
            <a:r>
              <a:rPr lang="en-US" altLang="zh-CN" dirty="0">
                <a:solidFill>
                  <a:srgbClr val="0000CC"/>
                </a:solidFill>
              </a:rPr>
              <a:t>DBMS</a:t>
            </a:r>
            <a:r>
              <a:rPr lang="zh-CN" altLang="en-US" dirty="0">
                <a:solidFill>
                  <a:srgbClr val="0000CC"/>
                </a:solidFill>
              </a:rPr>
              <a:t>的预处理程序对源程序进行扫描，识别出</a:t>
            </a:r>
            <a:r>
              <a:rPr lang="en-US" altLang="zh-CN" dirty="0">
                <a:solidFill>
                  <a:srgbClr val="0000CC"/>
                </a:solidFill>
              </a:rPr>
              <a:t>SQL</a:t>
            </a:r>
            <a:r>
              <a:rPr lang="zh-CN" altLang="en-US" dirty="0">
                <a:solidFill>
                  <a:srgbClr val="0000CC"/>
                </a:solidFill>
              </a:rPr>
              <a:t>语句；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                       把它们转换成主语言调用语句，以使主语言编译程序能识别它；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                       最后由主语言的编译程序将整个源程序编译成目标码</a:t>
            </a:r>
          </a:p>
        </p:txBody>
      </p:sp>
      <p:sp>
        <p:nvSpPr>
          <p:cNvPr id="19" name="矩形 18"/>
          <p:cNvSpPr/>
          <p:nvPr/>
        </p:nvSpPr>
        <p:spPr>
          <a:xfrm>
            <a:off x="4000500" y="3562131"/>
            <a:ext cx="7747000" cy="135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</a:rPr>
              <a:t>为区分</a:t>
            </a:r>
            <a:r>
              <a:rPr lang="en-US" altLang="zh-CN" dirty="0">
                <a:solidFill>
                  <a:srgbClr val="0000CC"/>
                </a:solidFill>
              </a:rPr>
              <a:t>SQL</a:t>
            </a:r>
            <a:r>
              <a:rPr lang="zh-CN" altLang="en-US" dirty="0">
                <a:solidFill>
                  <a:srgbClr val="0000CC"/>
                </a:solidFill>
              </a:rPr>
              <a:t>语句与主语言语句，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语句必须加前缀</a:t>
            </a:r>
            <a:r>
              <a:rPr lang="zh-CN" altLang="en-US" dirty="0">
                <a:solidFill>
                  <a:srgbClr val="0000CC"/>
                </a:solidFill>
              </a:rPr>
              <a:t>，结束标记随主语言的不同而不同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900" dirty="0">
              <a:solidFill>
                <a:srgbClr val="0000CC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r>
              <a:rPr lang="zh-CN" altLang="en-US" dirty="0">
                <a:solidFill>
                  <a:srgbClr val="0000CC"/>
                </a:solidFill>
              </a:rPr>
              <a:t>为主语言时的语法格式：</a:t>
            </a:r>
            <a:r>
              <a:rPr lang="en-US" altLang="zh-CN" dirty="0">
                <a:solidFill>
                  <a:srgbClr val="FF0000"/>
                </a:solidFill>
              </a:rPr>
              <a:t>EXEC SQL &lt;SQL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r>
              <a:rPr lang="en-US" altLang="zh-CN" dirty="0">
                <a:solidFill>
                  <a:srgbClr val="FF0000"/>
                </a:solidFill>
              </a:rPr>
              <a:t>&gt;;</a:t>
            </a:r>
          </a:p>
        </p:txBody>
      </p:sp>
      <p:sp>
        <p:nvSpPr>
          <p:cNvPr id="20" name="矩形 19"/>
          <p:cNvSpPr/>
          <p:nvPr/>
        </p:nvSpPr>
        <p:spPr>
          <a:xfrm>
            <a:off x="5562600" y="4925875"/>
            <a:ext cx="3687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3050" lvl="1" indent="0">
              <a:buNone/>
            </a:pPr>
            <a:r>
              <a:rPr lang="en-US" altLang="zh-CN" dirty="0">
                <a:solidFill>
                  <a:srgbClr val="CC3399"/>
                </a:solidFill>
              </a:rPr>
              <a:t>EXEC SQL SELECT * FROM student;</a:t>
            </a:r>
          </a:p>
        </p:txBody>
      </p:sp>
      <p:sp>
        <p:nvSpPr>
          <p:cNvPr id="22" name="矩形 21"/>
          <p:cNvSpPr/>
          <p:nvPr/>
        </p:nvSpPr>
        <p:spPr>
          <a:xfrm>
            <a:off x="4025900" y="5358385"/>
            <a:ext cx="77470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CC"/>
                </a:solidFill>
              </a:rPr>
              <a:t>java</a:t>
            </a:r>
            <a:r>
              <a:rPr lang="zh-CN" altLang="en-US" dirty="0">
                <a:solidFill>
                  <a:srgbClr val="0000CC"/>
                </a:solidFill>
              </a:rPr>
              <a:t>为主语言时的语法格式：</a:t>
            </a:r>
            <a:r>
              <a:rPr lang="en-US" altLang="zh-CN" dirty="0">
                <a:solidFill>
                  <a:srgbClr val="FF0000"/>
                </a:solidFill>
              </a:rPr>
              <a:t>#SQL { &lt;SQL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r>
              <a:rPr lang="en-US" altLang="zh-CN" dirty="0">
                <a:solidFill>
                  <a:srgbClr val="FF0000"/>
                </a:solidFill>
              </a:rPr>
              <a:t>&gt;};</a:t>
            </a:r>
          </a:p>
        </p:txBody>
      </p:sp>
      <p:sp>
        <p:nvSpPr>
          <p:cNvPr id="23" name="矩形 22"/>
          <p:cNvSpPr/>
          <p:nvPr/>
        </p:nvSpPr>
        <p:spPr>
          <a:xfrm>
            <a:off x="5557999" y="5885061"/>
            <a:ext cx="3118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3050" lvl="1" indent="0">
              <a:buNone/>
            </a:pPr>
            <a:r>
              <a:rPr lang="en-US" altLang="zh-CN" dirty="0">
                <a:solidFill>
                  <a:srgbClr val="CC3399"/>
                </a:solidFill>
              </a:rPr>
              <a:t>#SQL {DROP TABLE student};</a:t>
            </a:r>
          </a:p>
        </p:txBody>
      </p:sp>
    </p:spTree>
    <p:extLst>
      <p:ext uri="{BB962C8B-B14F-4D97-AF65-F5344CB8AC3E}">
        <p14:creationId xmlns:p14="http://schemas.microsoft.com/office/powerpoint/2010/main" val="1281442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嵌入式</a:t>
            </a:r>
            <a:r>
              <a:rPr lang="en-US" altLang="zh-CN" sz="2400" dirty="0"/>
              <a:t>SQL</a:t>
            </a:r>
            <a:r>
              <a:rPr lang="zh-CN" altLang="en-US" sz="2400" dirty="0"/>
              <a:t>语句中为了和主语言语句进行区分，在</a:t>
            </a:r>
            <a:r>
              <a:rPr lang="en-US" altLang="zh-CN" sz="2400" dirty="0"/>
              <a:t>SQL</a:t>
            </a:r>
            <a:r>
              <a:rPr lang="zh-CN" altLang="en-US" sz="2400" dirty="0"/>
              <a:t>语句前加前缀</a:t>
            </a:r>
            <a:r>
              <a:rPr lang="zh-CN" altLang="en-US" sz="2400" u="sng" dirty="0"/>
              <a:t>            </a:t>
            </a:r>
            <a:r>
              <a:rPr lang="zh-CN" altLang="en-US" sz="2400" dirty="0"/>
              <a:t>，以</a:t>
            </a:r>
            <a:r>
              <a:rPr lang="zh-CN" altLang="en-US" sz="2400" u="sng" dirty="0"/>
              <a:t>         </a:t>
            </a:r>
            <a:r>
              <a:rPr lang="zh-CN" altLang="en-US" sz="2400" dirty="0"/>
              <a:t>结束。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主变量可以附加一个指示变量，指示变量可以表示输入主变量是否为</a:t>
            </a:r>
            <a:r>
              <a:rPr lang="zh-CN" altLang="en-US" sz="2400" u="sng" dirty="0"/>
              <a:t>            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SQL</a:t>
            </a:r>
            <a:r>
              <a:rPr lang="zh-CN" altLang="en-US" sz="2400" dirty="0"/>
              <a:t>是面向集合的，主语言是面向记录的，可以使用</a:t>
            </a:r>
            <a:r>
              <a:rPr lang="zh-CN" altLang="en-US" sz="2400" u="sng" dirty="0"/>
              <a:t>               </a:t>
            </a:r>
            <a:r>
              <a:rPr lang="zh-CN" altLang="en-US" sz="2400" dirty="0"/>
              <a:t>解决这一问题。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存储过程经过编译、优化之后存储在</a:t>
            </a:r>
            <a:r>
              <a:rPr lang="zh-CN" altLang="en-US" sz="2400" u="sng" dirty="0"/>
              <a:t>           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应用程序中访问和管理数据库的方法有</a:t>
            </a:r>
            <a:r>
              <a:rPr lang="zh-CN" altLang="en-US" sz="2400" u="sng" dirty="0"/>
              <a:t>       </a:t>
            </a:r>
            <a:r>
              <a:rPr lang="zh-CN" altLang="en-US" sz="2400" dirty="0"/>
              <a:t>、</a:t>
            </a:r>
            <a:r>
              <a:rPr lang="zh-CN" altLang="en-US" sz="2400" u="sng" dirty="0"/>
              <a:t>        </a:t>
            </a:r>
            <a:r>
              <a:rPr lang="zh-CN" altLang="en-US" sz="2400" dirty="0"/>
              <a:t>、</a:t>
            </a:r>
            <a:r>
              <a:rPr lang="zh-CN" altLang="en-US" sz="2400" u="sng" dirty="0"/>
              <a:t>        </a:t>
            </a:r>
            <a:r>
              <a:rPr lang="zh-CN" altLang="en-US" sz="2400" dirty="0"/>
              <a:t>、</a:t>
            </a:r>
            <a:r>
              <a:rPr lang="zh-CN" altLang="en-US" sz="2400" u="sng" dirty="0"/>
              <a:t>        </a:t>
            </a:r>
            <a:r>
              <a:rPr lang="zh-CN" altLang="en-US" sz="2400" dirty="0"/>
              <a:t>和</a:t>
            </a:r>
            <a:r>
              <a:rPr lang="zh-CN" altLang="en-US" sz="2400" u="sng" dirty="0"/>
              <a:t>       </a:t>
            </a:r>
            <a:r>
              <a:rPr lang="en-US" altLang="zh-CN" sz="2400" dirty="0"/>
              <a:t>OLEDB</a:t>
            </a:r>
            <a:r>
              <a:rPr lang="zh-CN" altLang="en-US" sz="2400" dirty="0"/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33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教材习题：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0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zh-CN" altLang="en-US" dirty="0"/>
              <a:t>语句与主语言之间的通信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SQL</a:t>
            </a:r>
            <a:r>
              <a:rPr lang="zh-CN" altLang="en-US" dirty="0"/>
              <a:t>嵌入到高级语言中混合编程，程序中会含有</a:t>
            </a:r>
            <a:r>
              <a:rPr lang="zh-CN" altLang="en-US" dirty="0">
                <a:solidFill>
                  <a:srgbClr val="FF0000"/>
                </a:solidFill>
              </a:rPr>
              <a:t>两种不同计算模型</a:t>
            </a:r>
            <a:r>
              <a:rPr lang="zh-CN" altLang="en-US" dirty="0"/>
              <a:t>的语句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SQL</a:t>
            </a:r>
            <a:r>
              <a:rPr lang="zh-CN" altLang="en-US" dirty="0">
                <a:solidFill>
                  <a:srgbClr val="0000CC"/>
                </a:solidFill>
              </a:rPr>
              <a:t>语句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描述性的面向集合的语句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负责操纵数据库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高级语言语句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过程性的面向记录的语句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 负责控制逻辑流程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286836" y="2667000"/>
            <a:ext cx="1790700" cy="1756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1" y="3066990"/>
            <a:ext cx="289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它们之间应该如何通信？</a:t>
            </a:r>
          </a:p>
        </p:txBody>
      </p:sp>
      <p:cxnSp>
        <p:nvCxnSpPr>
          <p:cNvPr id="8" name="直接箭头连接符 7"/>
          <p:cNvCxnSpPr>
            <a:cxnSpLocks/>
            <a:stCxn id="5" idx="1"/>
          </p:cNvCxnSpPr>
          <p:nvPr/>
        </p:nvCxnSpPr>
        <p:spPr>
          <a:xfrm>
            <a:off x="5077536" y="3545041"/>
            <a:ext cx="2346305" cy="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/>
          <p:cNvSpPr txBox="1">
            <a:spLocks/>
          </p:cNvSpPr>
          <p:nvPr/>
        </p:nvSpPr>
        <p:spPr>
          <a:xfrm>
            <a:off x="7315201" y="2286000"/>
            <a:ext cx="4114799" cy="340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1pPr>
            <a:lvl2pPr marL="715963" indent="-358775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u="none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2pPr>
            <a:lvl3pPr marL="901700" indent="-185738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00FF"/>
                </a:solidFill>
              </a:rPr>
              <a:t>数据库工作单元与源程序工作单元之间的通信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533400" lvl="1" indent="-176213"/>
            <a:r>
              <a:rPr lang="zh-CN" altLang="en-US" sz="1600" dirty="0"/>
              <a:t>向主语言传递</a:t>
            </a:r>
            <a:r>
              <a:rPr lang="en-US" altLang="zh-CN" sz="1600" dirty="0"/>
              <a:t>SQL</a:t>
            </a:r>
            <a:r>
              <a:rPr lang="zh-CN" altLang="en-US" sz="1600" dirty="0"/>
              <a:t>语句的执行状态信息，使主语言能够据此控制程序流程，主要用</a:t>
            </a:r>
            <a:r>
              <a:rPr lang="en-US" altLang="zh-CN" sz="1600" u="sng" dirty="0">
                <a:solidFill>
                  <a:srgbClr val="FF0000"/>
                </a:solidFill>
              </a:rPr>
              <a:t>SQL</a:t>
            </a:r>
            <a:r>
              <a:rPr lang="zh-CN" altLang="en-US" sz="1600" u="sng" dirty="0">
                <a:solidFill>
                  <a:srgbClr val="FF0000"/>
                </a:solidFill>
              </a:rPr>
              <a:t>通信区</a:t>
            </a:r>
            <a:r>
              <a:rPr lang="zh-CN" altLang="en-US" sz="1600" dirty="0"/>
              <a:t>实现</a:t>
            </a:r>
          </a:p>
          <a:p>
            <a:pPr marL="533400" lvl="1" indent="-176213"/>
            <a:r>
              <a:rPr lang="zh-CN" altLang="en-US" sz="1600" dirty="0"/>
              <a:t>主语言向</a:t>
            </a:r>
            <a:r>
              <a:rPr lang="en-US" altLang="zh-CN" sz="1600" dirty="0"/>
              <a:t>SQL</a:t>
            </a:r>
            <a:r>
              <a:rPr lang="zh-CN" altLang="en-US" sz="1600" dirty="0"/>
              <a:t>语句提供参数，主要用</a:t>
            </a:r>
            <a:r>
              <a:rPr lang="zh-CN" altLang="en-US" sz="1600" u="sng" dirty="0">
                <a:solidFill>
                  <a:srgbClr val="FF0000"/>
                </a:solidFill>
              </a:rPr>
              <a:t>主变量</a:t>
            </a:r>
            <a:r>
              <a:rPr lang="zh-CN" altLang="en-US" sz="1600" dirty="0"/>
              <a:t>实现</a:t>
            </a:r>
            <a:endParaRPr lang="en-US" altLang="zh-CN" sz="1600" dirty="0"/>
          </a:p>
          <a:p>
            <a:pPr marL="533400" lvl="1" indent="-176213"/>
            <a:r>
              <a:rPr lang="zh-CN" altLang="en-US" sz="1600" dirty="0"/>
              <a:t>将</a:t>
            </a:r>
            <a:r>
              <a:rPr lang="en-US" altLang="zh-CN" sz="1600" dirty="0"/>
              <a:t>SQL</a:t>
            </a:r>
            <a:r>
              <a:rPr lang="zh-CN" altLang="en-US" sz="1600" dirty="0"/>
              <a:t>语句查询数据库的结果交主语言处理，主要用</a:t>
            </a:r>
            <a:r>
              <a:rPr lang="zh-CN" altLang="en-US" sz="1600" u="sng" dirty="0">
                <a:solidFill>
                  <a:srgbClr val="FF0000"/>
                </a:solidFill>
              </a:rPr>
              <a:t>主变量</a:t>
            </a:r>
            <a:r>
              <a:rPr lang="zh-CN" altLang="en-US" sz="1600" dirty="0"/>
              <a:t>和</a:t>
            </a:r>
            <a:r>
              <a:rPr lang="zh-CN" altLang="en-US" sz="1600" u="sng" dirty="0">
                <a:solidFill>
                  <a:srgbClr val="FF0000"/>
                </a:solidFill>
              </a:rPr>
              <a:t>游标</a:t>
            </a:r>
            <a:r>
              <a:rPr lang="zh-CN" altLang="en-US" sz="1600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60544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SQL</a:t>
            </a:r>
            <a:r>
              <a:rPr lang="zh-CN" altLang="en-US" dirty="0">
                <a:solidFill>
                  <a:srgbClr val="0000FF"/>
                </a:solidFill>
              </a:rPr>
              <a:t>通信区</a:t>
            </a:r>
            <a:r>
              <a:rPr lang="en-US" altLang="zh-CN" dirty="0">
                <a:solidFill>
                  <a:srgbClr val="0000FF"/>
                </a:solidFill>
              </a:rPr>
              <a:t>(SQLCA: SQL communication area)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一个数据结构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用途：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语句执行后，系统要反馈给应用程序若干信息，主要包括描述系统当前工作状态和运行环境的各种数据，这些信息将送到</a:t>
            </a:r>
            <a:r>
              <a:rPr lang="en-US" altLang="zh-CN" dirty="0"/>
              <a:t>SQL</a:t>
            </a:r>
            <a:r>
              <a:rPr lang="zh-CN" altLang="en-US" dirty="0"/>
              <a:t>通信区中，</a:t>
            </a:r>
            <a:r>
              <a:rPr lang="zh-CN" altLang="en-US" dirty="0">
                <a:solidFill>
                  <a:srgbClr val="FF0000"/>
                </a:solidFill>
              </a:rPr>
              <a:t>应用程序从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通信区中取出</a:t>
            </a:r>
            <a:r>
              <a:rPr lang="zh-CN" altLang="en-US" dirty="0"/>
              <a:t>这些状态信息，据此决定接下来执行的语句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SQLCA</a:t>
            </a:r>
            <a:r>
              <a:rPr lang="zh-CN" altLang="en-US" dirty="0">
                <a:solidFill>
                  <a:srgbClr val="FF0000"/>
                </a:solidFill>
              </a:rPr>
              <a:t>定义：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应用程序中</a:t>
            </a:r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EXEC SQL INCLUDE SQLCA</a:t>
            </a:r>
            <a:r>
              <a:rPr lang="zh-CN" altLang="en-US" dirty="0"/>
              <a:t>定义</a:t>
            </a:r>
            <a:endParaRPr lang="en-US" altLang="zh-CN" dirty="0"/>
          </a:p>
          <a:p>
            <a:pPr lvl="2"/>
            <a:r>
              <a:rPr lang="en-US" altLang="zh-CN" dirty="0"/>
              <a:t>SQLCA</a:t>
            </a:r>
            <a:r>
              <a:rPr lang="zh-CN" altLang="en-US" dirty="0"/>
              <a:t>中有一个变量</a:t>
            </a:r>
            <a:r>
              <a:rPr lang="en-US" altLang="zh-CN" dirty="0">
                <a:solidFill>
                  <a:srgbClr val="FF0000"/>
                </a:solidFill>
              </a:rPr>
              <a:t>SQLCODE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存放每次执行</a:t>
            </a:r>
            <a:r>
              <a:rPr lang="en-US" altLang="zh-CN" dirty="0"/>
              <a:t>SQL</a:t>
            </a:r>
            <a:r>
              <a:rPr lang="zh-CN" altLang="en-US" dirty="0"/>
              <a:t>语句后返回的代码</a:t>
            </a:r>
            <a:endParaRPr lang="en-US" altLang="zh-CN" dirty="0"/>
          </a:p>
          <a:p>
            <a:pPr lvl="2"/>
            <a:r>
              <a:rPr lang="zh-CN" altLang="en-US" dirty="0"/>
              <a:t>应用程序每执行完一条</a:t>
            </a:r>
            <a:r>
              <a:rPr lang="en-US" altLang="zh-CN" dirty="0"/>
              <a:t>SQL</a:t>
            </a:r>
            <a:r>
              <a:rPr lang="zh-CN" altLang="en-US" dirty="0"/>
              <a:t>语句之后都应该测试</a:t>
            </a:r>
            <a:r>
              <a:rPr lang="en-US" altLang="zh-CN" dirty="0"/>
              <a:t>SQLCODE</a:t>
            </a:r>
            <a:r>
              <a:rPr lang="zh-CN" altLang="en-US" dirty="0"/>
              <a:t>的值，以获得</a:t>
            </a:r>
            <a:r>
              <a:rPr lang="en-US" altLang="zh-CN" dirty="0"/>
              <a:t>SQL</a:t>
            </a:r>
            <a:r>
              <a:rPr lang="zh-CN" altLang="en-US" dirty="0"/>
              <a:t>语句执行情况并作相应处理。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7391400" y="1066800"/>
            <a:ext cx="3657600" cy="1066800"/>
          </a:xfrm>
          <a:prstGeom prst="borderCallout1">
            <a:avLst>
              <a:gd name="adj1" fmla="val 568"/>
              <a:gd name="adj2" fmla="val 926"/>
              <a:gd name="adj3" fmla="val 119859"/>
              <a:gd name="adj4" fmla="val -2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00CC"/>
                </a:solidFill>
              </a:rPr>
              <a:t>例：执行删除语句</a:t>
            </a:r>
            <a:r>
              <a:rPr lang="en-US" altLang="zh-CN" sz="1600" dirty="0">
                <a:solidFill>
                  <a:srgbClr val="0000CC"/>
                </a:solidFill>
              </a:rPr>
              <a:t>DELETE</a:t>
            </a:r>
            <a:r>
              <a:rPr lang="zh-CN" altLang="en-US" sz="1600" dirty="0">
                <a:solidFill>
                  <a:srgbClr val="0000CC"/>
                </a:solidFill>
              </a:rPr>
              <a:t>后，不同的执行情况有不同的信息：</a:t>
            </a:r>
            <a:endParaRPr lang="en-US" altLang="zh-CN" sz="1600" dirty="0">
              <a:solidFill>
                <a:srgbClr val="0000CC"/>
              </a:solidFill>
            </a:endParaRPr>
          </a:p>
          <a:p>
            <a:r>
              <a:rPr lang="en-US" altLang="zh-CN" sz="1600" dirty="0">
                <a:solidFill>
                  <a:srgbClr val="0000CC"/>
                </a:solidFill>
              </a:rPr>
              <a:t>1.</a:t>
            </a:r>
            <a:r>
              <a:rPr lang="zh-CN" altLang="en-US" sz="1600" dirty="0">
                <a:solidFill>
                  <a:srgbClr val="0000CC"/>
                </a:solidFill>
              </a:rPr>
              <a:t>违反完整性，拒绝删除；</a:t>
            </a:r>
            <a:endParaRPr lang="en-US" altLang="zh-CN" sz="1600" dirty="0">
              <a:solidFill>
                <a:srgbClr val="0000CC"/>
              </a:solidFill>
            </a:endParaRPr>
          </a:p>
          <a:p>
            <a:r>
              <a:rPr lang="en-US" altLang="zh-CN" sz="1600" dirty="0">
                <a:solidFill>
                  <a:srgbClr val="0000CC"/>
                </a:solidFill>
              </a:rPr>
              <a:t>2.</a:t>
            </a:r>
            <a:r>
              <a:rPr lang="zh-CN" altLang="en-US" sz="1600" dirty="0">
                <a:solidFill>
                  <a:srgbClr val="0000CC"/>
                </a:solidFill>
              </a:rPr>
              <a:t>没有满足条件的行，一行也没删除等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953000" y="2057400"/>
            <a:ext cx="4038600" cy="266700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50D6768-AF3A-4A08-AB04-07D6A0A61C54}"/>
              </a:ext>
            </a:extLst>
          </p:cNvPr>
          <p:cNvSpPr/>
          <p:nvPr/>
        </p:nvSpPr>
        <p:spPr>
          <a:xfrm>
            <a:off x="6972300" y="4231003"/>
            <a:ext cx="445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例如，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ORA-00001: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违反唯一约束条件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(.)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2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主变量</a:t>
            </a:r>
            <a:r>
              <a:rPr lang="en-US" altLang="zh-CN" dirty="0">
                <a:solidFill>
                  <a:srgbClr val="0000FF"/>
                </a:solidFill>
              </a:rPr>
              <a:t>(Host variable)</a:t>
            </a:r>
          </a:p>
          <a:p>
            <a:pPr lvl="1"/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zh-CN" altLang="en-US" dirty="0"/>
              <a:t>语句中可以使用主语言的程序变量来输入或输出数据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语句中使用的</a:t>
            </a:r>
            <a:r>
              <a:rPr lang="zh-CN" altLang="en-US" dirty="0">
                <a:solidFill>
                  <a:srgbClr val="FF0000"/>
                </a:solidFill>
              </a:rPr>
              <a:t>主语言程序变量</a:t>
            </a:r>
            <a:r>
              <a:rPr lang="zh-CN" altLang="en-US" dirty="0"/>
              <a:t>简称为</a:t>
            </a:r>
            <a:r>
              <a:rPr lang="zh-CN" altLang="en-US" dirty="0">
                <a:solidFill>
                  <a:srgbClr val="FF0000"/>
                </a:solidFill>
              </a:rPr>
              <a:t>主变量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主变量类型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输入主变量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由应用程序对其赋值，</a:t>
            </a:r>
            <a:r>
              <a:rPr lang="en-US" altLang="zh-CN" dirty="0"/>
              <a:t>SQL</a:t>
            </a:r>
            <a:r>
              <a:rPr lang="zh-CN" altLang="en-US" dirty="0"/>
              <a:t>语句引用</a:t>
            </a:r>
            <a:endParaRPr lang="en-US" altLang="zh-CN" dirty="0"/>
          </a:p>
          <a:p>
            <a:pPr lvl="2"/>
            <a:r>
              <a:rPr lang="zh-CN" altLang="en-US" dirty="0"/>
              <a:t>指定向数据库中插入的数据</a:t>
            </a:r>
            <a:endParaRPr lang="en-US" altLang="zh-CN" dirty="0"/>
          </a:p>
          <a:p>
            <a:pPr lvl="2"/>
            <a:r>
              <a:rPr lang="zh-CN" altLang="en-US" dirty="0"/>
              <a:t>修改数据库时指定的修改值</a:t>
            </a:r>
            <a:endParaRPr lang="en-US" altLang="zh-CN" dirty="0"/>
          </a:p>
          <a:p>
            <a:pPr lvl="2"/>
            <a:r>
              <a:rPr lang="zh-CN" altLang="en-US" dirty="0"/>
              <a:t>指定</a:t>
            </a:r>
            <a:r>
              <a:rPr lang="en-US" altLang="zh-CN" dirty="0"/>
              <a:t>WHERE</a:t>
            </a:r>
            <a:r>
              <a:rPr lang="zh-CN" altLang="en-US" dirty="0"/>
              <a:t>子句或</a:t>
            </a:r>
            <a:r>
              <a:rPr lang="en-US" altLang="zh-CN" dirty="0"/>
              <a:t>HAVING</a:t>
            </a:r>
            <a:r>
              <a:rPr lang="zh-CN" altLang="en-US" dirty="0"/>
              <a:t>子句中的条件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输出主变量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由</a:t>
            </a:r>
            <a:r>
              <a:rPr lang="en-US" altLang="zh-CN" dirty="0"/>
              <a:t>SQL</a:t>
            </a:r>
            <a:r>
              <a:rPr lang="zh-CN" altLang="en-US" dirty="0"/>
              <a:t>语句对其赋值或设置状态信息，返回给应用程序</a:t>
            </a:r>
            <a:endParaRPr lang="en-US" altLang="zh-CN" dirty="0"/>
          </a:p>
          <a:p>
            <a:pPr lvl="2"/>
            <a:r>
              <a:rPr lang="zh-CN" altLang="en-US" dirty="0"/>
              <a:t>获取</a:t>
            </a:r>
            <a:r>
              <a:rPr lang="en-US" altLang="zh-CN" dirty="0"/>
              <a:t>SQL</a:t>
            </a:r>
            <a:r>
              <a:rPr lang="zh-CN" altLang="en-US" dirty="0"/>
              <a:t>语句的结果数据、获取</a:t>
            </a:r>
            <a:r>
              <a:rPr lang="en-US" altLang="zh-CN" dirty="0"/>
              <a:t>SQL</a:t>
            </a:r>
            <a:r>
              <a:rPr lang="zh-CN" altLang="en-US" dirty="0"/>
              <a:t>语句的执行状态</a:t>
            </a:r>
          </a:p>
        </p:txBody>
      </p:sp>
    </p:spTree>
    <p:extLst>
      <p:ext uri="{BB962C8B-B14F-4D97-AF65-F5344CB8AC3E}">
        <p14:creationId xmlns:p14="http://schemas.microsoft.com/office/powerpoint/2010/main" val="4195417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46764</TotalTime>
  <Words>5610</Words>
  <Application>Microsoft Office PowerPoint</Application>
  <PresentationFormat>宽屏</PresentationFormat>
  <Paragraphs>724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Monotype Sorts</vt:lpstr>
      <vt:lpstr>等线</vt:lpstr>
      <vt:lpstr>等线 Light</vt:lpstr>
      <vt:lpstr>黑体</vt:lpstr>
      <vt:lpstr>楷体_GB2312</vt:lpstr>
      <vt:lpstr>Arial</vt:lpstr>
      <vt:lpstr>Calibri</vt:lpstr>
      <vt:lpstr>Cambria Math</vt:lpstr>
      <vt:lpstr>Courier New</vt:lpstr>
      <vt:lpstr>tahoma</vt:lpstr>
      <vt:lpstr>Times New Roman</vt:lpstr>
      <vt:lpstr>Wingdings</vt:lpstr>
      <vt:lpstr>chtp8_07</vt:lpstr>
      <vt:lpstr>PowerPoint 演示文稿</vt:lpstr>
      <vt:lpstr>本章目标</vt:lpstr>
      <vt:lpstr>大纲</vt:lpstr>
      <vt:lpstr>嵌入式SQL</vt:lpstr>
      <vt:lpstr>PowerPoint 演示文稿</vt:lpstr>
      <vt:lpstr>1.嵌入式SQL的处理过程</vt:lpstr>
      <vt:lpstr>2.嵌入式SQL语句与主语言之间的通信</vt:lpstr>
      <vt:lpstr>PowerPoint 演示文稿</vt:lpstr>
      <vt:lpstr>PowerPoint 演示文稿</vt:lpstr>
      <vt:lpstr>PowerPoint 演示文稿</vt:lpstr>
      <vt:lpstr>游标</vt:lpstr>
      <vt:lpstr>嵌入式SQL语句与主语言之间的通信小结</vt:lpstr>
      <vt:lpstr>建立和关闭数据库连接</vt:lpstr>
      <vt:lpstr>程序实例</vt:lpstr>
      <vt:lpstr>PowerPoint 演示文稿</vt:lpstr>
      <vt:lpstr>3.不用游标的SQL语句</vt:lpstr>
      <vt:lpstr>PowerPoint 演示文稿</vt:lpstr>
      <vt:lpstr>PowerPoint 演示文稿</vt:lpstr>
      <vt:lpstr>PowerPoint 演示文稿</vt:lpstr>
      <vt:lpstr>PowerPoint 演示文稿</vt:lpstr>
      <vt:lpstr>4.使用游标的SQL语句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5.动态SQL</vt:lpstr>
      <vt:lpstr>PowerPoint 演示文稿</vt:lpstr>
      <vt:lpstr>PowerPoint 演示文稿</vt:lpstr>
      <vt:lpstr>PowerPoint 演示文稿</vt:lpstr>
      <vt:lpstr>大纲</vt:lpstr>
      <vt:lpstr>过程化SQL</vt:lpstr>
      <vt:lpstr>PowerPoint 演示文稿</vt:lpstr>
      <vt:lpstr>PowerPoint 演示文稿</vt:lpstr>
      <vt:lpstr>大纲</vt:lpstr>
      <vt:lpstr>存储过程</vt:lpstr>
      <vt:lpstr>PowerPoint 演示文稿</vt:lpstr>
      <vt:lpstr>PowerPoint 演示文稿</vt:lpstr>
      <vt:lpstr>PowerPoint 演示文稿</vt:lpstr>
      <vt:lpstr>PowerPoint 演示文稿</vt:lpstr>
      <vt:lpstr>函数</vt:lpstr>
      <vt:lpstr>Oracle函数用法</vt:lpstr>
      <vt:lpstr>PowerPoint 演示文稿</vt:lpstr>
      <vt:lpstr>PowerPoint 演示文稿</vt:lpstr>
      <vt:lpstr>PowerPoint 演示文稿</vt:lpstr>
      <vt:lpstr>大纲</vt:lpstr>
      <vt:lpstr>ODBC编程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ODBC的工作流程</vt:lpstr>
      <vt:lpstr>JDBC</vt:lpstr>
      <vt:lpstr>本章小结</vt:lpstr>
      <vt:lpstr>课堂练习</vt:lpstr>
      <vt:lpstr>本章作业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wangm</cp:lastModifiedBy>
  <cp:revision>1966</cp:revision>
  <dcterms:created xsi:type="dcterms:W3CDTF">2015-04-27T18:37:45Z</dcterms:created>
  <dcterms:modified xsi:type="dcterms:W3CDTF">2020-10-07T04:04:25Z</dcterms:modified>
</cp:coreProperties>
</file>